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23"/>
  </p:notesMasterIdLst>
  <p:sldIdLst>
    <p:sldId id="278" r:id="rId2"/>
    <p:sldId id="257" r:id="rId3"/>
    <p:sldId id="258" r:id="rId4"/>
    <p:sldId id="260" r:id="rId5"/>
    <p:sldId id="261" r:id="rId6"/>
    <p:sldId id="263" r:id="rId7"/>
    <p:sldId id="287" r:id="rId8"/>
    <p:sldId id="268" r:id="rId9"/>
    <p:sldId id="270" r:id="rId10"/>
    <p:sldId id="272" r:id="rId11"/>
    <p:sldId id="273" r:id="rId12"/>
    <p:sldId id="286" r:id="rId13"/>
    <p:sldId id="289" r:id="rId14"/>
    <p:sldId id="290" r:id="rId15"/>
    <p:sldId id="274" r:id="rId16"/>
    <p:sldId id="288" r:id="rId17"/>
    <p:sldId id="280" r:id="rId18"/>
    <p:sldId id="281" r:id="rId19"/>
    <p:sldId id="283" r:id="rId20"/>
    <p:sldId id="285" r:id="rId21"/>
    <p:sldId id="291" r:id="rId2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CCBD54-3084-4BA6-A141-EF0C3B77A0E5}" type="datetimeFigureOut">
              <a:rPr lang="nl-BE" smtClean="0"/>
              <a:pPr/>
              <a:t>17/04/2012</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F7FE11-A6AA-4679-B5E6-247D52FFF99F}" type="slidenum">
              <a:rPr lang="nl-BE" smtClean="0"/>
              <a:pPr/>
              <a:t>‹#›</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BE" dirty="0"/>
          </a:p>
        </p:txBody>
      </p:sp>
      <p:sp>
        <p:nvSpPr>
          <p:cNvPr id="4" name="Slide Number Placeholder 3"/>
          <p:cNvSpPr>
            <a:spLocks noGrp="1"/>
          </p:cNvSpPr>
          <p:nvPr>
            <p:ph type="sldNum" sz="quarter" idx="10"/>
          </p:nvPr>
        </p:nvSpPr>
        <p:spPr/>
        <p:txBody>
          <a:bodyPr/>
          <a:lstStyle/>
          <a:p>
            <a:fld id="{95F7FE11-A6AA-4679-B5E6-247D52FFF99F}" type="slidenum">
              <a:rPr lang="nl-BE" smtClean="0"/>
              <a:pPr/>
              <a:t>6</a:t>
            </a:fld>
            <a:endParaRPr 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BE" dirty="0"/>
          </a:p>
        </p:txBody>
      </p:sp>
      <p:sp>
        <p:nvSpPr>
          <p:cNvPr id="4" name="Slide Number Placeholder 3"/>
          <p:cNvSpPr>
            <a:spLocks noGrp="1"/>
          </p:cNvSpPr>
          <p:nvPr>
            <p:ph type="sldNum" sz="quarter" idx="10"/>
          </p:nvPr>
        </p:nvSpPr>
        <p:spPr/>
        <p:txBody>
          <a:bodyPr/>
          <a:lstStyle/>
          <a:p>
            <a:fld id="{95F7FE11-A6AA-4679-B5E6-247D52FFF99F}" type="slidenum">
              <a:rPr lang="nl-BE" smtClean="0"/>
              <a:pPr/>
              <a:t>7</a:t>
            </a:fld>
            <a:endParaRPr 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7"/>
          <p:cNvSpPr>
            <a:spLocks noGrp="1" noChangeArrowheads="1"/>
          </p:cNvSpPr>
          <p:nvPr>
            <p:ph type="sldNum" sz="quarter" idx="5"/>
          </p:nvPr>
        </p:nvSpPr>
        <p:spPr>
          <a:noFill/>
        </p:spPr>
        <p:txBody>
          <a:bodyPr/>
          <a:lstStyle/>
          <a:p>
            <a:fld id="{0B57F2CE-3EA2-4984-AC21-3D26C94D923C}" type="slidenum">
              <a:rPr lang="en-US" smtClean="0">
                <a:solidFill>
                  <a:srgbClr val="000000"/>
                </a:solidFill>
              </a:rPr>
              <a:pPr/>
              <a:t>15</a:t>
            </a:fld>
            <a:endParaRPr lang="en-US" smtClean="0">
              <a:solidFill>
                <a:srgbClr val="000000"/>
              </a:solidFill>
            </a:endParaRPr>
          </a:p>
        </p:txBody>
      </p:sp>
      <p:sp>
        <p:nvSpPr>
          <p:cNvPr id="377859" name="Rectangle 2"/>
          <p:cNvSpPr>
            <a:spLocks noGrp="1" noRot="1" noChangeAspect="1" noChangeArrowheads="1" noTextEdit="1"/>
          </p:cNvSpPr>
          <p:nvPr>
            <p:ph type="sldImg"/>
          </p:nvPr>
        </p:nvSpPr>
        <p:spPr>
          <a:xfrm>
            <a:off x="1296988" y="798513"/>
            <a:ext cx="4262437" cy="3195637"/>
          </a:xfrm>
          <a:ln/>
        </p:spPr>
      </p:sp>
      <p:sp>
        <p:nvSpPr>
          <p:cNvPr id="377860" name="Rectangle 3"/>
          <p:cNvSpPr>
            <a:spLocks noGrp="1" noChangeArrowheads="1"/>
          </p:cNvSpPr>
          <p:nvPr>
            <p:ph type="body" idx="1"/>
          </p:nvPr>
        </p:nvSpPr>
        <p:spPr>
          <a:noFill/>
          <a:ln/>
        </p:spPr>
        <p:txBody>
          <a:bodyPr/>
          <a:lstStyle/>
          <a:p>
            <a:pPr marL="228600" indent="-228600" eaLnBrk="1" hangingPunct="1"/>
            <a:endParaRPr lang="en-US" dirty="0"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16</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7"/>
          <p:cNvSpPr>
            <a:spLocks noGrp="1" noChangeArrowheads="1"/>
          </p:cNvSpPr>
          <p:nvPr>
            <p:ph type="sldNum" sz="quarter" idx="5"/>
          </p:nvPr>
        </p:nvSpPr>
        <p:spPr>
          <a:noFill/>
        </p:spPr>
        <p:txBody>
          <a:bodyPr/>
          <a:lstStyle/>
          <a:p>
            <a:fld id="{E0D33B74-CC68-45BA-978B-4EA058045D3C}" type="slidenum">
              <a:rPr lang="en-US" smtClean="0">
                <a:solidFill>
                  <a:srgbClr val="000000"/>
                </a:solidFill>
              </a:rPr>
              <a:pPr/>
              <a:t>20</a:t>
            </a:fld>
            <a:endParaRPr lang="en-US" smtClean="0">
              <a:solidFill>
                <a:srgbClr val="000000"/>
              </a:solidFill>
            </a:endParaRPr>
          </a:p>
        </p:txBody>
      </p:sp>
      <p:sp>
        <p:nvSpPr>
          <p:cNvPr id="386051" name="Rectangle 2"/>
          <p:cNvSpPr>
            <a:spLocks noGrp="1" noRot="1" noChangeAspect="1" noChangeArrowheads="1" noTextEdit="1"/>
          </p:cNvSpPr>
          <p:nvPr>
            <p:ph type="sldImg"/>
          </p:nvPr>
        </p:nvSpPr>
        <p:spPr>
          <a:xfrm>
            <a:off x="1144588" y="685800"/>
            <a:ext cx="4570412" cy="3427413"/>
          </a:xfrm>
          <a:solidFill>
            <a:srgbClr val="FFFFFF"/>
          </a:solidFill>
          <a:ln/>
        </p:spPr>
      </p:sp>
      <p:sp>
        <p:nvSpPr>
          <p:cNvPr id="386052" name="Rectangle 3"/>
          <p:cNvSpPr>
            <a:spLocks noGrp="1" noChangeArrowheads="1"/>
          </p:cNvSpPr>
          <p:nvPr>
            <p:ph type="body" idx="1"/>
          </p:nvPr>
        </p:nvSpPr>
        <p:spPr>
          <a:xfrm>
            <a:off x="915054" y="4343363"/>
            <a:ext cx="5027893" cy="4115462"/>
          </a:xfrm>
          <a:solidFill>
            <a:srgbClr val="FFFFFF"/>
          </a:solidFill>
          <a:ln>
            <a:solidFill>
              <a:srgbClr val="000000"/>
            </a:solidFill>
          </a:ln>
        </p:spPr>
        <p:txBody>
          <a:bodyPr lIns="90836" tIns="45418" rIns="90836" bIns="45418"/>
          <a:lstStyle/>
          <a:p>
            <a:pPr eaLnBrk="1" hangingPunct="1"/>
            <a:endParaRPr lang="en-GB" smtClean="0">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21</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chemeClr val="bg2"/>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122882"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chemeClr val="bg2"/>
                  </a:solidFill>
                </a:rPr>
                <a:t>A joint  initiative of the OECD and the European Union,</a:t>
              </a:r>
              <a:br>
                <a:rPr lang="en-GB" sz="800" b="1" dirty="0">
                  <a:solidFill>
                    <a:schemeClr val="bg2"/>
                  </a:solidFill>
                </a:rPr>
              </a:br>
              <a:r>
                <a:rPr lang="en-GB" sz="800" b="1" dirty="0">
                  <a:solidFill>
                    <a:schemeClr val="bg2"/>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chemeClr val="bg2"/>
                </a:solidFill>
              </a:rPr>
              <a:t>Σ</a:t>
            </a:r>
            <a:r>
              <a:rPr lang="fr-FR" sz="4400" b="1" dirty="0">
                <a:solidFill>
                  <a:schemeClr val="bg2"/>
                </a:solidFill>
              </a:rPr>
              <a:t/>
            </a:r>
            <a:br>
              <a:rPr lang="fr-FR" sz="4400" b="1" dirty="0">
                <a:solidFill>
                  <a:schemeClr val="bg2"/>
                </a:solidFill>
              </a:rPr>
            </a:br>
            <a:r>
              <a:rPr lang="fr-FR" sz="1050" b="1" dirty="0">
                <a:solidFill>
                  <a:schemeClr val="bg2"/>
                </a:solidFill>
              </a:rPr>
              <a:t>SIGMA</a:t>
            </a:r>
            <a:endParaRPr lang="en-US" sz="1400" b="1" dirty="0">
              <a:solidFill>
                <a:schemeClr val="bg2"/>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pPr>
                <a:defRPr/>
              </a:pPr>
              <a:t>‹#›</a:t>
            </a:fld>
            <a:endParaRPr lang="en-US"/>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emf"/><Relationship Id="rId7" Type="http://schemas.openxmlformats.org/officeDocument/2006/relationships/image" Target="../media/image9.emf"/><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emf"/><Relationship Id="rId11" Type="http://schemas.openxmlformats.org/officeDocument/2006/relationships/image" Target="../media/image13.emf"/><Relationship Id="rId5" Type="http://schemas.openxmlformats.org/officeDocument/2006/relationships/image" Target="../media/image7.png"/><Relationship Id="rId10" Type="http://schemas.openxmlformats.org/officeDocument/2006/relationships/image" Target="../media/image12.emf"/><Relationship Id="rId4" Type="http://schemas.openxmlformats.org/officeDocument/2006/relationships/image" Target="../media/image6.emf"/><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en-US" b="1" dirty="0" smtClean="0"/>
              <a:t>Risk Assessment Workshop</a:t>
            </a:r>
          </a:p>
        </p:txBody>
      </p:sp>
      <p:sp>
        <p:nvSpPr>
          <p:cNvPr id="320515" name="Rectangle 7"/>
          <p:cNvSpPr>
            <a:spLocks noGrp="1" noChangeArrowheads="1"/>
          </p:cNvSpPr>
          <p:nvPr>
            <p:ph idx="1"/>
          </p:nvPr>
        </p:nvSpPr>
        <p:spPr>
          <a:xfrm>
            <a:off x="971600" y="2420888"/>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IIA Standards</a:t>
            </a:r>
          </a:p>
          <a:p>
            <a:pPr marL="514350" indent="-514350" eaLnBrk="1" hangingPunct="1">
              <a:lnSpc>
                <a:spcPct val="90000"/>
              </a:lnSpc>
              <a:buFont typeface="+mj-lt"/>
              <a:buAutoNum type="arabicPeriod"/>
            </a:pPr>
            <a:r>
              <a:rPr lang="en-US" dirty="0" smtClean="0">
                <a:solidFill>
                  <a:schemeClr val="accent6">
                    <a:lumMod val="10000"/>
                  </a:schemeClr>
                </a:solidFill>
              </a:rPr>
              <a:t>IIA Practice Advisories</a:t>
            </a:r>
          </a:p>
          <a:p>
            <a:pPr marL="514350" indent="-514350" eaLnBrk="1" hangingPunct="1">
              <a:lnSpc>
                <a:spcPct val="90000"/>
              </a:lnSpc>
              <a:buFont typeface="+mj-lt"/>
              <a:buAutoNum type="arabicPeriod"/>
            </a:pPr>
            <a:r>
              <a:rPr lang="en-US" dirty="0" smtClean="0">
                <a:solidFill>
                  <a:schemeClr val="accent6">
                    <a:lumMod val="10000"/>
                  </a:schemeClr>
                </a:solidFill>
              </a:rPr>
              <a:t>PEM-PAL Manual Template</a:t>
            </a:r>
          </a:p>
          <a:p>
            <a:pPr marL="514350" indent="-514350" eaLnBrk="1" hangingPunct="1">
              <a:lnSpc>
                <a:spcPct val="90000"/>
              </a:lnSpc>
              <a:buFont typeface="+mj-lt"/>
              <a:buAutoNum type="arabicPeriod"/>
            </a:pPr>
            <a:r>
              <a:rPr lang="en-US" dirty="0" smtClean="0">
                <a:solidFill>
                  <a:schemeClr val="accent6">
                    <a:lumMod val="10000"/>
                  </a:schemeClr>
                </a:solidFill>
              </a:rPr>
              <a:t>Example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3"/>
          <p:cNvSpPr>
            <a:spLocks noChangeArrowheads="1"/>
          </p:cNvSpPr>
          <p:nvPr/>
        </p:nvSpPr>
        <p:spPr bwMode="auto">
          <a:xfrm>
            <a:off x="1115616" y="1857375"/>
            <a:ext cx="7528322" cy="4401205"/>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15"/>
            </a:pPr>
            <a:r>
              <a:rPr lang="en-US" sz="2000" dirty="0">
                <a:solidFill>
                  <a:srgbClr val="000000"/>
                </a:solidFill>
                <a:latin typeface="Arial" charset="0"/>
                <a:cs typeface="Times New Roman" pitchFamily="18" charset="0"/>
              </a:rPr>
              <a:t>An internal audit activity’s plan will normally </a:t>
            </a:r>
            <a:r>
              <a:rPr lang="en-US" sz="2000" dirty="0">
                <a:solidFill>
                  <a:srgbClr val="FF0000"/>
                </a:solidFill>
                <a:latin typeface="Arial" charset="0"/>
                <a:cs typeface="Times New Roman" pitchFamily="18" charset="0"/>
              </a:rPr>
              <a:t>focus</a:t>
            </a:r>
            <a:r>
              <a:rPr lang="en-US" sz="2000" dirty="0">
                <a:solidFill>
                  <a:srgbClr val="000000"/>
                </a:solidFill>
                <a:latin typeface="Arial" charset="0"/>
                <a:cs typeface="Times New Roman" pitchFamily="18" charset="0"/>
              </a:rPr>
              <a:t> on:</a:t>
            </a:r>
          </a:p>
          <a:p>
            <a:pPr marL="914400" lvl="1" indent="-457200" fontAlgn="base">
              <a:spcBef>
                <a:spcPct val="0"/>
              </a:spcBef>
              <a:spcAft>
                <a:spcPct val="0"/>
              </a:spcAft>
              <a:buFont typeface="Arial" charset="0"/>
              <a:buChar char="•"/>
            </a:pPr>
            <a:r>
              <a:rPr lang="en-US" sz="2000" dirty="0">
                <a:solidFill>
                  <a:srgbClr val="000000"/>
                </a:solidFill>
                <a:latin typeface="Arial" charset="0"/>
                <a:cs typeface="Times New Roman" pitchFamily="18" charset="0"/>
              </a:rPr>
              <a:t>Unacceptable current risks where management action is required. These would be areas with minimal key controls or mitigating factors that senior management wants audited immediately.</a:t>
            </a:r>
          </a:p>
          <a:p>
            <a:pPr marL="914400" lvl="1" indent="-457200" fontAlgn="base">
              <a:spcBef>
                <a:spcPct val="0"/>
              </a:spcBef>
              <a:spcAft>
                <a:spcPct val="0"/>
              </a:spcAft>
              <a:buFont typeface="Arial" charset="0"/>
              <a:buChar char="•"/>
            </a:pPr>
            <a:r>
              <a:rPr lang="en-US" sz="2000" dirty="0">
                <a:solidFill>
                  <a:srgbClr val="000000"/>
                </a:solidFill>
                <a:latin typeface="Arial" charset="0"/>
                <a:cs typeface="Times New Roman" pitchFamily="18" charset="0"/>
              </a:rPr>
              <a:t>Control systems on which the organization is most reliant.</a:t>
            </a:r>
          </a:p>
          <a:p>
            <a:pPr marL="914400" lvl="1" indent="-457200" fontAlgn="base">
              <a:spcBef>
                <a:spcPct val="0"/>
              </a:spcBef>
              <a:spcAft>
                <a:spcPct val="0"/>
              </a:spcAft>
              <a:buFont typeface="Arial" charset="0"/>
              <a:buChar char="•"/>
            </a:pPr>
            <a:r>
              <a:rPr lang="en-US" sz="2000" dirty="0">
                <a:solidFill>
                  <a:srgbClr val="000000"/>
                </a:solidFill>
                <a:latin typeface="Arial" charset="0"/>
                <a:cs typeface="Times New Roman" pitchFamily="18" charset="0"/>
              </a:rPr>
              <a:t>Areas where the differential is great between inherent risk and residual risk.</a:t>
            </a:r>
          </a:p>
          <a:p>
            <a:pPr marL="914400" lvl="1" indent="-457200" fontAlgn="base">
              <a:spcBef>
                <a:spcPct val="0"/>
              </a:spcBef>
              <a:spcAft>
                <a:spcPct val="0"/>
              </a:spcAft>
              <a:buFont typeface="Arial" charset="0"/>
              <a:buChar char="•"/>
            </a:pPr>
            <a:r>
              <a:rPr lang="en-US" sz="2000" dirty="0">
                <a:solidFill>
                  <a:srgbClr val="000000"/>
                </a:solidFill>
                <a:latin typeface="Arial" charset="0"/>
                <a:cs typeface="Times New Roman" pitchFamily="18" charset="0"/>
              </a:rPr>
              <a:t>Areas where the inherent risk is very high.</a:t>
            </a:r>
          </a:p>
          <a:p>
            <a:pPr marL="914400" lvl="1" indent="-457200" fontAlgn="base">
              <a:spcBef>
                <a:spcPct val="0"/>
              </a:spcBef>
              <a:spcAft>
                <a:spcPct val="0"/>
              </a:spcAft>
              <a:buFont typeface="Arial" charset="0"/>
              <a:buChar char="•"/>
            </a:pPr>
            <a:endParaRPr lang="en-US" sz="2000" dirty="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5"/>
            </a:pPr>
            <a:r>
              <a:rPr lang="en-US" sz="2000" dirty="0">
                <a:solidFill>
                  <a:srgbClr val="000000"/>
                </a:solidFill>
                <a:latin typeface="Arial" charset="0"/>
                <a:cs typeface="Times New Roman" pitchFamily="18" charset="0"/>
              </a:rPr>
              <a:t>When </a:t>
            </a:r>
            <a:r>
              <a:rPr lang="en-US" sz="2000" dirty="0">
                <a:solidFill>
                  <a:srgbClr val="FF0000"/>
                </a:solidFill>
                <a:latin typeface="Arial" charset="0"/>
                <a:cs typeface="Times New Roman" pitchFamily="18" charset="0"/>
              </a:rPr>
              <a:t>planning individual internal audits</a:t>
            </a:r>
            <a:r>
              <a:rPr lang="en-US" sz="2000" dirty="0">
                <a:solidFill>
                  <a:srgbClr val="000000"/>
                </a:solidFill>
                <a:latin typeface="Arial" charset="0"/>
                <a:cs typeface="Times New Roman" pitchFamily="18" charset="0"/>
              </a:rPr>
              <a:t>, the internal auditor identifies and assesses risks relevant to the area under review.</a:t>
            </a:r>
            <a:endParaRPr lang="en-US" sz="2000" i="1" dirty="0">
              <a:solidFill>
                <a:srgbClr val="000000"/>
              </a:solidFill>
              <a:latin typeface="Arial" charset="0"/>
              <a:cs typeface="Arial" charset="0"/>
            </a:endParaRPr>
          </a:p>
        </p:txBody>
      </p:sp>
      <p:sp>
        <p:nvSpPr>
          <p:cNvPr id="314371" name="Rectangle 4"/>
          <p:cNvSpPr>
            <a:spLocks noChangeArrowheads="1"/>
          </p:cNvSpPr>
          <p:nvPr/>
        </p:nvSpPr>
        <p:spPr bwMode="auto">
          <a:xfrm>
            <a:off x="1043608" y="214313"/>
            <a:ext cx="7560840"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1043608" y="1484784"/>
            <a:ext cx="7528322" cy="5016758"/>
          </a:xfrm>
          <a:prstGeom prst="rect">
            <a:avLst/>
          </a:prstGeom>
          <a:noFill/>
          <a:ln w="9525">
            <a:noFill/>
            <a:miter lim="800000"/>
            <a:headEnd/>
            <a:tailEnd/>
          </a:ln>
        </p:spPr>
        <p:txBody>
          <a:bodyPr wrap="square">
            <a:spAutoFit/>
          </a:bodyPr>
          <a:lstStyle/>
          <a:p>
            <a:pPr fontAlgn="base">
              <a:spcBef>
                <a:spcPct val="0"/>
              </a:spcBef>
              <a:spcAft>
                <a:spcPct val="0"/>
              </a:spcAft>
            </a:pPr>
            <a:r>
              <a:rPr lang="en-US" sz="2000" b="1" dirty="0">
                <a:solidFill>
                  <a:srgbClr val="000000"/>
                </a:solidFill>
                <a:cs typeface="Times New Roman" pitchFamily="18" charset="0"/>
              </a:rPr>
              <a:t>2010.A1</a:t>
            </a:r>
            <a:r>
              <a:rPr lang="en-US" sz="2000" dirty="0">
                <a:solidFill>
                  <a:srgbClr val="000000"/>
                </a:solidFill>
                <a:cs typeface="Times New Roman" pitchFamily="18" charset="0"/>
              </a:rPr>
              <a:t> The internal audit activity’s plan of engagements must be based on a documented risk assessment, undertaken at least annually. The input of senior management and the board must be considered in this process.</a:t>
            </a:r>
          </a:p>
          <a:p>
            <a:pPr fontAlgn="base">
              <a:spcBef>
                <a:spcPct val="0"/>
              </a:spcBef>
              <a:spcAft>
                <a:spcPct val="0"/>
              </a:spcAft>
            </a:pPr>
            <a:endParaRPr lang="nl-BE" sz="2000" dirty="0">
              <a:solidFill>
                <a:srgbClr val="000000"/>
              </a:solidFill>
              <a:cs typeface="Times New Roman" pitchFamily="18" charset="0"/>
            </a:endParaRPr>
          </a:p>
          <a:p>
            <a:pPr fontAlgn="base">
              <a:spcBef>
                <a:spcPct val="0"/>
              </a:spcBef>
              <a:spcAft>
                <a:spcPct val="0"/>
              </a:spcAft>
            </a:pPr>
            <a:r>
              <a:rPr lang="en-US" sz="2000" b="1" dirty="0">
                <a:solidFill>
                  <a:prstClr val="black"/>
                </a:solidFill>
                <a:cs typeface="Times New Roman" pitchFamily="18" charset="0"/>
              </a:rPr>
              <a:t>2010.A2</a:t>
            </a:r>
            <a:r>
              <a:rPr lang="en-US" sz="2000" dirty="0">
                <a:solidFill>
                  <a:prstClr val="black"/>
                </a:solidFill>
                <a:cs typeface="Times New Roman" pitchFamily="18" charset="0"/>
              </a:rPr>
              <a:t> The chief audit executive must identify and consider the expectations of senior management, the board, and other stakeholders for internal audit opinions and other conclusions.</a:t>
            </a:r>
          </a:p>
          <a:p>
            <a:pPr fontAlgn="base">
              <a:spcBef>
                <a:spcPct val="0"/>
              </a:spcBef>
              <a:spcAft>
                <a:spcPct val="0"/>
              </a:spcAft>
            </a:pPr>
            <a:r>
              <a:rPr lang="en-US" sz="2000" dirty="0">
                <a:solidFill>
                  <a:prstClr val="black"/>
                </a:solidFill>
                <a:latin typeface="Times" pitchFamily="18" charset="0"/>
                <a:cs typeface="Times New Roman" pitchFamily="18" charset="0"/>
              </a:rPr>
              <a:t> </a:t>
            </a:r>
          </a:p>
          <a:p>
            <a:pPr fontAlgn="base">
              <a:spcBef>
                <a:spcPct val="0"/>
              </a:spcBef>
              <a:spcAft>
                <a:spcPct val="0"/>
              </a:spcAft>
            </a:pPr>
            <a:r>
              <a:rPr lang="en-US" sz="2000" b="1" dirty="0">
                <a:solidFill>
                  <a:srgbClr val="000000"/>
                </a:solidFill>
                <a:cs typeface="Arial" charset="0"/>
              </a:rPr>
              <a:t>2010.C1</a:t>
            </a:r>
            <a:r>
              <a:rPr lang="en-US" sz="2000" dirty="0">
                <a:solidFill>
                  <a:srgbClr val="000000"/>
                </a:solidFill>
                <a:cs typeface="Arial" charset="0"/>
              </a:rPr>
              <a:t> The chief audit executive should consider accepting proposed consulting engagements based on the engagement’s potential to improve management of risks, add value, and improve the organization’s operations. Accepted engagements must be included in the plan.</a:t>
            </a:r>
          </a:p>
          <a:p>
            <a:pPr fontAlgn="base">
              <a:spcBef>
                <a:spcPct val="0"/>
              </a:spcBef>
              <a:spcAft>
                <a:spcPct val="0"/>
              </a:spcAft>
            </a:pPr>
            <a:endParaRPr lang="en-US" sz="2000" b="1" dirty="0">
              <a:solidFill>
                <a:srgbClr val="000000"/>
              </a:solidFill>
              <a:cs typeface="Arial" charset="0"/>
            </a:endParaRPr>
          </a:p>
          <a:p>
            <a:pPr fontAlgn="base">
              <a:spcBef>
                <a:spcPct val="0"/>
              </a:spcBef>
              <a:spcAft>
                <a:spcPct val="0"/>
              </a:spcAft>
            </a:pPr>
            <a:endParaRPr lang="en-US" sz="2000" i="1" dirty="0">
              <a:solidFill>
                <a:srgbClr val="000000"/>
              </a:solidFill>
              <a:cs typeface="Arial" charset="0"/>
            </a:endParaRPr>
          </a:p>
        </p:txBody>
      </p:sp>
      <p:sp>
        <p:nvSpPr>
          <p:cNvPr id="316419" name="Rectangle 4"/>
          <p:cNvSpPr>
            <a:spLocks noChangeArrowheads="1"/>
          </p:cNvSpPr>
          <p:nvPr/>
        </p:nvSpPr>
        <p:spPr bwMode="auto">
          <a:xfrm>
            <a:off x="1043608" y="260648"/>
            <a:ext cx="4643438" cy="523875"/>
          </a:xfrm>
          <a:prstGeom prst="rect">
            <a:avLst/>
          </a:prstGeom>
          <a:noFill/>
          <a:ln w="9525">
            <a:noFill/>
            <a:miter lim="800000"/>
            <a:headEnd/>
            <a:tailEnd/>
          </a:ln>
        </p:spPr>
        <p:txBody>
          <a:bodyPr>
            <a:spAutoFit/>
          </a:bodyPr>
          <a:lstStyle/>
          <a:p>
            <a:pPr fontAlgn="base">
              <a:spcBef>
                <a:spcPct val="0"/>
              </a:spcBef>
              <a:spcAft>
                <a:spcPct val="0"/>
              </a:spcAft>
            </a:pPr>
            <a:r>
              <a:rPr lang="en-US" sz="2800" b="1" dirty="0">
                <a:solidFill>
                  <a:prstClr val="black"/>
                </a:solidFill>
                <a:cs typeface="Arial" charset="0"/>
              </a:rPr>
              <a:t>2010   Planning</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1043608" y="260648"/>
            <a:ext cx="7704856" cy="553998"/>
          </a:xfrm>
          <a:prstGeom prst="rect">
            <a:avLst/>
          </a:prstGeom>
          <a:noFill/>
          <a:ln w="9525">
            <a:noFill/>
            <a:miter lim="800000"/>
            <a:headEnd/>
            <a:tailEnd/>
          </a:ln>
        </p:spPr>
        <p:txBody>
          <a:bodyPr wrap="square">
            <a:spAutoFit/>
          </a:bodyPr>
          <a:lstStyle/>
          <a:p>
            <a:r>
              <a:rPr lang="nl-BE" sz="3000" b="1" dirty="0" smtClean="0">
                <a:solidFill>
                  <a:schemeClr val="accent6">
                    <a:lumMod val="10000"/>
                  </a:schemeClr>
                </a:solidFill>
              </a:rPr>
              <a:t>Proposed Change to Standard 2010 </a:t>
            </a:r>
            <a:endParaRPr lang="nl-BE" sz="3000" b="1" dirty="0">
              <a:solidFill>
                <a:schemeClr val="accent6">
                  <a:lumMod val="10000"/>
                </a:schemeClr>
              </a:solidFill>
            </a:endParaRPr>
          </a:p>
        </p:txBody>
      </p:sp>
      <p:sp>
        <p:nvSpPr>
          <p:cNvPr id="4" name="Rectangle 3"/>
          <p:cNvSpPr/>
          <p:nvPr/>
        </p:nvSpPr>
        <p:spPr>
          <a:xfrm>
            <a:off x="1115616" y="1340768"/>
            <a:ext cx="7488832" cy="4708981"/>
          </a:xfrm>
          <a:prstGeom prst="rect">
            <a:avLst/>
          </a:prstGeom>
        </p:spPr>
        <p:txBody>
          <a:bodyPr wrap="square">
            <a:spAutoFit/>
          </a:bodyPr>
          <a:lstStyle/>
          <a:p>
            <a:r>
              <a:rPr lang="en-US" sz="2000" dirty="0" smtClean="0">
                <a:solidFill>
                  <a:schemeClr val="accent6">
                    <a:lumMod val="25000"/>
                  </a:schemeClr>
                </a:solidFill>
              </a:rPr>
              <a:t>The </a:t>
            </a:r>
            <a:r>
              <a:rPr lang="en-US" sz="2000" dirty="0">
                <a:solidFill>
                  <a:schemeClr val="accent6">
                    <a:lumMod val="25000"/>
                  </a:schemeClr>
                </a:solidFill>
              </a:rPr>
              <a:t>chief audit executive must establish </a:t>
            </a:r>
            <a:r>
              <a:rPr lang="en-US" sz="2000" b="1" i="1" dirty="0">
                <a:solidFill>
                  <a:srgbClr val="FF0000"/>
                </a:solidFill>
              </a:rPr>
              <a:t>a</a:t>
            </a:r>
            <a:r>
              <a:rPr lang="en-US" sz="2000" b="1" i="1" dirty="0">
                <a:solidFill>
                  <a:schemeClr val="accent6">
                    <a:lumMod val="25000"/>
                  </a:schemeClr>
                </a:solidFill>
              </a:rPr>
              <a:t> risk-based plan</a:t>
            </a:r>
            <a:r>
              <a:rPr lang="en-US" sz="2000" b="1" i="1" strike="sngStrike" dirty="0">
                <a:solidFill>
                  <a:srgbClr val="0070C0"/>
                </a:solidFill>
              </a:rPr>
              <a:t>s</a:t>
            </a:r>
            <a:r>
              <a:rPr lang="en-US" sz="2000" b="1" i="1" dirty="0">
                <a:solidFill>
                  <a:schemeClr val="accent6">
                    <a:lumMod val="25000"/>
                  </a:schemeClr>
                </a:solidFill>
              </a:rPr>
              <a:t> to determine the priorities of the internal audit activity, consistent with the organization’s goals. </a:t>
            </a:r>
          </a:p>
          <a:p>
            <a:r>
              <a:rPr lang="nl-BE" sz="2000" b="1" dirty="0">
                <a:solidFill>
                  <a:schemeClr val="accent6">
                    <a:lumMod val="25000"/>
                  </a:schemeClr>
                </a:solidFill>
              </a:rPr>
              <a:t>Interpretation: </a:t>
            </a:r>
          </a:p>
          <a:p>
            <a:r>
              <a:rPr lang="en-US" sz="2000" i="1" dirty="0">
                <a:solidFill>
                  <a:schemeClr val="accent6">
                    <a:lumMod val="25000"/>
                  </a:schemeClr>
                </a:solidFill>
              </a:rPr>
              <a:t>The chief audit executive is responsible for developing a risk-based plan. The chief audit executive takes into account the organization’s risk management framework, including using risk appetite levels set by management for the different activities or parts of the organization. If a framework does not exist, the chief audit executive uses his/her own judgment of risks after </a:t>
            </a:r>
            <a:r>
              <a:rPr lang="en-US" sz="2000" i="1" strike="sngStrike" dirty="0">
                <a:solidFill>
                  <a:srgbClr val="0070C0"/>
                </a:solidFill>
              </a:rPr>
              <a:t>consultation with senior management and the </a:t>
            </a:r>
            <a:r>
              <a:rPr lang="en-US" sz="2000" i="1" strike="sngStrike" dirty="0" smtClean="0">
                <a:solidFill>
                  <a:srgbClr val="0070C0"/>
                </a:solidFill>
              </a:rPr>
              <a:t>board</a:t>
            </a:r>
            <a:r>
              <a:rPr lang="en-US" sz="2000" i="1" dirty="0" smtClean="0">
                <a:solidFill>
                  <a:srgbClr val="0070C0"/>
                </a:solidFill>
              </a:rPr>
              <a:t> </a:t>
            </a:r>
            <a:r>
              <a:rPr lang="en-US" sz="2000" i="1" dirty="0" smtClean="0">
                <a:solidFill>
                  <a:srgbClr val="FF0000"/>
                </a:solidFill>
              </a:rPr>
              <a:t>consideration </a:t>
            </a:r>
            <a:r>
              <a:rPr lang="en-US" sz="2000" i="1" dirty="0">
                <a:solidFill>
                  <a:srgbClr val="FF0000"/>
                </a:solidFill>
              </a:rPr>
              <a:t>of input from senior management and the board. The chief audit executive must review and adjust the plan, as necessary, in response to changes in the organization’s business, risks, operations, programs, systems, and controls. </a:t>
            </a:r>
            <a:endParaRPr lang="nl-BE" sz="2000"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1043608" y="260648"/>
            <a:ext cx="7704856" cy="553998"/>
          </a:xfrm>
          <a:prstGeom prst="rect">
            <a:avLst/>
          </a:prstGeom>
          <a:noFill/>
          <a:ln w="9525">
            <a:noFill/>
            <a:miter lim="800000"/>
            <a:headEnd/>
            <a:tailEnd/>
          </a:ln>
        </p:spPr>
        <p:txBody>
          <a:bodyPr wrap="square">
            <a:spAutoFit/>
          </a:bodyPr>
          <a:lstStyle/>
          <a:p>
            <a:r>
              <a:rPr lang="nl-BE" sz="3000" b="1" dirty="0" smtClean="0">
                <a:solidFill>
                  <a:schemeClr val="accent6">
                    <a:lumMod val="10000"/>
                  </a:schemeClr>
                </a:solidFill>
              </a:rPr>
              <a:t>PEM-PAL Manual on Audit Universe</a:t>
            </a:r>
            <a:endParaRPr lang="nl-BE" sz="3000" b="1" dirty="0">
              <a:solidFill>
                <a:schemeClr val="accent6">
                  <a:lumMod val="10000"/>
                </a:schemeClr>
              </a:solidFill>
            </a:endParaRPr>
          </a:p>
        </p:txBody>
      </p:sp>
      <p:sp>
        <p:nvSpPr>
          <p:cNvPr id="4" name="Rectangle 3"/>
          <p:cNvSpPr/>
          <p:nvPr/>
        </p:nvSpPr>
        <p:spPr>
          <a:xfrm>
            <a:off x="1115616" y="1844824"/>
            <a:ext cx="7704856" cy="5262979"/>
          </a:xfrm>
          <a:prstGeom prst="rect">
            <a:avLst/>
          </a:prstGeom>
        </p:spPr>
        <p:txBody>
          <a:bodyPr wrap="square">
            <a:spAutoFit/>
          </a:bodyPr>
          <a:lstStyle/>
          <a:p>
            <a:pPr>
              <a:buFont typeface="Arial" pitchFamily="34" charset="0"/>
              <a:buChar char="•"/>
            </a:pPr>
            <a:r>
              <a:rPr lang="nl-BE" sz="2400" dirty="0" smtClean="0">
                <a:solidFill>
                  <a:schemeClr val="accent6">
                    <a:lumMod val="10000"/>
                  </a:schemeClr>
                </a:solidFill>
              </a:rPr>
              <a:t>  Totality of auditable processes, functions and </a:t>
            </a:r>
          </a:p>
          <a:p>
            <a:r>
              <a:rPr lang="nl-BE" sz="2400" dirty="0" smtClean="0">
                <a:solidFill>
                  <a:schemeClr val="accent6">
                    <a:lumMod val="10000"/>
                  </a:schemeClr>
                </a:solidFill>
              </a:rPr>
              <a:t>    locations</a:t>
            </a: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Horizontal or vertical approach</a:t>
            </a: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Key processes</a:t>
            </a: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Critical control areas</a:t>
            </a: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Manageable components</a:t>
            </a: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Dynamic universe</a:t>
            </a:r>
          </a:p>
          <a:p>
            <a:endParaRPr lang="nl-BE" sz="2400" dirty="0" smtClean="0">
              <a:solidFill>
                <a:schemeClr val="accent6">
                  <a:lumMod val="10000"/>
                </a:schemeClr>
              </a:solidFill>
            </a:endParaRPr>
          </a:p>
          <a:p>
            <a:pPr>
              <a:buFont typeface="Arial" pitchFamily="34" charset="0"/>
              <a:buChar char="•"/>
            </a:pPr>
            <a:endParaRPr lang="nl-BE" sz="2400" dirty="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899592" y="260648"/>
            <a:ext cx="8136904" cy="1015663"/>
          </a:xfrm>
          <a:prstGeom prst="rect">
            <a:avLst/>
          </a:prstGeom>
          <a:noFill/>
          <a:ln w="9525">
            <a:noFill/>
            <a:miter lim="800000"/>
            <a:headEnd/>
            <a:tailEnd/>
          </a:ln>
        </p:spPr>
        <p:txBody>
          <a:bodyPr wrap="square">
            <a:spAutoFit/>
          </a:bodyPr>
          <a:lstStyle/>
          <a:p>
            <a:pPr algn="ctr"/>
            <a:r>
              <a:rPr lang="nl-BE" sz="3000" b="1" dirty="0" smtClean="0">
                <a:solidFill>
                  <a:schemeClr val="accent6">
                    <a:lumMod val="10000"/>
                  </a:schemeClr>
                </a:solidFill>
              </a:rPr>
              <a:t>PEM-PAL Manual on Risk Assessment Methodology</a:t>
            </a:r>
            <a:endParaRPr lang="nl-BE" sz="3000" b="1" dirty="0">
              <a:solidFill>
                <a:schemeClr val="accent6">
                  <a:lumMod val="10000"/>
                </a:schemeClr>
              </a:solidFill>
            </a:endParaRPr>
          </a:p>
        </p:txBody>
      </p:sp>
      <p:sp>
        <p:nvSpPr>
          <p:cNvPr id="4" name="Rectangle 3"/>
          <p:cNvSpPr/>
          <p:nvPr/>
        </p:nvSpPr>
        <p:spPr>
          <a:xfrm>
            <a:off x="1115616" y="1844824"/>
            <a:ext cx="7704856" cy="5947269"/>
          </a:xfrm>
          <a:prstGeom prst="rect">
            <a:avLst/>
          </a:prstGeom>
        </p:spPr>
        <p:txBody>
          <a:bodyPr wrap="square">
            <a:spAutoFit/>
          </a:bodyPr>
          <a:lstStyle/>
          <a:p>
            <a:pPr marL="342900" lvl="0" indent="-342900">
              <a:lnSpc>
                <a:spcPct val="115000"/>
              </a:lnSpc>
              <a:spcAft>
                <a:spcPts val="1000"/>
              </a:spcAft>
              <a:buSzPts val="1000"/>
              <a:buFont typeface="Wingdings" pitchFamily="2" charset="2"/>
              <a:buChar char="v"/>
              <a:tabLst>
                <a:tab pos="457200" algn="l"/>
              </a:tabLst>
            </a:pPr>
            <a:r>
              <a:rPr lang="en-US" sz="2400" dirty="0" smtClean="0">
                <a:solidFill>
                  <a:srgbClr val="000000"/>
                </a:solidFill>
                <a:ea typeface="Times New Roman"/>
                <a:cs typeface="Times New Roman"/>
              </a:rPr>
              <a:t>Definition of risk categories: define which risks are going to be assessed.</a:t>
            </a:r>
          </a:p>
          <a:p>
            <a:pPr marL="342900" lvl="0" indent="-342900">
              <a:lnSpc>
                <a:spcPct val="115000"/>
              </a:lnSpc>
              <a:spcAft>
                <a:spcPts val="1000"/>
              </a:spcAft>
              <a:buSzPts val="1000"/>
              <a:buFont typeface="Wingdings" pitchFamily="2" charset="2"/>
              <a:buChar char="v"/>
              <a:tabLst>
                <a:tab pos="457200" algn="l"/>
              </a:tabLst>
            </a:pPr>
            <a:endParaRPr lang="nl-BE" sz="3200" dirty="0" smtClean="0">
              <a:latin typeface="Calibri"/>
              <a:ea typeface="Calibri"/>
              <a:cs typeface="Times New Roman"/>
            </a:endParaRPr>
          </a:p>
          <a:p>
            <a:pPr marL="342900" lvl="0" indent="-342900">
              <a:lnSpc>
                <a:spcPct val="115000"/>
              </a:lnSpc>
              <a:spcAft>
                <a:spcPts val="1000"/>
              </a:spcAft>
              <a:buSzPts val="1000"/>
              <a:buFont typeface="Wingdings" pitchFamily="2" charset="2"/>
              <a:buChar char="v"/>
              <a:tabLst>
                <a:tab pos="457200" algn="l"/>
              </a:tabLst>
            </a:pPr>
            <a:r>
              <a:rPr lang="en-US" sz="2400" dirty="0" smtClean="0">
                <a:solidFill>
                  <a:srgbClr val="000000"/>
                </a:solidFill>
                <a:ea typeface="Times New Roman"/>
                <a:cs typeface="Times New Roman"/>
              </a:rPr>
              <a:t>Definition of risk criteria for impact and probability (vulnerability?).</a:t>
            </a:r>
          </a:p>
          <a:p>
            <a:pPr marL="342900" lvl="0" indent="-342900">
              <a:lnSpc>
                <a:spcPct val="115000"/>
              </a:lnSpc>
              <a:spcAft>
                <a:spcPts val="1000"/>
              </a:spcAft>
              <a:buSzPts val="1000"/>
              <a:buFont typeface="Wingdings" pitchFamily="2" charset="2"/>
              <a:buChar char="v"/>
              <a:tabLst>
                <a:tab pos="457200" algn="l"/>
              </a:tabLst>
            </a:pPr>
            <a:endParaRPr lang="nl-BE" sz="3200" dirty="0" smtClean="0">
              <a:latin typeface="Calibri"/>
              <a:ea typeface="Calibri"/>
              <a:cs typeface="Times New Roman"/>
            </a:endParaRPr>
          </a:p>
          <a:p>
            <a:pPr marL="342900" lvl="0" indent="-342900">
              <a:lnSpc>
                <a:spcPct val="115000"/>
              </a:lnSpc>
              <a:spcAft>
                <a:spcPts val="1000"/>
              </a:spcAft>
              <a:buSzPts val="1000"/>
              <a:buFont typeface="Wingdings" pitchFamily="2" charset="2"/>
              <a:buChar char="v"/>
              <a:tabLst>
                <a:tab pos="457200" algn="l"/>
              </a:tabLst>
            </a:pPr>
            <a:r>
              <a:rPr lang="en-US" sz="2400" dirty="0" smtClean="0">
                <a:solidFill>
                  <a:srgbClr val="000000"/>
                </a:solidFill>
                <a:ea typeface="Times New Roman"/>
                <a:cs typeface="Times New Roman"/>
              </a:rPr>
              <a:t>Definition of risk scoring content: in which situation is a risk going to be scored high, medium or low? (middle scores!)</a:t>
            </a:r>
            <a:endParaRPr lang="nl-BE" sz="3200" dirty="0" smtClean="0">
              <a:latin typeface="Calibri"/>
              <a:ea typeface="Calibri"/>
              <a:cs typeface="Times New Roman"/>
            </a:endParaRPr>
          </a:p>
          <a:p>
            <a:pPr>
              <a:buFont typeface="Arial" pitchFamily="34" charset="0"/>
              <a:buChar char="•"/>
            </a:pPr>
            <a:endParaRPr lang="nl-BE" sz="2400" dirty="0" smtClean="0">
              <a:solidFill>
                <a:schemeClr val="accent6">
                  <a:lumMod val="10000"/>
                </a:schemeClr>
              </a:solidFill>
            </a:endParaRPr>
          </a:p>
          <a:p>
            <a:endParaRPr lang="nl-BE" sz="2400" dirty="0" smtClean="0">
              <a:solidFill>
                <a:schemeClr val="accent6">
                  <a:lumMod val="10000"/>
                </a:schemeClr>
              </a:solidFill>
            </a:endParaRPr>
          </a:p>
          <a:p>
            <a:pPr>
              <a:buFont typeface="Arial" pitchFamily="34" charset="0"/>
              <a:buChar char="•"/>
            </a:pPr>
            <a:endParaRPr lang="nl-BE" sz="2400" dirty="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107"/>
          <p:cNvSpPr>
            <a:spLocks noGrp="1" noChangeArrowheads="1"/>
          </p:cNvSpPr>
          <p:nvPr>
            <p:ph type="title"/>
          </p:nvPr>
        </p:nvSpPr>
        <p:spPr>
          <a:xfrm>
            <a:off x="899592" y="304800"/>
            <a:ext cx="7992888" cy="675928"/>
          </a:xfrm>
        </p:spPr>
        <p:txBody>
          <a:bodyPr/>
          <a:lstStyle/>
          <a:p>
            <a:pPr eaLnBrk="1" hangingPunct="1"/>
            <a:r>
              <a:rPr lang="en-US" sz="2800" b="1" dirty="0" smtClean="0">
                <a:solidFill>
                  <a:schemeClr val="accent6">
                    <a:lumMod val="25000"/>
                  </a:schemeClr>
                </a:solidFill>
                <a:effectLst/>
              </a:rPr>
              <a:t>Risk Assessment Methodology and Approach</a:t>
            </a:r>
          </a:p>
        </p:txBody>
      </p:sp>
      <p:sp>
        <p:nvSpPr>
          <p:cNvPr id="316419" name="AutoShape 4"/>
          <p:cNvSpPr>
            <a:spLocks noChangeAspect="1" noChangeArrowheads="1" noTextEdit="1"/>
          </p:cNvSpPr>
          <p:nvPr/>
        </p:nvSpPr>
        <p:spPr bwMode="auto">
          <a:xfrm>
            <a:off x="1066800" y="1423988"/>
            <a:ext cx="7010400" cy="4808537"/>
          </a:xfrm>
          <a:prstGeom prst="rect">
            <a:avLst/>
          </a:prstGeom>
          <a:noFill/>
          <a:ln w="9525">
            <a:noFill/>
            <a:miter lim="800000"/>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2" name="Group 5"/>
          <p:cNvGrpSpPr>
            <a:grpSpLocks/>
          </p:cNvGrpSpPr>
          <p:nvPr/>
        </p:nvGrpSpPr>
        <p:grpSpPr bwMode="auto">
          <a:xfrm>
            <a:off x="2751138" y="1427163"/>
            <a:ext cx="3676650" cy="374650"/>
            <a:chOff x="1733" y="626"/>
            <a:chExt cx="2316" cy="236"/>
          </a:xfrm>
        </p:grpSpPr>
        <p:sp>
          <p:nvSpPr>
            <p:cNvPr id="316520" name="Rectangle 6"/>
            <p:cNvSpPr>
              <a:spLocks noChangeArrowheads="1"/>
            </p:cNvSpPr>
            <p:nvPr/>
          </p:nvSpPr>
          <p:spPr bwMode="auto">
            <a:xfrm>
              <a:off x="1733" y="626"/>
              <a:ext cx="2316" cy="236"/>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21" name="Rectangle 7"/>
            <p:cNvSpPr>
              <a:spLocks noChangeArrowheads="1"/>
            </p:cNvSpPr>
            <p:nvPr/>
          </p:nvSpPr>
          <p:spPr bwMode="auto">
            <a:xfrm>
              <a:off x="1733" y="626"/>
              <a:ext cx="2316" cy="236"/>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21" name="Rectangle 8"/>
          <p:cNvSpPr>
            <a:spLocks noChangeArrowheads="1"/>
          </p:cNvSpPr>
          <p:nvPr/>
        </p:nvSpPr>
        <p:spPr bwMode="auto">
          <a:xfrm>
            <a:off x="3222625" y="1511300"/>
            <a:ext cx="2871788" cy="2301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500" b="1">
                <a:solidFill>
                  <a:srgbClr val="FFFFFF"/>
                </a:solidFill>
                <a:ea typeface="ＭＳ Ｐゴシック" pitchFamily="34" charset="-128"/>
                <a:cs typeface="Arial" pitchFamily="34" charset="0"/>
              </a:rPr>
              <a:t>Internal Audit Risk Assessment</a:t>
            </a:r>
            <a:endParaRPr lang="en-US" sz="1000" b="1">
              <a:solidFill>
                <a:srgbClr val="FFFFFF"/>
              </a:solidFill>
              <a:ea typeface="ＭＳ Ｐゴシック" pitchFamily="34" charset="-128"/>
              <a:cs typeface="Arial" pitchFamily="34" charset="0"/>
            </a:endParaRPr>
          </a:p>
        </p:txBody>
      </p:sp>
      <p:grpSp>
        <p:nvGrpSpPr>
          <p:cNvPr id="3" name="Group 9"/>
          <p:cNvGrpSpPr>
            <a:grpSpLocks/>
          </p:cNvGrpSpPr>
          <p:nvPr/>
        </p:nvGrpSpPr>
        <p:grpSpPr bwMode="auto">
          <a:xfrm>
            <a:off x="1381125" y="1801813"/>
            <a:ext cx="1184275" cy="3989387"/>
            <a:chOff x="870" y="862"/>
            <a:chExt cx="746" cy="2513"/>
          </a:xfrm>
        </p:grpSpPr>
        <p:sp>
          <p:nvSpPr>
            <p:cNvPr id="316518" name="Freeform 10"/>
            <p:cNvSpPr>
              <a:spLocks/>
            </p:cNvSpPr>
            <p:nvPr/>
          </p:nvSpPr>
          <p:spPr bwMode="auto">
            <a:xfrm>
              <a:off x="870" y="862"/>
              <a:ext cx="746" cy="2513"/>
            </a:xfrm>
            <a:custGeom>
              <a:avLst/>
              <a:gdLst>
                <a:gd name="T0" fmla="*/ 559 w 746"/>
                <a:gd name="T1" fmla="*/ 0 h 2513"/>
                <a:gd name="T2" fmla="*/ 0 w 746"/>
                <a:gd name="T3" fmla="*/ 0 h 2513"/>
                <a:gd name="T4" fmla="*/ 0 w 746"/>
                <a:gd name="T5" fmla="*/ 2513 h 2513"/>
                <a:gd name="T6" fmla="*/ 559 w 746"/>
                <a:gd name="T7" fmla="*/ 2513 h 2513"/>
                <a:gd name="T8" fmla="*/ 746 w 746"/>
                <a:gd name="T9" fmla="*/ 1257 h 2513"/>
                <a:gd name="T10" fmla="*/ 559 w 746"/>
                <a:gd name="T11" fmla="*/ 0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559" y="0"/>
                  </a:moveTo>
                  <a:lnTo>
                    <a:pt x="0" y="0"/>
                  </a:lnTo>
                  <a:lnTo>
                    <a:pt x="0" y="2513"/>
                  </a:lnTo>
                  <a:lnTo>
                    <a:pt x="559" y="2513"/>
                  </a:lnTo>
                  <a:lnTo>
                    <a:pt x="746" y="1257"/>
                  </a:lnTo>
                  <a:lnTo>
                    <a:pt x="559" y="0"/>
                  </a:lnTo>
                  <a:close/>
                </a:path>
              </a:pathLst>
            </a:custGeom>
            <a:solidFill>
              <a:srgbClr val="3D6A8F"/>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519" name="Freeform 11"/>
            <p:cNvSpPr>
              <a:spLocks/>
            </p:cNvSpPr>
            <p:nvPr/>
          </p:nvSpPr>
          <p:spPr bwMode="auto">
            <a:xfrm>
              <a:off x="870" y="862"/>
              <a:ext cx="746" cy="2513"/>
            </a:xfrm>
            <a:custGeom>
              <a:avLst/>
              <a:gdLst>
                <a:gd name="T0" fmla="*/ 559 w 746"/>
                <a:gd name="T1" fmla="*/ 0 h 2513"/>
                <a:gd name="T2" fmla="*/ 0 w 746"/>
                <a:gd name="T3" fmla="*/ 0 h 2513"/>
                <a:gd name="T4" fmla="*/ 0 w 746"/>
                <a:gd name="T5" fmla="*/ 2513 h 2513"/>
                <a:gd name="T6" fmla="*/ 559 w 746"/>
                <a:gd name="T7" fmla="*/ 2513 h 2513"/>
                <a:gd name="T8" fmla="*/ 746 w 746"/>
                <a:gd name="T9" fmla="*/ 1257 h 2513"/>
                <a:gd name="T10" fmla="*/ 559 w 746"/>
                <a:gd name="T11" fmla="*/ 0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559" y="0"/>
                  </a:moveTo>
                  <a:lnTo>
                    <a:pt x="0" y="0"/>
                  </a:lnTo>
                  <a:lnTo>
                    <a:pt x="0" y="2513"/>
                  </a:lnTo>
                  <a:lnTo>
                    <a:pt x="559" y="2513"/>
                  </a:lnTo>
                  <a:lnTo>
                    <a:pt x="746" y="1257"/>
                  </a:lnTo>
                  <a:lnTo>
                    <a:pt x="559" y="0"/>
                  </a:lnTo>
                  <a:close/>
                </a:path>
              </a:pathLst>
            </a:custGeom>
            <a:noFill/>
            <a:ln w="7938" cap="rnd">
              <a:solidFill>
                <a:srgbClr val="3D6A8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16423" name="Rectangle 12"/>
          <p:cNvSpPr>
            <a:spLocks noChangeArrowheads="1"/>
          </p:cNvSpPr>
          <p:nvPr/>
        </p:nvSpPr>
        <p:spPr bwMode="auto">
          <a:xfrm>
            <a:off x="1635125" y="2755900"/>
            <a:ext cx="54768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Financial</a:t>
            </a:r>
          </a:p>
        </p:txBody>
      </p:sp>
      <p:sp>
        <p:nvSpPr>
          <p:cNvPr id="316424" name="Rectangle 13"/>
          <p:cNvSpPr>
            <a:spLocks noChangeArrowheads="1"/>
          </p:cNvSpPr>
          <p:nvPr/>
        </p:nvSpPr>
        <p:spPr bwMode="auto">
          <a:xfrm>
            <a:off x="1579563" y="3279775"/>
            <a:ext cx="66357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Reputation</a:t>
            </a:r>
          </a:p>
        </p:txBody>
      </p:sp>
      <p:sp>
        <p:nvSpPr>
          <p:cNvPr id="316425" name="Rectangle 14"/>
          <p:cNvSpPr>
            <a:spLocks noChangeArrowheads="1"/>
          </p:cNvSpPr>
          <p:nvPr/>
        </p:nvSpPr>
        <p:spPr bwMode="auto">
          <a:xfrm>
            <a:off x="1719263" y="3802063"/>
            <a:ext cx="3651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Legal/</a:t>
            </a:r>
          </a:p>
        </p:txBody>
      </p:sp>
      <p:sp>
        <p:nvSpPr>
          <p:cNvPr id="316426" name="Rectangle 15"/>
          <p:cNvSpPr>
            <a:spLocks noChangeArrowheads="1"/>
          </p:cNvSpPr>
          <p:nvPr/>
        </p:nvSpPr>
        <p:spPr bwMode="auto">
          <a:xfrm>
            <a:off x="1577975" y="3975100"/>
            <a:ext cx="66198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Regulatory</a:t>
            </a:r>
          </a:p>
        </p:txBody>
      </p:sp>
      <p:sp>
        <p:nvSpPr>
          <p:cNvPr id="316427" name="Rectangle 16"/>
          <p:cNvSpPr>
            <a:spLocks noChangeArrowheads="1"/>
          </p:cNvSpPr>
          <p:nvPr/>
        </p:nvSpPr>
        <p:spPr bwMode="auto">
          <a:xfrm>
            <a:off x="1593850" y="4497388"/>
            <a:ext cx="6270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Customer </a:t>
            </a:r>
          </a:p>
        </p:txBody>
      </p:sp>
      <p:sp>
        <p:nvSpPr>
          <p:cNvPr id="316428" name="Rectangle 17"/>
          <p:cNvSpPr>
            <a:spLocks noChangeArrowheads="1"/>
          </p:cNvSpPr>
          <p:nvPr/>
        </p:nvSpPr>
        <p:spPr bwMode="auto">
          <a:xfrm>
            <a:off x="1552575" y="4672013"/>
            <a:ext cx="71755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Satisfaction</a:t>
            </a:r>
          </a:p>
        </p:txBody>
      </p:sp>
      <p:grpSp>
        <p:nvGrpSpPr>
          <p:cNvPr id="4" name="Group 18"/>
          <p:cNvGrpSpPr>
            <a:grpSpLocks/>
          </p:cNvGrpSpPr>
          <p:nvPr/>
        </p:nvGrpSpPr>
        <p:grpSpPr bwMode="auto">
          <a:xfrm>
            <a:off x="1069975" y="1801813"/>
            <a:ext cx="311150" cy="3989387"/>
            <a:chOff x="674" y="862"/>
            <a:chExt cx="196" cy="2513"/>
          </a:xfrm>
        </p:grpSpPr>
        <p:sp>
          <p:nvSpPr>
            <p:cNvPr id="316516" name="Rectangle 19"/>
            <p:cNvSpPr>
              <a:spLocks noChangeArrowheads="1"/>
            </p:cNvSpPr>
            <p:nvPr/>
          </p:nvSpPr>
          <p:spPr bwMode="auto">
            <a:xfrm>
              <a:off x="674" y="862"/>
              <a:ext cx="196" cy="2513"/>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7" name="Rectangle 20"/>
            <p:cNvSpPr>
              <a:spLocks noChangeArrowheads="1"/>
            </p:cNvSpPr>
            <p:nvPr/>
          </p:nvSpPr>
          <p:spPr bwMode="auto">
            <a:xfrm>
              <a:off x="674" y="862"/>
              <a:ext cx="196" cy="2513"/>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30" name="Rectangle 21"/>
          <p:cNvSpPr>
            <a:spLocks noChangeArrowheads="1"/>
          </p:cNvSpPr>
          <p:nvPr/>
        </p:nvSpPr>
        <p:spPr bwMode="auto">
          <a:xfrm rot="-5400000">
            <a:off x="512762" y="3635376"/>
            <a:ext cx="1446213" cy="182562"/>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200" b="1">
                <a:solidFill>
                  <a:srgbClr val="FFFFFF"/>
                </a:solidFill>
                <a:ea typeface="ＭＳ Ｐゴシック" pitchFamily="34" charset="-128"/>
                <a:cs typeface="Arial" pitchFamily="34" charset="0"/>
              </a:rPr>
              <a:t>Impact Risk Factors</a:t>
            </a:r>
            <a:endParaRPr lang="en-US" sz="1000" b="1">
              <a:solidFill>
                <a:srgbClr val="FFFFFF"/>
              </a:solidFill>
              <a:ea typeface="ＭＳ Ｐゴシック" pitchFamily="34" charset="-128"/>
              <a:cs typeface="Arial" pitchFamily="34" charset="0"/>
            </a:endParaRPr>
          </a:p>
        </p:txBody>
      </p:sp>
      <p:grpSp>
        <p:nvGrpSpPr>
          <p:cNvPr id="5" name="Group 22"/>
          <p:cNvGrpSpPr>
            <a:grpSpLocks/>
          </p:cNvGrpSpPr>
          <p:nvPr/>
        </p:nvGrpSpPr>
        <p:grpSpPr bwMode="auto">
          <a:xfrm>
            <a:off x="6551613" y="1801813"/>
            <a:ext cx="1184275" cy="3989387"/>
            <a:chOff x="4127" y="862"/>
            <a:chExt cx="746" cy="2513"/>
          </a:xfrm>
        </p:grpSpPr>
        <p:sp>
          <p:nvSpPr>
            <p:cNvPr id="316514" name="Freeform 23"/>
            <p:cNvSpPr>
              <a:spLocks/>
            </p:cNvSpPr>
            <p:nvPr/>
          </p:nvSpPr>
          <p:spPr bwMode="auto">
            <a:xfrm>
              <a:off x="4127" y="862"/>
              <a:ext cx="746" cy="2513"/>
            </a:xfrm>
            <a:custGeom>
              <a:avLst/>
              <a:gdLst>
                <a:gd name="T0" fmla="*/ 186 w 746"/>
                <a:gd name="T1" fmla="*/ 2513 h 2513"/>
                <a:gd name="T2" fmla="*/ 746 w 746"/>
                <a:gd name="T3" fmla="*/ 2513 h 2513"/>
                <a:gd name="T4" fmla="*/ 746 w 746"/>
                <a:gd name="T5" fmla="*/ 0 h 2513"/>
                <a:gd name="T6" fmla="*/ 186 w 746"/>
                <a:gd name="T7" fmla="*/ 0 h 2513"/>
                <a:gd name="T8" fmla="*/ 0 w 746"/>
                <a:gd name="T9" fmla="*/ 1257 h 2513"/>
                <a:gd name="T10" fmla="*/ 186 w 746"/>
                <a:gd name="T11" fmla="*/ 2513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186" y="2513"/>
                  </a:moveTo>
                  <a:lnTo>
                    <a:pt x="746" y="2513"/>
                  </a:lnTo>
                  <a:lnTo>
                    <a:pt x="746" y="0"/>
                  </a:lnTo>
                  <a:lnTo>
                    <a:pt x="186" y="0"/>
                  </a:lnTo>
                  <a:lnTo>
                    <a:pt x="0" y="1257"/>
                  </a:lnTo>
                  <a:lnTo>
                    <a:pt x="186" y="2513"/>
                  </a:lnTo>
                  <a:close/>
                </a:path>
              </a:pathLst>
            </a:custGeom>
            <a:solidFill>
              <a:srgbClr val="3D6A8F"/>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515" name="Freeform 24"/>
            <p:cNvSpPr>
              <a:spLocks/>
            </p:cNvSpPr>
            <p:nvPr/>
          </p:nvSpPr>
          <p:spPr bwMode="auto">
            <a:xfrm>
              <a:off x="4127" y="862"/>
              <a:ext cx="746" cy="2513"/>
            </a:xfrm>
            <a:custGeom>
              <a:avLst/>
              <a:gdLst>
                <a:gd name="T0" fmla="*/ 186 w 746"/>
                <a:gd name="T1" fmla="*/ 2513 h 2513"/>
                <a:gd name="T2" fmla="*/ 746 w 746"/>
                <a:gd name="T3" fmla="*/ 2513 h 2513"/>
                <a:gd name="T4" fmla="*/ 746 w 746"/>
                <a:gd name="T5" fmla="*/ 0 h 2513"/>
                <a:gd name="T6" fmla="*/ 186 w 746"/>
                <a:gd name="T7" fmla="*/ 0 h 2513"/>
                <a:gd name="T8" fmla="*/ 0 w 746"/>
                <a:gd name="T9" fmla="*/ 1257 h 2513"/>
                <a:gd name="T10" fmla="*/ 186 w 746"/>
                <a:gd name="T11" fmla="*/ 2513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186" y="2513"/>
                  </a:moveTo>
                  <a:lnTo>
                    <a:pt x="746" y="2513"/>
                  </a:lnTo>
                  <a:lnTo>
                    <a:pt x="746" y="0"/>
                  </a:lnTo>
                  <a:lnTo>
                    <a:pt x="186" y="0"/>
                  </a:lnTo>
                  <a:lnTo>
                    <a:pt x="0" y="1257"/>
                  </a:lnTo>
                  <a:lnTo>
                    <a:pt x="186" y="2513"/>
                  </a:lnTo>
                  <a:close/>
                </a:path>
              </a:pathLst>
            </a:custGeom>
            <a:noFill/>
            <a:ln w="7938" cap="rnd">
              <a:solidFill>
                <a:srgbClr val="3D6A8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6" name="Group 25"/>
          <p:cNvGrpSpPr>
            <a:grpSpLocks/>
          </p:cNvGrpSpPr>
          <p:nvPr/>
        </p:nvGrpSpPr>
        <p:grpSpPr bwMode="auto">
          <a:xfrm>
            <a:off x="7750175" y="1801813"/>
            <a:ext cx="312738" cy="3989387"/>
            <a:chOff x="4882" y="862"/>
            <a:chExt cx="197" cy="2513"/>
          </a:xfrm>
        </p:grpSpPr>
        <p:sp>
          <p:nvSpPr>
            <p:cNvPr id="316512" name="Rectangle 26"/>
            <p:cNvSpPr>
              <a:spLocks noChangeArrowheads="1"/>
            </p:cNvSpPr>
            <p:nvPr/>
          </p:nvSpPr>
          <p:spPr bwMode="auto">
            <a:xfrm>
              <a:off x="4882" y="862"/>
              <a:ext cx="197" cy="2513"/>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3" name="Rectangle 27"/>
            <p:cNvSpPr>
              <a:spLocks noChangeArrowheads="1"/>
            </p:cNvSpPr>
            <p:nvPr/>
          </p:nvSpPr>
          <p:spPr bwMode="auto">
            <a:xfrm>
              <a:off x="4882" y="862"/>
              <a:ext cx="197" cy="2513"/>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33" name="Rectangle 28"/>
          <p:cNvSpPr>
            <a:spLocks noChangeArrowheads="1"/>
          </p:cNvSpPr>
          <p:nvPr/>
        </p:nvSpPr>
        <p:spPr bwMode="auto">
          <a:xfrm rot="5400000">
            <a:off x="6959600" y="3784600"/>
            <a:ext cx="1871663" cy="182563"/>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200" b="1">
                <a:solidFill>
                  <a:srgbClr val="FFFFFF"/>
                </a:solidFill>
                <a:ea typeface="ＭＳ Ｐゴシック" pitchFamily="34" charset="-128"/>
                <a:cs typeface="Arial" pitchFamily="34" charset="0"/>
              </a:rPr>
              <a:t>Vulnerability Risk Factors</a:t>
            </a:r>
            <a:endParaRPr lang="en-US" sz="1000" b="1">
              <a:solidFill>
                <a:srgbClr val="FFFFFF"/>
              </a:solidFill>
              <a:ea typeface="ＭＳ Ｐゴシック" pitchFamily="34" charset="-128"/>
              <a:cs typeface="Arial" pitchFamily="34" charset="0"/>
            </a:endParaRPr>
          </a:p>
        </p:txBody>
      </p:sp>
      <p:sp>
        <p:nvSpPr>
          <p:cNvPr id="316434" name="Rectangle 29"/>
          <p:cNvSpPr>
            <a:spLocks noChangeArrowheads="1"/>
          </p:cNvSpPr>
          <p:nvPr/>
        </p:nvSpPr>
        <p:spPr bwMode="auto">
          <a:xfrm>
            <a:off x="7023100" y="2405063"/>
            <a:ext cx="4873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Control </a:t>
            </a:r>
          </a:p>
        </p:txBody>
      </p:sp>
      <p:sp>
        <p:nvSpPr>
          <p:cNvPr id="316435" name="Rectangle 30"/>
          <p:cNvSpPr>
            <a:spLocks noChangeArrowheads="1"/>
          </p:cNvSpPr>
          <p:nvPr/>
        </p:nvSpPr>
        <p:spPr bwMode="auto">
          <a:xfrm>
            <a:off x="6848475" y="2578100"/>
            <a:ext cx="81438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Effectiveness</a:t>
            </a:r>
          </a:p>
        </p:txBody>
      </p:sp>
      <p:sp>
        <p:nvSpPr>
          <p:cNvPr id="316436" name="Rectangle 31"/>
          <p:cNvSpPr>
            <a:spLocks noChangeArrowheads="1"/>
          </p:cNvSpPr>
          <p:nvPr/>
        </p:nvSpPr>
        <p:spPr bwMode="auto">
          <a:xfrm>
            <a:off x="6986588" y="3100388"/>
            <a:ext cx="56991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Speed of </a:t>
            </a:r>
          </a:p>
        </p:txBody>
      </p:sp>
      <p:sp>
        <p:nvSpPr>
          <p:cNvPr id="316437" name="Rectangle 32"/>
          <p:cNvSpPr>
            <a:spLocks noChangeArrowheads="1"/>
          </p:cNvSpPr>
          <p:nvPr/>
        </p:nvSpPr>
        <p:spPr bwMode="auto">
          <a:xfrm>
            <a:off x="6946900" y="3275013"/>
            <a:ext cx="60483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Response</a:t>
            </a:r>
          </a:p>
        </p:txBody>
      </p:sp>
      <p:sp>
        <p:nvSpPr>
          <p:cNvPr id="316438" name="Rectangle 33"/>
          <p:cNvSpPr>
            <a:spLocks noChangeArrowheads="1"/>
          </p:cNvSpPr>
          <p:nvPr/>
        </p:nvSpPr>
        <p:spPr bwMode="auto">
          <a:xfrm>
            <a:off x="6908800" y="3797300"/>
            <a:ext cx="6826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Complexity</a:t>
            </a:r>
          </a:p>
        </p:txBody>
      </p:sp>
      <p:sp>
        <p:nvSpPr>
          <p:cNvPr id="316439" name="Rectangle 34"/>
          <p:cNvSpPr>
            <a:spLocks noChangeArrowheads="1"/>
          </p:cNvSpPr>
          <p:nvPr/>
        </p:nvSpPr>
        <p:spPr bwMode="auto">
          <a:xfrm>
            <a:off x="7032625" y="4319588"/>
            <a:ext cx="46513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Rate of </a:t>
            </a:r>
          </a:p>
        </p:txBody>
      </p:sp>
      <p:sp>
        <p:nvSpPr>
          <p:cNvPr id="316440" name="Rectangle 35"/>
          <p:cNvSpPr>
            <a:spLocks noChangeArrowheads="1"/>
          </p:cNvSpPr>
          <p:nvPr/>
        </p:nvSpPr>
        <p:spPr bwMode="auto">
          <a:xfrm>
            <a:off x="7013575" y="4494213"/>
            <a:ext cx="46513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Change</a:t>
            </a:r>
          </a:p>
        </p:txBody>
      </p:sp>
      <p:sp>
        <p:nvSpPr>
          <p:cNvPr id="316441" name="Rectangle 36"/>
          <p:cNvSpPr>
            <a:spLocks noChangeArrowheads="1"/>
          </p:cNvSpPr>
          <p:nvPr/>
        </p:nvSpPr>
        <p:spPr bwMode="auto">
          <a:xfrm>
            <a:off x="6999288" y="5016500"/>
            <a:ext cx="5334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External </a:t>
            </a:r>
          </a:p>
        </p:txBody>
      </p:sp>
      <p:sp>
        <p:nvSpPr>
          <p:cNvPr id="316442" name="Rectangle 37"/>
          <p:cNvSpPr>
            <a:spLocks noChangeArrowheads="1"/>
          </p:cNvSpPr>
          <p:nvPr/>
        </p:nvSpPr>
        <p:spPr bwMode="auto">
          <a:xfrm>
            <a:off x="6921500" y="5189538"/>
            <a:ext cx="66357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Conditions</a:t>
            </a:r>
          </a:p>
        </p:txBody>
      </p:sp>
      <p:grpSp>
        <p:nvGrpSpPr>
          <p:cNvPr id="7" name="Group 38"/>
          <p:cNvGrpSpPr>
            <a:grpSpLocks/>
          </p:cNvGrpSpPr>
          <p:nvPr/>
        </p:nvGrpSpPr>
        <p:grpSpPr bwMode="auto">
          <a:xfrm>
            <a:off x="2565400" y="1989138"/>
            <a:ext cx="3986213" cy="1184275"/>
            <a:chOff x="1616" y="980"/>
            <a:chExt cx="2511" cy="746"/>
          </a:xfrm>
        </p:grpSpPr>
        <p:sp>
          <p:nvSpPr>
            <p:cNvPr id="316510" name="Rectangle 39"/>
            <p:cNvSpPr>
              <a:spLocks noChangeArrowheads="1"/>
            </p:cNvSpPr>
            <p:nvPr/>
          </p:nvSpPr>
          <p:spPr bwMode="auto">
            <a:xfrm>
              <a:off x="1616" y="980"/>
              <a:ext cx="2511" cy="746"/>
            </a:xfrm>
            <a:prstGeom prst="rect">
              <a:avLst/>
            </a:prstGeom>
            <a:solidFill>
              <a:srgbClr val="3366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1" name="Rectangle 40"/>
            <p:cNvSpPr>
              <a:spLocks noChangeArrowheads="1"/>
            </p:cNvSpPr>
            <p:nvPr/>
          </p:nvSpPr>
          <p:spPr bwMode="auto">
            <a:xfrm>
              <a:off x="1616" y="980"/>
              <a:ext cx="2511" cy="746"/>
            </a:xfrm>
            <a:prstGeom prst="rect">
              <a:avLst/>
            </a:prstGeom>
            <a:solidFill>
              <a:srgbClr val="336699"/>
            </a:solid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44" name="Rectangle 41"/>
          <p:cNvSpPr>
            <a:spLocks noChangeArrowheads="1"/>
          </p:cNvSpPr>
          <p:nvPr/>
        </p:nvSpPr>
        <p:spPr bwMode="auto">
          <a:xfrm>
            <a:off x="3111500" y="2063750"/>
            <a:ext cx="300037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Develop an assessment model that considers the </a:t>
            </a:r>
          </a:p>
        </p:txBody>
      </p:sp>
      <p:sp>
        <p:nvSpPr>
          <p:cNvPr id="316445" name="Rectangle 42"/>
          <p:cNvSpPr>
            <a:spLocks noChangeArrowheads="1"/>
          </p:cNvSpPr>
          <p:nvPr/>
        </p:nvSpPr>
        <p:spPr bwMode="auto">
          <a:xfrm>
            <a:off x="2768600" y="2212975"/>
            <a:ext cx="3687763" cy="1539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impact and vulnerability of the following organization’s risks:</a:t>
            </a:r>
          </a:p>
        </p:txBody>
      </p:sp>
      <p:sp>
        <p:nvSpPr>
          <p:cNvPr id="316446" name="Rectangle 43"/>
          <p:cNvSpPr>
            <a:spLocks noChangeArrowheads="1"/>
          </p:cNvSpPr>
          <p:nvPr/>
        </p:nvSpPr>
        <p:spPr bwMode="auto">
          <a:xfrm>
            <a:off x="2844800" y="2363788"/>
            <a:ext cx="354171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i="1">
                <a:solidFill>
                  <a:srgbClr val="FFFFFF"/>
                </a:solidFill>
                <a:ea typeface="ＭＳ Ｐゴシック" pitchFamily="34" charset="-128"/>
                <a:cs typeface="Arial" pitchFamily="34" charset="0"/>
              </a:rPr>
              <a:t>Governance, Strategy, Operational, Infrastructure, External</a:t>
            </a:r>
            <a:endParaRPr lang="en-US" sz="1000" b="1">
              <a:solidFill>
                <a:srgbClr val="FFFFFF"/>
              </a:solidFill>
              <a:ea typeface="ＭＳ Ｐゴシック" pitchFamily="34" charset="-128"/>
              <a:cs typeface="Arial" pitchFamily="34" charset="0"/>
            </a:endParaRPr>
          </a:p>
        </p:txBody>
      </p:sp>
      <p:sp>
        <p:nvSpPr>
          <p:cNvPr id="316447" name="Rectangle 44"/>
          <p:cNvSpPr>
            <a:spLocks noChangeArrowheads="1"/>
          </p:cNvSpPr>
          <p:nvPr/>
        </p:nvSpPr>
        <p:spPr bwMode="auto">
          <a:xfrm>
            <a:off x="2855913" y="2641600"/>
            <a:ext cx="7112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Knowledge </a:t>
            </a:r>
          </a:p>
        </p:txBody>
      </p:sp>
      <p:sp>
        <p:nvSpPr>
          <p:cNvPr id="316448" name="Rectangle 45"/>
          <p:cNvSpPr>
            <a:spLocks noChangeArrowheads="1"/>
          </p:cNvSpPr>
          <p:nvPr/>
        </p:nvSpPr>
        <p:spPr bwMode="auto">
          <a:xfrm>
            <a:off x="2670175" y="2790825"/>
            <a:ext cx="10842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gained from prior </a:t>
            </a:r>
          </a:p>
        </p:txBody>
      </p:sp>
      <p:sp>
        <p:nvSpPr>
          <p:cNvPr id="316449" name="Rectangle 46"/>
          <p:cNvSpPr>
            <a:spLocks noChangeArrowheads="1"/>
          </p:cNvSpPr>
          <p:nvPr/>
        </p:nvSpPr>
        <p:spPr bwMode="auto">
          <a:xfrm>
            <a:off x="2860675" y="2940050"/>
            <a:ext cx="65881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experience</a:t>
            </a:r>
          </a:p>
        </p:txBody>
      </p:sp>
      <p:sp>
        <p:nvSpPr>
          <p:cNvPr id="316450" name="Rectangle 47"/>
          <p:cNvSpPr>
            <a:spLocks noChangeArrowheads="1"/>
          </p:cNvSpPr>
          <p:nvPr/>
        </p:nvSpPr>
        <p:spPr bwMode="auto">
          <a:xfrm>
            <a:off x="3840163" y="2641600"/>
            <a:ext cx="79375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Professional </a:t>
            </a:r>
          </a:p>
        </p:txBody>
      </p:sp>
      <p:sp>
        <p:nvSpPr>
          <p:cNvPr id="316451" name="Rectangle 48"/>
          <p:cNvSpPr>
            <a:spLocks noChangeArrowheads="1"/>
          </p:cNvSpPr>
          <p:nvPr/>
        </p:nvSpPr>
        <p:spPr bwMode="auto">
          <a:xfrm>
            <a:off x="3916363" y="2790825"/>
            <a:ext cx="6064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Judgment</a:t>
            </a:r>
          </a:p>
        </p:txBody>
      </p:sp>
      <p:sp>
        <p:nvSpPr>
          <p:cNvPr id="316452" name="Rectangle 49"/>
          <p:cNvSpPr>
            <a:spLocks noChangeArrowheads="1"/>
          </p:cNvSpPr>
          <p:nvPr/>
        </p:nvSpPr>
        <p:spPr bwMode="auto">
          <a:xfrm>
            <a:off x="4767263" y="2641600"/>
            <a:ext cx="941387"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Interviews with </a:t>
            </a:r>
          </a:p>
        </p:txBody>
      </p:sp>
      <p:sp>
        <p:nvSpPr>
          <p:cNvPr id="316453" name="Rectangle 50"/>
          <p:cNvSpPr>
            <a:spLocks noChangeArrowheads="1"/>
          </p:cNvSpPr>
          <p:nvPr/>
        </p:nvSpPr>
        <p:spPr bwMode="auto">
          <a:xfrm>
            <a:off x="4830763" y="2790825"/>
            <a:ext cx="7747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Management</a:t>
            </a:r>
          </a:p>
        </p:txBody>
      </p:sp>
      <p:sp>
        <p:nvSpPr>
          <p:cNvPr id="316454" name="Rectangle 51"/>
          <p:cNvSpPr>
            <a:spLocks noChangeArrowheads="1"/>
          </p:cNvSpPr>
          <p:nvPr/>
        </p:nvSpPr>
        <p:spPr bwMode="auto">
          <a:xfrm>
            <a:off x="5927725" y="2641600"/>
            <a:ext cx="4794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Culture </a:t>
            </a:r>
          </a:p>
        </p:txBody>
      </p:sp>
      <p:sp>
        <p:nvSpPr>
          <p:cNvPr id="316455" name="Rectangle 52"/>
          <p:cNvSpPr>
            <a:spLocks noChangeArrowheads="1"/>
          </p:cNvSpPr>
          <p:nvPr/>
        </p:nvSpPr>
        <p:spPr bwMode="auto">
          <a:xfrm>
            <a:off x="5778500" y="2790825"/>
            <a:ext cx="74453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Assessment</a:t>
            </a:r>
          </a:p>
        </p:txBody>
      </p:sp>
      <p:sp>
        <p:nvSpPr>
          <p:cNvPr id="316456" name="Line 53"/>
          <p:cNvSpPr>
            <a:spLocks noChangeShapeType="1"/>
          </p:cNvSpPr>
          <p:nvPr/>
        </p:nvSpPr>
        <p:spPr bwMode="auto">
          <a:xfrm>
            <a:off x="2689225" y="2584450"/>
            <a:ext cx="3675063" cy="0"/>
          </a:xfrm>
          <a:prstGeom prst="line">
            <a:avLst/>
          </a:prstGeom>
          <a:noFill/>
          <a:ln w="11113">
            <a:solidFill>
              <a:srgbClr val="FFFF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57" name="Rectangle 54"/>
          <p:cNvSpPr>
            <a:spLocks noChangeArrowheads="1"/>
          </p:cNvSpPr>
          <p:nvPr/>
        </p:nvSpPr>
        <p:spPr bwMode="auto">
          <a:xfrm>
            <a:off x="3563938" y="3284538"/>
            <a:ext cx="2152650" cy="19843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300" b="1">
                <a:solidFill>
                  <a:srgbClr val="000066"/>
                </a:solidFill>
                <a:ea typeface="ＭＳ Ｐゴシック" pitchFamily="34" charset="-128"/>
                <a:cs typeface="Arial" pitchFamily="34" charset="0"/>
              </a:rPr>
              <a:t>Business Process Analysis</a:t>
            </a:r>
            <a:endParaRPr lang="en-US" sz="1000" b="1">
              <a:solidFill>
                <a:srgbClr val="000066"/>
              </a:solidFill>
              <a:ea typeface="ＭＳ Ｐゴシック" pitchFamily="34" charset="-128"/>
              <a:cs typeface="Arial" pitchFamily="34" charset="0"/>
            </a:endParaRPr>
          </a:p>
        </p:txBody>
      </p:sp>
      <p:grpSp>
        <p:nvGrpSpPr>
          <p:cNvPr id="8" name="Group 55"/>
          <p:cNvGrpSpPr>
            <a:grpSpLocks/>
          </p:cNvGrpSpPr>
          <p:nvPr/>
        </p:nvGrpSpPr>
        <p:grpSpPr bwMode="auto">
          <a:xfrm>
            <a:off x="2814638" y="4108450"/>
            <a:ext cx="871537" cy="685800"/>
            <a:chOff x="1773" y="2315"/>
            <a:chExt cx="549" cy="432"/>
          </a:xfrm>
        </p:grpSpPr>
        <p:sp>
          <p:nvSpPr>
            <p:cNvPr id="316508" name="Rectangle 56"/>
            <p:cNvSpPr>
              <a:spLocks noChangeArrowheads="1"/>
            </p:cNvSpPr>
            <p:nvPr/>
          </p:nvSpPr>
          <p:spPr bwMode="auto">
            <a:xfrm>
              <a:off x="1773" y="2315"/>
              <a:ext cx="549"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9" name="Rectangle 57"/>
            <p:cNvSpPr>
              <a:spLocks noChangeArrowheads="1"/>
            </p:cNvSpPr>
            <p:nvPr/>
          </p:nvSpPr>
          <p:spPr bwMode="auto">
            <a:xfrm>
              <a:off x="1773" y="2315"/>
              <a:ext cx="549"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59" name="Rectangle 58"/>
          <p:cNvSpPr>
            <a:spLocks noChangeArrowheads="1"/>
          </p:cNvSpPr>
          <p:nvPr/>
        </p:nvSpPr>
        <p:spPr bwMode="auto">
          <a:xfrm>
            <a:off x="2973388" y="4232275"/>
            <a:ext cx="6604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Map Risks </a:t>
            </a:r>
          </a:p>
        </p:txBody>
      </p:sp>
      <p:sp>
        <p:nvSpPr>
          <p:cNvPr id="316460" name="Rectangle 59"/>
          <p:cNvSpPr>
            <a:spLocks noChangeArrowheads="1"/>
          </p:cNvSpPr>
          <p:nvPr/>
        </p:nvSpPr>
        <p:spPr bwMode="auto">
          <a:xfrm>
            <a:off x="3222625" y="4379913"/>
            <a:ext cx="15557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to </a:t>
            </a:r>
          </a:p>
        </p:txBody>
      </p:sp>
      <p:sp>
        <p:nvSpPr>
          <p:cNvPr id="316461" name="Rectangle 60"/>
          <p:cNvSpPr>
            <a:spLocks noChangeArrowheads="1"/>
          </p:cNvSpPr>
          <p:nvPr/>
        </p:nvSpPr>
        <p:spPr bwMode="auto">
          <a:xfrm>
            <a:off x="2970213" y="4530725"/>
            <a:ext cx="630237"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Processes</a:t>
            </a:r>
          </a:p>
        </p:txBody>
      </p:sp>
      <p:grpSp>
        <p:nvGrpSpPr>
          <p:cNvPr id="9" name="Group 61"/>
          <p:cNvGrpSpPr>
            <a:grpSpLocks/>
          </p:cNvGrpSpPr>
          <p:nvPr/>
        </p:nvGrpSpPr>
        <p:grpSpPr bwMode="auto">
          <a:xfrm>
            <a:off x="4059238" y="4108450"/>
            <a:ext cx="873125" cy="685800"/>
            <a:chOff x="2557" y="2315"/>
            <a:chExt cx="550" cy="432"/>
          </a:xfrm>
        </p:grpSpPr>
        <p:sp>
          <p:nvSpPr>
            <p:cNvPr id="316506" name="Rectangle 62"/>
            <p:cNvSpPr>
              <a:spLocks noChangeArrowheads="1"/>
            </p:cNvSpPr>
            <p:nvPr/>
          </p:nvSpPr>
          <p:spPr bwMode="auto">
            <a:xfrm>
              <a:off x="2557" y="2315"/>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7" name="Rectangle 63"/>
            <p:cNvSpPr>
              <a:spLocks noChangeArrowheads="1"/>
            </p:cNvSpPr>
            <p:nvPr/>
          </p:nvSpPr>
          <p:spPr bwMode="auto">
            <a:xfrm>
              <a:off x="2557" y="2315"/>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63" name="Rectangle 64"/>
          <p:cNvSpPr>
            <a:spLocks noChangeArrowheads="1"/>
          </p:cNvSpPr>
          <p:nvPr/>
        </p:nvSpPr>
        <p:spPr bwMode="auto">
          <a:xfrm>
            <a:off x="4402138" y="4157663"/>
            <a:ext cx="2889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Map </a:t>
            </a:r>
          </a:p>
        </p:txBody>
      </p:sp>
      <p:sp>
        <p:nvSpPr>
          <p:cNvPr id="316464" name="Rectangle 65"/>
          <p:cNvSpPr>
            <a:spLocks noChangeArrowheads="1"/>
          </p:cNvSpPr>
          <p:nvPr/>
        </p:nvSpPr>
        <p:spPr bwMode="auto">
          <a:xfrm>
            <a:off x="4216400" y="4306888"/>
            <a:ext cx="6651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Processes </a:t>
            </a:r>
          </a:p>
        </p:txBody>
      </p:sp>
      <p:sp>
        <p:nvSpPr>
          <p:cNvPr id="316465" name="Rectangle 66"/>
          <p:cNvSpPr>
            <a:spLocks noChangeArrowheads="1"/>
          </p:cNvSpPr>
          <p:nvPr/>
        </p:nvSpPr>
        <p:spPr bwMode="auto">
          <a:xfrm>
            <a:off x="4468813" y="4456113"/>
            <a:ext cx="15557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to </a:t>
            </a:r>
          </a:p>
        </p:txBody>
      </p:sp>
      <p:sp>
        <p:nvSpPr>
          <p:cNvPr id="316466" name="Rectangle 67"/>
          <p:cNvSpPr>
            <a:spLocks noChangeArrowheads="1"/>
          </p:cNvSpPr>
          <p:nvPr/>
        </p:nvSpPr>
        <p:spPr bwMode="auto">
          <a:xfrm>
            <a:off x="4232275" y="4606925"/>
            <a:ext cx="598488"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Locations</a:t>
            </a:r>
          </a:p>
        </p:txBody>
      </p:sp>
      <p:grpSp>
        <p:nvGrpSpPr>
          <p:cNvPr id="10" name="Group 68"/>
          <p:cNvGrpSpPr>
            <a:grpSpLocks/>
          </p:cNvGrpSpPr>
          <p:nvPr/>
        </p:nvGrpSpPr>
        <p:grpSpPr bwMode="auto">
          <a:xfrm>
            <a:off x="5268913" y="4108450"/>
            <a:ext cx="873125" cy="685800"/>
            <a:chOff x="3319" y="2315"/>
            <a:chExt cx="550" cy="432"/>
          </a:xfrm>
        </p:grpSpPr>
        <p:sp>
          <p:nvSpPr>
            <p:cNvPr id="316504" name="Rectangle 69"/>
            <p:cNvSpPr>
              <a:spLocks noChangeArrowheads="1"/>
            </p:cNvSpPr>
            <p:nvPr/>
          </p:nvSpPr>
          <p:spPr bwMode="auto">
            <a:xfrm>
              <a:off x="3319" y="2315"/>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5" name="Rectangle 70"/>
            <p:cNvSpPr>
              <a:spLocks noChangeArrowheads="1"/>
            </p:cNvSpPr>
            <p:nvPr/>
          </p:nvSpPr>
          <p:spPr bwMode="auto">
            <a:xfrm>
              <a:off x="3319" y="2315"/>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68" name="Rectangle 71"/>
          <p:cNvSpPr>
            <a:spLocks noChangeArrowheads="1"/>
          </p:cNvSpPr>
          <p:nvPr/>
        </p:nvSpPr>
        <p:spPr bwMode="auto">
          <a:xfrm>
            <a:off x="5430838" y="4157663"/>
            <a:ext cx="65405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Determine </a:t>
            </a:r>
          </a:p>
        </p:txBody>
      </p:sp>
      <p:sp>
        <p:nvSpPr>
          <p:cNvPr id="316469" name="Rectangle 72"/>
          <p:cNvSpPr>
            <a:spLocks noChangeArrowheads="1"/>
          </p:cNvSpPr>
          <p:nvPr/>
        </p:nvSpPr>
        <p:spPr bwMode="auto">
          <a:xfrm>
            <a:off x="5472113" y="4306888"/>
            <a:ext cx="11271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In</a:t>
            </a:r>
          </a:p>
        </p:txBody>
      </p:sp>
      <p:sp>
        <p:nvSpPr>
          <p:cNvPr id="316470" name="Rectangle 73"/>
          <p:cNvSpPr>
            <a:spLocks noChangeArrowheads="1"/>
          </p:cNvSpPr>
          <p:nvPr/>
        </p:nvSpPr>
        <p:spPr bwMode="auto">
          <a:xfrm>
            <a:off x="5583238" y="4306888"/>
            <a:ext cx="4286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t>
            </a:r>
          </a:p>
        </p:txBody>
      </p:sp>
      <p:sp>
        <p:nvSpPr>
          <p:cNvPr id="316471" name="Rectangle 74"/>
          <p:cNvSpPr>
            <a:spLocks noChangeArrowheads="1"/>
          </p:cNvSpPr>
          <p:nvPr/>
        </p:nvSpPr>
        <p:spPr bwMode="auto">
          <a:xfrm>
            <a:off x="5624513" y="4306888"/>
            <a:ext cx="414337"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Scope </a:t>
            </a:r>
          </a:p>
        </p:txBody>
      </p:sp>
      <p:sp>
        <p:nvSpPr>
          <p:cNvPr id="316472" name="Rectangle 75"/>
          <p:cNvSpPr>
            <a:spLocks noChangeArrowheads="1"/>
          </p:cNvSpPr>
          <p:nvPr/>
        </p:nvSpPr>
        <p:spPr bwMode="auto">
          <a:xfrm>
            <a:off x="5424488" y="4456113"/>
            <a:ext cx="63341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Locations/</a:t>
            </a:r>
          </a:p>
        </p:txBody>
      </p:sp>
      <p:sp>
        <p:nvSpPr>
          <p:cNvPr id="316473" name="Rectangle 76"/>
          <p:cNvSpPr>
            <a:spLocks noChangeArrowheads="1"/>
          </p:cNvSpPr>
          <p:nvPr/>
        </p:nvSpPr>
        <p:spPr bwMode="auto">
          <a:xfrm>
            <a:off x="5424488" y="4606925"/>
            <a:ext cx="630237"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Processes</a:t>
            </a:r>
          </a:p>
        </p:txBody>
      </p:sp>
      <p:grpSp>
        <p:nvGrpSpPr>
          <p:cNvPr id="11" name="Group 77"/>
          <p:cNvGrpSpPr>
            <a:grpSpLocks/>
          </p:cNvGrpSpPr>
          <p:nvPr/>
        </p:nvGrpSpPr>
        <p:grpSpPr bwMode="auto">
          <a:xfrm>
            <a:off x="3436938" y="5532438"/>
            <a:ext cx="871537" cy="685800"/>
            <a:chOff x="2165" y="3212"/>
            <a:chExt cx="549" cy="432"/>
          </a:xfrm>
        </p:grpSpPr>
        <p:sp>
          <p:nvSpPr>
            <p:cNvPr id="316502" name="Rectangle 78"/>
            <p:cNvSpPr>
              <a:spLocks noChangeArrowheads="1"/>
            </p:cNvSpPr>
            <p:nvPr/>
          </p:nvSpPr>
          <p:spPr bwMode="auto">
            <a:xfrm>
              <a:off x="2165" y="3212"/>
              <a:ext cx="549"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3" name="Rectangle 79"/>
            <p:cNvSpPr>
              <a:spLocks noChangeArrowheads="1"/>
            </p:cNvSpPr>
            <p:nvPr/>
          </p:nvSpPr>
          <p:spPr bwMode="auto">
            <a:xfrm>
              <a:off x="2165" y="3212"/>
              <a:ext cx="549"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75" name="Rectangle 80"/>
          <p:cNvSpPr>
            <a:spLocks noChangeArrowheads="1"/>
          </p:cNvSpPr>
          <p:nvPr/>
        </p:nvSpPr>
        <p:spPr bwMode="auto">
          <a:xfrm>
            <a:off x="3548063" y="5654675"/>
            <a:ext cx="2667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Risk</a:t>
            </a:r>
          </a:p>
        </p:txBody>
      </p:sp>
      <p:sp>
        <p:nvSpPr>
          <p:cNvPr id="316476" name="Rectangle 81"/>
          <p:cNvSpPr>
            <a:spLocks noChangeArrowheads="1"/>
          </p:cNvSpPr>
          <p:nvPr/>
        </p:nvSpPr>
        <p:spPr bwMode="auto">
          <a:xfrm>
            <a:off x="3811588" y="5654675"/>
            <a:ext cx="4286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t>
            </a:r>
          </a:p>
        </p:txBody>
      </p:sp>
      <p:sp>
        <p:nvSpPr>
          <p:cNvPr id="316477" name="Rectangle 82"/>
          <p:cNvSpPr>
            <a:spLocks noChangeArrowheads="1"/>
          </p:cNvSpPr>
          <p:nvPr/>
        </p:nvSpPr>
        <p:spPr bwMode="auto">
          <a:xfrm>
            <a:off x="3852863" y="5654675"/>
            <a:ext cx="44926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ranked </a:t>
            </a:r>
          </a:p>
        </p:txBody>
      </p:sp>
      <p:sp>
        <p:nvSpPr>
          <p:cNvPr id="316478" name="Rectangle 83"/>
          <p:cNvSpPr>
            <a:spLocks noChangeArrowheads="1"/>
          </p:cNvSpPr>
          <p:nvPr/>
        </p:nvSpPr>
        <p:spPr bwMode="auto">
          <a:xfrm>
            <a:off x="3743325" y="5803900"/>
            <a:ext cx="3603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Audit </a:t>
            </a:r>
          </a:p>
        </p:txBody>
      </p:sp>
      <p:sp>
        <p:nvSpPr>
          <p:cNvPr id="316479" name="Rectangle 84"/>
          <p:cNvSpPr>
            <a:spLocks noChangeArrowheads="1"/>
          </p:cNvSpPr>
          <p:nvPr/>
        </p:nvSpPr>
        <p:spPr bwMode="auto">
          <a:xfrm>
            <a:off x="3641725" y="5954713"/>
            <a:ext cx="5334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Universe</a:t>
            </a:r>
          </a:p>
        </p:txBody>
      </p:sp>
      <p:grpSp>
        <p:nvGrpSpPr>
          <p:cNvPr id="12" name="Group 85"/>
          <p:cNvGrpSpPr>
            <a:grpSpLocks/>
          </p:cNvGrpSpPr>
          <p:nvPr/>
        </p:nvGrpSpPr>
        <p:grpSpPr bwMode="auto">
          <a:xfrm>
            <a:off x="4806950" y="5532438"/>
            <a:ext cx="873125" cy="685800"/>
            <a:chOff x="3028" y="3212"/>
            <a:chExt cx="550" cy="432"/>
          </a:xfrm>
        </p:grpSpPr>
        <p:sp>
          <p:nvSpPr>
            <p:cNvPr id="316500" name="Rectangle 86"/>
            <p:cNvSpPr>
              <a:spLocks noChangeArrowheads="1"/>
            </p:cNvSpPr>
            <p:nvPr/>
          </p:nvSpPr>
          <p:spPr bwMode="auto">
            <a:xfrm>
              <a:off x="3028" y="3212"/>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1" name="Rectangle 87"/>
            <p:cNvSpPr>
              <a:spLocks noChangeArrowheads="1"/>
            </p:cNvSpPr>
            <p:nvPr/>
          </p:nvSpPr>
          <p:spPr bwMode="auto">
            <a:xfrm>
              <a:off x="3028" y="3212"/>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81" name="Rectangle 88"/>
          <p:cNvSpPr>
            <a:spLocks noChangeArrowheads="1"/>
          </p:cNvSpPr>
          <p:nvPr/>
        </p:nvSpPr>
        <p:spPr bwMode="auto">
          <a:xfrm>
            <a:off x="5122863" y="5581650"/>
            <a:ext cx="2667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Risk</a:t>
            </a:r>
          </a:p>
        </p:txBody>
      </p:sp>
      <p:sp>
        <p:nvSpPr>
          <p:cNvPr id="316482" name="Rectangle 89"/>
          <p:cNvSpPr>
            <a:spLocks noChangeArrowheads="1"/>
          </p:cNvSpPr>
          <p:nvPr/>
        </p:nvSpPr>
        <p:spPr bwMode="auto">
          <a:xfrm>
            <a:off x="5384800" y="5581650"/>
            <a:ext cx="428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t>
            </a:r>
          </a:p>
        </p:txBody>
      </p:sp>
      <p:sp>
        <p:nvSpPr>
          <p:cNvPr id="316483" name="Rectangle 90"/>
          <p:cNvSpPr>
            <a:spLocks noChangeArrowheads="1"/>
          </p:cNvSpPr>
          <p:nvPr/>
        </p:nvSpPr>
        <p:spPr bwMode="auto">
          <a:xfrm>
            <a:off x="5035550" y="5730875"/>
            <a:ext cx="520700"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focused </a:t>
            </a:r>
          </a:p>
        </p:txBody>
      </p:sp>
      <p:sp>
        <p:nvSpPr>
          <p:cNvPr id="316484" name="Rectangle 91"/>
          <p:cNvSpPr>
            <a:spLocks noChangeArrowheads="1"/>
          </p:cNvSpPr>
          <p:nvPr/>
        </p:nvSpPr>
        <p:spPr bwMode="auto">
          <a:xfrm>
            <a:off x="5048250" y="5880100"/>
            <a:ext cx="492125"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Internal </a:t>
            </a:r>
          </a:p>
        </p:txBody>
      </p:sp>
      <p:sp>
        <p:nvSpPr>
          <p:cNvPr id="316485" name="Rectangle 92"/>
          <p:cNvSpPr>
            <a:spLocks noChangeArrowheads="1"/>
          </p:cNvSpPr>
          <p:nvPr/>
        </p:nvSpPr>
        <p:spPr bwMode="auto">
          <a:xfrm>
            <a:off x="4965700" y="6029325"/>
            <a:ext cx="6270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Audit Plan</a:t>
            </a:r>
          </a:p>
        </p:txBody>
      </p:sp>
      <p:sp>
        <p:nvSpPr>
          <p:cNvPr id="316486" name="Freeform 93"/>
          <p:cNvSpPr>
            <a:spLocks noEditPoints="1"/>
          </p:cNvSpPr>
          <p:nvPr/>
        </p:nvSpPr>
        <p:spPr bwMode="auto">
          <a:xfrm>
            <a:off x="3748088" y="4389438"/>
            <a:ext cx="249237" cy="61912"/>
          </a:xfrm>
          <a:custGeom>
            <a:avLst/>
            <a:gdLst>
              <a:gd name="T0" fmla="*/ 0 w 157"/>
              <a:gd name="T1" fmla="*/ 2147483647 h 39"/>
              <a:gd name="T2" fmla="*/ 2147483647 w 157"/>
              <a:gd name="T3" fmla="*/ 2147483647 h 39"/>
              <a:gd name="T4" fmla="*/ 2147483647 w 157"/>
              <a:gd name="T5" fmla="*/ 2147483647 h 39"/>
              <a:gd name="T6" fmla="*/ 0 w 157"/>
              <a:gd name="T7" fmla="*/ 2147483647 h 39"/>
              <a:gd name="T8" fmla="*/ 0 w 157"/>
              <a:gd name="T9" fmla="*/ 2147483647 h 39"/>
              <a:gd name="T10" fmla="*/ 2147483647 w 157"/>
              <a:gd name="T11" fmla="*/ 0 h 39"/>
              <a:gd name="T12" fmla="*/ 2147483647 w 157"/>
              <a:gd name="T13" fmla="*/ 2147483647 h 39"/>
              <a:gd name="T14" fmla="*/ 2147483647 w 157"/>
              <a:gd name="T15" fmla="*/ 2147483647 h 39"/>
              <a:gd name="T16" fmla="*/ 2147483647 w 157"/>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39"/>
              <a:gd name="T29" fmla="*/ 157 w 157"/>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39">
                <a:moveTo>
                  <a:pt x="0" y="15"/>
                </a:moveTo>
                <a:lnTo>
                  <a:pt x="125" y="15"/>
                </a:lnTo>
                <a:lnTo>
                  <a:pt x="125" y="23"/>
                </a:lnTo>
                <a:lnTo>
                  <a:pt x="0" y="23"/>
                </a:lnTo>
                <a:lnTo>
                  <a:pt x="0" y="15"/>
                </a:lnTo>
                <a:close/>
                <a:moveTo>
                  <a:pt x="118" y="0"/>
                </a:moveTo>
                <a:lnTo>
                  <a:pt x="157" y="19"/>
                </a:lnTo>
                <a:lnTo>
                  <a:pt x="118" y="39"/>
                </a:lnTo>
                <a:lnTo>
                  <a:pt x="118" y="0"/>
                </a:lnTo>
                <a:close/>
              </a:path>
            </a:pathLst>
          </a:custGeom>
          <a:solidFill>
            <a:srgbClr val="CC3300"/>
          </a:solidFill>
          <a:ln w="1588">
            <a:solidFill>
              <a:srgbClr val="CC3300"/>
            </a:solidFill>
            <a:bevel/>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87" name="Freeform 94"/>
          <p:cNvSpPr>
            <a:spLocks noEditPoints="1"/>
          </p:cNvSpPr>
          <p:nvPr/>
        </p:nvSpPr>
        <p:spPr bwMode="auto">
          <a:xfrm>
            <a:off x="4994275" y="4389438"/>
            <a:ext cx="249238" cy="61912"/>
          </a:xfrm>
          <a:custGeom>
            <a:avLst/>
            <a:gdLst>
              <a:gd name="T0" fmla="*/ 0 w 157"/>
              <a:gd name="T1" fmla="*/ 2147483647 h 39"/>
              <a:gd name="T2" fmla="*/ 2147483647 w 157"/>
              <a:gd name="T3" fmla="*/ 2147483647 h 39"/>
              <a:gd name="T4" fmla="*/ 2147483647 w 157"/>
              <a:gd name="T5" fmla="*/ 2147483647 h 39"/>
              <a:gd name="T6" fmla="*/ 0 w 157"/>
              <a:gd name="T7" fmla="*/ 2147483647 h 39"/>
              <a:gd name="T8" fmla="*/ 0 w 157"/>
              <a:gd name="T9" fmla="*/ 2147483647 h 39"/>
              <a:gd name="T10" fmla="*/ 2147483647 w 157"/>
              <a:gd name="T11" fmla="*/ 0 h 39"/>
              <a:gd name="T12" fmla="*/ 2147483647 w 157"/>
              <a:gd name="T13" fmla="*/ 2147483647 h 39"/>
              <a:gd name="T14" fmla="*/ 2147483647 w 157"/>
              <a:gd name="T15" fmla="*/ 2147483647 h 39"/>
              <a:gd name="T16" fmla="*/ 2147483647 w 157"/>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39"/>
              <a:gd name="T29" fmla="*/ 157 w 157"/>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39">
                <a:moveTo>
                  <a:pt x="0" y="15"/>
                </a:moveTo>
                <a:lnTo>
                  <a:pt x="124" y="15"/>
                </a:lnTo>
                <a:lnTo>
                  <a:pt x="124" y="23"/>
                </a:lnTo>
                <a:lnTo>
                  <a:pt x="0" y="23"/>
                </a:lnTo>
                <a:lnTo>
                  <a:pt x="0" y="15"/>
                </a:lnTo>
                <a:close/>
                <a:moveTo>
                  <a:pt x="118" y="0"/>
                </a:moveTo>
                <a:lnTo>
                  <a:pt x="157" y="19"/>
                </a:lnTo>
                <a:lnTo>
                  <a:pt x="118" y="39"/>
                </a:lnTo>
                <a:lnTo>
                  <a:pt x="118" y="0"/>
                </a:lnTo>
                <a:close/>
              </a:path>
            </a:pathLst>
          </a:custGeom>
          <a:solidFill>
            <a:srgbClr val="CC3300"/>
          </a:solidFill>
          <a:ln w="1588">
            <a:solidFill>
              <a:srgbClr val="CC3300"/>
            </a:solidFill>
            <a:bevel/>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13" name="Group 95"/>
          <p:cNvGrpSpPr>
            <a:grpSpLocks/>
          </p:cNvGrpSpPr>
          <p:nvPr/>
        </p:nvGrpSpPr>
        <p:grpSpPr bwMode="auto">
          <a:xfrm>
            <a:off x="3284538" y="3546475"/>
            <a:ext cx="185737" cy="374650"/>
            <a:chOff x="2069" y="1961"/>
            <a:chExt cx="117" cy="236"/>
          </a:xfrm>
        </p:grpSpPr>
        <p:sp>
          <p:nvSpPr>
            <p:cNvPr id="316498" name="Freeform 96"/>
            <p:cNvSpPr>
              <a:spLocks/>
            </p:cNvSpPr>
            <p:nvPr/>
          </p:nvSpPr>
          <p:spPr bwMode="auto">
            <a:xfrm>
              <a:off x="2069" y="1961"/>
              <a:ext cx="117" cy="236"/>
            </a:xfrm>
            <a:custGeom>
              <a:avLst/>
              <a:gdLst>
                <a:gd name="T0" fmla="*/ 0 w 117"/>
                <a:gd name="T1" fmla="*/ 177 h 236"/>
                <a:gd name="T2" fmla="*/ 29 w 117"/>
                <a:gd name="T3" fmla="*/ 177 h 236"/>
                <a:gd name="T4" fmla="*/ 29 w 117"/>
                <a:gd name="T5" fmla="*/ 0 h 236"/>
                <a:gd name="T6" fmla="*/ 88 w 117"/>
                <a:gd name="T7" fmla="*/ 0 h 236"/>
                <a:gd name="T8" fmla="*/ 88 w 117"/>
                <a:gd name="T9" fmla="*/ 177 h 236"/>
                <a:gd name="T10" fmla="*/ 117 w 117"/>
                <a:gd name="T11" fmla="*/ 177 h 236"/>
                <a:gd name="T12" fmla="*/ 58 w 117"/>
                <a:gd name="T13" fmla="*/ 236 h 236"/>
                <a:gd name="T14" fmla="*/ 0 w 117"/>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236"/>
                <a:gd name="T26" fmla="*/ 117 w 117"/>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236">
                  <a:moveTo>
                    <a:pt x="0" y="177"/>
                  </a:moveTo>
                  <a:lnTo>
                    <a:pt x="29" y="177"/>
                  </a:lnTo>
                  <a:lnTo>
                    <a:pt x="29" y="0"/>
                  </a:lnTo>
                  <a:lnTo>
                    <a:pt x="88" y="0"/>
                  </a:lnTo>
                  <a:lnTo>
                    <a:pt x="88" y="177"/>
                  </a:lnTo>
                  <a:lnTo>
                    <a:pt x="117" y="177"/>
                  </a:lnTo>
                  <a:lnTo>
                    <a:pt x="58"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9" name="Freeform 97"/>
            <p:cNvSpPr>
              <a:spLocks/>
            </p:cNvSpPr>
            <p:nvPr/>
          </p:nvSpPr>
          <p:spPr bwMode="auto">
            <a:xfrm>
              <a:off x="2069" y="1961"/>
              <a:ext cx="117" cy="236"/>
            </a:xfrm>
            <a:custGeom>
              <a:avLst/>
              <a:gdLst>
                <a:gd name="T0" fmla="*/ 0 w 117"/>
                <a:gd name="T1" fmla="*/ 177 h 236"/>
                <a:gd name="T2" fmla="*/ 29 w 117"/>
                <a:gd name="T3" fmla="*/ 177 h 236"/>
                <a:gd name="T4" fmla="*/ 29 w 117"/>
                <a:gd name="T5" fmla="*/ 0 h 236"/>
                <a:gd name="T6" fmla="*/ 88 w 117"/>
                <a:gd name="T7" fmla="*/ 0 h 236"/>
                <a:gd name="T8" fmla="*/ 88 w 117"/>
                <a:gd name="T9" fmla="*/ 177 h 236"/>
                <a:gd name="T10" fmla="*/ 117 w 117"/>
                <a:gd name="T11" fmla="*/ 177 h 236"/>
                <a:gd name="T12" fmla="*/ 58 w 117"/>
                <a:gd name="T13" fmla="*/ 236 h 236"/>
                <a:gd name="T14" fmla="*/ 0 w 117"/>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236"/>
                <a:gd name="T26" fmla="*/ 117 w 117"/>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236">
                  <a:moveTo>
                    <a:pt x="0" y="177"/>
                  </a:moveTo>
                  <a:lnTo>
                    <a:pt x="29" y="177"/>
                  </a:lnTo>
                  <a:lnTo>
                    <a:pt x="29" y="0"/>
                  </a:lnTo>
                  <a:lnTo>
                    <a:pt x="88" y="0"/>
                  </a:lnTo>
                  <a:lnTo>
                    <a:pt x="88" y="177"/>
                  </a:lnTo>
                  <a:lnTo>
                    <a:pt x="117" y="177"/>
                  </a:lnTo>
                  <a:lnTo>
                    <a:pt x="58"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4" name="Group 98"/>
          <p:cNvGrpSpPr>
            <a:grpSpLocks/>
          </p:cNvGrpSpPr>
          <p:nvPr/>
        </p:nvGrpSpPr>
        <p:grpSpPr bwMode="auto">
          <a:xfrm>
            <a:off x="5570538" y="3546475"/>
            <a:ext cx="187325" cy="374650"/>
            <a:chOff x="3509" y="1961"/>
            <a:chExt cx="118" cy="236"/>
          </a:xfrm>
        </p:grpSpPr>
        <p:sp>
          <p:nvSpPr>
            <p:cNvPr id="316496" name="Freeform 99"/>
            <p:cNvSpPr>
              <a:spLocks/>
            </p:cNvSpPr>
            <p:nvPr/>
          </p:nvSpPr>
          <p:spPr bwMode="auto">
            <a:xfrm>
              <a:off x="3509" y="1961"/>
              <a:ext cx="118" cy="236"/>
            </a:xfrm>
            <a:custGeom>
              <a:avLst/>
              <a:gdLst>
                <a:gd name="T0" fmla="*/ 0 w 118"/>
                <a:gd name="T1" fmla="*/ 177 h 236"/>
                <a:gd name="T2" fmla="*/ 29 w 118"/>
                <a:gd name="T3" fmla="*/ 177 h 236"/>
                <a:gd name="T4" fmla="*/ 29 w 118"/>
                <a:gd name="T5" fmla="*/ 0 h 236"/>
                <a:gd name="T6" fmla="*/ 88 w 118"/>
                <a:gd name="T7" fmla="*/ 0 h 236"/>
                <a:gd name="T8" fmla="*/ 88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29" y="177"/>
                  </a:lnTo>
                  <a:lnTo>
                    <a:pt x="29" y="0"/>
                  </a:lnTo>
                  <a:lnTo>
                    <a:pt x="88" y="0"/>
                  </a:lnTo>
                  <a:lnTo>
                    <a:pt x="88" y="177"/>
                  </a:lnTo>
                  <a:lnTo>
                    <a:pt x="118" y="177"/>
                  </a:lnTo>
                  <a:lnTo>
                    <a:pt x="59"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7" name="Freeform 100"/>
            <p:cNvSpPr>
              <a:spLocks/>
            </p:cNvSpPr>
            <p:nvPr/>
          </p:nvSpPr>
          <p:spPr bwMode="auto">
            <a:xfrm>
              <a:off x="3509" y="1961"/>
              <a:ext cx="118" cy="236"/>
            </a:xfrm>
            <a:custGeom>
              <a:avLst/>
              <a:gdLst>
                <a:gd name="T0" fmla="*/ 0 w 118"/>
                <a:gd name="T1" fmla="*/ 177 h 236"/>
                <a:gd name="T2" fmla="*/ 29 w 118"/>
                <a:gd name="T3" fmla="*/ 177 h 236"/>
                <a:gd name="T4" fmla="*/ 29 w 118"/>
                <a:gd name="T5" fmla="*/ 0 h 236"/>
                <a:gd name="T6" fmla="*/ 88 w 118"/>
                <a:gd name="T7" fmla="*/ 0 h 236"/>
                <a:gd name="T8" fmla="*/ 88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29" y="177"/>
                  </a:lnTo>
                  <a:lnTo>
                    <a:pt x="29" y="0"/>
                  </a:lnTo>
                  <a:lnTo>
                    <a:pt x="88" y="0"/>
                  </a:lnTo>
                  <a:lnTo>
                    <a:pt x="88" y="177"/>
                  </a:lnTo>
                  <a:lnTo>
                    <a:pt x="118" y="177"/>
                  </a:lnTo>
                  <a:lnTo>
                    <a:pt x="59"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5" name="Group 101"/>
          <p:cNvGrpSpPr>
            <a:grpSpLocks/>
          </p:cNvGrpSpPr>
          <p:nvPr/>
        </p:nvGrpSpPr>
        <p:grpSpPr bwMode="auto">
          <a:xfrm>
            <a:off x="3810000" y="5043488"/>
            <a:ext cx="187325" cy="374650"/>
            <a:chOff x="2400" y="2904"/>
            <a:chExt cx="118" cy="236"/>
          </a:xfrm>
        </p:grpSpPr>
        <p:sp>
          <p:nvSpPr>
            <p:cNvPr id="316494" name="Freeform 102"/>
            <p:cNvSpPr>
              <a:spLocks/>
            </p:cNvSpPr>
            <p:nvPr/>
          </p:nvSpPr>
          <p:spPr bwMode="auto">
            <a:xfrm>
              <a:off x="2400" y="2904"/>
              <a:ext cx="118" cy="236"/>
            </a:xfrm>
            <a:custGeom>
              <a:avLst/>
              <a:gdLst>
                <a:gd name="T0" fmla="*/ 0 w 118"/>
                <a:gd name="T1" fmla="*/ 177 h 236"/>
                <a:gd name="T2" fmla="*/ 30 w 118"/>
                <a:gd name="T3" fmla="*/ 177 h 236"/>
                <a:gd name="T4" fmla="*/ 30 w 118"/>
                <a:gd name="T5" fmla="*/ 0 h 236"/>
                <a:gd name="T6" fmla="*/ 89 w 118"/>
                <a:gd name="T7" fmla="*/ 0 h 236"/>
                <a:gd name="T8" fmla="*/ 89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30" y="177"/>
                  </a:lnTo>
                  <a:lnTo>
                    <a:pt x="30" y="0"/>
                  </a:lnTo>
                  <a:lnTo>
                    <a:pt x="89" y="0"/>
                  </a:lnTo>
                  <a:lnTo>
                    <a:pt x="89" y="177"/>
                  </a:lnTo>
                  <a:lnTo>
                    <a:pt x="118" y="177"/>
                  </a:lnTo>
                  <a:lnTo>
                    <a:pt x="59"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5" name="Freeform 103"/>
            <p:cNvSpPr>
              <a:spLocks/>
            </p:cNvSpPr>
            <p:nvPr/>
          </p:nvSpPr>
          <p:spPr bwMode="auto">
            <a:xfrm>
              <a:off x="2400" y="2904"/>
              <a:ext cx="118" cy="236"/>
            </a:xfrm>
            <a:custGeom>
              <a:avLst/>
              <a:gdLst>
                <a:gd name="T0" fmla="*/ 0 w 118"/>
                <a:gd name="T1" fmla="*/ 177 h 236"/>
                <a:gd name="T2" fmla="*/ 30 w 118"/>
                <a:gd name="T3" fmla="*/ 177 h 236"/>
                <a:gd name="T4" fmla="*/ 30 w 118"/>
                <a:gd name="T5" fmla="*/ 0 h 236"/>
                <a:gd name="T6" fmla="*/ 89 w 118"/>
                <a:gd name="T7" fmla="*/ 0 h 236"/>
                <a:gd name="T8" fmla="*/ 89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30" y="177"/>
                  </a:lnTo>
                  <a:lnTo>
                    <a:pt x="30" y="0"/>
                  </a:lnTo>
                  <a:lnTo>
                    <a:pt x="89" y="0"/>
                  </a:lnTo>
                  <a:lnTo>
                    <a:pt x="89" y="177"/>
                  </a:lnTo>
                  <a:lnTo>
                    <a:pt x="118" y="177"/>
                  </a:lnTo>
                  <a:lnTo>
                    <a:pt x="59"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6" name="Group 104"/>
          <p:cNvGrpSpPr>
            <a:grpSpLocks/>
          </p:cNvGrpSpPr>
          <p:nvPr/>
        </p:nvGrpSpPr>
        <p:grpSpPr bwMode="auto">
          <a:xfrm>
            <a:off x="5145088" y="5046663"/>
            <a:ext cx="187325" cy="373062"/>
            <a:chOff x="3241" y="2906"/>
            <a:chExt cx="118" cy="235"/>
          </a:xfrm>
        </p:grpSpPr>
        <p:sp>
          <p:nvSpPr>
            <p:cNvPr id="316492" name="Freeform 105"/>
            <p:cNvSpPr>
              <a:spLocks/>
            </p:cNvSpPr>
            <p:nvPr/>
          </p:nvSpPr>
          <p:spPr bwMode="auto">
            <a:xfrm>
              <a:off x="3241" y="2906"/>
              <a:ext cx="118" cy="235"/>
            </a:xfrm>
            <a:custGeom>
              <a:avLst/>
              <a:gdLst>
                <a:gd name="T0" fmla="*/ 0 w 118"/>
                <a:gd name="T1" fmla="*/ 176 h 235"/>
                <a:gd name="T2" fmla="*/ 29 w 118"/>
                <a:gd name="T3" fmla="*/ 176 h 235"/>
                <a:gd name="T4" fmla="*/ 29 w 118"/>
                <a:gd name="T5" fmla="*/ 0 h 235"/>
                <a:gd name="T6" fmla="*/ 88 w 118"/>
                <a:gd name="T7" fmla="*/ 0 h 235"/>
                <a:gd name="T8" fmla="*/ 88 w 118"/>
                <a:gd name="T9" fmla="*/ 176 h 235"/>
                <a:gd name="T10" fmla="*/ 118 w 118"/>
                <a:gd name="T11" fmla="*/ 176 h 235"/>
                <a:gd name="T12" fmla="*/ 59 w 118"/>
                <a:gd name="T13" fmla="*/ 235 h 235"/>
                <a:gd name="T14" fmla="*/ 0 w 118"/>
                <a:gd name="T15" fmla="*/ 176 h 23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5"/>
                <a:gd name="T26" fmla="*/ 118 w 118"/>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5">
                  <a:moveTo>
                    <a:pt x="0" y="176"/>
                  </a:moveTo>
                  <a:lnTo>
                    <a:pt x="29" y="176"/>
                  </a:lnTo>
                  <a:lnTo>
                    <a:pt x="29" y="0"/>
                  </a:lnTo>
                  <a:lnTo>
                    <a:pt x="88" y="0"/>
                  </a:lnTo>
                  <a:lnTo>
                    <a:pt x="88" y="176"/>
                  </a:lnTo>
                  <a:lnTo>
                    <a:pt x="118" y="176"/>
                  </a:lnTo>
                  <a:lnTo>
                    <a:pt x="59" y="235"/>
                  </a:lnTo>
                  <a:lnTo>
                    <a:pt x="0" y="176"/>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3" name="Freeform 106"/>
            <p:cNvSpPr>
              <a:spLocks/>
            </p:cNvSpPr>
            <p:nvPr/>
          </p:nvSpPr>
          <p:spPr bwMode="auto">
            <a:xfrm>
              <a:off x="3241" y="2906"/>
              <a:ext cx="118" cy="235"/>
            </a:xfrm>
            <a:custGeom>
              <a:avLst/>
              <a:gdLst>
                <a:gd name="T0" fmla="*/ 0 w 118"/>
                <a:gd name="T1" fmla="*/ 176 h 235"/>
                <a:gd name="T2" fmla="*/ 29 w 118"/>
                <a:gd name="T3" fmla="*/ 176 h 235"/>
                <a:gd name="T4" fmla="*/ 29 w 118"/>
                <a:gd name="T5" fmla="*/ 0 h 235"/>
                <a:gd name="T6" fmla="*/ 88 w 118"/>
                <a:gd name="T7" fmla="*/ 0 h 235"/>
                <a:gd name="T8" fmla="*/ 88 w 118"/>
                <a:gd name="T9" fmla="*/ 176 h 235"/>
                <a:gd name="T10" fmla="*/ 118 w 118"/>
                <a:gd name="T11" fmla="*/ 176 h 235"/>
                <a:gd name="T12" fmla="*/ 59 w 118"/>
                <a:gd name="T13" fmla="*/ 235 h 235"/>
                <a:gd name="T14" fmla="*/ 0 w 118"/>
                <a:gd name="T15" fmla="*/ 176 h 23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5"/>
                <a:gd name="T26" fmla="*/ 118 w 118"/>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5">
                  <a:moveTo>
                    <a:pt x="0" y="176"/>
                  </a:moveTo>
                  <a:lnTo>
                    <a:pt x="29" y="176"/>
                  </a:lnTo>
                  <a:lnTo>
                    <a:pt x="29" y="0"/>
                  </a:lnTo>
                  <a:lnTo>
                    <a:pt x="88" y="0"/>
                  </a:lnTo>
                  <a:lnTo>
                    <a:pt x="88" y="176"/>
                  </a:lnTo>
                  <a:lnTo>
                    <a:pt x="118" y="176"/>
                  </a:lnTo>
                  <a:lnTo>
                    <a:pt x="59" y="235"/>
                  </a:lnTo>
                  <a:lnTo>
                    <a:pt x="0" y="176"/>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en-US" b="1" dirty="0" smtClean="0"/>
              <a:t>Risk Framework</a:t>
            </a:r>
          </a:p>
        </p:txBody>
      </p:sp>
      <p:sp>
        <p:nvSpPr>
          <p:cNvPr id="320515" name="Rectangle 7"/>
          <p:cNvSpPr>
            <a:spLocks noGrp="1" noChangeArrowheads="1"/>
          </p:cNvSpPr>
          <p:nvPr>
            <p:ph idx="1"/>
          </p:nvPr>
        </p:nvSpPr>
        <p:spPr>
          <a:xfrm>
            <a:off x="971600" y="2132856"/>
            <a:ext cx="7651576" cy="2727325"/>
          </a:xfrm>
        </p:spPr>
        <p:txBody>
          <a:bodyPr/>
          <a:lstStyle/>
          <a:p>
            <a:pPr eaLnBrk="1" hangingPunct="1">
              <a:lnSpc>
                <a:spcPct val="90000"/>
              </a:lnSpc>
              <a:buNone/>
            </a:pPr>
            <a:r>
              <a:rPr lang="en-US" dirty="0" smtClean="0">
                <a:solidFill>
                  <a:schemeClr val="accent6">
                    <a:lumMod val="25000"/>
                  </a:schemeClr>
                </a:solidFill>
              </a:rPr>
              <a:t>	A risk framework is used to map the identified key risks into the major risk categories, to ensure that all categories of risks have been covered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2" name="Title 1"/>
          <p:cNvSpPr>
            <a:spLocks noGrp="1"/>
          </p:cNvSpPr>
          <p:nvPr>
            <p:ph type="title"/>
          </p:nvPr>
        </p:nvSpPr>
        <p:spPr>
          <a:xfrm>
            <a:off x="395536" y="188640"/>
            <a:ext cx="7776864" cy="1143000"/>
          </a:xfrm>
        </p:spPr>
        <p:txBody>
          <a:bodyPr/>
          <a:lstStyle/>
          <a:p>
            <a:r>
              <a:rPr lang="en-US" sz="3600" b="1" dirty="0" smtClean="0"/>
              <a:t>Risk Prioritization – Impact criteria (examples)</a:t>
            </a:r>
          </a:p>
        </p:txBody>
      </p:sp>
      <p:graphicFrame>
        <p:nvGraphicFramePr>
          <p:cNvPr id="4" name="Table 3"/>
          <p:cNvGraphicFramePr>
            <a:graphicFrameLocks noGrp="1"/>
          </p:cNvGraphicFramePr>
          <p:nvPr/>
        </p:nvGraphicFramePr>
        <p:xfrm>
          <a:off x="251520" y="1484784"/>
          <a:ext cx="8539163" cy="4941889"/>
        </p:xfrm>
        <a:graphic>
          <a:graphicData uri="http://schemas.openxmlformats.org/drawingml/2006/table">
            <a:tbl>
              <a:tblPr/>
              <a:tblGrid>
                <a:gridCol w="1257300"/>
                <a:gridCol w="1455738"/>
                <a:gridCol w="1457325"/>
                <a:gridCol w="1457325"/>
                <a:gridCol w="1455737"/>
                <a:gridCol w="1455738"/>
              </a:tblGrid>
              <a:tr h="450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IMPACT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FINANCIAL</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REPUTATION</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LEGAL / REGULATORY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CUSTOMER SATISFACTION</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CAPACITY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High</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Risks that can create losses &gt; approx. 3% of the operating revenue.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National and international press coverage.</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Significant actions (e.g. fines, penalties) imposed by the European Commission, local government etc.</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Significant impact on the achievement of customer (internal or external) satisfaction goals / metrics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Significant impact on the capacity of the organization to change (processes, organization, systems, products etc.)</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Medium</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Risks that can create losses between 0,5% and 3% of the operating revenue.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Escalating community or customer group activism, regional press coverage.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Any governmental and/or regulatory authorities’ scrutiny and/or customer action.</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Moderate impact on the achievement of customer (internal or external) satisfaction goals / metrics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Moderate impact on the capacity of the organization to change (processes, organization, systems, products etc.)</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Low</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Risks that can create losses &lt; approx. 0,5% of the operating revenue.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Local press coverage.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Any customer scrutiny.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Very low impact on the achievement of customer (internal or external) satisfaction goals / metrics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Very low impact on the capacity of the organization to change (processes, organization, systems, products etc.)</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Title 1"/>
          <p:cNvSpPr>
            <a:spLocks noGrp="1"/>
          </p:cNvSpPr>
          <p:nvPr>
            <p:ph type="title"/>
          </p:nvPr>
        </p:nvSpPr>
        <p:spPr>
          <a:xfrm>
            <a:off x="251520" y="188640"/>
            <a:ext cx="8640068" cy="722313"/>
          </a:xfrm>
        </p:spPr>
        <p:txBody>
          <a:bodyPr/>
          <a:lstStyle/>
          <a:p>
            <a:r>
              <a:rPr lang="en-US" sz="3600" b="1" dirty="0" smtClean="0"/>
              <a:t>Risk Prioritization – Exposure / Vulnerability criteria (examples)</a:t>
            </a:r>
          </a:p>
        </p:txBody>
      </p:sp>
      <p:graphicFrame>
        <p:nvGraphicFramePr>
          <p:cNvPr id="4" name="Table 3"/>
          <p:cNvGraphicFramePr>
            <a:graphicFrameLocks noGrp="1"/>
          </p:cNvGraphicFramePr>
          <p:nvPr/>
        </p:nvGraphicFramePr>
        <p:xfrm>
          <a:off x="251520" y="1844824"/>
          <a:ext cx="8467725" cy="4572002"/>
        </p:xfrm>
        <a:graphic>
          <a:graphicData uri="http://schemas.openxmlformats.org/drawingml/2006/table">
            <a:tbl>
              <a:tblPr/>
              <a:tblGrid>
                <a:gridCol w="1033463"/>
                <a:gridCol w="1590675"/>
                <a:gridCol w="1639887"/>
                <a:gridCol w="1423988"/>
                <a:gridCol w="1366837"/>
                <a:gridCol w="1412875"/>
              </a:tblGrid>
              <a:tr h="868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VULNERA-BILITY</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PREVIOUS RISK EXPERIENCE</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PERVASIVENESS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CAPABILITY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(PEOPLE)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CAPABILITY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(PROCESSES)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CAPABILITY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pitchFamily="34" charset="0"/>
                          <a:ea typeface="Times New Roman" pitchFamily="18" charset="0"/>
                        </a:rPr>
                        <a:t>(SYSTEMS)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r>
              <a:tr h="1157288">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High</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High previous adverse risk experience.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 affects a high number of transactions and/or processes.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A limited number of key staff or staff with limited competency to manage the risk.</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Process controls do not exist or do not operate as designed.</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System controls do not exist or do not operate as designed.</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38906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Medium</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Moderate previous adverse risk experience.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 affects a moderate number of transactions and/or processes.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A limited number of key staff or staff with moderate competency to manage the risk.</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Process controls are operating effectively as designed, but design can be improved.</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System controls are operating effectively as designed, but design can be improved.</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157288">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Low</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Low previous adverse risk experience.</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Risk affects a low number of transactions and/or processes.</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Most staff has high competency to manage the risk.</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ea typeface="Times New Roman" pitchFamily="18" charset="0"/>
                        </a:rPr>
                        <a:t>Process controls are designed, implemented and operate effectively.</a:t>
                      </a:r>
                      <a:endParaRPr kumimoji="0" lang="en-GB" sz="1200" b="0" i="0" u="none" strike="noStrike" cap="none" normalizeH="0" baseline="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System controls are designed, implemented and operate effectively.</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6"/>
          <p:cNvSpPr>
            <a:spLocks noGrp="1" noChangeArrowheads="1"/>
          </p:cNvSpPr>
          <p:nvPr>
            <p:ph type="title"/>
          </p:nvPr>
        </p:nvSpPr>
        <p:spPr>
          <a:xfrm>
            <a:off x="539552" y="332656"/>
            <a:ext cx="7342584" cy="819944"/>
          </a:xfrm>
        </p:spPr>
        <p:txBody>
          <a:bodyPr/>
          <a:lstStyle/>
          <a:p>
            <a:pPr eaLnBrk="1" hangingPunct="1"/>
            <a:r>
              <a:rPr lang="en-US" b="1" dirty="0" smtClean="0">
                <a:solidFill>
                  <a:schemeClr val="accent6">
                    <a:lumMod val="25000"/>
                  </a:schemeClr>
                </a:solidFill>
                <a:effectLst/>
              </a:rPr>
              <a:t>Prioritize Risk – Risk Map</a:t>
            </a:r>
          </a:p>
        </p:txBody>
      </p:sp>
      <p:sp>
        <p:nvSpPr>
          <p:cNvPr id="325635" name="Rectangle 4"/>
          <p:cNvSpPr>
            <a:spLocks noChangeArrowheads="1"/>
          </p:cNvSpPr>
          <p:nvPr/>
        </p:nvSpPr>
        <p:spPr bwMode="auto">
          <a:xfrm>
            <a:off x="323528" y="5301208"/>
            <a:ext cx="8640960" cy="762000"/>
          </a:xfrm>
          <a:prstGeom prst="rect">
            <a:avLst/>
          </a:prstGeom>
          <a:noFill/>
          <a:ln w="9525">
            <a:noFill/>
            <a:miter lim="800000"/>
            <a:headEnd/>
            <a:tailEnd/>
          </a:ln>
        </p:spPr>
        <p:txBody>
          <a:bodyPr/>
          <a:lstStyle/>
          <a:p>
            <a:pPr marL="176213" indent="-176213" fontAlgn="base">
              <a:lnSpc>
                <a:spcPct val="90000"/>
              </a:lnSpc>
              <a:spcBef>
                <a:spcPts val="100"/>
              </a:spcBef>
              <a:spcAft>
                <a:spcPts val="500"/>
              </a:spcAft>
              <a:buClr>
                <a:srgbClr val="091D5D"/>
              </a:buClr>
              <a:buFontTx/>
              <a:buChar char="•"/>
            </a:pPr>
            <a:r>
              <a:rPr lang="en-US" sz="1400" b="1" dirty="0">
                <a:solidFill>
                  <a:srgbClr val="091D5D"/>
                </a:solidFill>
                <a:ea typeface="ＭＳ Ｐゴシック" pitchFamily="34" charset="-128"/>
                <a:cs typeface="Arial" pitchFamily="34" charset="0"/>
              </a:rPr>
              <a:t>Mitigate </a:t>
            </a:r>
            <a:r>
              <a:rPr lang="en-US" sz="1400" dirty="0">
                <a:solidFill>
                  <a:srgbClr val="091D5D"/>
                </a:solidFill>
                <a:ea typeface="ＭＳ Ｐゴシック" pitchFamily="34" charset="-128"/>
                <a:cs typeface="Arial" pitchFamily="34" charset="0"/>
              </a:rPr>
              <a:t>– Management strategies to reduce or minimize the impact of or the vulnerability to a risk</a:t>
            </a:r>
            <a:endParaRPr lang="en-US" sz="1400" b="1" dirty="0">
              <a:solidFill>
                <a:srgbClr val="091D5D"/>
              </a:solidFill>
              <a:ea typeface="ＭＳ Ｐゴシック" pitchFamily="34" charset="-128"/>
              <a:cs typeface="Arial" pitchFamily="34" charset="0"/>
            </a:endParaRPr>
          </a:p>
          <a:p>
            <a:pPr marL="176213" indent="-176213" fontAlgn="base">
              <a:lnSpc>
                <a:spcPct val="90000"/>
              </a:lnSpc>
              <a:spcBef>
                <a:spcPts val="100"/>
              </a:spcBef>
              <a:spcAft>
                <a:spcPts val="500"/>
              </a:spcAft>
              <a:buClr>
                <a:srgbClr val="091D5D"/>
              </a:buClr>
              <a:buFontTx/>
              <a:buChar char="•"/>
            </a:pPr>
            <a:r>
              <a:rPr lang="en-US" sz="1400" b="1" dirty="0">
                <a:solidFill>
                  <a:srgbClr val="091D5D"/>
                </a:solidFill>
                <a:ea typeface="ＭＳ Ｐゴシック" pitchFamily="34" charset="-128"/>
                <a:cs typeface="Arial" pitchFamily="34" charset="0"/>
              </a:rPr>
              <a:t>Assure </a:t>
            </a:r>
            <a:r>
              <a:rPr lang="en-US" sz="1400" dirty="0">
                <a:solidFill>
                  <a:srgbClr val="091D5D"/>
                </a:solidFill>
                <a:ea typeface="ＭＳ Ｐゴシック" pitchFamily="34" charset="-128"/>
                <a:cs typeface="Arial" pitchFamily="34" charset="0"/>
              </a:rPr>
              <a:t>– Increased level of confidence that risk exposures are within the organization’s Risk Appetite</a:t>
            </a:r>
            <a:endParaRPr lang="en-US" sz="1400" b="1" dirty="0">
              <a:solidFill>
                <a:srgbClr val="091D5D"/>
              </a:solidFill>
              <a:ea typeface="ＭＳ Ｐゴシック" pitchFamily="34" charset="-128"/>
              <a:cs typeface="Arial" pitchFamily="34" charset="0"/>
            </a:endParaRPr>
          </a:p>
          <a:p>
            <a:pPr marL="176213" indent="-176213" fontAlgn="base">
              <a:lnSpc>
                <a:spcPct val="90000"/>
              </a:lnSpc>
              <a:spcBef>
                <a:spcPts val="100"/>
              </a:spcBef>
              <a:spcAft>
                <a:spcPts val="500"/>
              </a:spcAft>
              <a:buClr>
                <a:srgbClr val="091D5D"/>
              </a:buClr>
              <a:buFontTx/>
              <a:buChar char="•"/>
            </a:pPr>
            <a:r>
              <a:rPr lang="en-US" sz="1400" b="1" dirty="0">
                <a:solidFill>
                  <a:srgbClr val="091D5D"/>
                </a:solidFill>
                <a:ea typeface="ＭＳ Ｐゴシック" pitchFamily="34" charset="-128"/>
                <a:cs typeface="Arial" pitchFamily="34" charset="0"/>
              </a:rPr>
              <a:t>Redeploy Resources </a:t>
            </a:r>
            <a:r>
              <a:rPr lang="en-US" sz="1400" dirty="0">
                <a:solidFill>
                  <a:srgbClr val="091D5D"/>
                </a:solidFill>
                <a:ea typeface="ＭＳ Ｐゴシック" pitchFamily="34" charset="-128"/>
                <a:cs typeface="Arial" pitchFamily="34" charset="0"/>
              </a:rPr>
              <a:t>– Determine if risk management resources are better deployed elsewhere</a:t>
            </a:r>
            <a:endParaRPr lang="en-US" sz="1400" b="1" dirty="0">
              <a:solidFill>
                <a:srgbClr val="091D5D"/>
              </a:solidFill>
              <a:ea typeface="ＭＳ Ｐゴシック" pitchFamily="34" charset="-128"/>
              <a:cs typeface="Arial" pitchFamily="34" charset="0"/>
            </a:endParaRPr>
          </a:p>
          <a:p>
            <a:pPr marL="176213" indent="-176213" fontAlgn="base">
              <a:lnSpc>
                <a:spcPct val="90000"/>
              </a:lnSpc>
              <a:spcBef>
                <a:spcPts val="100"/>
              </a:spcBef>
              <a:spcAft>
                <a:spcPts val="500"/>
              </a:spcAft>
              <a:buClr>
                <a:srgbClr val="091D5D"/>
              </a:buClr>
              <a:buFontTx/>
              <a:buChar char="•"/>
            </a:pPr>
            <a:r>
              <a:rPr lang="en-US" sz="1400" b="1" dirty="0">
                <a:solidFill>
                  <a:srgbClr val="091D5D"/>
                </a:solidFill>
                <a:ea typeface="ＭＳ Ｐゴシック" pitchFamily="34" charset="-128"/>
                <a:cs typeface="Arial" pitchFamily="34" charset="0"/>
              </a:rPr>
              <a:t>Cumulative Impact </a:t>
            </a:r>
            <a:r>
              <a:rPr lang="en-US" sz="1400" dirty="0">
                <a:solidFill>
                  <a:srgbClr val="091D5D"/>
                </a:solidFill>
                <a:ea typeface="ＭＳ Ｐゴシック" pitchFamily="34" charset="-128"/>
                <a:cs typeface="Arial" pitchFamily="34" charset="0"/>
              </a:rPr>
              <a:t>– Investigate further to determine the aggregate impact of a number of small impacting risks</a:t>
            </a:r>
          </a:p>
        </p:txBody>
      </p:sp>
      <p:grpSp>
        <p:nvGrpSpPr>
          <p:cNvPr id="2" name="Group 8"/>
          <p:cNvGrpSpPr>
            <a:grpSpLocks noChangeAspect="1"/>
          </p:cNvGrpSpPr>
          <p:nvPr/>
        </p:nvGrpSpPr>
        <p:grpSpPr bwMode="auto">
          <a:xfrm>
            <a:off x="2355850" y="1184275"/>
            <a:ext cx="4565650" cy="3813175"/>
            <a:chOff x="1484" y="746"/>
            <a:chExt cx="2876" cy="2402"/>
          </a:xfrm>
        </p:grpSpPr>
        <p:sp>
          <p:nvSpPr>
            <p:cNvPr id="325637" name="AutoShape 7"/>
            <p:cNvSpPr>
              <a:spLocks noChangeAspect="1" noChangeArrowheads="1" noTextEdit="1"/>
            </p:cNvSpPr>
            <p:nvPr/>
          </p:nvSpPr>
          <p:spPr bwMode="auto">
            <a:xfrm>
              <a:off x="1486" y="748"/>
              <a:ext cx="2784" cy="2374"/>
            </a:xfrm>
            <a:prstGeom prst="rect">
              <a:avLst/>
            </a:prstGeom>
            <a:noFill/>
            <a:ln w="9525">
              <a:noFill/>
              <a:miter lim="800000"/>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3" name="Group 16"/>
            <p:cNvGrpSpPr>
              <a:grpSpLocks/>
            </p:cNvGrpSpPr>
            <p:nvPr/>
          </p:nvGrpSpPr>
          <p:grpSpPr bwMode="auto">
            <a:xfrm>
              <a:off x="1878" y="1842"/>
              <a:ext cx="1175" cy="960"/>
              <a:chOff x="1878" y="1842"/>
              <a:chExt cx="1175" cy="960"/>
            </a:xfrm>
          </p:grpSpPr>
          <p:grpSp>
            <p:nvGrpSpPr>
              <p:cNvPr id="4" name="Group 11"/>
              <p:cNvGrpSpPr>
                <a:grpSpLocks/>
              </p:cNvGrpSpPr>
              <p:nvPr/>
            </p:nvGrpSpPr>
            <p:grpSpPr bwMode="auto">
              <a:xfrm>
                <a:off x="1878" y="1842"/>
                <a:ext cx="1175" cy="960"/>
                <a:chOff x="1878" y="1842"/>
                <a:chExt cx="1175" cy="960"/>
              </a:xfrm>
            </p:grpSpPr>
            <p:pic>
              <p:nvPicPr>
                <p:cNvPr id="326491" name="Picture 9"/>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92" name="Picture 10"/>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5" name="Group 14"/>
              <p:cNvGrpSpPr>
                <a:grpSpLocks/>
              </p:cNvGrpSpPr>
              <p:nvPr/>
            </p:nvGrpSpPr>
            <p:grpSpPr bwMode="auto">
              <a:xfrm>
                <a:off x="1878" y="1842"/>
                <a:ext cx="1175" cy="960"/>
                <a:chOff x="1878" y="1842"/>
                <a:chExt cx="1175" cy="960"/>
              </a:xfrm>
            </p:grpSpPr>
            <p:pic>
              <p:nvPicPr>
                <p:cNvPr id="326489" name="Picture 12"/>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90" name="Picture 13"/>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6488" name="Picture 15"/>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grpSp>
        <p:sp>
          <p:nvSpPr>
            <p:cNvPr id="325639" name="Rectangle 17"/>
            <p:cNvSpPr>
              <a:spLocks noChangeArrowheads="1"/>
            </p:cNvSpPr>
            <p:nvPr/>
          </p:nvSpPr>
          <p:spPr bwMode="auto">
            <a:xfrm>
              <a:off x="1943" y="2405"/>
              <a:ext cx="64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Redeploy</a:t>
              </a:r>
              <a:endParaRPr lang="en-US" sz="1600" b="1">
                <a:solidFill>
                  <a:srgbClr val="091D5D"/>
                </a:solidFill>
                <a:latin typeface="Verdana" pitchFamily="34" charset="0"/>
                <a:ea typeface="ＭＳ Ｐゴシック" pitchFamily="34" charset="-128"/>
                <a:cs typeface="Arial" pitchFamily="34" charset="0"/>
              </a:endParaRPr>
            </a:p>
          </p:txBody>
        </p:sp>
        <p:sp>
          <p:nvSpPr>
            <p:cNvPr id="325640" name="Rectangle 18"/>
            <p:cNvSpPr>
              <a:spLocks noChangeArrowheads="1"/>
            </p:cNvSpPr>
            <p:nvPr/>
          </p:nvSpPr>
          <p:spPr bwMode="auto">
            <a:xfrm>
              <a:off x="1943" y="2534"/>
              <a:ext cx="7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Resources</a:t>
              </a:r>
              <a:endParaRPr lang="en-US" sz="1600" b="1">
                <a:solidFill>
                  <a:srgbClr val="091D5D"/>
                </a:solidFill>
                <a:latin typeface="Verdana" pitchFamily="34" charset="0"/>
                <a:ea typeface="ＭＳ Ｐゴシック" pitchFamily="34" charset="-128"/>
                <a:cs typeface="Arial" pitchFamily="34" charset="0"/>
              </a:endParaRPr>
            </a:p>
          </p:txBody>
        </p:sp>
        <p:sp>
          <p:nvSpPr>
            <p:cNvPr id="325641" name="Rectangle 19"/>
            <p:cNvSpPr>
              <a:spLocks noChangeArrowheads="1"/>
            </p:cNvSpPr>
            <p:nvPr/>
          </p:nvSpPr>
          <p:spPr bwMode="auto">
            <a:xfrm>
              <a:off x="2317" y="2038"/>
              <a:ext cx="174"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R</a:t>
              </a:r>
              <a:endParaRPr lang="en-US" sz="1600" b="1">
                <a:solidFill>
                  <a:srgbClr val="091D5D"/>
                </a:solidFill>
                <a:latin typeface="Verdana" pitchFamily="34" charset="0"/>
                <a:ea typeface="ＭＳ Ｐゴシック" pitchFamily="34" charset="-128"/>
                <a:cs typeface="Arial" pitchFamily="34" charset="0"/>
              </a:endParaRPr>
            </a:p>
          </p:txBody>
        </p:sp>
        <p:grpSp>
          <p:nvGrpSpPr>
            <p:cNvPr id="6" name="Group 22"/>
            <p:cNvGrpSpPr>
              <a:grpSpLocks/>
            </p:cNvGrpSpPr>
            <p:nvPr/>
          </p:nvGrpSpPr>
          <p:grpSpPr bwMode="auto">
            <a:xfrm>
              <a:off x="1878" y="1842"/>
              <a:ext cx="1175" cy="960"/>
              <a:chOff x="1878" y="1842"/>
              <a:chExt cx="1175" cy="960"/>
            </a:xfrm>
          </p:grpSpPr>
          <p:pic>
            <p:nvPicPr>
              <p:cNvPr id="326484" name="Picture 20"/>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5" name="Picture 21"/>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7" name="Group 25"/>
            <p:cNvGrpSpPr>
              <a:grpSpLocks/>
            </p:cNvGrpSpPr>
            <p:nvPr/>
          </p:nvGrpSpPr>
          <p:grpSpPr bwMode="auto">
            <a:xfrm>
              <a:off x="1878" y="1842"/>
              <a:ext cx="1175" cy="960"/>
              <a:chOff x="1878" y="1842"/>
              <a:chExt cx="1175" cy="960"/>
            </a:xfrm>
          </p:grpSpPr>
          <p:pic>
            <p:nvPicPr>
              <p:cNvPr id="326482" name="Picture 23"/>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3" name="Picture 24"/>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5644" name="Picture 26"/>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grpSp>
          <p:nvGrpSpPr>
            <p:cNvPr id="8" name="Group 29"/>
            <p:cNvGrpSpPr>
              <a:grpSpLocks/>
            </p:cNvGrpSpPr>
            <p:nvPr/>
          </p:nvGrpSpPr>
          <p:grpSpPr bwMode="auto">
            <a:xfrm>
              <a:off x="1878" y="1842"/>
              <a:ext cx="1175" cy="960"/>
              <a:chOff x="1878" y="1842"/>
              <a:chExt cx="1175" cy="960"/>
            </a:xfrm>
          </p:grpSpPr>
          <p:pic>
            <p:nvPicPr>
              <p:cNvPr id="326480" name="Picture 27"/>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1" name="Picture 28"/>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9" name="Group 32"/>
            <p:cNvGrpSpPr>
              <a:grpSpLocks/>
            </p:cNvGrpSpPr>
            <p:nvPr/>
          </p:nvGrpSpPr>
          <p:grpSpPr bwMode="auto">
            <a:xfrm>
              <a:off x="1878" y="1842"/>
              <a:ext cx="1175" cy="960"/>
              <a:chOff x="1878" y="1842"/>
              <a:chExt cx="1175" cy="960"/>
            </a:xfrm>
          </p:grpSpPr>
          <p:pic>
            <p:nvPicPr>
              <p:cNvPr id="326478" name="Picture 30"/>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79" name="Picture 31"/>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5647" name="Picture 33"/>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sp>
          <p:nvSpPr>
            <p:cNvPr id="325648" name="Rectangle 34"/>
            <p:cNvSpPr>
              <a:spLocks noChangeArrowheads="1"/>
            </p:cNvSpPr>
            <p:nvPr/>
          </p:nvSpPr>
          <p:spPr bwMode="auto">
            <a:xfrm>
              <a:off x="1943" y="2405"/>
              <a:ext cx="64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Redeploy</a:t>
              </a:r>
              <a:endParaRPr lang="en-US" sz="1600" b="1">
                <a:solidFill>
                  <a:srgbClr val="091D5D"/>
                </a:solidFill>
                <a:latin typeface="Verdana" pitchFamily="34" charset="0"/>
                <a:ea typeface="ＭＳ Ｐゴシック" pitchFamily="34" charset="-128"/>
                <a:cs typeface="Arial" pitchFamily="34" charset="0"/>
              </a:endParaRPr>
            </a:p>
          </p:txBody>
        </p:sp>
        <p:sp>
          <p:nvSpPr>
            <p:cNvPr id="325649" name="Rectangle 35"/>
            <p:cNvSpPr>
              <a:spLocks noChangeArrowheads="1"/>
            </p:cNvSpPr>
            <p:nvPr/>
          </p:nvSpPr>
          <p:spPr bwMode="auto">
            <a:xfrm>
              <a:off x="1943" y="2534"/>
              <a:ext cx="7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Resources</a:t>
              </a:r>
              <a:endParaRPr lang="en-US" sz="1600" b="1">
                <a:solidFill>
                  <a:srgbClr val="091D5D"/>
                </a:solidFill>
                <a:latin typeface="Verdana" pitchFamily="34" charset="0"/>
                <a:ea typeface="ＭＳ Ｐゴシック" pitchFamily="34" charset="-128"/>
                <a:cs typeface="Arial" pitchFamily="34" charset="0"/>
              </a:endParaRPr>
            </a:p>
          </p:txBody>
        </p:sp>
        <p:sp>
          <p:nvSpPr>
            <p:cNvPr id="325650" name="Rectangle 36"/>
            <p:cNvSpPr>
              <a:spLocks noChangeArrowheads="1"/>
            </p:cNvSpPr>
            <p:nvPr/>
          </p:nvSpPr>
          <p:spPr bwMode="auto">
            <a:xfrm>
              <a:off x="2317" y="2038"/>
              <a:ext cx="174"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R</a:t>
              </a:r>
              <a:endParaRPr lang="en-US" sz="1600" b="1">
                <a:solidFill>
                  <a:srgbClr val="091D5D"/>
                </a:solidFill>
                <a:latin typeface="Verdana" pitchFamily="34" charset="0"/>
                <a:ea typeface="ＭＳ Ｐゴシック" pitchFamily="34" charset="-128"/>
                <a:cs typeface="Arial" pitchFamily="34" charset="0"/>
              </a:endParaRPr>
            </a:p>
          </p:txBody>
        </p:sp>
        <p:grpSp>
          <p:nvGrpSpPr>
            <p:cNvPr id="10" name="Group 273"/>
            <p:cNvGrpSpPr>
              <a:grpSpLocks/>
            </p:cNvGrpSpPr>
            <p:nvPr/>
          </p:nvGrpSpPr>
          <p:grpSpPr bwMode="auto">
            <a:xfrm>
              <a:off x="3043" y="1848"/>
              <a:ext cx="1129" cy="947"/>
              <a:chOff x="3043" y="1848"/>
              <a:chExt cx="1129" cy="947"/>
            </a:xfrm>
          </p:grpSpPr>
          <p:grpSp>
            <p:nvGrpSpPr>
              <p:cNvPr id="11" name="Group 115"/>
              <p:cNvGrpSpPr>
                <a:grpSpLocks/>
              </p:cNvGrpSpPr>
              <p:nvPr/>
            </p:nvGrpSpPr>
            <p:grpSpPr bwMode="auto">
              <a:xfrm>
                <a:off x="3043" y="1848"/>
                <a:ext cx="1129" cy="947"/>
                <a:chOff x="3043" y="1848"/>
                <a:chExt cx="1129" cy="947"/>
              </a:xfrm>
            </p:grpSpPr>
            <p:sp>
              <p:nvSpPr>
                <p:cNvPr id="326400" name="Rectangle 37"/>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1" name="Rectangle 38"/>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2" name="Rectangle 39"/>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3" name="Rectangle 40"/>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4" name="Rectangle 41"/>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5" name="Rectangle 42"/>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6" name="Rectangle 43"/>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7" name="Rectangle 44"/>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8" name="Rectangle 45"/>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9" name="Rectangle 46"/>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0" name="Rectangle 47"/>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1" name="Rectangle 48"/>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2" name="Rectangle 49"/>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3" name="Rectangle 50"/>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4" name="Rectangle 51"/>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5" name="Rectangle 52"/>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6" name="Rectangle 53"/>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7" name="Rectangle 54"/>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8" name="Rectangle 55"/>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9" name="Rectangle 56"/>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0" name="Rectangle 57"/>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1" name="Rectangle 58"/>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2" name="Rectangle 59"/>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3" name="Rectangle 60"/>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4" name="Rectangle 61"/>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5" name="Rectangle 62"/>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6" name="Rectangle 63"/>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7" name="Rectangle 64"/>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8" name="Rectangle 65"/>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9" name="Rectangle 66"/>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0" name="Rectangle 67"/>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1" name="Rectangle 68"/>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2" name="Rectangle 69"/>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3" name="Rectangle 70"/>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4" name="Rectangle 71"/>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5" name="Rectangle 72"/>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6" name="Rectangle 73"/>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7" name="Rectangle 74"/>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8" name="Rectangle 75"/>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9" name="Rectangle 76"/>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0" name="Rectangle 77"/>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1" name="Rectangle 78"/>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2" name="Rectangle 79"/>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3" name="Rectangle 80"/>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4" name="Rectangle 81"/>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5" name="Rectangle 82"/>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6" name="Rectangle 83"/>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7" name="Rectangle 84"/>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8" name="Rectangle 85"/>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9" name="Rectangle 86"/>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0" name="Rectangle 87"/>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1" name="Rectangle 88"/>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2" name="Rectangle 89"/>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3" name="Rectangle 90"/>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4" name="Rectangle 91"/>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5" name="Rectangle 92"/>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6" name="Rectangle 93"/>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7" name="Rectangle 94"/>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8" name="Rectangle 95"/>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9" name="Rectangle 96"/>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0" name="Rectangle 97"/>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1" name="Rectangle 98"/>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2" name="Rectangle 99"/>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3" name="Rectangle 100"/>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4" name="Rectangle 101"/>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5" name="Rectangle 102"/>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6" name="Rectangle 103"/>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7" name="Rectangle 104"/>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8" name="Rectangle 105"/>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9" name="Rectangle 106"/>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0" name="Rectangle 107"/>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1" name="Rectangle 108"/>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2" name="Rectangle 109"/>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3" name="Rectangle 110"/>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4" name="Rectangle 111"/>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5" name="Rectangle 112"/>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6" name="Rectangle 113"/>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477" name="Picture 114"/>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2" name="Group 194"/>
              <p:cNvGrpSpPr>
                <a:grpSpLocks/>
              </p:cNvGrpSpPr>
              <p:nvPr/>
            </p:nvGrpSpPr>
            <p:grpSpPr bwMode="auto">
              <a:xfrm>
                <a:off x="3043" y="1848"/>
                <a:ext cx="1129" cy="947"/>
                <a:chOff x="3043" y="1848"/>
                <a:chExt cx="1129" cy="947"/>
              </a:xfrm>
            </p:grpSpPr>
            <p:sp>
              <p:nvSpPr>
                <p:cNvPr id="326322" name="Rectangle 116"/>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3" name="Rectangle 117"/>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4" name="Rectangle 118"/>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5" name="Rectangle 119"/>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6" name="Rectangle 120"/>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7" name="Rectangle 121"/>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8" name="Rectangle 122"/>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9" name="Rectangle 123"/>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0" name="Rectangle 124"/>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1" name="Rectangle 125"/>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2" name="Rectangle 126"/>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3" name="Rectangle 127"/>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4" name="Rectangle 128"/>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5" name="Rectangle 129"/>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6" name="Rectangle 130"/>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7" name="Rectangle 131"/>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8" name="Rectangle 132"/>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9" name="Rectangle 133"/>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0" name="Rectangle 134"/>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1" name="Rectangle 135"/>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2" name="Rectangle 136"/>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3" name="Rectangle 137"/>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4" name="Rectangle 138"/>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5" name="Rectangle 139"/>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6" name="Rectangle 140"/>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7" name="Rectangle 141"/>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8" name="Rectangle 142"/>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9" name="Rectangle 143"/>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0" name="Rectangle 144"/>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1" name="Rectangle 145"/>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2" name="Rectangle 146"/>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3" name="Rectangle 147"/>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4" name="Rectangle 148"/>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5" name="Rectangle 149"/>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6" name="Rectangle 150"/>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7" name="Rectangle 151"/>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8" name="Rectangle 152"/>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9" name="Rectangle 153"/>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0" name="Rectangle 154"/>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1" name="Rectangle 155"/>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2" name="Rectangle 156"/>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3" name="Rectangle 157"/>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4" name="Rectangle 158"/>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5" name="Rectangle 159"/>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6" name="Rectangle 160"/>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7" name="Rectangle 161"/>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8" name="Rectangle 162"/>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9" name="Rectangle 163"/>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0" name="Rectangle 164"/>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1" name="Rectangle 165"/>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2" name="Rectangle 166"/>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3" name="Rectangle 167"/>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4" name="Rectangle 168"/>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5" name="Rectangle 169"/>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6" name="Rectangle 170"/>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7" name="Rectangle 171"/>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8" name="Rectangle 172"/>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9" name="Rectangle 173"/>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0" name="Rectangle 174"/>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1" name="Rectangle 175"/>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2" name="Rectangle 176"/>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3" name="Rectangle 177"/>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4" name="Rectangle 178"/>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5" name="Rectangle 179"/>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6" name="Rectangle 180"/>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7" name="Rectangle 181"/>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8" name="Rectangle 182"/>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9" name="Rectangle 183"/>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0" name="Rectangle 184"/>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1" name="Rectangle 185"/>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2" name="Rectangle 186"/>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3" name="Rectangle 187"/>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4" name="Rectangle 188"/>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5" name="Rectangle 189"/>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6" name="Rectangle 190"/>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7" name="Rectangle 191"/>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8" name="Rectangle 192"/>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399" name="Picture 193"/>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3" name="Group 272"/>
              <p:cNvGrpSpPr>
                <a:grpSpLocks/>
              </p:cNvGrpSpPr>
              <p:nvPr/>
            </p:nvGrpSpPr>
            <p:grpSpPr bwMode="auto">
              <a:xfrm>
                <a:off x="3043" y="1848"/>
                <a:ext cx="1127" cy="946"/>
                <a:chOff x="3043" y="1848"/>
                <a:chExt cx="1127" cy="946"/>
              </a:xfrm>
            </p:grpSpPr>
            <p:sp>
              <p:nvSpPr>
                <p:cNvPr id="326245" name="Rectangle 195"/>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6" name="Rectangle 196"/>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7" name="Rectangle 197"/>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8" name="Rectangle 198"/>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9" name="Rectangle 199"/>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0" name="Rectangle 200"/>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1" name="Rectangle 201"/>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2" name="Rectangle 202"/>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3" name="Rectangle 203"/>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4" name="Rectangle 204"/>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5" name="Rectangle 205"/>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6" name="Rectangle 206"/>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7" name="Rectangle 207"/>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8" name="Rectangle 208"/>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9" name="Rectangle 209"/>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0" name="Rectangle 210"/>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1" name="Rectangle 211"/>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2" name="Rectangle 212"/>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3" name="Rectangle 213"/>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4" name="Rectangle 214"/>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5" name="Rectangle 215"/>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6" name="Rectangle 216"/>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7" name="Rectangle 217"/>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8" name="Rectangle 218"/>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9" name="Rectangle 219"/>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0" name="Rectangle 220"/>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1" name="Rectangle 221"/>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2" name="Rectangle 222"/>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3" name="Rectangle 223"/>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4" name="Rectangle 224"/>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5" name="Rectangle 225"/>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6" name="Rectangle 226"/>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7" name="Rectangle 227"/>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8" name="Rectangle 228"/>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9" name="Rectangle 229"/>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0" name="Rectangle 230"/>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1" name="Rectangle 231"/>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2" name="Rectangle 232"/>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3" name="Rectangle 233"/>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4" name="Rectangle 234"/>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5" name="Rectangle 235"/>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6" name="Rectangle 236"/>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7" name="Rectangle 237"/>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8" name="Rectangle 238"/>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9" name="Rectangle 239"/>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0" name="Rectangle 240"/>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1" name="Rectangle 241"/>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2" name="Rectangle 242"/>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3" name="Rectangle 243"/>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4" name="Rectangle 244"/>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5" name="Rectangle 245"/>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6" name="Rectangle 246"/>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7" name="Rectangle 247"/>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8" name="Rectangle 248"/>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9" name="Rectangle 249"/>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0" name="Rectangle 250"/>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1" name="Rectangle 251"/>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2" name="Rectangle 252"/>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3" name="Rectangle 253"/>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4" name="Rectangle 254"/>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5" name="Rectangle 255"/>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6" name="Rectangle 256"/>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7" name="Rectangle 257"/>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8" name="Rectangle 258"/>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9" name="Rectangle 259"/>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0" name="Rectangle 260"/>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1" name="Rectangle 261"/>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2" name="Rectangle 262"/>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3" name="Rectangle 263"/>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4" name="Rectangle 264"/>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5" name="Rectangle 265"/>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6" name="Rectangle 266"/>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7" name="Rectangle 267"/>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8" name="Rectangle 268"/>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9" name="Rectangle 269"/>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0" name="Rectangle 270"/>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1" name="Rectangle 271"/>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grpSp>
        <p:sp>
          <p:nvSpPr>
            <p:cNvPr id="325652" name="Rectangle 274"/>
            <p:cNvSpPr>
              <a:spLocks noChangeArrowheads="1"/>
            </p:cNvSpPr>
            <p:nvPr/>
          </p:nvSpPr>
          <p:spPr bwMode="auto">
            <a:xfrm>
              <a:off x="3413" y="2353"/>
              <a:ext cx="85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Measure for </a:t>
              </a:r>
              <a:endParaRPr lang="en-US" sz="1600" b="1">
                <a:solidFill>
                  <a:srgbClr val="091D5D"/>
                </a:solidFill>
                <a:latin typeface="Verdana" pitchFamily="34" charset="0"/>
                <a:ea typeface="ＭＳ Ｐゴシック" pitchFamily="34" charset="-128"/>
                <a:cs typeface="Arial" pitchFamily="34" charset="0"/>
              </a:endParaRPr>
            </a:p>
          </p:txBody>
        </p:sp>
        <p:sp>
          <p:nvSpPr>
            <p:cNvPr id="325653" name="Rectangle 275"/>
            <p:cNvSpPr>
              <a:spLocks noChangeArrowheads="1"/>
            </p:cNvSpPr>
            <p:nvPr/>
          </p:nvSpPr>
          <p:spPr bwMode="auto">
            <a:xfrm>
              <a:off x="3454" y="2483"/>
              <a:ext cx="8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Cumulative </a:t>
              </a:r>
              <a:endParaRPr lang="en-US" sz="1600" b="1">
                <a:solidFill>
                  <a:srgbClr val="091D5D"/>
                </a:solidFill>
                <a:latin typeface="Verdana" pitchFamily="34" charset="0"/>
                <a:ea typeface="ＭＳ Ｐゴシック" pitchFamily="34" charset="-128"/>
                <a:cs typeface="Arial" pitchFamily="34" charset="0"/>
              </a:endParaRPr>
            </a:p>
          </p:txBody>
        </p:sp>
        <p:sp>
          <p:nvSpPr>
            <p:cNvPr id="325654" name="Rectangle 276"/>
            <p:cNvSpPr>
              <a:spLocks noChangeArrowheads="1"/>
            </p:cNvSpPr>
            <p:nvPr/>
          </p:nvSpPr>
          <p:spPr bwMode="auto">
            <a:xfrm>
              <a:off x="3703" y="2613"/>
              <a:ext cx="5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Impact</a:t>
              </a:r>
              <a:endParaRPr lang="en-US" sz="1600" b="1">
                <a:solidFill>
                  <a:srgbClr val="091D5D"/>
                </a:solidFill>
                <a:latin typeface="Verdana" pitchFamily="34" charset="0"/>
                <a:ea typeface="ＭＳ Ｐゴシック" pitchFamily="34" charset="-128"/>
                <a:cs typeface="Arial" pitchFamily="34" charset="0"/>
              </a:endParaRPr>
            </a:p>
          </p:txBody>
        </p:sp>
        <p:sp>
          <p:nvSpPr>
            <p:cNvPr id="325655" name="Rectangle 277"/>
            <p:cNvSpPr>
              <a:spLocks noChangeArrowheads="1"/>
            </p:cNvSpPr>
            <p:nvPr/>
          </p:nvSpPr>
          <p:spPr bwMode="auto">
            <a:xfrm>
              <a:off x="3698" y="2038"/>
              <a:ext cx="213"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CI</a:t>
              </a:r>
              <a:endParaRPr lang="en-US" sz="1600" b="1">
                <a:solidFill>
                  <a:srgbClr val="091D5D"/>
                </a:solidFill>
                <a:latin typeface="Verdana" pitchFamily="34" charset="0"/>
                <a:ea typeface="ＭＳ Ｐゴシック" pitchFamily="34" charset="-128"/>
                <a:cs typeface="Arial" pitchFamily="34" charset="0"/>
              </a:endParaRPr>
            </a:p>
          </p:txBody>
        </p:sp>
        <p:grpSp>
          <p:nvGrpSpPr>
            <p:cNvPr id="14" name="Group 356"/>
            <p:cNvGrpSpPr>
              <a:grpSpLocks/>
            </p:cNvGrpSpPr>
            <p:nvPr/>
          </p:nvGrpSpPr>
          <p:grpSpPr bwMode="auto">
            <a:xfrm>
              <a:off x="3043" y="1848"/>
              <a:ext cx="1129" cy="947"/>
              <a:chOff x="3043" y="1848"/>
              <a:chExt cx="1129" cy="947"/>
            </a:xfrm>
          </p:grpSpPr>
          <p:sp>
            <p:nvSpPr>
              <p:cNvPr id="326164" name="Rectangle 278"/>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5" name="Rectangle 279"/>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6" name="Rectangle 280"/>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7" name="Rectangle 281"/>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8" name="Rectangle 282"/>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9" name="Rectangle 283"/>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0" name="Rectangle 284"/>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1" name="Rectangle 285"/>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2" name="Rectangle 286"/>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3" name="Rectangle 287"/>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4" name="Rectangle 288"/>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5" name="Rectangle 289"/>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6" name="Rectangle 290"/>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7" name="Rectangle 291"/>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8" name="Rectangle 292"/>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9" name="Rectangle 293"/>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0" name="Rectangle 294"/>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1" name="Rectangle 295"/>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2" name="Rectangle 296"/>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3" name="Rectangle 297"/>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4" name="Rectangle 298"/>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5" name="Rectangle 299"/>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6" name="Rectangle 300"/>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7" name="Rectangle 301"/>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8" name="Rectangle 302"/>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9" name="Rectangle 303"/>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0" name="Rectangle 304"/>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1" name="Rectangle 305"/>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2" name="Rectangle 306"/>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3" name="Rectangle 307"/>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4" name="Rectangle 308"/>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5" name="Rectangle 309"/>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6" name="Rectangle 310"/>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7" name="Rectangle 311"/>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8" name="Rectangle 312"/>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9" name="Rectangle 313"/>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0" name="Rectangle 314"/>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1" name="Rectangle 315"/>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2" name="Rectangle 316"/>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3" name="Rectangle 317"/>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4" name="Rectangle 318"/>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5" name="Rectangle 319"/>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6" name="Rectangle 320"/>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7" name="Rectangle 321"/>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8" name="Rectangle 322"/>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9" name="Rectangle 323"/>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0" name="Rectangle 324"/>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1" name="Rectangle 325"/>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2" name="Rectangle 326"/>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3" name="Rectangle 327"/>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4" name="Rectangle 328"/>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5" name="Rectangle 329"/>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6" name="Rectangle 330"/>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7" name="Rectangle 331"/>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8" name="Rectangle 332"/>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9" name="Rectangle 333"/>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0" name="Rectangle 334"/>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1" name="Rectangle 335"/>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2" name="Rectangle 336"/>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3" name="Rectangle 337"/>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4" name="Rectangle 338"/>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5" name="Rectangle 339"/>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6" name="Rectangle 340"/>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7" name="Rectangle 341"/>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8" name="Rectangle 342"/>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9" name="Rectangle 343"/>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0" name="Rectangle 344"/>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1" name="Rectangle 345"/>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2" name="Rectangle 346"/>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3" name="Rectangle 347"/>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4" name="Rectangle 348"/>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5" name="Rectangle 349"/>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6" name="Rectangle 350"/>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7" name="Rectangle 351"/>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8" name="Rectangle 352"/>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9" name="Rectangle 353"/>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0" name="Rectangle 354"/>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241" name="Picture 355"/>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5" name="Group 435"/>
            <p:cNvGrpSpPr>
              <a:grpSpLocks/>
            </p:cNvGrpSpPr>
            <p:nvPr/>
          </p:nvGrpSpPr>
          <p:grpSpPr bwMode="auto">
            <a:xfrm>
              <a:off x="3043" y="1848"/>
              <a:ext cx="1129" cy="947"/>
              <a:chOff x="3043" y="1848"/>
              <a:chExt cx="1129" cy="947"/>
            </a:xfrm>
          </p:grpSpPr>
          <p:sp>
            <p:nvSpPr>
              <p:cNvPr id="326086" name="Rectangle 357"/>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7" name="Rectangle 358"/>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8" name="Rectangle 359"/>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9" name="Rectangle 360"/>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0" name="Rectangle 361"/>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1" name="Rectangle 362"/>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2" name="Rectangle 363"/>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3" name="Rectangle 364"/>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4" name="Rectangle 365"/>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5" name="Rectangle 366"/>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6" name="Rectangle 367"/>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7" name="Rectangle 368"/>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8" name="Rectangle 369"/>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9" name="Rectangle 370"/>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0" name="Rectangle 371"/>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1" name="Rectangle 372"/>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2" name="Rectangle 373"/>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3" name="Rectangle 374"/>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4" name="Rectangle 375"/>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5" name="Rectangle 376"/>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6" name="Rectangle 377"/>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7" name="Rectangle 378"/>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8" name="Rectangle 379"/>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9" name="Rectangle 380"/>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0" name="Rectangle 381"/>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1" name="Rectangle 382"/>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2" name="Rectangle 383"/>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3" name="Rectangle 384"/>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4" name="Rectangle 385"/>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5" name="Rectangle 386"/>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6" name="Rectangle 387"/>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7" name="Rectangle 388"/>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8" name="Rectangle 389"/>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9" name="Rectangle 390"/>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0" name="Rectangle 391"/>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1" name="Rectangle 392"/>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2" name="Rectangle 393"/>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3" name="Rectangle 394"/>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4" name="Rectangle 395"/>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5" name="Rectangle 396"/>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6" name="Rectangle 397"/>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7" name="Rectangle 398"/>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8" name="Rectangle 399"/>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9" name="Rectangle 400"/>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0" name="Rectangle 401"/>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1" name="Rectangle 402"/>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2" name="Rectangle 403"/>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3" name="Rectangle 404"/>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4" name="Rectangle 405"/>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5" name="Rectangle 406"/>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6" name="Rectangle 407"/>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7" name="Rectangle 408"/>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8" name="Rectangle 409"/>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9" name="Rectangle 410"/>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0" name="Rectangle 411"/>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1" name="Rectangle 412"/>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2" name="Rectangle 413"/>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3" name="Rectangle 414"/>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4" name="Rectangle 415"/>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5" name="Rectangle 416"/>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6" name="Rectangle 417"/>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7" name="Rectangle 418"/>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8" name="Rectangle 419"/>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9" name="Rectangle 420"/>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0" name="Rectangle 421"/>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1" name="Rectangle 422"/>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2" name="Rectangle 423"/>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3" name="Rectangle 424"/>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4" name="Rectangle 425"/>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5" name="Rectangle 426"/>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6" name="Rectangle 427"/>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7" name="Rectangle 428"/>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8" name="Rectangle 429"/>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9" name="Rectangle 430"/>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0" name="Rectangle 431"/>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1" name="Rectangle 432"/>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2" name="Rectangle 433"/>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163" name="Picture 434"/>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6" name="Group 513"/>
            <p:cNvGrpSpPr>
              <a:grpSpLocks/>
            </p:cNvGrpSpPr>
            <p:nvPr/>
          </p:nvGrpSpPr>
          <p:grpSpPr bwMode="auto">
            <a:xfrm>
              <a:off x="3043" y="1848"/>
              <a:ext cx="1127" cy="946"/>
              <a:chOff x="3043" y="1848"/>
              <a:chExt cx="1127" cy="946"/>
            </a:xfrm>
          </p:grpSpPr>
          <p:sp>
            <p:nvSpPr>
              <p:cNvPr id="326009" name="Rectangle 436"/>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0" name="Rectangle 437"/>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1" name="Rectangle 438"/>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2" name="Rectangle 439"/>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3" name="Rectangle 440"/>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4" name="Rectangle 441"/>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5" name="Rectangle 442"/>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6" name="Rectangle 443"/>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7" name="Rectangle 444"/>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8" name="Rectangle 445"/>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9" name="Rectangle 446"/>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0" name="Rectangle 447"/>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1" name="Rectangle 448"/>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2" name="Rectangle 449"/>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3" name="Rectangle 450"/>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4" name="Rectangle 451"/>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5" name="Rectangle 452"/>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6" name="Rectangle 453"/>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7" name="Rectangle 454"/>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8" name="Rectangle 455"/>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9" name="Rectangle 456"/>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0" name="Rectangle 457"/>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1" name="Rectangle 458"/>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2" name="Rectangle 459"/>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3" name="Rectangle 460"/>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4" name="Rectangle 461"/>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5" name="Rectangle 462"/>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6" name="Rectangle 463"/>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7" name="Rectangle 464"/>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8" name="Rectangle 465"/>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9" name="Rectangle 466"/>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0" name="Rectangle 467"/>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1" name="Rectangle 468"/>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2" name="Rectangle 469"/>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3" name="Rectangle 470"/>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4" name="Rectangle 471"/>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5" name="Rectangle 472"/>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6" name="Rectangle 473"/>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7" name="Rectangle 474"/>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8" name="Rectangle 475"/>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9" name="Rectangle 476"/>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0" name="Rectangle 477"/>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1" name="Rectangle 478"/>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2" name="Rectangle 479"/>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3" name="Rectangle 480"/>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4" name="Rectangle 481"/>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5" name="Rectangle 482"/>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6" name="Rectangle 483"/>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7" name="Rectangle 484"/>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8" name="Rectangle 485"/>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9" name="Rectangle 486"/>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0" name="Rectangle 487"/>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1" name="Rectangle 488"/>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2" name="Rectangle 489"/>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3" name="Rectangle 490"/>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4" name="Rectangle 491"/>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5" name="Rectangle 492"/>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6" name="Rectangle 493"/>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7" name="Rectangle 494"/>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8" name="Rectangle 495"/>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9" name="Rectangle 496"/>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0" name="Rectangle 497"/>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1" name="Rectangle 498"/>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2" name="Rectangle 499"/>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3" name="Rectangle 500"/>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4" name="Rectangle 501"/>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5" name="Rectangle 502"/>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6" name="Rectangle 503"/>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7" name="Rectangle 504"/>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8" name="Rectangle 505"/>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9" name="Rectangle 506"/>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0" name="Rectangle 507"/>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1" name="Rectangle 508"/>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2" name="Rectangle 509"/>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3" name="Rectangle 510"/>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4" name="Rectangle 511"/>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5" name="Rectangle 512"/>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grpSp>
          <p:nvGrpSpPr>
            <p:cNvPr id="17" name="Group 592"/>
            <p:cNvGrpSpPr>
              <a:grpSpLocks/>
            </p:cNvGrpSpPr>
            <p:nvPr/>
          </p:nvGrpSpPr>
          <p:grpSpPr bwMode="auto">
            <a:xfrm>
              <a:off x="3043" y="1848"/>
              <a:ext cx="1129" cy="947"/>
              <a:chOff x="3043" y="1848"/>
              <a:chExt cx="1129" cy="947"/>
            </a:xfrm>
          </p:grpSpPr>
          <p:sp>
            <p:nvSpPr>
              <p:cNvPr id="325931" name="Rectangle 514"/>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2" name="Rectangle 515"/>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3" name="Rectangle 516"/>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4" name="Rectangle 517"/>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5" name="Rectangle 518"/>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6" name="Rectangle 519"/>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7" name="Rectangle 520"/>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8" name="Rectangle 521"/>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9" name="Rectangle 522"/>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0" name="Rectangle 523"/>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1" name="Rectangle 524"/>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2" name="Rectangle 525"/>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3" name="Rectangle 526"/>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4" name="Rectangle 527"/>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5" name="Rectangle 528"/>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6" name="Rectangle 529"/>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7" name="Rectangle 530"/>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8" name="Rectangle 531"/>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9" name="Rectangle 532"/>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0" name="Rectangle 533"/>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1" name="Rectangle 534"/>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2" name="Rectangle 535"/>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3" name="Rectangle 536"/>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4" name="Rectangle 537"/>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5" name="Rectangle 538"/>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6" name="Rectangle 539"/>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7" name="Rectangle 540"/>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8" name="Rectangle 541"/>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9" name="Rectangle 542"/>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0" name="Rectangle 543"/>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1" name="Rectangle 544"/>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2" name="Rectangle 545"/>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3" name="Rectangle 546"/>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4" name="Rectangle 547"/>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5" name="Rectangle 548"/>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6" name="Rectangle 549"/>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7" name="Rectangle 550"/>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8" name="Rectangle 551"/>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9" name="Rectangle 552"/>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0" name="Rectangle 553"/>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1" name="Rectangle 554"/>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2" name="Rectangle 555"/>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3" name="Rectangle 556"/>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4" name="Rectangle 557"/>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5" name="Rectangle 558"/>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6" name="Rectangle 559"/>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7" name="Rectangle 560"/>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8" name="Rectangle 561"/>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9" name="Rectangle 562"/>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0" name="Rectangle 563"/>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1" name="Rectangle 564"/>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2" name="Rectangle 565"/>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3" name="Rectangle 566"/>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4" name="Rectangle 567"/>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5" name="Rectangle 568"/>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6" name="Rectangle 569"/>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7" name="Rectangle 570"/>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8" name="Rectangle 571"/>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9" name="Rectangle 572"/>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0" name="Rectangle 573"/>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1" name="Rectangle 574"/>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2" name="Rectangle 575"/>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3" name="Rectangle 576"/>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4" name="Rectangle 577"/>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5" name="Rectangle 578"/>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6" name="Rectangle 579"/>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7" name="Rectangle 580"/>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8" name="Rectangle 581"/>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9" name="Rectangle 582"/>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0" name="Rectangle 583"/>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1" name="Rectangle 584"/>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2" name="Rectangle 585"/>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3" name="Rectangle 586"/>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4" name="Rectangle 587"/>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5" name="Rectangle 588"/>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6" name="Rectangle 589"/>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7" name="Rectangle 590"/>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008" name="Picture 591"/>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8" name="Group 671"/>
            <p:cNvGrpSpPr>
              <a:grpSpLocks/>
            </p:cNvGrpSpPr>
            <p:nvPr/>
          </p:nvGrpSpPr>
          <p:grpSpPr bwMode="auto">
            <a:xfrm>
              <a:off x="3043" y="1848"/>
              <a:ext cx="1129" cy="947"/>
              <a:chOff x="3043" y="1848"/>
              <a:chExt cx="1129" cy="947"/>
            </a:xfrm>
          </p:grpSpPr>
          <p:sp>
            <p:nvSpPr>
              <p:cNvPr id="325853" name="Rectangle 593"/>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4" name="Rectangle 594"/>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5" name="Rectangle 595"/>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6" name="Rectangle 596"/>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7" name="Rectangle 597"/>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8" name="Rectangle 598"/>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9" name="Rectangle 599"/>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0" name="Rectangle 600"/>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1" name="Rectangle 601"/>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2" name="Rectangle 602"/>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3" name="Rectangle 603"/>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4" name="Rectangle 604"/>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5" name="Rectangle 605"/>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6" name="Rectangle 606"/>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7" name="Rectangle 607"/>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8" name="Rectangle 608"/>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9" name="Rectangle 609"/>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0" name="Rectangle 610"/>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1" name="Rectangle 611"/>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2" name="Rectangle 612"/>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3" name="Rectangle 613"/>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4" name="Rectangle 614"/>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5" name="Rectangle 615"/>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6" name="Rectangle 616"/>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7" name="Rectangle 617"/>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8" name="Rectangle 618"/>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9" name="Rectangle 619"/>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0" name="Rectangle 620"/>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1" name="Rectangle 621"/>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2" name="Rectangle 622"/>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3" name="Rectangle 623"/>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4" name="Rectangle 624"/>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5" name="Rectangle 625"/>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6" name="Rectangle 626"/>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7" name="Rectangle 627"/>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8" name="Rectangle 628"/>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9" name="Rectangle 629"/>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0" name="Rectangle 630"/>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1" name="Rectangle 631"/>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2" name="Rectangle 632"/>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3" name="Rectangle 633"/>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4" name="Rectangle 634"/>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5" name="Rectangle 635"/>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6" name="Rectangle 636"/>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7" name="Rectangle 637"/>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8" name="Rectangle 638"/>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9" name="Rectangle 639"/>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0" name="Rectangle 640"/>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1" name="Rectangle 641"/>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2" name="Rectangle 642"/>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3" name="Rectangle 643"/>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4" name="Rectangle 644"/>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5" name="Rectangle 645"/>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6" name="Rectangle 646"/>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7" name="Rectangle 647"/>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8" name="Rectangle 648"/>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9" name="Rectangle 649"/>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0" name="Rectangle 650"/>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1" name="Rectangle 651"/>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2" name="Rectangle 652"/>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3" name="Rectangle 653"/>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4" name="Rectangle 654"/>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5" name="Rectangle 655"/>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6" name="Rectangle 656"/>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7" name="Rectangle 657"/>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8" name="Rectangle 658"/>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9" name="Rectangle 659"/>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0" name="Rectangle 660"/>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1" name="Rectangle 661"/>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2" name="Rectangle 662"/>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3" name="Rectangle 663"/>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4" name="Rectangle 664"/>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5" name="Rectangle 665"/>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6" name="Rectangle 666"/>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7" name="Rectangle 667"/>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8" name="Rectangle 668"/>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9" name="Rectangle 669"/>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5930" name="Picture 670"/>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9" name="Group 749"/>
            <p:cNvGrpSpPr>
              <a:grpSpLocks/>
            </p:cNvGrpSpPr>
            <p:nvPr/>
          </p:nvGrpSpPr>
          <p:grpSpPr bwMode="auto">
            <a:xfrm>
              <a:off x="3043" y="1848"/>
              <a:ext cx="1127" cy="946"/>
              <a:chOff x="3043" y="1848"/>
              <a:chExt cx="1127" cy="946"/>
            </a:xfrm>
          </p:grpSpPr>
          <p:sp>
            <p:nvSpPr>
              <p:cNvPr id="325776" name="Rectangle 672"/>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7" name="Rectangle 673"/>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8" name="Rectangle 674"/>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9" name="Rectangle 675"/>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0" name="Rectangle 676"/>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1" name="Rectangle 677"/>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2" name="Rectangle 678"/>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3" name="Rectangle 679"/>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4" name="Rectangle 680"/>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5" name="Rectangle 681"/>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6" name="Rectangle 682"/>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7" name="Rectangle 683"/>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8" name="Rectangle 684"/>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9" name="Rectangle 685"/>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0" name="Rectangle 686"/>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1" name="Rectangle 687"/>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2" name="Rectangle 688"/>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3" name="Rectangle 689"/>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4" name="Rectangle 690"/>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5" name="Rectangle 691"/>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6" name="Rectangle 692"/>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7" name="Rectangle 693"/>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8" name="Rectangle 694"/>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9" name="Rectangle 695"/>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0" name="Rectangle 696"/>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1" name="Rectangle 697"/>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2" name="Rectangle 698"/>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3" name="Rectangle 699"/>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4" name="Rectangle 700"/>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5" name="Rectangle 701"/>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6" name="Rectangle 702"/>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7" name="Rectangle 703"/>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8" name="Rectangle 704"/>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9" name="Rectangle 705"/>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0" name="Rectangle 706"/>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1" name="Rectangle 707"/>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2" name="Rectangle 708"/>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3" name="Rectangle 709"/>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4" name="Rectangle 710"/>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5" name="Rectangle 711"/>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6" name="Rectangle 712"/>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7" name="Rectangle 713"/>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8" name="Rectangle 714"/>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9" name="Rectangle 715"/>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0" name="Rectangle 716"/>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1" name="Rectangle 717"/>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2" name="Rectangle 718"/>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3" name="Rectangle 719"/>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4" name="Rectangle 720"/>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5" name="Rectangle 721"/>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6" name="Rectangle 722"/>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7" name="Rectangle 723"/>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8" name="Rectangle 724"/>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9" name="Rectangle 725"/>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0" name="Rectangle 726"/>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1" name="Rectangle 727"/>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2" name="Rectangle 728"/>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3" name="Rectangle 729"/>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4" name="Rectangle 730"/>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5" name="Rectangle 731"/>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6" name="Rectangle 732"/>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7" name="Rectangle 733"/>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8" name="Rectangle 734"/>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9" name="Rectangle 735"/>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0" name="Rectangle 736"/>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1" name="Rectangle 737"/>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2" name="Rectangle 738"/>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3" name="Rectangle 739"/>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4" name="Rectangle 740"/>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5" name="Rectangle 741"/>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6" name="Rectangle 742"/>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7" name="Rectangle 743"/>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8" name="Rectangle 744"/>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9" name="Rectangle 745"/>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0" name="Rectangle 746"/>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1" name="Rectangle 747"/>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2" name="Rectangle 748"/>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25662" name="Rectangle 750"/>
            <p:cNvSpPr>
              <a:spLocks noChangeArrowheads="1"/>
            </p:cNvSpPr>
            <p:nvPr/>
          </p:nvSpPr>
          <p:spPr bwMode="auto">
            <a:xfrm>
              <a:off x="3413" y="2353"/>
              <a:ext cx="85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Measure for </a:t>
              </a:r>
              <a:endParaRPr lang="en-US" sz="1600" b="1">
                <a:solidFill>
                  <a:srgbClr val="091D5D"/>
                </a:solidFill>
                <a:latin typeface="Verdana" pitchFamily="34" charset="0"/>
                <a:ea typeface="ＭＳ Ｐゴシック" pitchFamily="34" charset="-128"/>
                <a:cs typeface="Arial" pitchFamily="34" charset="0"/>
              </a:endParaRPr>
            </a:p>
          </p:txBody>
        </p:sp>
        <p:sp>
          <p:nvSpPr>
            <p:cNvPr id="325663" name="Rectangle 751"/>
            <p:cNvSpPr>
              <a:spLocks noChangeArrowheads="1"/>
            </p:cNvSpPr>
            <p:nvPr/>
          </p:nvSpPr>
          <p:spPr bwMode="auto">
            <a:xfrm>
              <a:off x="3454" y="2483"/>
              <a:ext cx="8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Cumulative </a:t>
              </a:r>
              <a:endParaRPr lang="en-US" sz="1600" b="1">
                <a:solidFill>
                  <a:srgbClr val="091D5D"/>
                </a:solidFill>
                <a:latin typeface="Verdana" pitchFamily="34" charset="0"/>
                <a:ea typeface="ＭＳ Ｐゴシック" pitchFamily="34" charset="-128"/>
                <a:cs typeface="Arial" pitchFamily="34" charset="0"/>
              </a:endParaRPr>
            </a:p>
          </p:txBody>
        </p:sp>
        <p:sp>
          <p:nvSpPr>
            <p:cNvPr id="325664" name="Rectangle 752"/>
            <p:cNvSpPr>
              <a:spLocks noChangeArrowheads="1"/>
            </p:cNvSpPr>
            <p:nvPr/>
          </p:nvSpPr>
          <p:spPr bwMode="auto">
            <a:xfrm>
              <a:off x="3703" y="2613"/>
              <a:ext cx="5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Impact</a:t>
              </a:r>
              <a:endParaRPr lang="en-US" sz="1600" b="1">
                <a:solidFill>
                  <a:srgbClr val="091D5D"/>
                </a:solidFill>
                <a:latin typeface="Verdana" pitchFamily="34" charset="0"/>
                <a:ea typeface="ＭＳ Ｐゴシック" pitchFamily="34" charset="-128"/>
                <a:cs typeface="Arial" pitchFamily="34" charset="0"/>
              </a:endParaRPr>
            </a:p>
          </p:txBody>
        </p:sp>
        <p:sp>
          <p:nvSpPr>
            <p:cNvPr id="325665" name="Rectangle 753"/>
            <p:cNvSpPr>
              <a:spLocks noChangeArrowheads="1"/>
            </p:cNvSpPr>
            <p:nvPr/>
          </p:nvSpPr>
          <p:spPr bwMode="auto">
            <a:xfrm>
              <a:off x="3698" y="2038"/>
              <a:ext cx="213"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CI</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0" name="Group 761"/>
            <p:cNvGrpSpPr>
              <a:grpSpLocks/>
            </p:cNvGrpSpPr>
            <p:nvPr/>
          </p:nvGrpSpPr>
          <p:grpSpPr bwMode="auto">
            <a:xfrm>
              <a:off x="1871" y="902"/>
              <a:ext cx="1172" cy="942"/>
              <a:chOff x="1871" y="902"/>
              <a:chExt cx="1172" cy="942"/>
            </a:xfrm>
          </p:grpSpPr>
          <p:grpSp>
            <p:nvGrpSpPr>
              <p:cNvPr id="21" name="Group 756"/>
              <p:cNvGrpSpPr>
                <a:grpSpLocks/>
              </p:cNvGrpSpPr>
              <p:nvPr/>
            </p:nvGrpSpPr>
            <p:grpSpPr bwMode="auto">
              <a:xfrm>
                <a:off x="1871" y="902"/>
                <a:ext cx="1172" cy="942"/>
                <a:chOff x="1871" y="902"/>
                <a:chExt cx="1172" cy="942"/>
              </a:xfrm>
            </p:grpSpPr>
            <p:pic>
              <p:nvPicPr>
                <p:cNvPr id="325774" name="Picture 754"/>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75" name="Picture 755"/>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2" name="Group 759"/>
              <p:cNvGrpSpPr>
                <a:grpSpLocks/>
              </p:cNvGrpSpPr>
              <p:nvPr/>
            </p:nvGrpSpPr>
            <p:grpSpPr bwMode="auto">
              <a:xfrm>
                <a:off x="1871" y="902"/>
                <a:ext cx="1172" cy="942"/>
                <a:chOff x="1871" y="902"/>
                <a:chExt cx="1172" cy="942"/>
              </a:xfrm>
            </p:grpSpPr>
            <p:pic>
              <p:nvPicPr>
                <p:cNvPr id="325772" name="Picture 757"/>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73" name="Picture 758"/>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771" name="Picture 760"/>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grpSp>
        <p:sp>
          <p:nvSpPr>
            <p:cNvPr id="325667" name="Rectangle 762"/>
            <p:cNvSpPr>
              <a:spLocks noChangeArrowheads="1"/>
            </p:cNvSpPr>
            <p:nvPr/>
          </p:nvSpPr>
          <p:spPr bwMode="auto">
            <a:xfrm>
              <a:off x="1943" y="946"/>
              <a:ext cx="9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Assurance of </a:t>
              </a:r>
              <a:endParaRPr lang="en-US" sz="1600" b="1">
                <a:solidFill>
                  <a:srgbClr val="091D5D"/>
                </a:solidFill>
                <a:latin typeface="Verdana" pitchFamily="34" charset="0"/>
                <a:ea typeface="ＭＳ Ｐゴシック" pitchFamily="34" charset="-128"/>
                <a:cs typeface="Arial" pitchFamily="34" charset="0"/>
              </a:endParaRPr>
            </a:p>
          </p:txBody>
        </p:sp>
        <p:sp>
          <p:nvSpPr>
            <p:cNvPr id="325668" name="Rectangle 763"/>
            <p:cNvSpPr>
              <a:spLocks noChangeArrowheads="1"/>
            </p:cNvSpPr>
            <p:nvPr/>
          </p:nvSpPr>
          <p:spPr bwMode="auto">
            <a:xfrm>
              <a:off x="1943" y="1076"/>
              <a:ext cx="923"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Preparedness</a:t>
              </a:r>
              <a:endParaRPr lang="en-US" sz="1600" b="1">
                <a:solidFill>
                  <a:srgbClr val="091D5D"/>
                </a:solidFill>
                <a:latin typeface="Verdana" pitchFamily="34" charset="0"/>
                <a:ea typeface="ＭＳ Ｐゴシック" pitchFamily="34" charset="-128"/>
                <a:cs typeface="Arial" pitchFamily="34" charset="0"/>
              </a:endParaRPr>
            </a:p>
          </p:txBody>
        </p:sp>
        <p:sp>
          <p:nvSpPr>
            <p:cNvPr id="325669" name="Rectangle 764"/>
            <p:cNvSpPr>
              <a:spLocks noChangeArrowheads="1"/>
            </p:cNvSpPr>
            <p:nvPr/>
          </p:nvSpPr>
          <p:spPr bwMode="auto">
            <a:xfrm>
              <a:off x="2317" y="1318"/>
              <a:ext cx="16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A</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3" name="Group 767"/>
            <p:cNvGrpSpPr>
              <a:grpSpLocks/>
            </p:cNvGrpSpPr>
            <p:nvPr/>
          </p:nvGrpSpPr>
          <p:grpSpPr bwMode="auto">
            <a:xfrm>
              <a:off x="1871" y="902"/>
              <a:ext cx="1172" cy="942"/>
              <a:chOff x="1871" y="902"/>
              <a:chExt cx="1172" cy="942"/>
            </a:xfrm>
          </p:grpSpPr>
          <p:pic>
            <p:nvPicPr>
              <p:cNvPr id="325767" name="Picture 765"/>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8" name="Picture 766"/>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4" name="Group 770"/>
            <p:cNvGrpSpPr>
              <a:grpSpLocks/>
            </p:cNvGrpSpPr>
            <p:nvPr/>
          </p:nvGrpSpPr>
          <p:grpSpPr bwMode="auto">
            <a:xfrm>
              <a:off x="1871" y="902"/>
              <a:ext cx="1172" cy="942"/>
              <a:chOff x="1871" y="902"/>
              <a:chExt cx="1172" cy="942"/>
            </a:xfrm>
          </p:grpSpPr>
          <p:pic>
            <p:nvPicPr>
              <p:cNvPr id="325765" name="Picture 768"/>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6" name="Picture 769"/>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672" name="Picture 771"/>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grpSp>
          <p:nvGrpSpPr>
            <p:cNvPr id="25" name="Group 774"/>
            <p:cNvGrpSpPr>
              <a:grpSpLocks/>
            </p:cNvGrpSpPr>
            <p:nvPr/>
          </p:nvGrpSpPr>
          <p:grpSpPr bwMode="auto">
            <a:xfrm>
              <a:off x="1871" y="902"/>
              <a:ext cx="1172" cy="942"/>
              <a:chOff x="1871" y="902"/>
              <a:chExt cx="1172" cy="942"/>
            </a:xfrm>
          </p:grpSpPr>
          <p:pic>
            <p:nvPicPr>
              <p:cNvPr id="325763" name="Picture 772"/>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4" name="Picture 773"/>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6" name="Group 777"/>
            <p:cNvGrpSpPr>
              <a:grpSpLocks/>
            </p:cNvGrpSpPr>
            <p:nvPr/>
          </p:nvGrpSpPr>
          <p:grpSpPr bwMode="auto">
            <a:xfrm>
              <a:off x="1871" y="902"/>
              <a:ext cx="1172" cy="942"/>
              <a:chOff x="1871" y="902"/>
              <a:chExt cx="1172" cy="942"/>
            </a:xfrm>
          </p:grpSpPr>
          <p:pic>
            <p:nvPicPr>
              <p:cNvPr id="325761" name="Picture 775"/>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2" name="Picture 776"/>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675" name="Picture 778"/>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sp>
          <p:nvSpPr>
            <p:cNvPr id="325676" name="Rectangle 779"/>
            <p:cNvSpPr>
              <a:spLocks noChangeArrowheads="1"/>
            </p:cNvSpPr>
            <p:nvPr/>
          </p:nvSpPr>
          <p:spPr bwMode="auto">
            <a:xfrm>
              <a:off x="1943" y="946"/>
              <a:ext cx="9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Assurance of </a:t>
              </a:r>
              <a:endParaRPr lang="en-US" sz="1600" b="1">
                <a:solidFill>
                  <a:srgbClr val="091D5D"/>
                </a:solidFill>
                <a:latin typeface="Verdana" pitchFamily="34" charset="0"/>
                <a:ea typeface="ＭＳ Ｐゴシック" pitchFamily="34" charset="-128"/>
                <a:cs typeface="Arial" pitchFamily="34" charset="0"/>
              </a:endParaRPr>
            </a:p>
          </p:txBody>
        </p:sp>
        <p:sp>
          <p:nvSpPr>
            <p:cNvPr id="325677" name="Rectangle 780"/>
            <p:cNvSpPr>
              <a:spLocks noChangeArrowheads="1"/>
            </p:cNvSpPr>
            <p:nvPr/>
          </p:nvSpPr>
          <p:spPr bwMode="auto">
            <a:xfrm>
              <a:off x="1943" y="1076"/>
              <a:ext cx="923"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Preparedness</a:t>
              </a:r>
              <a:endParaRPr lang="en-US" sz="1600" b="1">
                <a:solidFill>
                  <a:srgbClr val="091D5D"/>
                </a:solidFill>
                <a:latin typeface="Verdana" pitchFamily="34" charset="0"/>
                <a:ea typeface="ＭＳ Ｐゴシック" pitchFamily="34" charset="-128"/>
                <a:cs typeface="Arial" pitchFamily="34" charset="0"/>
              </a:endParaRPr>
            </a:p>
          </p:txBody>
        </p:sp>
        <p:sp>
          <p:nvSpPr>
            <p:cNvPr id="325678" name="Rectangle 781"/>
            <p:cNvSpPr>
              <a:spLocks noChangeArrowheads="1"/>
            </p:cNvSpPr>
            <p:nvPr/>
          </p:nvSpPr>
          <p:spPr bwMode="auto">
            <a:xfrm>
              <a:off x="2317" y="1318"/>
              <a:ext cx="16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A</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7" name="Group 789"/>
            <p:cNvGrpSpPr>
              <a:grpSpLocks/>
            </p:cNvGrpSpPr>
            <p:nvPr/>
          </p:nvGrpSpPr>
          <p:grpSpPr bwMode="auto">
            <a:xfrm>
              <a:off x="3042" y="902"/>
              <a:ext cx="1130" cy="947"/>
              <a:chOff x="3042" y="902"/>
              <a:chExt cx="1130" cy="947"/>
            </a:xfrm>
          </p:grpSpPr>
          <p:grpSp>
            <p:nvGrpSpPr>
              <p:cNvPr id="28" name="Group 784"/>
              <p:cNvGrpSpPr>
                <a:grpSpLocks/>
              </p:cNvGrpSpPr>
              <p:nvPr/>
            </p:nvGrpSpPr>
            <p:grpSpPr bwMode="auto">
              <a:xfrm>
                <a:off x="3042" y="902"/>
                <a:ext cx="1130" cy="947"/>
                <a:chOff x="3042" y="902"/>
                <a:chExt cx="1130" cy="947"/>
              </a:xfrm>
            </p:grpSpPr>
            <p:pic>
              <p:nvPicPr>
                <p:cNvPr id="325759" name="Picture 782"/>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60" name="Picture 783"/>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29" name="Group 787"/>
              <p:cNvGrpSpPr>
                <a:grpSpLocks/>
              </p:cNvGrpSpPr>
              <p:nvPr/>
            </p:nvGrpSpPr>
            <p:grpSpPr bwMode="auto">
              <a:xfrm>
                <a:off x="3042" y="902"/>
                <a:ext cx="1130" cy="947"/>
                <a:chOff x="3042" y="902"/>
                <a:chExt cx="1130" cy="947"/>
              </a:xfrm>
            </p:grpSpPr>
            <p:pic>
              <p:nvPicPr>
                <p:cNvPr id="325757" name="Picture 785"/>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8" name="Picture 786"/>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756" name="Picture 788"/>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grpSp>
        <p:sp>
          <p:nvSpPr>
            <p:cNvPr id="325680" name="Rectangle 790"/>
            <p:cNvSpPr>
              <a:spLocks noChangeArrowheads="1"/>
            </p:cNvSpPr>
            <p:nvPr/>
          </p:nvSpPr>
          <p:spPr bwMode="auto">
            <a:xfrm>
              <a:off x="3293" y="943"/>
              <a:ext cx="940"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Enhance Risk </a:t>
              </a:r>
              <a:endParaRPr lang="en-US" sz="1600" b="1">
                <a:solidFill>
                  <a:srgbClr val="091D5D"/>
                </a:solidFill>
                <a:latin typeface="Verdana" pitchFamily="34" charset="0"/>
                <a:ea typeface="ＭＳ Ｐゴシック" pitchFamily="34" charset="-128"/>
                <a:cs typeface="Arial" pitchFamily="34" charset="0"/>
              </a:endParaRPr>
            </a:p>
          </p:txBody>
        </p:sp>
        <p:sp>
          <p:nvSpPr>
            <p:cNvPr id="325681" name="Rectangle 791"/>
            <p:cNvSpPr>
              <a:spLocks noChangeArrowheads="1"/>
            </p:cNvSpPr>
            <p:nvPr/>
          </p:nvSpPr>
          <p:spPr bwMode="auto">
            <a:xfrm>
              <a:off x="3490" y="1072"/>
              <a:ext cx="696"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Mitigation</a:t>
              </a:r>
              <a:endParaRPr lang="en-US" sz="1600" b="1">
                <a:solidFill>
                  <a:srgbClr val="091D5D"/>
                </a:solidFill>
                <a:latin typeface="Verdana" pitchFamily="34" charset="0"/>
                <a:ea typeface="ＭＳ Ｐゴシック" pitchFamily="34" charset="-128"/>
                <a:cs typeface="Arial" pitchFamily="34" charset="0"/>
              </a:endParaRPr>
            </a:p>
          </p:txBody>
        </p:sp>
        <p:sp>
          <p:nvSpPr>
            <p:cNvPr id="325682" name="Rectangle 792"/>
            <p:cNvSpPr>
              <a:spLocks noChangeArrowheads="1"/>
            </p:cNvSpPr>
            <p:nvPr/>
          </p:nvSpPr>
          <p:spPr bwMode="auto">
            <a:xfrm>
              <a:off x="3710" y="1318"/>
              <a:ext cx="18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M</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0" name="Group 795"/>
            <p:cNvGrpSpPr>
              <a:grpSpLocks/>
            </p:cNvGrpSpPr>
            <p:nvPr/>
          </p:nvGrpSpPr>
          <p:grpSpPr bwMode="auto">
            <a:xfrm>
              <a:off x="3042" y="902"/>
              <a:ext cx="1130" cy="947"/>
              <a:chOff x="3042" y="902"/>
              <a:chExt cx="1130" cy="947"/>
            </a:xfrm>
          </p:grpSpPr>
          <p:pic>
            <p:nvPicPr>
              <p:cNvPr id="325752" name="Picture 793"/>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3" name="Picture 794"/>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31" name="Group 798"/>
            <p:cNvGrpSpPr>
              <a:grpSpLocks/>
            </p:cNvGrpSpPr>
            <p:nvPr/>
          </p:nvGrpSpPr>
          <p:grpSpPr bwMode="auto">
            <a:xfrm>
              <a:off x="3042" y="902"/>
              <a:ext cx="1130" cy="947"/>
              <a:chOff x="3042" y="902"/>
              <a:chExt cx="1130" cy="947"/>
            </a:xfrm>
          </p:grpSpPr>
          <p:pic>
            <p:nvPicPr>
              <p:cNvPr id="325750" name="Picture 796"/>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1" name="Picture 797"/>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685" name="Picture 799"/>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grpSp>
          <p:nvGrpSpPr>
            <p:cNvPr id="326242" name="Group 802"/>
            <p:cNvGrpSpPr>
              <a:grpSpLocks/>
            </p:cNvGrpSpPr>
            <p:nvPr/>
          </p:nvGrpSpPr>
          <p:grpSpPr bwMode="auto">
            <a:xfrm>
              <a:off x="3042" y="902"/>
              <a:ext cx="1130" cy="947"/>
              <a:chOff x="3042" y="902"/>
              <a:chExt cx="1130" cy="947"/>
            </a:xfrm>
          </p:grpSpPr>
          <p:pic>
            <p:nvPicPr>
              <p:cNvPr id="325748" name="Picture 800"/>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49" name="Picture 801"/>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326243" name="Group 805"/>
            <p:cNvGrpSpPr>
              <a:grpSpLocks/>
            </p:cNvGrpSpPr>
            <p:nvPr/>
          </p:nvGrpSpPr>
          <p:grpSpPr bwMode="auto">
            <a:xfrm>
              <a:off x="3042" y="902"/>
              <a:ext cx="1130" cy="947"/>
              <a:chOff x="3042" y="902"/>
              <a:chExt cx="1130" cy="947"/>
            </a:xfrm>
          </p:grpSpPr>
          <p:pic>
            <p:nvPicPr>
              <p:cNvPr id="325746" name="Picture 803"/>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47" name="Picture 804"/>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688" name="Picture 806"/>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sp>
          <p:nvSpPr>
            <p:cNvPr id="325689" name="Rectangle 807"/>
            <p:cNvSpPr>
              <a:spLocks noChangeArrowheads="1"/>
            </p:cNvSpPr>
            <p:nvPr/>
          </p:nvSpPr>
          <p:spPr bwMode="auto">
            <a:xfrm>
              <a:off x="3293" y="943"/>
              <a:ext cx="940"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Enhance Risk </a:t>
              </a:r>
              <a:endParaRPr lang="en-US" sz="1600" b="1">
                <a:solidFill>
                  <a:srgbClr val="091D5D"/>
                </a:solidFill>
                <a:latin typeface="Verdana" pitchFamily="34" charset="0"/>
                <a:ea typeface="ＭＳ Ｐゴシック" pitchFamily="34" charset="-128"/>
                <a:cs typeface="Arial" pitchFamily="34" charset="0"/>
              </a:endParaRPr>
            </a:p>
          </p:txBody>
        </p:sp>
        <p:sp>
          <p:nvSpPr>
            <p:cNvPr id="325690" name="Rectangle 808"/>
            <p:cNvSpPr>
              <a:spLocks noChangeArrowheads="1"/>
            </p:cNvSpPr>
            <p:nvPr/>
          </p:nvSpPr>
          <p:spPr bwMode="auto">
            <a:xfrm>
              <a:off x="3490" y="1072"/>
              <a:ext cx="696"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Mitigation</a:t>
              </a:r>
              <a:endParaRPr lang="en-US" sz="1600" b="1">
                <a:solidFill>
                  <a:srgbClr val="091D5D"/>
                </a:solidFill>
                <a:latin typeface="Verdana" pitchFamily="34" charset="0"/>
                <a:ea typeface="ＭＳ Ｐゴシック" pitchFamily="34" charset="-128"/>
                <a:cs typeface="Arial" pitchFamily="34" charset="0"/>
              </a:endParaRPr>
            </a:p>
          </p:txBody>
        </p:sp>
        <p:sp>
          <p:nvSpPr>
            <p:cNvPr id="325691" name="Rectangle 809"/>
            <p:cNvSpPr>
              <a:spLocks noChangeArrowheads="1"/>
            </p:cNvSpPr>
            <p:nvPr/>
          </p:nvSpPr>
          <p:spPr bwMode="auto">
            <a:xfrm>
              <a:off x="3710" y="1318"/>
              <a:ext cx="18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M</a:t>
              </a:r>
              <a:endParaRPr lang="en-US" sz="1600" b="1">
                <a:solidFill>
                  <a:srgbClr val="091D5D"/>
                </a:solidFill>
                <a:latin typeface="Verdana" pitchFamily="34" charset="0"/>
                <a:ea typeface="ＭＳ Ｐゴシック" pitchFamily="34" charset="-128"/>
                <a:cs typeface="Arial" pitchFamily="34" charset="0"/>
              </a:endParaRPr>
            </a:p>
          </p:txBody>
        </p:sp>
        <p:sp>
          <p:nvSpPr>
            <p:cNvPr id="325692" name="Rectangle 810"/>
            <p:cNvSpPr>
              <a:spLocks noChangeArrowheads="1"/>
            </p:cNvSpPr>
            <p:nvPr/>
          </p:nvSpPr>
          <p:spPr bwMode="auto">
            <a:xfrm>
              <a:off x="1871" y="895"/>
              <a:ext cx="2300" cy="1907"/>
            </a:xfrm>
            <a:prstGeom prst="rect">
              <a:avLst/>
            </a:prstGeom>
            <a:noFill/>
            <a:ln w="42863" cap="rnd">
              <a:solidFill>
                <a:srgbClr val="00000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693" name="Rectangle 811"/>
            <p:cNvSpPr>
              <a:spLocks noChangeArrowheads="1"/>
            </p:cNvSpPr>
            <p:nvPr/>
          </p:nvSpPr>
          <p:spPr bwMode="auto">
            <a:xfrm>
              <a:off x="2654" y="2842"/>
              <a:ext cx="932"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Vulnerability</a:t>
              </a:r>
              <a:endParaRPr lang="en-US" sz="1600" b="1">
                <a:solidFill>
                  <a:srgbClr val="091D5D"/>
                </a:solidFill>
                <a:latin typeface="Verdana" pitchFamily="34" charset="0"/>
                <a:ea typeface="ＭＳ Ｐゴシック" pitchFamily="34" charset="-128"/>
                <a:cs typeface="Arial" pitchFamily="34" charset="0"/>
              </a:endParaRPr>
            </a:p>
          </p:txBody>
        </p:sp>
        <p:sp>
          <p:nvSpPr>
            <p:cNvPr id="325694" name="Rectangle 812"/>
            <p:cNvSpPr>
              <a:spLocks noChangeArrowheads="1"/>
            </p:cNvSpPr>
            <p:nvPr/>
          </p:nvSpPr>
          <p:spPr bwMode="auto">
            <a:xfrm>
              <a:off x="2348" y="2979"/>
              <a:ext cx="1578"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NET (RESIDUAL) RISK</a:t>
              </a:r>
              <a:endParaRPr lang="en-US" sz="1600" b="1">
                <a:solidFill>
                  <a:srgbClr val="091D5D"/>
                </a:solidFill>
                <a:latin typeface="Verdana" pitchFamily="34" charset="0"/>
                <a:ea typeface="ＭＳ Ｐゴシック" pitchFamily="34" charset="-128"/>
                <a:cs typeface="Arial" pitchFamily="34" charset="0"/>
              </a:endParaRPr>
            </a:p>
          </p:txBody>
        </p:sp>
        <p:sp>
          <p:nvSpPr>
            <p:cNvPr id="325695" name="Rectangle 813"/>
            <p:cNvSpPr>
              <a:spLocks noChangeArrowheads="1"/>
            </p:cNvSpPr>
            <p:nvPr/>
          </p:nvSpPr>
          <p:spPr bwMode="auto">
            <a:xfrm>
              <a:off x="4123" y="2815"/>
              <a:ext cx="237"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H</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26244" name="Group 817"/>
            <p:cNvGrpSpPr>
              <a:grpSpLocks/>
            </p:cNvGrpSpPr>
            <p:nvPr/>
          </p:nvGrpSpPr>
          <p:grpSpPr bwMode="auto">
            <a:xfrm>
              <a:off x="3452" y="2910"/>
              <a:ext cx="639" cy="46"/>
              <a:chOff x="3452" y="2910"/>
              <a:chExt cx="639" cy="46"/>
            </a:xfrm>
          </p:grpSpPr>
          <p:sp>
            <p:nvSpPr>
              <p:cNvPr id="325743" name="Freeform 814"/>
              <p:cNvSpPr>
                <a:spLocks noEditPoints="1"/>
              </p:cNvSpPr>
              <p:nvPr/>
            </p:nvSpPr>
            <p:spPr bwMode="auto">
              <a:xfrm>
                <a:off x="3452" y="2910"/>
                <a:ext cx="639" cy="46"/>
              </a:xfrm>
              <a:custGeom>
                <a:avLst/>
                <a:gdLst>
                  <a:gd name="T0" fmla="*/ 0 w 639"/>
                  <a:gd name="T1" fmla="*/ 18 h 46"/>
                  <a:gd name="T2" fmla="*/ 606 w 639"/>
                  <a:gd name="T3" fmla="*/ 19 h 46"/>
                  <a:gd name="T4" fmla="*/ 606 w 639"/>
                  <a:gd name="T5" fmla="*/ 27 h 46"/>
                  <a:gd name="T6" fmla="*/ 0 w 639"/>
                  <a:gd name="T7" fmla="*/ 26 h 46"/>
                  <a:gd name="T8" fmla="*/ 0 w 639"/>
                  <a:gd name="T9" fmla="*/ 18 h 46"/>
                  <a:gd name="T10" fmla="*/ 600 w 639"/>
                  <a:gd name="T11" fmla="*/ 0 h 46"/>
                  <a:gd name="T12" fmla="*/ 639 w 639"/>
                  <a:gd name="T13" fmla="*/ 23 h 46"/>
                  <a:gd name="T14" fmla="*/ 600 w 639"/>
                  <a:gd name="T15" fmla="*/ 46 h 46"/>
                  <a:gd name="T16" fmla="*/ 600 w 639"/>
                  <a:gd name="T17" fmla="*/ 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9"/>
                  <a:gd name="T28" fmla="*/ 0 h 46"/>
                  <a:gd name="T29" fmla="*/ 639 w 639"/>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9" h="46">
                    <a:moveTo>
                      <a:pt x="0" y="18"/>
                    </a:moveTo>
                    <a:lnTo>
                      <a:pt x="606" y="19"/>
                    </a:lnTo>
                    <a:lnTo>
                      <a:pt x="606" y="27"/>
                    </a:lnTo>
                    <a:lnTo>
                      <a:pt x="0" y="26"/>
                    </a:lnTo>
                    <a:lnTo>
                      <a:pt x="0" y="18"/>
                    </a:lnTo>
                    <a:close/>
                    <a:moveTo>
                      <a:pt x="600" y="0"/>
                    </a:moveTo>
                    <a:lnTo>
                      <a:pt x="639" y="23"/>
                    </a:lnTo>
                    <a:lnTo>
                      <a:pt x="600" y="46"/>
                    </a:lnTo>
                    <a:lnTo>
                      <a:pt x="600" y="0"/>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4" name="Freeform 815"/>
              <p:cNvSpPr>
                <a:spLocks/>
              </p:cNvSpPr>
              <p:nvPr/>
            </p:nvSpPr>
            <p:spPr bwMode="auto">
              <a:xfrm>
                <a:off x="3452" y="2928"/>
                <a:ext cx="606" cy="9"/>
              </a:xfrm>
              <a:custGeom>
                <a:avLst/>
                <a:gdLst>
                  <a:gd name="T0" fmla="*/ 0 w 606"/>
                  <a:gd name="T1" fmla="*/ 0 h 9"/>
                  <a:gd name="T2" fmla="*/ 606 w 606"/>
                  <a:gd name="T3" fmla="*/ 1 h 9"/>
                  <a:gd name="T4" fmla="*/ 606 w 606"/>
                  <a:gd name="T5" fmla="*/ 9 h 9"/>
                  <a:gd name="T6" fmla="*/ 0 w 606"/>
                  <a:gd name="T7" fmla="*/ 8 h 9"/>
                  <a:gd name="T8" fmla="*/ 0 w 606"/>
                  <a:gd name="T9" fmla="*/ 0 h 9"/>
                  <a:gd name="T10" fmla="*/ 0 60000 65536"/>
                  <a:gd name="T11" fmla="*/ 0 60000 65536"/>
                  <a:gd name="T12" fmla="*/ 0 60000 65536"/>
                  <a:gd name="T13" fmla="*/ 0 60000 65536"/>
                  <a:gd name="T14" fmla="*/ 0 60000 65536"/>
                  <a:gd name="T15" fmla="*/ 0 w 606"/>
                  <a:gd name="T16" fmla="*/ 0 h 9"/>
                  <a:gd name="T17" fmla="*/ 606 w 606"/>
                  <a:gd name="T18" fmla="*/ 9 h 9"/>
                </a:gdLst>
                <a:ahLst/>
                <a:cxnLst>
                  <a:cxn ang="T10">
                    <a:pos x="T0" y="T1"/>
                  </a:cxn>
                  <a:cxn ang="T11">
                    <a:pos x="T2" y="T3"/>
                  </a:cxn>
                  <a:cxn ang="T12">
                    <a:pos x="T4" y="T5"/>
                  </a:cxn>
                  <a:cxn ang="T13">
                    <a:pos x="T6" y="T7"/>
                  </a:cxn>
                  <a:cxn ang="T14">
                    <a:pos x="T8" y="T9"/>
                  </a:cxn>
                </a:cxnLst>
                <a:rect l="T15" t="T16" r="T17" b="T18"/>
                <a:pathLst>
                  <a:path w="606" h="9">
                    <a:moveTo>
                      <a:pt x="0" y="0"/>
                    </a:moveTo>
                    <a:lnTo>
                      <a:pt x="606" y="1"/>
                    </a:lnTo>
                    <a:lnTo>
                      <a:pt x="606" y="9"/>
                    </a:lnTo>
                    <a:lnTo>
                      <a:pt x="0" y="8"/>
                    </a:lnTo>
                    <a:lnTo>
                      <a:pt x="0" y="0"/>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5" name="Freeform 816"/>
              <p:cNvSpPr>
                <a:spLocks/>
              </p:cNvSpPr>
              <p:nvPr/>
            </p:nvSpPr>
            <p:spPr bwMode="auto">
              <a:xfrm>
                <a:off x="4052" y="2910"/>
                <a:ext cx="39" cy="46"/>
              </a:xfrm>
              <a:custGeom>
                <a:avLst/>
                <a:gdLst>
                  <a:gd name="T0" fmla="*/ 0 w 39"/>
                  <a:gd name="T1" fmla="*/ 0 h 46"/>
                  <a:gd name="T2" fmla="*/ 39 w 39"/>
                  <a:gd name="T3" fmla="*/ 23 h 46"/>
                  <a:gd name="T4" fmla="*/ 0 w 39"/>
                  <a:gd name="T5" fmla="*/ 46 h 46"/>
                  <a:gd name="T6" fmla="*/ 0 w 39"/>
                  <a:gd name="T7" fmla="*/ 0 h 46"/>
                  <a:gd name="T8" fmla="*/ 0 60000 65536"/>
                  <a:gd name="T9" fmla="*/ 0 60000 65536"/>
                  <a:gd name="T10" fmla="*/ 0 60000 65536"/>
                  <a:gd name="T11" fmla="*/ 0 60000 65536"/>
                  <a:gd name="T12" fmla="*/ 0 w 39"/>
                  <a:gd name="T13" fmla="*/ 0 h 46"/>
                  <a:gd name="T14" fmla="*/ 39 w 39"/>
                  <a:gd name="T15" fmla="*/ 46 h 46"/>
                </a:gdLst>
                <a:ahLst/>
                <a:cxnLst>
                  <a:cxn ang="T8">
                    <a:pos x="T0" y="T1"/>
                  </a:cxn>
                  <a:cxn ang="T9">
                    <a:pos x="T2" y="T3"/>
                  </a:cxn>
                  <a:cxn ang="T10">
                    <a:pos x="T4" y="T5"/>
                  </a:cxn>
                  <a:cxn ang="T11">
                    <a:pos x="T6" y="T7"/>
                  </a:cxn>
                </a:cxnLst>
                <a:rect l="T12" t="T13" r="T14" b="T15"/>
                <a:pathLst>
                  <a:path w="39" h="46">
                    <a:moveTo>
                      <a:pt x="0" y="0"/>
                    </a:moveTo>
                    <a:lnTo>
                      <a:pt x="39" y="23"/>
                    </a:lnTo>
                    <a:lnTo>
                      <a:pt x="0" y="46"/>
                    </a:lnTo>
                    <a:lnTo>
                      <a:pt x="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32" name="Group 821"/>
            <p:cNvGrpSpPr>
              <a:grpSpLocks/>
            </p:cNvGrpSpPr>
            <p:nvPr/>
          </p:nvGrpSpPr>
          <p:grpSpPr bwMode="auto">
            <a:xfrm>
              <a:off x="1848" y="2910"/>
              <a:ext cx="752" cy="36"/>
              <a:chOff x="1848" y="2910"/>
              <a:chExt cx="752" cy="36"/>
            </a:xfrm>
          </p:grpSpPr>
          <p:sp>
            <p:nvSpPr>
              <p:cNvPr id="325740" name="Freeform 818"/>
              <p:cNvSpPr>
                <a:spLocks noEditPoints="1"/>
              </p:cNvSpPr>
              <p:nvPr/>
            </p:nvSpPr>
            <p:spPr bwMode="auto">
              <a:xfrm>
                <a:off x="1848" y="2910"/>
                <a:ext cx="752" cy="36"/>
              </a:xfrm>
              <a:custGeom>
                <a:avLst/>
                <a:gdLst>
                  <a:gd name="T0" fmla="*/ 752 w 752"/>
                  <a:gd name="T1" fmla="*/ 22 h 36"/>
                  <a:gd name="T2" fmla="*/ 38 w 752"/>
                  <a:gd name="T3" fmla="*/ 21 h 36"/>
                  <a:gd name="T4" fmla="*/ 38 w 752"/>
                  <a:gd name="T5" fmla="*/ 15 h 36"/>
                  <a:gd name="T6" fmla="*/ 752 w 752"/>
                  <a:gd name="T7" fmla="*/ 16 h 36"/>
                  <a:gd name="T8" fmla="*/ 752 w 752"/>
                  <a:gd name="T9" fmla="*/ 22 h 36"/>
                  <a:gd name="T10" fmla="*/ 46 w 752"/>
                  <a:gd name="T11" fmla="*/ 36 h 36"/>
                  <a:gd name="T12" fmla="*/ 0 w 752"/>
                  <a:gd name="T13" fmla="*/ 18 h 36"/>
                  <a:gd name="T14" fmla="*/ 46 w 752"/>
                  <a:gd name="T15" fmla="*/ 0 h 36"/>
                  <a:gd name="T16" fmla="*/ 46 w 752"/>
                  <a:gd name="T17" fmla="*/ 3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2"/>
                  <a:gd name="T28" fmla="*/ 0 h 36"/>
                  <a:gd name="T29" fmla="*/ 752 w 752"/>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2" h="36">
                    <a:moveTo>
                      <a:pt x="752" y="22"/>
                    </a:moveTo>
                    <a:lnTo>
                      <a:pt x="38" y="21"/>
                    </a:lnTo>
                    <a:lnTo>
                      <a:pt x="38" y="15"/>
                    </a:lnTo>
                    <a:lnTo>
                      <a:pt x="752" y="16"/>
                    </a:lnTo>
                    <a:lnTo>
                      <a:pt x="752" y="22"/>
                    </a:lnTo>
                    <a:close/>
                    <a:moveTo>
                      <a:pt x="46" y="36"/>
                    </a:moveTo>
                    <a:lnTo>
                      <a:pt x="0" y="18"/>
                    </a:lnTo>
                    <a:lnTo>
                      <a:pt x="46" y="0"/>
                    </a:lnTo>
                    <a:lnTo>
                      <a:pt x="46" y="3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1" name="Freeform 819"/>
              <p:cNvSpPr>
                <a:spLocks/>
              </p:cNvSpPr>
              <p:nvPr/>
            </p:nvSpPr>
            <p:spPr bwMode="auto">
              <a:xfrm>
                <a:off x="1886" y="2925"/>
                <a:ext cx="714" cy="7"/>
              </a:xfrm>
              <a:custGeom>
                <a:avLst/>
                <a:gdLst>
                  <a:gd name="T0" fmla="*/ 714 w 714"/>
                  <a:gd name="T1" fmla="*/ 7 h 7"/>
                  <a:gd name="T2" fmla="*/ 0 w 714"/>
                  <a:gd name="T3" fmla="*/ 6 h 7"/>
                  <a:gd name="T4" fmla="*/ 0 w 714"/>
                  <a:gd name="T5" fmla="*/ 0 h 7"/>
                  <a:gd name="T6" fmla="*/ 714 w 714"/>
                  <a:gd name="T7" fmla="*/ 1 h 7"/>
                  <a:gd name="T8" fmla="*/ 714 w 714"/>
                  <a:gd name="T9" fmla="*/ 7 h 7"/>
                  <a:gd name="T10" fmla="*/ 0 60000 65536"/>
                  <a:gd name="T11" fmla="*/ 0 60000 65536"/>
                  <a:gd name="T12" fmla="*/ 0 60000 65536"/>
                  <a:gd name="T13" fmla="*/ 0 60000 65536"/>
                  <a:gd name="T14" fmla="*/ 0 60000 65536"/>
                  <a:gd name="T15" fmla="*/ 0 w 714"/>
                  <a:gd name="T16" fmla="*/ 0 h 7"/>
                  <a:gd name="T17" fmla="*/ 714 w 714"/>
                  <a:gd name="T18" fmla="*/ 7 h 7"/>
                </a:gdLst>
                <a:ahLst/>
                <a:cxnLst>
                  <a:cxn ang="T10">
                    <a:pos x="T0" y="T1"/>
                  </a:cxn>
                  <a:cxn ang="T11">
                    <a:pos x="T2" y="T3"/>
                  </a:cxn>
                  <a:cxn ang="T12">
                    <a:pos x="T4" y="T5"/>
                  </a:cxn>
                  <a:cxn ang="T13">
                    <a:pos x="T6" y="T7"/>
                  </a:cxn>
                  <a:cxn ang="T14">
                    <a:pos x="T8" y="T9"/>
                  </a:cxn>
                </a:cxnLst>
                <a:rect l="T15" t="T16" r="T17" b="T18"/>
                <a:pathLst>
                  <a:path w="714" h="7">
                    <a:moveTo>
                      <a:pt x="714" y="7"/>
                    </a:moveTo>
                    <a:lnTo>
                      <a:pt x="0" y="6"/>
                    </a:lnTo>
                    <a:lnTo>
                      <a:pt x="0" y="0"/>
                    </a:lnTo>
                    <a:lnTo>
                      <a:pt x="714" y="1"/>
                    </a:lnTo>
                    <a:lnTo>
                      <a:pt x="714" y="7"/>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2" name="Freeform 820"/>
              <p:cNvSpPr>
                <a:spLocks/>
              </p:cNvSpPr>
              <p:nvPr/>
            </p:nvSpPr>
            <p:spPr bwMode="auto">
              <a:xfrm>
                <a:off x="1848" y="2910"/>
                <a:ext cx="46" cy="36"/>
              </a:xfrm>
              <a:custGeom>
                <a:avLst/>
                <a:gdLst>
                  <a:gd name="T0" fmla="*/ 46 w 46"/>
                  <a:gd name="T1" fmla="*/ 36 h 36"/>
                  <a:gd name="T2" fmla="*/ 0 w 46"/>
                  <a:gd name="T3" fmla="*/ 18 h 36"/>
                  <a:gd name="T4" fmla="*/ 46 w 46"/>
                  <a:gd name="T5" fmla="*/ 0 h 36"/>
                  <a:gd name="T6" fmla="*/ 46 w 46"/>
                  <a:gd name="T7" fmla="*/ 36 h 36"/>
                  <a:gd name="T8" fmla="*/ 0 60000 65536"/>
                  <a:gd name="T9" fmla="*/ 0 60000 65536"/>
                  <a:gd name="T10" fmla="*/ 0 60000 65536"/>
                  <a:gd name="T11" fmla="*/ 0 60000 65536"/>
                  <a:gd name="T12" fmla="*/ 0 w 46"/>
                  <a:gd name="T13" fmla="*/ 0 h 36"/>
                  <a:gd name="T14" fmla="*/ 46 w 46"/>
                  <a:gd name="T15" fmla="*/ 36 h 36"/>
                </a:gdLst>
                <a:ahLst/>
                <a:cxnLst>
                  <a:cxn ang="T8">
                    <a:pos x="T0" y="T1"/>
                  </a:cxn>
                  <a:cxn ang="T9">
                    <a:pos x="T2" y="T3"/>
                  </a:cxn>
                  <a:cxn ang="T10">
                    <a:pos x="T4" y="T5"/>
                  </a:cxn>
                  <a:cxn ang="T11">
                    <a:pos x="T6" y="T7"/>
                  </a:cxn>
                </a:cxnLst>
                <a:rect l="T12" t="T13" r="T14" b="T15"/>
                <a:pathLst>
                  <a:path w="46" h="36">
                    <a:moveTo>
                      <a:pt x="46" y="36"/>
                    </a:moveTo>
                    <a:lnTo>
                      <a:pt x="0" y="18"/>
                    </a:lnTo>
                    <a:lnTo>
                      <a:pt x="46" y="0"/>
                    </a:lnTo>
                    <a:lnTo>
                      <a:pt x="46" y="36"/>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698" name="Rectangle 822"/>
            <p:cNvSpPr>
              <a:spLocks noChangeArrowheads="1"/>
            </p:cNvSpPr>
            <p:nvPr/>
          </p:nvSpPr>
          <p:spPr bwMode="auto">
            <a:xfrm>
              <a:off x="2654" y="2842"/>
              <a:ext cx="932"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Vulnerability</a:t>
              </a:r>
              <a:endParaRPr lang="en-US" sz="1600" b="1">
                <a:solidFill>
                  <a:srgbClr val="091D5D"/>
                </a:solidFill>
                <a:latin typeface="Verdana" pitchFamily="34" charset="0"/>
                <a:ea typeface="ＭＳ Ｐゴシック" pitchFamily="34" charset="-128"/>
                <a:cs typeface="Arial" pitchFamily="34" charset="0"/>
              </a:endParaRPr>
            </a:p>
          </p:txBody>
        </p:sp>
        <p:sp>
          <p:nvSpPr>
            <p:cNvPr id="325699" name="Rectangle 823"/>
            <p:cNvSpPr>
              <a:spLocks noChangeArrowheads="1"/>
            </p:cNvSpPr>
            <p:nvPr/>
          </p:nvSpPr>
          <p:spPr bwMode="auto">
            <a:xfrm>
              <a:off x="2348" y="2979"/>
              <a:ext cx="1578"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NET (RESIDUAL) RISK</a:t>
              </a:r>
              <a:endParaRPr lang="en-US" sz="1600" b="1">
                <a:solidFill>
                  <a:srgbClr val="091D5D"/>
                </a:solidFill>
                <a:latin typeface="Verdana" pitchFamily="34" charset="0"/>
                <a:ea typeface="ＭＳ Ｐゴシック" pitchFamily="34" charset="-128"/>
                <a:cs typeface="Arial" pitchFamily="34" charset="0"/>
              </a:endParaRPr>
            </a:p>
          </p:txBody>
        </p:sp>
        <p:sp>
          <p:nvSpPr>
            <p:cNvPr id="325700" name="Rectangle 824"/>
            <p:cNvSpPr>
              <a:spLocks noChangeArrowheads="1"/>
            </p:cNvSpPr>
            <p:nvPr/>
          </p:nvSpPr>
          <p:spPr bwMode="auto">
            <a:xfrm>
              <a:off x="4123" y="2815"/>
              <a:ext cx="237"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H</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25633" name="Group 828"/>
            <p:cNvGrpSpPr>
              <a:grpSpLocks/>
            </p:cNvGrpSpPr>
            <p:nvPr/>
          </p:nvGrpSpPr>
          <p:grpSpPr bwMode="auto">
            <a:xfrm>
              <a:off x="3452" y="2910"/>
              <a:ext cx="639" cy="46"/>
              <a:chOff x="3452" y="2910"/>
              <a:chExt cx="639" cy="46"/>
            </a:xfrm>
          </p:grpSpPr>
          <p:sp>
            <p:nvSpPr>
              <p:cNvPr id="325737" name="Freeform 825"/>
              <p:cNvSpPr>
                <a:spLocks noEditPoints="1"/>
              </p:cNvSpPr>
              <p:nvPr/>
            </p:nvSpPr>
            <p:spPr bwMode="auto">
              <a:xfrm>
                <a:off x="3452" y="2910"/>
                <a:ext cx="639" cy="46"/>
              </a:xfrm>
              <a:custGeom>
                <a:avLst/>
                <a:gdLst>
                  <a:gd name="T0" fmla="*/ 0 w 639"/>
                  <a:gd name="T1" fmla="*/ 18 h 46"/>
                  <a:gd name="T2" fmla="*/ 606 w 639"/>
                  <a:gd name="T3" fmla="*/ 19 h 46"/>
                  <a:gd name="T4" fmla="*/ 606 w 639"/>
                  <a:gd name="T5" fmla="*/ 27 h 46"/>
                  <a:gd name="T6" fmla="*/ 0 w 639"/>
                  <a:gd name="T7" fmla="*/ 26 h 46"/>
                  <a:gd name="T8" fmla="*/ 0 w 639"/>
                  <a:gd name="T9" fmla="*/ 18 h 46"/>
                  <a:gd name="T10" fmla="*/ 600 w 639"/>
                  <a:gd name="T11" fmla="*/ 0 h 46"/>
                  <a:gd name="T12" fmla="*/ 639 w 639"/>
                  <a:gd name="T13" fmla="*/ 23 h 46"/>
                  <a:gd name="T14" fmla="*/ 600 w 639"/>
                  <a:gd name="T15" fmla="*/ 46 h 46"/>
                  <a:gd name="T16" fmla="*/ 600 w 639"/>
                  <a:gd name="T17" fmla="*/ 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9"/>
                  <a:gd name="T28" fmla="*/ 0 h 46"/>
                  <a:gd name="T29" fmla="*/ 639 w 639"/>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9" h="46">
                    <a:moveTo>
                      <a:pt x="0" y="18"/>
                    </a:moveTo>
                    <a:lnTo>
                      <a:pt x="606" y="19"/>
                    </a:lnTo>
                    <a:lnTo>
                      <a:pt x="606" y="27"/>
                    </a:lnTo>
                    <a:lnTo>
                      <a:pt x="0" y="26"/>
                    </a:lnTo>
                    <a:lnTo>
                      <a:pt x="0" y="18"/>
                    </a:lnTo>
                    <a:close/>
                    <a:moveTo>
                      <a:pt x="600" y="0"/>
                    </a:moveTo>
                    <a:lnTo>
                      <a:pt x="639" y="23"/>
                    </a:lnTo>
                    <a:lnTo>
                      <a:pt x="600" y="46"/>
                    </a:lnTo>
                    <a:lnTo>
                      <a:pt x="600" y="0"/>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8" name="Freeform 826"/>
              <p:cNvSpPr>
                <a:spLocks/>
              </p:cNvSpPr>
              <p:nvPr/>
            </p:nvSpPr>
            <p:spPr bwMode="auto">
              <a:xfrm>
                <a:off x="3452" y="2928"/>
                <a:ext cx="606" cy="9"/>
              </a:xfrm>
              <a:custGeom>
                <a:avLst/>
                <a:gdLst>
                  <a:gd name="T0" fmla="*/ 0 w 606"/>
                  <a:gd name="T1" fmla="*/ 0 h 9"/>
                  <a:gd name="T2" fmla="*/ 606 w 606"/>
                  <a:gd name="T3" fmla="*/ 1 h 9"/>
                  <a:gd name="T4" fmla="*/ 606 w 606"/>
                  <a:gd name="T5" fmla="*/ 9 h 9"/>
                  <a:gd name="T6" fmla="*/ 0 w 606"/>
                  <a:gd name="T7" fmla="*/ 8 h 9"/>
                  <a:gd name="T8" fmla="*/ 0 w 606"/>
                  <a:gd name="T9" fmla="*/ 0 h 9"/>
                  <a:gd name="T10" fmla="*/ 0 60000 65536"/>
                  <a:gd name="T11" fmla="*/ 0 60000 65536"/>
                  <a:gd name="T12" fmla="*/ 0 60000 65536"/>
                  <a:gd name="T13" fmla="*/ 0 60000 65536"/>
                  <a:gd name="T14" fmla="*/ 0 60000 65536"/>
                  <a:gd name="T15" fmla="*/ 0 w 606"/>
                  <a:gd name="T16" fmla="*/ 0 h 9"/>
                  <a:gd name="T17" fmla="*/ 606 w 606"/>
                  <a:gd name="T18" fmla="*/ 9 h 9"/>
                </a:gdLst>
                <a:ahLst/>
                <a:cxnLst>
                  <a:cxn ang="T10">
                    <a:pos x="T0" y="T1"/>
                  </a:cxn>
                  <a:cxn ang="T11">
                    <a:pos x="T2" y="T3"/>
                  </a:cxn>
                  <a:cxn ang="T12">
                    <a:pos x="T4" y="T5"/>
                  </a:cxn>
                  <a:cxn ang="T13">
                    <a:pos x="T6" y="T7"/>
                  </a:cxn>
                  <a:cxn ang="T14">
                    <a:pos x="T8" y="T9"/>
                  </a:cxn>
                </a:cxnLst>
                <a:rect l="T15" t="T16" r="T17" b="T18"/>
                <a:pathLst>
                  <a:path w="606" h="9">
                    <a:moveTo>
                      <a:pt x="0" y="0"/>
                    </a:moveTo>
                    <a:lnTo>
                      <a:pt x="606" y="1"/>
                    </a:lnTo>
                    <a:lnTo>
                      <a:pt x="606" y="9"/>
                    </a:lnTo>
                    <a:lnTo>
                      <a:pt x="0" y="8"/>
                    </a:lnTo>
                    <a:lnTo>
                      <a:pt x="0" y="0"/>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9" name="Freeform 827"/>
              <p:cNvSpPr>
                <a:spLocks/>
              </p:cNvSpPr>
              <p:nvPr/>
            </p:nvSpPr>
            <p:spPr bwMode="auto">
              <a:xfrm>
                <a:off x="4052" y="2910"/>
                <a:ext cx="39" cy="46"/>
              </a:xfrm>
              <a:custGeom>
                <a:avLst/>
                <a:gdLst>
                  <a:gd name="T0" fmla="*/ 0 w 39"/>
                  <a:gd name="T1" fmla="*/ 0 h 46"/>
                  <a:gd name="T2" fmla="*/ 39 w 39"/>
                  <a:gd name="T3" fmla="*/ 23 h 46"/>
                  <a:gd name="T4" fmla="*/ 0 w 39"/>
                  <a:gd name="T5" fmla="*/ 46 h 46"/>
                  <a:gd name="T6" fmla="*/ 0 w 39"/>
                  <a:gd name="T7" fmla="*/ 0 h 46"/>
                  <a:gd name="T8" fmla="*/ 0 60000 65536"/>
                  <a:gd name="T9" fmla="*/ 0 60000 65536"/>
                  <a:gd name="T10" fmla="*/ 0 60000 65536"/>
                  <a:gd name="T11" fmla="*/ 0 60000 65536"/>
                  <a:gd name="T12" fmla="*/ 0 w 39"/>
                  <a:gd name="T13" fmla="*/ 0 h 46"/>
                  <a:gd name="T14" fmla="*/ 39 w 39"/>
                  <a:gd name="T15" fmla="*/ 46 h 46"/>
                </a:gdLst>
                <a:ahLst/>
                <a:cxnLst>
                  <a:cxn ang="T8">
                    <a:pos x="T0" y="T1"/>
                  </a:cxn>
                  <a:cxn ang="T9">
                    <a:pos x="T2" y="T3"/>
                  </a:cxn>
                  <a:cxn ang="T10">
                    <a:pos x="T4" y="T5"/>
                  </a:cxn>
                  <a:cxn ang="T11">
                    <a:pos x="T6" y="T7"/>
                  </a:cxn>
                </a:cxnLst>
                <a:rect l="T12" t="T13" r="T14" b="T15"/>
                <a:pathLst>
                  <a:path w="39" h="46">
                    <a:moveTo>
                      <a:pt x="0" y="0"/>
                    </a:moveTo>
                    <a:lnTo>
                      <a:pt x="39" y="23"/>
                    </a:lnTo>
                    <a:lnTo>
                      <a:pt x="0" y="46"/>
                    </a:lnTo>
                    <a:lnTo>
                      <a:pt x="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36" name="Group 832"/>
            <p:cNvGrpSpPr>
              <a:grpSpLocks/>
            </p:cNvGrpSpPr>
            <p:nvPr/>
          </p:nvGrpSpPr>
          <p:grpSpPr bwMode="auto">
            <a:xfrm>
              <a:off x="1848" y="2910"/>
              <a:ext cx="752" cy="36"/>
              <a:chOff x="1848" y="2910"/>
              <a:chExt cx="752" cy="36"/>
            </a:xfrm>
          </p:grpSpPr>
          <p:sp>
            <p:nvSpPr>
              <p:cNvPr id="325734" name="Freeform 829"/>
              <p:cNvSpPr>
                <a:spLocks noEditPoints="1"/>
              </p:cNvSpPr>
              <p:nvPr/>
            </p:nvSpPr>
            <p:spPr bwMode="auto">
              <a:xfrm>
                <a:off x="1848" y="2910"/>
                <a:ext cx="752" cy="36"/>
              </a:xfrm>
              <a:custGeom>
                <a:avLst/>
                <a:gdLst>
                  <a:gd name="T0" fmla="*/ 752 w 752"/>
                  <a:gd name="T1" fmla="*/ 22 h 36"/>
                  <a:gd name="T2" fmla="*/ 38 w 752"/>
                  <a:gd name="T3" fmla="*/ 21 h 36"/>
                  <a:gd name="T4" fmla="*/ 38 w 752"/>
                  <a:gd name="T5" fmla="*/ 15 h 36"/>
                  <a:gd name="T6" fmla="*/ 752 w 752"/>
                  <a:gd name="T7" fmla="*/ 16 h 36"/>
                  <a:gd name="T8" fmla="*/ 752 w 752"/>
                  <a:gd name="T9" fmla="*/ 22 h 36"/>
                  <a:gd name="T10" fmla="*/ 46 w 752"/>
                  <a:gd name="T11" fmla="*/ 36 h 36"/>
                  <a:gd name="T12" fmla="*/ 0 w 752"/>
                  <a:gd name="T13" fmla="*/ 18 h 36"/>
                  <a:gd name="T14" fmla="*/ 46 w 752"/>
                  <a:gd name="T15" fmla="*/ 0 h 36"/>
                  <a:gd name="T16" fmla="*/ 46 w 752"/>
                  <a:gd name="T17" fmla="*/ 3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2"/>
                  <a:gd name="T28" fmla="*/ 0 h 36"/>
                  <a:gd name="T29" fmla="*/ 752 w 752"/>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2" h="36">
                    <a:moveTo>
                      <a:pt x="752" y="22"/>
                    </a:moveTo>
                    <a:lnTo>
                      <a:pt x="38" y="21"/>
                    </a:lnTo>
                    <a:lnTo>
                      <a:pt x="38" y="15"/>
                    </a:lnTo>
                    <a:lnTo>
                      <a:pt x="752" y="16"/>
                    </a:lnTo>
                    <a:lnTo>
                      <a:pt x="752" y="22"/>
                    </a:lnTo>
                    <a:close/>
                    <a:moveTo>
                      <a:pt x="46" y="36"/>
                    </a:moveTo>
                    <a:lnTo>
                      <a:pt x="0" y="18"/>
                    </a:lnTo>
                    <a:lnTo>
                      <a:pt x="46" y="0"/>
                    </a:lnTo>
                    <a:lnTo>
                      <a:pt x="46" y="3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5" name="Freeform 830"/>
              <p:cNvSpPr>
                <a:spLocks/>
              </p:cNvSpPr>
              <p:nvPr/>
            </p:nvSpPr>
            <p:spPr bwMode="auto">
              <a:xfrm>
                <a:off x="1886" y="2925"/>
                <a:ext cx="714" cy="7"/>
              </a:xfrm>
              <a:custGeom>
                <a:avLst/>
                <a:gdLst>
                  <a:gd name="T0" fmla="*/ 714 w 714"/>
                  <a:gd name="T1" fmla="*/ 7 h 7"/>
                  <a:gd name="T2" fmla="*/ 0 w 714"/>
                  <a:gd name="T3" fmla="*/ 6 h 7"/>
                  <a:gd name="T4" fmla="*/ 0 w 714"/>
                  <a:gd name="T5" fmla="*/ 0 h 7"/>
                  <a:gd name="T6" fmla="*/ 714 w 714"/>
                  <a:gd name="T7" fmla="*/ 1 h 7"/>
                  <a:gd name="T8" fmla="*/ 714 w 714"/>
                  <a:gd name="T9" fmla="*/ 7 h 7"/>
                  <a:gd name="T10" fmla="*/ 0 60000 65536"/>
                  <a:gd name="T11" fmla="*/ 0 60000 65536"/>
                  <a:gd name="T12" fmla="*/ 0 60000 65536"/>
                  <a:gd name="T13" fmla="*/ 0 60000 65536"/>
                  <a:gd name="T14" fmla="*/ 0 60000 65536"/>
                  <a:gd name="T15" fmla="*/ 0 w 714"/>
                  <a:gd name="T16" fmla="*/ 0 h 7"/>
                  <a:gd name="T17" fmla="*/ 714 w 714"/>
                  <a:gd name="T18" fmla="*/ 7 h 7"/>
                </a:gdLst>
                <a:ahLst/>
                <a:cxnLst>
                  <a:cxn ang="T10">
                    <a:pos x="T0" y="T1"/>
                  </a:cxn>
                  <a:cxn ang="T11">
                    <a:pos x="T2" y="T3"/>
                  </a:cxn>
                  <a:cxn ang="T12">
                    <a:pos x="T4" y="T5"/>
                  </a:cxn>
                  <a:cxn ang="T13">
                    <a:pos x="T6" y="T7"/>
                  </a:cxn>
                  <a:cxn ang="T14">
                    <a:pos x="T8" y="T9"/>
                  </a:cxn>
                </a:cxnLst>
                <a:rect l="T15" t="T16" r="T17" b="T18"/>
                <a:pathLst>
                  <a:path w="714" h="7">
                    <a:moveTo>
                      <a:pt x="714" y="7"/>
                    </a:moveTo>
                    <a:lnTo>
                      <a:pt x="0" y="6"/>
                    </a:lnTo>
                    <a:lnTo>
                      <a:pt x="0" y="0"/>
                    </a:lnTo>
                    <a:lnTo>
                      <a:pt x="714" y="1"/>
                    </a:lnTo>
                    <a:lnTo>
                      <a:pt x="714" y="7"/>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6" name="Freeform 831"/>
              <p:cNvSpPr>
                <a:spLocks/>
              </p:cNvSpPr>
              <p:nvPr/>
            </p:nvSpPr>
            <p:spPr bwMode="auto">
              <a:xfrm>
                <a:off x="1848" y="2910"/>
                <a:ext cx="46" cy="36"/>
              </a:xfrm>
              <a:custGeom>
                <a:avLst/>
                <a:gdLst>
                  <a:gd name="T0" fmla="*/ 46 w 46"/>
                  <a:gd name="T1" fmla="*/ 36 h 36"/>
                  <a:gd name="T2" fmla="*/ 0 w 46"/>
                  <a:gd name="T3" fmla="*/ 18 h 36"/>
                  <a:gd name="T4" fmla="*/ 46 w 46"/>
                  <a:gd name="T5" fmla="*/ 0 h 36"/>
                  <a:gd name="T6" fmla="*/ 46 w 46"/>
                  <a:gd name="T7" fmla="*/ 36 h 36"/>
                  <a:gd name="T8" fmla="*/ 0 60000 65536"/>
                  <a:gd name="T9" fmla="*/ 0 60000 65536"/>
                  <a:gd name="T10" fmla="*/ 0 60000 65536"/>
                  <a:gd name="T11" fmla="*/ 0 60000 65536"/>
                  <a:gd name="T12" fmla="*/ 0 w 46"/>
                  <a:gd name="T13" fmla="*/ 0 h 36"/>
                  <a:gd name="T14" fmla="*/ 46 w 46"/>
                  <a:gd name="T15" fmla="*/ 36 h 36"/>
                </a:gdLst>
                <a:ahLst/>
                <a:cxnLst>
                  <a:cxn ang="T8">
                    <a:pos x="T0" y="T1"/>
                  </a:cxn>
                  <a:cxn ang="T9">
                    <a:pos x="T2" y="T3"/>
                  </a:cxn>
                  <a:cxn ang="T10">
                    <a:pos x="T4" y="T5"/>
                  </a:cxn>
                  <a:cxn ang="T11">
                    <a:pos x="T6" y="T7"/>
                  </a:cxn>
                </a:cxnLst>
                <a:rect l="T12" t="T13" r="T14" b="T15"/>
                <a:pathLst>
                  <a:path w="46" h="36">
                    <a:moveTo>
                      <a:pt x="46" y="36"/>
                    </a:moveTo>
                    <a:lnTo>
                      <a:pt x="0" y="18"/>
                    </a:lnTo>
                    <a:lnTo>
                      <a:pt x="46" y="0"/>
                    </a:lnTo>
                    <a:lnTo>
                      <a:pt x="46" y="36"/>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03" name="Rectangle 833"/>
            <p:cNvSpPr>
              <a:spLocks noChangeArrowheads="1"/>
            </p:cNvSpPr>
            <p:nvPr/>
          </p:nvSpPr>
          <p:spPr bwMode="auto">
            <a:xfrm>
              <a:off x="1493" y="2815"/>
              <a:ext cx="203"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L</a:t>
              </a:r>
              <a:endParaRPr lang="en-US" sz="1600" b="1">
                <a:solidFill>
                  <a:srgbClr val="091D5D"/>
                </a:solidFill>
                <a:latin typeface="Verdana" pitchFamily="34" charset="0"/>
                <a:ea typeface="ＭＳ Ｐゴシック" pitchFamily="34" charset="-128"/>
                <a:cs typeface="Arial" pitchFamily="34" charset="0"/>
              </a:endParaRPr>
            </a:p>
          </p:txBody>
        </p:sp>
        <p:sp>
          <p:nvSpPr>
            <p:cNvPr id="325704" name="Rectangle 834"/>
            <p:cNvSpPr>
              <a:spLocks noChangeArrowheads="1"/>
            </p:cNvSpPr>
            <p:nvPr/>
          </p:nvSpPr>
          <p:spPr bwMode="auto">
            <a:xfrm>
              <a:off x="1507" y="746"/>
              <a:ext cx="237"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H</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25638" name="Group 838"/>
            <p:cNvGrpSpPr>
              <a:grpSpLocks/>
            </p:cNvGrpSpPr>
            <p:nvPr/>
          </p:nvGrpSpPr>
          <p:grpSpPr bwMode="auto">
            <a:xfrm>
              <a:off x="1569" y="2486"/>
              <a:ext cx="20" cy="303"/>
              <a:chOff x="1569" y="2486"/>
              <a:chExt cx="20" cy="303"/>
            </a:xfrm>
          </p:grpSpPr>
          <p:sp>
            <p:nvSpPr>
              <p:cNvPr id="325731" name="Freeform 835"/>
              <p:cNvSpPr>
                <a:spLocks noEditPoints="1"/>
              </p:cNvSpPr>
              <p:nvPr/>
            </p:nvSpPr>
            <p:spPr bwMode="auto">
              <a:xfrm>
                <a:off x="1569" y="2486"/>
                <a:ext cx="20" cy="303"/>
              </a:xfrm>
              <a:custGeom>
                <a:avLst/>
                <a:gdLst>
                  <a:gd name="T0" fmla="*/ 12 w 20"/>
                  <a:gd name="T1" fmla="*/ 0 h 303"/>
                  <a:gd name="T2" fmla="*/ 12 w 20"/>
                  <a:gd name="T3" fmla="*/ 289 h 303"/>
                  <a:gd name="T4" fmla="*/ 8 w 20"/>
                  <a:gd name="T5" fmla="*/ 289 h 303"/>
                  <a:gd name="T6" fmla="*/ 8 w 20"/>
                  <a:gd name="T7" fmla="*/ 0 h 303"/>
                  <a:gd name="T8" fmla="*/ 12 w 20"/>
                  <a:gd name="T9" fmla="*/ 0 h 303"/>
                  <a:gd name="T10" fmla="*/ 20 w 20"/>
                  <a:gd name="T11" fmla="*/ 286 h 303"/>
                  <a:gd name="T12" fmla="*/ 10 w 20"/>
                  <a:gd name="T13" fmla="*/ 303 h 303"/>
                  <a:gd name="T14" fmla="*/ 0 w 20"/>
                  <a:gd name="T15" fmla="*/ 286 h 303"/>
                  <a:gd name="T16" fmla="*/ 20 w 20"/>
                  <a:gd name="T17" fmla="*/ 286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303"/>
                  <a:gd name="T29" fmla="*/ 20 w 2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303">
                    <a:moveTo>
                      <a:pt x="12" y="0"/>
                    </a:moveTo>
                    <a:lnTo>
                      <a:pt x="12" y="289"/>
                    </a:lnTo>
                    <a:lnTo>
                      <a:pt x="8" y="289"/>
                    </a:lnTo>
                    <a:lnTo>
                      <a:pt x="8" y="0"/>
                    </a:lnTo>
                    <a:lnTo>
                      <a:pt x="12" y="0"/>
                    </a:lnTo>
                    <a:close/>
                    <a:moveTo>
                      <a:pt x="20" y="286"/>
                    </a:moveTo>
                    <a:lnTo>
                      <a:pt x="10" y="303"/>
                    </a:lnTo>
                    <a:lnTo>
                      <a:pt x="0" y="286"/>
                    </a:lnTo>
                    <a:lnTo>
                      <a:pt x="20" y="28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2" name="Rectangle 836"/>
              <p:cNvSpPr>
                <a:spLocks noChangeArrowheads="1"/>
              </p:cNvSpPr>
              <p:nvPr/>
            </p:nvSpPr>
            <p:spPr bwMode="auto">
              <a:xfrm>
                <a:off x="1577" y="2486"/>
                <a:ext cx="4" cy="28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33" name="Freeform 837"/>
              <p:cNvSpPr>
                <a:spLocks/>
              </p:cNvSpPr>
              <p:nvPr/>
            </p:nvSpPr>
            <p:spPr bwMode="auto">
              <a:xfrm>
                <a:off x="1569" y="2772"/>
                <a:ext cx="20" cy="17"/>
              </a:xfrm>
              <a:custGeom>
                <a:avLst/>
                <a:gdLst>
                  <a:gd name="T0" fmla="*/ 20 w 20"/>
                  <a:gd name="T1" fmla="*/ 0 h 17"/>
                  <a:gd name="T2" fmla="*/ 10 w 20"/>
                  <a:gd name="T3" fmla="*/ 17 h 17"/>
                  <a:gd name="T4" fmla="*/ 0 w 20"/>
                  <a:gd name="T5" fmla="*/ 0 h 17"/>
                  <a:gd name="T6" fmla="*/ 20 w 20"/>
                  <a:gd name="T7" fmla="*/ 0 h 17"/>
                  <a:gd name="T8" fmla="*/ 0 60000 65536"/>
                  <a:gd name="T9" fmla="*/ 0 60000 65536"/>
                  <a:gd name="T10" fmla="*/ 0 60000 65536"/>
                  <a:gd name="T11" fmla="*/ 0 60000 65536"/>
                  <a:gd name="T12" fmla="*/ 0 w 20"/>
                  <a:gd name="T13" fmla="*/ 0 h 17"/>
                  <a:gd name="T14" fmla="*/ 20 w 20"/>
                  <a:gd name="T15" fmla="*/ 17 h 17"/>
                </a:gdLst>
                <a:ahLst/>
                <a:cxnLst>
                  <a:cxn ang="T8">
                    <a:pos x="T0" y="T1"/>
                  </a:cxn>
                  <a:cxn ang="T9">
                    <a:pos x="T2" y="T3"/>
                  </a:cxn>
                  <a:cxn ang="T10">
                    <a:pos x="T4" y="T5"/>
                  </a:cxn>
                  <a:cxn ang="T11">
                    <a:pos x="T6" y="T7"/>
                  </a:cxn>
                </a:cxnLst>
                <a:rect l="T12" t="T13" r="T14" b="T15"/>
                <a:pathLst>
                  <a:path w="20" h="17">
                    <a:moveTo>
                      <a:pt x="20" y="0"/>
                    </a:moveTo>
                    <a:lnTo>
                      <a:pt x="10" y="17"/>
                    </a:lnTo>
                    <a:lnTo>
                      <a:pt x="0" y="0"/>
                    </a:lnTo>
                    <a:lnTo>
                      <a:pt x="2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42" name="Group 842"/>
            <p:cNvGrpSpPr>
              <a:grpSpLocks/>
            </p:cNvGrpSpPr>
            <p:nvPr/>
          </p:nvGrpSpPr>
          <p:grpSpPr bwMode="auto">
            <a:xfrm>
              <a:off x="1565" y="950"/>
              <a:ext cx="30" cy="114"/>
              <a:chOff x="1565" y="950"/>
              <a:chExt cx="30" cy="114"/>
            </a:xfrm>
          </p:grpSpPr>
          <p:sp>
            <p:nvSpPr>
              <p:cNvPr id="325728" name="Freeform 839"/>
              <p:cNvSpPr>
                <a:spLocks noEditPoints="1"/>
              </p:cNvSpPr>
              <p:nvPr/>
            </p:nvSpPr>
            <p:spPr bwMode="auto">
              <a:xfrm>
                <a:off x="1565" y="950"/>
                <a:ext cx="30" cy="114"/>
              </a:xfrm>
              <a:custGeom>
                <a:avLst/>
                <a:gdLst>
                  <a:gd name="T0" fmla="*/ 17 w 30"/>
                  <a:gd name="T1" fmla="*/ 114 h 114"/>
                  <a:gd name="T2" fmla="*/ 17 w 30"/>
                  <a:gd name="T3" fmla="*/ 5 h 114"/>
                  <a:gd name="T4" fmla="*/ 12 w 30"/>
                  <a:gd name="T5" fmla="*/ 5 h 114"/>
                  <a:gd name="T6" fmla="*/ 12 w 30"/>
                  <a:gd name="T7" fmla="*/ 114 h 114"/>
                  <a:gd name="T8" fmla="*/ 17 w 30"/>
                  <a:gd name="T9" fmla="*/ 114 h 114"/>
                  <a:gd name="T10" fmla="*/ 30 w 30"/>
                  <a:gd name="T11" fmla="*/ 7 h 114"/>
                  <a:gd name="T12" fmla="*/ 15 w 30"/>
                  <a:gd name="T13" fmla="*/ 0 h 114"/>
                  <a:gd name="T14" fmla="*/ 0 w 30"/>
                  <a:gd name="T15" fmla="*/ 7 h 114"/>
                  <a:gd name="T16" fmla="*/ 30 w 30"/>
                  <a:gd name="T17" fmla="*/ 7 h 1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14"/>
                  <a:gd name="T29" fmla="*/ 30 w 30"/>
                  <a:gd name="T30" fmla="*/ 114 h 1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14">
                    <a:moveTo>
                      <a:pt x="17" y="114"/>
                    </a:moveTo>
                    <a:lnTo>
                      <a:pt x="17" y="5"/>
                    </a:lnTo>
                    <a:lnTo>
                      <a:pt x="12" y="5"/>
                    </a:lnTo>
                    <a:lnTo>
                      <a:pt x="12" y="114"/>
                    </a:lnTo>
                    <a:lnTo>
                      <a:pt x="17" y="114"/>
                    </a:lnTo>
                    <a:close/>
                    <a:moveTo>
                      <a:pt x="30" y="7"/>
                    </a:moveTo>
                    <a:lnTo>
                      <a:pt x="15" y="0"/>
                    </a:lnTo>
                    <a:lnTo>
                      <a:pt x="0" y="7"/>
                    </a:lnTo>
                    <a:lnTo>
                      <a:pt x="30" y="7"/>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9" name="Rectangle 840"/>
              <p:cNvSpPr>
                <a:spLocks noChangeArrowheads="1"/>
              </p:cNvSpPr>
              <p:nvPr/>
            </p:nvSpPr>
            <p:spPr bwMode="auto">
              <a:xfrm>
                <a:off x="1577" y="955"/>
                <a:ext cx="5" cy="10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30" name="Freeform 841"/>
              <p:cNvSpPr>
                <a:spLocks/>
              </p:cNvSpPr>
              <p:nvPr/>
            </p:nvSpPr>
            <p:spPr bwMode="auto">
              <a:xfrm>
                <a:off x="1565" y="950"/>
                <a:ext cx="30" cy="7"/>
              </a:xfrm>
              <a:custGeom>
                <a:avLst/>
                <a:gdLst>
                  <a:gd name="T0" fmla="*/ 30 w 30"/>
                  <a:gd name="T1" fmla="*/ 7 h 7"/>
                  <a:gd name="T2" fmla="*/ 15 w 30"/>
                  <a:gd name="T3" fmla="*/ 0 h 7"/>
                  <a:gd name="T4" fmla="*/ 0 w 30"/>
                  <a:gd name="T5" fmla="*/ 7 h 7"/>
                  <a:gd name="T6" fmla="*/ 30 w 30"/>
                  <a:gd name="T7" fmla="*/ 7 h 7"/>
                  <a:gd name="T8" fmla="*/ 0 60000 65536"/>
                  <a:gd name="T9" fmla="*/ 0 60000 65536"/>
                  <a:gd name="T10" fmla="*/ 0 60000 65536"/>
                  <a:gd name="T11" fmla="*/ 0 60000 65536"/>
                  <a:gd name="T12" fmla="*/ 0 w 30"/>
                  <a:gd name="T13" fmla="*/ 0 h 7"/>
                  <a:gd name="T14" fmla="*/ 30 w 30"/>
                  <a:gd name="T15" fmla="*/ 7 h 7"/>
                </a:gdLst>
                <a:ahLst/>
                <a:cxnLst>
                  <a:cxn ang="T8">
                    <a:pos x="T0" y="T1"/>
                  </a:cxn>
                  <a:cxn ang="T9">
                    <a:pos x="T2" y="T3"/>
                  </a:cxn>
                  <a:cxn ang="T10">
                    <a:pos x="T4" y="T5"/>
                  </a:cxn>
                  <a:cxn ang="T11">
                    <a:pos x="T6" y="T7"/>
                  </a:cxn>
                </a:cxnLst>
                <a:rect l="T12" t="T13" r="T14" b="T15"/>
                <a:pathLst>
                  <a:path w="30" h="7">
                    <a:moveTo>
                      <a:pt x="30" y="7"/>
                    </a:moveTo>
                    <a:lnTo>
                      <a:pt x="15" y="0"/>
                    </a:lnTo>
                    <a:lnTo>
                      <a:pt x="0" y="7"/>
                    </a:lnTo>
                    <a:lnTo>
                      <a:pt x="30" y="7"/>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07" name="Rectangle 843"/>
            <p:cNvSpPr>
              <a:spLocks noChangeArrowheads="1"/>
            </p:cNvSpPr>
            <p:nvPr/>
          </p:nvSpPr>
          <p:spPr bwMode="auto">
            <a:xfrm rot="-5400000">
              <a:off x="815" y="1639"/>
              <a:ext cx="1507"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Risk Impact on Value</a:t>
              </a:r>
              <a:endParaRPr lang="en-US" sz="1600" b="1">
                <a:solidFill>
                  <a:srgbClr val="091D5D"/>
                </a:solidFill>
                <a:latin typeface="Verdana" pitchFamily="34" charset="0"/>
                <a:ea typeface="ＭＳ Ｐゴシック" pitchFamily="34" charset="-128"/>
                <a:cs typeface="Arial" pitchFamily="34" charset="0"/>
              </a:endParaRPr>
            </a:p>
          </p:txBody>
        </p:sp>
        <p:sp>
          <p:nvSpPr>
            <p:cNvPr id="325708" name="Rectangle 844"/>
            <p:cNvSpPr>
              <a:spLocks noChangeArrowheads="1"/>
            </p:cNvSpPr>
            <p:nvPr/>
          </p:nvSpPr>
          <p:spPr bwMode="auto">
            <a:xfrm rot="-5400000">
              <a:off x="809" y="1633"/>
              <a:ext cx="1792"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GROSS (INHERENT) RISK</a:t>
              </a:r>
              <a:endParaRPr lang="en-US" sz="1600" b="1">
                <a:solidFill>
                  <a:srgbClr val="091D5D"/>
                </a:solidFill>
                <a:latin typeface="Verdana" pitchFamily="34" charset="0"/>
                <a:ea typeface="ＭＳ Ｐゴシック" pitchFamily="34" charset="-128"/>
                <a:cs typeface="Arial" pitchFamily="34" charset="0"/>
              </a:endParaRPr>
            </a:p>
          </p:txBody>
        </p:sp>
        <p:sp>
          <p:nvSpPr>
            <p:cNvPr id="325709" name="Rectangle 845"/>
            <p:cNvSpPr>
              <a:spLocks noChangeArrowheads="1"/>
            </p:cNvSpPr>
            <p:nvPr/>
          </p:nvSpPr>
          <p:spPr bwMode="auto">
            <a:xfrm>
              <a:off x="1493" y="2815"/>
              <a:ext cx="203"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L</a:t>
              </a:r>
              <a:endParaRPr lang="en-US" sz="1600" b="1">
                <a:solidFill>
                  <a:srgbClr val="091D5D"/>
                </a:solidFill>
                <a:latin typeface="Verdana" pitchFamily="34" charset="0"/>
                <a:ea typeface="ＭＳ Ｐゴシック" pitchFamily="34" charset="-128"/>
                <a:cs typeface="Arial" pitchFamily="34" charset="0"/>
              </a:endParaRPr>
            </a:p>
          </p:txBody>
        </p:sp>
        <p:sp>
          <p:nvSpPr>
            <p:cNvPr id="325710" name="Rectangle 846"/>
            <p:cNvSpPr>
              <a:spLocks noChangeArrowheads="1"/>
            </p:cNvSpPr>
            <p:nvPr/>
          </p:nvSpPr>
          <p:spPr bwMode="auto">
            <a:xfrm>
              <a:off x="1507" y="746"/>
              <a:ext cx="237" cy="238"/>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2100" b="1">
                  <a:solidFill>
                    <a:srgbClr val="091D5D"/>
                  </a:solidFill>
                  <a:latin typeface="Verdana" pitchFamily="34" charset="0"/>
                  <a:ea typeface="ＭＳ Ｐゴシック" pitchFamily="34" charset="-128"/>
                  <a:cs typeface="Arial" pitchFamily="34" charset="0"/>
                </a:rPr>
                <a:t>H</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25643" name="Group 850"/>
            <p:cNvGrpSpPr>
              <a:grpSpLocks/>
            </p:cNvGrpSpPr>
            <p:nvPr/>
          </p:nvGrpSpPr>
          <p:grpSpPr bwMode="auto">
            <a:xfrm>
              <a:off x="1569" y="2486"/>
              <a:ext cx="20" cy="303"/>
              <a:chOff x="1569" y="2486"/>
              <a:chExt cx="20" cy="303"/>
            </a:xfrm>
          </p:grpSpPr>
          <p:sp>
            <p:nvSpPr>
              <p:cNvPr id="325725" name="Freeform 847"/>
              <p:cNvSpPr>
                <a:spLocks noEditPoints="1"/>
              </p:cNvSpPr>
              <p:nvPr/>
            </p:nvSpPr>
            <p:spPr bwMode="auto">
              <a:xfrm>
                <a:off x="1569" y="2486"/>
                <a:ext cx="20" cy="303"/>
              </a:xfrm>
              <a:custGeom>
                <a:avLst/>
                <a:gdLst>
                  <a:gd name="T0" fmla="*/ 12 w 20"/>
                  <a:gd name="T1" fmla="*/ 0 h 303"/>
                  <a:gd name="T2" fmla="*/ 12 w 20"/>
                  <a:gd name="T3" fmla="*/ 289 h 303"/>
                  <a:gd name="T4" fmla="*/ 8 w 20"/>
                  <a:gd name="T5" fmla="*/ 289 h 303"/>
                  <a:gd name="T6" fmla="*/ 8 w 20"/>
                  <a:gd name="T7" fmla="*/ 0 h 303"/>
                  <a:gd name="T8" fmla="*/ 12 w 20"/>
                  <a:gd name="T9" fmla="*/ 0 h 303"/>
                  <a:gd name="T10" fmla="*/ 20 w 20"/>
                  <a:gd name="T11" fmla="*/ 286 h 303"/>
                  <a:gd name="T12" fmla="*/ 10 w 20"/>
                  <a:gd name="T13" fmla="*/ 303 h 303"/>
                  <a:gd name="T14" fmla="*/ 0 w 20"/>
                  <a:gd name="T15" fmla="*/ 286 h 303"/>
                  <a:gd name="T16" fmla="*/ 20 w 20"/>
                  <a:gd name="T17" fmla="*/ 286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303"/>
                  <a:gd name="T29" fmla="*/ 20 w 2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303">
                    <a:moveTo>
                      <a:pt x="12" y="0"/>
                    </a:moveTo>
                    <a:lnTo>
                      <a:pt x="12" y="289"/>
                    </a:lnTo>
                    <a:lnTo>
                      <a:pt x="8" y="289"/>
                    </a:lnTo>
                    <a:lnTo>
                      <a:pt x="8" y="0"/>
                    </a:lnTo>
                    <a:lnTo>
                      <a:pt x="12" y="0"/>
                    </a:lnTo>
                    <a:close/>
                    <a:moveTo>
                      <a:pt x="20" y="286"/>
                    </a:moveTo>
                    <a:lnTo>
                      <a:pt x="10" y="303"/>
                    </a:lnTo>
                    <a:lnTo>
                      <a:pt x="0" y="286"/>
                    </a:lnTo>
                    <a:lnTo>
                      <a:pt x="20" y="28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6" name="Rectangle 848"/>
              <p:cNvSpPr>
                <a:spLocks noChangeArrowheads="1"/>
              </p:cNvSpPr>
              <p:nvPr/>
            </p:nvSpPr>
            <p:spPr bwMode="auto">
              <a:xfrm>
                <a:off x="1577" y="2486"/>
                <a:ext cx="4" cy="28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7" name="Freeform 849"/>
              <p:cNvSpPr>
                <a:spLocks/>
              </p:cNvSpPr>
              <p:nvPr/>
            </p:nvSpPr>
            <p:spPr bwMode="auto">
              <a:xfrm>
                <a:off x="1569" y="2772"/>
                <a:ext cx="20" cy="17"/>
              </a:xfrm>
              <a:custGeom>
                <a:avLst/>
                <a:gdLst>
                  <a:gd name="T0" fmla="*/ 20 w 20"/>
                  <a:gd name="T1" fmla="*/ 0 h 17"/>
                  <a:gd name="T2" fmla="*/ 10 w 20"/>
                  <a:gd name="T3" fmla="*/ 17 h 17"/>
                  <a:gd name="T4" fmla="*/ 0 w 20"/>
                  <a:gd name="T5" fmla="*/ 0 h 17"/>
                  <a:gd name="T6" fmla="*/ 20 w 20"/>
                  <a:gd name="T7" fmla="*/ 0 h 17"/>
                  <a:gd name="T8" fmla="*/ 0 60000 65536"/>
                  <a:gd name="T9" fmla="*/ 0 60000 65536"/>
                  <a:gd name="T10" fmla="*/ 0 60000 65536"/>
                  <a:gd name="T11" fmla="*/ 0 60000 65536"/>
                  <a:gd name="T12" fmla="*/ 0 w 20"/>
                  <a:gd name="T13" fmla="*/ 0 h 17"/>
                  <a:gd name="T14" fmla="*/ 20 w 20"/>
                  <a:gd name="T15" fmla="*/ 17 h 17"/>
                </a:gdLst>
                <a:ahLst/>
                <a:cxnLst>
                  <a:cxn ang="T8">
                    <a:pos x="T0" y="T1"/>
                  </a:cxn>
                  <a:cxn ang="T9">
                    <a:pos x="T2" y="T3"/>
                  </a:cxn>
                  <a:cxn ang="T10">
                    <a:pos x="T4" y="T5"/>
                  </a:cxn>
                  <a:cxn ang="T11">
                    <a:pos x="T6" y="T7"/>
                  </a:cxn>
                </a:cxnLst>
                <a:rect l="T12" t="T13" r="T14" b="T15"/>
                <a:pathLst>
                  <a:path w="20" h="17">
                    <a:moveTo>
                      <a:pt x="20" y="0"/>
                    </a:moveTo>
                    <a:lnTo>
                      <a:pt x="10" y="17"/>
                    </a:lnTo>
                    <a:lnTo>
                      <a:pt x="0" y="0"/>
                    </a:lnTo>
                    <a:lnTo>
                      <a:pt x="2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45" name="Group 854"/>
            <p:cNvGrpSpPr>
              <a:grpSpLocks/>
            </p:cNvGrpSpPr>
            <p:nvPr/>
          </p:nvGrpSpPr>
          <p:grpSpPr bwMode="auto">
            <a:xfrm>
              <a:off x="1565" y="950"/>
              <a:ext cx="30" cy="114"/>
              <a:chOff x="1565" y="950"/>
              <a:chExt cx="30" cy="114"/>
            </a:xfrm>
          </p:grpSpPr>
          <p:sp>
            <p:nvSpPr>
              <p:cNvPr id="325722" name="Freeform 851"/>
              <p:cNvSpPr>
                <a:spLocks noEditPoints="1"/>
              </p:cNvSpPr>
              <p:nvPr/>
            </p:nvSpPr>
            <p:spPr bwMode="auto">
              <a:xfrm>
                <a:off x="1565" y="950"/>
                <a:ext cx="30" cy="114"/>
              </a:xfrm>
              <a:custGeom>
                <a:avLst/>
                <a:gdLst>
                  <a:gd name="T0" fmla="*/ 17 w 30"/>
                  <a:gd name="T1" fmla="*/ 114 h 114"/>
                  <a:gd name="T2" fmla="*/ 17 w 30"/>
                  <a:gd name="T3" fmla="*/ 5 h 114"/>
                  <a:gd name="T4" fmla="*/ 12 w 30"/>
                  <a:gd name="T5" fmla="*/ 5 h 114"/>
                  <a:gd name="T6" fmla="*/ 12 w 30"/>
                  <a:gd name="T7" fmla="*/ 114 h 114"/>
                  <a:gd name="T8" fmla="*/ 17 w 30"/>
                  <a:gd name="T9" fmla="*/ 114 h 114"/>
                  <a:gd name="T10" fmla="*/ 30 w 30"/>
                  <a:gd name="T11" fmla="*/ 7 h 114"/>
                  <a:gd name="T12" fmla="*/ 15 w 30"/>
                  <a:gd name="T13" fmla="*/ 0 h 114"/>
                  <a:gd name="T14" fmla="*/ 0 w 30"/>
                  <a:gd name="T15" fmla="*/ 7 h 114"/>
                  <a:gd name="T16" fmla="*/ 30 w 30"/>
                  <a:gd name="T17" fmla="*/ 7 h 1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14"/>
                  <a:gd name="T29" fmla="*/ 30 w 30"/>
                  <a:gd name="T30" fmla="*/ 114 h 1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14">
                    <a:moveTo>
                      <a:pt x="17" y="114"/>
                    </a:moveTo>
                    <a:lnTo>
                      <a:pt x="17" y="5"/>
                    </a:lnTo>
                    <a:lnTo>
                      <a:pt x="12" y="5"/>
                    </a:lnTo>
                    <a:lnTo>
                      <a:pt x="12" y="114"/>
                    </a:lnTo>
                    <a:lnTo>
                      <a:pt x="17" y="114"/>
                    </a:lnTo>
                    <a:close/>
                    <a:moveTo>
                      <a:pt x="30" y="7"/>
                    </a:moveTo>
                    <a:lnTo>
                      <a:pt x="15" y="0"/>
                    </a:lnTo>
                    <a:lnTo>
                      <a:pt x="0" y="7"/>
                    </a:lnTo>
                    <a:lnTo>
                      <a:pt x="30" y="7"/>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3" name="Rectangle 852"/>
              <p:cNvSpPr>
                <a:spLocks noChangeArrowheads="1"/>
              </p:cNvSpPr>
              <p:nvPr/>
            </p:nvSpPr>
            <p:spPr bwMode="auto">
              <a:xfrm>
                <a:off x="1577" y="955"/>
                <a:ext cx="5" cy="10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4" name="Freeform 853"/>
              <p:cNvSpPr>
                <a:spLocks/>
              </p:cNvSpPr>
              <p:nvPr/>
            </p:nvSpPr>
            <p:spPr bwMode="auto">
              <a:xfrm>
                <a:off x="1565" y="950"/>
                <a:ext cx="30" cy="7"/>
              </a:xfrm>
              <a:custGeom>
                <a:avLst/>
                <a:gdLst>
                  <a:gd name="T0" fmla="*/ 30 w 30"/>
                  <a:gd name="T1" fmla="*/ 7 h 7"/>
                  <a:gd name="T2" fmla="*/ 15 w 30"/>
                  <a:gd name="T3" fmla="*/ 0 h 7"/>
                  <a:gd name="T4" fmla="*/ 0 w 30"/>
                  <a:gd name="T5" fmla="*/ 7 h 7"/>
                  <a:gd name="T6" fmla="*/ 30 w 30"/>
                  <a:gd name="T7" fmla="*/ 7 h 7"/>
                  <a:gd name="T8" fmla="*/ 0 60000 65536"/>
                  <a:gd name="T9" fmla="*/ 0 60000 65536"/>
                  <a:gd name="T10" fmla="*/ 0 60000 65536"/>
                  <a:gd name="T11" fmla="*/ 0 60000 65536"/>
                  <a:gd name="T12" fmla="*/ 0 w 30"/>
                  <a:gd name="T13" fmla="*/ 0 h 7"/>
                  <a:gd name="T14" fmla="*/ 30 w 30"/>
                  <a:gd name="T15" fmla="*/ 7 h 7"/>
                </a:gdLst>
                <a:ahLst/>
                <a:cxnLst>
                  <a:cxn ang="T8">
                    <a:pos x="T0" y="T1"/>
                  </a:cxn>
                  <a:cxn ang="T9">
                    <a:pos x="T2" y="T3"/>
                  </a:cxn>
                  <a:cxn ang="T10">
                    <a:pos x="T4" y="T5"/>
                  </a:cxn>
                  <a:cxn ang="T11">
                    <a:pos x="T6" y="T7"/>
                  </a:cxn>
                </a:cxnLst>
                <a:rect l="T12" t="T13" r="T14" b="T15"/>
                <a:pathLst>
                  <a:path w="30" h="7">
                    <a:moveTo>
                      <a:pt x="30" y="7"/>
                    </a:moveTo>
                    <a:lnTo>
                      <a:pt x="15" y="0"/>
                    </a:lnTo>
                    <a:lnTo>
                      <a:pt x="0" y="7"/>
                    </a:lnTo>
                    <a:lnTo>
                      <a:pt x="30" y="7"/>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13" name="Rectangle 855"/>
            <p:cNvSpPr>
              <a:spLocks noChangeArrowheads="1"/>
            </p:cNvSpPr>
            <p:nvPr/>
          </p:nvSpPr>
          <p:spPr bwMode="auto">
            <a:xfrm rot="-5400000">
              <a:off x="815" y="1639"/>
              <a:ext cx="1507"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Risk Impact on Value</a:t>
              </a:r>
              <a:endParaRPr lang="en-US" sz="1600" b="1">
                <a:solidFill>
                  <a:srgbClr val="091D5D"/>
                </a:solidFill>
                <a:latin typeface="Verdana" pitchFamily="34" charset="0"/>
                <a:ea typeface="ＭＳ Ｐゴシック" pitchFamily="34" charset="-128"/>
                <a:cs typeface="Arial" pitchFamily="34" charset="0"/>
              </a:endParaRPr>
            </a:p>
          </p:txBody>
        </p:sp>
        <p:sp>
          <p:nvSpPr>
            <p:cNvPr id="325714" name="Rectangle 856"/>
            <p:cNvSpPr>
              <a:spLocks noChangeArrowheads="1"/>
            </p:cNvSpPr>
            <p:nvPr/>
          </p:nvSpPr>
          <p:spPr bwMode="auto">
            <a:xfrm rot="-5400000">
              <a:off x="809" y="1633"/>
              <a:ext cx="1792" cy="16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91D5D"/>
                  </a:solidFill>
                  <a:latin typeface="Verdana" pitchFamily="34" charset="0"/>
                  <a:ea typeface="ＭＳ Ｐゴシック" pitchFamily="34" charset="-128"/>
                  <a:cs typeface="Arial" pitchFamily="34" charset="0"/>
                </a:rPr>
                <a:t>GROSS (INHERENT) RISK</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25646" name="Group 859"/>
            <p:cNvGrpSpPr>
              <a:grpSpLocks/>
            </p:cNvGrpSpPr>
            <p:nvPr/>
          </p:nvGrpSpPr>
          <p:grpSpPr bwMode="auto">
            <a:xfrm>
              <a:off x="2779" y="1640"/>
              <a:ext cx="503" cy="406"/>
              <a:chOff x="2779" y="1640"/>
              <a:chExt cx="503" cy="406"/>
            </a:xfrm>
          </p:grpSpPr>
          <p:sp>
            <p:nvSpPr>
              <p:cNvPr id="325720" name="Rectangle 857"/>
              <p:cNvSpPr>
                <a:spLocks noChangeArrowheads="1"/>
              </p:cNvSpPr>
              <p:nvPr/>
            </p:nvSpPr>
            <p:spPr bwMode="auto">
              <a:xfrm>
                <a:off x="2779" y="1640"/>
                <a:ext cx="503" cy="406"/>
              </a:xfrm>
              <a:prstGeom prst="rect">
                <a:avLst/>
              </a:prstGeom>
              <a:solidFill>
                <a:srgbClr val="FFFFF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1" name="Rectangle 858"/>
              <p:cNvSpPr>
                <a:spLocks noChangeArrowheads="1"/>
              </p:cNvSpPr>
              <p:nvPr/>
            </p:nvSpPr>
            <p:spPr bwMode="auto">
              <a:xfrm>
                <a:off x="2779" y="1640"/>
                <a:ext cx="503" cy="406"/>
              </a:xfrm>
              <a:prstGeom prst="rect">
                <a:avLst/>
              </a:prstGeom>
              <a:noFill/>
              <a:ln w="28575" cap="rnd">
                <a:solidFill>
                  <a:srgbClr val="091D5D"/>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25716" name="Rectangle 860"/>
            <p:cNvSpPr>
              <a:spLocks noChangeArrowheads="1"/>
            </p:cNvSpPr>
            <p:nvPr/>
          </p:nvSpPr>
          <p:spPr bwMode="auto">
            <a:xfrm>
              <a:off x="2874" y="1670"/>
              <a:ext cx="358"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Prevent</a:t>
              </a:r>
              <a:endParaRPr lang="en-US" sz="1600" b="1">
                <a:solidFill>
                  <a:srgbClr val="091D5D"/>
                </a:solidFill>
                <a:latin typeface="Verdana" pitchFamily="34" charset="0"/>
                <a:ea typeface="ＭＳ Ｐゴシック" pitchFamily="34" charset="-128"/>
                <a:cs typeface="Arial" pitchFamily="34" charset="0"/>
              </a:endParaRPr>
            </a:p>
          </p:txBody>
        </p:sp>
        <p:sp>
          <p:nvSpPr>
            <p:cNvPr id="325717" name="Rectangle 861"/>
            <p:cNvSpPr>
              <a:spLocks noChangeArrowheads="1"/>
            </p:cNvSpPr>
            <p:nvPr/>
          </p:nvSpPr>
          <p:spPr bwMode="auto">
            <a:xfrm>
              <a:off x="2900" y="1756"/>
              <a:ext cx="305"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Detect</a:t>
              </a:r>
              <a:endParaRPr lang="en-US" sz="1600" b="1">
                <a:solidFill>
                  <a:srgbClr val="091D5D"/>
                </a:solidFill>
                <a:latin typeface="Verdana" pitchFamily="34" charset="0"/>
                <a:ea typeface="ＭＳ Ｐゴシック" pitchFamily="34" charset="-128"/>
                <a:cs typeface="Arial" pitchFamily="34" charset="0"/>
              </a:endParaRPr>
            </a:p>
          </p:txBody>
        </p:sp>
        <p:sp>
          <p:nvSpPr>
            <p:cNvPr id="325718" name="Rectangle 862"/>
            <p:cNvSpPr>
              <a:spLocks noChangeArrowheads="1"/>
            </p:cNvSpPr>
            <p:nvPr/>
          </p:nvSpPr>
          <p:spPr bwMode="auto">
            <a:xfrm>
              <a:off x="2883" y="1843"/>
              <a:ext cx="337"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Correct</a:t>
              </a:r>
              <a:endParaRPr lang="en-US" sz="1600" b="1">
                <a:solidFill>
                  <a:srgbClr val="091D5D"/>
                </a:solidFill>
                <a:latin typeface="Verdana" pitchFamily="34" charset="0"/>
                <a:ea typeface="ＭＳ Ｐゴシック" pitchFamily="34" charset="-128"/>
                <a:cs typeface="Arial" pitchFamily="34" charset="0"/>
              </a:endParaRPr>
            </a:p>
          </p:txBody>
        </p:sp>
        <p:sp>
          <p:nvSpPr>
            <p:cNvPr id="325719" name="Rectangle 863"/>
            <p:cNvSpPr>
              <a:spLocks noChangeArrowheads="1"/>
            </p:cNvSpPr>
            <p:nvPr/>
          </p:nvSpPr>
          <p:spPr bwMode="auto">
            <a:xfrm>
              <a:off x="2864" y="1929"/>
              <a:ext cx="378"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Escalate</a:t>
              </a:r>
              <a:endParaRPr lang="en-US" sz="1600" b="1">
                <a:solidFill>
                  <a:srgbClr val="091D5D"/>
                </a:solidFill>
                <a:latin typeface="Verdana" pitchFamily="34" charset="0"/>
                <a:ea typeface="ＭＳ Ｐゴシック" pitchFamily="34" charset="-128"/>
                <a:cs typeface="Arial" pitchFamily="34" charset="0"/>
              </a:endParaRP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3"/>
          <p:cNvSpPr>
            <a:spLocks noChangeArrowheads="1"/>
          </p:cNvSpPr>
          <p:nvPr/>
        </p:nvSpPr>
        <p:spPr bwMode="auto">
          <a:xfrm>
            <a:off x="1043608" y="1412776"/>
            <a:ext cx="8286750" cy="4894263"/>
          </a:xfrm>
          <a:prstGeom prst="rect">
            <a:avLst/>
          </a:prstGeom>
          <a:noFill/>
          <a:ln w="9525">
            <a:noFill/>
            <a:miter lim="800000"/>
            <a:headEnd/>
            <a:tailEnd/>
          </a:ln>
        </p:spPr>
        <p:txBody>
          <a:bodyPr>
            <a:spAutoFit/>
          </a:bodyPr>
          <a:lstStyle/>
          <a:p>
            <a:pPr fontAlgn="base">
              <a:spcBef>
                <a:spcPct val="0"/>
              </a:spcBef>
              <a:spcAft>
                <a:spcPct val="0"/>
              </a:spcAft>
            </a:pPr>
            <a:r>
              <a:rPr lang="en-US" sz="2400" dirty="0">
                <a:solidFill>
                  <a:srgbClr val="000000"/>
                </a:solidFill>
                <a:latin typeface="Times" pitchFamily="18" charset="0"/>
                <a:cs typeface="Times New Roman" pitchFamily="18" charset="0"/>
              </a:rPr>
              <a:t>The chief audit executive must establish risk-based plans to determine the priorities of the internal audit activity, consistent with the organization’s goals.</a:t>
            </a:r>
          </a:p>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r>
              <a:rPr lang="en-US" sz="2400" b="1" dirty="0">
                <a:solidFill>
                  <a:srgbClr val="000000"/>
                </a:solidFill>
                <a:cs typeface="Arial" charset="0"/>
              </a:rPr>
              <a:t>Interpretation:</a:t>
            </a:r>
          </a:p>
          <a:p>
            <a:pPr fontAlgn="base">
              <a:spcBef>
                <a:spcPct val="0"/>
              </a:spcBef>
              <a:spcAft>
                <a:spcPct val="0"/>
              </a:spcAft>
            </a:pPr>
            <a:r>
              <a:rPr lang="en-US" sz="2400" i="1" dirty="0">
                <a:solidFill>
                  <a:srgbClr val="000000"/>
                </a:solidFill>
                <a:latin typeface="Times New Roman" pitchFamily="18" charset="0"/>
                <a:cs typeface="Times New Roman" pitchFamily="18" charset="0"/>
              </a:rPr>
              <a:t>The chief audit executive is responsible for developing a risk-based plan. The chief audit executive </a:t>
            </a:r>
            <a:r>
              <a:rPr lang="en-US" sz="2400" i="1" dirty="0">
                <a:solidFill>
                  <a:srgbClr val="FF0000"/>
                </a:solidFill>
                <a:latin typeface="Times New Roman" pitchFamily="18" charset="0"/>
                <a:cs typeface="Times New Roman" pitchFamily="18" charset="0"/>
              </a:rPr>
              <a:t>takes into account the organization’s risk management framework</a:t>
            </a:r>
            <a:r>
              <a:rPr lang="en-US" sz="2400" i="1" dirty="0">
                <a:solidFill>
                  <a:srgbClr val="000000"/>
                </a:solidFill>
                <a:latin typeface="Times New Roman" pitchFamily="18" charset="0"/>
                <a:cs typeface="Times New Roman" pitchFamily="18" charset="0"/>
              </a:rPr>
              <a:t>, including using risk appetite levels set by management for the different activities or parts of the organization. If a framework does not exist, the chief audit executive uses his/her own judgment of risks after consultation with senior management and the board.</a:t>
            </a:r>
          </a:p>
          <a:p>
            <a:pPr fontAlgn="base">
              <a:spcBef>
                <a:spcPct val="0"/>
              </a:spcBef>
              <a:spcAft>
                <a:spcPct val="0"/>
              </a:spcAft>
            </a:pPr>
            <a:endParaRPr lang="en-US" sz="2400" i="1" dirty="0">
              <a:solidFill>
                <a:srgbClr val="000000"/>
              </a:solidFill>
              <a:cs typeface="Arial" charset="0"/>
            </a:endParaRPr>
          </a:p>
        </p:txBody>
      </p:sp>
      <p:sp>
        <p:nvSpPr>
          <p:cNvPr id="299011" name="Rectangle 4"/>
          <p:cNvSpPr>
            <a:spLocks noChangeArrowheads="1"/>
          </p:cNvSpPr>
          <p:nvPr/>
        </p:nvSpPr>
        <p:spPr bwMode="auto">
          <a:xfrm>
            <a:off x="1187624" y="332656"/>
            <a:ext cx="4643438" cy="523875"/>
          </a:xfrm>
          <a:prstGeom prst="rect">
            <a:avLst/>
          </a:prstGeom>
          <a:noFill/>
          <a:ln w="9525">
            <a:noFill/>
            <a:miter lim="800000"/>
            <a:headEnd/>
            <a:tailEnd/>
          </a:ln>
        </p:spPr>
        <p:txBody>
          <a:bodyPr>
            <a:spAutoFit/>
          </a:bodyPr>
          <a:lstStyle/>
          <a:p>
            <a:pPr fontAlgn="base">
              <a:spcBef>
                <a:spcPct val="0"/>
              </a:spcBef>
              <a:spcAft>
                <a:spcPct val="0"/>
              </a:spcAft>
            </a:pPr>
            <a:r>
              <a:rPr lang="en-US" sz="2800" b="1" dirty="0">
                <a:solidFill>
                  <a:srgbClr val="000000"/>
                </a:solidFill>
                <a:cs typeface="Arial" charset="0"/>
              </a:rPr>
              <a:t>2010   Planning</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1833563" y="1590675"/>
            <a:ext cx="9144000" cy="0"/>
          </a:xfrm>
          <a:prstGeom prst="rect">
            <a:avLst/>
          </a:prstGeom>
          <a:noFill/>
          <a:ln w="12700">
            <a:noFill/>
            <a:miter lim="800000"/>
            <a:headEnd/>
            <a:tailEnd/>
          </a:ln>
        </p:spPr>
        <p:txBody>
          <a:bodyPr>
            <a:spAutoFit/>
          </a:bodyPr>
          <a:lstStyle/>
          <a:p>
            <a:pPr fontAlgn="base">
              <a:spcBef>
                <a:spcPct val="0"/>
              </a:spcBef>
              <a:spcAft>
                <a:spcPct val="0"/>
              </a:spcAft>
            </a:pPr>
            <a:endParaRPr lang="en-US" sz="2400">
              <a:solidFill>
                <a:srgbClr val="FFFFFF"/>
              </a:solidFill>
              <a:latin typeface="Times New Roman" pitchFamily="18" charset="0"/>
              <a:cs typeface="Arial" pitchFamily="34" charset="0"/>
            </a:endParaRPr>
          </a:p>
        </p:txBody>
      </p:sp>
      <p:graphicFrame>
        <p:nvGraphicFramePr>
          <p:cNvPr id="1026" name="Object 4"/>
          <p:cNvGraphicFramePr>
            <a:graphicFrameLocks noChangeAspect="1"/>
          </p:cNvGraphicFramePr>
          <p:nvPr/>
        </p:nvGraphicFramePr>
        <p:xfrm>
          <a:off x="323528" y="404664"/>
          <a:ext cx="8568952" cy="6159201"/>
        </p:xfrm>
        <a:graphic>
          <a:graphicData uri="http://schemas.openxmlformats.org/presentationml/2006/ole">
            <p:oleObj spid="_x0000_s2050" name="Bitmap Image" r:id="rId4" imgW="8142857" imgH="5458587" progId="PBrush">
              <p:embed/>
            </p:oleObj>
          </a:graphicData>
        </a:graphic>
      </p:graphicFrame>
      <p:sp>
        <p:nvSpPr>
          <p:cNvPr id="1031" name="Text Box 5"/>
          <p:cNvSpPr txBox="1">
            <a:spLocks noChangeArrowheads="1"/>
          </p:cNvSpPr>
          <p:nvPr/>
        </p:nvSpPr>
        <p:spPr bwMode="auto">
          <a:xfrm>
            <a:off x="2971800" y="6553200"/>
            <a:ext cx="2667000" cy="457200"/>
          </a:xfrm>
          <a:prstGeom prst="rect">
            <a:avLst/>
          </a:prstGeom>
          <a:noFill/>
          <a:ln w="12700">
            <a:noFill/>
            <a:miter lim="800000"/>
            <a:headEnd type="none" w="sm" len="sm"/>
            <a:tailEnd type="none" w="sm" len="sm"/>
          </a:ln>
        </p:spPr>
        <p:txBody>
          <a:bodyPr>
            <a:spAutoFit/>
          </a:bodyPr>
          <a:lstStyle/>
          <a:p>
            <a:pPr fontAlgn="base">
              <a:spcBef>
                <a:spcPct val="50000"/>
              </a:spcBef>
              <a:spcAft>
                <a:spcPct val="0"/>
              </a:spcAft>
            </a:pPr>
            <a:endParaRPr lang="en-GB" sz="2400">
              <a:solidFill>
                <a:srgbClr val="FFFFFF"/>
              </a:solidFill>
              <a:latin typeface="Times New Roman" pitchFamily="18" charset="0"/>
              <a:cs typeface="Arial"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en-US" b="1" dirty="0" smtClean="0"/>
              <a:t>Conclusion</a:t>
            </a:r>
          </a:p>
        </p:txBody>
      </p:sp>
      <p:sp>
        <p:nvSpPr>
          <p:cNvPr id="320515" name="Rectangle 7"/>
          <p:cNvSpPr>
            <a:spLocks noGrp="1" noChangeArrowheads="1"/>
          </p:cNvSpPr>
          <p:nvPr>
            <p:ph idx="1"/>
          </p:nvPr>
        </p:nvSpPr>
        <p:spPr>
          <a:xfrm>
            <a:off x="971600" y="1412776"/>
            <a:ext cx="7920880" cy="2727325"/>
          </a:xfrm>
        </p:spPr>
        <p:txBody>
          <a:bodyPr/>
          <a:lstStyle/>
          <a:p>
            <a:pPr eaLnBrk="1" hangingPunct="1">
              <a:lnSpc>
                <a:spcPct val="90000"/>
              </a:lnSpc>
            </a:pPr>
            <a:r>
              <a:rPr lang="en-US" dirty="0" smtClean="0">
                <a:solidFill>
                  <a:schemeClr val="accent6">
                    <a:lumMod val="25000"/>
                  </a:schemeClr>
                </a:solidFill>
              </a:rPr>
              <a:t>We first need to develop a proper audit universe.</a:t>
            </a:r>
          </a:p>
          <a:p>
            <a:pPr eaLnBrk="1" hangingPunct="1">
              <a:lnSpc>
                <a:spcPct val="90000"/>
              </a:lnSpc>
            </a:pPr>
            <a:endParaRPr lang="en-US" dirty="0" smtClean="0">
              <a:solidFill>
                <a:schemeClr val="accent6">
                  <a:lumMod val="25000"/>
                </a:schemeClr>
              </a:solidFill>
            </a:endParaRPr>
          </a:p>
          <a:p>
            <a:pPr eaLnBrk="1" hangingPunct="1">
              <a:lnSpc>
                <a:spcPct val="90000"/>
              </a:lnSpc>
            </a:pPr>
            <a:r>
              <a:rPr lang="en-US" dirty="0" smtClean="0">
                <a:solidFill>
                  <a:schemeClr val="accent6">
                    <a:lumMod val="25000"/>
                  </a:schemeClr>
                </a:solidFill>
              </a:rPr>
              <a:t>Secondly, proper risk criteria shall be used. No complex mathematical model needed.</a:t>
            </a:r>
          </a:p>
          <a:p>
            <a:pPr eaLnBrk="1" hangingPunct="1">
              <a:lnSpc>
                <a:spcPct val="90000"/>
              </a:lnSpc>
            </a:pPr>
            <a:endParaRPr lang="en-US" dirty="0" smtClean="0">
              <a:solidFill>
                <a:schemeClr val="accent6">
                  <a:lumMod val="25000"/>
                </a:schemeClr>
              </a:solidFill>
            </a:endParaRPr>
          </a:p>
          <a:p>
            <a:pPr eaLnBrk="1" hangingPunct="1">
              <a:lnSpc>
                <a:spcPct val="90000"/>
              </a:lnSpc>
            </a:pPr>
            <a:r>
              <a:rPr lang="en-US" dirty="0" smtClean="0">
                <a:solidFill>
                  <a:schemeClr val="accent6">
                    <a:lumMod val="25000"/>
                  </a:schemeClr>
                </a:solidFill>
              </a:rPr>
              <a:t>Finally, the results of our risk assessment shall make sense to the auditors and to management.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ChangeArrowheads="1"/>
          </p:cNvSpPr>
          <p:nvPr/>
        </p:nvSpPr>
        <p:spPr bwMode="auto">
          <a:xfrm>
            <a:off x="827584" y="2060848"/>
            <a:ext cx="8035230" cy="4370427"/>
          </a:xfrm>
          <a:prstGeom prst="rect">
            <a:avLst/>
          </a:prstGeom>
          <a:noFill/>
          <a:ln w="9525">
            <a:noFill/>
            <a:miter lim="800000"/>
            <a:headEnd/>
            <a:tailEnd/>
          </a:ln>
        </p:spPr>
        <p:txBody>
          <a:bodyPr wrap="square">
            <a:spAutoFit/>
          </a:bodyPr>
          <a:lstStyle/>
          <a:p>
            <a:pPr marL="457200" indent="-457200" fontAlgn="base">
              <a:spcBef>
                <a:spcPct val="0"/>
              </a:spcBef>
              <a:buFont typeface="+mj-lt"/>
              <a:buAutoNum type="arabicPeriod"/>
              <a:defRPr/>
            </a:pPr>
            <a:r>
              <a:rPr lang="en-US" sz="2000" dirty="0" smtClean="0">
                <a:solidFill>
                  <a:prstClr val="black"/>
                </a:solidFill>
                <a:latin typeface="Arial" pitchFamily="34" charset="0"/>
                <a:ea typeface="Times New Roman"/>
                <a:cs typeface="Arial" pitchFamily="34" charset="0"/>
              </a:rPr>
              <a:t>Develop </a:t>
            </a:r>
            <a:r>
              <a:rPr lang="en-US" sz="2000" dirty="0">
                <a:solidFill>
                  <a:prstClr val="black"/>
                </a:solidFill>
                <a:latin typeface="Arial" pitchFamily="34" charset="0"/>
                <a:ea typeface="Times New Roman"/>
                <a:cs typeface="Arial" pitchFamily="34" charset="0"/>
              </a:rPr>
              <a:t>or update the </a:t>
            </a:r>
            <a:r>
              <a:rPr lang="en-US" sz="2000" dirty="0">
                <a:solidFill>
                  <a:srgbClr val="FF0000"/>
                </a:solidFill>
                <a:latin typeface="Arial" pitchFamily="34" charset="0"/>
                <a:ea typeface="Times New Roman"/>
                <a:cs typeface="Arial" pitchFamily="34" charset="0"/>
              </a:rPr>
              <a:t>audit</a:t>
            </a:r>
            <a:r>
              <a:rPr lang="en-US" sz="2000" dirty="0">
                <a:solidFill>
                  <a:prstClr val="black"/>
                </a:solidFill>
                <a:latin typeface="Arial" pitchFamily="34" charset="0"/>
                <a:ea typeface="Times New Roman"/>
                <a:cs typeface="Arial" pitchFamily="34" charset="0"/>
              </a:rPr>
              <a:t> </a:t>
            </a:r>
            <a:r>
              <a:rPr lang="en-US" sz="2000" dirty="0" smtClean="0">
                <a:solidFill>
                  <a:srgbClr val="FF0000"/>
                </a:solidFill>
                <a:latin typeface="Arial" pitchFamily="34" charset="0"/>
                <a:ea typeface="Times New Roman"/>
                <a:cs typeface="Arial" pitchFamily="34" charset="0"/>
              </a:rPr>
              <a:t>universe</a:t>
            </a:r>
            <a:r>
              <a:rPr lang="en-US" sz="2000" dirty="0" smtClean="0">
                <a:solidFill>
                  <a:prstClr val="black"/>
                </a:solidFill>
                <a:latin typeface="Arial" pitchFamily="34" charset="0"/>
                <a:ea typeface="Times New Roman"/>
                <a:cs typeface="Arial" pitchFamily="34" charset="0"/>
              </a:rPr>
              <a:t>: a </a:t>
            </a:r>
            <a:r>
              <a:rPr lang="en-US" sz="2000" dirty="0">
                <a:solidFill>
                  <a:prstClr val="black"/>
                </a:solidFill>
                <a:latin typeface="Arial" pitchFamily="34" charset="0"/>
                <a:ea typeface="Times New Roman"/>
                <a:cs typeface="Arial" pitchFamily="34" charset="0"/>
              </a:rPr>
              <a:t>list of all the possible audits that could be performed. The CAE may obtain input on the audit universe from senior management and the board.</a:t>
            </a:r>
          </a:p>
          <a:p>
            <a:pPr marL="457200" indent="-457200" fontAlgn="base">
              <a:spcBef>
                <a:spcPct val="0"/>
              </a:spcBef>
              <a:buFont typeface="+mj-lt"/>
              <a:buAutoNum type="arabicPeriod"/>
              <a:defRPr/>
            </a:pPr>
            <a:endParaRPr lang="en-US" sz="2000" dirty="0">
              <a:solidFill>
                <a:prstClr val="black"/>
              </a:solidFill>
              <a:latin typeface="Arial" pitchFamily="34" charset="0"/>
              <a:ea typeface="Times New Roman"/>
              <a:cs typeface="Arial" pitchFamily="34" charset="0"/>
            </a:endParaRPr>
          </a:p>
          <a:p>
            <a:pPr marL="457200" indent="-457200" fontAlgn="base">
              <a:spcBef>
                <a:spcPct val="0"/>
              </a:spcBef>
              <a:buFont typeface="+mj-lt"/>
              <a:buAutoNum type="arabicPeriod"/>
              <a:defRPr/>
            </a:pPr>
            <a:r>
              <a:rPr lang="en-US" sz="2000" dirty="0">
                <a:solidFill>
                  <a:prstClr val="black"/>
                </a:solidFill>
                <a:latin typeface="Arial" pitchFamily="34" charset="0"/>
                <a:ea typeface="Times New Roman"/>
                <a:cs typeface="Arial" pitchFamily="34" charset="0"/>
              </a:rPr>
              <a:t>The audit universe can include components from the organization’s </a:t>
            </a:r>
            <a:r>
              <a:rPr lang="en-US" sz="2000" dirty="0">
                <a:solidFill>
                  <a:srgbClr val="FF0000"/>
                </a:solidFill>
                <a:latin typeface="Arial" pitchFamily="34" charset="0"/>
                <a:ea typeface="Times New Roman"/>
                <a:cs typeface="Arial" pitchFamily="34" charset="0"/>
              </a:rPr>
              <a:t>strategic plan</a:t>
            </a:r>
            <a:r>
              <a:rPr lang="en-US" sz="2000" dirty="0">
                <a:solidFill>
                  <a:prstClr val="black"/>
                </a:solidFill>
                <a:latin typeface="Arial" pitchFamily="34" charset="0"/>
                <a:ea typeface="Times New Roman"/>
                <a:cs typeface="Arial" pitchFamily="34" charset="0"/>
              </a:rPr>
              <a:t>. </a:t>
            </a:r>
            <a:r>
              <a:rPr lang="en-US" sz="2000" dirty="0" smtClean="0">
                <a:solidFill>
                  <a:prstClr val="black"/>
                </a:solidFill>
                <a:latin typeface="Arial" pitchFamily="34" charset="0"/>
                <a:ea typeface="Times New Roman"/>
                <a:cs typeface="Arial" pitchFamily="34" charset="0"/>
              </a:rPr>
              <a:t>It will </a:t>
            </a:r>
            <a:r>
              <a:rPr lang="en-US" sz="2000" dirty="0">
                <a:solidFill>
                  <a:prstClr val="black"/>
                </a:solidFill>
                <a:latin typeface="Arial" pitchFamily="34" charset="0"/>
                <a:ea typeface="Times New Roman"/>
                <a:cs typeface="Arial" pitchFamily="34" charset="0"/>
              </a:rPr>
              <a:t>consider and reflect the overall business’ objectives. </a:t>
            </a:r>
            <a:r>
              <a:rPr lang="en-US" sz="2000" dirty="0" smtClean="0">
                <a:solidFill>
                  <a:prstClr val="black"/>
                </a:solidFill>
                <a:latin typeface="Arial" pitchFamily="34" charset="0"/>
                <a:ea typeface="Times New Roman"/>
                <a:cs typeface="Arial" pitchFamily="34" charset="0"/>
              </a:rPr>
              <a:t>The </a:t>
            </a:r>
            <a:r>
              <a:rPr lang="en-US" sz="2000" dirty="0">
                <a:solidFill>
                  <a:prstClr val="black"/>
                </a:solidFill>
                <a:latin typeface="Arial" pitchFamily="34" charset="0"/>
                <a:ea typeface="Times New Roman"/>
                <a:cs typeface="Arial" pitchFamily="34" charset="0"/>
              </a:rPr>
              <a:t>audit universe will normally be influenced by the </a:t>
            </a:r>
            <a:r>
              <a:rPr lang="en-US" sz="2000" dirty="0">
                <a:solidFill>
                  <a:srgbClr val="FF0000"/>
                </a:solidFill>
                <a:latin typeface="Arial" pitchFamily="34" charset="0"/>
                <a:ea typeface="Times New Roman"/>
                <a:cs typeface="Arial" pitchFamily="34" charset="0"/>
              </a:rPr>
              <a:t>results of the risk management </a:t>
            </a:r>
            <a:r>
              <a:rPr lang="en-US" sz="2000" dirty="0">
                <a:solidFill>
                  <a:prstClr val="black"/>
                </a:solidFill>
                <a:latin typeface="Arial" pitchFamily="34" charset="0"/>
                <a:ea typeface="Times New Roman"/>
                <a:cs typeface="Arial" pitchFamily="34" charset="0"/>
              </a:rPr>
              <a:t>process. </a:t>
            </a:r>
            <a:endParaRPr lang="en-US" sz="2000" dirty="0" smtClean="0">
              <a:solidFill>
                <a:prstClr val="black"/>
              </a:solidFill>
              <a:latin typeface="Arial" pitchFamily="34" charset="0"/>
              <a:ea typeface="Times New Roman"/>
              <a:cs typeface="Arial" pitchFamily="34" charset="0"/>
            </a:endParaRPr>
          </a:p>
          <a:p>
            <a:pPr marL="457200" indent="-457200" fontAlgn="base">
              <a:spcBef>
                <a:spcPct val="0"/>
              </a:spcBef>
              <a:buFont typeface="+mj-lt"/>
              <a:buAutoNum type="arabicPeriod"/>
              <a:defRPr/>
            </a:pPr>
            <a:endParaRPr lang="en-US" sz="2000" dirty="0" smtClean="0">
              <a:solidFill>
                <a:prstClr val="black"/>
              </a:solidFill>
              <a:latin typeface="Arial" pitchFamily="34" charset="0"/>
              <a:cs typeface="Arial" pitchFamily="34" charset="0"/>
            </a:endParaRPr>
          </a:p>
          <a:p>
            <a:pPr marL="457200" indent="-457200" fontAlgn="base">
              <a:spcBef>
                <a:spcPct val="0"/>
              </a:spcBef>
              <a:buFont typeface="+mj-lt"/>
              <a:buAutoNum type="arabicPeriod"/>
              <a:defRPr/>
            </a:pPr>
            <a:r>
              <a:rPr lang="en-US" sz="2000" dirty="0" smtClean="0">
                <a:solidFill>
                  <a:srgbClr val="000000"/>
                </a:solidFill>
                <a:latin typeface="Arial" charset="0"/>
                <a:cs typeface="Times New Roman" pitchFamily="18" charset="0"/>
              </a:rPr>
              <a:t>The CAE prepares the internal audit activity’s audit plan based on the audit universe, </a:t>
            </a:r>
            <a:r>
              <a:rPr lang="en-US" sz="2000" dirty="0" smtClean="0">
                <a:solidFill>
                  <a:srgbClr val="FF0000"/>
                </a:solidFill>
                <a:latin typeface="Arial" charset="0"/>
                <a:cs typeface="Times New Roman" pitchFamily="18" charset="0"/>
              </a:rPr>
              <a:t>input from senior management and the board</a:t>
            </a:r>
            <a:r>
              <a:rPr lang="en-US" sz="2000" dirty="0" smtClean="0">
                <a:solidFill>
                  <a:srgbClr val="000000"/>
                </a:solidFill>
                <a:latin typeface="Arial" charset="0"/>
                <a:cs typeface="Times New Roman" pitchFamily="18" charset="0"/>
              </a:rPr>
              <a:t>, and an assessment of risk and exposures affecting the organization.</a:t>
            </a:r>
          </a:p>
          <a:p>
            <a:pPr marL="457200" indent="-457200" fontAlgn="base">
              <a:spcBef>
                <a:spcPct val="0"/>
              </a:spcBef>
              <a:buFont typeface="+mj-lt"/>
              <a:buAutoNum type="arabicPeriod"/>
              <a:defRPr/>
            </a:pPr>
            <a:endParaRPr lang="en-US" i="1" dirty="0" smtClean="0">
              <a:solidFill>
                <a:srgbClr val="000000"/>
              </a:solidFill>
              <a:latin typeface="Arial" charset="0"/>
              <a:cs typeface="Times New Roman" pitchFamily="18" charset="0"/>
            </a:endParaRPr>
          </a:p>
        </p:txBody>
      </p:sp>
      <p:sp>
        <p:nvSpPr>
          <p:cNvPr id="300035" name="Rectangle 4"/>
          <p:cNvSpPr>
            <a:spLocks noChangeArrowheads="1"/>
          </p:cNvSpPr>
          <p:nvPr/>
        </p:nvSpPr>
        <p:spPr bwMode="auto">
          <a:xfrm>
            <a:off x="1043608" y="188640"/>
            <a:ext cx="7500938" cy="954087"/>
          </a:xfrm>
          <a:prstGeom prst="rect">
            <a:avLst/>
          </a:prstGeom>
          <a:noFill/>
          <a:ln w="9525">
            <a:noFill/>
            <a:miter lim="800000"/>
            <a:headEnd/>
            <a:tailEnd/>
          </a:ln>
        </p:spPr>
        <p:txBody>
          <a:bodyPr>
            <a:spAutoFit/>
          </a:bodyPr>
          <a:lstStyle/>
          <a:p>
            <a:pPr algn="ctr" fontAlgn="base">
              <a:spcBef>
                <a:spcPct val="0"/>
              </a:spcBef>
              <a:spcAft>
                <a:spcPct val="0"/>
              </a:spcAft>
            </a:pPr>
            <a:r>
              <a:rPr lang="en-US" sz="2800" b="1" dirty="0">
                <a:solidFill>
                  <a:srgbClr val="000000"/>
                </a:solidFill>
                <a:cs typeface="Arial" charset="0"/>
              </a:rPr>
              <a:t>Practice Advisory 2010-1:</a:t>
            </a:r>
          </a:p>
          <a:p>
            <a:pPr algn="ctr" fontAlgn="base">
              <a:spcBef>
                <a:spcPct val="0"/>
              </a:spcBef>
              <a:spcAft>
                <a:spcPct val="0"/>
              </a:spcAft>
            </a:pPr>
            <a:r>
              <a:rPr lang="en-US" sz="2800" b="1" dirty="0">
                <a:solidFill>
                  <a:srgbClr val="000000"/>
                </a:solidFill>
                <a:cs typeface="Arial" charset="0"/>
              </a:rPr>
              <a:t>Linking the Audit Plan to Risk and Exposures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3"/>
          <p:cNvSpPr>
            <a:spLocks noChangeArrowheads="1"/>
          </p:cNvSpPr>
          <p:nvPr/>
        </p:nvSpPr>
        <p:spPr bwMode="auto">
          <a:xfrm>
            <a:off x="1115616" y="1928813"/>
            <a:ext cx="7528322" cy="4093428"/>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4"/>
            </a:pPr>
            <a:r>
              <a:rPr lang="en-US" sz="2000" dirty="0" smtClean="0">
                <a:solidFill>
                  <a:srgbClr val="000000"/>
                </a:solidFill>
                <a:latin typeface="Arial" charset="0"/>
                <a:cs typeface="Times New Roman" pitchFamily="18" charset="0"/>
              </a:rPr>
              <a:t>It is advisable to </a:t>
            </a:r>
            <a:r>
              <a:rPr lang="en-US" sz="2000" dirty="0" smtClean="0">
                <a:solidFill>
                  <a:srgbClr val="FF0000"/>
                </a:solidFill>
                <a:latin typeface="Arial" charset="0"/>
                <a:cs typeface="Times New Roman" pitchFamily="18" charset="0"/>
              </a:rPr>
              <a:t>assess the audit universe </a:t>
            </a:r>
            <a:r>
              <a:rPr lang="en-US" sz="2000" dirty="0" smtClean="0">
                <a:solidFill>
                  <a:srgbClr val="000000"/>
                </a:solidFill>
                <a:latin typeface="Arial" charset="0"/>
                <a:cs typeface="Times New Roman" pitchFamily="18" charset="0"/>
              </a:rPr>
              <a:t>on at least an </a:t>
            </a:r>
            <a:r>
              <a:rPr lang="en-US" sz="2000" dirty="0" smtClean="0">
                <a:solidFill>
                  <a:srgbClr val="FF0000"/>
                </a:solidFill>
                <a:latin typeface="Arial" charset="0"/>
                <a:cs typeface="Times New Roman" pitchFamily="18" charset="0"/>
              </a:rPr>
              <a:t>annual</a:t>
            </a:r>
            <a:r>
              <a:rPr lang="en-US" sz="2000" dirty="0" smtClean="0">
                <a:solidFill>
                  <a:srgbClr val="000000"/>
                </a:solidFill>
                <a:latin typeface="Arial" charset="0"/>
                <a:cs typeface="Times New Roman" pitchFamily="18" charset="0"/>
              </a:rPr>
              <a:t> basis to reflect the most current strategies and direction of the organization. In some situations, </a:t>
            </a:r>
            <a:r>
              <a:rPr lang="en-US" sz="2000" dirty="0" smtClean="0">
                <a:solidFill>
                  <a:srgbClr val="FF0000"/>
                </a:solidFill>
                <a:latin typeface="Arial" charset="0"/>
                <a:cs typeface="Times New Roman" pitchFamily="18" charset="0"/>
              </a:rPr>
              <a:t>audit plans </a:t>
            </a:r>
            <a:r>
              <a:rPr lang="en-US" sz="2000" dirty="0" smtClean="0">
                <a:solidFill>
                  <a:srgbClr val="000000"/>
                </a:solidFill>
                <a:latin typeface="Arial" charset="0"/>
                <a:cs typeface="Times New Roman" pitchFamily="18" charset="0"/>
              </a:rPr>
              <a:t>may need to be updated </a:t>
            </a:r>
            <a:r>
              <a:rPr lang="en-US" sz="2000" dirty="0" smtClean="0">
                <a:solidFill>
                  <a:srgbClr val="FF0000"/>
                </a:solidFill>
                <a:latin typeface="Arial" charset="0"/>
                <a:cs typeface="Times New Roman" pitchFamily="18" charset="0"/>
              </a:rPr>
              <a:t>more frequently </a:t>
            </a:r>
            <a:r>
              <a:rPr lang="en-US" sz="2000" dirty="0" smtClean="0">
                <a:solidFill>
                  <a:srgbClr val="000000"/>
                </a:solidFill>
                <a:latin typeface="Arial" charset="0"/>
                <a:cs typeface="Times New Roman" pitchFamily="18" charset="0"/>
              </a:rPr>
              <a:t>(e.g., quarterly) in response to changes in the organization’s business, operations, programs, systems, and controls.</a:t>
            </a:r>
          </a:p>
          <a:p>
            <a:pPr marL="457200" indent="-457200" fontAlgn="base">
              <a:spcBef>
                <a:spcPct val="0"/>
              </a:spcBef>
              <a:spcAft>
                <a:spcPct val="0"/>
              </a:spcAft>
              <a:buFont typeface="+mj-lt"/>
              <a:buAutoNum type="arabicPeriod" startAt="4"/>
            </a:pPr>
            <a:endParaRPr lang="en-US" sz="2000" i="1" dirty="0" smtClean="0">
              <a:solidFill>
                <a:srgbClr val="000000"/>
              </a:solidFill>
              <a:latin typeface="Arial" pitchFamily="34" charset="0"/>
              <a:cs typeface="Arial" pitchFamily="34" charset="0"/>
            </a:endParaRPr>
          </a:p>
          <a:p>
            <a:pPr marL="457200" indent="-457200" fontAlgn="base">
              <a:spcBef>
                <a:spcPct val="0"/>
              </a:spcBef>
              <a:spcAft>
                <a:spcPct val="0"/>
              </a:spcAft>
              <a:buFont typeface="Calibri" pitchFamily="34" charset="0"/>
              <a:buAutoNum type="arabicPeriod" startAt="4"/>
            </a:pPr>
            <a:r>
              <a:rPr lang="en-US" sz="2000" dirty="0" smtClean="0">
                <a:solidFill>
                  <a:srgbClr val="000000"/>
                </a:solidFill>
                <a:latin typeface="Arial" charset="0"/>
                <a:cs typeface="Times New Roman" pitchFamily="18" charset="0"/>
              </a:rPr>
              <a:t>A </a:t>
            </a:r>
            <a:r>
              <a:rPr lang="en-US" sz="2000" dirty="0">
                <a:solidFill>
                  <a:srgbClr val="000000"/>
                </a:solidFill>
                <a:latin typeface="Arial" charset="0"/>
                <a:cs typeface="Times New Roman" pitchFamily="18" charset="0"/>
              </a:rPr>
              <a:t>variety of risk models </a:t>
            </a:r>
            <a:r>
              <a:rPr lang="en-US" sz="2000" dirty="0" smtClean="0">
                <a:solidFill>
                  <a:srgbClr val="000000"/>
                </a:solidFill>
                <a:latin typeface="Arial" charset="0"/>
                <a:cs typeface="Times New Roman" pitchFamily="18" charset="0"/>
              </a:rPr>
              <a:t>exist. </a:t>
            </a:r>
            <a:r>
              <a:rPr lang="en-US" sz="2000" dirty="0">
                <a:solidFill>
                  <a:srgbClr val="000000"/>
                </a:solidFill>
                <a:latin typeface="Arial" charset="0"/>
                <a:cs typeface="Times New Roman" pitchFamily="18" charset="0"/>
              </a:rPr>
              <a:t>Most risk models use </a:t>
            </a:r>
            <a:r>
              <a:rPr lang="en-US" sz="2000" dirty="0">
                <a:solidFill>
                  <a:srgbClr val="FF0000"/>
                </a:solidFill>
                <a:latin typeface="Arial" charset="0"/>
                <a:cs typeface="Times New Roman" pitchFamily="18" charset="0"/>
              </a:rPr>
              <a:t>risk factors</a:t>
            </a:r>
            <a:r>
              <a:rPr lang="en-US" sz="2000" dirty="0">
                <a:solidFill>
                  <a:srgbClr val="000000"/>
                </a:solidFill>
                <a:latin typeface="Arial" charset="0"/>
                <a:cs typeface="Times New Roman" pitchFamily="18" charset="0"/>
              </a:rPr>
              <a:t> such as impact, likelihood, materiality, asset liquidity, management competence, quality of and adherence to internal controls, degree of change or stability, timing and results of last audit engagement, complexity, and employee and government relations.</a:t>
            </a:r>
            <a:endParaRPr lang="en-US" sz="2000" i="1" dirty="0">
              <a:solidFill>
                <a:srgbClr val="000000"/>
              </a:solidFill>
              <a:latin typeface="Arial" charset="0"/>
              <a:cs typeface="Arial" charset="0"/>
            </a:endParaRPr>
          </a:p>
        </p:txBody>
      </p:sp>
      <p:sp>
        <p:nvSpPr>
          <p:cNvPr id="302083" name="Rectangle 4"/>
          <p:cNvSpPr>
            <a:spLocks noChangeArrowheads="1"/>
          </p:cNvSpPr>
          <p:nvPr/>
        </p:nvSpPr>
        <p:spPr bwMode="auto">
          <a:xfrm>
            <a:off x="971600" y="214313"/>
            <a:ext cx="7920880" cy="95410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2010-1:</a:t>
            </a:r>
          </a:p>
          <a:p>
            <a:pPr algn="ctr" fontAlgn="base">
              <a:spcBef>
                <a:spcPct val="0"/>
              </a:spcBef>
              <a:spcAft>
                <a:spcPct val="0"/>
              </a:spcAft>
            </a:pPr>
            <a:r>
              <a:rPr lang="en-US" sz="2800" b="1" dirty="0">
                <a:solidFill>
                  <a:srgbClr val="000000"/>
                </a:solidFill>
                <a:cs typeface="Arial" charset="0"/>
              </a:rPr>
              <a:t>Linking the Audit Plan to Risk and Exposures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3"/>
          <p:cNvSpPr>
            <a:spLocks noChangeArrowheads="1"/>
          </p:cNvSpPr>
          <p:nvPr/>
        </p:nvSpPr>
        <p:spPr bwMode="auto">
          <a:xfrm>
            <a:off x="1043608" y="2132856"/>
            <a:ext cx="7600330" cy="4154984"/>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a:pPr>
            <a:r>
              <a:rPr lang="en-US" sz="2400" dirty="0">
                <a:solidFill>
                  <a:srgbClr val="000000"/>
                </a:solidFill>
                <a:latin typeface="Arial" charset="0"/>
                <a:cs typeface="Times New Roman" pitchFamily="18" charset="0"/>
              </a:rPr>
              <a:t>Risk management is a critical part of providing sound governance that touches all the organization’s activities. </a:t>
            </a:r>
            <a:r>
              <a:rPr lang="en-US" sz="2400" dirty="0" smtClean="0">
                <a:solidFill>
                  <a:srgbClr val="000000"/>
                </a:solidFill>
                <a:latin typeface="Arial" charset="0"/>
                <a:cs typeface="Times New Roman" pitchFamily="18" charset="0"/>
              </a:rPr>
              <a:t>Management </a:t>
            </a:r>
            <a:r>
              <a:rPr lang="en-US" sz="2400" dirty="0">
                <a:solidFill>
                  <a:srgbClr val="000000"/>
                </a:solidFill>
                <a:latin typeface="Arial" charset="0"/>
                <a:cs typeface="Times New Roman" pitchFamily="18" charset="0"/>
              </a:rPr>
              <a:t>typically uses a </a:t>
            </a:r>
            <a:r>
              <a:rPr lang="en-US" sz="2400" dirty="0">
                <a:solidFill>
                  <a:srgbClr val="FF0000"/>
                </a:solidFill>
                <a:latin typeface="Arial" charset="0"/>
                <a:cs typeface="Times New Roman" pitchFamily="18" charset="0"/>
              </a:rPr>
              <a:t>risk management framework</a:t>
            </a:r>
            <a:r>
              <a:rPr lang="en-US" sz="2400" dirty="0">
                <a:solidFill>
                  <a:srgbClr val="000000"/>
                </a:solidFill>
                <a:latin typeface="Arial" charset="0"/>
                <a:cs typeface="Times New Roman" pitchFamily="18" charset="0"/>
              </a:rPr>
              <a:t> to conduct the assessment and document the assessment results</a:t>
            </a:r>
            <a:r>
              <a:rPr lang="en-US" sz="2400" dirty="0" smtClean="0">
                <a:solidFill>
                  <a:srgbClr val="000000"/>
                </a:solidFill>
                <a:latin typeface="Arial" charset="0"/>
                <a:cs typeface="Times New Roman" pitchFamily="18" charset="0"/>
              </a:rPr>
              <a:t>.</a:t>
            </a:r>
          </a:p>
          <a:p>
            <a:pPr marL="457200" indent="-457200" fontAlgn="base">
              <a:spcBef>
                <a:spcPct val="0"/>
              </a:spcBef>
              <a:spcAft>
                <a:spcPct val="0"/>
              </a:spcAft>
              <a:buFont typeface="Calibri" pitchFamily="34" charset="0"/>
              <a:buAutoNum type="arabicPeriod"/>
            </a:pPr>
            <a:endParaRPr lang="en-US" sz="24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a:pPr>
            <a:r>
              <a:rPr lang="en-US" sz="2400" dirty="0" smtClean="0">
                <a:solidFill>
                  <a:srgbClr val="000000"/>
                </a:solidFill>
                <a:latin typeface="Arial" charset="0"/>
                <a:cs typeface="Times New Roman" pitchFamily="18" charset="0"/>
              </a:rPr>
              <a:t>Implementation of controls is one common method management can use to manage risk within its risk appetite. Internal auditors </a:t>
            </a:r>
            <a:r>
              <a:rPr lang="en-US" sz="2400" dirty="0" smtClean="0">
                <a:solidFill>
                  <a:srgbClr val="FF0000"/>
                </a:solidFill>
                <a:latin typeface="Arial" charset="0"/>
                <a:cs typeface="Times New Roman" pitchFamily="18" charset="0"/>
              </a:rPr>
              <a:t>audit the key controls </a:t>
            </a:r>
            <a:r>
              <a:rPr lang="en-US" sz="2400" dirty="0" smtClean="0">
                <a:solidFill>
                  <a:srgbClr val="000000"/>
                </a:solidFill>
                <a:latin typeface="Arial" charset="0"/>
                <a:cs typeface="Times New Roman" pitchFamily="18" charset="0"/>
              </a:rPr>
              <a:t>and provide assurance on the management of significant risks.</a:t>
            </a:r>
            <a:endParaRPr lang="en-US" sz="2400" i="1" dirty="0">
              <a:solidFill>
                <a:srgbClr val="000000"/>
              </a:solidFill>
              <a:latin typeface="Arial" charset="0"/>
              <a:cs typeface="Arial" charset="0"/>
            </a:endParaRPr>
          </a:p>
        </p:txBody>
      </p:sp>
      <p:sp>
        <p:nvSpPr>
          <p:cNvPr id="303107" name="Rectangle 4"/>
          <p:cNvSpPr>
            <a:spLocks noChangeArrowheads="1"/>
          </p:cNvSpPr>
          <p:nvPr/>
        </p:nvSpPr>
        <p:spPr bwMode="auto">
          <a:xfrm>
            <a:off x="971600" y="214313"/>
            <a:ext cx="7848872"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ChangeArrowheads="1"/>
          </p:cNvSpPr>
          <p:nvPr/>
        </p:nvSpPr>
        <p:spPr bwMode="auto">
          <a:xfrm>
            <a:off x="1043608" y="2204864"/>
            <a:ext cx="7814642" cy="3754874"/>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3"/>
            </a:pPr>
            <a:r>
              <a:rPr lang="en-US" sz="2200" dirty="0" smtClean="0">
                <a:solidFill>
                  <a:srgbClr val="000000"/>
                </a:solidFill>
                <a:latin typeface="Arial" charset="0"/>
                <a:cs typeface="Times New Roman" pitchFamily="18" charset="0"/>
              </a:rPr>
              <a:t>Two </a:t>
            </a:r>
            <a:r>
              <a:rPr lang="en-US" sz="2200" dirty="0">
                <a:solidFill>
                  <a:srgbClr val="000000"/>
                </a:solidFill>
                <a:latin typeface="Arial" charset="0"/>
                <a:cs typeface="Times New Roman" pitchFamily="18" charset="0"/>
              </a:rPr>
              <a:t>fundamental risk concepts are </a:t>
            </a:r>
            <a:r>
              <a:rPr lang="en-US" sz="2200" dirty="0">
                <a:solidFill>
                  <a:srgbClr val="FF0000"/>
                </a:solidFill>
                <a:latin typeface="Arial" charset="0"/>
                <a:cs typeface="Times New Roman" pitchFamily="18" charset="0"/>
              </a:rPr>
              <a:t>inherent risk and residual </a:t>
            </a:r>
            <a:r>
              <a:rPr lang="en-US" sz="2200" dirty="0" smtClean="0">
                <a:solidFill>
                  <a:srgbClr val="FF0000"/>
                </a:solidFill>
                <a:latin typeface="Arial" charset="0"/>
                <a:cs typeface="Times New Roman" pitchFamily="18" charset="0"/>
              </a:rPr>
              <a:t>risk</a:t>
            </a:r>
            <a:r>
              <a:rPr lang="en-US" sz="2200" dirty="0" smtClean="0">
                <a:solidFill>
                  <a:srgbClr val="000000"/>
                </a:solidFill>
                <a:latin typeface="Arial" charset="0"/>
                <a:cs typeface="Times New Roman" pitchFamily="18" charset="0"/>
              </a:rPr>
              <a:t>.</a:t>
            </a:r>
          </a:p>
          <a:p>
            <a:pPr marL="457200" indent="-457200" fontAlgn="base">
              <a:spcBef>
                <a:spcPct val="0"/>
              </a:spcBef>
              <a:spcAft>
                <a:spcPct val="0"/>
              </a:spcAft>
              <a:buFont typeface="Calibri" pitchFamily="34" charset="0"/>
              <a:buAutoNum type="arabicPeriod" startAt="3"/>
            </a:pPr>
            <a:endParaRPr lang="en-US" sz="22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3"/>
            </a:pPr>
            <a:r>
              <a:rPr lang="en-US" sz="2200" dirty="0" smtClean="0">
                <a:solidFill>
                  <a:srgbClr val="FF0000"/>
                </a:solidFill>
                <a:latin typeface="Arial" charset="0"/>
                <a:cs typeface="Times New Roman" pitchFamily="18" charset="0"/>
              </a:rPr>
              <a:t>Key controls </a:t>
            </a:r>
            <a:r>
              <a:rPr lang="en-US" sz="2200" dirty="0" smtClean="0">
                <a:solidFill>
                  <a:schemeClr val="accent6">
                    <a:lumMod val="25000"/>
                  </a:schemeClr>
                </a:solidFill>
                <a:latin typeface="Arial" charset="0"/>
                <a:cs typeface="Times New Roman" pitchFamily="18" charset="0"/>
              </a:rPr>
              <a:t>can be defined as controls or groups of controls that help to reduce an otherwise unacceptable risk to a tolerable level:</a:t>
            </a:r>
          </a:p>
          <a:p>
            <a:pPr marL="457200" indent="-457200" fontAlgn="base">
              <a:spcBef>
                <a:spcPct val="0"/>
              </a:spcBef>
              <a:spcAft>
                <a:spcPct val="0"/>
              </a:spcAft>
              <a:buFont typeface="Calibri" pitchFamily="34" charset="0"/>
              <a:buAutoNum type="arabicPeriod" startAt="3"/>
            </a:pPr>
            <a:endParaRPr lang="en-US" sz="2200" dirty="0" smtClean="0">
              <a:solidFill>
                <a:schemeClr val="accent6">
                  <a:lumMod val="25000"/>
                </a:schemeClr>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r>
              <a:rPr lang="en-US" sz="2200" dirty="0" smtClean="0">
                <a:solidFill>
                  <a:srgbClr val="000000"/>
                </a:solidFill>
                <a:latin typeface="Arial" charset="0"/>
                <a:cs typeface="Times New Roman" pitchFamily="18" charset="0"/>
              </a:rPr>
              <a:t>a </a:t>
            </a:r>
            <a:r>
              <a:rPr lang="en-US" sz="2200" dirty="0" smtClean="0">
                <a:solidFill>
                  <a:srgbClr val="FF0000"/>
                </a:solidFill>
                <a:latin typeface="Arial" charset="0"/>
                <a:cs typeface="Times New Roman" pitchFamily="18" charset="0"/>
              </a:rPr>
              <a:t>significant reduction </a:t>
            </a:r>
            <a:r>
              <a:rPr lang="en-US" sz="2200" dirty="0" smtClean="0">
                <a:solidFill>
                  <a:srgbClr val="000000"/>
                </a:solidFill>
                <a:latin typeface="Arial" charset="0"/>
                <a:cs typeface="Times New Roman" pitchFamily="18" charset="0"/>
              </a:rPr>
              <a:t>from inherent to residual risk</a:t>
            </a:r>
          </a:p>
          <a:p>
            <a:pPr marL="914400" lvl="1" indent="-457200" fontAlgn="base">
              <a:spcBef>
                <a:spcPct val="0"/>
              </a:spcBef>
              <a:spcAft>
                <a:spcPct val="0"/>
              </a:spcAft>
              <a:buFont typeface="Arial" pitchFamily="34" charset="0"/>
              <a:buChar char="•"/>
            </a:pPr>
            <a:endParaRPr lang="en-US" sz="2200" i="1" dirty="0" smtClean="0">
              <a:solidFill>
                <a:srgbClr val="000000"/>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r>
              <a:rPr lang="en-US" sz="2200" dirty="0" smtClean="0">
                <a:solidFill>
                  <a:srgbClr val="000000"/>
                </a:solidFill>
                <a:latin typeface="Arial" charset="0"/>
                <a:cs typeface="Times New Roman" pitchFamily="18" charset="0"/>
              </a:rPr>
              <a:t>controls that serve to mitigate a </a:t>
            </a:r>
            <a:r>
              <a:rPr lang="en-US" sz="2200" dirty="0" smtClean="0">
                <a:solidFill>
                  <a:srgbClr val="FF0000"/>
                </a:solidFill>
                <a:latin typeface="Arial" charset="0"/>
                <a:cs typeface="Times New Roman" pitchFamily="18" charset="0"/>
              </a:rPr>
              <a:t>large number of risks</a:t>
            </a:r>
            <a:r>
              <a:rPr lang="en-US" sz="2200" dirty="0" smtClean="0">
                <a:solidFill>
                  <a:srgbClr val="000000"/>
                </a:solidFill>
                <a:latin typeface="Arial" charset="0"/>
                <a:cs typeface="Times New Roman" pitchFamily="18" charset="0"/>
              </a:rPr>
              <a:t>.</a:t>
            </a:r>
          </a:p>
          <a:p>
            <a:pPr marL="914400" lvl="1" indent="-457200" fontAlgn="base">
              <a:spcBef>
                <a:spcPct val="0"/>
              </a:spcBef>
              <a:spcAft>
                <a:spcPct val="0"/>
              </a:spcAft>
              <a:buFont typeface="Arial" pitchFamily="34" charset="0"/>
              <a:buChar char="•"/>
            </a:pPr>
            <a:endParaRPr lang="en-US" i="1" dirty="0" smtClean="0">
              <a:solidFill>
                <a:srgbClr val="000000"/>
              </a:solidFill>
              <a:latin typeface="Arial" charset="0"/>
              <a:cs typeface="Times New Roman" pitchFamily="18" charset="0"/>
            </a:endParaRPr>
          </a:p>
        </p:txBody>
      </p:sp>
      <p:sp>
        <p:nvSpPr>
          <p:cNvPr id="305155" name="Rectangle 4"/>
          <p:cNvSpPr>
            <a:spLocks noChangeArrowheads="1"/>
          </p:cNvSpPr>
          <p:nvPr/>
        </p:nvSpPr>
        <p:spPr bwMode="auto">
          <a:xfrm>
            <a:off x="1043608" y="214313"/>
            <a:ext cx="7704856"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ChangeArrowheads="1"/>
          </p:cNvSpPr>
          <p:nvPr/>
        </p:nvSpPr>
        <p:spPr bwMode="auto">
          <a:xfrm>
            <a:off x="1043608" y="1772816"/>
            <a:ext cx="7814642" cy="5509200"/>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5"/>
            </a:pPr>
            <a:r>
              <a:rPr lang="en-US" sz="2200" dirty="0" smtClean="0">
                <a:solidFill>
                  <a:srgbClr val="000000"/>
                </a:solidFill>
                <a:latin typeface="Arial" charset="0"/>
                <a:cs typeface="Times New Roman" pitchFamily="18" charset="0"/>
              </a:rPr>
              <a:t>Internal audit planning needs to make </a:t>
            </a:r>
            <a:r>
              <a:rPr lang="en-US" sz="2200" dirty="0" smtClean="0">
                <a:solidFill>
                  <a:srgbClr val="FF0000"/>
                </a:solidFill>
                <a:latin typeface="Arial" charset="0"/>
                <a:cs typeface="Times New Roman" pitchFamily="18" charset="0"/>
              </a:rPr>
              <a:t>use of the organizational risk management process</a:t>
            </a:r>
            <a:r>
              <a:rPr lang="en-US" sz="2200" dirty="0" smtClean="0">
                <a:solidFill>
                  <a:srgbClr val="000000"/>
                </a:solidFill>
                <a:latin typeface="Arial" charset="0"/>
                <a:cs typeface="Times New Roman" pitchFamily="18" charset="0"/>
              </a:rPr>
              <a:t>, where one has been developed.</a:t>
            </a:r>
          </a:p>
          <a:p>
            <a:pPr marL="457200" indent="-457200" fontAlgn="base">
              <a:spcBef>
                <a:spcPct val="0"/>
              </a:spcBef>
              <a:spcAft>
                <a:spcPct val="0"/>
              </a:spcAft>
              <a:buFont typeface="+mj-lt"/>
              <a:buAutoNum type="arabicPeriod" startAt="5"/>
            </a:pPr>
            <a:endParaRPr lang="en-US" sz="2200" i="1" dirty="0" smtClean="0">
              <a:solidFill>
                <a:srgbClr val="000000"/>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en-US" sz="2200" dirty="0" smtClean="0">
                <a:solidFill>
                  <a:srgbClr val="FF0000"/>
                </a:solidFill>
                <a:latin typeface="Arial" charset="0"/>
                <a:cs typeface="Times New Roman" pitchFamily="18" charset="0"/>
              </a:rPr>
              <a:t>Specialized expertise </a:t>
            </a:r>
            <a:r>
              <a:rPr lang="en-US" sz="2200" dirty="0" smtClean="0">
                <a:solidFill>
                  <a:schemeClr val="accent6">
                    <a:lumMod val="10000"/>
                  </a:schemeClr>
                </a:solidFill>
                <a:latin typeface="Arial" charset="0"/>
                <a:cs typeface="Times New Roman" pitchFamily="18" charset="0"/>
              </a:rPr>
              <a:t>may be needed.</a:t>
            </a:r>
          </a:p>
          <a:p>
            <a:pPr marL="457200" indent="-457200" fontAlgn="base">
              <a:spcBef>
                <a:spcPct val="0"/>
              </a:spcBef>
              <a:spcAft>
                <a:spcPct val="0"/>
              </a:spcAft>
              <a:buFont typeface="+mj-lt"/>
              <a:buAutoNum type="arabicPeriod" startAt="5"/>
            </a:pPr>
            <a:endParaRPr lang="en-US" sz="2200" dirty="0" smtClean="0">
              <a:solidFill>
                <a:schemeClr val="accent6">
                  <a:lumMod val="10000"/>
                </a:schemeClr>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en-US" sz="2200" dirty="0" smtClean="0">
                <a:solidFill>
                  <a:srgbClr val="000000"/>
                </a:solidFill>
                <a:latin typeface="Arial" charset="0"/>
                <a:cs typeface="Times New Roman" pitchFamily="18" charset="0"/>
              </a:rPr>
              <a:t>Internal auditors make an </a:t>
            </a:r>
            <a:r>
              <a:rPr lang="en-US" sz="2200" dirty="0" smtClean="0">
                <a:solidFill>
                  <a:srgbClr val="FF0000"/>
                </a:solidFill>
                <a:latin typeface="Arial" charset="0"/>
                <a:cs typeface="Times New Roman" pitchFamily="18" charset="0"/>
              </a:rPr>
              <a:t>assessment of the organization’s risk management process </a:t>
            </a:r>
            <a:r>
              <a:rPr lang="en-US" sz="2200" dirty="0" smtClean="0">
                <a:solidFill>
                  <a:srgbClr val="000000"/>
                </a:solidFill>
                <a:latin typeface="Arial" charset="0"/>
                <a:cs typeface="Times New Roman" pitchFamily="18" charset="0"/>
              </a:rPr>
              <a:t>and determine what parts can be used in developing the internal audit activity’s plan.</a:t>
            </a:r>
          </a:p>
          <a:p>
            <a:pPr marL="457200" indent="-457200" fontAlgn="base">
              <a:spcBef>
                <a:spcPct val="0"/>
              </a:spcBef>
              <a:spcAft>
                <a:spcPct val="0"/>
              </a:spcAft>
              <a:buFont typeface="+mj-lt"/>
              <a:buAutoNum type="arabicPeriod" startAt="5"/>
            </a:pPr>
            <a:endParaRPr lang="en-US" sz="2200" dirty="0" smtClean="0">
              <a:solidFill>
                <a:srgbClr val="000000"/>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en-US" sz="2200" dirty="0" smtClean="0">
                <a:solidFill>
                  <a:srgbClr val="000000"/>
                </a:solidFill>
                <a:latin typeface="Arial" charset="0"/>
                <a:cs typeface="Times New Roman" pitchFamily="18" charset="0"/>
              </a:rPr>
              <a:t>In addition, the internal auditor coordinates with other assurance providers and considers planned reliance on their work.</a:t>
            </a:r>
            <a:endParaRPr lang="en-US" sz="2200" dirty="0" smtClean="0">
              <a:solidFill>
                <a:schemeClr val="accent6">
                  <a:lumMod val="10000"/>
                </a:schemeClr>
              </a:solidFill>
              <a:latin typeface="Arial" charset="0"/>
              <a:cs typeface="Times New Roman" pitchFamily="18" charset="0"/>
            </a:endParaRPr>
          </a:p>
          <a:p>
            <a:pPr marL="457200" indent="-457200" fontAlgn="base">
              <a:spcBef>
                <a:spcPct val="0"/>
              </a:spcBef>
              <a:spcAft>
                <a:spcPct val="0"/>
              </a:spcAft>
              <a:buFont typeface="+mj-lt"/>
              <a:buAutoNum type="arabicPeriod" startAt="5"/>
            </a:pPr>
            <a:endParaRPr lang="en-US" sz="2200" i="1" dirty="0" smtClean="0">
              <a:solidFill>
                <a:srgbClr val="000000"/>
              </a:solidFill>
              <a:latin typeface="Arial" charset="0"/>
              <a:cs typeface="Arial" charset="0"/>
            </a:endParaRPr>
          </a:p>
          <a:p>
            <a:pPr marL="914400" lvl="1" indent="-457200" fontAlgn="base">
              <a:spcBef>
                <a:spcPct val="0"/>
              </a:spcBef>
              <a:spcAft>
                <a:spcPct val="0"/>
              </a:spcAft>
              <a:buFont typeface="Arial" pitchFamily="34" charset="0"/>
              <a:buChar char="•"/>
            </a:pPr>
            <a:endParaRPr lang="en-US" sz="2200" i="1" dirty="0">
              <a:solidFill>
                <a:schemeClr val="accent6">
                  <a:lumMod val="25000"/>
                </a:schemeClr>
              </a:solidFill>
              <a:latin typeface="Arial" charset="0"/>
              <a:cs typeface="Arial" charset="0"/>
            </a:endParaRPr>
          </a:p>
        </p:txBody>
      </p:sp>
      <p:sp>
        <p:nvSpPr>
          <p:cNvPr id="305155" name="Rectangle 4"/>
          <p:cNvSpPr>
            <a:spLocks noChangeArrowheads="1"/>
          </p:cNvSpPr>
          <p:nvPr/>
        </p:nvSpPr>
        <p:spPr bwMode="auto">
          <a:xfrm>
            <a:off x="1043608" y="214313"/>
            <a:ext cx="7704856"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3"/>
          <p:cNvSpPr>
            <a:spLocks noChangeArrowheads="1"/>
          </p:cNvSpPr>
          <p:nvPr/>
        </p:nvSpPr>
        <p:spPr bwMode="auto">
          <a:xfrm>
            <a:off x="1043608" y="1841500"/>
            <a:ext cx="7600330" cy="4708981"/>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9"/>
            </a:pPr>
            <a:r>
              <a:rPr lang="en-US" sz="2000" dirty="0">
                <a:solidFill>
                  <a:srgbClr val="000000"/>
                </a:solidFill>
                <a:latin typeface="Arial" charset="0"/>
                <a:cs typeface="Times New Roman" pitchFamily="18" charset="0"/>
              </a:rPr>
              <a:t>The internal audit charter normally requires the internal audit activity to focus on </a:t>
            </a:r>
            <a:r>
              <a:rPr lang="en-US" sz="2000" dirty="0">
                <a:solidFill>
                  <a:srgbClr val="FF0000"/>
                </a:solidFill>
                <a:latin typeface="Arial" charset="0"/>
                <a:cs typeface="Times New Roman" pitchFamily="18" charset="0"/>
              </a:rPr>
              <a:t>areas of high risk</a:t>
            </a:r>
            <a:r>
              <a:rPr lang="en-US" sz="2000" dirty="0">
                <a:solidFill>
                  <a:srgbClr val="000000"/>
                </a:solidFill>
                <a:latin typeface="Arial" charset="0"/>
                <a:cs typeface="Times New Roman" pitchFamily="18" charset="0"/>
              </a:rPr>
              <a:t>, including both inherent and residual risk. The internal audit activity needs to identify areas of high inherent risk, high residual risks, and the key control systems upon which the organization is most reliant. If the internal audit activity identifies areas of unacceptable residual risk, management needs to be notified so that the risk can be addressed. </a:t>
            </a:r>
            <a:endParaRPr lang="en-US" sz="20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9"/>
            </a:pPr>
            <a:endParaRPr lang="en-US" sz="20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9"/>
            </a:pPr>
            <a:r>
              <a:rPr lang="en-US" sz="2000" dirty="0" smtClean="0">
                <a:solidFill>
                  <a:srgbClr val="000000"/>
                </a:solidFill>
                <a:latin typeface="Arial" charset="0"/>
                <a:cs typeface="Times New Roman" pitchFamily="18" charset="0"/>
              </a:rPr>
              <a:t>Internal auditors also try to </a:t>
            </a:r>
            <a:r>
              <a:rPr lang="en-US" sz="2000" dirty="0" smtClean="0">
                <a:solidFill>
                  <a:srgbClr val="FF0000"/>
                </a:solidFill>
                <a:latin typeface="Arial" charset="0"/>
                <a:cs typeface="Times New Roman" pitchFamily="18" charset="0"/>
              </a:rPr>
              <a:t>identify unnecessary, redundant, excessive, or complex controls</a:t>
            </a:r>
            <a:r>
              <a:rPr lang="en-US" sz="2000" dirty="0" smtClean="0">
                <a:solidFill>
                  <a:srgbClr val="000000"/>
                </a:solidFill>
                <a:latin typeface="Arial" charset="0"/>
                <a:cs typeface="Times New Roman" pitchFamily="18" charset="0"/>
              </a:rPr>
              <a:t> that inefficiently reduce risk. In these cases, the cost of the control may be greater than the benefit realized and therefore there is an opportunity for efficiency gains in the design of the control.</a:t>
            </a:r>
            <a:endParaRPr lang="en-US" sz="2000" i="1" dirty="0" smtClean="0">
              <a:solidFill>
                <a:srgbClr val="000000"/>
              </a:solidFill>
              <a:latin typeface="Arial" charset="0"/>
              <a:cs typeface="Arial" charset="0"/>
            </a:endParaRPr>
          </a:p>
          <a:p>
            <a:pPr marL="457200" indent="-457200" fontAlgn="base">
              <a:spcBef>
                <a:spcPct val="0"/>
              </a:spcBef>
              <a:spcAft>
                <a:spcPct val="0"/>
              </a:spcAft>
              <a:buFont typeface="Calibri" pitchFamily="34" charset="0"/>
              <a:buAutoNum type="arabicPeriod" startAt="9"/>
            </a:pPr>
            <a:endParaRPr lang="en-US" sz="2000" i="1" dirty="0">
              <a:solidFill>
                <a:srgbClr val="000000"/>
              </a:solidFill>
              <a:latin typeface="Arial" charset="0"/>
              <a:cs typeface="Arial" charset="0"/>
            </a:endParaRPr>
          </a:p>
        </p:txBody>
      </p:sp>
      <p:sp>
        <p:nvSpPr>
          <p:cNvPr id="310275" name="Rectangle 4"/>
          <p:cNvSpPr>
            <a:spLocks noChangeArrowheads="1"/>
          </p:cNvSpPr>
          <p:nvPr/>
        </p:nvSpPr>
        <p:spPr bwMode="auto">
          <a:xfrm>
            <a:off x="1043608" y="214313"/>
            <a:ext cx="7560840"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3"/>
          <p:cNvSpPr>
            <a:spLocks noChangeArrowheads="1"/>
          </p:cNvSpPr>
          <p:nvPr/>
        </p:nvSpPr>
        <p:spPr bwMode="auto">
          <a:xfrm>
            <a:off x="1043608" y="1772816"/>
            <a:ext cx="7600330" cy="4708981"/>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11"/>
            </a:pPr>
            <a:r>
              <a:rPr lang="en-US" sz="2000" dirty="0">
                <a:solidFill>
                  <a:srgbClr val="000000"/>
                </a:solidFill>
                <a:latin typeface="Arial" charset="0"/>
                <a:cs typeface="Times New Roman" pitchFamily="18" charset="0"/>
              </a:rPr>
              <a:t>To ensure relevant risks are identified, the approach to risk identification is systematic and clearly documented. </a:t>
            </a:r>
          </a:p>
          <a:p>
            <a:pPr marL="457200" indent="-457200" fontAlgn="base">
              <a:spcBef>
                <a:spcPct val="0"/>
              </a:spcBef>
              <a:spcAft>
                <a:spcPct val="0"/>
              </a:spcAft>
              <a:buFont typeface="Calibri" pitchFamily="34" charset="0"/>
              <a:buAutoNum type="arabicPeriod" startAt="11"/>
            </a:pPr>
            <a:endParaRPr lang="en-US" sz="2000" dirty="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en-US" sz="2000" dirty="0" smtClean="0">
                <a:solidFill>
                  <a:srgbClr val="000000"/>
                </a:solidFill>
                <a:latin typeface="Arial" charset="0"/>
                <a:cs typeface="Times New Roman" pitchFamily="18" charset="0"/>
              </a:rPr>
              <a:t>Many </a:t>
            </a:r>
            <a:r>
              <a:rPr lang="en-US" sz="2000" dirty="0">
                <a:solidFill>
                  <a:srgbClr val="000000"/>
                </a:solidFill>
                <a:latin typeface="Arial" charset="0"/>
                <a:cs typeface="Times New Roman" pitchFamily="18" charset="0"/>
              </a:rPr>
              <a:t>organizations have developed </a:t>
            </a:r>
            <a:r>
              <a:rPr lang="en-US" sz="2000" dirty="0">
                <a:solidFill>
                  <a:srgbClr val="FF0000"/>
                </a:solidFill>
                <a:latin typeface="Arial" charset="0"/>
                <a:cs typeface="Times New Roman" pitchFamily="18" charset="0"/>
              </a:rPr>
              <a:t>risk registers </a:t>
            </a:r>
            <a:r>
              <a:rPr lang="en-US" sz="2000" dirty="0">
                <a:solidFill>
                  <a:srgbClr val="000000"/>
                </a:solidFill>
                <a:latin typeface="Arial" charset="0"/>
                <a:cs typeface="Times New Roman" pitchFamily="18" charset="0"/>
              </a:rPr>
              <a:t>that document </a:t>
            </a:r>
            <a:r>
              <a:rPr lang="en-US" sz="2000" dirty="0" smtClean="0">
                <a:solidFill>
                  <a:srgbClr val="000000"/>
                </a:solidFill>
                <a:latin typeface="Arial" charset="0"/>
                <a:cs typeface="Times New Roman" pitchFamily="18" charset="0"/>
              </a:rPr>
              <a:t>risks.</a:t>
            </a:r>
          </a:p>
          <a:p>
            <a:pPr marL="457200" indent="-457200" fontAlgn="base">
              <a:spcBef>
                <a:spcPct val="0"/>
              </a:spcBef>
              <a:spcAft>
                <a:spcPct val="0"/>
              </a:spcAft>
              <a:buFont typeface="Calibri" pitchFamily="34" charset="0"/>
              <a:buAutoNum type="arabicPeriod" startAt="11"/>
            </a:pPr>
            <a:endParaRPr lang="en-US" sz="20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en-US" sz="2000" dirty="0" smtClean="0">
                <a:solidFill>
                  <a:srgbClr val="000000"/>
                </a:solidFill>
                <a:latin typeface="Arial" charset="0"/>
                <a:cs typeface="Times New Roman" pitchFamily="18" charset="0"/>
              </a:rPr>
              <a:t>Some organizations may identify several </a:t>
            </a:r>
            <a:r>
              <a:rPr lang="en-US" sz="2000" dirty="0" smtClean="0">
                <a:solidFill>
                  <a:srgbClr val="FF0000"/>
                </a:solidFill>
                <a:latin typeface="Arial" charset="0"/>
                <a:cs typeface="Times New Roman" pitchFamily="18" charset="0"/>
              </a:rPr>
              <a:t>high</a:t>
            </a:r>
            <a:r>
              <a:rPr lang="en-US" sz="2000" dirty="0" smtClean="0">
                <a:solidFill>
                  <a:srgbClr val="000000"/>
                </a:solidFill>
                <a:latin typeface="Arial" charset="0"/>
                <a:cs typeface="Times New Roman" pitchFamily="18" charset="0"/>
              </a:rPr>
              <a:t> (or higher) inherent risk areas. While these risks may warrant the internal audit activity’s attention, it is not always possible to review them.</a:t>
            </a:r>
          </a:p>
          <a:p>
            <a:pPr marL="457200" indent="-457200" fontAlgn="base">
              <a:spcBef>
                <a:spcPct val="0"/>
              </a:spcBef>
              <a:spcAft>
                <a:spcPct val="0"/>
              </a:spcAft>
              <a:buFont typeface="Calibri" pitchFamily="34" charset="0"/>
              <a:buAutoNum type="arabicPeriod" startAt="11"/>
            </a:pPr>
            <a:endParaRPr lang="en-US" sz="20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en-US" sz="2000" dirty="0" smtClean="0">
                <a:solidFill>
                  <a:srgbClr val="000000"/>
                </a:solidFill>
                <a:latin typeface="Arial" charset="0"/>
                <a:cs typeface="Times New Roman" pitchFamily="18" charset="0"/>
              </a:rPr>
              <a:t>A selection of </a:t>
            </a:r>
            <a:r>
              <a:rPr lang="en-US" sz="2000" dirty="0" smtClean="0">
                <a:solidFill>
                  <a:srgbClr val="FF0000"/>
                </a:solidFill>
                <a:latin typeface="Arial" charset="0"/>
                <a:cs typeface="Times New Roman" pitchFamily="18" charset="0"/>
              </a:rPr>
              <a:t>lower risk level </a:t>
            </a:r>
            <a:r>
              <a:rPr lang="en-US" sz="2000" dirty="0" smtClean="0">
                <a:solidFill>
                  <a:srgbClr val="000000"/>
                </a:solidFill>
                <a:latin typeface="Arial" charset="0"/>
                <a:cs typeface="Times New Roman" pitchFamily="18" charset="0"/>
              </a:rPr>
              <a:t>business unit or branch type audits need to periodically be included in the internal audit activity’s plan to give them coverage and confirm that their risks have not changed.</a:t>
            </a:r>
            <a:endParaRPr lang="en-US" sz="2000" i="1" dirty="0">
              <a:solidFill>
                <a:srgbClr val="000000"/>
              </a:solidFill>
              <a:latin typeface="Arial" charset="0"/>
              <a:cs typeface="Arial" charset="0"/>
            </a:endParaRPr>
          </a:p>
        </p:txBody>
      </p:sp>
      <p:sp>
        <p:nvSpPr>
          <p:cNvPr id="312323" name="Rectangle 4"/>
          <p:cNvSpPr>
            <a:spLocks noChangeArrowheads="1"/>
          </p:cNvSpPr>
          <p:nvPr/>
        </p:nvSpPr>
        <p:spPr bwMode="auto">
          <a:xfrm>
            <a:off x="1043608" y="214313"/>
            <a:ext cx="7560840"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2010-2:</a:t>
            </a:r>
          </a:p>
          <a:p>
            <a:pPr algn="ctr" fontAlgn="base">
              <a:spcBef>
                <a:spcPct val="0"/>
              </a:spcBef>
              <a:spcAft>
                <a:spcPct val="0"/>
              </a:spcAft>
            </a:pPr>
            <a:r>
              <a:rPr lang="en-US" sz="2800" b="1" dirty="0">
                <a:solidFill>
                  <a:srgbClr val="000000"/>
                </a:solidFill>
                <a:cs typeface="Arial" charset="0"/>
              </a:rPr>
              <a:t>Using the Risk Management Process in Internal Audit Planning</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TotalTime>
  <Words>1965</Words>
  <Application>Microsoft Office PowerPoint</Application>
  <PresentationFormat>On-screen Show (4:3)</PresentationFormat>
  <Paragraphs>270</Paragraphs>
  <Slides>21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SIGMAmasterslideEN_landscape</vt:lpstr>
      <vt:lpstr>Bitmap Image</vt:lpstr>
      <vt:lpstr>Risk Assessment Workshop</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Risk Assessment Methodology and Approach</vt:lpstr>
      <vt:lpstr>Risk Framework</vt:lpstr>
      <vt:lpstr>Risk Prioritization – Impact criteria (examples)</vt:lpstr>
      <vt:lpstr>Risk Prioritization – Exposure / Vulnerability criteria (examples)</vt:lpstr>
      <vt:lpstr>Prioritize Risk – Risk Map</vt:lpstr>
      <vt:lpstr>Slide 20</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Jean-Pierre</dc:creator>
  <cp:lastModifiedBy>Jean-Pierre</cp:lastModifiedBy>
  <cp:revision>25</cp:revision>
  <dcterms:created xsi:type="dcterms:W3CDTF">2012-04-16T09:23:15Z</dcterms:created>
  <dcterms:modified xsi:type="dcterms:W3CDTF">2012-04-17T03:40:10Z</dcterms:modified>
</cp:coreProperties>
</file>