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23"/>
  </p:notesMasterIdLst>
  <p:sldIdLst>
    <p:sldId id="278" r:id="rId2"/>
    <p:sldId id="257" r:id="rId3"/>
    <p:sldId id="258" r:id="rId4"/>
    <p:sldId id="260" r:id="rId5"/>
    <p:sldId id="261" r:id="rId6"/>
    <p:sldId id="263" r:id="rId7"/>
    <p:sldId id="287" r:id="rId8"/>
    <p:sldId id="268" r:id="rId9"/>
    <p:sldId id="270" r:id="rId10"/>
    <p:sldId id="272" r:id="rId11"/>
    <p:sldId id="273" r:id="rId12"/>
    <p:sldId id="286" r:id="rId13"/>
    <p:sldId id="289" r:id="rId14"/>
    <p:sldId id="290" r:id="rId15"/>
    <p:sldId id="274" r:id="rId16"/>
    <p:sldId id="288" r:id="rId17"/>
    <p:sldId id="280" r:id="rId18"/>
    <p:sldId id="281" r:id="rId19"/>
    <p:sldId id="283" r:id="rId20"/>
    <p:sldId id="285" r:id="rId21"/>
    <p:sldId id="291" r:id="rId22"/>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434"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CCBD54-3084-4BA6-A141-EF0C3B77A0E5}" type="datetimeFigureOut">
              <a:rPr lang="nl-BE" smtClean="0"/>
              <a:pPr/>
              <a:t>18/04/2012</a:t>
            </a:fld>
            <a:endParaRPr lang="nl-B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F7FE11-A6AA-4679-B5E6-247D52FFF99F}" type="slidenum">
              <a:rPr lang="nl-BE" smtClean="0"/>
              <a:pPr/>
              <a:t>‹#›</a:t>
            </a:fld>
            <a:endParaRPr lang="nl-B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1</a:t>
            </a:fld>
            <a:endParaRPr 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BE" dirty="0"/>
          </a:p>
        </p:txBody>
      </p:sp>
      <p:sp>
        <p:nvSpPr>
          <p:cNvPr id="4" name="Slide Number Placeholder 3"/>
          <p:cNvSpPr>
            <a:spLocks noGrp="1"/>
          </p:cNvSpPr>
          <p:nvPr>
            <p:ph type="sldNum" sz="quarter" idx="10"/>
          </p:nvPr>
        </p:nvSpPr>
        <p:spPr/>
        <p:txBody>
          <a:bodyPr/>
          <a:lstStyle/>
          <a:p>
            <a:fld id="{95F7FE11-A6AA-4679-B5E6-247D52FFF99F}" type="slidenum">
              <a:rPr lang="nl-BE" smtClean="0"/>
              <a:pPr/>
              <a:t>6</a:t>
            </a:fld>
            <a:endParaRPr lang="nl-B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BE" dirty="0"/>
          </a:p>
        </p:txBody>
      </p:sp>
      <p:sp>
        <p:nvSpPr>
          <p:cNvPr id="4" name="Slide Number Placeholder 3"/>
          <p:cNvSpPr>
            <a:spLocks noGrp="1"/>
          </p:cNvSpPr>
          <p:nvPr>
            <p:ph type="sldNum" sz="quarter" idx="10"/>
          </p:nvPr>
        </p:nvSpPr>
        <p:spPr/>
        <p:txBody>
          <a:bodyPr/>
          <a:lstStyle/>
          <a:p>
            <a:fld id="{95F7FE11-A6AA-4679-B5E6-247D52FFF99F}" type="slidenum">
              <a:rPr lang="nl-BE" smtClean="0"/>
              <a:pPr/>
              <a:t>7</a:t>
            </a:fld>
            <a:endParaRPr lang="nl-B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7"/>
          <p:cNvSpPr>
            <a:spLocks noGrp="1" noChangeArrowheads="1"/>
          </p:cNvSpPr>
          <p:nvPr>
            <p:ph type="sldNum" sz="quarter" idx="5"/>
          </p:nvPr>
        </p:nvSpPr>
        <p:spPr>
          <a:noFill/>
        </p:spPr>
        <p:txBody>
          <a:bodyPr/>
          <a:lstStyle/>
          <a:p>
            <a:fld id="{0B57F2CE-3EA2-4984-AC21-3D26C94D923C}" type="slidenum">
              <a:rPr lang="en-US" smtClean="0">
                <a:solidFill>
                  <a:srgbClr val="000000"/>
                </a:solidFill>
              </a:rPr>
              <a:pPr/>
              <a:t>15</a:t>
            </a:fld>
            <a:endParaRPr lang="en-US" smtClean="0">
              <a:solidFill>
                <a:srgbClr val="000000"/>
              </a:solidFill>
            </a:endParaRPr>
          </a:p>
        </p:txBody>
      </p:sp>
      <p:sp>
        <p:nvSpPr>
          <p:cNvPr id="377859" name="Rectangle 2"/>
          <p:cNvSpPr>
            <a:spLocks noGrp="1" noRot="1" noChangeAspect="1" noChangeArrowheads="1" noTextEdit="1"/>
          </p:cNvSpPr>
          <p:nvPr>
            <p:ph type="sldImg"/>
          </p:nvPr>
        </p:nvSpPr>
        <p:spPr>
          <a:xfrm>
            <a:off x="1296988" y="798513"/>
            <a:ext cx="4262437" cy="3195637"/>
          </a:xfrm>
          <a:ln/>
        </p:spPr>
      </p:sp>
      <p:sp>
        <p:nvSpPr>
          <p:cNvPr id="377860" name="Rectangle 3"/>
          <p:cNvSpPr>
            <a:spLocks noGrp="1" noChangeArrowheads="1"/>
          </p:cNvSpPr>
          <p:nvPr>
            <p:ph type="body" idx="1"/>
          </p:nvPr>
        </p:nvSpPr>
        <p:spPr>
          <a:noFill/>
          <a:ln/>
        </p:spPr>
        <p:txBody>
          <a:bodyPr/>
          <a:lstStyle/>
          <a:p>
            <a:pPr marL="228600" indent="-228600" eaLnBrk="1" hangingPunct="1"/>
            <a:endParaRPr lang="en-US" dirty="0"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16</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7"/>
          <p:cNvSpPr>
            <a:spLocks noGrp="1" noChangeArrowheads="1"/>
          </p:cNvSpPr>
          <p:nvPr>
            <p:ph type="sldNum" sz="quarter" idx="5"/>
          </p:nvPr>
        </p:nvSpPr>
        <p:spPr>
          <a:noFill/>
        </p:spPr>
        <p:txBody>
          <a:bodyPr/>
          <a:lstStyle/>
          <a:p>
            <a:fld id="{E0D33B74-CC68-45BA-978B-4EA058045D3C}" type="slidenum">
              <a:rPr lang="en-US" smtClean="0">
                <a:solidFill>
                  <a:srgbClr val="000000"/>
                </a:solidFill>
              </a:rPr>
              <a:pPr/>
              <a:t>20</a:t>
            </a:fld>
            <a:endParaRPr lang="en-US" smtClean="0">
              <a:solidFill>
                <a:srgbClr val="000000"/>
              </a:solidFill>
            </a:endParaRPr>
          </a:p>
        </p:txBody>
      </p:sp>
      <p:sp>
        <p:nvSpPr>
          <p:cNvPr id="386051" name="Rectangle 2"/>
          <p:cNvSpPr>
            <a:spLocks noGrp="1" noRot="1" noChangeAspect="1" noChangeArrowheads="1" noTextEdit="1"/>
          </p:cNvSpPr>
          <p:nvPr>
            <p:ph type="sldImg"/>
          </p:nvPr>
        </p:nvSpPr>
        <p:spPr>
          <a:xfrm>
            <a:off x="1144588" y="685800"/>
            <a:ext cx="4570412" cy="3427413"/>
          </a:xfrm>
          <a:solidFill>
            <a:srgbClr val="FFFFFF"/>
          </a:solidFill>
          <a:ln/>
        </p:spPr>
      </p:sp>
      <p:sp>
        <p:nvSpPr>
          <p:cNvPr id="386052" name="Rectangle 3"/>
          <p:cNvSpPr>
            <a:spLocks noGrp="1" noChangeArrowheads="1"/>
          </p:cNvSpPr>
          <p:nvPr>
            <p:ph type="body" idx="1"/>
          </p:nvPr>
        </p:nvSpPr>
        <p:spPr>
          <a:xfrm>
            <a:off x="915054" y="4343363"/>
            <a:ext cx="5027893" cy="4115462"/>
          </a:xfrm>
          <a:solidFill>
            <a:srgbClr val="FFFFFF"/>
          </a:solidFill>
          <a:ln>
            <a:solidFill>
              <a:srgbClr val="000000"/>
            </a:solidFill>
          </a:ln>
        </p:spPr>
        <p:txBody>
          <a:bodyPr lIns="90836" tIns="45418" rIns="90836" bIns="45418"/>
          <a:lstStyle/>
          <a:p>
            <a:pPr eaLnBrk="1" hangingPunct="1"/>
            <a:endParaRPr lang="en-GB" smtClean="0">
              <a:latin typeface="Times New Roman" pitchFamily="18"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21</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1981200"/>
            <a:ext cx="6477000" cy="3886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50" y="304800"/>
            <a:ext cx="1619250" cy="5562600"/>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304800"/>
            <a:ext cx="4705350" cy="5562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BE"/>
          </a:p>
        </p:txBody>
      </p:sp>
      <p:sp>
        <p:nvSpPr>
          <p:cNvPr id="3" name="Slide Number Placeholder 2"/>
          <p:cNvSpPr>
            <a:spLocks noGrp="1"/>
          </p:cNvSpPr>
          <p:nvPr>
            <p:ph type="sldNum" sz="quarter" idx="10"/>
          </p:nvPr>
        </p:nvSpPr>
        <p:spPr/>
        <p:txBody>
          <a:bodyPr/>
          <a:lstStyle/>
          <a:p>
            <a:pPr>
              <a:defRPr/>
            </a:pPr>
            <a:fld id="{B3C5C215-54A4-4D1A-BCB8-9895EDFD3152}" type="slidenum">
              <a:rPr lang="en-US" smtClean="0"/>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cs typeface="Arial" charset="0"/>
              </a:defRPr>
            </a:lvl1pPr>
          </a:lstStyle>
          <a:p>
            <a:pPr fontAlgn="base">
              <a:spcBef>
                <a:spcPct val="0"/>
              </a:spcBef>
              <a:spcAft>
                <a:spcPct val="0"/>
              </a:spcAft>
              <a:defRPr/>
            </a:pPr>
            <a:fld id="{79B8449D-7B8C-400E-B442-CA2E5B288CAC}" type="slidenum">
              <a:rPr lang="en-US" sz="2400">
                <a:solidFill>
                  <a:prstClr val="black"/>
                </a:solidFill>
                <a:latin typeface="Arial Black" pitchFamily="34" charset="0"/>
              </a:rPr>
              <a:pPr fontAlgn="base">
                <a:spcBef>
                  <a:spcPct val="0"/>
                </a:spcBef>
                <a:spcAft>
                  <a:spcPct val="0"/>
                </a:spcAft>
                <a:defRPr/>
              </a:pPr>
              <a:t>‹#›</a:t>
            </a:fld>
            <a:endParaRPr lang="en-US" sz="2400">
              <a:solidFill>
                <a:prstClr val="black"/>
              </a:solidFill>
              <a:latin typeface="Arial Black"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lvl1pPr>
              <a:defRPr>
                <a:solidFill>
                  <a:srgbClr val="002060"/>
                </a:solidFill>
                <a:effectLst/>
              </a:defRPr>
            </a:lvl1pPr>
          </a:lstStyle>
          <a:p>
            <a:r>
              <a:rPr lang="en-US" dirty="0" smtClean="0"/>
              <a:t>Click to edit Master title style</a:t>
            </a:r>
            <a:endParaRPr lang="en-GB" dirty="0"/>
          </a:p>
        </p:txBody>
      </p:sp>
      <p:sp>
        <p:nvSpPr>
          <p:cNvPr id="3" name="Content Placeholder 2"/>
          <p:cNvSpPr>
            <a:spLocks noGrp="1"/>
          </p:cNvSpPr>
          <p:nvPr>
            <p:ph idx="1"/>
          </p:nvPr>
        </p:nvSpPr>
        <p:spPr>
          <a:xfrm>
            <a:off x="2286000" y="1981200"/>
            <a:ext cx="6477000" cy="3886200"/>
          </a:xfrm>
          <a:prstGeom prst="rect">
            <a:avLst/>
          </a:prstGeom>
        </p:spPr>
        <p:txBody>
          <a:bodyPr/>
          <a:lstStyle>
            <a:lvl1pPr>
              <a:defRPr>
                <a:solidFill>
                  <a:srgbClr val="0070C0"/>
                </a:solidFill>
              </a:defRPr>
            </a:lvl1pPr>
            <a:lvl2pPr>
              <a:defRPr>
                <a:solidFill>
                  <a:srgbClr val="008FFA"/>
                </a:solidFill>
              </a:defRPr>
            </a:lvl2pPr>
            <a:lvl3pPr>
              <a:defRPr>
                <a:solidFill>
                  <a:srgbClr val="2FA6FF"/>
                </a:solidFill>
              </a:defRPr>
            </a:lvl3pPr>
            <a:lvl4pPr>
              <a:defRPr>
                <a:solidFill>
                  <a:srgbClr val="BDE3FF"/>
                </a:solidFill>
              </a:defRPr>
            </a:lvl4pPr>
            <a:lvl5pPr>
              <a:defRPr>
                <a:solidFill>
                  <a:srgbClr val="BDE3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22860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6007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4117"/>
          </a:schemeClr>
        </a:solidFill>
        <a:effectLst/>
      </p:bgPr>
    </p:bg>
    <p:spTree>
      <p:nvGrpSpPr>
        <p:cNvPr id="1" name=""/>
        <p:cNvGrpSpPr/>
        <p:nvPr/>
      </p:nvGrpSpPr>
      <p:grpSpPr>
        <a:xfrm>
          <a:off x="0" y="0"/>
          <a:ext cx="0" cy="0"/>
          <a:chOff x="0" y="0"/>
          <a:chExt cx="0" cy="0"/>
        </a:xfrm>
      </p:grpSpPr>
      <p:sp>
        <p:nvSpPr>
          <p:cNvPr id="5125" name="Text Box 5"/>
          <p:cNvSpPr txBox="1">
            <a:spLocks noChangeAspect="1" noChangeArrowheads="1"/>
          </p:cNvSpPr>
          <p:nvPr/>
        </p:nvSpPr>
        <p:spPr bwMode="auto">
          <a:xfrm>
            <a:off x="0" y="2286000"/>
            <a:ext cx="1219200" cy="2057400"/>
          </a:xfrm>
          <a:prstGeom prst="rect">
            <a:avLst/>
          </a:prstGeom>
          <a:noFill/>
          <a:ln w="12700">
            <a:noFill/>
            <a:miter lim="800000"/>
            <a:headEnd/>
            <a:tailEnd/>
          </a:ln>
          <a:effectLst/>
        </p:spPr>
        <p:txBody>
          <a:bodyPr/>
          <a:lstStyle/>
          <a:p>
            <a:pPr algn="ctr" eaLnBrk="0" hangingPunct="0">
              <a:spcBef>
                <a:spcPct val="50000"/>
              </a:spcBef>
              <a:defRPr/>
            </a:pPr>
            <a:endParaRPr lang="en-US" sz="1400">
              <a:solidFill>
                <a:schemeClr val="bg2"/>
              </a:solidFill>
              <a:latin typeface="Times" pitchFamily="18" charset="0"/>
            </a:endParaRPr>
          </a:p>
        </p:txBody>
      </p:sp>
      <p:sp>
        <p:nvSpPr>
          <p:cNvPr id="5126" name="Text Box 6"/>
          <p:cNvSpPr txBox="1">
            <a:spLocks noChangeArrowheads="1"/>
          </p:cNvSpPr>
          <p:nvPr/>
        </p:nvSpPr>
        <p:spPr bwMode="auto">
          <a:xfrm>
            <a:off x="8532813" y="6629400"/>
            <a:ext cx="628650" cy="228600"/>
          </a:xfrm>
          <a:prstGeom prst="rect">
            <a:avLst/>
          </a:prstGeom>
          <a:noFill/>
          <a:ln w="12700">
            <a:noFill/>
            <a:miter lim="800000"/>
            <a:headEnd/>
            <a:tailEnd/>
          </a:ln>
          <a:effectLst/>
        </p:spPr>
        <p:txBody>
          <a:bodyPr wrap="none">
            <a:spAutoFit/>
          </a:bodyPr>
          <a:lstStyle/>
          <a:p>
            <a:pPr eaLnBrk="0" hangingPunct="0">
              <a:defRPr/>
            </a:pPr>
            <a:r>
              <a:rPr lang="en-GB" sz="900" b="1">
                <a:latin typeface="Times New Roman" pitchFamily="18" charset="0"/>
              </a:rPr>
              <a:t>© OECD</a:t>
            </a:r>
          </a:p>
        </p:txBody>
      </p:sp>
      <p:grpSp>
        <p:nvGrpSpPr>
          <p:cNvPr id="2" name="Group 19"/>
          <p:cNvGrpSpPr>
            <a:grpSpLocks/>
          </p:cNvGrpSpPr>
          <p:nvPr/>
        </p:nvGrpSpPr>
        <p:grpSpPr bwMode="auto">
          <a:xfrm>
            <a:off x="0" y="0"/>
            <a:ext cx="827088" cy="6858000"/>
            <a:chOff x="0" y="754"/>
            <a:chExt cx="773" cy="3566"/>
          </a:xfrm>
        </p:grpSpPr>
        <p:graphicFrame>
          <p:nvGraphicFramePr>
            <p:cNvPr id="1026" name="Object 3"/>
            <p:cNvGraphicFramePr>
              <a:graphicFrameLocks/>
            </p:cNvGraphicFramePr>
            <p:nvPr/>
          </p:nvGraphicFramePr>
          <p:xfrm>
            <a:off x="0" y="754"/>
            <a:ext cx="773" cy="3566"/>
          </p:xfrm>
          <a:graphic>
            <a:graphicData uri="http://schemas.openxmlformats.org/presentationml/2006/ole">
              <p:oleObj spid="_x0000_s122882" name="Bitmap Image" r:id="rId16" imgW="809738" imgH="1390844" progId="PBrush">
                <p:embed/>
              </p:oleObj>
            </a:graphicData>
          </a:graphic>
        </p:graphicFrame>
        <p:sp>
          <p:nvSpPr>
            <p:cNvPr id="5130" name="Text Box 10"/>
            <p:cNvSpPr txBox="1">
              <a:spLocks noChangeAspect="1" noChangeArrowheads="1"/>
            </p:cNvSpPr>
            <p:nvPr/>
          </p:nvSpPr>
          <p:spPr bwMode="auto">
            <a:xfrm rot="10800000">
              <a:off x="0" y="1376"/>
              <a:ext cx="731" cy="1935"/>
            </a:xfrm>
            <a:prstGeom prst="rect">
              <a:avLst/>
            </a:prstGeom>
            <a:noFill/>
            <a:ln w="12700">
              <a:noFill/>
              <a:miter lim="800000"/>
              <a:headEnd/>
              <a:tailEnd/>
            </a:ln>
            <a:effectLst/>
          </p:spPr>
          <p:txBody>
            <a:bodyPr vert="eaVert" lIns="18000" rIns="18000" anchor="ctr"/>
            <a:lstStyle/>
            <a:p>
              <a:pPr algn="ctr" eaLnBrk="0" hangingPunct="0">
                <a:lnSpc>
                  <a:spcPct val="140000"/>
                </a:lnSpc>
                <a:spcBef>
                  <a:spcPct val="50000"/>
                </a:spcBef>
                <a:defRPr/>
              </a:pPr>
              <a:r>
                <a:rPr lang="en-GB" sz="800" b="1" dirty="0">
                  <a:solidFill>
                    <a:schemeClr val="bg2"/>
                  </a:solidFill>
                </a:rPr>
                <a:t>A joint  initiative of the OECD and the European Union,</a:t>
              </a:r>
              <a:br>
                <a:rPr lang="en-GB" sz="800" b="1" dirty="0">
                  <a:solidFill>
                    <a:schemeClr val="bg2"/>
                  </a:solidFill>
                </a:rPr>
              </a:br>
              <a:r>
                <a:rPr lang="en-GB" sz="800" b="1" dirty="0">
                  <a:solidFill>
                    <a:schemeClr val="bg2"/>
                  </a:solidFill>
                </a:rPr>
                <a:t>principally financed by the EU</a:t>
              </a:r>
            </a:p>
          </p:txBody>
        </p:sp>
      </p:grpSp>
      <p:pic>
        <p:nvPicPr>
          <p:cNvPr id="1031" name="Picture 12" descr="euflag_original.gif"/>
          <p:cNvPicPr>
            <a:picLocks noChangeAspect="1"/>
          </p:cNvPicPr>
          <p:nvPr/>
        </p:nvPicPr>
        <p:blipFill>
          <a:blip r:embed="rId17" cstate="print"/>
          <a:srcRect/>
          <a:stretch>
            <a:fillRect/>
          </a:stretch>
        </p:blipFill>
        <p:spPr bwMode="auto">
          <a:xfrm>
            <a:off x="93663" y="5157788"/>
            <a:ext cx="647700" cy="431800"/>
          </a:xfrm>
          <a:prstGeom prst="rect">
            <a:avLst/>
          </a:prstGeom>
          <a:noFill/>
          <a:ln w="9525">
            <a:noFill/>
            <a:miter lim="800000"/>
            <a:headEnd/>
            <a:tailEnd/>
          </a:ln>
        </p:spPr>
      </p:pic>
      <p:sp>
        <p:nvSpPr>
          <p:cNvPr id="12" name="TextBox 11"/>
          <p:cNvSpPr txBox="1"/>
          <p:nvPr/>
        </p:nvSpPr>
        <p:spPr>
          <a:xfrm>
            <a:off x="0" y="260350"/>
            <a:ext cx="827088" cy="769938"/>
          </a:xfrm>
          <a:prstGeom prst="rect">
            <a:avLst/>
          </a:prstGeom>
          <a:noFill/>
        </p:spPr>
        <p:txBody>
          <a:bodyPr>
            <a:spAutoFit/>
          </a:bodyPr>
          <a:lstStyle/>
          <a:p>
            <a:pPr algn="ctr">
              <a:defRPr/>
            </a:pPr>
            <a:r>
              <a:rPr lang="el-GR" sz="3200" b="1" dirty="0">
                <a:solidFill>
                  <a:schemeClr val="bg2"/>
                </a:solidFill>
              </a:rPr>
              <a:t>Σ</a:t>
            </a:r>
            <a:r>
              <a:rPr lang="fr-FR" sz="4400" b="1" dirty="0">
                <a:solidFill>
                  <a:schemeClr val="bg2"/>
                </a:solidFill>
              </a:rPr>
              <a:t/>
            </a:r>
            <a:br>
              <a:rPr lang="fr-FR" sz="4400" b="1" dirty="0">
                <a:solidFill>
                  <a:schemeClr val="bg2"/>
                </a:solidFill>
              </a:rPr>
            </a:br>
            <a:r>
              <a:rPr lang="fr-FR" sz="1050" b="1" dirty="0">
                <a:solidFill>
                  <a:schemeClr val="bg2"/>
                </a:solidFill>
              </a:rPr>
              <a:t>SIGMA</a:t>
            </a:r>
            <a:endParaRPr lang="en-US" sz="1400" b="1" dirty="0">
              <a:solidFill>
                <a:schemeClr val="bg2"/>
              </a:solidFill>
            </a:endParaRPr>
          </a:p>
        </p:txBody>
      </p:sp>
      <p:sp>
        <p:nvSpPr>
          <p:cNvPr id="10" name="Slide Number Placeholder 9"/>
          <p:cNvSpPr>
            <a:spLocks noGrp="1"/>
          </p:cNvSpPr>
          <p:nvPr>
            <p:ph type="sldNum" sz="quarter" idx="4"/>
          </p:nvPr>
        </p:nvSpPr>
        <p:spPr>
          <a:xfrm>
            <a:off x="900113" y="6453188"/>
            <a:ext cx="431800" cy="29368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C5C215-54A4-4D1A-BCB8-9895EDFD3152}" type="slidenum">
              <a:rPr lang="en-US"/>
              <a:pPr>
                <a:defRPr/>
              </a:pPr>
              <a:t>‹#›</a:t>
            </a:fld>
            <a:endParaRPr lang="en-US"/>
          </a:p>
        </p:txBody>
      </p:sp>
      <p:pic>
        <p:nvPicPr>
          <p:cNvPr id="1034" name="Picture 10" descr="OECD_globe_10cm_colorbackground.png"/>
          <p:cNvPicPr>
            <a:picLocks noChangeAspect="1"/>
          </p:cNvPicPr>
          <p:nvPr/>
        </p:nvPicPr>
        <p:blipFill>
          <a:blip r:embed="rId18" cstate="print"/>
          <a:srcRect/>
          <a:stretch>
            <a:fillRect/>
          </a:stretch>
        </p:blipFill>
        <p:spPr bwMode="auto">
          <a:xfrm>
            <a:off x="120650" y="5715000"/>
            <a:ext cx="592138" cy="571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Lst>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rgbClr val="0099CC"/>
        </a:buClr>
        <a:buSzPct val="75000"/>
        <a:buFont typeface="Monotype Sorts" pitchFamily="2" charset="2"/>
        <a:buChar char="l"/>
        <a:defRPr sz="3200">
          <a:solidFill>
            <a:srgbClr val="00988A"/>
          </a:solidFill>
          <a:latin typeface="+mn-lt"/>
          <a:ea typeface="+mn-ea"/>
          <a:cs typeface="+mn-cs"/>
        </a:defRPr>
      </a:lvl1pPr>
      <a:lvl2pPr marL="742950" indent="-285750" algn="l" rtl="0" eaLnBrk="0" fontAlgn="base" hangingPunct="0">
        <a:spcBef>
          <a:spcPct val="20000"/>
        </a:spcBef>
        <a:spcAft>
          <a:spcPct val="0"/>
        </a:spcAft>
        <a:buClr>
          <a:srgbClr val="0099CC"/>
        </a:buClr>
        <a:buSzPct val="100000"/>
        <a:buChar char="•"/>
        <a:defRPr sz="2800">
          <a:solidFill>
            <a:srgbClr val="00988A"/>
          </a:solidFill>
          <a:latin typeface="+mn-lt"/>
        </a:defRPr>
      </a:lvl2pPr>
      <a:lvl3pPr marL="1143000" indent="-228600" algn="l" rtl="0" eaLnBrk="0" fontAlgn="base" hangingPunct="0">
        <a:spcBef>
          <a:spcPct val="20000"/>
        </a:spcBef>
        <a:spcAft>
          <a:spcPct val="0"/>
        </a:spcAft>
        <a:buClr>
          <a:srgbClr val="0099CC"/>
        </a:buClr>
        <a:buSzPct val="100000"/>
        <a:buChar char="–"/>
        <a:defRPr sz="2400">
          <a:solidFill>
            <a:srgbClr val="00988A"/>
          </a:solidFill>
          <a:latin typeface="+mn-lt"/>
        </a:defRPr>
      </a:lvl3pPr>
      <a:lvl4pPr marL="1562100" indent="-228600" algn="l" rtl="0" eaLnBrk="0" fontAlgn="base" hangingPunct="0">
        <a:spcBef>
          <a:spcPct val="20000"/>
        </a:spcBef>
        <a:spcAft>
          <a:spcPct val="0"/>
        </a:spcAft>
        <a:buClr>
          <a:srgbClr val="0099CC"/>
        </a:buClr>
        <a:buSzPct val="100000"/>
        <a:buChar char="•"/>
        <a:defRPr sz="2000">
          <a:solidFill>
            <a:srgbClr val="00988A"/>
          </a:solidFill>
          <a:latin typeface="+mn-lt"/>
        </a:defRPr>
      </a:lvl4pPr>
      <a:lvl5pPr marL="1981200" indent="-228600" algn="l" rtl="0" eaLnBrk="0" fontAlgn="base" hangingPunct="0">
        <a:spcBef>
          <a:spcPct val="20000"/>
        </a:spcBef>
        <a:spcAft>
          <a:spcPct val="0"/>
        </a:spcAft>
        <a:buClr>
          <a:srgbClr val="0099CC"/>
        </a:buClr>
        <a:buSzPct val="100000"/>
        <a:buChar char="–"/>
        <a:defRPr sz="2000">
          <a:solidFill>
            <a:srgbClr val="00988A"/>
          </a:solidFill>
          <a:latin typeface="+mn-lt"/>
        </a:defRPr>
      </a:lvl5pPr>
      <a:lvl6pPr marL="2438400" indent="-228600" algn="l" rtl="0" eaLnBrk="0" fontAlgn="base" hangingPunct="0">
        <a:spcBef>
          <a:spcPct val="20000"/>
        </a:spcBef>
        <a:spcAft>
          <a:spcPct val="0"/>
        </a:spcAft>
        <a:buClr>
          <a:srgbClr val="0099CC"/>
        </a:buClr>
        <a:buSzPct val="100000"/>
        <a:buChar char="–"/>
        <a:defRPr sz="2000">
          <a:solidFill>
            <a:srgbClr val="00988A"/>
          </a:solidFill>
          <a:latin typeface="+mn-lt"/>
        </a:defRPr>
      </a:lvl6pPr>
      <a:lvl7pPr marL="2895600" indent="-228600" algn="l" rtl="0" eaLnBrk="0" fontAlgn="base" hangingPunct="0">
        <a:spcBef>
          <a:spcPct val="20000"/>
        </a:spcBef>
        <a:spcAft>
          <a:spcPct val="0"/>
        </a:spcAft>
        <a:buClr>
          <a:srgbClr val="0099CC"/>
        </a:buClr>
        <a:buSzPct val="100000"/>
        <a:buChar char="–"/>
        <a:defRPr sz="2000">
          <a:solidFill>
            <a:srgbClr val="00988A"/>
          </a:solidFill>
          <a:latin typeface="+mn-lt"/>
        </a:defRPr>
      </a:lvl7pPr>
      <a:lvl8pPr marL="3352800" indent="-228600" algn="l" rtl="0" eaLnBrk="0" fontAlgn="base" hangingPunct="0">
        <a:spcBef>
          <a:spcPct val="20000"/>
        </a:spcBef>
        <a:spcAft>
          <a:spcPct val="0"/>
        </a:spcAft>
        <a:buClr>
          <a:srgbClr val="0099CC"/>
        </a:buClr>
        <a:buSzPct val="100000"/>
        <a:buChar char="–"/>
        <a:defRPr sz="2000">
          <a:solidFill>
            <a:srgbClr val="00988A"/>
          </a:solidFill>
          <a:latin typeface="+mn-lt"/>
        </a:defRPr>
      </a:lvl8pPr>
      <a:lvl9pPr marL="3810000" indent="-228600" algn="l" rtl="0" eaLnBrk="0" fontAlgn="base" hangingPunct="0">
        <a:spcBef>
          <a:spcPct val="20000"/>
        </a:spcBef>
        <a:spcAft>
          <a:spcPct val="0"/>
        </a:spcAft>
        <a:buClr>
          <a:srgbClr val="0099CC"/>
        </a:buClr>
        <a:buSzPct val="100000"/>
        <a:buChar char="–"/>
        <a:defRPr sz="2000">
          <a:solidFill>
            <a:srgbClr val="0098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emf"/><Relationship Id="rId7" Type="http://schemas.openxmlformats.org/officeDocument/2006/relationships/image" Target="../media/image9.emf"/><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8.emf"/><Relationship Id="rId11" Type="http://schemas.openxmlformats.org/officeDocument/2006/relationships/image" Target="../media/image13.emf"/><Relationship Id="rId5" Type="http://schemas.openxmlformats.org/officeDocument/2006/relationships/image" Target="../media/image7.png"/><Relationship Id="rId10" Type="http://schemas.openxmlformats.org/officeDocument/2006/relationships/image" Target="../media/image12.emf"/><Relationship Id="rId4" Type="http://schemas.openxmlformats.org/officeDocument/2006/relationships/image" Target="../media/image6.emf"/><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187624" y="260648"/>
            <a:ext cx="6172200" cy="1143000"/>
          </a:xfrm>
        </p:spPr>
        <p:txBody>
          <a:bodyPr/>
          <a:lstStyle/>
          <a:p>
            <a:pPr eaLnBrk="1" hangingPunct="1"/>
            <a:r>
              <a:rPr lang="en-US" b="1" dirty="0" err="1" smtClean="0"/>
              <a:t>Radionica</a:t>
            </a:r>
            <a:r>
              <a:rPr lang="en-US" b="1" dirty="0" smtClean="0"/>
              <a:t> o </a:t>
            </a:r>
            <a:r>
              <a:rPr lang="en-US" b="1" dirty="0" err="1" smtClean="0"/>
              <a:t>proceni</a:t>
            </a:r>
            <a:r>
              <a:rPr lang="en-US" b="1" dirty="0" smtClean="0"/>
              <a:t> </a:t>
            </a:r>
            <a:r>
              <a:rPr lang="en-US" b="1" dirty="0" err="1" smtClean="0"/>
              <a:t>rizika</a:t>
            </a:r>
            <a:r>
              <a:rPr lang="en-US" b="1" dirty="0" smtClean="0"/>
              <a:t> </a:t>
            </a:r>
          </a:p>
        </p:txBody>
      </p:sp>
      <p:sp>
        <p:nvSpPr>
          <p:cNvPr id="320515" name="Rectangle 7"/>
          <p:cNvSpPr>
            <a:spLocks noGrp="1" noChangeArrowheads="1"/>
          </p:cNvSpPr>
          <p:nvPr>
            <p:ph idx="1"/>
          </p:nvPr>
        </p:nvSpPr>
        <p:spPr>
          <a:xfrm>
            <a:off x="971600" y="2420888"/>
            <a:ext cx="7651576" cy="2727325"/>
          </a:xfrm>
        </p:spPr>
        <p:txBody>
          <a:bodyPr/>
          <a:lstStyle/>
          <a:p>
            <a:pPr marL="514350" indent="-514350" eaLnBrk="1" hangingPunct="1">
              <a:lnSpc>
                <a:spcPct val="90000"/>
              </a:lnSpc>
              <a:buFont typeface="+mj-lt"/>
              <a:buAutoNum type="arabicPeriod"/>
            </a:pPr>
            <a:r>
              <a:rPr lang="en-US" dirty="0" smtClean="0">
                <a:solidFill>
                  <a:schemeClr val="accent6">
                    <a:lumMod val="10000"/>
                  </a:schemeClr>
                </a:solidFill>
              </a:rPr>
              <a:t>Me</a:t>
            </a:r>
            <a:r>
              <a:rPr lang="sr-Latn-CS" dirty="0" smtClean="0">
                <a:solidFill>
                  <a:schemeClr val="accent6">
                    <a:lumMod val="10000"/>
                  </a:schemeClr>
                </a:solidFill>
              </a:rPr>
              <a:t>đunarodni standardi u oblasti interne revizije (eng.</a:t>
            </a:r>
            <a:r>
              <a:rPr lang="en-US" i="1" dirty="0" err="1" smtClean="0">
                <a:solidFill>
                  <a:schemeClr val="accent6">
                    <a:lumMod val="10000"/>
                  </a:schemeClr>
                </a:solidFill>
              </a:rPr>
              <a:t>IIA</a:t>
            </a:r>
            <a:r>
              <a:rPr lang="en-US" dirty="0" smtClean="0">
                <a:solidFill>
                  <a:schemeClr val="accent6">
                    <a:lumMod val="10000"/>
                  </a:schemeClr>
                </a:solidFill>
              </a:rPr>
              <a:t> </a:t>
            </a:r>
            <a:r>
              <a:rPr lang="sr-Latn-CS" dirty="0" smtClean="0">
                <a:solidFill>
                  <a:schemeClr val="accent6">
                    <a:lumMod val="10000"/>
                  </a:schemeClr>
                </a:solidFill>
              </a:rPr>
              <a:t>s</a:t>
            </a:r>
            <a:r>
              <a:rPr lang="en-US" dirty="0" err="1" smtClean="0">
                <a:solidFill>
                  <a:schemeClr val="accent6">
                    <a:lumMod val="10000"/>
                  </a:schemeClr>
                </a:solidFill>
              </a:rPr>
              <a:t>tandard</a:t>
            </a:r>
            <a:r>
              <a:rPr lang="sr-Latn-CS" dirty="0" smtClean="0">
                <a:solidFill>
                  <a:schemeClr val="accent6">
                    <a:lumMod val="10000"/>
                  </a:schemeClr>
                </a:solidFill>
              </a:rPr>
              <a:t>i)</a:t>
            </a:r>
            <a:endParaRPr lang="en-US" dirty="0" smtClean="0">
              <a:solidFill>
                <a:schemeClr val="accent6">
                  <a:lumMod val="10000"/>
                </a:schemeClr>
              </a:solidFill>
            </a:endParaRPr>
          </a:p>
          <a:p>
            <a:pPr marL="514350" indent="-514350" eaLnBrk="1" hangingPunct="1">
              <a:lnSpc>
                <a:spcPct val="90000"/>
              </a:lnSpc>
              <a:buFont typeface="+mj-lt"/>
              <a:buAutoNum type="arabicPeriod"/>
            </a:pPr>
            <a:r>
              <a:rPr lang="sr-Latn-CS" dirty="0" smtClean="0">
                <a:solidFill>
                  <a:schemeClr val="accent6">
                    <a:lumMod val="10000"/>
                  </a:schemeClr>
                </a:solidFill>
              </a:rPr>
              <a:t>Praktične smernice bazirane na </a:t>
            </a:r>
            <a:r>
              <a:rPr lang="en-US" dirty="0" err="1" smtClean="0">
                <a:solidFill>
                  <a:schemeClr val="accent6">
                    <a:lumMod val="10000"/>
                  </a:schemeClr>
                </a:solidFill>
              </a:rPr>
              <a:t>IIA</a:t>
            </a:r>
            <a:endParaRPr lang="en-US" dirty="0" smtClean="0">
              <a:solidFill>
                <a:schemeClr val="accent6">
                  <a:lumMod val="10000"/>
                </a:schemeClr>
              </a:solidFill>
            </a:endParaRPr>
          </a:p>
          <a:p>
            <a:pPr marL="514350" indent="-514350" eaLnBrk="1" hangingPunct="1">
              <a:lnSpc>
                <a:spcPct val="90000"/>
              </a:lnSpc>
              <a:buFont typeface="+mj-lt"/>
              <a:buAutoNum type="arabicPeriod"/>
            </a:pPr>
            <a:r>
              <a:rPr lang="en-US" dirty="0" err="1" smtClean="0">
                <a:solidFill>
                  <a:schemeClr val="accent6">
                    <a:lumMod val="10000"/>
                  </a:schemeClr>
                </a:solidFill>
              </a:rPr>
              <a:t>PEM</a:t>
            </a:r>
            <a:r>
              <a:rPr lang="en-US" dirty="0" smtClean="0">
                <a:solidFill>
                  <a:schemeClr val="accent6">
                    <a:lumMod val="10000"/>
                  </a:schemeClr>
                </a:solidFill>
              </a:rPr>
              <a:t>-PAL</a:t>
            </a:r>
            <a:r>
              <a:rPr lang="sr-Latn-CS" dirty="0" smtClean="0">
                <a:solidFill>
                  <a:schemeClr val="accent6">
                    <a:lumMod val="10000"/>
                  </a:schemeClr>
                </a:solidFill>
              </a:rPr>
              <a:t>-ov model Priručnika </a:t>
            </a:r>
            <a:endParaRPr lang="en-US" dirty="0" smtClean="0">
              <a:solidFill>
                <a:schemeClr val="accent6">
                  <a:lumMod val="10000"/>
                </a:schemeClr>
              </a:solidFill>
            </a:endParaRPr>
          </a:p>
          <a:p>
            <a:pPr marL="514350" indent="-514350" eaLnBrk="1" hangingPunct="1">
              <a:lnSpc>
                <a:spcPct val="90000"/>
              </a:lnSpc>
              <a:buFont typeface="+mj-lt"/>
              <a:buAutoNum type="arabicPeriod"/>
            </a:pPr>
            <a:r>
              <a:rPr lang="sr-Latn-CS" dirty="0" smtClean="0">
                <a:solidFill>
                  <a:schemeClr val="accent6">
                    <a:lumMod val="10000"/>
                  </a:schemeClr>
                </a:solidFill>
              </a:rPr>
              <a:t>Primer </a:t>
            </a:r>
            <a:endParaRPr lang="en-US" dirty="0" smtClean="0">
              <a:solidFill>
                <a:schemeClr val="accent6">
                  <a:lumMod val="10000"/>
                </a:schemeClr>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3"/>
          <p:cNvSpPr>
            <a:spLocks noChangeArrowheads="1"/>
          </p:cNvSpPr>
          <p:nvPr/>
        </p:nvSpPr>
        <p:spPr bwMode="auto">
          <a:xfrm>
            <a:off x="1115616" y="1857375"/>
            <a:ext cx="7528322" cy="4708981"/>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Calibri" pitchFamily="34" charset="0"/>
              <a:buAutoNum type="arabicPeriod" startAt="15"/>
            </a:pPr>
            <a:r>
              <a:rPr lang="sr-Latn-CS" sz="2000" dirty="0" smtClean="0">
                <a:solidFill>
                  <a:srgbClr val="000000"/>
                </a:solidFill>
                <a:latin typeface="Arial" charset="0"/>
                <a:cs typeface="Times New Roman" pitchFamily="18" charset="0"/>
              </a:rPr>
              <a:t>Plan aktivnosti interne revizije se uobičajeno </a:t>
            </a:r>
            <a:r>
              <a:rPr lang="sr-Latn-CS" sz="2000" dirty="0" smtClean="0">
                <a:solidFill>
                  <a:srgbClr val="FF0000"/>
                </a:solidFill>
                <a:latin typeface="Arial" charset="0"/>
                <a:cs typeface="Times New Roman" pitchFamily="18" charset="0"/>
              </a:rPr>
              <a:t>fokusira</a:t>
            </a:r>
            <a:r>
              <a:rPr lang="sr-Latn-CS" sz="2000" dirty="0" smtClean="0">
                <a:solidFill>
                  <a:srgbClr val="000000"/>
                </a:solidFill>
                <a:latin typeface="Arial" charset="0"/>
                <a:cs typeface="Times New Roman" pitchFamily="18" charset="0"/>
              </a:rPr>
              <a:t> na: </a:t>
            </a:r>
            <a:endParaRPr lang="en-US" sz="2000" dirty="0">
              <a:solidFill>
                <a:srgbClr val="000000"/>
              </a:solidFill>
              <a:latin typeface="Arial" charset="0"/>
              <a:cs typeface="Times New Roman" pitchFamily="18" charset="0"/>
            </a:endParaRPr>
          </a:p>
          <a:p>
            <a:pPr marL="914400" lvl="1" indent="-457200" fontAlgn="base">
              <a:spcBef>
                <a:spcPct val="0"/>
              </a:spcBef>
              <a:spcAft>
                <a:spcPct val="0"/>
              </a:spcAft>
              <a:buFont typeface="Arial" charset="0"/>
              <a:buChar char="•"/>
            </a:pPr>
            <a:r>
              <a:rPr lang="sr-Latn-CS" sz="2000" dirty="0" smtClean="0">
                <a:solidFill>
                  <a:srgbClr val="000000"/>
                </a:solidFill>
                <a:latin typeface="Arial" charset="0"/>
                <a:cs typeface="Times New Roman" pitchFamily="18" charset="0"/>
              </a:rPr>
              <a:t>Neprihvatljive aktuelne rizike gde je neophodno angažovanje rukovodstvenog kadra. Ovo bi bile oblasti sa minimalnih ključnim kontrolama ili </a:t>
            </a:r>
            <a:r>
              <a:rPr lang="sr-Latn-CS" sz="2000" dirty="0" smtClean="0">
                <a:solidFill>
                  <a:srgbClr val="000000"/>
                </a:solidFill>
                <a:latin typeface="Arial" charset="0"/>
                <a:cs typeface="Times New Roman" pitchFamily="18" charset="0"/>
              </a:rPr>
              <a:t>olakšavajućim </a:t>
            </a:r>
            <a:r>
              <a:rPr lang="sr-Latn-CS" sz="2000" dirty="0" smtClean="0">
                <a:solidFill>
                  <a:srgbClr val="000000"/>
                </a:solidFill>
                <a:latin typeface="Arial" charset="0"/>
                <a:cs typeface="Times New Roman" pitchFamily="18" charset="0"/>
              </a:rPr>
              <a:t>faktorima koje više rukovodstvo želi da budu neodložno revidirane. </a:t>
            </a:r>
          </a:p>
          <a:p>
            <a:pPr marL="914400" lvl="1" indent="-457200" fontAlgn="base">
              <a:spcBef>
                <a:spcPct val="0"/>
              </a:spcBef>
              <a:spcAft>
                <a:spcPct val="0"/>
              </a:spcAft>
              <a:buFont typeface="Arial" charset="0"/>
              <a:buChar char="•"/>
            </a:pPr>
            <a:r>
              <a:rPr lang="sr-Latn-CS" sz="2000" dirty="0" smtClean="0">
                <a:solidFill>
                  <a:srgbClr val="000000"/>
                </a:solidFill>
                <a:latin typeface="Arial" charset="0"/>
                <a:cs typeface="Times New Roman" pitchFamily="18" charset="0"/>
              </a:rPr>
              <a:t>Kontrolne sisteme na koje se organizacije najviše </a:t>
            </a:r>
            <a:r>
              <a:rPr lang="sr-Latn-CS" sz="2000" dirty="0" smtClean="0">
                <a:solidFill>
                  <a:srgbClr val="000000"/>
                </a:solidFill>
                <a:latin typeface="Arial" charset="0"/>
                <a:cs typeface="Times New Roman" pitchFamily="18" charset="0"/>
              </a:rPr>
              <a:t>oslanjaju. </a:t>
            </a:r>
            <a:endParaRPr lang="en-US" sz="2000" dirty="0">
              <a:solidFill>
                <a:srgbClr val="000000"/>
              </a:solidFill>
              <a:latin typeface="Arial" charset="0"/>
              <a:cs typeface="Times New Roman" pitchFamily="18" charset="0"/>
            </a:endParaRPr>
          </a:p>
          <a:p>
            <a:pPr marL="914400" lvl="1" indent="-457200" fontAlgn="base">
              <a:spcBef>
                <a:spcPct val="0"/>
              </a:spcBef>
              <a:spcAft>
                <a:spcPct val="0"/>
              </a:spcAft>
              <a:buFont typeface="Arial" charset="0"/>
              <a:buChar char="•"/>
            </a:pPr>
            <a:r>
              <a:rPr lang="sr-Latn-CS" sz="2000" dirty="0" smtClean="0">
                <a:solidFill>
                  <a:srgbClr val="000000"/>
                </a:solidFill>
                <a:latin typeface="Arial" charset="0"/>
                <a:cs typeface="Times New Roman" pitchFamily="18" charset="0"/>
              </a:rPr>
              <a:t>Oblasti gde postoji velika razlika između inherentnih rizika i rezidualnih rizika. </a:t>
            </a:r>
            <a:endParaRPr lang="en-US" sz="2000" dirty="0">
              <a:solidFill>
                <a:srgbClr val="000000"/>
              </a:solidFill>
              <a:latin typeface="Arial" charset="0"/>
              <a:cs typeface="Times New Roman" pitchFamily="18" charset="0"/>
            </a:endParaRPr>
          </a:p>
          <a:p>
            <a:pPr marL="914400" lvl="1" indent="-457200" fontAlgn="base">
              <a:spcBef>
                <a:spcPct val="0"/>
              </a:spcBef>
              <a:spcAft>
                <a:spcPct val="0"/>
              </a:spcAft>
              <a:buFont typeface="Arial" charset="0"/>
              <a:buChar char="•"/>
            </a:pPr>
            <a:r>
              <a:rPr lang="sr-Latn-CS" sz="2000" dirty="0" smtClean="0">
                <a:solidFill>
                  <a:srgbClr val="000000"/>
                </a:solidFill>
                <a:latin typeface="Arial" charset="0"/>
                <a:cs typeface="Times New Roman" pitchFamily="18" charset="0"/>
              </a:rPr>
              <a:t>Oblasti gde su inherentni rizici vrlo visoki. </a:t>
            </a:r>
            <a:endParaRPr lang="en-US" sz="2000" dirty="0">
              <a:solidFill>
                <a:srgbClr val="000000"/>
              </a:solidFill>
              <a:latin typeface="Arial" charset="0"/>
              <a:cs typeface="Times New Roman" pitchFamily="18" charset="0"/>
            </a:endParaRPr>
          </a:p>
          <a:p>
            <a:pPr marL="914400" lvl="1" indent="-457200" fontAlgn="base">
              <a:spcBef>
                <a:spcPct val="0"/>
              </a:spcBef>
              <a:spcAft>
                <a:spcPct val="0"/>
              </a:spcAft>
              <a:buFont typeface="Arial" charset="0"/>
              <a:buChar char="•"/>
            </a:pPr>
            <a:endParaRPr lang="en-US" sz="2000" dirty="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15"/>
            </a:pPr>
            <a:r>
              <a:rPr lang="sr-Latn-CS" sz="2000" dirty="0" smtClean="0">
                <a:solidFill>
                  <a:srgbClr val="000000"/>
                </a:solidFill>
                <a:latin typeface="Arial" charset="0"/>
                <a:cs typeface="Times New Roman" pitchFamily="18" charset="0"/>
              </a:rPr>
              <a:t>Kada se </a:t>
            </a:r>
            <a:r>
              <a:rPr lang="sr-Latn-CS" sz="2000" dirty="0" smtClean="0">
                <a:solidFill>
                  <a:srgbClr val="FF0000"/>
                </a:solidFill>
                <a:latin typeface="Arial" charset="0"/>
                <a:cs typeface="Times New Roman" pitchFamily="18" charset="0"/>
              </a:rPr>
              <a:t>planiraju pojedinačne interne revzije</a:t>
            </a:r>
            <a:r>
              <a:rPr lang="sr-Latn-CS" sz="2000" dirty="0" smtClean="0">
                <a:solidFill>
                  <a:srgbClr val="000000"/>
                </a:solidFill>
                <a:latin typeface="Arial" charset="0"/>
                <a:cs typeface="Times New Roman" pitchFamily="18" charset="0"/>
              </a:rPr>
              <a:t>, interni revizor identifikuje i procenjuje rizike relevantne oblasti u kojoj </a:t>
            </a:r>
            <a:r>
              <a:rPr lang="sr-Latn-CS" sz="2000" dirty="0" smtClean="0">
                <a:solidFill>
                  <a:srgbClr val="000000"/>
                </a:solidFill>
                <a:latin typeface="Arial" charset="0"/>
                <a:cs typeface="Times New Roman" pitchFamily="18" charset="0"/>
              </a:rPr>
              <a:t>se </a:t>
            </a:r>
            <a:r>
              <a:rPr lang="sr-Latn-CS" sz="2000" dirty="0" smtClean="0">
                <a:solidFill>
                  <a:srgbClr val="000000"/>
                </a:solidFill>
                <a:latin typeface="Arial" charset="0"/>
                <a:cs typeface="Times New Roman" pitchFamily="18" charset="0"/>
              </a:rPr>
              <a:t>vrši revizija. </a:t>
            </a:r>
            <a:endParaRPr lang="en-US" sz="2000" i="1" dirty="0">
              <a:solidFill>
                <a:srgbClr val="000000"/>
              </a:solidFill>
              <a:latin typeface="Arial" charset="0"/>
              <a:cs typeface="Arial" charset="0"/>
            </a:endParaRPr>
          </a:p>
        </p:txBody>
      </p:sp>
      <p:sp>
        <p:nvSpPr>
          <p:cNvPr id="314371" name="Rectangle 4"/>
          <p:cNvSpPr>
            <a:spLocks noChangeArrowheads="1"/>
          </p:cNvSpPr>
          <p:nvPr/>
        </p:nvSpPr>
        <p:spPr bwMode="auto">
          <a:xfrm>
            <a:off x="1043608" y="214313"/>
            <a:ext cx="7560840" cy="1815882"/>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err="1" smtClean="0">
                <a:solidFill>
                  <a:srgbClr val="000000"/>
                </a:solidFill>
                <a:cs typeface="Arial" charset="0"/>
              </a:rPr>
              <a:t>Pra</a:t>
            </a:r>
            <a:r>
              <a:rPr lang="sr-Latn-CS" sz="2800" b="1" dirty="0" smtClean="0">
                <a:solidFill>
                  <a:srgbClr val="000000"/>
                </a:solidFill>
                <a:cs typeface="Arial" charset="0"/>
              </a:rPr>
              <a:t>ktične smernice </a:t>
            </a:r>
            <a:r>
              <a:rPr lang="en-US" sz="2800" b="1" dirty="0" smtClean="0">
                <a:solidFill>
                  <a:srgbClr val="000000"/>
                </a:solidFill>
                <a:cs typeface="Arial" charset="0"/>
              </a:rPr>
              <a:t>2010-2</a:t>
            </a:r>
            <a:r>
              <a:rPr lang="en-US" sz="2800" b="1" dirty="0">
                <a:solidFill>
                  <a:srgbClr val="000000"/>
                </a:solidFill>
                <a:cs typeface="Arial" charset="0"/>
              </a:rPr>
              <a:t>:</a:t>
            </a:r>
          </a:p>
          <a:p>
            <a:pPr algn="ctr" fontAlgn="base">
              <a:spcBef>
                <a:spcPct val="0"/>
              </a:spcBef>
              <a:spcAft>
                <a:spcPct val="0"/>
              </a:spcAft>
            </a:pPr>
            <a:r>
              <a:rPr lang="sr-Latn-CS" sz="2800" b="1" dirty="0" smtClean="0">
                <a:solidFill>
                  <a:srgbClr val="000000"/>
                </a:solidFill>
                <a:cs typeface="Arial" charset="0"/>
              </a:rPr>
              <a:t>Upotreba procesa upravljanja rizicima u planiranju interne revizije </a:t>
            </a:r>
          </a:p>
          <a:p>
            <a:pPr algn="ctr" fontAlgn="base">
              <a:spcBef>
                <a:spcPct val="0"/>
              </a:spcBef>
              <a:spcAft>
                <a:spcPct val="0"/>
              </a:spcAft>
            </a:pPr>
            <a:endParaRPr lang="en-US" sz="28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3"/>
          <p:cNvSpPr>
            <a:spLocks noChangeArrowheads="1"/>
          </p:cNvSpPr>
          <p:nvPr/>
        </p:nvSpPr>
        <p:spPr bwMode="auto">
          <a:xfrm>
            <a:off x="1043608" y="1484784"/>
            <a:ext cx="7528322" cy="5940088"/>
          </a:xfrm>
          <a:prstGeom prst="rect">
            <a:avLst/>
          </a:prstGeom>
          <a:noFill/>
          <a:ln w="9525">
            <a:noFill/>
            <a:miter lim="800000"/>
            <a:headEnd/>
            <a:tailEnd/>
          </a:ln>
        </p:spPr>
        <p:txBody>
          <a:bodyPr wrap="square">
            <a:spAutoFit/>
          </a:bodyPr>
          <a:lstStyle/>
          <a:p>
            <a:pPr fontAlgn="base">
              <a:spcBef>
                <a:spcPct val="0"/>
              </a:spcBef>
              <a:spcAft>
                <a:spcPct val="0"/>
              </a:spcAft>
            </a:pPr>
            <a:r>
              <a:rPr lang="en-US" sz="2000" b="1" dirty="0">
                <a:solidFill>
                  <a:srgbClr val="000000"/>
                </a:solidFill>
                <a:cs typeface="Times New Roman" pitchFamily="18" charset="0"/>
              </a:rPr>
              <a:t>2010.A1</a:t>
            </a:r>
            <a:r>
              <a:rPr lang="en-US" sz="2000" dirty="0">
                <a:solidFill>
                  <a:srgbClr val="000000"/>
                </a:solidFill>
                <a:cs typeface="Times New Roman" pitchFamily="18" charset="0"/>
              </a:rPr>
              <a:t> </a:t>
            </a:r>
            <a:r>
              <a:rPr lang="sr-Latn-CS" sz="2000" dirty="0" smtClean="0">
                <a:solidFill>
                  <a:srgbClr val="000000"/>
                </a:solidFill>
                <a:cs typeface="Times New Roman" pitchFamily="18" charset="0"/>
              </a:rPr>
              <a:t>Plan aktivnosti interne revizije i pratećih aktivnosti mora biti baziran na dokumentovanoj proceni rizika, i mora se sprovoditi barem jednom godišnje. Početne informacije dobijene od strane višeg rukovodstva i odbora moraju biti uzete u obzir tokom vršenja procesa. </a:t>
            </a:r>
          </a:p>
          <a:p>
            <a:pPr fontAlgn="base">
              <a:spcBef>
                <a:spcPct val="0"/>
              </a:spcBef>
              <a:spcAft>
                <a:spcPct val="0"/>
              </a:spcAft>
            </a:pPr>
            <a:r>
              <a:rPr lang="sr-Latn-CS" sz="2000" dirty="0" smtClean="0">
                <a:solidFill>
                  <a:srgbClr val="000000"/>
                </a:solidFill>
                <a:cs typeface="Times New Roman" pitchFamily="18" charset="0"/>
              </a:rPr>
              <a:t> </a:t>
            </a:r>
            <a:endParaRPr lang="nl-BE" sz="2000" dirty="0">
              <a:solidFill>
                <a:srgbClr val="000000"/>
              </a:solidFill>
              <a:cs typeface="Times New Roman" pitchFamily="18" charset="0"/>
            </a:endParaRPr>
          </a:p>
          <a:p>
            <a:pPr fontAlgn="base">
              <a:spcBef>
                <a:spcPct val="0"/>
              </a:spcBef>
              <a:spcAft>
                <a:spcPct val="0"/>
              </a:spcAft>
            </a:pPr>
            <a:r>
              <a:rPr lang="en-US" sz="2000" b="1" dirty="0">
                <a:solidFill>
                  <a:prstClr val="black"/>
                </a:solidFill>
                <a:cs typeface="Times New Roman" pitchFamily="18" charset="0"/>
              </a:rPr>
              <a:t>2010.A2</a:t>
            </a:r>
            <a:r>
              <a:rPr lang="en-US" sz="2000" dirty="0">
                <a:solidFill>
                  <a:prstClr val="black"/>
                </a:solidFill>
                <a:cs typeface="Times New Roman" pitchFamily="18" charset="0"/>
              </a:rPr>
              <a:t> </a:t>
            </a:r>
            <a:r>
              <a:rPr lang="sr-Latn-CS" sz="2000" dirty="0" smtClean="0">
                <a:solidFill>
                  <a:prstClr val="black"/>
                </a:solidFill>
                <a:cs typeface="Times New Roman" pitchFamily="18" charset="0"/>
              </a:rPr>
              <a:t>Izvršni rukovodilac organa revizije mora identifikovati i uzeti u obzir očekivanja višeg rukovodstva, odbora i ostalih zainteresovanih strana pri pravljenju mišljenja o internoj reviziji, kao i kod ostalih oblika zaključaka.   </a:t>
            </a:r>
          </a:p>
          <a:p>
            <a:pPr fontAlgn="base">
              <a:spcBef>
                <a:spcPct val="0"/>
              </a:spcBef>
              <a:spcAft>
                <a:spcPct val="0"/>
              </a:spcAft>
            </a:pPr>
            <a:r>
              <a:rPr lang="en-US" sz="2000" dirty="0">
                <a:solidFill>
                  <a:prstClr val="black"/>
                </a:solidFill>
                <a:latin typeface="Times" pitchFamily="18" charset="0"/>
                <a:cs typeface="Times New Roman" pitchFamily="18" charset="0"/>
              </a:rPr>
              <a:t> </a:t>
            </a:r>
          </a:p>
          <a:p>
            <a:pPr fontAlgn="base">
              <a:spcBef>
                <a:spcPct val="0"/>
              </a:spcBef>
              <a:spcAft>
                <a:spcPct val="0"/>
              </a:spcAft>
            </a:pPr>
            <a:r>
              <a:rPr lang="en-US" sz="2000" b="1" dirty="0">
                <a:solidFill>
                  <a:srgbClr val="000000"/>
                </a:solidFill>
                <a:cs typeface="Arial" charset="0"/>
              </a:rPr>
              <a:t>2010.C1</a:t>
            </a:r>
            <a:r>
              <a:rPr lang="en-US" sz="2000" dirty="0">
                <a:solidFill>
                  <a:srgbClr val="000000"/>
                </a:solidFill>
                <a:cs typeface="Arial" charset="0"/>
              </a:rPr>
              <a:t> </a:t>
            </a:r>
            <a:r>
              <a:rPr lang="sr-Latn-CS" sz="2000" dirty="0" smtClean="0">
                <a:solidFill>
                  <a:srgbClr val="000000"/>
                </a:solidFill>
                <a:cs typeface="Arial" charset="0"/>
              </a:rPr>
              <a:t>Izvršni rukovodilac organa revizije treba uzeti u obzir prihvatanje predloženih konsultantskih angažovanja zasnovanih na potencijalu angažovanja </a:t>
            </a:r>
            <a:r>
              <a:rPr lang="sr-Latn-CS" sz="2000" dirty="0" smtClean="0">
                <a:solidFill>
                  <a:srgbClr val="000000"/>
                </a:solidFill>
                <a:cs typeface="Arial" charset="0"/>
              </a:rPr>
              <a:t>radi unapređenja upravljanjem rizika, </a:t>
            </a:r>
            <a:r>
              <a:rPr lang="sr-Latn-CS" sz="2000" dirty="0" smtClean="0">
                <a:solidFill>
                  <a:srgbClr val="000000"/>
                </a:solidFill>
                <a:cs typeface="Arial" charset="0"/>
              </a:rPr>
              <a:t>dodavanju na vrednosti, i unapređenju operativnosti organizacije. Prihvaćeni angažmani moraju biti uključeni u plan.  </a:t>
            </a:r>
          </a:p>
          <a:p>
            <a:pPr fontAlgn="base">
              <a:spcBef>
                <a:spcPct val="0"/>
              </a:spcBef>
              <a:spcAft>
                <a:spcPct val="0"/>
              </a:spcAft>
            </a:pPr>
            <a:endParaRPr lang="en-US" sz="2000" dirty="0">
              <a:solidFill>
                <a:srgbClr val="000000"/>
              </a:solidFill>
              <a:cs typeface="Arial" charset="0"/>
            </a:endParaRPr>
          </a:p>
          <a:p>
            <a:pPr fontAlgn="base">
              <a:spcBef>
                <a:spcPct val="0"/>
              </a:spcBef>
              <a:spcAft>
                <a:spcPct val="0"/>
              </a:spcAft>
            </a:pPr>
            <a:endParaRPr lang="en-US" sz="2000" b="1" dirty="0">
              <a:solidFill>
                <a:srgbClr val="000000"/>
              </a:solidFill>
              <a:cs typeface="Arial" charset="0"/>
            </a:endParaRPr>
          </a:p>
          <a:p>
            <a:pPr fontAlgn="base">
              <a:spcBef>
                <a:spcPct val="0"/>
              </a:spcBef>
              <a:spcAft>
                <a:spcPct val="0"/>
              </a:spcAft>
            </a:pPr>
            <a:endParaRPr lang="en-US" sz="2000" i="1" dirty="0">
              <a:solidFill>
                <a:srgbClr val="000000"/>
              </a:solidFill>
              <a:cs typeface="Arial" charset="0"/>
            </a:endParaRPr>
          </a:p>
        </p:txBody>
      </p:sp>
      <p:sp>
        <p:nvSpPr>
          <p:cNvPr id="316419" name="Rectangle 4"/>
          <p:cNvSpPr>
            <a:spLocks noChangeArrowheads="1"/>
          </p:cNvSpPr>
          <p:nvPr/>
        </p:nvSpPr>
        <p:spPr bwMode="auto">
          <a:xfrm>
            <a:off x="1043608" y="260648"/>
            <a:ext cx="4643438" cy="523875"/>
          </a:xfrm>
          <a:prstGeom prst="rect">
            <a:avLst/>
          </a:prstGeom>
          <a:noFill/>
          <a:ln w="9525">
            <a:noFill/>
            <a:miter lim="800000"/>
            <a:headEnd/>
            <a:tailEnd/>
          </a:ln>
        </p:spPr>
        <p:txBody>
          <a:bodyPr>
            <a:spAutoFit/>
          </a:bodyPr>
          <a:lstStyle/>
          <a:p>
            <a:pPr fontAlgn="base">
              <a:spcBef>
                <a:spcPct val="0"/>
              </a:spcBef>
              <a:spcAft>
                <a:spcPct val="0"/>
              </a:spcAft>
            </a:pPr>
            <a:r>
              <a:rPr lang="en-US" sz="2800" b="1" dirty="0">
                <a:solidFill>
                  <a:prstClr val="black"/>
                </a:solidFill>
                <a:cs typeface="Arial" charset="0"/>
              </a:rPr>
              <a:t>2010   </a:t>
            </a:r>
            <a:r>
              <a:rPr lang="en-US" sz="2800" b="1" dirty="0" smtClean="0">
                <a:solidFill>
                  <a:prstClr val="black"/>
                </a:solidFill>
                <a:cs typeface="Arial" charset="0"/>
              </a:rPr>
              <a:t>Plan</a:t>
            </a:r>
            <a:r>
              <a:rPr lang="sr-Latn-CS" sz="2800" b="1" dirty="0" smtClean="0">
                <a:solidFill>
                  <a:prstClr val="black"/>
                </a:solidFill>
                <a:cs typeface="Arial" charset="0"/>
              </a:rPr>
              <a:t>iranje </a:t>
            </a:r>
            <a:endParaRPr lang="en-US" sz="2800" b="1" dirty="0">
              <a:solidFill>
                <a:prstClr val="black"/>
              </a:solidFill>
              <a:cs typeface="Arial"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3"/>
          <p:cNvSpPr>
            <a:spLocks noChangeArrowheads="1"/>
          </p:cNvSpPr>
          <p:nvPr/>
        </p:nvSpPr>
        <p:spPr bwMode="auto">
          <a:xfrm>
            <a:off x="357188" y="1285875"/>
            <a:ext cx="8286750" cy="830997"/>
          </a:xfrm>
          <a:prstGeom prst="rect">
            <a:avLst/>
          </a:prstGeom>
          <a:noFill/>
          <a:ln w="9525">
            <a:noFill/>
            <a:miter lim="800000"/>
            <a:headEnd/>
            <a:tailEnd/>
          </a:ln>
        </p:spPr>
        <p:txBody>
          <a:bodyPr>
            <a:spAutoFit/>
          </a:bodyPr>
          <a:lstStyle/>
          <a:p>
            <a:pPr fontAlgn="base">
              <a:spcBef>
                <a:spcPct val="0"/>
              </a:spcBef>
              <a:spcAft>
                <a:spcPct val="0"/>
              </a:spcAft>
            </a:pPr>
            <a:endParaRPr lang="en-US" sz="2400" b="1" dirty="0">
              <a:solidFill>
                <a:srgbClr val="000000"/>
              </a:solidFill>
              <a:cs typeface="Arial" charset="0"/>
            </a:endParaRPr>
          </a:p>
          <a:p>
            <a:pPr fontAlgn="base">
              <a:spcBef>
                <a:spcPct val="0"/>
              </a:spcBef>
              <a:spcAft>
                <a:spcPct val="0"/>
              </a:spcAft>
            </a:pPr>
            <a:endParaRPr lang="en-US" sz="2400" i="1" dirty="0">
              <a:solidFill>
                <a:srgbClr val="000000"/>
              </a:solidFill>
              <a:cs typeface="Arial" charset="0"/>
            </a:endParaRPr>
          </a:p>
        </p:txBody>
      </p:sp>
      <p:sp>
        <p:nvSpPr>
          <p:cNvPr id="316419" name="Rectangle 4"/>
          <p:cNvSpPr>
            <a:spLocks noChangeArrowheads="1"/>
          </p:cNvSpPr>
          <p:nvPr/>
        </p:nvSpPr>
        <p:spPr bwMode="auto">
          <a:xfrm>
            <a:off x="1043608" y="260648"/>
            <a:ext cx="7704856" cy="553998"/>
          </a:xfrm>
          <a:prstGeom prst="rect">
            <a:avLst/>
          </a:prstGeom>
          <a:noFill/>
          <a:ln w="9525">
            <a:noFill/>
            <a:miter lim="800000"/>
            <a:headEnd/>
            <a:tailEnd/>
          </a:ln>
        </p:spPr>
        <p:txBody>
          <a:bodyPr wrap="square">
            <a:spAutoFit/>
          </a:bodyPr>
          <a:lstStyle/>
          <a:p>
            <a:r>
              <a:rPr lang="nl-BE" sz="3000" b="1" dirty="0" smtClean="0">
                <a:solidFill>
                  <a:schemeClr val="accent6">
                    <a:lumMod val="10000"/>
                  </a:schemeClr>
                </a:solidFill>
              </a:rPr>
              <a:t>Pr</a:t>
            </a:r>
            <a:r>
              <a:rPr lang="sr-Latn-CS" sz="3000" b="1" dirty="0" smtClean="0">
                <a:solidFill>
                  <a:schemeClr val="accent6">
                    <a:lumMod val="10000"/>
                  </a:schemeClr>
                </a:solidFill>
              </a:rPr>
              <a:t>edložene izmene Standarda </a:t>
            </a:r>
            <a:r>
              <a:rPr lang="nl-BE" sz="3000" b="1" dirty="0" smtClean="0">
                <a:solidFill>
                  <a:schemeClr val="accent6">
                    <a:lumMod val="10000"/>
                  </a:schemeClr>
                </a:solidFill>
              </a:rPr>
              <a:t>2010 </a:t>
            </a:r>
            <a:endParaRPr lang="nl-BE" sz="3000" b="1" dirty="0">
              <a:solidFill>
                <a:schemeClr val="accent6">
                  <a:lumMod val="10000"/>
                </a:schemeClr>
              </a:solidFill>
            </a:endParaRPr>
          </a:p>
        </p:txBody>
      </p:sp>
      <p:sp>
        <p:nvSpPr>
          <p:cNvPr id="4" name="Rectangle 3"/>
          <p:cNvSpPr/>
          <p:nvPr/>
        </p:nvSpPr>
        <p:spPr>
          <a:xfrm>
            <a:off x="1115616" y="1340768"/>
            <a:ext cx="7488832" cy="5632311"/>
          </a:xfrm>
          <a:prstGeom prst="rect">
            <a:avLst/>
          </a:prstGeom>
        </p:spPr>
        <p:txBody>
          <a:bodyPr wrap="square">
            <a:spAutoFit/>
          </a:bodyPr>
          <a:lstStyle/>
          <a:p>
            <a:r>
              <a:rPr lang="sr-Latn-CS" sz="2000" dirty="0" smtClean="0">
                <a:solidFill>
                  <a:schemeClr val="accent6">
                    <a:lumMod val="25000"/>
                  </a:schemeClr>
                </a:solidFill>
              </a:rPr>
              <a:t>Izvršni rukovodilac organa revizije mora uspostaviti </a:t>
            </a:r>
            <a:r>
              <a:rPr lang="sr-Latn-CS" sz="2000" b="1" dirty="0" smtClean="0">
                <a:solidFill>
                  <a:srgbClr val="FF0000"/>
                </a:solidFill>
              </a:rPr>
              <a:t>jedan određen</a:t>
            </a:r>
            <a:r>
              <a:rPr lang="sr-Latn-CS" sz="2000" dirty="0" smtClean="0">
                <a:solidFill>
                  <a:schemeClr val="accent6">
                    <a:lumMod val="25000"/>
                  </a:schemeClr>
                </a:solidFill>
              </a:rPr>
              <a:t> </a:t>
            </a:r>
            <a:r>
              <a:rPr lang="sr-Latn-CS" sz="2000" b="1" i="1" dirty="0" smtClean="0">
                <a:solidFill>
                  <a:schemeClr val="accent6">
                    <a:lumMod val="25000"/>
                  </a:schemeClr>
                </a:solidFill>
              </a:rPr>
              <a:t>plan zasnovan na riziku (</a:t>
            </a:r>
            <a:r>
              <a:rPr lang="sr-Latn-CS" sz="2000" b="1" i="1" dirty="0" smtClean="0">
                <a:solidFill>
                  <a:srgbClr val="0070C0"/>
                </a:solidFill>
              </a:rPr>
              <a:t>rizicima</a:t>
            </a:r>
            <a:r>
              <a:rPr lang="sr-Latn-CS" sz="2000" b="1" i="1" dirty="0" smtClean="0">
                <a:solidFill>
                  <a:schemeClr val="accent6">
                    <a:lumMod val="25000"/>
                  </a:schemeClr>
                </a:solidFill>
              </a:rPr>
              <a:t>) kako bi utvrdio prioritete aktivnosti rada interne revizije, </a:t>
            </a:r>
            <a:r>
              <a:rPr lang="sr-Latn-CS" sz="2000" b="1" i="1" dirty="0" smtClean="0">
                <a:solidFill>
                  <a:schemeClr val="accent6">
                    <a:lumMod val="25000"/>
                  </a:schemeClr>
                </a:solidFill>
              </a:rPr>
              <a:t>a koji </a:t>
            </a:r>
            <a:r>
              <a:rPr lang="sr-Latn-CS" sz="2000" b="1" i="1" dirty="0" smtClean="0">
                <a:solidFill>
                  <a:schemeClr val="accent6">
                    <a:lumMod val="25000"/>
                  </a:schemeClr>
                </a:solidFill>
              </a:rPr>
              <a:t>trebaju biti usklađeni sa ciljevima organizacije. </a:t>
            </a:r>
          </a:p>
          <a:p>
            <a:r>
              <a:rPr lang="sr-Latn-CS" sz="2000" b="1" i="1" dirty="0" smtClean="0">
                <a:solidFill>
                  <a:schemeClr val="accent6">
                    <a:lumMod val="25000"/>
                  </a:schemeClr>
                </a:solidFill>
              </a:rPr>
              <a:t>Interpretacija:  </a:t>
            </a:r>
          </a:p>
          <a:p>
            <a:r>
              <a:rPr lang="sr-Latn-CS" sz="2000" i="1" dirty="0" smtClean="0">
                <a:solidFill>
                  <a:schemeClr val="accent6">
                    <a:lumMod val="25000"/>
                  </a:schemeClr>
                </a:solidFill>
              </a:rPr>
              <a:t>Izvršni rukovodilac organa revizije je odgovoran za razvijanje plana zasnovanog na rizicima. Izvršni rukovodilac organa revizije uzima u obzir okvir upravljanja rizicima jedne organizacije, uključujući nivoe prema apetitima rizika koje uspostavlja rukovodstvo </a:t>
            </a:r>
            <a:r>
              <a:rPr lang="sr-Latn-CS" sz="2000" i="1" dirty="0" smtClean="0">
                <a:solidFill>
                  <a:schemeClr val="accent6">
                    <a:lumMod val="25000"/>
                  </a:schemeClr>
                </a:solidFill>
              </a:rPr>
              <a:t>prema različitim aktivnostima </a:t>
            </a:r>
            <a:r>
              <a:rPr lang="sr-Latn-CS" sz="2000" i="1" dirty="0" smtClean="0">
                <a:solidFill>
                  <a:schemeClr val="accent6">
                    <a:lumMod val="25000"/>
                  </a:schemeClr>
                </a:solidFill>
              </a:rPr>
              <a:t>ili </a:t>
            </a:r>
            <a:r>
              <a:rPr lang="sr-Latn-CS" sz="2000" i="1" dirty="0" smtClean="0">
                <a:solidFill>
                  <a:schemeClr val="accent6">
                    <a:lumMod val="25000"/>
                  </a:schemeClr>
                </a:solidFill>
              </a:rPr>
              <a:t>delovima </a:t>
            </a:r>
            <a:r>
              <a:rPr lang="sr-Latn-CS" sz="2000" i="1" dirty="0" smtClean="0">
                <a:solidFill>
                  <a:schemeClr val="accent6">
                    <a:lumMod val="25000"/>
                  </a:schemeClr>
                </a:solidFill>
              </a:rPr>
              <a:t>organizacije. Ukoliko okvir ne postoji, izvršni rukovodilac organa revizije koristi svoje rasuđivanje u vezi rizika, </a:t>
            </a:r>
            <a:r>
              <a:rPr lang="sr-Latn-CS" sz="2000" i="1" strike="sngStrike" dirty="0" smtClean="0">
                <a:solidFill>
                  <a:srgbClr val="0070C0"/>
                </a:solidFill>
              </a:rPr>
              <a:t>a nakon konsultacija sa višim rukovodstvom i odborom </a:t>
            </a:r>
            <a:r>
              <a:rPr lang="sr-Latn-CS" sz="2000" i="1" dirty="0" smtClean="0">
                <a:solidFill>
                  <a:srgbClr val="FF0000"/>
                </a:solidFill>
              </a:rPr>
              <a:t>uzimajući u obzir polazne podatke dobijene od strane višeg rukovodstva i odbora. Izvršni rukovodilac organa revizije mora izvršiti reviziju i prilagođavanje plana, a prema potrebi, kako bi odgovorio na izmene u poslovanju organizacije, prema rizicima, operacijama, programima, sistemima i kontrolama. </a:t>
            </a:r>
            <a:r>
              <a:rPr lang="en-US" sz="2000" i="1" dirty="0" smtClean="0">
                <a:solidFill>
                  <a:srgbClr val="FF0000"/>
                </a:solidFill>
              </a:rPr>
              <a:t> </a:t>
            </a:r>
            <a:endParaRPr lang="nl-BE" sz="2000" dirty="0">
              <a:solidFill>
                <a:srgbClr val="FF000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3"/>
          <p:cNvSpPr>
            <a:spLocks noChangeArrowheads="1"/>
          </p:cNvSpPr>
          <p:nvPr/>
        </p:nvSpPr>
        <p:spPr bwMode="auto">
          <a:xfrm>
            <a:off x="357188" y="1285875"/>
            <a:ext cx="8286750" cy="830997"/>
          </a:xfrm>
          <a:prstGeom prst="rect">
            <a:avLst/>
          </a:prstGeom>
          <a:noFill/>
          <a:ln w="9525">
            <a:noFill/>
            <a:miter lim="800000"/>
            <a:headEnd/>
            <a:tailEnd/>
          </a:ln>
        </p:spPr>
        <p:txBody>
          <a:bodyPr>
            <a:spAutoFit/>
          </a:bodyPr>
          <a:lstStyle/>
          <a:p>
            <a:pPr fontAlgn="base">
              <a:spcBef>
                <a:spcPct val="0"/>
              </a:spcBef>
              <a:spcAft>
                <a:spcPct val="0"/>
              </a:spcAft>
            </a:pPr>
            <a:endParaRPr lang="en-US" sz="2400" b="1" dirty="0">
              <a:solidFill>
                <a:srgbClr val="000000"/>
              </a:solidFill>
              <a:cs typeface="Arial" charset="0"/>
            </a:endParaRPr>
          </a:p>
          <a:p>
            <a:pPr fontAlgn="base">
              <a:spcBef>
                <a:spcPct val="0"/>
              </a:spcBef>
              <a:spcAft>
                <a:spcPct val="0"/>
              </a:spcAft>
            </a:pPr>
            <a:endParaRPr lang="en-US" sz="2400" i="1" dirty="0">
              <a:solidFill>
                <a:srgbClr val="000000"/>
              </a:solidFill>
              <a:cs typeface="Arial" charset="0"/>
            </a:endParaRPr>
          </a:p>
        </p:txBody>
      </p:sp>
      <p:sp>
        <p:nvSpPr>
          <p:cNvPr id="316419" name="Rectangle 4"/>
          <p:cNvSpPr>
            <a:spLocks noChangeArrowheads="1"/>
          </p:cNvSpPr>
          <p:nvPr/>
        </p:nvSpPr>
        <p:spPr bwMode="auto">
          <a:xfrm>
            <a:off x="1043608" y="260648"/>
            <a:ext cx="7704856" cy="1015663"/>
          </a:xfrm>
          <a:prstGeom prst="rect">
            <a:avLst/>
          </a:prstGeom>
          <a:noFill/>
          <a:ln w="9525">
            <a:noFill/>
            <a:miter lim="800000"/>
            <a:headEnd/>
            <a:tailEnd/>
          </a:ln>
        </p:spPr>
        <p:txBody>
          <a:bodyPr wrap="square">
            <a:spAutoFit/>
          </a:bodyPr>
          <a:lstStyle/>
          <a:p>
            <a:r>
              <a:rPr lang="nl-BE" sz="3000" b="1" dirty="0" smtClean="0">
                <a:solidFill>
                  <a:schemeClr val="accent6">
                    <a:lumMod val="10000"/>
                  </a:schemeClr>
                </a:solidFill>
              </a:rPr>
              <a:t>PEM-PAL</a:t>
            </a:r>
            <a:r>
              <a:rPr lang="sr-Latn-CS" sz="3000" b="1" dirty="0" smtClean="0">
                <a:solidFill>
                  <a:schemeClr val="accent6">
                    <a:lumMod val="10000"/>
                  </a:schemeClr>
                </a:solidFill>
              </a:rPr>
              <a:t>-ov Priručnik o revizorskom univerzumu </a:t>
            </a:r>
            <a:endParaRPr lang="nl-BE" sz="3000" b="1" dirty="0">
              <a:solidFill>
                <a:schemeClr val="accent6">
                  <a:lumMod val="10000"/>
                </a:schemeClr>
              </a:solidFill>
            </a:endParaRPr>
          </a:p>
        </p:txBody>
      </p:sp>
      <p:sp>
        <p:nvSpPr>
          <p:cNvPr id="4" name="Rectangle 3"/>
          <p:cNvSpPr/>
          <p:nvPr/>
        </p:nvSpPr>
        <p:spPr>
          <a:xfrm>
            <a:off x="1115616" y="1844824"/>
            <a:ext cx="7704856" cy="5262979"/>
          </a:xfrm>
          <a:prstGeom prst="rect">
            <a:avLst/>
          </a:prstGeom>
        </p:spPr>
        <p:txBody>
          <a:bodyPr wrap="square">
            <a:spAutoFit/>
          </a:bodyPr>
          <a:lstStyle/>
          <a:p>
            <a:pPr>
              <a:buFont typeface="Arial" pitchFamily="34" charset="0"/>
              <a:buChar char="•"/>
            </a:pPr>
            <a:r>
              <a:rPr lang="nl-BE" sz="2400" dirty="0" smtClean="0">
                <a:solidFill>
                  <a:schemeClr val="accent6">
                    <a:lumMod val="10000"/>
                  </a:schemeClr>
                </a:solidFill>
              </a:rPr>
              <a:t>  </a:t>
            </a:r>
            <a:r>
              <a:rPr lang="sr-Latn-CS" sz="2400" dirty="0" smtClean="0">
                <a:solidFill>
                  <a:schemeClr val="accent6">
                    <a:lumMod val="10000"/>
                  </a:schemeClr>
                </a:solidFill>
              </a:rPr>
              <a:t>Celokupnost procesa, funkcija i lokacija podložnim revidiranju </a:t>
            </a:r>
            <a:endParaRPr lang="nl-BE" sz="2400" dirty="0" smtClean="0">
              <a:solidFill>
                <a:schemeClr val="accent6">
                  <a:lumMod val="10000"/>
                </a:schemeClr>
              </a:solidFill>
            </a:endParaRPr>
          </a:p>
          <a:p>
            <a:pPr>
              <a:buFont typeface="Arial" pitchFamily="34" charset="0"/>
              <a:buChar char="•"/>
            </a:pPr>
            <a:endParaRPr lang="nl-BE" sz="2400" dirty="0" smtClean="0">
              <a:solidFill>
                <a:schemeClr val="accent6">
                  <a:lumMod val="10000"/>
                </a:schemeClr>
              </a:solidFill>
            </a:endParaRPr>
          </a:p>
          <a:p>
            <a:pPr>
              <a:buFont typeface="Arial" pitchFamily="34" charset="0"/>
              <a:buChar char="•"/>
            </a:pPr>
            <a:r>
              <a:rPr lang="nl-BE" sz="2400" dirty="0" smtClean="0">
                <a:solidFill>
                  <a:schemeClr val="accent6">
                    <a:lumMod val="10000"/>
                  </a:schemeClr>
                </a:solidFill>
              </a:rPr>
              <a:t>  Horizontal</a:t>
            </a:r>
            <a:r>
              <a:rPr lang="sr-Latn-CS" sz="2400" dirty="0" smtClean="0">
                <a:solidFill>
                  <a:schemeClr val="accent6">
                    <a:lumMod val="10000"/>
                  </a:schemeClr>
                </a:solidFill>
              </a:rPr>
              <a:t>ni ili vertikalni pristup </a:t>
            </a:r>
            <a:endParaRPr lang="nl-BE" sz="2400" dirty="0" smtClean="0">
              <a:solidFill>
                <a:schemeClr val="accent6">
                  <a:lumMod val="10000"/>
                </a:schemeClr>
              </a:solidFill>
            </a:endParaRPr>
          </a:p>
          <a:p>
            <a:pPr>
              <a:buFont typeface="Arial" pitchFamily="34" charset="0"/>
              <a:buChar char="•"/>
            </a:pPr>
            <a:endParaRPr lang="nl-BE" sz="2400" dirty="0" smtClean="0">
              <a:solidFill>
                <a:schemeClr val="accent6">
                  <a:lumMod val="10000"/>
                </a:schemeClr>
              </a:solidFill>
            </a:endParaRPr>
          </a:p>
          <a:p>
            <a:pPr>
              <a:buFont typeface="Arial" pitchFamily="34" charset="0"/>
              <a:buChar char="•"/>
            </a:pPr>
            <a:r>
              <a:rPr lang="nl-BE" sz="2400" dirty="0" smtClean="0">
                <a:solidFill>
                  <a:schemeClr val="accent6">
                    <a:lumMod val="10000"/>
                  </a:schemeClr>
                </a:solidFill>
              </a:rPr>
              <a:t>  K</a:t>
            </a:r>
            <a:r>
              <a:rPr lang="sr-Latn-CS" sz="2400" dirty="0" smtClean="0">
                <a:solidFill>
                  <a:schemeClr val="accent6">
                    <a:lumMod val="10000"/>
                  </a:schemeClr>
                </a:solidFill>
              </a:rPr>
              <a:t>ljučni procesi </a:t>
            </a:r>
            <a:endParaRPr lang="nl-BE" sz="2400" dirty="0" smtClean="0">
              <a:solidFill>
                <a:schemeClr val="accent6">
                  <a:lumMod val="10000"/>
                </a:schemeClr>
              </a:solidFill>
            </a:endParaRPr>
          </a:p>
          <a:p>
            <a:pPr>
              <a:buFont typeface="Arial" pitchFamily="34" charset="0"/>
              <a:buChar char="•"/>
            </a:pPr>
            <a:endParaRPr lang="nl-BE" sz="2400" dirty="0" smtClean="0">
              <a:solidFill>
                <a:schemeClr val="accent6">
                  <a:lumMod val="10000"/>
                </a:schemeClr>
              </a:solidFill>
            </a:endParaRPr>
          </a:p>
          <a:p>
            <a:pPr>
              <a:buFont typeface="Arial" pitchFamily="34" charset="0"/>
              <a:buChar char="•"/>
            </a:pPr>
            <a:r>
              <a:rPr lang="nl-BE" sz="2400" dirty="0" smtClean="0">
                <a:solidFill>
                  <a:schemeClr val="accent6">
                    <a:lumMod val="10000"/>
                  </a:schemeClr>
                </a:solidFill>
              </a:rPr>
              <a:t>  </a:t>
            </a:r>
            <a:r>
              <a:rPr lang="sr-Latn-CS" sz="2400" dirty="0" smtClean="0">
                <a:solidFill>
                  <a:schemeClr val="accent6">
                    <a:lumMod val="10000"/>
                  </a:schemeClr>
                </a:solidFill>
              </a:rPr>
              <a:t>Oblasti kritičke kontrole </a:t>
            </a:r>
            <a:endParaRPr lang="nl-BE" sz="2400" dirty="0" smtClean="0">
              <a:solidFill>
                <a:schemeClr val="accent6">
                  <a:lumMod val="10000"/>
                </a:schemeClr>
              </a:solidFill>
            </a:endParaRPr>
          </a:p>
          <a:p>
            <a:pPr>
              <a:buFont typeface="Arial" pitchFamily="34" charset="0"/>
              <a:buChar char="•"/>
            </a:pPr>
            <a:endParaRPr lang="nl-BE" sz="2400" dirty="0" smtClean="0">
              <a:solidFill>
                <a:schemeClr val="accent6">
                  <a:lumMod val="10000"/>
                </a:schemeClr>
              </a:solidFill>
            </a:endParaRPr>
          </a:p>
          <a:p>
            <a:pPr>
              <a:buFont typeface="Arial" pitchFamily="34" charset="0"/>
              <a:buChar char="•"/>
            </a:pPr>
            <a:r>
              <a:rPr lang="nl-BE" sz="2400" dirty="0" smtClean="0">
                <a:solidFill>
                  <a:schemeClr val="accent6">
                    <a:lumMod val="10000"/>
                  </a:schemeClr>
                </a:solidFill>
              </a:rPr>
              <a:t>  </a:t>
            </a:r>
            <a:r>
              <a:rPr lang="sr-Latn-CS" sz="2400" dirty="0" smtClean="0">
                <a:solidFill>
                  <a:schemeClr val="accent6">
                    <a:lumMod val="10000"/>
                  </a:schemeClr>
                </a:solidFill>
              </a:rPr>
              <a:t>Upravljive komponente </a:t>
            </a:r>
            <a:endParaRPr lang="nl-BE" sz="2400" dirty="0" smtClean="0">
              <a:solidFill>
                <a:schemeClr val="accent6">
                  <a:lumMod val="10000"/>
                </a:schemeClr>
              </a:solidFill>
            </a:endParaRPr>
          </a:p>
          <a:p>
            <a:pPr>
              <a:buFont typeface="Arial" pitchFamily="34" charset="0"/>
              <a:buChar char="•"/>
            </a:pPr>
            <a:endParaRPr lang="nl-BE" sz="2400" dirty="0" smtClean="0">
              <a:solidFill>
                <a:schemeClr val="accent6">
                  <a:lumMod val="10000"/>
                </a:schemeClr>
              </a:solidFill>
            </a:endParaRPr>
          </a:p>
          <a:p>
            <a:pPr>
              <a:buFont typeface="Arial" pitchFamily="34" charset="0"/>
              <a:buChar char="•"/>
            </a:pPr>
            <a:r>
              <a:rPr lang="nl-BE" sz="2400" dirty="0" smtClean="0">
                <a:solidFill>
                  <a:schemeClr val="accent6">
                    <a:lumMod val="10000"/>
                  </a:schemeClr>
                </a:solidFill>
              </a:rPr>
              <a:t>  D</a:t>
            </a:r>
            <a:r>
              <a:rPr lang="sr-Latn-CS" sz="2400" dirty="0" smtClean="0">
                <a:solidFill>
                  <a:schemeClr val="accent6">
                    <a:lumMod val="10000"/>
                  </a:schemeClr>
                </a:solidFill>
              </a:rPr>
              <a:t>inamični univerzum </a:t>
            </a:r>
            <a:endParaRPr lang="nl-BE" sz="2400" dirty="0" smtClean="0">
              <a:solidFill>
                <a:schemeClr val="accent6">
                  <a:lumMod val="10000"/>
                </a:schemeClr>
              </a:solidFill>
            </a:endParaRPr>
          </a:p>
          <a:p>
            <a:endParaRPr lang="nl-BE" sz="2400" dirty="0" smtClean="0">
              <a:solidFill>
                <a:schemeClr val="accent6">
                  <a:lumMod val="10000"/>
                </a:schemeClr>
              </a:solidFill>
            </a:endParaRPr>
          </a:p>
          <a:p>
            <a:pPr>
              <a:buFont typeface="Arial" pitchFamily="34" charset="0"/>
              <a:buChar char="•"/>
            </a:pPr>
            <a:endParaRPr lang="nl-BE" sz="2400" dirty="0">
              <a:solidFill>
                <a:schemeClr val="accent6">
                  <a:lumMod val="10000"/>
                </a:schemeClr>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3"/>
          <p:cNvSpPr>
            <a:spLocks noChangeArrowheads="1"/>
          </p:cNvSpPr>
          <p:nvPr/>
        </p:nvSpPr>
        <p:spPr bwMode="auto">
          <a:xfrm>
            <a:off x="357188" y="1285875"/>
            <a:ext cx="8286750" cy="830997"/>
          </a:xfrm>
          <a:prstGeom prst="rect">
            <a:avLst/>
          </a:prstGeom>
          <a:noFill/>
          <a:ln w="9525">
            <a:noFill/>
            <a:miter lim="800000"/>
            <a:headEnd/>
            <a:tailEnd/>
          </a:ln>
        </p:spPr>
        <p:txBody>
          <a:bodyPr>
            <a:spAutoFit/>
          </a:bodyPr>
          <a:lstStyle/>
          <a:p>
            <a:pPr fontAlgn="base">
              <a:spcBef>
                <a:spcPct val="0"/>
              </a:spcBef>
              <a:spcAft>
                <a:spcPct val="0"/>
              </a:spcAft>
            </a:pPr>
            <a:endParaRPr lang="en-US" sz="2400" b="1" dirty="0">
              <a:solidFill>
                <a:srgbClr val="000000"/>
              </a:solidFill>
              <a:cs typeface="Arial" charset="0"/>
            </a:endParaRPr>
          </a:p>
          <a:p>
            <a:pPr fontAlgn="base">
              <a:spcBef>
                <a:spcPct val="0"/>
              </a:spcBef>
              <a:spcAft>
                <a:spcPct val="0"/>
              </a:spcAft>
            </a:pPr>
            <a:endParaRPr lang="en-US" sz="2400" i="1" dirty="0">
              <a:solidFill>
                <a:srgbClr val="000000"/>
              </a:solidFill>
              <a:cs typeface="Arial" charset="0"/>
            </a:endParaRPr>
          </a:p>
        </p:txBody>
      </p:sp>
      <p:sp>
        <p:nvSpPr>
          <p:cNvPr id="316419" name="Rectangle 4"/>
          <p:cNvSpPr>
            <a:spLocks noChangeArrowheads="1"/>
          </p:cNvSpPr>
          <p:nvPr/>
        </p:nvSpPr>
        <p:spPr bwMode="auto">
          <a:xfrm>
            <a:off x="899592" y="260648"/>
            <a:ext cx="8136904" cy="1015663"/>
          </a:xfrm>
          <a:prstGeom prst="rect">
            <a:avLst/>
          </a:prstGeom>
          <a:noFill/>
          <a:ln w="9525">
            <a:noFill/>
            <a:miter lim="800000"/>
            <a:headEnd/>
            <a:tailEnd/>
          </a:ln>
        </p:spPr>
        <p:txBody>
          <a:bodyPr wrap="square">
            <a:spAutoFit/>
          </a:bodyPr>
          <a:lstStyle/>
          <a:p>
            <a:pPr algn="ctr"/>
            <a:r>
              <a:rPr lang="nl-BE" sz="3000" b="1" dirty="0" smtClean="0">
                <a:solidFill>
                  <a:schemeClr val="accent6">
                    <a:lumMod val="10000"/>
                  </a:schemeClr>
                </a:solidFill>
              </a:rPr>
              <a:t>PEM-PAL</a:t>
            </a:r>
            <a:r>
              <a:rPr lang="sr-Latn-CS" sz="3000" b="1" dirty="0" smtClean="0">
                <a:solidFill>
                  <a:schemeClr val="accent6">
                    <a:lumMod val="10000"/>
                  </a:schemeClr>
                </a:solidFill>
              </a:rPr>
              <a:t>-ov Priručnik o metodologiji procene rizika </a:t>
            </a:r>
            <a:endParaRPr lang="nl-BE" sz="3000" b="1" dirty="0">
              <a:solidFill>
                <a:schemeClr val="accent6">
                  <a:lumMod val="10000"/>
                </a:schemeClr>
              </a:solidFill>
            </a:endParaRPr>
          </a:p>
        </p:txBody>
      </p:sp>
      <p:sp>
        <p:nvSpPr>
          <p:cNvPr id="4" name="Rectangle 3"/>
          <p:cNvSpPr/>
          <p:nvPr/>
        </p:nvSpPr>
        <p:spPr>
          <a:xfrm>
            <a:off x="1115616" y="1844824"/>
            <a:ext cx="7704856" cy="5947269"/>
          </a:xfrm>
          <a:prstGeom prst="rect">
            <a:avLst/>
          </a:prstGeom>
        </p:spPr>
        <p:txBody>
          <a:bodyPr wrap="square">
            <a:spAutoFit/>
          </a:bodyPr>
          <a:lstStyle/>
          <a:p>
            <a:pPr marL="342900" lvl="0" indent="-342900">
              <a:lnSpc>
                <a:spcPct val="115000"/>
              </a:lnSpc>
              <a:spcAft>
                <a:spcPts val="1000"/>
              </a:spcAft>
              <a:buSzPts val="1000"/>
              <a:buFont typeface="Wingdings" pitchFamily="2" charset="2"/>
              <a:buChar char="v"/>
              <a:tabLst>
                <a:tab pos="457200" algn="l"/>
              </a:tabLst>
            </a:pPr>
            <a:r>
              <a:rPr lang="en-US" sz="2400" dirty="0" err="1" smtClean="0">
                <a:solidFill>
                  <a:srgbClr val="000000"/>
                </a:solidFill>
                <a:ea typeface="Times New Roman"/>
                <a:cs typeface="Times New Roman"/>
              </a:rPr>
              <a:t>Defini</a:t>
            </a:r>
            <a:r>
              <a:rPr lang="sr-Latn-CS" sz="2400" dirty="0" smtClean="0">
                <a:solidFill>
                  <a:srgbClr val="000000"/>
                </a:solidFill>
                <a:ea typeface="Times New Roman"/>
                <a:cs typeface="Times New Roman"/>
              </a:rPr>
              <a:t>cija kategorija rizika: </a:t>
            </a:r>
            <a:r>
              <a:rPr lang="en-US" sz="2400" dirty="0" err="1" smtClean="0">
                <a:solidFill>
                  <a:srgbClr val="000000"/>
                </a:solidFill>
                <a:ea typeface="Times New Roman"/>
                <a:cs typeface="Times New Roman"/>
              </a:rPr>
              <a:t>defin</a:t>
            </a:r>
            <a:r>
              <a:rPr lang="sr-Latn-CS" sz="2400" dirty="0" smtClean="0">
                <a:solidFill>
                  <a:srgbClr val="000000"/>
                </a:solidFill>
                <a:ea typeface="Times New Roman"/>
                <a:cs typeface="Times New Roman"/>
              </a:rPr>
              <a:t>iše koji rizici će biti obrađeni. </a:t>
            </a:r>
            <a:endParaRPr lang="en-US" sz="2400" dirty="0" smtClean="0">
              <a:solidFill>
                <a:srgbClr val="000000"/>
              </a:solidFill>
              <a:ea typeface="Times New Roman"/>
              <a:cs typeface="Times New Roman"/>
            </a:endParaRPr>
          </a:p>
          <a:p>
            <a:pPr marL="342900" lvl="0" indent="-342900">
              <a:lnSpc>
                <a:spcPct val="115000"/>
              </a:lnSpc>
              <a:spcAft>
                <a:spcPts val="1000"/>
              </a:spcAft>
              <a:buSzPts val="1000"/>
              <a:buFont typeface="Wingdings" pitchFamily="2" charset="2"/>
              <a:buChar char="v"/>
              <a:tabLst>
                <a:tab pos="457200" algn="l"/>
              </a:tabLst>
            </a:pPr>
            <a:endParaRPr lang="nl-BE" sz="3200" dirty="0" smtClean="0">
              <a:latin typeface="Calibri"/>
              <a:ea typeface="Calibri"/>
              <a:cs typeface="Times New Roman"/>
            </a:endParaRPr>
          </a:p>
          <a:p>
            <a:pPr marL="342900" lvl="0" indent="-342900">
              <a:lnSpc>
                <a:spcPct val="115000"/>
              </a:lnSpc>
              <a:spcAft>
                <a:spcPts val="1000"/>
              </a:spcAft>
              <a:buSzPts val="1000"/>
              <a:buFont typeface="Wingdings" pitchFamily="2" charset="2"/>
              <a:buChar char="v"/>
              <a:tabLst>
                <a:tab pos="457200" algn="l"/>
              </a:tabLst>
            </a:pPr>
            <a:r>
              <a:rPr lang="en-US" sz="2400" dirty="0" err="1" smtClean="0">
                <a:solidFill>
                  <a:srgbClr val="000000"/>
                </a:solidFill>
                <a:ea typeface="Times New Roman"/>
                <a:cs typeface="Times New Roman"/>
              </a:rPr>
              <a:t>Defini</a:t>
            </a:r>
            <a:r>
              <a:rPr lang="sr-Latn-CS" sz="2400" dirty="0" smtClean="0">
                <a:solidFill>
                  <a:srgbClr val="000000"/>
                </a:solidFill>
                <a:ea typeface="Times New Roman"/>
                <a:cs typeface="Times New Roman"/>
              </a:rPr>
              <a:t>cija kriterijuma rizika radi određenja njihovog uticaja i kontrole (</a:t>
            </a:r>
            <a:r>
              <a:rPr lang="sr-Latn-CS" sz="2400" dirty="0" smtClean="0">
                <a:solidFill>
                  <a:srgbClr val="000000"/>
                </a:solidFill>
                <a:ea typeface="Times New Roman"/>
                <a:cs typeface="Times New Roman"/>
              </a:rPr>
              <a:t>ranjivos</a:t>
            </a:r>
            <a:r>
              <a:rPr lang="en-US" sz="2400" dirty="0" smtClean="0">
                <a:solidFill>
                  <a:srgbClr val="000000"/>
                </a:solidFill>
                <a:ea typeface="Times New Roman"/>
                <a:cs typeface="Times New Roman"/>
              </a:rPr>
              <a:t>t</a:t>
            </a:r>
            <a:r>
              <a:rPr lang="en-US" sz="2400" dirty="0" smtClean="0">
                <a:solidFill>
                  <a:srgbClr val="000000"/>
                </a:solidFill>
                <a:ea typeface="Times New Roman"/>
                <a:cs typeface="Times New Roman"/>
              </a:rPr>
              <a:t>?).</a:t>
            </a:r>
          </a:p>
          <a:p>
            <a:pPr marL="342900" lvl="0" indent="-342900">
              <a:lnSpc>
                <a:spcPct val="115000"/>
              </a:lnSpc>
              <a:spcAft>
                <a:spcPts val="1000"/>
              </a:spcAft>
              <a:buSzPts val="1000"/>
              <a:buFont typeface="Wingdings" pitchFamily="2" charset="2"/>
              <a:buChar char="v"/>
              <a:tabLst>
                <a:tab pos="457200" algn="l"/>
              </a:tabLst>
            </a:pPr>
            <a:endParaRPr lang="nl-BE" sz="3200" dirty="0" smtClean="0">
              <a:latin typeface="Calibri"/>
              <a:ea typeface="Calibri"/>
              <a:cs typeface="Times New Roman"/>
            </a:endParaRPr>
          </a:p>
          <a:p>
            <a:pPr marL="342900" lvl="0" indent="-342900">
              <a:lnSpc>
                <a:spcPct val="115000"/>
              </a:lnSpc>
              <a:spcAft>
                <a:spcPts val="1000"/>
              </a:spcAft>
              <a:buSzPts val="1000"/>
              <a:buFont typeface="Wingdings" pitchFamily="2" charset="2"/>
              <a:buChar char="v"/>
              <a:tabLst>
                <a:tab pos="457200" algn="l"/>
              </a:tabLst>
            </a:pPr>
            <a:r>
              <a:rPr lang="en-US" sz="2400" dirty="0" err="1" smtClean="0">
                <a:solidFill>
                  <a:srgbClr val="000000"/>
                </a:solidFill>
                <a:ea typeface="Times New Roman"/>
                <a:cs typeface="Times New Roman"/>
              </a:rPr>
              <a:t>Defini</a:t>
            </a:r>
            <a:r>
              <a:rPr lang="sr-Latn-CS" sz="2400" dirty="0" smtClean="0">
                <a:solidFill>
                  <a:srgbClr val="000000"/>
                </a:solidFill>
                <a:ea typeface="Times New Roman"/>
                <a:cs typeface="Times New Roman"/>
              </a:rPr>
              <a:t>cija konteksta ocenjivanja rizika</a:t>
            </a:r>
            <a:r>
              <a:rPr lang="en-US" sz="2400" dirty="0" smtClean="0">
                <a:solidFill>
                  <a:srgbClr val="000000"/>
                </a:solidFill>
                <a:ea typeface="Times New Roman"/>
                <a:cs typeface="Times New Roman"/>
              </a:rPr>
              <a:t>: </a:t>
            </a:r>
            <a:r>
              <a:rPr lang="sr-Latn-CS" sz="2400" dirty="0" smtClean="0">
                <a:solidFill>
                  <a:srgbClr val="000000"/>
                </a:solidFill>
                <a:ea typeface="Times New Roman"/>
                <a:cs typeface="Times New Roman"/>
              </a:rPr>
              <a:t>u kojim situacijama će rizik biti ocenjen kao rizik visokog, srednjeg ili niskog nivoa</a:t>
            </a:r>
            <a:r>
              <a:rPr lang="en-US" sz="2400" dirty="0" smtClean="0">
                <a:solidFill>
                  <a:srgbClr val="000000"/>
                </a:solidFill>
                <a:ea typeface="Times New Roman"/>
                <a:cs typeface="Times New Roman"/>
              </a:rPr>
              <a:t>? (</a:t>
            </a:r>
            <a:r>
              <a:rPr lang="sr-Latn-CS" sz="2400" dirty="0" smtClean="0">
                <a:solidFill>
                  <a:srgbClr val="000000"/>
                </a:solidFill>
                <a:ea typeface="Times New Roman"/>
                <a:cs typeface="Times New Roman"/>
              </a:rPr>
              <a:t>srednje vrednosti</a:t>
            </a:r>
            <a:r>
              <a:rPr lang="en-US" sz="2400" dirty="0" smtClean="0">
                <a:solidFill>
                  <a:srgbClr val="000000"/>
                </a:solidFill>
                <a:ea typeface="Times New Roman"/>
                <a:cs typeface="Times New Roman"/>
              </a:rPr>
              <a:t>!)</a:t>
            </a:r>
            <a:r>
              <a:rPr lang="sr-Latn-CS" sz="2400" dirty="0" smtClean="0">
                <a:solidFill>
                  <a:srgbClr val="000000"/>
                </a:solidFill>
                <a:ea typeface="Times New Roman"/>
                <a:cs typeface="Times New Roman"/>
              </a:rPr>
              <a:t>.</a:t>
            </a:r>
            <a:endParaRPr lang="nl-BE" sz="3200" dirty="0" smtClean="0">
              <a:latin typeface="Calibri"/>
              <a:ea typeface="Calibri"/>
              <a:cs typeface="Times New Roman"/>
            </a:endParaRPr>
          </a:p>
          <a:p>
            <a:pPr>
              <a:buFont typeface="Arial" pitchFamily="34" charset="0"/>
              <a:buChar char="•"/>
            </a:pPr>
            <a:endParaRPr lang="nl-BE" sz="2400" dirty="0" smtClean="0">
              <a:solidFill>
                <a:schemeClr val="accent6">
                  <a:lumMod val="10000"/>
                </a:schemeClr>
              </a:solidFill>
            </a:endParaRPr>
          </a:p>
          <a:p>
            <a:endParaRPr lang="nl-BE" sz="2400" dirty="0" smtClean="0">
              <a:solidFill>
                <a:schemeClr val="accent6">
                  <a:lumMod val="10000"/>
                </a:schemeClr>
              </a:solidFill>
            </a:endParaRPr>
          </a:p>
          <a:p>
            <a:pPr>
              <a:buFont typeface="Arial" pitchFamily="34" charset="0"/>
              <a:buChar char="•"/>
            </a:pPr>
            <a:endParaRPr lang="nl-BE" sz="2400" dirty="0">
              <a:solidFill>
                <a:schemeClr val="accent6">
                  <a:lumMod val="10000"/>
                </a:schemeClr>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107"/>
          <p:cNvSpPr>
            <a:spLocks noGrp="1" noChangeArrowheads="1"/>
          </p:cNvSpPr>
          <p:nvPr>
            <p:ph type="title"/>
          </p:nvPr>
        </p:nvSpPr>
        <p:spPr>
          <a:xfrm>
            <a:off x="899592" y="304800"/>
            <a:ext cx="7992888" cy="675928"/>
          </a:xfrm>
        </p:spPr>
        <p:txBody>
          <a:bodyPr/>
          <a:lstStyle/>
          <a:p>
            <a:pPr eaLnBrk="1" hangingPunct="1"/>
            <a:r>
              <a:rPr lang="sr-Latn-CS" sz="2800" b="1" dirty="0" smtClean="0">
                <a:solidFill>
                  <a:schemeClr val="accent6">
                    <a:lumMod val="25000"/>
                  </a:schemeClr>
                </a:solidFill>
                <a:effectLst/>
              </a:rPr>
              <a:t>Metodologija i pristup procene rizika </a:t>
            </a:r>
            <a:endParaRPr lang="en-US" sz="2800" b="1" dirty="0" smtClean="0">
              <a:solidFill>
                <a:schemeClr val="accent6">
                  <a:lumMod val="25000"/>
                </a:schemeClr>
              </a:solidFill>
              <a:effectLst/>
            </a:endParaRPr>
          </a:p>
        </p:txBody>
      </p:sp>
      <p:sp>
        <p:nvSpPr>
          <p:cNvPr id="316419" name="AutoShape 4"/>
          <p:cNvSpPr>
            <a:spLocks noChangeAspect="1" noChangeArrowheads="1" noTextEdit="1"/>
          </p:cNvSpPr>
          <p:nvPr/>
        </p:nvSpPr>
        <p:spPr bwMode="auto">
          <a:xfrm>
            <a:off x="1066800" y="1423988"/>
            <a:ext cx="7010400" cy="4808537"/>
          </a:xfrm>
          <a:prstGeom prst="rect">
            <a:avLst/>
          </a:prstGeom>
          <a:noFill/>
          <a:ln w="9525">
            <a:noFill/>
            <a:miter lim="800000"/>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nvGrpSpPr>
          <p:cNvPr id="2" name="Group 5"/>
          <p:cNvGrpSpPr>
            <a:grpSpLocks/>
          </p:cNvGrpSpPr>
          <p:nvPr/>
        </p:nvGrpSpPr>
        <p:grpSpPr bwMode="auto">
          <a:xfrm>
            <a:off x="2751138" y="1427163"/>
            <a:ext cx="3676650" cy="374650"/>
            <a:chOff x="1733" y="626"/>
            <a:chExt cx="2316" cy="236"/>
          </a:xfrm>
        </p:grpSpPr>
        <p:sp>
          <p:nvSpPr>
            <p:cNvPr id="316520" name="Rectangle 6"/>
            <p:cNvSpPr>
              <a:spLocks noChangeArrowheads="1"/>
            </p:cNvSpPr>
            <p:nvPr/>
          </p:nvSpPr>
          <p:spPr bwMode="auto">
            <a:xfrm>
              <a:off x="1733" y="626"/>
              <a:ext cx="2316" cy="236"/>
            </a:xfrm>
            <a:prstGeom prst="rect">
              <a:avLst/>
            </a:prstGeom>
            <a:solidFill>
              <a:srgbClr val="0000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21" name="Rectangle 7"/>
            <p:cNvSpPr>
              <a:spLocks noChangeArrowheads="1"/>
            </p:cNvSpPr>
            <p:nvPr/>
          </p:nvSpPr>
          <p:spPr bwMode="auto">
            <a:xfrm>
              <a:off x="1733" y="626"/>
              <a:ext cx="2316" cy="236"/>
            </a:xfrm>
            <a:prstGeom prst="rect">
              <a:avLst/>
            </a:prstGeom>
            <a:noFill/>
            <a:ln w="7938" cap="rnd">
              <a:solidFill>
                <a:srgbClr val="000080"/>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21" name="Rectangle 8"/>
          <p:cNvSpPr>
            <a:spLocks noChangeArrowheads="1"/>
          </p:cNvSpPr>
          <p:nvPr/>
        </p:nvSpPr>
        <p:spPr bwMode="auto">
          <a:xfrm>
            <a:off x="3194985" y="1511300"/>
            <a:ext cx="2927083" cy="230832"/>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500" b="1" dirty="0" smtClean="0">
                <a:solidFill>
                  <a:srgbClr val="FFFFFF"/>
                </a:solidFill>
                <a:ea typeface="ＭＳ Ｐゴシック" pitchFamily="34" charset="-128"/>
                <a:cs typeface="Arial" pitchFamily="34" charset="0"/>
              </a:rPr>
              <a:t>Procena rizika interne kontrole </a:t>
            </a:r>
            <a:endParaRPr lang="en-US" sz="1000" b="1" dirty="0">
              <a:solidFill>
                <a:srgbClr val="FFFFFF"/>
              </a:solidFill>
              <a:ea typeface="ＭＳ Ｐゴシック" pitchFamily="34" charset="-128"/>
              <a:cs typeface="Arial" pitchFamily="34" charset="0"/>
            </a:endParaRPr>
          </a:p>
        </p:txBody>
      </p:sp>
      <p:grpSp>
        <p:nvGrpSpPr>
          <p:cNvPr id="3" name="Group 9"/>
          <p:cNvGrpSpPr>
            <a:grpSpLocks/>
          </p:cNvGrpSpPr>
          <p:nvPr/>
        </p:nvGrpSpPr>
        <p:grpSpPr bwMode="auto">
          <a:xfrm>
            <a:off x="1381125" y="1801813"/>
            <a:ext cx="1184275" cy="3989387"/>
            <a:chOff x="870" y="862"/>
            <a:chExt cx="746" cy="2513"/>
          </a:xfrm>
        </p:grpSpPr>
        <p:sp>
          <p:nvSpPr>
            <p:cNvPr id="316518" name="Freeform 10"/>
            <p:cNvSpPr>
              <a:spLocks/>
            </p:cNvSpPr>
            <p:nvPr/>
          </p:nvSpPr>
          <p:spPr bwMode="auto">
            <a:xfrm>
              <a:off x="870" y="862"/>
              <a:ext cx="746" cy="2513"/>
            </a:xfrm>
            <a:custGeom>
              <a:avLst/>
              <a:gdLst>
                <a:gd name="T0" fmla="*/ 559 w 746"/>
                <a:gd name="T1" fmla="*/ 0 h 2513"/>
                <a:gd name="T2" fmla="*/ 0 w 746"/>
                <a:gd name="T3" fmla="*/ 0 h 2513"/>
                <a:gd name="T4" fmla="*/ 0 w 746"/>
                <a:gd name="T5" fmla="*/ 2513 h 2513"/>
                <a:gd name="T6" fmla="*/ 559 w 746"/>
                <a:gd name="T7" fmla="*/ 2513 h 2513"/>
                <a:gd name="T8" fmla="*/ 746 w 746"/>
                <a:gd name="T9" fmla="*/ 1257 h 2513"/>
                <a:gd name="T10" fmla="*/ 559 w 746"/>
                <a:gd name="T11" fmla="*/ 0 h 2513"/>
                <a:gd name="T12" fmla="*/ 0 60000 65536"/>
                <a:gd name="T13" fmla="*/ 0 60000 65536"/>
                <a:gd name="T14" fmla="*/ 0 60000 65536"/>
                <a:gd name="T15" fmla="*/ 0 60000 65536"/>
                <a:gd name="T16" fmla="*/ 0 60000 65536"/>
                <a:gd name="T17" fmla="*/ 0 60000 65536"/>
                <a:gd name="T18" fmla="*/ 0 w 746"/>
                <a:gd name="T19" fmla="*/ 0 h 2513"/>
                <a:gd name="T20" fmla="*/ 746 w 746"/>
                <a:gd name="T21" fmla="*/ 2513 h 2513"/>
              </a:gdLst>
              <a:ahLst/>
              <a:cxnLst>
                <a:cxn ang="T12">
                  <a:pos x="T0" y="T1"/>
                </a:cxn>
                <a:cxn ang="T13">
                  <a:pos x="T2" y="T3"/>
                </a:cxn>
                <a:cxn ang="T14">
                  <a:pos x="T4" y="T5"/>
                </a:cxn>
                <a:cxn ang="T15">
                  <a:pos x="T6" y="T7"/>
                </a:cxn>
                <a:cxn ang="T16">
                  <a:pos x="T8" y="T9"/>
                </a:cxn>
                <a:cxn ang="T17">
                  <a:pos x="T10" y="T11"/>
                </a:cxn>
              </a:cxnLst>
              <a:rect l="T18" t="T19" r="T20" b="T21"/>
              <a:pathLst>
                <a:path w="746" h="2513">
                  <a:moveTo>
                    <a:pt x="559" y="0"/>
                  </a:moveTo>
                  <a:lnTo>
                    <a:pt x="0" y="0"/>
                  </a:lnTo>
                  <a:lnTo>
                    <a:pt x="0" y="2513"/>
                  </a:lnTo>
                  <a:lnTo>
                    <a:pt x="559" y="2513"/>
                  </a:lnTo>
                  <a:lnTo>
                    <a:pt x="746" y="1257"/>
                  </a:lnTo>
                  <a:lnTo>
                    <a:pt x="559" y="0"/>
                  </a:lnTo>
                  <a:close/>
                </a:path>
              </a:pathLst>
            </a:custGeom>
            <a:solidFill>
              <a:srgbClr val="3D6A8F"/>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519" name="Freeform 11"/>
            <p:cNvSpPr>
              <a:spLocks/>
            </p:cNvSpPr>
            <p:nvPr/>
          </p:nvSpPr>
          <p:spPr bwMode="auto">
            <a:xfrm>
              <a:off x="870" y="862"/>
              <a:ext cx="746" cy="2513"/>
            </a:xfrm>
            <a:custGeom>
              <a:avLst/>
              <a:gdLst>
                <a:gd name="T0" fmla="*/ 559 w 746"/>
                <a:gd name="T1" fmla="*/ 0 h 2513"/>
                <a:gd name="T2" fmla="*/ 0 w 746"/>
                <a:gd name="T3" fmla="*/ 0 h 2513"/>
                <a:gd name="T4" fmla="*/ 0 w 746"/>
                <a:gd name="T5" fmla="*/ 2513 h 2513"/>
                <a:gd name="T6" fmla="*/ 559 w 746"/>
                <a:gd name="T7" fmla="*/ 2513 h 2513"/>
                <a:gd name="T8" fmla="*/ 746 w 746"/>
                <a:gd name="T9" fmla="*/ 1257 h 2513"/>
                <a:gd name="T10" fmla="*/ 559 w 746"/>
                <a:gd name="T11" fmla="*/ 0 h 2513"/>
                <a:gd name="T12" fmla="*/ 0 60000 65536"/>
                <a:gd name="T13" fmla="*/ 0 60000 65536"/>
                <a:gd name="T14" fmla="*/ 0 60000 65536"/>
                <a:gd name="T15" fmla="*/ 0 60000 65536"/>
                <a:gd name="T16" fmla="*/ 0 60000 65536"/>
                <a:gd name="T17" fmla="*/ 0 60000 65536"/>
                <a:gd name="T18" fmla="*/ 0 w 746"/>
                <a:gd name="T19" fmla="*/ 0 h 2513"/>
                <a:gd name="T20" fmla="*/ 746 w 746"/>
                <a:gd name="T21" fmla="*/ 2513 h 2513"/>
              </a:gdLst>
              <a:ahLst/>
              <a:cxnLst>
                <a:cxn ang="T12">
                  <a:pos x="T0" y="T1"/>
                </a:cxn>
                <a:cxn ang="T13">
                  <a:pos x="T2" y="T3"/>
                </a:cxn>
                <a:cxn ang="T14">
                  <a:pos x="T4" y="T5"/>
                </a:cxn>
                <a:cxn ang="T15">
                  <a:pos x="T6" y="T7"/>
                </a:cxn>
                <a:cxn ang="T16">
                  <a:pos x="T8" y="T9"/>
                </a:cxn>
                <a:cxn ang="T17">
                  <a:pos x="T10" y="T11"/>
                </a:cxn>
              </a:cxnLst>
              <a:rect l="T18" t="T19" r="T20" b="T21"/>
              <a:pathLst>
                <a:path w="746" h="2513">
                  <a:moveTo>
                    <a:pt x="559" y="0"/>
                  </a:moveTo>
                  <a:lnTo>
                    <a:pt x="0" y="0"/>
                  </a:lnTo>
                  <a:lnTo>
                    <a:pt x="0" y="2513"/>
                  </a:lnTo>
                  <a:lnTo>
                    <a:pt x="559" y="2513"/>
                  </a:lnTo>
                  <a:lnTo>
                    <a:pt x="746" y="1257"/>
                  </a:lnTo>
                  <a:lnTo>
                    <a:pt x="559" y="0"/>
                  </a:lnTo>
                  <a:close/>
                </a:path>
              </a:pathLst>
            </a:custGeom>
            <a:noFill/>
            <a:ln w="7938" cap="rnd">
              <a:solidFill>
                <a:srgbClr val="3D6A8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
        <p:nvSpPr>
          <p:cNvPr id="316423" name="Rectangle 12"/>
          <p:cNvSpPr>
            <a:spLocks noChangeArrowheads="1"/>
          </p:cNvSpPr>
          <p:nvPr/>
        </p:nvSpPr>
        <p:spPr bwMode="auto">
          <a:xfrm>
            <a:off x="1561918" y="2755900"/>
            <a:ext cx="694100"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dirty="0" err="1" smtClean="0">
                <a:solidFill>
                  <a:srgbClr val="FFFFFF"/>
                </a:solidFill>
                <a:ea typeface="ＭＳ Ｐゴシック" pitchFamily="34" charset="-128"/>
                <a:cs typeface="Arial" pitchFamily="34" charset="0"/>
              </a:rPr>
              <a:t>Finan</a:t>
            </a:r>
            <a:r>
              <a:rPr lang="sr-Latn-CS" sz="1000" b="1" dirty="0" smtClean="0">
                <a:solidFill>
                  <a:srgbClr val="FFFFFF"/>
                </a:solidFill>
                <a:ea typeface="ＭＳ Ｐゴシック" pitchFamily="34" charset="-128"/>
                <a:cs typeface="Arial" pitchFamily="34" charset="0"/>
              </a:rPr>
              <a:t>sijski </a:t>
            </a:r>
            <a:endParaRPr lang="en-US" sz="1000" b="1" dirty="0">
              <a:solidFill>
                <a:srgbClr val="FFFFFF"/>
              </a:solidFill>
              <a:ea typeface="ＭＳ Ｐゴシック" pitchFamily="34" charset="-128"/>
              <a:cs typeface="Arial" pitchFamily="34" charset="0"/>
            </a:endParaRPr>
          </a:p>
        </p:txBody>
      </p:sp>
      <p:sp>
        <p:nvSpPr>
          <p:cNvPr id="316424" name="Rectangle 13"/>
          <p:cNvSpPr>
            <a:spLocks noChangeArrowheads="1"/>
          </p:cNvSpPr>
          <p:nvPr/>
        </p:nvSpPr>
        <p:spPr bwMode="auto">
          <a:xfrm>
            <a:off x="1527432" y="3279775"/>
            <a:ext cx="767838"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dirty="0" err="1" smtClean="0">
                <a:solidFill>
                  <a:srgbClr val="FFFFFF"/>
                </a:solidFill>
                <a:ea typeface="ＭＳ Ｐゴシック" pitchFamily="34" charset="-128"/>
                <a:cs typeface="Arial" pitchFamily="34" charset="0"/>
              </a:rPr>
              <a:t>Reputa</a:t>
            </a:r>
            <a:r>
              <a:rPr lang="sr-Latn-CS" sz="1000" b="1" dirty="0" smtClean="0">
                <a:solidFill>
                  <a:srgbClr val="FFFFFF"/>
                </a:solidFill>
                <a:ea typeface="ＭＳ Ｐゴシック" pitchFamily="34" charset="-128"/>
                <a:cs typeface="Arial" pitchFamily="34" charset="0"/>
              </a:rPr>
              <a:t>cioni </a:t>
            </a:r>
            <a:endParaRPr lang="en-US" sz="1000" b="1" dirty="0">
              <a:solidFill>
                <a:srgbClr val="FFFFFF"/>
              </a:solidFill>
              <a:ea typeface="ＭＳ Ｐゴシック" pitchFamily="34" charset="-128"/>
              <a:cs typeface="Arial" pitchFamily="34" charset="0"/>
            </a:endParaRPr>
          </a:p>
        </p:txBody>
      </p:sp>
      <p:sp>
        <p:nvSpPr>
          <p:cNvPr id="316425" name="Rectangle 14"/>
          <p:cNvSpPr>
            <a:spLocks noChangeArrowheads="1"/>
          </p:cNvSpPr>
          <p:nvPr/>
        </p:nvSpPr>
        <p:spPr bwMode="auto">
          <a:xfrm>
            <a:off x="1493061" y="3802063"/>
            <a:ext cx="817531" cy="307777"/>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Pravni</a:t>
            </a:r>
          </a:p>
          <a:p>
            <a:pPr algn="ctr" fontAlgn="base">
              <a:spcBef>
                <a:spcPct val="0"/>
              </a:spcBef>
              <a:spcAft>
                <a:spcPct val="0"/>
              </a:spcAft>
            </a:pPr>
            <a:r>
              <a:rPr lang="en-US" sz="1000" b="1" dirty="0" smtClean="0">
                <a:solidFill>
                  <a:srgbClr val="FFFFFF"/>
                </a:solidFill>
                <a:ea typeface="ＭＳ Ｐゴシック" pitchFamily="34" charset="-128"/>
                <a:cs typeface="Arial" pitchFamily="34" charset="0"/>
              </a:rPr>
              <a:t>/</a:t>
            </a:r>
            <a:r>
              <a:rPr lang="sr-Latn-CS" sz="1000" b="1" dirty="0" smtClean="0">
                <a:solidFill>
                  <a:srgbClr val="FFFFFF"/>
                </a:solidFill>
                <a:ea typeface="ＭＳ Ｐゴシック" pitchFamily="34" charset="-128"/>
                <a:cs typeface="Arial" pitchFamily="34" charset="0"/>
              </a:rPr>
              <a:t> Regulatorni </a:t>
            </a:r>
            <a:endParaRPr lang="en-US" sz="1000" b="1" dirty="0">
              <a:solidFill>
                <a:srgbClr val="FFFFFF"/>
              </a:solidFill>
              <a:ea typeface="ＭＳ Ｐゴシック" pitchFamily="34" charset="-128"/>
              <a:cs typeface="Arial" pitchFamily="34" charset="0"/>
            </a:endParaRPr>
          </a:p>
        </p:txBody>
      </p:sp>
      <p:sp>
        <p:nvSpPr>
          <p:cNvPr id="316427" name="Rectangle 16"/>
          <p:cNvSpPr>
            <a:spLocks noChangeArrowheads="1"/>
          </p:cNvSpPr>
          <p:nvPr/>
        </p:nvSpPr>
        <p:spPr bwMode="auto">
          <a:xfrm>
            <a:off x="1477776" y="4497388"/>
            <a:ext cx="859210"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Zadovoljstvo </a:t>
            </a:r>
            <a:r>
              <a:rPr lang="en-US" sz="1000" b="1" dirty="0" smtClean="0">
                <a:solidFill>
                  <a:srgbClr val="FFFFFF"/>
                </a:solidFill>
                <a:ea typeface="ＭＳ Ｐゴシック" pitchFamily="34" charset="-128"/>
                <a:cs typeface="Arial" pitchFamily="34" charset="0"/>
              </a:rPr>
              <a:t> </a:t>
            </a:r>
            <a:endParaRPr lang="en-US" sz="1000" b="1" dirty="0">
              <a:solidFill>
                <a:srgbClr val="FFFFFF"/>
              </a:solidFill>
              <a:ea typeface="ＭＳ Ｐゴシック" pitchFamily="34" charset="-128"/>
              <a:cs typeface="Arial" pitchFamily="34" charset="0"/>
            </a:endParaRPr>
          </a:p>
        </p:txBody>
      </p:sp>
      <p:sp>
        <p:nvSpPr>
          <p:cNvPr id="316428" name="Rectangle 17"/>
          <p:cNvSpPr>
            <a:spLocks noChangeArrowheads="1"/>
          </p:cNvSpPr>
          <p:nvPr/>
        </p:nvSpPr>
        <p:spPr bwMode="auto">
          <a:xfrm>
            <a:off x="1631625" y="4672013"/>
            <a:ext cx="559449"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korisnika</a:t>
            </a:r>
            <a:endParaRPr lang="en-US" sz="1000" b="1" dirty="0">
              <a:solidFill>
                <a:srgbClr val="FFFFFF"/>
              </a:solidFill>
              <a:ea typeface="ＭＳ Ｐゴシック" pitchFamily="34" charset="-128"/>
              <a:cs typeface="Arial" pitchFamily="34" charset="0"/>
            </a:endParaRPr>
          </a:p>
        </p:txBody>
      </p:sp>
      <p:grpSp>
        <p:nvGrpSpPr>
          <p:cNvPr id="4" name="Group 18"/>
          <p:cNvGrpSpPr>
            <a:grpSpLocks/>
          </p:cNvGrpSpPr>
          <p:nvPr/>
        </p:nvGrpSpPr>
        <p:grpSpPr bwMode="auto">
          <a:xfrm>
            <a:off x="1069975" y="1801813"/>
            <a:ext cx="311150" cy="3989387"/>
            <a:chOff x="674" y="862"/>
            <a:chExt cx="196" cy="2513"/>
          </a:xfrm>
        </p:grpSpPr>
        <p:sp>
          <p:nvSpPr>
            <p:cNvPr id="316516" name="Rectangle 19"/>
            <p:cNvSpPr>
              <a:spLocks noChangeArrowheads="1"/>
            </p:cNvSpPr>
            <p:nvPr/>
          </p:nvSpPr>
          <p:spPr bwMode="auto">
            <a:xfrm>
              <a:off x="674" y="862"/>
              <a:ext cx="196" cy="2513"/>
            </a:xfrm>
            <a:prstGeom prst="rect">
              <a:avLst/>
            </a:prstGeom>
            <a:solidFill>
              <a:srgbClr val="0000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17" name="Rectangle 20"/>
            <p:cNvSpPr>
              <a:spLocks noChangeArrowheads="1"/>
            </p:cNvSpPr>
            <p:nvPr/>
          </p:nvSpPr>
          <p:spPr bwMode="auto">
            <a:xfrm>
              <a:off x="674" y="862"/>
              <a:ext cx="196" cy="2513"/>
            </a:xfrm>
            <a:prstGeom prst="rect">
              <a:avLst/>
            </a:prstGeom>
            <a:noFill/>
            <a:ln w="7938" cap="rnd">
              <a:solidFill>
                <a:srgbClr val="000080"/>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30" name="Rectangle 21"/>
          <p:cNvSpPr>
            <a:spLocks noChangeArrowheads="1"/>
          </p:cNvSpPr>
          <p:nvPr/>
        </p:nvSpPr>
        <p:spPr bwMode="auto">
          <a:xfrm rot="-5400000">
            <a:off x="474443" y="3634324"/>
            <a:ext cx="1522853" cy="184666"/>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200" b="1" dirty="0" smtClean="0">
                <a:solidFill>
                  <a:srgbClr val="FFFFFF"/>
                </a:solidFill>
                <a:ea typeface="ＭＳ Ｐゴシック" pitchFamily="34" charset="-128"/>
                <a:cs typeface="Arial" pitchFamily="34" charset="0"/>
              </a:rPr>
              <a:t>Faktori uticaja rizika </a:t>
            </a:r>
            <a:endParaRPr lang="en-US" sz="1000" b="1" dirty="0">
              <a:solidFill>
                <a:srgbClr val="FFFFFF"/>
              </a:solidFill>
              <a:ea typeface="ＭＳ Ｐゴシック" pitchFamily="34" charset="-128"/>
              <a:cs typeface="Arial" pitchFamily="34" charset="0"/>
            </a:endParaRPr>
          </a:p>
        </p:txBody>
      </p:sp>
      <p:grpSp>
        <p:nvGrpSpPr>
          <p:cNvPr id="5" name="Group 22"/>
          <p:cNvGrpSpPr>
            <a:grpSpLocks/>
          </p:cNvGrpSpPr>
          <p:nvPr/>
        </p:nvGrpSpPr>
        <p:grpSpPr bwMode="auto">
          <a:xfrm>
            <a:off x="6551613" y="1801813"/>
            <a:ext cx="1184275" cy="3989387"/>
            <a:chOff x="4127" y="862"/>
            <a:chExt cx="746" cy="2513"/>
          </a:xfrm>
        </p:grpSpPr>
        <p:sp>
          <p:nvSpPr>
            <p:cNvPr id="316514" name="Freeform 23"/>
            <p:cNvSpPr>
              <a:spLocks/>
            </p:cNvSpPr>
            <p:nvPr/>
          </p:nvSpPr>
          <p:spPr bwMode="auto">
            <a:xfrm>
              <a:off x="4127" y="862"/>
              <a:ext cx="746" cy="2513"/>
            </a:xfrm>
            <a:custGeom>
              <a:avLst/>
              <a:gdLst>
                <a:gd name="T0" fmla="*/ 186 w 746"/>
                <a:gd name="T1" fmla="*/ 2513 h 2513"/>
                <a:gd name="T2" fmla="*/ 746 w 746"/>
                <a:gd name="T3" fmla="*/ 2513 h 2513"/>
                <a:gd name="T4" fmla="*/ 746 w 746"/>
                <a:gd name="T5" fmla="*/ 0 h 2513"/>
                <a:gd name="T6" fmla="*/ 186 w 746"/>
                <a:gd name="T7" fmla="*/ 0 h 2513"/>
                <a:gd name="T8" fmla="*/ 0 w 746"/>
                <a:gd name="T9" fmla="*/ 1257 h 2513"/>
                <a:gd name="T10" fmla="*/ 186 w 746"/>
                <a:gd name="T11" fmla="*/ 2513 h 2513"/>
                <a:gd name="T12" fmla="*/ 0 60000 65536"/>
                <a:gd name="T13" fmla="*/ 0 60000 65536"/>
                <a:gd name="T14" fmla="*/ 0 60000 65536"/>
                <a:gd name="T15" fmla="*/ 0 60000 65536"/>
                <a:gd name="T16" fmla="*/ 0 60000 65536"/>
                <a:gd name="T17" fmla="*/ 0 60000 65536"/>
                <a:gd name="T18" fmla="*/ 0 w 746"/>
                <a:gd name="T19" fmla="*/ 0 h 2513"/>
                <a:gd name="T20" fmla="*/ 746 w 746"/>
                <a:gd name="T21" fmla="*/ 2513 h 2513"/>
              </a:gdLst>
              <a:ahLst/>
              <a:cxnLst>
                <a:cxn ang="T12">
                  <a:pos x="T0" y="T1"/>
                </a:cxn>
                <a:cxn ang="T13">
                  <a:pos x="T2" y="T3"/>
                </a:cxn>
                <a:cxn ang="T14">
                  <a:pos x="T4" y="T5"/>
                </a:cxn>
                <a:cxn ang="T15">
                  <a:pos x="T6" y="T7"/>
                </a:cxn>
                <a:cxn ang="T16">
                  <a:pos x="T8" y="T9"/>
                </a:cxn>
                <a:cxn ang="T17">
                  <a:pos x="T10" y="T11"/>
                </a:cxn>
              </a:cxnLst>
              <a:rect l="T18" t="T19" r="T20" b="T21"/>
              <a:pathLst>
                <a:path w="746" h="2513">
                  <a:moveTo>
                    <a:pt x="186" y="2513"/>
                  </a:moveTo>
                  <a:lnTo>
                    <a:pt x="746" y="2513"/>
                  </a:lnTo>
                  <a:lnTo>
                    <a:pt x="746" y="0"/>
                  </a:lnTo>
                  <a:lnTo>
                    <a:pt x="186" y="0"/>
                  </a:lnTo>
                  <a:lnTo>
                    <a:pt x="0" y="1257"/>
                  </a:lnTo>
                  <a:lnTo>
                    <a:pt x="186" y="2513"/>
                  </a:lnTo>
                  <a:close/>
                </a:path>
              </a:pathLst>
            </a:custGeom>
            <a:solidFill>
              <a:srgbClr val="3D6A8F"/>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515" name="Freeform 24"/>
            <p:cNvSpPr>
              <a:spLocks/>
            </p:cNvSpPr>
            <p:nvPr/>
          </p:nvSpPr>
          <p:spPr bwMode="auto">
            <a:xfrm>
              <a:off x="4127" y="862"/>
              <a:ext cx="746" cy="2513"/>
            </a:xfrm>
            <a:custGeom>
              <a:avLst/>
              <a:gdLst>
                <a:gd name="T0" fmla="*/ 186 w 746"/>
                <a:gd name="T1" fmla="*/ 2513 h 2513"/>
                <a:gd name="T2" fmla="*/ 746 w 746"/>
                <a:gd name="T3" fmla="*/ 2513 h 2513"/>
                <a:gd name="T4" fmla="*/ 746 w 746"/>
                <a:gd name="T5" fmla="*/ 0 h 2513"/>
                <a:gd name="T6" fmla="*/ 186 w 746"/>
                <a:gd name="T7" fmla="*/ 0 h 2513"/>
                <a:gd name="T8" fmla="*/ 0 w 746"/>
                <a:gd name="T9" fmla="*/ 1257 h 2513"/>
                <a:gd name="T10" fmla="*/ 186 w 746"/>
                <a:gd name="T11" fmla="*/ 2513 h 2513"/>
                <a:gd name="T12" fmla="*/ 0 60000 65536"/>
                <a:gd name="T13" fmla="*/ 0 60000 65536"/>
                <a:gd name="T14" fmla="*/ 0 60000 65536"/>
                <a:gd name="T15" fmla="*/ 0 60000 65536"/>
                <a:gd name="T16" fmla="*/ 0 60000 65536"/>
                <a:gd name="T17" fmla="*/ 0 60000 65536"/>
                <a:gd name="T18" fmla="*/ 0 w 746"/>
                <a:gd name="T19" fmla="*/ 0 h 2513"/>
                <a:gd name="T20" fmla="*/ 746 w 746"/>
                <a:gd name="T21" fmla="*/ 2513 h 2513"/>
              </a:gdLst>
              <a:ahLst/>
              <a:cxnLst>
                <a:cxn ang="T12">
                  <a:pos x="T0" y="T1"/>
                </a:cxn>
                <a:cxn ang="T13">
                  <a:pos x="T2" y="T3"/>
                </a:cxn>
                <a:cxn ang="T14">
                  <a:pos x="T4" y="T5"/>
                </a:cxn>
                <a:cxn ang="T15">
                  <a:pos x="T6" y="T7"/>
                </a:cxn>
                <a:cxn ang="T16">
                  <a:pos x="T8" y="T9"/>
                </a:cxn>
                <a:cxn ang="T17">
                  <a:pos x="T10" y="T11"/>
                </a:cxn>
              </a:cxnLst>
              <a:rect l="T18" t="T19" r="T20" b="T21"/>
              <a:pathLst>
                <a:path w="746" h="2513">
                  <a:moveTo>
                    <a:pt x="186" y="2513"/>
                  </a:moveTo>
                  <a:lnTo>
                    <a:pt x="746" y="2513"/>
                  </a:lnTo>
                  <a:lnTo>
                    <a:pt x="746" y="0"/>
                  </a:lnTo>
                  <a:lnTo>
                    <a:pt x="186" y="0"/>
                  </a:lnTo>
                  <a:lnTo>
                    <a:pt x="0" y="1257"/>
                  </a:lnTo>
                  <a:lnTo>
                    <a:pt x="186" y="2513"/>
                  </a:lnTo>
                  <a:close/>
                </a:path>
              </a:pathLst>
            </a:custGeom>
            <a:noFill/>
            <a:ln w="7938" cap="rnd">
              <a:solidFill>
                <a:srgbClr val="3D6A8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6" name="Group 25"/>
          <p:cNvGrpSpPr>
            <a:grpSpLocks/>
          </p:cNvGrpSpPr>
          <p:nvPr/>
        </p:nvGrpSpPr>
        <p:grpSpPr bwMode="auto">
          <a:xfrm>
            <a:off x="7750175" y="1801813"/>
            <a:ext cx="312738" cy="3989387"/>
            <a:chOff x="4882" y="862"/>
            <a:chExt cx="197" cy="2513"/>
          </a:xfrm>
        </p:grpSpPr>
        <p:sp>
          <p:nvSpPr>
            <p:cNvPr id="316512" name="Rectangle 26"/>
            <p:cNvSpPr>
              <a:spLocks noChangeArrowheads="1"/>
            </p:cNvSpPr>
            <p:nvPr/>
          </p:nvSpPr>
          <p:spPr bwMode="auto">
            <a:xfrm>
              <a:off x="4882" y="862"/>
              <a:ext cx="197" cy="2513"/>
            </a:xfrm>
            <a:prstGeom prst="rect">
              <a:avLst/>
            </a:prstGeom>
            <a:solidFill>
              <a:srgbClr val="0000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13" name="Rectangle 27"/>
            <p:cNvSpPr>
              <a:spLocks noChangeArrowheads="1"/>
            </p:cNvSpPr>
            <p:nvPr/>
          </p:nvSpPr>
          <p:spPr bwMode="auto">
            <a:xfrm>
              <a:off x="4882" y="862"/>
              <a:ext cx="197" cy="2513"/>
            </a:xfrm>
            <a:prstGeom prst="rect">
              <a:avLst/>
            </a:prstGeom>
            <a:noFill/>
            <a:ln w="7938" cap="rnd">
              <a:solidFill>
                <a:srgbClr val="000080"/>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33" name="Rectangle 28"/>
          <p:cNvSpPr>
            <a:spLocks noChangeArrowheads="1"/>
          </p:cNvSpPr>
          <p:nvPr/>
        </p:nvSpPr>
        <p:spPr bwMode="auto">
          <a:xfrm rot="5400000">
            <a:off x="7035423" y="3783549"/>
            <a:ext cx="1720023" cy="184666"/>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200" b="1" dirty="0" smtClean="0">
                <a:solidFill>
                  <a:srgbClr val="FFFFFF"/>
                </a:solidFill>
                <a:ea typeface="ＭＳ Ｐゴシック" pitchFamily="34" charset="-128"/>
                <a:cs typeface="Arial" pitchFamily="34" charset="0"/>
              </a:rPr>
              <a:t>Faktori ranjivosti rizika </a:t>
            </a:r>
            <a:endParaRPr lang="en-US" sz="1000" b="1" dirty="0">
              <a:solidFill>
                <a:srgbClr val="FFFFFF"/>
              </a:solidFill>
              <a:ea typeface="ＭＳ Ｐゴシック" pitchFamily="34" charset="-128"/>
              <a:cs typeface="Arial" pitchFamily="34" charset="0"/>
            </a:endParaRPr>
          </a:p>
        </p:txBody>
      </p:sp>
      <p:sp>
        <p:nvSpPr>
          <p:cNvPr id="316434" name="Rectangle 29"/>
          <p:cNvSpPr>
            <a:spLocks noChangeArrowheads="1"/>
          </p:cNvSpPr>
          <p:nvPr/>
        </p:nvSpPr>
        <p:spPr bwMode="auto">
          <a:xfrm>
            <a:off x="6922133" y="2405063"/>
            <a:ext cx="689291"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Efektivnost</a:t>
            </a:r>
            <a:endParaRPr lang="en-US" sz="1000" b="1" dirty="0">
              <a:solidFill>
                <a:srgbClr val="FFFFFF"/>
              </a:solidFill>
              <a:ea typeface="ＭＳ Ｐゴシック" pitchFamily="34" charset="-128"/>
              <a:cs typeface="Arial" pitchFamily="34" charset="0"/>
            </a:endParaRPr>
          </a:p>
        </p:txBody>
      </p:sp>
      <p:sp>
        <p:nvSpPr>
          <p:cNvPr id="316435" name="Rectangle 30"/>
          <p:cNvSpPr>
            <a:spLocks noChangeArrowheads="1"/>
          </p:cNvSpPr>
          <p:nvPr/>
        </p:nvSpPr>
        <p:spPr bwMode="auto">
          <a:xfrm>
            <a:off x="7003198" y="2578100"/>
            <a:ext cx="504945"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kontrola</a:t>
            </a:r>
            <a:endParaRPr lang="en-US" sz="1000" b="1" dirty="0">
              <a:solidFill>
                <a:srgbClr val="FFFFFF"/>
              </a:solidFill>
              <a:ea typeface="ＭＳ Ｐゴシック" pitchFamily="34" charset="-128"/>
              <a:cs typeface="Arial" pitchFamily="34" charset="0"/>
            </a:endParaRPr>
          </a:p>
        </p:txBody>
      </p:sp>
      <p:sp>
        <p:nvSpPr>
          <p:cNvPr id="316436" name="Rectangle 31"/>
          <p:cNvSpPr>
            <a:spLocks noChangeArrowheads="1"/>
          </p:cNvSpPr>
          <p:nvPr/>
        </p:nvSpPr>
        <p:spPr bwMode="auto">
          <a:xfrm>
            <a:off x="7058344" y="3100388"/>
            <a:ext cx="426399"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Brzina</a:t>
            </a:r>
            <a:r>
              <a:rPr lang="en-US" sz="1000" b="1" dirty="0" smtClean="0">
                <a:solidFill>
                  <a:srgbClr val="FFFFFF"/>
                </a:solidFill>
                <a:ea typeface="ＭＳ Ｐゴシック" pitchFamily="34" charset="-128"/>
                <a:cs typeface="Arial" pitchFamily="34" charset="0"/>
              </a:rPr>
              <a:t> </a:t>
            </a:r>
            <a:endParaRPr lang="en-US" sz="1000" b="1" dirty="0">
              <a:solidFill>
                <a:srgbClr val="FFFFFF"/>
              </a:solidFill>
              <a:ea typeface="ＭＳ Ｐゴシック" pitchFamily="34" charset="-128"/>
              <a:cs typeface="Arial" pitchFamily="34" charset="0"/>
            </a:endParaRPr>
          </a:p>
        </p:txBody>
      </p:sp>
      <p:sp>
        <p:nvSpPr>
          <p:cNvPr id="316437" name="Rectangle 32"/>
          <p:cNvSpPr>
            <a:spLocks noChangeArrowheads="1"/>
          </p:cNvSpPr>
          <p:nvPr/>
        </p:nvSpPr>
        <p:spPr bwMode="auto">
          <a:xfrm>
            <a:off x="6957575" y="3275013"/>
            <a:ext cx="583493" cy="307777"/>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pružanja </a:t>
            </a:r>
          </a:p>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odgovora</a:t>
            </a:r>
            <a:endParaRPr lang="en-US" sz="1000" b="1" dirty="0">
              <a:solidFill>
                <a:srgbClr val="FFFFFF"/>
              </a:solidFill>
              <a:ea typeface="ＭＳ Ｐゴシック" pitchFamily="34" charset="-128"/>
              <a:cs typeface="Arial" pitchFamily="34" charset="0"/>
            </a:endParaRPr>
          </a:p>
        </p:txBody>
      </p:sp>
      <p:sp>
        <p:nvSpPr>
          <p:cNvPr id="316438" name="Rectangle 33"/>
          <p:cNvSpPr>
            <a:spLocks noChangeArrowheads="1"/>
          </p:cNvSpPr>
          <p:nvPr/>
        </p:nvSpPr>
        <p:spPr bwMode="auto">
          <a:xfrm>
            <a:off x="6930313" y="3797300"/>
            <a:ext cx="639599"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Složenost </a:t>
            </a:r>
            <a:endParaRPr lang="en-US" sz="1000" b="1" dirty="0">
              <a:solidFill>
                <a:srgbClr val="FFFFFF"/>
              </a:solidFill>
              <a:ea typeface="ＭＳ Ｐゴシック" pitchFamily="34" charset="-128"/>
              <a:cs typeface="Arial" pitchFamily="34" charset="0"/>
            </a:endParaRPr>
          </a:p>
        </p:txBody>
      </p:sp>
      <p:sp>
        <p:nvSpPr>
          <p:cNvPr id="316439" name="Rectangle 34"/>
          <p:cNvSpPr>
            <a:spLocks noChangeArrowheads="1"/>
          </p:cNvSpPr>
          <p:nvPr/>
        </p:nvSpPr>
        <p:spPr bwMode="auto">
          <a:xfrm>
            <a:off x="7034360" y="4319588"/>
            <a:ext cx="461665"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Stepen</a:t>
            </a:r>
            <a:r>
              <a:rPr lang="en-US" sz="1000" b="1" dirty="0" smtClean="0">
                <a:solidFill>
                  <a:srgbClr val="FFFFFF"/>
                </a:solidFill>
                <a:ea typeface="ＭＳ Ｐゴシック" pitchFamily="34" charset="-128"/>
                <a:cs typeface="Arial" pitchFamily="34" charset="0"/>
              </a:rPr>
              <a:t> </a:t>
            </a:r>
            <a:endParaRPr lang="en-US" sz="1000" b="1" dirty="0">
              <a:solidFill>
                <a:srgbClr val="FFFFFF"/>
              </a:solidFill>
              <a:ea typeface="ＭＳ Ｐゴシック" pitchFamily="34" charset="-128"/>
              <a:cs typeface="Arial" pitchFamily="34" charset="0"/>
            </a:endParaRPr>
          </a:p>
        </p:txBody>
      </p:sp>
      <p:sp>
        <p:nvSpPr>
          <p:cNvPr id="316440" name="Rectangle 35"/>
          <p:cNvSpPr>
            <a:spLocks noChangeArrowheads="1"/>
          </p:cNvSpPr>
          <p:nvPr/>
        </p:nvSpPr>
        <p:spPr bwMode="auto">
          <a:xfrm>
            <a:off x="7029738" y="4494213"/>
            <a:ext cx="432811"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izmene</a:t>
            </a:r>
            <a:endParaRPr lang="en-US" sz="1000" b="1" dirty="0">
              <a:solidFill>
                <a:srgbClr val="FFFFFF"/>
              </a:solidFill>
              <a:ea typeface="ＭＳ Ｐゴシック" pitchFamily="34" charset="-128"/>
              <a:cs typeface="Arial" pitchFamily="34" charset="0"/>
            </a:endParaRPr>
          </a:p>
        </p:txBody>
      </p:sp>
      <p:sp>
        <p:nvSpPr>
          <p:cNvPr id="316441" name="Rectangle 36"/>
          <p:cNvSpPr>
            <a:spLocks noChangeArrowheads="1"/>
          </p:cNvSpPr>
          <p:nvPr/>
        </p:nvSpPr>
        <p:spPr bwMode="auto">
          <a:xfrm>
            <a:off x="7035156" y="5016500"/>
            <a:ext cx="461665"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Spoljni </a:t>
            </a:r>
            <a:endParaRPr lang="en-US" sz="1000" b="1" dirty="0">
              <a:solidFill>
                <a:srgbClr val="FFFFFF"/>
              </a:solidFill>
              <a:ea typeface="ＭＳ Ｐゴシック" pitchFamily="34" charset="-128"/>
              <a:cs typeface="Arial" pitchFamily="34" charset="0"/>
            </a:endParaRPr>
          </a:p>
        </p:txBody>
      </p:sp>
      <p:sp>
        <p:nvSpPr>
          <p:cNvPr id="316442" name="Rectangle 37"/>
          <p:cNvSpPr>
            <a:spLocks noChangeArrowheads="1"/>
          </p:cNvSpPr>
          <p:nvPr/>
        </p:nvSpPr>
        <p:spPr bwMode="auto">
          <a:xfrm>
            <a:off x="7051308" y="5189538"/>
            <a:ext cx="403957"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uticaji </a:t>
            </a:r>
            <a:endParaRPr lang="en-US" sz="1000" b="1" dirty="0">
              <a:solidFill>
                <a:srgbClr val="FFFFFF"/>
              </a:solidFill>
              <a:ea typeface="ＭＳ Ｐゴシック" pitchFamily="34" charset="-128"/>
              <a:cs typeface="Arial" pitchFamily="34" charset="0"/>
            </a:endParaRPr>
          </a:p>
        </p:txBody>
      </p:sp>
      <p:grpSp>
        <p:nvGrpSpPr>
          <p:cNvPr id="7" name="Group 38"/>
          <p:cNvGrpSpPr>
            <a:grpSpLocks/>
          </p:cNvGrpSpPr>
          <p:nvPr/>
        </p:nvGrpSpPr>
        <p:grpSpPr bwMode="auto">
          <a:xfrm>
            <a:off x="2339752" y="1844824"/>
            <a:ext cx="4464496" cy="1368152"/>
            <a:chOff x="1616" y="980"/>
            <a:chExt cx="2511" cy="746"/>
          </a:xfrm>
        </p:grpSpPr>
        <p:sp>
          <p:nvSpPr>
            <p:cNvPr id="316510" name="Rectangle 39"/>
            <p:cNvSpPr>
              <a:spLocks noChangeArrowheads="1"/>
            </p:cNvSpPr>
            <p:nvPr/>
          </p:nvSpPr>
          <p:spPr bwMode="auto">
            <a:xfrm>
              <a:off x="1616" y="980"/>
              <a:ext cx="2511" cy="746"/>
            </a:xfrm>
            <a:prstGeom prst="rect">
              <a:avLst/>
            </a:prstGeom>
            <a:solidFill>
              <a:srgbClr val="3366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11" name="Rectangle 40"/>
            <p:cNvSpPr>
              <a:spLocks noChangeArrowheads="1"/>
            </p:cNvSpPr>
            <p:nvPr/>
          </p:nvSpPr>
          <p:spPr bwMode="auto">
            <a:xfrm>
              <a:off x="1616" y="980"/>
              <a:ext cx="2511" cy="746"/>
            </a:xfrm>
            <a:prstGeom prst="rect">
              <a:avLst/>
            </a:prstGeom>
            <a:solidFill>
              <a:srgbClr val="336699"/>
            </a:solidFill>
            <a:ln w="7938" cap="rnd">
              <a:solidFill>
                <a:srgbClr val="000080"/>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44" name="Rectangle 41"/>
          <p:cNvSpPr>
            <a:spLocks noChangeArrowheads="1"/>
          </p:cNvSpPr>
          <p:nvPr/>
        </p:nvSpPr>
        <p:spPr bwMode="auto">
          <a:xfrm>
            <a:off x="2966209" y="2063750"/>
            <a:ext cx="3290965"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Razvijanje modela procene koji uzima u obzir uticaj i</a:t>
            </a:r>
            <a:r>
              <a:rPr lang="en-US" sz="1000" b="1" dirty="0" smtClean="0">
                <a:solidFill>
                  <a:srgbClr val="FFFFFF"/>
                </a:solidFill>
                <a:ea typeface="ＭＳ Ｐゴシック" pitchFamily="34" charset="-128"/>
                <a:cs typeface="Arial" pitchFamily="34" charset="0"/>
              </a:rPr>
              <a:t> </a:t>
            </a:r>
            <a:endParaRPr lang="en-US" sz="1000" b="1" dirty="0">
              <a:solidFill>
                <a:srgbClr val="FFFFFF"/>
              </a:solidFill>
              <a:ea typeface="ＭＳ Ｐゴシック" pitchFamily="34" charset="-128"/>
              <a:cs typeface="Arial" pitchFamily="34" charset="0"/>
            </a:endParaRPr>
          </a:p>
        </p:txBody>
      </p:sp>
      <p:sp>
        <p:nvSpPr>
          <p:cNvPr id="316445" name="Rectangle 42"/>
          <p:cNvSpPr>
            <a:spLocks noChangeArrowheads="1"/>
          </p:cNvSpPr>
          <p:nvPr/>
        </p:nvSpPr>
        <p:spPr bwMode="auto">
          <a:xfrm>
            <a:off x="3403019" y="2212975"/>
            <a:ext cx="2418932"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ranjivost </a:t>
            </a:r>
            <a:r>
              <a:rPr lang="sr-Latn-CS" sz="1000" b="1" dirty="0" smtClean="0">
                <a:solidFill>
                  <a:srgbClr val="FFFFFF"/>
                </a:solidFill>
                <a:ea typeface="ＭＳ Ｐゴシック" pitchFamily="34" charset="-128"/>
                <a:cs typeface="Arial" pitchFamily="34" charset="0"/>
              </a:rPr>
              <a:t>sledećih </a:t>
            </a:r>
            <a:r>
              <a:rPr lang="sr-Latn-CS" sz="1000" b="1" dirty="0" smtClean="0">
                <a:solidFill>
                  <a:srgbClr val="FFFFFF"/>
                </a:solidFill>
                <a:ea typeface="ＭＳ Ｐゴシック" pitchFamily="34" charset="-128"/>
                <a:cs typeface="Arial" pitchFamily="34" charset="0"/>
              </a:rPr>
              <a:t>organizacionih rizika</a:t>
            </a:r>
            <a:r>
              <a:rPr lang="en-US" sz="1000" b="1" dirty="0" smtClean="0">
                <a:solidFill>
                  <a:srgbClr val="FFFFFF"/>
                </a:solidFill>
                <a:ea typeface="ＭＳ Ｐゴシック" pitchFamily="34" charset="-128"/>
                <a:cs typeface="Arial" pitchFamily="34" charset="0"/>
              </a:rPr>
              <a:t>:</a:t>
            </a:r>
            <a:endParaRPr lang="en-US" sz="1000" b="1" dirty="0">
              <a:solidFill>
                <a:srgbClr val="FFFFFF"/>
              </a:solidFill>
              <a:ea typeface="ＭＳ Ｐゴシック" pitchFamily="34" charset="-128"/>
              <a:cs typeface="Arial" pitchFamily="34" charset="0"/>
            </a:endParaRPr>
          </a:p>
        </p:txBody>
      </p:sp>
      <p:sp>
        <p:nvSpPr>
          <p:cNvPr id="316446" name="Rectangle 43"/>
          <p:cNvSpPr>
            <a:spLocks noChangeArrowheads="1"/>
          </p:cNvSpPr>
          <p:nvPr/>
        </p:nvSpPr>
        <p:spPr bwMode="auto">
          <a:xfrm>
            <a:off x="2316158" y="2363788"/>
            <a:ext cx="4599016"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i="1" dirty="0" smtClean="0">
                <a:solidFill>
                  <a:srgbClr val="FFFFFF"/>
                </a:solidFill>
                <a:ea typeface="ＭＳ Ｐゴシック" pitchFamily="34" charset="-128"/>
                <a:cs typeface="Arial" pitchFamily="34" charset="0"/>
              </a:rPr>
              <a:t>Upravljanja, strategije, operativnih aktivnosti, infrastrukture i spoljih faktora</a:t>
            </a:r>
            <a:endParaRPr lang="en-US" sz="1000" b="1" dirty="0">
              <a:solidFill>
                <a:srgbClr val="FFFFFF"/>
              </a:solidFill>
              <a:ea typeface="ＭＳ Ｐゴシック" pitchFamily="34" charset="-128"/>
              <a:cs typeface="Arial" pitchFamily="34" charset="0"/>
            </a:endParaRPr>
          </a:p>
        </p:txBody>
      </p:sp>
      <p:sp>
        <p:nvSpPr>
          <p:cNvPr id="316447" name="Rectangle 44"/>
          <p:cNvSpPr>
            <a:spLocks noChangeArrowheads="1"/>
          </p:cNvSpPr>
          <p:nvPr/>
        </p:nvSpPr>
        <p:spPr bwMode="auto">
          <a:xfrm>
            <a:off x="2729012" y="2641600"/>
            <a:ext cx="965008"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Znanje stečeno</a:t>
            </a:r>
            <a:endParaRPr lang="en-US" sz="1000" b="1" dirty="0">
              <a:solidFill>
                <a:srgbClr val="FFFFFF"/>
              </a:solidFill>
              <a:ea typeface="ＭＳ Ｐゴシック" pitchFamily="34" charset="-128"/>
              <a:cs typeface="Arial" pitchFamily="34" charset="0"/>
            </a:endParaRPr>
          </a:p>
        </p:txBody>
      </p:sp>
      <p:sp>
        <p:nvSpPr>
          <p:cNvPr id="316448" name="Rectangle 45"/>
          <p:cNvSpPr>
            <a:spLocks noChangeArrowheads="1"/>
          </p:cNvSpPr>
          <p:nvPr/>
        </p:nvSpPr>
        <p:spPr bwMode="auto">
          <a:xfrm>
            <a:off x="2859647" y="2790825"/>
            <a:ext cx="705321" cy="307777"/>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prethodnim</a:t>
            </a:r>
          </a:p>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 iskustvom</a:t>
            </a:r>
            <a:r>
              <a:rPr lang="en-US" sz="1000" b="1" dirty="0" smtClean="0">
                <a:solidFill>
                  <a:srgbClr val="FFFFFF"/>
                </a:solidFill>
                <a:ea typeface="ＭＳ Ｐゴシック" pitchFamily="34" charset="-128"/>
                <a:cs typeface="Arial" pitchFamily="34" charset="0"/>
              </a:rPr>
              <a:t> </a:t>
            </a:r>
            <a:endParaRPr lang="en-US" sz="1000" b="1" dirty="0">
              <a:solidFill>
                <a:srgbClr val="FFFFFF"/>
              </a:solidFill>
              <a:ea typeface="ＭＳ Ｐゴシック" pitchFamily="34" charset="-128"/>
              <a:cs typeface="Arial" pitchFamily="34" charset="0"/>
            </a:endParaRPr>
          </a:p>
        </p:txBody>
      </p:sp>
      <p:sp>
        <p:nvSpPr>
          <p:cNvPr id="316450" name="Rectangle 47"/>
          <p:cNvSpPr>
            <a:spLocks noChangeArrowheads="1"/>
          </p:cNvSpPr>
          <p:nvPr/>
        </p:nvSpPr>
        <p:spPr bwMode="auto">
          <a:xfrm>
            <a:off x="3761750" y="2641600"/>
            <a:ext cx="950580"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Profesionalna </a:t>
            </a:r>
            <a:r>
              <a:rPr lang="en-US" sz="1000" b="1" dirty="0" smtClean="0">
                <a:solidFill>
                  <a:srgbClr val="FFFFFF"/>
                </a:solidFill>
                <a:ea typeface="ＭＳ Ｐゴシック" pitchFamily="34" charset="-128"/>
                <a:cs typeface="Arial" pitchFamily="34" charset="0"/>
              </a:rPr>
              <a:t> </a:t>
            </a:r>
            <a:endParaRPr lang="en-US" sz="1000" b="1" dirty="0">
              <a:solidFill>
                <a:srgbClr val="FFFFFF"/>
              </a:solidFill>
              <a:ea typeface="ＭＳ Ｐゴシック" pitchFamily="34" charset="-128"/>
              <a:cs typeface="Arial" pitchFamily="34" charset="0"/>
            </a:endParaRPr>
          </a:p>
        </p:txBody>
      </p:sp>
      <p:sp>
        <p:nvSpPr>
          <p:cNvPr id="316451" name="Rectangle 48"/>
          <p:cNvSpPr>
            <a:spLocks noChangeArrowheads="1"/>
          </p:cNvSpPr>
          <p:nvPr/>
        </p:nvSpPr>
        <p:spPr bwMode="auto">
          <a:xfrm>
            <a:off x="3971110" y="2790825"/>
            <a:ext cx="496931"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procena</a:t>
            </a:r>
            <a:endParaRPr lang="en-US" sz="1000" b="1" dirty="0">
              <a:solidFill>
                <a:srgbClr val="FFFFFF"/>
              </a:solidFill>
              <a:ea typeface="ＭＳ Ｐゴシック" pitchFamily="34" charset="-128"/>
              <a:cs typeface="Arial" pitchFamily="34" charset="0"/>
            </a:endParaRPr>
          </a:p>
        </p:txBody>
      </p:sp>
      <p:sp>
        <p:nvSpPr>
          <p:cNvPr id="316452" name="Rectangle 49"/>
          <p:cNvSpPr>
            <a:spLocks noChangeArrowheads="1"/>
          </p:cNvSpPr>
          <p:nvPr/>
        </p:nvSpPr>
        <p:spPr bwMode="auto">
          <a:xfrm>
            <a:off x="4883694" y="2641600"/>
            <a:ext cx="708527"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dirty="0" err="1" smtClean="0">
                <a:solidFill>
                  <a:srgbClr val="FFFFFF"/>
                </a:solidFill>
                <a:ea typeface="ＭＳ Ｐゴシック" pitchFamily="34" charset="-128"/>
                <a:cs typeface="Arial" pitchFamily="34" charset="0"/>
              </a:rPr>
              <a:t>Interv</a:t>
            </a:r>
            <a:r>
              <a:rPr lang="sr-Latn-CS" sz="1000" b="1" dirty="0" smtClean="0">
                <a:solidFill>
                  <a:srgbClr val="FFFFFF"/>
                </a:solidFill>
                <a:ea typeface="ＭＳ Ｐゴシック" pitchFamily="34" charset="-128"/>
                <a:cs typeface="Arial" pitchFamily="34" charset="0"/>
              </a:rPr>
              <a:t>jui sa </a:t>
            </a:r>
            <a:endParaRPr lang="en-US" sz="1000" b="1" dirty="0">
              <a:solidFill>
                <a:srgbClr val="FFFFFF"/>
              </a:solidFill>
              <a:ea typeface="ＭＳ Ｐゴシック" pitchFamily="34" charset="-128"/>
              <a:cs typeface="Arial" pitchFamily="34" charset="0"/>
            </a:endParaRPr>
          </a:p>
        </p:txBody>
      </p:sp>
      <p:sp>
        <p:nvSpPr>
          <p:cNvPr id="316453" name="Rectangle 50"/>
          <p:cNvSpPr>
            <a:spLocks noChangeArrowheads="1"/>
          </p:cNvSpPr>
          <p:nvPr/>
        </p:nvSpPr>
        <p:spPr bwMode="auto">
          <a:xfrm>
            <a:off x="4828585" y="2790825"/>
            <a:ext cx="779059" cy="307777"/>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upravljačkim</a:t>
            </a:r>
          </a:p>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kadrom</a:t>
            </a:r>
            <a:endParaRPr lang="en-US" sz="1000" b="1" dirty="0">
              <a:solidFill>
                <a:srgbClr val="FFFFFF"/>
              </a:solidFill>
              <a:ea typeface="ＭＳ Ｐゴシック" pitchFamily="34" charset="-128"/>
              <a:cs typeface="Arial" pitchFamily="34" charset="0"/>
            </a:endParaRPr>
          </a:p>
        </p:txBody>
      </p:sp>
      <p:sp>
        <p:nvSpPr>
          <p:cNvPr id="316454" name="Rectangle 51"/>
          <p:cNvSpPr>
            <a:spLocks noChangeArrowheads="1"/>
          </p:cNvSpPr>
          <p:nvPr/>
        </p:nvSpPr>
        <p:spPr bwMode="auto">
          <a:xfrm>
            <a:off x="5915766" y="2641600"/>
            <a:ext cx="503343"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Procena</a:t>
            </a:r>
            <a:endParaRPr lang="en-US" sz="1000" b="1" dirty="0">
              <a:solidFill>
                <a:srgbClr val="FFFFFF"/>
              </a:solidFill>
              <a:ea typeface="ＭＳ Ｐゴシック" pitchFamily="34" charset="-128"/>
              <a:cs typeface="Arial" pitchFamily="34" charset="0"/>
            </a:endParaRPr>
          </a:p>
        </p:txBody>
      </p:sp>
      <p:sp>
        <p:nvSpPr>
          <p:cNvPr id="316455" name="Rectangle 52"/>
          <p:cNvSpPr>
            <a:spLocks noChangeArrowheads="1"/>
          </p:cNvSpPr>
          <p:nvPr/>
        </p:nvSpPr>
        <p:spPr bwMode="auto">
          <a:xfrm>
            <a:off x="5727581" y="2790825"/>
            <a:ext cx="846386" cy="307777"/>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kulturološkog</a:t>
            </a:r>
          </a:p>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okruženja</a:t>
            </a:r>
            <a:endParaRPr lang="en-US" sz="1000" b="1" dirty="0">
              <a:solidFill>
                <a:srgbClr val="FFFFFF"/>
              </a:solidFill>
              <a:ea typeface="ＭＳ Ｐゴシック" pitchFamily="34" charset="-128"/>
              <a:cs typeface="Arial" pitchFamily="34" charset="0"/>
            </a:endParaRPr>
          </a:p>
        </p:txBody>
      </p:sp>
      <p:sp>
        <p:nvSpPr>
          <p:cNvPr id="316456" name="Line 53"/>
          <p:cNvSpPr>
            <a:spLocks noChangeShapeType="1"/>
          </p:cNvSpPr>
          <p:nvPr/>
        </p:nvSpPr>
        <p:spPr bwMode="auto">
          <a:xfrm>
            <a:off x="2689225" y="2584450"/>
            <a:ext cx="3675063" cy="0"/>
          </a:xfrm>
          <a:prstGeom prst="line">
            <a:avLst/>
          </a:prstGeom>
          <a:noFill/>
          <a:ln w="11113">
            <a:solidFill>
              <a:srgbClr val="FFFF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57" name="Rectangle 54"/>
          <p:cNvSpPr>
            <a:spLocks noChangeArrowheads="1"/>
          </p:cNvSpPr>
          <p:nvPr/>
        </p:nvSpPr>
        <p:spPr bwMode="auto">
          <a:xfrm>
            <a:off x="3561446" y="3284538"/>
            <a:ext cx="2157642" cy="200055"/>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300" b="1" dirty="0" smtClean="0">
                <a:solidFill>
                  <a:srgbClr val="000066"/>
                </a:solidFill>
                <a:ea typeface="ＭＳ Ｐゴシック" pitchFamily="34" charset="-128"/>
                <a:cs typeface="Arial" pitchFamily="34" charset="0"/>
              </a:rPr>
              <a:t>Analiza poslovnih procesa </a:t>
            </a:r>
            <a:endParaRPr lang="en-US" sz="1000" b="1" dirty="0">
              <a:solidFill>
                <a:srgbClr val="000066"/>
              </a:solidFill>
              <a:ea typeface="ＭＳ Ｐゴシック" pitchFamily="34" charset="-128"/>
              <a:cs typeface="Arial" pitchFamily="34" charset="0"/>
            </a:endParaRPr>
          </a:p>
        </p:txBody>
      </p:sp>
      <p:grpSp>
        <p:nvGrpSpPr>
          <p:cNvPr id="8" name="Group 55"/>
          <p:cNvGrpSpPr>
            <a:grpSpLocks/>
          </p:cNvGrpSpPr>
          <p:nvPr/>
        </p:nvGrpSpPr>
        <p:grpSpPr bwMode="auto">
          <a:xfrm>
            <a:off x="2814638" y="4108450"/>
            <a:ext cx="871537" cy="832718"/>
            <a:chOff x="1773" y="2315"/>
            <a:chExt cx="549" cy="432"/>
          </a:xfrm>
        </p:grpSpPr>
        <p:sp>
          <p:nvSpPr>
            <p:cNvPr id="316508" name="Rectangle 56"/>
            <p:cNvSpPr>
              <a:spLocks noChangeArrowheads="1"/>
            </p:cNvSpPr>
            <p:nvPr/>
          </p:nvSpPr>
          <p:spPr bwMode="auto">
            <a:xfrm>
              <a:off x="1773" y="2315"/>
              <a:ext cx="549" cy="432"/>
            </a:xfrm>
            <a:prstGeom prst="rect">
              <a:avLst/>
            </a:prstGeom>
            <a:solidFill>
              <a:srgbClr val="99B27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09" name="Rectangle 57"/>
            <p:cNvSpPr>
              <a:spLocks noChangeArrowheads="1"/>
            </p:cNvSpPr>
            <p:nvPr/>
          </p:nvSpPr>
          <p:spPr bwMode="auto">
            <a:xfrm>
              <a:off x="1773" y="2315"/>
              <a:ext cx="549" cy="432"/>
            </a:xfrm>
            <a:prstGeom prst="rect">
              <a:avLst/>
            </a:prstGeom>
            <a:solidFill>
              <a:srgbClr val="99B27F"/>
            </a:solidFill>
            <a:ln w="7938" cap="rnd">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59" name="Rectangle 58"/>
          <p:cNvSpPr>
            <a:spLocks noChangeArrowheads="1"/>
          </p:cNvSpPr>
          <p:nvPr/>
        </p:nvSpPr>
        <p:spPr bwMode="auto">
          <a:xfrm>
            <a:off x="3005431" y="4232275"/>
            <a:ext cx="596317" cy="307777"/>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dirty="0" smtClean="0">
                <a:solidFill>
                  <a:srgbClr val="FFFFFF"/>
                </a:solidFill>
                <a:ea typeface="ＭＳ Ｐゴシック" pitchFamily="34" charset="-128"/>
                <a:cs typeface="Arial" pitchFamily="34" charset="0"/>
              </a:rPr>
              <a:t>Map</a:t>
            </a:r>
            <a:r>
              <a:rPr lang="sr-Latn-CS" sz="1000" b="1" dirty="0" smtClean="0">
                <a:solidFill>
                  <a:srgbClr val="FFFFFF"/>
                </a:solidFill>
                <a:ea typeface="ＭＳ Ｐゴシック" pitchFamily="34" charset="-128"/>
                <a:cs typeface="Arial" pitchFamily="34" charset="0"/>
              </a:rPr>
              <a:t>iranje</a:t>
            </a:r>
          </a:p>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rizika </a:t>
            </a:r>
            <a:endParaRPr lang="en-US" sz="1000" b="1" dirty="0">
              <a:solidFill>
                <a:srgbClr val="FFFFFF"/>
              </a:solidFill>
              <a:ea typeface="ＭＳ Ｐゴシック" pitchFamily="34" charset="-128"/>
              <a:cs typeface="Arial" pitchFamily="34" charset="0"/>
            </a:endParaRPr>
          </a:p>
        </p:txBody>
      </p:sp>
      <p:sp>
        <p:nvSpPr>
          <p:cNvPr id="316461" name="Rectangle 60"/>
          <p:cNvSpPr>
            <a:spLocks noChangeArrowheads="1"/>
          </p:cNvSpPr>
          <p:nvPr/>
        </p:nvSpPr>
        <p:spPr bwMode="auto">
          <a:xfrm>
            <a:off x="2966333" y="4530725"/>
            <a:ext cx="637995" cy="307777"/>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prema </a:t>
            </a:r>
          </a:p>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procesima</a:t>
            </a:r>
            <a:endParaRPr lang="en-US" sz="1000" b="1" dirty="0">
              <a:solidFill>
                <a:srgbClr val="FFFFFF"/>
              </a:solidFill>
              <a:ea typeface="ＭＳ Ｐゴシック" pitchFamily="34" charset="-128"/>
              <a:cs typeface="Arial" pitchFamily="34" charset="0"/>
            </a:endParaRPr>
          </a:p>
        </p:txBody>
      </p:sp>
      <p:grpSp>
        <p:nvGrpSpPr>
          <p:cNvPr id="9" name="Group 61"/>
          <p:cNvGrpSpPr>
            <a:grpSpLocks/>
          </p:cNvGrpSpPr>
          <p:nvPr/>
        </p:nvGrpSpPr>
        <p:grpSpPr bwMode="auto">
          <a:xfrm>
            <a:off x="4059238" y="4108450"/>
            <a:ext cx="873125" cy="832718"/>
            <a:chOff x="2557" y="2315"/>
            <a:chExt cx="550" cy="432"/>
          </a:xfrm>
        </p:grpSpPr>
        <p:sp>
          <p:nvSpPr>
            <p:cNvPr id="316506" name="Rectangle 62"/>
            <p:cNvSpPr>
              <a:spLocks noChangeArrowheads="1"/>
            </p:cNvSpPr>
            <p:nvPr/>
          </p:nvSpPr>
          <p:spPr bwMode="auto">
            <a:xfrm>
              <a:off x="2557" y="2315"/>
              <a:ext cx="550" cy="432"/>
            </a:xfrm>
            <a:prstGeom prst="rect">
              <a:avLst/>
            </a:prstGeom>
            <a:solidFill>
              <a:srgbClr val="99B27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07" name="Rectangle 63"/>
            <p:cNvSpPr>
              <a:spLocks noChangeArrowheads="1"/>
            </p:cNvSpPr>
            <p:nvPr/>
          </p:nvSpPr>
          <p:spPr bwMode="auto">
            <a:xfrm>
              <a:off x="2557" y="2315"/>
              <a:ext cx="550" cy="432"/>
            </a:xfrm>
            <a:prstGeom prst="rect">
              <a:avLst/>
            </a:prstGeom>
            <a:solidFill>
              <a:srgbClr val="99B27F"/>
            </a:solidFill>
            <a:ln w="7938" cap="rnd">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63" name="Rectangle 64"/>
          <p:cNvSpPr>
            <a:spLocks noChangeArrowheads="1"/>
          </p:cNvSpPr>
          <p:nvPr/>
        </p:nvSpPr>
        <p:spPr bwMode="auto">
          <a:xfrm>
            <a:off x="4248443" y="4157663"/>
            <a:ext cx="596317"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dirty="0" smtClean="0">
                <a:solidFill>
                  <a:srgbClr val="FFFFFF"/>
                </a:solidFill>
                <a:ea typeface="ＭＳ Ｐゴシック" pitchFamily="34" charset="-128"/>
                <a:cs typeface="Arial" pitchFamily="34" charset="0"/>
              </a:rPr>
              <a:t>Map</a:t>
            </a:r>
            <a:r>
              <a:rPr lang="sr-Latn-CS" sz="1000" b="1" dirty="0" smtClean="0">
                <a:solidFill>
                  <a:srgbClr val="FFFFFF"/>
                </a:solidFill>
                <a:ea typeface="ＭＳ Ｐゴシック" pitchFamily="34" charset="-128"/>
                <a:cs typeface="Arial" pitchFamily="34" charset="0"/>
              </a:rPr>
              <a:t>iranje</a:t>
            </a:r>
            <a:endParaRPr lang="en-US" sz="1000" b="1" dirty="0">
              <a:solidFill>
                <a:srgbClr val="FFFFFF"/>
              </a:solidFill>
              <a:ea typeface="ＭＳ Ｐゴシック" pitchFamily="34" charset="-128"/>
              <a:cs typeface="Arial" pitchFamily="34" charset="0"/>
            </a:endParaRPr>
          </a:p>
        </p:txBody>
      </p:sp>
      <p:sp>
        <p:nvSpPr>
          <p:cNvPr id="316464" name="Rectangle 65"/>
          <p:cNvSpPr>
            <a:spLocks noChangeArrowheads="1"/>
          </p:cNvSpPr>
          <p:nvPr/>
        </p:nvSpPr>
        <p:spPr bwMode="auto">
          <a:xfrm>
            <a:off x="4304523" y="4306888"/>
            <a:ext cx="488916" cy="307777"/>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procesa</a:t>
            </a:r>
          </a:p>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prema</a:t>
            </a:r>
            <a:endParaRPr lang="en-US" sz="1000" b="1" dirty="0">
              <a:solidFill>
                <a:srgbClr val="FFFFFF"/>
              </a:solidFill>
              <a:ea typeface="ＭＳ Ｐゴシック" pitchFamily="34" charset="-128"/>
              <a:cs typeface="Arial" pitchFamily="34" charset="0"/>
            </a:endParaRPr>
          </a:p>
        </p:txBody>
      </p:sp>
      <p:sp>
        <p:nvSpPr>
          <p:cNvPr id="316466" name="Rectangle 67"/>
          <p:cNvSpPr>
            <a:spLocks noChangeArrowheads="1"/>
          </p:cNvSpPr>
          <p:nvPr/>
        </p:nvSpPr>
        <p:spPr bwMode="auto">
          <a:xfrm>
            <a:off x="4206112" y="4606925"/>
            <a:ext cx="650819"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lokacijama</a:t>
            </a:r>
            <a:endParaRPr lang="en-US" sz="1000" b="1" dirty="0">
              <a:solidFill>
                <a:srgbClr val="FFFFFF"/>
              </a:solidFill>
              <a:ea typeface="ＭＳ Ｐゴシック" pitchFamily="34" charset="-128"/>
              <a:cs typeface="Arial" pitchFamily="34" charset="0"/>
            </a:endParaRPr>
          </a:p>
        </p:txBody>
      </p:sp>
      <p:grpSp>
        <p:nvGrpSpPr>
          <p:cNvPr id="10" name="Group 68"/>
          <p:cNvGrpSpPr>
            <a:grpSpLocks/>
          </p:cNvGrpSpPr>
          <p:nvPr/>
        </p:nvGrpSpPr>
        <p:grpSpPr bwMode="auto">
          <a:xfrm>
            <a:off x="5268913" y="4108450"/>
            <a:ext cx="873125" cy="832718"/>
            <a:chOff x="3319" y="2315"/>
            <a:chExt cx="550" cy="432"/>
          </a:xfrm>
        </p:grpSpPr>
        <p:sp>
          <p:nvSpPr>
            <p:cNvPr id="316504" name="Rectangle 69"/>
            <p:cNvSpPr>
              <a:spLocks noChangeArrowheads="1"/>
            </p:cNvSpPr>
            <p:nvPr/>
          </p:nvSpPr>
          <p:spPr bwMode="auto">
            <a:xfrm>
              <a:off x="3319" y="2315"/>
              <a:ext cx="550" cy="432"/>
            </a:xfrm>
            <a:prstGeom prst="rect">
              <a:avLst/>
            </a:prstGeom>
            <a:solidFill>
              <a:srgbClr val="99B27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05" name="Rectangle 70"/>
            <p:cNvSpPr>
              <a:spLocks noChangeArrowheads="1"/>
            </p:cNvSpPr>
            <p:nvPr/>
          </p:nvSpPr>
          <p:spPr bwMode="auto">
            <a:xfrm>
              <a:off x="3319" y="2315"/>
              <a:ext cx="550" cy="432"/>
            </a:xfrm>
            <a:prstGeom prst="rect">
              <a:avLst/>
            </a:prstGeom>
            <a:solidFill>
              <a:srgbClr val="99B27F"/>
            </a:solidFill>
            <a:ln w="7938" cap="rnd">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68" name="Rectangle 71"/>
          <p:cNvSpPr>
            <a:spLocks noChangeArrowheads="1"/>
          </p:cNvSpPr>
          <p:nvPr/>
        </p:nvSpPr>
        <p:spPr bwMode="auto">
          <a:xfrm>
            <a:off x="5389171" y="4157663"/>
            <a:ext cx="737382"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Određivanje</a:t>
            </a:r>
            <a:endParaRPr lang="en-US" sz="1000" b="1" dirty="0">
              <a:solidFill>
                <a:srgbClr val="FFFFFF"/>
              </a:solidFill>
              <a:ea typeface="ＭＳ Ｐゴシック" pitchFamily="34" charset="-128"/>
              <a:cs typeface="Arial" pitchFamily="34" charset="0"/>
            </a:endParaRPr>
          </a:p>
        </p:txBody>
      </p:sp>
      <p:sp>
        <p:nvSpPr>
          <p:cNvPr id="316469" name="Rectangle 72"/>
          <p:cNvSpPr>
            <a:spLocks noChangeArrowheads="1"/>
          </p:cNvSpPr>
          <p:nvPr/>
        </p:nvSpPr>
        <p:spPr bwMode="auto">
          <a:xfrm>
            <a:off x="5163787" y="4306888"/>
            <a:ext cx="729367"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          obima</a:t>
            </a:r>
            <a:endParaRPr lang="en-US" sz="1000" b="1" dirty="0">
              <a:solidFill>
                <a:srgbClr val="FFFFFF"/>
              </a:solidFill>
              <a:ea typeface="ＭＳ Ｐゴシック" pitchFamily="34" charset="-128"/>
              <a:cs typeface="Arial" pitchFamily="34" charset="0"/>
            </a:endParaRPr>
          </a:p>
        </p:txBody>
      </p:sp>
      <p:sp>
        <p:nvSpPr>
          <p:cNvPr id="316472" name="Rectangle 75"/>
          <p:cNvSpPr>
            <a:spLocks noChangeArrowheads="1"/>
          </p:cNvSpPr>
          <p:nvPr/>
        </p:nvSpPr>
        <p:spPr bwMode="auto">
          <a:xfrm>
            <a:off x="5472693" y="4456113"/>
            <a:ext cx="537006"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lokacija /</a:t>
            </a:r>
            <a:endParaRPr lang="en-US" sz="1000" b="1" dirty="0">
              <a:solidFill>
                <a:srgbClr val="FFFFFF"/>
              </a:solidFill>
              <a:ea typeface="ＭＳ Ｐゴシック" pitchFamily="34" charset="-128"/>
              <a:cs typeface="Arial" pitchFamily="34" charset="0"/>
            </a:endParaRPr>
          </a:p>
        </p:txBody>
      </p:sp>
      <p:sp>
        <p:nvSpPr>
          <p:cNvPr id="316473" name="Rectangle 76"/>
          <p:cNvSpPr>
            <a:spLocks noChangeArrowheads="1"/>
          </p:cNvSpPr>
          <p:nvPr/>
        </p:nvSpPr>
        <p:spPr bwMode="auto">
          <a:xfrm>
            <a:off x="5495149" y="4606925"/>
            <a:ext cx="488915"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procesa</a:t>
            </a:r>
            <a:endParaRPr lang="en-US" sz="1000" b="1" dirty="0">
              <a:solidFill>
                <a:srgbClr val="FFFFFF"/>
              </a:solidFill>
              <a:ea typeface="ＭＳ Ｐゴシック" pitchFamily="34" charset="-128"/>
              <a:cs typeface="Arial" pitchFamily="34" charset="0"/>
            </a:endParaRPr>
          </a:p>
        </p:txBody>
      </p:sp>
      <p:grpSp>
        <p:nvGrpSpPr>
          <p:cNvPr id="11" name="Group 77"/>
          <p:cNvGrpSpPr>
            <a:grpSpLocks/>
          </p:cNvGrpSpPr>
          <p:nvPr/>
        </p:nvGrpSpPr>
        <p:grpSpPr bwMode="auto">
          <a:xfrm>
            <a:off x="3436938" y="5532438"/>
            <a:ext cx="1063054" cy="920898"/>
            <a:chOff x="2165" y="3212"/>
            <a:chExt cx="549" cy="432"/>
          </a:xfrm>
        </p:grpSpPr>
        <p:sp>
          <p:nvSpPr>
            <p:cNvPr id="316502" name="Rectangle 78"/>
            <p:cNvSpPr>
              <a:spLocks noChangeArrowheads="1"/>
            </p:cNvSpPr>
            <p:nvPr/>
          </p:nvSpPr>
          <p:spPr bwMode="auto">
            <a:xfrm>
              <a:off x="2165" y="3212"/>
              <a:ext cx="549" cy="432"/>
            </a:xfrm>
            <a:prstGeom prst="rect">
              <a:avLst/>
            </a:prstGeom>
            <a:solidFill>
              <a:srgbClr val="99B27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03" name="Rectangle 79"/>
            <p:cNvSpPr>
              <a:spLocks noChangeArrowheads="1"/>
            </p:cNvSpPr>
            <p:nvPr/>
          </p:nvSpPr>
          <p:spPr bwMode="auto">
            <a:xfrm>
              <a:off x="2165" y="3212"/>
              <a:ext cx="549" cy="432"/>
            </a:xfrm>
            <a:prstGeom prst="rect">
              <a:avLst/>
            </a:prstGeom>
            <a:solidFill>
              <a:srgbClr val="99B27F"/>
            </a:solidFill>
            <a:ln w="7938" cap="rnd">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75" name="Rectangle 80"/>
          <p:cNvSpPr>
            <a:spLocks noChangeArrowheads="1"/>
          </p:cNvSpPr>
          <p:nvPr/>
        </p:nvSpPr>
        <p:spPr bwMode="auto">
          <a:xfrm>
            <a:off x="3203728" y="5654675"/>
            <a:ext cx="955390"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         Revizorski</a:t>
            </a:r>
            <a:endParaRPr lang="en-US" sz="1000" b="1" dirty="0">
              <a:solidFill>
                <a:srgbClr val="FFFFFF"/>
              </a:solidFill>
              <a:ea typeface="ＭＳ Ｐゴシック" pitchFamily="34" charset="-128"/>
              <a:cs typeface="Arial" pitchFamily="34" charset="0"/>
            </a:endParaRPr>
          </a:p>
        </p:txBody>
      </p:sp>
      <p:sp>
        <p:nvSpPr>
          <p:cNvPr id="316476" name="Rectangle 81"/>
          <p:cNvSpPr>
            <a:spLocks noChangeArrowheads="1"/>
          </p:cNvSpPr>
          <p:nvPr/>
        </p:nvSpPr>
        <p:spPr bwMode="auto">
          <a:xfrm>
            <a:off x="3811588" y="5654675"/>
            <a:ext cx="42862"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a:t>
            </a:r>
          </a:p>
        </p:txBody>
      </p:sp>
      <p:sp>
        <p:nvSpPr>
          <p:cNvPr id="316478" name="Rectangle 83"/>
          <p:cNvSpPr>
            <a:spLocks noChangeArrowheads="1"/>
          </p:cNvSpPr>
          <p:nvPr/>
        </p:nvSpPr>
        <p:spPr bwMode="auto">
          <a:xfrm>
            <a:off x="3586076" y="5803900"/>
            <a:ext cx="674865"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univerzum </a:t>
            </a:r>
            <a:endParaRPr lang="en-US" sz="1000" b="1" dirty="0">
              <a:solidFill>
                <a:srgbClr val="FFFFFF"/>
              </a:solidFill>
              <a:ea typeface="ＭＳ Ｐゴシック" pitchFamily="34" charset="-128"/>
              <a:cs typeface="Arial" pitchFamily="34" charset="0"/>
            </a:endParaRPr>
          </a:p>
        </p:txBody>
      </p:sp>
      <p:sp>
        <p:nvSpPr>
          <p:cNvPr id="316479" name="Rectangle 84"/>
          <p:cNvSpPr>
            <a:spLocks noChangeArrowheads="1"/>
          </p:cNvSpPr>
          <p:nvPr/>
        </p:nvSpPr>
        <p:spPr bwMode="auto">
          <a:xfrm>
            <a:off x="3443555" y="5954713"/>
            <a:ext cx="929743" cy="307777"/>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rangiran prema</a:t>
            </a:r>
          </a:p>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rizicima</a:t>
            </a:r>
            <a:endParaRPr lang="en-US" sz="1000" b="1" dirty="0">
              <a:solidFill>
                <a:srgbClr val="FFFFFF"/>
              </a:solidFill>
              <a:ea typeface="ＭＳ Ｐゴシック" pitchFamily="34" charset="-128"/>
              <a:cs typeface="Arial" pitchFamily="34" charset="0"/>
            </a:endParaRPr>
          </a:p>
        </p:txBody>
      </p:sp>
      <p:grpSp>
        <p:nvGrpSpPr>
          <p:cNvPr id="12" name="Group 85"/>
          <p:cNvGrpSpPr>
            <a:grpSpLocks/>
          </p:cNvGrpSpPr>
          <p:nvPr/>
        </p:nvGrpSpPr>
        <p:grpSpPr bwMode="auto">
          <a:xfrm>
            <a:off x="4806950" y="5532438"/>
            <a:ext cx="1133202" cy="920898"/>
            <a:chOff x="3028" y="3212"/>
            <a:chExt cx="550" cy="432"/>
          </a:xfrm>
        </p:grpSpPr>
        <p:sp>
          <p:nvSpPr>
            <p:cNvPr id="316500" name="Rectangle 86"/>
            <p:cNvSpPr>
              <a:spLocks noChangeArrowheads="1"/>
            </p:cNvSpPr>
            <p:nvPr/>
          </p:nvSpPr>
          <p:spPr bwMode="auto">
            <a:xfrm>
              <a:off x="3028" y="3212"/>
              <a:ext cx="550" cy="432"/>
            </a:xfrm>
            <a:prstGeom prst="rect">
              <a:avLst/>
            </a:prstGeom>
            <a:solidFill>
              <a:srgbClr val="99B27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16501" name="Rectangle 87"/>
            <p:cNvSpPr>
              <a:spLocks noChangeArrowheads="1"/>
            </p:cNvSpPr>
            <p:nvPr/>
          </p:nvSpPr>
          <p:spPr bwMode="auto">
            <a:xfrm>
              <a:off x="3028" y="3212"/>
              <a:ext cx="550" cy="432"/>
            </a:xfrm>
            <a:prstGeom prst="rect">
              <a:avLst/>
            </a:prstGeom>
            <a:solidFill>
              <a:srgbClr val="99B27F"/>
            </a:solidFill>
            <a:ln w="7938" cap="rnd">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16481" name="Rectangle 88"/>
          <p:cNvSpPr>
            <a:spLocks noChangeArrowheads="1"/>
          </p:cNvSpPr>
          <p:nvPr/>
        </p:nvSpPr>
        <p:spPr bwMode="auto">
          <a:xfrm>
            <a:off x="4890730" y="5581650"/>
            <a:ext cx="730969"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Plan interne</a:t>
            </a:r>
            <a:endParaRPr lang="en-US" sz="1000" b="1" dirty="0">
              <a:solidFill>
                <a:srgbClr val="FFFFFF"/>
              </a:solidFill>
              <a:ea typeface="ＭＳ Ｐゴシック" pitchFamily="34" charset="-128"/>
              <a:cs typeface="Arial" pitchFamily="34" charset="0"/>
            </a:endParaRPr>
          </a:p>
        </p:txBody>
      </p:sp>
      <p:sp>
        <p:nvSpPr>
          <p:cNvPr id="316482" name="Rectangle 89"/>
          <p:cNvSpPr>
            <a:spLocks noChangeArrowheads="1"/>
          </p:cNvSpPr>
          <p:nvPr/>
        </p:nvSpPr>
        <p:spPr bwMode="auto">
          <a:xfrm>
            <a:off x="5384800" y="5581650"/>
            <a:ext cx="42863" cy="152400"/>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en-US" sz="1000" b="1">
                <a:solidFill>
                  <a:srgbClr val="FFFFFF"/>
                </a:solidFill>
                <a:ea typeface="ＭＳ Ｐゴシック" pitchFamily="34" charset="-128"/>
                <a:cs typeface="Arial" pitchFamily="34" charset="0"/>
              </a:rPr>
              <a:t>-</a:t>
            </a:r>
          </a:p>
        </p:txBody>
      </p:sp>
      <p:sp>
        <p:nvSpPr>
          <p:cNvPr id="316483" name="Rectangle 90"/>
          <p:cNvSpPr>
            <a:spLocks noChangeArrowheads="1"/>
          </p:cNvSpPr>
          <p:nvPr/>
        </p:nvSpPr>
        <p:spPr bwMode="auto">
          <a:xfrm>
            <a:off x="4768516" y="5730875"/>
            <a:ext cx="1054776"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    revizije baziran</a:t>
            </a:r>
            <a:endParaRPr lang="en-US" sz="1000" b="1" dirty="0">
              <a:solidFill>
                <a:srgbClr val="FFFFFF"/>
              </a:solidFill>
              <a:ea typeface="ＭＳ Ｐゴシック" pitchFamily="34" charset="-128"/>
              <a:cs typeface="Arial" pitchFamily="34" charset="0"/>
            </a:endParaRPr>
          </a:p>
        </p:txBody>
      </p:sp>
      <p:sp>
        <p:nvSpPr>
          <p:cNvPr id="316484" name="Rectangle 91"/>
          <p:cNvSpPr>
            <a:spLocks noChangeArrowheads="1"/>
          </p:cNvSpPr>
          <p:nvPr/>
        </p:nvSpPr>
        <p:spPr bwMode="auto">
          <a:xfrm>
            <a:off x="4847877" y="5880100"/>
            <a:ext cx="892873" cy="153888"/>
          </a:xfrm>
          <a:prstGeom prst="rect">
            <a:avLst/>
          </a:prstGeom>
          <a:noFill/>
          <a:ln w="9525">
            <a:noFill/>
            <a:miter lim="800000"/>
            <a:headEnd/>
            <a:tailEnd/>
          </a:ln>
        </p:spPr>
        <p:txBody>
          <a:bodyPr wrap="none" lIns="0" tIns="0" rIns="0" bIns="0">
            <a:spAutoFit/>
          </a:bodyPr>
          <a:lstStyle/>
          <a:p>
            <a:pPr algn="ctr" fontAlgn="base">
              <a:spcBef>
                <a:spcPct val="0"/>
              </a:spcBef>
              <a:spcAft>
                <a:spcPct val="0"/>
              </a:spcAft>
            </a:pPr>
            <a:r>
              <a:rPr lang="sr-Latn-CS" sz="1000" b="1" dirty="0" smtClean="0">
                <a:solidFill>
                  <a:srgbClr val="FFFFFF"/>
                </a:solidFill>
                <a:ea typeface="ＭＳ Ｐゴシック" pitchFamily="34" charset="-128"/>
                <a:cs typeface="Arial" pitchFamily="34" charset="0"/>
              </a:rPr>
              <a:t>prema rizicima</a:t>
            </a:r>
            <a:endParaRPr lang="en-US" sz="1000" b="1" dirty="0">
              <a:solidFill>
                <a:srgbClr val="FFFFFF"/>
              </a:solidFill>
              <a:ea typeface="ＭＳ Ｐゴシック" pitchFamily="34" charset="-128"/>
              <a:cs typeface="Arial" pitchFamily="34" charset="0"/>
            </a:endParaRPr>
          </a:p>
        </p:txBody>
      </p:sp>
      <p:sp>
        <p:nvSpPr>
          <p:cNvPr id="316486" name="Freeform 93"/>
          <p:cNvSpPr>
            <a:spLocks noEditPoints="1"/>
          </p:cNvSpPr>
          <p:nvPr/>
        </p:nvSpPr>
        <p:spPr bwMode="auto">
          <a:xfrm>
            <a:off x="3748088" y="4389438"/>
            <a:ext cx="249237" cy="61912"/>
          </a:xfrm>
          <a:custGeom>
            <a:avLst/>
            <a:gdLst>
              <a:gd name="T0" fmla="*/ 0 w 157"/>
              <a:gd name="T1" fmla="*/ 2147483647 h 39"/>
              <a:gd name="T2" fmla="*/ 2147483647 w 157"/>
              <a:gd name="T3" fmla="*/ 2147483647 h 39"/>
              <a:gd name="T4" fmla="*/ 2147483647 w 157"/>
              <a:gd name="T5" fmla="*/ 2147483647 h 39"/>
              <a:gd name="T6" fmla="*/ 0 w 157"/>
              <a:gd name="T7" fmla="*/ 2147483647 h 39"/>
              <a:gd name="T8" fmla="*/ 0 w 157"/>
              <a:gd name="T9" fmla="*/ 2147483647 h 39"/>
              <a:gd name="T10" fmla="*/ 2147483647 w 157"/>
              <a:gd name="T11" fmla="*/ 0 h 39"/>
              <a:gd name="T12" fmla="*/ 2147483647 w 157"/>
              <a:gd name="T13" fmla="*/ 2147483647 h 39"/>
              <a:gd name="T14" fmla="*/ 2147483647 w 157"/>
              <a:gd name="T15" fmla="*/ 2147483647 h 39"/>
              <a:gd name="T16" fmla="*/ 2147483647 w 157"/>
              <a:gd name="T17" fmla="*/ 0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7"/>
              <a:gd name="T28" fmla="*/ 0 h 39"/>
              <a:gd name="T29" fmla="*/ 157 w 157"/>
              <a:gd name="T30" fmla="*/ 39 h 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7" h="39">
                <a:moveTo>
                  <a:pt x="0" y="15"/>
                </a:moveTo>
                <a:lnTo>
                  <a:pt x="125" y="15"/>
                </a:lnTo>
                <a:lnTo>
                  <a:pt x="125" y="23"/>
                </a:lnTo>
                <a:lnTo>
                  <a:pt x="0" y="23"/>
                </a:lnTo>
                <a:lnTo>
                  <a:pt x="0" y="15"/>
                </a:lnTo>
                <a:close/>
                <a:moveTo>
                  <a:pt x="118" y="0"/>
                </a:moveTo>
                <a:lnTo>
                  <a:pt x="157" y="19"/>
                </a:lnTo>
                <a:lnTo>
                  <a:pt x="118" y="39"/>
                </a:lnTo>
                <a:lnTo>
                  <a:pt x="118" y="0"/>
                </a:lnTo>
                <a:close/>
              </a:path>
            </a:pathLst>
          </a:custGeom>
          <a:solidFill>
            <a:srgbClr val="CC3300"/>
          </a:solidFill>
          <a:ln w="1588">
            <a:solidFill>
              <a:srgbClr val="CC3300"/>
            </a:solidFill>
            <a:bevel/>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87" name="Freeform 94"/>
          <p:cNvSpPr>
            <a:spLocks noEditPoints="1"/>
          </p:cNvSpPr>
          <p:nvPr/>
        </p:nvSpPr>
        <p:spPr bwMode="auto">
          <a:xfrm>
            <a:off x="4994275" y="4389438"/>
            <a:ext cx="249238" cy="61912"/>
          </a:xfrm>
          <a:custGeom>
            <a:avLst/>
            <a:gdLst>
              <a:gd name="T0" fmla="*/ 0 w 157"/>
              <a:gd name="T1" fmla="*/ 2147483647 h 39"/>
              <a:gd name="T2" fmla="*/ 2147483647 w 157"/>
              <a:gd name="T3" fmla="*/ 2147483647 h 39"/>
              <a:gd name="T4" fmla="*/ 2147483647 w 157"/>
              <a:gd name="T5" fmla="*/ 2147483647 h 39"/>
              <a:gd name="T6" fmla="*/ 0 w 157"/>
              <a:gd name="T7" fmla="*/ 2147483647 h 39"/>
              <a:gd name="T8" fmla="*/ 0 w 157"/>
              <a:gd name="T9" fmla="*/ 2147483647 h 39"/>
              <a:gd name="T10" fmla="*/ 2147483647 w 157"/>
              <a:gd name="T11" fmla="*/ 0 h 39"/>
              <a:gd name="T12" fmla="*/ 2147483647 w 157"/>
              <a:gd name="T13" fmla="*/ 2147483647 h 39"/>
              <a:gd name="T14" fmla="*/ 2147483647 w 157"/>
              <a:gd name="T15" fmla="*/ 2147483647 h 39"/>
              <a:gd name="T16" fmla="*/ 2147483647 w 157"/>
              <a:gd name="T17" fmla="*/ 0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7"/>
              <a:gd name="T28" fmla="*/ 0 h 39"/>
              <a:gd name="T29" fmla="*/ 157 w 157"/>
              <a:gd name="T30" fmla="*/ 39 h 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7" h="39">
                <a:moveTo>
                  <a:pt x="0" y="15"/>
                </a:moveTo>
                <a:lnTo>
                  <a:pt x="124" y="15"/>
                </a:lnTo>
                <a:lnTo>
                  <a:pt x="124" y="23"/>
                </a:lnTo>
                <a:lnTo>
                  <a:pt x="0" y="23"/>
                </a:lnTo>
                <a:lnTo>
                  <a:pt x="0" y="15"/>
                </a:lnTo>
                <a:close/>
                <a:moveTo>
                  <a:pt x="118" y="0"/>
                </a:moveTo>
                <a:lnTo>
                  <a:pt x="157" y="19"/>
                </a:lnTo>
                <a:lnTo>
                  <a:pt x="118" y="39"/>
                </a:lnTo>
                <a:lnTo>
                  <a:pt x="118" y="0"/>
                </a:lnTo>
                <a:close/>
              </a:path>
            </a:pathLst>
          </a:custGeom>
          <a:solidFill>
            <a:srgbClr val="CC3300"/>
          </a:solidFill>
          <a:ln w="1588">
            <a:solidFill>
              <a:srgbClr val="CC3300"/>
            </a:solidFill>
            <a:bevel/>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nvGrpSpPr>
          <p:cNvPr id="13" name="Group 95"/>
          <p:cNvGrpSpPr>
            <a:grpSpLocks/>
          </p:cNvGrpSpPr>
          <p:nvPr/>
        </p:nvGrpSpPr>
        <p:grpSpPr bwMode="auto">
          <a:xfrm>
            <a:off x="3284538" y="3546475"/>
            <a:ext cx="185737" cy="374650"/>
            <a:chOff x="2069" y="1961"/>
            <a:chExt cx="117" cy="236"/>
          </a:xfrm>
        </p:grpSpPr>
        <p:sp>
          <p:nvSpPr>
            <p:cNvPr id="316498" name="Freeform 96"/>
            <p:cNvSpPr>
              <a:spLocks/>
            </p:cNvSpPr>
            <p:nvPr/>
          </p:nvSpPr>
          <p:spPr bwMode="auto">
            <a:xfrm>
              <a:off x="2069" y="1961"/>
              <a:ext cx="117" cy="236"/>
            </a:xfrm>
            <a:custGeom>
              <a:avLst/>
              <a:gdLst>
                <a:gd name="T0" fmla="*/ 0 w 117"/>
                <a:gd name="T1" fmla="*/ 177 h 236"/>
                <a:gd name="T2" fmla="*/ 29 w 117"/>
                <a:gd name="T3" fmla="*/ 177 h 236"/>
                <a:gd name="T4" fmla="*/ 29 w 117"/>
                <a:gd name="T5" fmla="*/ 0 h 236"/>
                <a:gd name="T6" fmla="*/ 88 w 117"/>
                <a:gd name="T7" fmla="*/ 0 h 236"/>
                <a:gd name="T8" fmla="*/ 88 w 117"/>
                <a:gd name="T9" fmla="*/ 177 h 236"/>
                <a:gd name="T10" fmla="*/ 117 w 117"/>
                <a:gd name="T11" fmla="*/ 177 h 236"/>
                <a:gd name="T12" fmla="*/ 58 w 117"/>
                <a:gd name="T13" fmla="*/ 236 h 236"/>
                <a:gd name="T14" fmla="*/ 0 w 117"/>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7"/>
                <a:gd name="T25" fmla="*/ 0 h 236"/>
                <a:gd name="T26" fmla="*/ 117 w 117"/>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7" h="236">
                  <a:moveTo>
                    <a:pt x="0" y="177"/>
                  </a:moveTo>
                  <a:lnTo>
                    <a:pt x="29" y="177"/>
                  </a:lnTo>
                  <a:lnTo>
                    <a:pt x="29" y="0"/>
                  </a:lnTo>
                  <a:lnTo>
                    <a:pt x="88" y="0"/>
                  </a:lnTo>
                  <a:lnTo>
                    <a:pt x="88" y="177"/>
                  </a:lnTo>
                  <a:lnTo>
                    <a:pt x="117" y="177"/>
                  </a:lnTo>
                  <a:lnTo>
                    <a:pt x="58" y="236"/>
                  </a:lnTo>
                  <a:lnTo>
                    <a:pt x="0" y="177"/>
                  </a:lnTo>
                  <a:close/>
                </a:path>
              </a:pathLst>
            </a:custGeom>
            <a:solidFill>
              <a:srgbClr val="CC3300"/>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99" name="Freeform 97"/>
            <p:cNvSpPr>
              <a:spLocks/>
            </p:cNvSpPr>
            <p:nvPr/>
          </p:nvSpPr>
          <p:spPr bwMode="auto">
            <a:xfrm>
              <a:off x="2069" y="1961"/>
              <a:ext cx="117" cy="236"/>
            </a:xfrm>
            <a:custGeom>
              <a:avLst/>
              <a:gdLst>
                <a:gd name="T0" fmla="*/ 0 w 117"/>
                <a:gd name="T1" fmla="*/ 177 h 236"/>
                <a:gd name="T2" fmla="*/ 29 w 117"/>
                <a:gd name="T3" fmla="*/ 177 h 236"/>
                <a:gd name="T4" fmla="*/ 29 w 117"/>
                <a:gd name="T5" fmla="*/ 0 h 236"/>
                <a:gd name="T6" fmla="*/ 88 w 117"/>
                <a:gd name="T7" fmla="*/ 0 h 236"/>
                <a:gd name="T8" fmla="*/ 88 w 117"/>
                <a:gd name="T9" fmla="*/ 177 h 236"/>
                <a:gd name="T10" fmla="*/ 117 w 117"/>
                <a:gd name="T11" fmla="*/ 177 h 236"/>
                <a:gd name="T12" fmla="*/ 58 w 117"/>
                <a:gd name="T13" fmla="*/ 236 h 236"/>
                <a:gd name="T14" fmla="*/ 0 w 117"/>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7"/>
                <a:gd name="T25" fmla="*/ 0 h 236"/>
                <a:gd name="T26" fmla="*/ 117 w 117"/>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7" h="236">
                  <a:moveTo>
                    <a:pt x="0" y="177"/>
                  </a:moveTo>
                  <a:lnTo>
                    <a:pt x="29" y="177"/>
                  </a:lnTo>
                  <a:lnTo>
                    <a:pt x="29" y="0"/>
                  </a:lnTo>
                  <a:lnTo>
                    <a:pt x="88" y="0"/>
                  </a:lnTo>
                  <a:lnTo>
                    <a:pt x="88" y="177"/>
                  </a:lnTo>
                  <a:lnTo>
                    <a:pt x="117" y="177"/>
                  </a:lnTo>
                  <a:lnTo>
                    <a:pt x="58" y="236"/>
                  </a:lnTo>
                  <a:lnTo>
                    <a:pt x="0" y="177"/>
                  </a:lnTo>
                  <a:close/>
                </a:path>
              </a:pathLst>
            </a:custGeom>
            <a:solidFill>
              <a:srgbClr val="CC3300"/>
            </a:solidFill>
            <a:ln w="7938" cap="rnd">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14" name="Group 98"/>
          <p:cNvGrpSpPr>
            <a:grpSpLocks/>
          </p:cNvGrpSpPr>
          <p:nvPr/>
        </p:nvGrpSpPr>
        <p:grpSpPr bwMode="auto">
          <a:xfrm>
            <a:off x="5570538" y="3546475"/>
            <a:ext cx="187325" cy="374650"/>
            <a:chOff x="3509" y="1961"/>
            <a:chExt cx="118" cy="236"/>
          </a:xfrm>
        </p:grpSpPr>
        <p:sp>
          <p:nvSpPr>
            <p:cNvPr id="316496" name="Freeform 99"/>
            <p:cNvSpPr>
              <a:spLocks/>
            </p:cNvSpPr>
            <p:nvPr/>
          </p:nvSpPr>
          <p:spPr bwMode="auto">
            <a:xfrm>
              <a:off x="3509" y="1961"/>
              <a:ext cx="118" cy="236"/>
            </a:xfrm>
            <a:custGeom>
              <a:avLst/>
              <a:gdLst>
                <a:gd name="T0" fmla="*/ 0 w 118"/>
                <a:gd name="T1" fmla="*/ 177 h 236"/>
                <a:gd name="T2" fmla="*/ 29 w 118"/>
                <a:gd name="T3" fmla="*/ 177 h 236"/>
                <a:gd name="T4" fmla="*/ 29 w 118"/>
                <a:gd name="T5" fmla="*/ 0 h 236"/>
                <a:gd name="T6" fmla="*/ 88 w 118"/>
                <a:gd name="T7" fmla="*/ 0 h 236"/>
                <a:gd name="T8" fmla="*/ 88 w 118"/>
                <a:gd name="T9" fmla="*/ 177 h 236"/>
                <a:gd name="T10" fmla="*/ 118 w 118"/>
                <a:gd name="T11" fmla="*/ 177 h 236"/>
                <a:gd name="T12" fmla="*/ 59 w 118"/>
                <a:gd name="T13" fmla="*/ 236 h 236"/>
                <a:gd name="T14" fmla="*/ 0 w 118"/>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6"/>
                <a:gd name="T26" fmla="*/ 118 w 118"/>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6">
                  <a:moveTo>
                    <a:pt x="0" y="177"/>
                  </a:moveTo>
                  <a:lnTo>
                    <a:pt x="29" y="177"/>
                  </a:lnTo>
                  <a:lnTo>
                    <a:pt x="29" y="0"/>
                  </a:lnTo>
                  <a:lnTo>
                    <a:pt x="88" y="0"/>
                  </a:lnTo>
                  <a:lnTo>
                    <a:pt x="88" y="177"/>
                  </a:lnTo>
                  <a:lnTo>
                    <a:pt x="118" y="177"/>
                  </a:lnTo>
                  <a:lnTo>
                    <a:pt x="59" y="236"/>
                  </a:lnTo>
                  <a:lnTo>
                    <a:pt x="0" y="177"/>
                  </a:lnTo>
                  <a:close/>
                </a:path>
              </a:pathLst>
            </a:custGeom>
            <a:solidFill>
              <a:srgbClr val="CC3300"/>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97" name="Freeform 100"/>
            <p:cNvSpPr>
              <a:spLocks/>
            </p:cNvSpPr>
            <p:nvPr/>
          </p:nvSpPr>
          <p:spPr bwMode="auto">
            <a:xfrm>
              <a:off x="3509" y="1961"/>
              <a:ext cx="118" cy="236"/>
            </a:xfrm>
            <a:custGeom>
              <a:avLst/>
              <a:gdLst>
                <a:gd name="T0" fmla="*/ 0 w 118"/>
                <a:gd name="T1" fmla="*/ 177 h 236"/>
                <a:gd name="T2" fmla="*/ 29 w 118"/>
                <a:gd name="T3" fmla="*/ 177 h 236"/>
                <a:gd name="T4" fmla="*/ 29 w 118"/>
                <a:gd name="T5" fmla="*/ 0 h 236"/>
                <a:gd name="T6" fmla="*/ 88 w 118"/>
                <a:gd name="T7" fmla="*/ 0 h 236"/>
                <a:gd name="T8" fmla="*/ 88 w 118"/>
                <a:gd name="T9" fmla="*/ 177 h 236"/>
                <a:gd name="T10" fmla="*/ 118 w 118"/>
                <a:gd name="T11" fmla="*/ 177 h 236"/>
                <a:gd name="T12" fmla="*/ 59 w 118"/>
                <a:gd name="T13" fmla="*/ 236 h 236"/>
                <a:gd name="T14" fmla="*/ 0 w 118"/>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6"/>
                <a:gd name="T26" fmla="*/ 118 w 118"/>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6">
                  <a:moveTo>
                    <a:pt x="0" y="177"/>
                  </a:moveTo>
                  <a:lnTo>
                    <a:pt x="29" y="177"/>
                  </a:lnTo>
                  <a:lnTo>
                    <a:pt x="29" y="0"/>
                  </a:lnTo>
                  <a:lnTo>
                    <a:pt x="88" y="0"/>
                  </a:lnTo>
                  <a:lnTo>
                    <a:pt x="88" y="177"/>
                  </a:lnTo>
                  <a:lnTo>
                    <a:pt x="118" y="177"/>
                  </a:lnTo>
                  <a:lnTo>
                    <a:pt x="59" y="236"/>
                  </a:lnTo>
                  <a:lnTo>
                    <a:pt x="0" y="177"/>
                  </a:lnTo>
                  <a:close/>
                </a:path>
              </a:pathLst>
            </a:custGeom>
            <a:solidFill>
              <a:srgbClr val="CC3300"/>
            </a:solidFill>
            <a:ln w="7938" cap="rnd">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15" name="Group 101"/>
          <p:cNvGrpSpPr>
            <a:grpSpLocks/>
          </p:cNvGrpSpPr>
          <p:nvPr/>
        </p:nvGrpSpPr>
        <p:grpSpPr bwMode="auto">
          <a:xfrm>
            <a:off x="3810000" y="5043488"/>
            <a:ext cx="187325" cy="374650"/>
            <a:chOff x="2400" y="2904"/>
            <a:chExt cx="118" cy="236"/>
          </a:xfrm>
        </p:grpSpPr>
        <p:sp>
          <p:nvSpPr>
            <p:cNvPr id="316494" name="Freeform 102"/>
            <p:cNvSpPr>
              <a:spLocks/>
            </p:cNvSpPr>
            <p:nvPr/>
          </p:nvSpPr>
          <p:spPr bwMode="auto">
            <a:xfrm>
              <a:off x="2400" y="2904"/>
              <a:ext cx="118" cy="236"/>
            </a:xfrm>
            <a:custGeom>
              <a:avLst/>
              <a:gdLst>
                <a:gd name="T0" fmla="*/ 0 w 118"/>
                <a:gd name="T1" fmla="*/ 177 h 236"/>
                <a:gd name="T2" fmla="*/ 30 w 118"/>
                <a:gd name="T3" fmla="*/ 177 h 236"/>
                <a:gd name="T4" fmla="*/ 30 w 118"/>
                <a:gd name="T5" fmla="*/ 0 h 236"/>
                <a:gd name="T6" fmla="*/ 89 w 118"/>
                <a:gd name="T7" fmla="*/ 0 h 236"/>
                <a:gd name="T8" fmla="*/ 89 w 118"/>
                <a:gd name="T9" fmla="*/ 177 h 236"/>
                <a:gd name="T10" fmla="*/ 118 w 118"/>
                <a:gd name="T11" fmla="*/ 177 h 236"/>
                <a:gd name="T12" fmla="*/ 59 w 118"/>
                <a:gd name="T13" fmla="*/ 236 h 236"/>
                <a:gd name="T14" fmla="*/ 0 w 118"/>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6"/>
                <a:gd name="T26" fmla="*/ 118 w 118"/>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6">
                  <a:moveTo>
                    <a:pt x="0" y="177"/>
                  </a:moveTo>
                  <a:lnTo>
                    <a:pt x="30" y="177"/>
                  </a:lnTo>
                  <a:lnTo>
                    <a:pt x="30" y="0"/>
                  </a:lnTo>
                  <a:lnTo>
                    <a:pt x="89" y="0"/>
                  </a:lnTo>
                  <a:lnTo>
                    <a:pt x="89" y="177"/>
                  </a:lnTo>
                  <a:lnTo>
                    <a:pt x="118" y="177"/>
                  </a:lnTo>
                  <a:lnTo>
                    <a:pt x="59" y="236"/>
                  </a:lnTo>
                  <a:lnTo>
                    <a:pt x="0" y="177"/>
                  </a:lnTo>
                  <a:close/>
                </a:path>
              </a:pathLst>
            </a:custGeom>
            <a:solidFill>
              <a:srgbClr val="CC3300"/>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95" name="Freeform 103"/>
            <p:cNvSpPr>
              <a:spLocks/>
            </p:cNvSpPr>
            <p:nvPr/>
          </p:nvSpPr>
          <p:spPr bwMode="auto">
            <a:xfrm>
              <a:off x="2400" y="2904"/>
              <a:ext cx="118" cy="236"/>
            </a:xfrm>
            <a:custGeom>
              <a:avLst/>
              <a:gdLst>
                <a:gd name="T0" fmla="*/ 0 w 118"/>
                <a:gd name="T1" fmla="*/ 177 h 236"/>
                <a:gd name="T2" fmla="*/ 30 w 118"/>
                <a:gd name="T3" fmla="*/ 177 h 236"/>
                <a:gd name="T4" fmla="*/ 30 w 118"/>
                <a:gd name="T5" fmla="*/ 0 h 236"/>
                <a:gd name="T6" fmla="*/ 89 w 118"/>
                <a:gd name="T7" fmla="*/ 0 h 236"/>
                <a:gd name="T8" fmla="*/ 89 w 118"/>
                <a:gd name="T9" fmla="*/ 177 h 236"/>
                <a:gd name="T10" fmla="*/ 118 w 118"/>
                <a:gd name="T11" fmla="*/ 177 h 236"/>
                <a:gd name="T12" fmla="*/ 59 w 118"/>
                <a:gd name="T13" fmla="*/ 236 h 236"/>
                <a:gd name="T14" fmla="*/ 0 w 118"/>
                <a:gd name="T15" fmla="*/ 177 h 236"/>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6"/>
                <a:gd name="T26" fmla="*/ 118 w 118"/>
                <a:gd name="T27" fmla="*/ 236 h 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6">
                  <a:moveTo>
                    <a:pt x="0" y="177"/>
                  </a:moveTo>
                  <a:lnTo>
                    <a:pt x="30" y="177"/>
                  </a:lnTo>
                  <a:lnTo>
                    <a:pt x="30" y="0"/>
                  </a:lnTo>
                  <a:lnTo>
                    <a:pt x="89" y="0"/>
                  </a:lnTo>
                  <a:lnTo>
                    <a:pt x="89" y="177"/>
                  </a:lnTo>
                  <a:lnTo>
                    <a:pt x="118" y="177"/>
                  </a:lnTo>
                  <a:lnTo>
                    <a:pt x="59" y="236"/>
                  </a:lnTo>
                  <a:lnTo>
                    <a:pt x="0" y="177"/>
                  </a:lnTo>
                  <a:close/>
                </a:path>
              </a:pathLst>
            </a:custGeom>
            <a:solidFill>
              <a:srgbClr val="CC3300"/>
            </a:solidFill>
            <a:ln w="7938" cap="rnd">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16" name="Group 104"/>
          <p:cNvGrpSpPr>
            <a:grpSpLocks/>
          </p:cNvGrpSpPr>
          <p:nvPr/>
        </p:nvGrpSpPr>
        <p:grpSpPr bwMode="auto">
          <a:xfrm>
            <a:off x="5145088" y="5046663"/>
            <a:ext cx="187325" cy="373062"/>
            <a:chOff x="3241" y="2906"/>
            <a:chExt cx="118" cy="235"/>
          </a:xfrm>
        </p:grpSpPr>
        <p:sp>
          <p:nvSpPr>
            <p:cNvPr id="316492" name="Freeform 105"/>
            <p:cNvSpPr>
              <a:spLocks/>
            </p:cNvSpPr>
            <p:nvPr/>
          </p:nvSpPr>
          <p:spPr bwMode="auto">
            <a:xfrm>
              <a:off x="3241" y="2906"/>
              <a:ext cx="118" cy="235"/>
            </a:xfrm>
            <a:custGeom>
              <a:avLst/>
              <a:gdLst>
                <a:gd name="T0" fmla="*/ 0 w 118"/>
                <a:gd name="T1" fmla="*/ 176 h 235"/>
                <a:gd name="T2" fmla="*/ 29 w 118"/>
                <a:gd name="T3" fmla="*/ 176 h 235"/>
                <a:gd name="T4" fmla="*/ 29 w 118"/>
                <a:gd name="T5" fmla="*/ 0 h 235"/>
                <a:gd name="T6" fmla="*/ 88 w 118"/>
                <a:gd name="T7" fmla="*/ 0 h 235"/>
                <a:gd name="T8" fmla="*/ 88 w 118"/>
                <a:gd name="T9" fmla="*/ 176 h 235"/>
                <a:gd name="T10" fmla="*/ 118 w 118"/>
                <a:gd name="T11" fmla="*/ 176 h 235"/>
                <a:gd name="T12" fmla="*/ 59 w 118"/>
                <a:gd name="T13" fmla="*/ 235 h 235"/>
                <a:gd name="T14" fmla="*/ 0 w 118"/>
                <a:gd name="T15" fmla="*/ 176 h 235"/>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5"/>
                <a:gd name="T26" fmla="*/ 118 w 118"/>
                <a:gd name="T27" fmla="*/ 235 h 2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5">
                  <a:moveTo>
                    <a:pt x="0" y="176"/>
                  </a:moveTo>
                  <a:lnTo>
                    <a:pt x="29" y="176"/>
                  </a:lnTo>
                  <a:lnTo>
                    <a:pt x="29" y="0"/>
                  </a:lnTo>
                  <a:lnTo>
                    <a:pt x="88" y="0"/>
                  </a:lnTo>
                  <a:lnTo>
                    <a:pt x="88" y="176"/>
                  </a:lnTo>
                  <a:lnTo>
                    <a:pt x="118" y="176"/>
                  </a:lnTo>
                  <a:lnTo>
                    <a:pt x="59" y="235"/>
                  </a:lnTo>
                  <a:lnTo>
                    <a:pt x="0" y="176"/>
                  </a:lnTo>
                  <a:close/>
                </a:path>
              </a:pathLst>
            </a:custGeom>
            <a:solidFill>
              <a:srgbClr val="CC3300"/>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16493" name="Freeform 106"/>
            <p:cNvSpPr>
              <a:spLocks/>
            </p:cNvSpPr>
            <p:nvPr/>
          </p:nvSpPr>
          <p:spPr bwMode="auto">
            <a:xfrm>
              <a:off x="3241" y="2906"/>
              <a:ext cx="118" cy="235"/>
            </a:xfrm>
            <a:custGeom>
              <a:avLst/>
              <a:gdLst>
                <a:gd name="T0" fmla="*/ 0 w 118"/>
                <a:gd name="T1" fmla="*/ 176 h 235"/>
                <a:gd name="T2" fmla="*/ 29 w 118"/>
                <a:gd name="T3" fmla="*/ 176 h 235"/>
                <a:gd name="T4" fmla="*/ 29 w 118"/>
                <a:gd name="T5" fmla="*/ 0 h 235"/>
                <a:gd name="T6" fmla="*/ 88 w 118"/>
                <a:gd name="T7" fmla="*/ 0 h 235"/>
                <a:gd name="T8" fmla="*/ 88 w 118"/>
                <a:gd name="T9" fmla="*/ 176 h 235"/>
                <a:gd name="T10" fmla="*/ 118 w 118"/>
                <a:gd name="T11" fmla="*/ 176 h 235"/>
                <a:gd name="T12" fmla="*/ 59 w 118"/>
                <a:gd name="T13" fmla="*/ 235 h 235"/>
                <a:gd name="T14" fmla="*/ 0 w 118"/>
                <a:gd name="T15" fmla="*/ 176 h 235"/>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35"/>
                <a:gd name="T26" fmla="*/ 118 w 118"/>
                <a:gd name="T27" fmla="*/ 235 h 2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35">
                  <a:moveTo>
                    <a:pt x="0" y="176"/>
                  </a:moveTo>
                  <a:lnTo>
                    <a:pt x="29" y="176"/>
                  </a:lnTo>
                  <a:lnTo>
                    <a:pt x="29" y="0"/>
                  </a:lnTo>
                  <a:lnTo>
                    <a:pt x="88" y="0"/>
                  </a:lnTo>
                  <a:lnTo>
                    <a:pt x="88" y="176"/>
                  </a:lnTo>
                  <a:lnTo>
                    <a:pt x="118" y="176"/>
                  </a:lnTo>
                  <a:lnTo>
                    <a:pt x="59" y="235"/>
                  </a:lnTo>
                  <a:lnTo>
                    <a:pt x="0" y="176"/>
                  </a:lnTo>
                  <a:close/>
                </a:path>
              </a:pathLst>
            </a:custGeom>
            <a:solidFill>
              <a:srgbClr val="CC3300"/>
            </a:solidFill>
            <a:ln w="7938" cap="rnd">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187624" y="260648"/>
            <a:ext cx="6172200" cy="1143000"/>
          </a:xfrm>
        </p:spPr>
        <p:txBody>
          <a:bodyPr/>
          <a:lstStyle/>
          <a:p>
            <a:pPr eaLnBrk="1" hangingPunct="1"/>
            <a:r>
              <a:rPr lang="sr-Latn-CS" b="1" dirty="0" smtClean="0"/>
              <a:t>Okvir rizika </a:t>
            </a:r>
            <a:endParaRPr lang="en-US" b="1" dirty="0" smtClean="0"/>
          </a:p>
        </p:txBody>
      </p:sp>
      <p:sp>
        <p:nvSpPr>
          <p:cNvPr id="320515" name="Rectangle 7"/>
          <p:cNvSpPr>
            <a:spLocks noGrp="1" noChangeArrowheads="1"/>
          </p:cNvSpPr>
          <p:nvPr>
            <p:ph idx="1"/>
          </p:nvPr>
        </p:nvSpPr>
        <p:spPr>
          <a:xfrm>
            <a:off x="971600" y="2132856"/>
            <a:ext cx="7651576" cy="2727325"/>
          </a:xfrm>
        </p:spPr>
        <p:txBody>
          <a:bodyPr/>
          <a:lstStyle/>
          <a:p>
            <a:pPr eaLnBrk="1" hangingPunct="1">
              <a:lnSpc>
                <a:spcPct val="90000"/>
              </a:lnSpc>
              <a:buNone/>
            </a:pPr>
            <a:r>
              <a:rPr lang="en-US" dirty="0" smtClean="0">
                <a:solidFill>
                  <a:schemeClr val="accent6">
                    <a:lumMod val="25000"/>
                  </a:schemeClr>
                </a:solidFill>
              </a:rPr>
              <a:t>	</a:t>
            </a:r>
            <a:r>
              <a:rPr lang="sr-Latn-CS" dirty="0" smtClean="0">
                <a:solidFill>
                  <a:schemeClr val="accent6">
                    <a:lumMod val="25000"/>
                  </a:schemeClr>
                </a:solidFill>
              </a:rPr>
              <a:t>Okvir rizika se koristi radi mapiranja identifikovanih ključnih rizika prema glavnim kategorijama rizika, a kako bi se osiguralo da su sve kategorije rizika pokrivene.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2562" name="Title 1"/>
          <p:cNvSpPr>
            <a:spLocks noGrp="1"/>
          </p:cNvSpPr>
          <p:nvPr>
            <p:ph type="title"/>
          </p:nvPr>
        </p:nvSpPr>
        <p:spPr>
          <a:xfrm>
            <a:off x="395536" y="188640"/>
            <a:ext cx="7776864" cy="1143000"/>
          </a:xfrm>
        </p:spPr>
        <p:txBody>
          <a:bodyPr/>
          <a:lstStyle/>
          <a:p>
            <a:r>
              <a:rPr lang="sr-Latn-CS" sz="3600" b="1" dirty="0" smtClean="0"/>
              <a:t>Prioritizacija rizika </a:t>
            </a:r>
            <a:r>
              <a:rPr lang="en-US" sz="3600" b="1" dirty="0" smtClean="0"/>
              <a:t>– </a:t>
            </a:r>
            <a:r>
              <a:rPr lang="sr-Latn-CS" sz="3600" b="1" dirty="0" smtClean="0"/>
              <a:t>Kriterijum uticaja </a:t>
            </a:r>
            <a:r>
              <a:rPr lang="en-US" sz="3600" b="1" dirty="0" smtClean="0"/>
              <a:t>(</a:t>
            </a:r>
            <a:r>
              <a:rPr lang="sr-Latn-CS" sz="3600" b="1" dirty="0" smtClean="0"/>
              <a:t>primeri</a:t>
            </a:r>
            <a:r>
              <a:rPr lang="en-US" sz="3600" b="1" dirty="0" smtClean="0"/>
              <a:t>)</a:t>
            </a:r>
          </a:p>
        </p:txBody>
      </p:sp>
      <p:graphicFrame>
        <p:nvGraphicFramePr>
          <p:cNvPr id="4" name="Table 3"/>
          <p:cNvGraphicFramePr>
            <a:graphicFrameLocks noGrp="1"/>
          </p:cNvGraphicFramePr>
          <p:nvPr/>
        </p:nvGraphicFramePr>
        <p:xfrm>
          <a:off x="251520" y="1484784"/>
          <a:ext cx="8539163" cy="4941889"/>
        </p:xfrm>
        <a:graphic>
          <a:graphicData uri="http://schemas.openxmlformats.org/drawingml/2006/table">
            <a:tbl>
              <a:tblPr/>
              <a:tblGrid>
                <a:gridCol w="1257300"/>
                <a:gridCol w="1455738"/>
                <a:gridCol w="1457325"/>
                <a:gridCol w="1457325"/>
                <a:gridCol w="1455737"/>
                <a:gridCol w="1455738"/>
              </a:tblGrid>
              <a:tr h="450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UTICAJ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err="1" smtClean="0">
                          <a:ln>
                            <a:noFill/>
                          </a:ln>
                          <a:solidFill>
                            <a:srgbClr val="FFFFFF"/>
                          </a:solidFill>
                          <a:effectLst/>
                          <a:latin typeface="Arial" pitchFamily="34" charset="0"/>
                          <a:ea typeface="Times New Roman" pitchFamily="18" charset="0"/>
                        </a:rPr>
                        <a:t>FINAN</a:t>
                      </a: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SIJSKI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err="1" smtClean="0">
                          <a:ln>
                            <a:noFill/>
                          </a:ln>
                          <a:solidFill>
                            <a:srgbClr val="FFFFFF"/>
                          </a:solidFill>
                          <a:effectLst/>
                          <a:latin typeface="Arial" pitchFamily="34" charset="0"/>
                          <a:ea typeface="Times New Roman" pitchFamily="18" charset="0"/>
                        </a:rPr>
                        <a:t>REPUTA</a:t>
                      </a: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CIONI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PRAVNI</a:t>
                      </a:r>
                      <a:r>
                        <a:rPr kumimoji="0" lang="en-US" sz="1200" b="1" i="0" u="none" strike="noStrike" cap="none" normalizeH="0" baseline="0" dirty="0" smtClean="0">
                          <a:ln>
                            <a:noFill/>
                          </a:ln>
                          <a:solidFill>
                            <a:srgbClr val="FFFFFF"/>
                          </a:solidFill>
                          <a:effectLst/>
                          <a:latin typeface="Arial" pitchFamily="34" charset="0"/>
                          <a:ea typeface="Times New Roman" pitchFamily="18" charset="0"/>
                        </a:rPr>
                        <a:t> / REGULATOR</a:t>
                      </a: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NI</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ZADOVOLJSTVO KORISNIKA</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KAPACITET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r>
              <a:tr h="1497013">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sr-Latn-C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Visok </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err="1" smtClean="0">
                          <a:ln>
                            <a:noFill/>
                          </a:ln>
                          <a:solidFill>
                            <a:srgbClr val="000000"/>
                          </a:solidFill>
                          <a:effectLst/>
                          <a:latin typeface="Arial" pitchFamily="34" charset="0"/>
                          <a:ea typeface="Times New Roman" pitchFamily="18" charset="0"/>
                        </a:rPr>
                        <a:t>Ri</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zici koji mogu stvoriti gubitke </a:t>
                      </a: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 &gt; </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približno </a:t>
                      </a: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3% </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operativnih prihoda.</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Na</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cionalna i međunarodna pokrivenost u javnim medijima.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Značajne aktivnosti </a:t>
                      </a: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npr. kazne, penali</a:t>
                      </a: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 </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koje su nametnute od strane Evropske komisije, lokalnih organa vlasti itd.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Značajan uticaj na postizanje ciljeva korisničkog (internog ili eksternog) zadovoljstva / metrika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Značajan uticaj na kapacitete organizacije prema promenama (procesima, organizacionim sistemima, proizvodima, itd.)</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r>
              <a:tr h="1497013">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sr-Latn-C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Srednji </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err="1" smtClean="0">
                          <a:ln>
                            <a:noFill/>
                          </a:ln>
                          <a:solidFill>
                            <a:srgbClr val="000000"/>
                          </a:solidFill>
                          <a:effectLst/>
                          <a:latin typeface="Arial" pitchFamily="34" charset="0"/>
                          <a:ea typeface="Times New Roman" pitchFamily="18" charset="0"/>
                        </a:rPr>
                        <a:t>Ri</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zici koji mogu stvoriti gubitke između </a:t>
                      </a: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 0,5% </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i</a:t>
                      </a: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 3% </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operativnih prihoda</a:t>
                      </a: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Es</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kalacija aktivizma u okviru zajednice ili grupe korisnika, reginalna pokrivenost u javnim medijima.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Bilo koji oblik vladinog  nadzora i/ili nadzora regulatornih vlasti, i/ili aktivnost korisnika usluga. </a:t>
                      </a: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Umeren uticaj na postizanje ciljeva korisničkog (internog ili eksternog) zadovoljstva / metrika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Umeren uticaj na kapacitete organizacije prema promenama (procesima, organizacionim sistemima, proizvodima, itd.)</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r>
              <a:tr h="1497013">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sr-Latn-C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Nizak </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FF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err="1" smtClean="0">
                          <a:ln>
                            <a:noFill/>
                          </a:ln>
                          <a:solidFill>
                            <a:srgbClr val="000000"/>
                          </a:solidFill>
                          <a:effectLst/>
                          <a:latin typeface="Arial" pitchFamily="34" charset="0"/>
                          <a:ea typeface="Times New Roman" pitchFamily="18" charset="0"/>
                        </a:rPr>
                        <a:t>Ri</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zici koji mogu stvoriti gubitke </a:t>
                      </a: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&lt; </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približno </a:t>
                      </a: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 0,5% o</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perativnih prihoda</a:t>
                      </a: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Lokalna pokrivenost u javnim medijima.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Bilo koji oblik nadzora korisnika usluga.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Vrlo nizak uticaj na postizanje ciljeva korisničkog (internog ili eksternog) zadovoljstva /metrika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rPr>
                        <a:t>V</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rlo </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nizak uticaj na kapacitete organizacije prema promenama (procesima, organizacionim sistemima, proizvodima, itd.)</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3586" name="Title 1"/>
          <p:cNvSpPr>
            <a:spLocks noGrp="1"/>
          </p:cNvSpPr>
          <p:nvPr>
            <p:ph type="title"/>
          </p:nvPr>
        </p:nvSpPr>
        <p:spPr>
          <a:xfrm>
            <a:off x="251520" y="188640"/>
            <a:ext cx="8640068" cy="722313"/>
          </a:xfrm>
        </p:spPr>
        <p:txBody>
          <a:bodyPr/>
          <a:lstStyle/>
          <a:p>
            <a:r>
              <a:rPr lang="sr-Latn-CS" sz="3600" b="1" dirty="0" smtClean="0"/>
              <a:t>Prioritizacija rizika </a:t>
            </a:r>
            <a:r>
              <a:rPr lang="en-US" sz="3600" b="1" dirty="0" smtClean="0"/>
              <a:t>– </a:t>
            </a:r>
            <a:r>
              <a:rPr lang="sr-Latn-CS" sz="3600" b="1" dirty="0" smtClean="0"/>
              <a:t>Kriterijumi izloženosti</a:t>
            </a:r>
            <a:r>
              <a:rPr lang="en-US" sz="3600" b="1" dirty="0" smtClean="0"/>
              <a:t> / </a:t>
            </a:r>
            <a:r>
              <a:rPr lang="sr-Latn-CS" sz="3600" b="1" dirty="0" smtClean="0"/>
              <a:t>ranjivosti </a:t>
            </a:r>
            <a:r>
              <a:rPr lang="en-US" sz="3600" b="1" dirty="0" smtClean="0"/>
              <a:t>(</a:t>
            </a:r>
            <a:r>
              <a:rPr lang="sr-Latn-CS" sz="3600" b="1" dirty="0" smtClean="0"/>
              <a:t>primeri</a:t>
            </a:r>
            <a:r>
              <a:rPr lang="en-US" sz="3600" b="1" dirty="0" smtClean="0"/>
              <a:t>)</a:t>
            </a:r>
          </a:p>
        </p:txBody>
      </p:sp>
      <p:graphicFrame>
        <p:nvGraphicFramePr>
          <p:cNvPr id="4" name="Table 3"/>
          <p:cNvGraphicFramePr>
            <a:graphicFrameLocks noGrp="1"/>
          </p:cNvGraphicFramePr>
          <p:nvPr/>
        </p:nvGraphicFramePr>
        <p:xfrm>
          <a:off x="251520" y="1844824"/>
          <a:ext cx="8467725" cy="4768851"/>
        </p:xfrm>
        <a:graphic>
          <a:graphicData uri="http://schemas.openxmlformats.org/drawingml/2006/table">
            <a:tbl>
              <a:tblPr/>
              <a:tblGrid>
                <a:gridCol w="1033463"/>
                <a:gridCol w="1590675"/>
                <a:gridCol w="1639887"/>
                <a:gridCol w="1423988"/>
                <a:gridCol w="1366837"/>
                <a:gridCol w="1412875"/>
              </a:tblGrid>
              <a:tr h="868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RANJIVOST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PRETHODNO ISKUSTVO U VEZI RIZIKA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SVEPRISUTNOST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SPOSOBNOST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pitchFamily="34" charset="0"/>
                          <a:ea typeface="Times New Roman" pitchFamily="18" charset="0"/>
                        </a:rPr>
                        <a:t>(</a:t>
                      </a: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LJUDI</a:t>
                      </a:r>
                      <a:r>
                        <a:rPr kumimoji="0" lang="en-US" sz="1200" b="1" i="0" u="none" strike="noStrike" cap="none" normalizeH="0" baseline="0" dirty="0" smtClean="0">
                          <a:ln>
                            <a:noFill/>
                          </a:ln>
                          <a:solidFill>
                            <a:srgbClr val="FFFFFF"/>
                          </a:solidFill>
                          <a:effectLst/>
                          <a:latin typeface="Arial" pitchFamily="34" charset="0"/>
                          <a:ea typeface="Times New Roman" pitchFamily="18" charset="0"/>
                        </a:rPr>
                        <a: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SPOSOBNOST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pitchFamily="34" charset="0"/>
                          <a:ea typeface="Times New Roman" pitchFamily="18" charset="0"/>
                        </a:rPr>
                        <a:t>(</a:t>
                      </a:r>
                      <a:r>
                        <a:rPr kumimoji="0" lang="en-US" sz="1200" b="1" i="0" u="none" strike="noStrike" cap="none" normalizeH="0" baseline="0" dirty="0" err="1" smtClean="0">
                          <a:ln>
                            <a:noFill/>
                          </a:ln>
                          <a:solidFill>
                            <a:srgbClr val="FFFFFF"/>
                          </a:solidFill>
                          <a:effectLst/>
                          <a:latin typeface="Arial" pitchFamily="34" charset="0"/>
                          <a:ea typeface="Times New Roman" pitchFamily="18" charset="0"/>
                        </a:rPr>
                        <a:t>PROCES</a:t>
                      </a: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I</a:t>
                      </a:r>
                      <a:r>
                        <a:rPr kumimoji="0" lang="en-US" sz="1200" b="1" i="0" u="none" strike="noStrike" cap="none" normalizeH="0" baseline="0" dirty="0" smtClean="0">
                          <a:ln>
                            <a:noFill/>
                          </a:ln>
                          <a:solidFill>
                            <a:srgbClr val="FFFFFF"/>
                          </a:solidFill>
                          <a:effectLst/>
                          <a:latin typeface="Arial" pitchFamily="34" charset="0"/>
                          <a:ea typeface="Times New Roman" pitchFamily="18" charset="0"/>
                        </a:rPr>
                        <a: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SPOSOBNOST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pitchFamily="34" charset="0"/>
                          <a:ea typeface="Times New Roman" pitchFamily="18" charset="0"/>
                        </a:rPr>
                        <a:t>(S</a:t>
                      </a:r>
                      <a:r>
                        <a:rPr kumimoji="0" lang="sr-Latn-CS" sz="1200" b="1" i="0" u="none" strike="noStrike" cap="none" normalizeH="0" baseline="0" dirty="0" smtClean="0">
                          <a:ln>
                            <a:noFill/>
                          </a:ln>
                          <a:solidFill>
                            <a:srgbClr val="FFFFFF"/>
                          </a:solidFill>
                          <a:effectLst/>
                          <a:latin typeface="Arial" pitchFamily="34" charset="0"/>
                          <a:ea typeface="Times New Roman" pitchFamily="18" charset="0"/>
                        </a:rPr>
                        <a:t>ISTEMI</a:t>
                      </a:r>
                      <a:r>
                        <a:rPr kumimoji="0" lang="en-US" sz="1200" b="1" i="0" u="none" strike="noStrike" cap="none" normalizeH="0" baseline="0" dirty="0" smtClean="0">
                          <a:ln>
                            <a:noFill/>
                          </a:ln>
                          <a:solidFill>
                            <a:srgbClr val="FFFFFF"/>
                          </a:solidFill>
                          <a:effectLst/>
                          <a:latin typeface="Arial" pitchFamily="34" charset="0"/>
                          <a:ea typeface="Times New Roman" pitchFamily="18" charset="0"/>
                        </a:rPr>
                        <a: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000080"/>
                    </a:solidFill>
                  </a:tcPr>
                </a:tc>
              </a:tr>
              <a:tr h="1157288">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sr-Latn-C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Visok </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Iskustvo prethodno visokog nepovoljnog rizika.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err="1" smtClean="0">
                          <a:ln>
                            <a:noFill/>
                          </a:ln>
                          <a:solidFill>
                            <a:srgbClr val="000000"/>
                          </a:solidFill>
                          <a:effectLst/>
                          <a:latin typeface="Arial" pitchFamily="34" charset="0"/>
                          <a:ea typeface="Times New Roman" pitchFamily="18" charset="0"/>
                        </a:rPr>
                        <a:t>Ri</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zik ima uticaj na veliki broj transakcija i/ili procesa.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Ograničeni broj ključnog osoblja ili osoblje sa ograničenim sposobnostima za upravljanje rizicima.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Ne postoje procesne kontrole ili one ne funkcionišu onako kako su osmišljene.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Ne postoje sistemske kontrole, ili one ne funkcionišu na način kako su osmišljene.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r>
              <a:tr h="1389063">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sr-Latn-C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Srednji </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defRPr/>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Iskustvo prethodno umerenog nepovoljnog rizika.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defRPr/>
                      </a:pPr>
                      <a:r>
                        <a:rPr kumimoji="0" lang="en-US" sz="1200" b="0" i="0" u="none" strike="noStrike" cap="none" normalizeH="0" baseline="0" dirty="0" err="1" smtClean="0">
                          <a:ln>
                            <a:noFill/>
                          </a:ln>
                          <a:solidFill>
                            <a:srgbClr val="000000"/>
                          </a:solidFill>
                          <a:effectLst/>
                          <a:latin typeface="Arial" pitchFamily="34" charset="0"/>
                          <a:ea typeface="Times New Roman" pitchFamily="18" charset="0"/>
                        </a:rPr>
                        <a:t>Ri</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zik ima uticaj na umerenibroj transakcija i/ili procesa.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defRPr/>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Ograničeni broj ključnog osoblja ili osoblje sa  umereno ograničenim sposobnostima za upravljanje rizicima.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Procesne kontrole efikasno funkcionišu onako kako su osmišljene, ali njihov dizajn može biti unapređen.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Sistemske kontrole  efikasno funkcionišu onako kako su osmišljene, ali njihov dizajn može biti unapređen.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lnTlToBr>
                      <a:noFill/>
                    </a:lnTlToBr>
                    <a:lnBlToTr>
                      <a:noFill/>
                    </a:lnBlToTr>
                    <a:noFill/>
                  </a:tcPr>
                </a:tc>
              </a:tr>
              <a:tr h="1157288">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sr-Latn-CS" sz="1200" b="1" i="0" u="none" strike="noStrike" cap="none" normalizeH="0" baseline="0" dirty="0" smtClean="0">
                          <a:ln>
                            <a:noFill/>
                          </a:ln>
                          <a:solidFill>
                            <a:schemeClr val="accent6">
                              <a:lumMod val="25000"/>
                            </a:schemeClr>
                          </a:solidFill>
                          <a:effectLst/>
                          <a:latin typeface="Arial" pitchFamily="34" charset="0"/>
                          <a:ea typeface="Times New Roman" pitchFamily="18" charset="0"/>
                        </a:rPr>
                        <a:t>Nizak </a:t>
                      </a:r>
                      <a:endParaRPr kumimoji="0" lang="en-GB" sz="1200" b="0" i="0" u="none" strike="noStrike" cap="none" normalizeH="0" baseline="0" dirty="0" smtClean="0">
                        <a:ln>
                          <a:noFill/>
                        </a:ln>
                        <a:solidFill>
                          <a:schemeClr val="accent6">
                            <a:lumMod val="25000"/>
                          </a:schemeClr>
                        </a:solidFill>
                        <a:effectLst/>
                        <a:latin typeface="Arial" pitchFamily="34" charset="0"/>
                        <a:ea typeface="Times New Roman" pitchFamily="18" charset="0"/>
                      </a:endParaRPr>
                    </a:p>
                  </a:txBody>
                  <a:tcPr marL="68580" marR="68580" marT="0" marB="0" anchor="ctr" horzOverflow="overflow">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FF00"/>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Iskustvo prethodno niskog nepovoljnog rizika.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0" i="0" u="none" strike="noStrike" cap="none" normalizeH="0" baseline="0" dirty="0" err="1" smtClean="0">
                          <a:ln>
                            <a:noFill/>
                          </a:ln>
                          <a:solidFill>
                            <a:srgbClr val="000000"/>
                          </a:solidFill>
                          <a:effectLst/>
                          <a:latin typeface="Arial" pitchFamily="34" charset="0"/>
                          <a:ea typeface="Times New Roman" pitchFamily="18" charset="0"/>
                        </a:rPr>
                        <a:t>Ri</a:t>
                      </a: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zik ima uticaj na manji broj transakcija i/ili procesa.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Najveći broj osoblja ima visoku stručnost za upravljanje rizicima.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Procesne kontrole su osmišljene, implementirane i efikasno funkcionišu.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sr-Latn-CS" sz="1200" b="0" i="0" u="none" strike="noStrike" cap="none" normalizeH="0" baseline="0" dirty="0" smtClean="0">
                          <a:ln>
                            <a:noFill/>
                          </a:ln>
                          <a:solidFill>
                            <a:srgbClr val="000000"/>
                          </a:solidFill>
                          <a:effectLst/>
                          <a:latin typeface="Arial" pitchFamily="34" charset="0"/>
                          <a:ea typeface="Times New Roman" pitchFamily="18" charset="0"/>
                        </a:rPr>
                        <a:t>Sistemske kontrole su osmišljene, implementirane i efikasno funkcionišu. </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endParaRPr>
                    </a:p>
                  </a:txBody>
                  <a:tcPr marL="68580" marR="68580" marT="0" marB="0" horzOverflow="overflow">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5634" name="Rectangle 6"/>
          <p:cNvSpPr>
            <a:spLocks noGrp="1" noChangeArrowheads="1"/>
          </p:cNvSpPr>
          <p:nvPr>
            <p:ph type="title"/>
          </p:nvPr>
        </p:nvSpPr>
        <p:spPr>
          <a:xfrm>
            <a:off x="179512" y="332656"/>
            <a:ext cx="8784976" cy="819944"/>
          </a:xfrm>
        </p:spPr>
        <p:txBody>
          <a:bodyPr/>
          <a:lstStyle/>
          <a:p>
            <a:pPr eaLnBrk="1" hangingPunct="1"/>
            <a:r>
              <a:rPr lang="en-US" b="1" dirty="0" err="1" smtClean="0">
                <a:solidFill>
                  <a:schemeClr val="accent6">
                    <a:lumMod val="25000"/>
                  </a:schemeClr>
                </a:solidFill>
                <a:effectLst/>
              </a:rPr>
              <a:t>Prioritiz</a:t>
            </a:r>
            <a:r>
              <a:rPr lang="sr-Latn-CS" b="1" dirty="0" smtClean="0">
                <a:solidFill>
                  <a:schemeClr val="accent6">
                    <a:lumMod val="25000"/>
                  </a:schemeClr>
                </a:solidFill>
                <a:effectLst/>
              </a:rPr>
              <a:t>acija rizika </a:t>
            </a:r>
            <a:r>
              <a:rPr lang="en-US" b="1" dirty="0" smtClean="0">
                <a:solidFill>
                  <a:schemeClr val="accent6">
                    <a:lumMod val="25000"/>
                  </a:schemeClr>
                </a:solidFill>
                <a:effectLst/>
              </a:rPr>
              <a:t>– </a:t>
            </a:r>
            <a:r>
              <a:rPr lang="sr-Latn-CS" b="1" dirty="0" smtClean="0">
                <a:solidFill>
                  <a:schemeClr val="accent6">
                    <a:lumMod val="25000"/>
                  </a:schemeClr>
                </a:solidFill>
                <a:effectLst/>
              </a:rPr>
              <a:t>Mapa rizika </a:t>
            </a:r>
            <a:endParaRPr lang="en-US" b="1" dirty="0" smtClean="0">
              <a:solidFill>
                <a:schemeClr val="accent6">
                  <a:lumMod val="25000"/>
                </a:schemeClr>
              </a:solidFill>
              <a:effectLst/>
            </a:endParaRPr>
          </a:p>
        </p:txBody>
      </p:sp>
      <p:sp>
        <p:nvSpPr>
          <p:cNvPr id="325635" name="Rectangle 4"/>
          <p:cNvSpPr>
            <a:spLocks noChangeArrowheads="1"/>
          </p:cNvSpPr>
          <p:nvPr/>
        </p:nvSpPr>
        <p:spPr bwMode="auto">
          <a:xfrm>
            <a:off x="323528" y="5301208"/>
            <a:ext cx="8640960" cy="762000"/>
          </a:xfrm>
          <a:prstGeom prst="rect">
            <a:avLst/>
          </a:prstGeom>
          <a:noFill/>
          <a:ln w="9525">
            <a:noFill/>
            <a:miter lim="800000"/>
            <a:headEnd/>
            <a:tailEnd/>
          </a:ln>
        </p:spPr>
        <p:txBody>
          <a:bodyPr/>
          <a:lstStyle/>
          <a:p>
            <a:pPr marL="176213" indent="-176213" fontAlgn="base">
              <a:lnSpc>
                <a:spcPct val="90000"/>
              </a:lnSpc>
              <a:spcBef>
                <a:spcPts val="100"/>
              </a:spcBef>
              <a:spcAft>
                <a:spcPts val="500"/>
              </a:spcAft>
              <a:buClr>
                <a:srgbClr val="091D5D"/>
              </a:buClr>
              <a:buFontTx/>
              <a:buChar char="•"/>
            </a:pPr>
            <a:r>
              <a:rPr lang="sr-Latn-CS" sz="1400" b="1" dirty="0" smtClean="0">
                <a:solidFill>
                  <a:srgbClr val="091D5D"/>
                </a:solidFill>
                <a:ea typeface="ＭＳ Ｐゴシック" pitchFamily="34" charset="-128"/>
                <a:cs typeface="Arial" pitchFamily="34" charset="0"/>
              </a:rPr>
              <a:t>Ublažavanje</a:t>
            </a:r>
            <a:r>
              <a:rPr lang="en-US" sz="1400" b="1" dirty="0" smtClean="0">
                <a:solidFill>
                  <a:srgbClr val="091D5D"/>
                </a:solidFill>
                <a:ea typeface="ＭＳ Ｐゴシック" pitchFamily="34" charset="-128"/>
                <a:cs typeface="Arial" pitchFamily="34" charset="0"/>
              </a:rPr>
              <a:t> </a:t>
            </a:r>
            <a:r>
              <a:rPr lang="en-US" sz="1400" dirty="0">
                <a:solidFill>
                  <a:srgbClr val="091D5D"/>
                </a:solidFill>
                <a:ea typeface="ＭＳ Ｐゴシック" pitchFamily="34" charset="-128"/>
                <a:cs typeface="Arial" pitchFamily="34" charset="0"/>
              </a:rPr>
              <a:t>– </a:t>
            </a:r>
            <a:r>
              <a:rPr lang="sr-Latn-CS" sz="1400" dirty="0" smtClean="0">
                <a:solidFill>
                  <a:srgbClr val="091D5D"/>
                </a:solidFill>
                <a:ea typeface="ＭＳ Ｐゴシック" pitchFamily="34" charset="-128"/>
                <a:cs typeface="Arial" pitchFamily="34" charset="0"/>
              </a:rPr>
              <a:t>Upravljačka strategija radi umanjenja ili minimizacije uticaja na raznjivost prema rizicima. </a:t>
            </a:r>
            <a:endParaRPr lang="en-US" sz="1400" b="1" dirty="0">
              <a:solidFill>
                <a:srgbClr val="091D5D"/>
              </a:solidFill>
              <a:ea typeface="ＭＳ Ｐゴシック" pitchFamily="34" charset="-128"/>
              <a:cs typeface="Arial" pitchFamily="34" charset="0"/>
            </a:endParaRPr>
          </a:p>
          <a:p>
            <a:pPr marL="176213" indent="-176213" fontAlgn="base">
              <a:lnSpc>
                <a:spcPct val="90000"/>
              </a:lnSpc>
              <a:spcBef>
                <a:spcPts val="100"/>
              </a:spcBef>
              <a:spcAft>
                <a:spcPts val="500"/>
              </a:spcAft>
              <a:buClr>
                <a:srgbClr val="091D5D"/>
              </a:buClr>
              <a:buFontTx/>
              <a:buChar char="•"/>
            </a:pPr>
            <a:r>
              <a:rPr lang="sr-Latn-CS" sz="1400" b="1" dirty="0" smtClean="0">
                <a:solidFill>
                  <a:srgbClr val="091D5D"/>
                </a:solidFill>
                <a:ea typeface="ＭＳ Ｐゴシック" pitchFamily="34" charset="-128"/>
                <a:cs typeface="Arial" pitchFamily="34" charset="0"/>
              </a:rPr>
              <a:t>Osiguravanje </a:t>
            </a:r>
            <a:r>
              <a:rPr lang="en-US" sz="1400" dirty="0" smtClean="0">
                <a:solidFill>
                  <a:srgbClr val="091D5D"/>
                </a:solidFill>
                <a:ea typeface="ＭＳ Ｐゴシック" pitchFamily="34" charset="-128"/>
                <a:cs typeface="Arial" pitchFamily="34" charset="0"/>
              </a:rPr>
              <a:t>– </a:t>
            </a:r>
            <a:r>
              <a:rPr lang="sr-Latn-CS" sz="1400" dirty="0" smtClean="0">
                <a:solidFill>
                  <a:srgbClr val="091D5D"/>
                </a:solidFill>
                <a:ea typeface="ＭＳ Ｐゴシック" pitchFamily="34" charset="-128"/>
                <a:cs typeface="Arial" pitchFamily="34" charset="0"/>
              </a:rPr>
              <a:t>Povećavanje nivoa poverenja koji postoji u odnosu na eksponiranost prema rizicima u okviru apetita rizika neke organizacije.  </a:t>
            </a:r>
          </a:p>
          <a:p>
            <a:pPr marL="176213" indent="-176213" fontAlgn="base">
              <a:lnSpc>
                <a:spcPct val="90000"/>
              </a:lnSpc>
              <a:spcBef>
                <a:spcPts val="100"/>
              </a:spcBef>
              <a:spcAft>
                <a:spcPts val="500"/>
              </a:spcAft>
              <a:buClr>
                <a:srgbClr val="091D5D"/>
              </a:buClr>
              <a:buFontTx/>
              <a:buChar char="•"/>
            </a:pPr>
            <a:r>
              <a:rPr lang="sr-Latn-CS" sz="1400" b="1" dirty="0" smtClean="0">
                <a:solidFill>
                  <a:srgbClr val="091D5D"/>
                </a:solidFill>
                <a:ea typeface="ＭＳ Ｐゴシック" pitchFamily="34" charset="-128"/>
                <a:cs typeface="Arial" pitchFamily="34" charset="0"/>
              </a:rPr>
              <a:t>Razmeštanje resursa </a:t>
            </a:r>
            <a:r>
              <a:rPr lang="en-US" sz="1400" b="1" dirty="0" smtClean="0">
                <a:solidFill>
                  <a:srgbClr val="091D5D"/>
                </a:solidFill>
                <a:ea typeface="ＭＳ Ｐゴシック" pitchFamily="34" charset="-128"/>
                <a:cs typeface="Arial" pitchFamily="34" charset="0"/>
              </a:rPr>
              <a:t> </a:t>
            </a:r>
            <a:r>
              <a:rPr lang="en-US" sz="1400" dirty="0">
                <a:solidFill>
                  <a:srgbClr val="091D5D"/>
                </a:solidFill>
                <a:ea typeface="ＭＳ Ｐゴシック" pitchFamily="34" charset="-128"/>
                <a:cs typeface="Arial" pitchFamily="34" charset="0"/>
              </a:rPr>
              <a:t>– </a:t>
            </a:r>
            <a:r>
              <a:rPr lang="sr-Latn-CS" sz="1400" dirty="0" smtClean="0">
                <a:solidFill>
                  <a:srgbClr val="091D5D"/>
                </a:solidFill>
                <a:ea typeface="ＭＳ Ｐゴシック" pitchFamily="34" charset="-128"/>
                <a:cs typeface="Arial" pitchFamily="34" charset="0"/>
              </a:rPr>
              <a:t>Određivanje da li su sredstva upravljanja rizicima bolja ukoliko su razmeštena negde drugde. </a:t>
            </a:r>
            <a:endParaRPr lang="en-US" sz="1400" b="1" dirty="0">
              <a:solidFill>
                <a:srgbClr val="091D5D"/>
              </a:solidFill>
              <a:ea typeface="ＭＳ Ｐゴシック" pitchFamily="34" charset="-128"/>
              <a:cs typeface="Arial" pitchFamily="34" charset="0"/>
            </a:endParaRPr>
          </a:p>
          <a:p>
            <a:pPr marL="176213" indent="-176213" fontAlgn="base">
              <a:lnSpc>
                <a:spcPct val="90000"/>
              </a:lnSpc>
              <a:spcBef>
                <a:spcPts val="100"/>
              </a:spcBef>
              <a:spcAft>
                <a:spcPts val="500"/>
              </a:spcAft>
              <a:buClr>
                <a:srgbClr val="091D5D"/>
              </a:buClr>
              <a:buFontTx/>
              <a:buChar char="•"/>
            </a:pPr>
            <a:r>
              <a:rPr lang="sr-Latn-CS" sz="1400" b="1" dirty="0" smtClean="0">
                <a:solidFill>
                  <a:srgbClr val="091D5D"/>
                </a:solidFill>
                <a:ea typeface="ＭＳ Ｐゴシック" pitchFamily="34" charset="-128"/>
                <a:cs typeface="Arial" pitchFamily="34" charset="0"/>
              </a:rPr>
              <a:t>Kumulativni uticaj </a:t>
            </a:r>
            <a:r>
              <a:rPr lang="en-US" sz="1400" dirty="0" smtClean="0">
                <a:solidFill>
                  <a:srgbClr val="091D5D"/>
                </a:solidFill>
                <a:ea typeface="ＭＳ Ｐゴシック" pitchFamily="34" charset="-128"/>
                <a:cs typeface="Arial" pitchFamily="34" charset="0"/>
              </a:rPr>
              <a:t>– </a:t>
            </a:r>
            <a:r>
              <a:rPr lang="sr-Latn-CS" sz="1400" dirty="0" smtClean="0">
                <a:solidFill>
                  <a:srgbClr val="091D5D"/>
                </a:solidFill>
                <a:ea typeface="ＭＳ Ｐゴシック" pitchFamily="34" charset="-128"/>
                <a:cs typeface="Arial" pitchFamily="34" charset="0"/>
              </a:rPr>
              <a:t>Dalje ispitivanje radi određivanja agregatnog uticaja određenog broja </a:t>
            </a:r>
            <a:r>
              <a:rPr lang="sr-Latn-CS" sz="1400" dirty="0" smtClean="0">
                <a:solidFill>
                  <a:srgbClr val="091D5D"/>
                </a:solidFill>
                <a:ea typeface="ＭＳ Ｐゴシック" pitchFamily="34" charset="-128"/>
                <a:cs typeface="Arial" pitchFamily="34" charset="0"/>
              </a:rPr>
              <a:t>manjih </a:t>
            </a:r>
            <a:r>
              <a:rPr lang="sr-Latn-CS" sz="1400" dirty="0" smtClean="0">
                <a:solidFill>
                  <a:srgbClr val="091D5D"/>
                </a:solidFill>
                <a:ea typeface="ＭＳ Ｐゴシック" pitchFamily="34" charset="-128"/>
                <a:cs typeface="Arial" pitchFamily="34" charset="0"/>
              </a:rPr>
              <a:t>uticajnih rizika. </a:t>
            </a:r>
            <a:endParaRPr lang="en-US" sz="1400" dirty="0">
              <a:solidFill>
                <a:srgbClr val="091D5D"/>
              </a:solidFill>
              <a:ea typeface="ＭＳ Ｐゴシック" pitchFamily="34" charset="-128"/>
              <a:cs typeface="Arial" pitchFamily="34" charset="0"/>
            </a:endParaRPr>
          </a:p>
        </p:txBody>
      </p:sp>
      <p:grpSp>
        <p:nvGrpSpPr>
          <p:cNvPr id="2" name="Group 8"/>
          <p:cNvGrpSpPr>
            <a:grpSpLocks noChangeAspect="1"/>
          </p:cNvGrpSpPr>
          <p:nvPr/>
        </p:nvGrpSpPr>
        <p:grpSpPr bwMode="auto">
          <a:xfrm>
            <a:off x="1835151" y="1184279"/>
            <a:ext cx="5035555" cy="3790957"/>
            <a:chOff x="1156" y="746"/>
            <a:chExt cx="3172" cy="2388"/>
          </a:xfrm>
        </p:grpSpPr>
        <p:sp>
          <p:nvSpPr>
            <p:cNvPr id="325637" name="AutoShape 7"/>
            <p:cNvSpPr>
              <a:spLocks noChangeAspect="1" noChangeArrowheads="1" noTextEdit="1"/>
            </p:cNvSpPr>
            <p:nvPr/>
          </p:nvSpPr>
          <p:spPr bwMode="auto">
            <a:xfrm>
              <a:off x="1486" y="748"/>
              <a:ext cx="2784" cy="2374"/>
            </a:xfrm>
            <a:prstGeom prst="rect">
              <a:avLst/>
            </a:prstGeom>
            <a:noFill/>
            <a:ln w="9525">
              <a:noFill/>
              <a:miter lim="800000"/>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nvGrpSpPr>
            <p:cNvPr id="3" name="Group 16"/>
            <p:cNvGrpSpPr>
              <a:grpSpLocks/>
            </p:cNvGrpSpPr>
            <p:nvPr/>
          </p:nvGrpSpPr>
          <p:grpSpPr bwMode="auto">
            <a:xfrm>
              <a:off x="1878" y="1842"/>
              <a:ext cx="1175" cy="960"/>
              <a:chOff x="1878" y="1842"/>
              <a:chExt cx="1175" cy="960"/>
            </a:xfrm>
          </p:grpSpPr>
          <p:grpSp>
            <p:nvGrpSpPr>
              <p:cNvPr id="4" name="Group 11"/>
              <p:cNvGrpSpPr>
                <a:grpSpLocks/>
              </p:cNvGrpSpPr>
              <p:nvPr/>
            </p:nvGrpSpPr>
            <p:grpSpPr bwMode="auto">
              <a:xfrm>
                <a:off x="1878" y="1842"/>
                <a:ext cx="1175" cy="960"/>
                <a:chOff x="1878" y="1842"/>
                <a:chExt cx="1175" cy="960"/>
              </a:xfrm>
            </p:grpSpPr>
            <p:pic>
              <p:nvPicPr>
                <p:cNvPr id="326491" name="Picture 9"/>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92" name="Picture 10"/>
                <p:cNvPicPr>
                  <a:picLocks noChangeAspect="1" noChangeArrowheads="1"/>
                </p:cNvPicPr>
                <p:nvPr/>
              </p:nvPicPr>
              <p:blipFill>
                <a:blip r:embed="rId3" cstate="print"/>
                <a:srcRect/>
                <a:stretch>
                  <a:fillRect/>
                </a:stretch>
              </p:blipFill>
              <p:spPr bwMode="auto">
                <a:xfrm>
                  <a:off x="1878" y="1843"/>
                  <a:ext cx="1175" cy="959"/>
                </a:xfrm>
                <a:prstGeom prst="rect">
                  <a:avLst/>
                </a:prstGeom>
                <a:noFill/>
                <a:ln w="9525">
                  <a:noFill/>
                  <a:miter lim="800000"/>
                  <a:headEnd/>
                  <a:tailEnd/>
                </a:ln>
              </p:spPr>
            </p:pic>
          </p:grpSp>
          <p:grpSp>
            <p:nvGrpSpPr>
              <p:cNvPr id="5" name="Group 14"/>
              <p:cNvGrpSpPr>
                <a:grpSpLocks/>
              </p:cNvGrpSpPr>
              <p:nvPr/>
            </p:nvGrpSpPr>
            <p:grpSpPr bwMode="auto">
              <a:xfrm>
                <a:off x="1878" y="1842"/>
                <a:ext cx="1175" cy="960"/>
                <a:chOff x="1878" y="1842"/>
                <a:chExt cx="1175" cy="960"/>
              </a:xfrm>
            </p:grpSpPr>
            <p:pic>
              <p:nvPicPr>
                <p:cNvPr id="326489" name="Picture 12"/>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90" name="Picture 13"/>
                <p:cNvPicPr>
                  <a:picLocks noChangeAspect="1" noChangeArrowheads="1"/>
                </p:cNvPicPr>
                <p:nvPr/>
              </p:nvPicPr>
              <p:blipFill>
                <a:blip r:embed="rId4" cstate="print"/>
                <a:srcRect/>
                <a:stretch>
                  <a:fillRect/>
                </a:stretch>
              </p:blipFill>
              <p:spPr bwMode="auto">
                <a:xfrm>
                  <a:off x="1878" y="1843"/>
                  <a:ext cx="1175" cy="959"/>
                </a:xfrm>
                <a:prstGeom prst="rect">
                  <a:avLst/>
                </a:prstGeom>
                <a:noFill/>
                <a:ln w="9525">
                  <a:noFill/>
                  <a:miter lim="800000"/>
                  <a:headEnd/>
                  <a:tailEnd/>
                </a:ln>
              </p:spPr>
            </p:pic>
          </p:grpSp>
          <p:pic>
            <p:nvPicPr>
              <p:cNvPr id="326488" name="Picture 15"/>
              <p:cNvPicPr>
                <a:picLocks noChangeAspect="1" noChangeArrowheads="1"/>
              </p:cNvPicPr>
              <p:nvPr/>
            </p:nvPicPr>
            <p:blipFill>
              <a:blip r:embed="rId2" cstate="print"/>
              <a:srcRect/>
              <a:stretch>
                <a:fillRect/>
              </a:stretch>
            </p:blipFill>
            <p:spPr bwMode="auto">
              <a:xfrm>
                <a:off x="1878" y="1842"/>
                <a:ext cx="1172" cy="959"/>
              </a:xfrm>
              <a:prstGeom prst="rect">
                <a:avLst/>
              </a:prstGeom>
              <a:noFill/>
              <a:ln w="9525">
                <a:noFill/>
                <a:miter lim="800000"/>
                <a:headEnd/>
                <a:tailEnd/>
              </a:ln>
            </p:spPr>
          </p:pic>
        </p:grpSp>
        <p:sp>
          <p:nvSpPr>
            <p:cNvPr id="325639" name="Rectangle 17"/>
            <p:cNvSpPr>
              <a:spLocks noChangeArrowheads="1"/>
            </p:cNvSpPr>
            <p:nvPr/>
          </p:nvSpPr>
          <p:spPr bwMode="auto">
            <a:xfrm>
              <a:off x="1943" y="2405"/>
              <a:ext cx="644"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Redeploy</a:t>
              </a:r>
              <a:endParaRPr lang="en-US" sz="1600" b="1">
                <a:solidFill>
                  <a:srgbClr val="091D5D"/>
                </a:solidFill>
                <a:latin typeface="Verdana" pitchFamily="34" charset="0"/>
                <a:ea typeface="ＭＳ Ｐゴシック" pitchFamily="34" charset="-128"/>
                <a:cs typeface="Arial" pitchFamily="34" charset="0"/>
              </a:endParaRPr>
            </a:p>
          </p:txBody>
        </p:sp>
        <p:sp>
          <p:nvSpPr>
            <p:cNvPr id="325640" name="Rectangle 18"/>
            <p:cNvSpPr>
              <a:spLocks noChangeArrowheads="1"/>
            </p:cNvSpPr>
            <p:nvPr/>
          </p:nvSpPr>
          <p:spPr bwMode="auto">
            <a:xfrm>
              <a:off x="1943" y="2534"/>
              <a:ext cx="711"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Resources</a:t>
              </a:r>
              <a:endParaRPr lang="en-US" sz="1600" b="1">
                <a:solidFill>
                  <a:srgbClr val="091D5D"/>
                </a:solidFill>
                <a:latin typeface="Verdana" pitchFamily="34" charset="0"/>
                <a:ea typeface="ＭＳ Ｐゴシック" pitchFamily="34" charset="-128"/>
                <a:cs typeface="Arial" pitchFamily="34" charset="0"/>
              </a:endParaRPr>
            </a:p>
          </p:txBody>
        </p:sp>
        <p:sp>
          <p:nvSpPr>
            <p:cNvPr id="325641" name="Rectangle 19"/>
            <p:cNvSpPr>
              <a:spLocks noChangeArrowheads="1"/>
            </p:cNvSpPr>
            <p:nvPr/>
          </p:nvSpPr>
          <p:spPr bwMode="auto">
            <a:xfrm>
              <a:off x="2317" y="2038"/>
              <a:ext cx="174"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R</a:t>
              </a:r>
              <a:endParaRPr lang="en-US" sz="1600" b="1">
                <a:solidFill>
                  <a:srgbClr val="091D5D"/>
                </a:solidFill>
                <a:latin typeface="Verdana" pitchFamily="34" charset="0"/>
                <a:ea typeface="ＭＳ Ｐゴシック" pitchFamily="34" charset="-128"/>
                <a:cs typeface="Arial" pitchFamily="34" charset="0"/>
              </a:endParaRPr>
            </a:p>
          </p:txBody>
        </p:sp>
        <p:grpSp>
          <p:nvGrpSpPr>
            <p:cNvPr id="6" name="Group 22"/>
            <p:cNvGrpSpPr>
              <a:grpSpLocks/>
            </p:cNvGrpSpPr>
            <p:nvPr/>
          </p:nvGrpSpPr>
          <p:grpSpPr bwMode="auto">
            <a:xfrm>
              <a:off x="1878" y="1842"/>
              <a:ext cx="1175" cy="960"/>
              <a:chOff x="1878" y="1842"/>
              <a:chExt cx="1175" cy="960"/>
            </a:xfrm>
          </p:grpSpPr>
          <p:pic>
            <p:nvPicPr>
              <p:cNvPr id="326484" name="Picture 20"/>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85" name="Picture 21"/>
              <p:cNvPicPr>
                <a:picLocks noChangeAspect="1" noChangeArrowheads="1"/>
              </p:cNvPicPr>
              <p:nvPr/>
            </p:nvPicPr>
            <p:blipFill>
              <a:blip r:embed="rId3" cstate="print"/>
              <a:srcRect/>
              <a:stretch>
                <a:fillRect/>
              </a:stretch>
            </p:blipFill>
            <p:spPr bwMode="auto">
              <a:xfrm>
                <a:off x="1878" y="1843"/>
                <a:ext cx="1175" cy="959"/>
              </a:xfrm>
              <a:prstGeom prst="rect">
                <a:avLst/>
              </a:prstGeom>
              <a:noFill/>
              <a:ln w="9525">
                <a:noFill/>
                <a:miter lim="800000"/>
                <a:headEnd/>
                <a:tailEnd/>
              </a:ln>
            </p:spPr>
          </p:pic>
        </p:grpSp>
        <p:grpSp>
          <p:nvGrpSpPr>
            <p:cNvPr id="7" name="Group 25"/>
            <p:cNvGrpSpPr>
              <a:grpSpLocks/>
            </p:cNvGrpSpPr>
            <p:nvPr/>
          </p:nvGrpSpPr>
          <p:grpSpPr bwMode="auto">
            <a:xfrm>
              <a:off x="1878" y="1842"/>
              <a:ext cx="1175" cy="960"/>
              <a:chOff x="1878" y="1842"/>
              <a:chExt cx="1175" cy="960"/>
            </a:xfrm>
          </p:grpSpPr>
          <p:pic>
            <p:nvPicPr>
              <p:cNvPr id="326482" name="Picture 23"/>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83" name="Picture 24"/>
              <p:cNvPicPr>
                <a:picLocks noChangeAspect="1" noChangeArrowheads="1"/>
              </p:cNvPicPr>
              <p:nvPr/>
            </p:nvPicPr>
            <p:blipFill>
              <a:blip r:embed="rId4" cstate="print"/>
              <a:srcRect/>
              <a:stretch>
                <a:fillRect/>
              </a:stretch>
            </p:blipFill>
            <p:spPr bwMode="auto">
              <a:xfrm>
                <a:off x="1878" y="1843"/>
                <a:ext cx="1175" cy="959"/>
              </a:xfrm>
              <a:prstGeom prst="rect">
                <a:avLst/>
              </a:prstGeom>
              <a:noFill/>
              <a:ln w="9525">
                <a:noFill/>
                <a:miter lim="800000"/>
                <a:headEnd/>
                <a:tailEnd/>
              </a:ln>
            </p:spPr>
          </p:pic>
        </p:grpSp>
        <p:pic>
          <p:nvPicPr>
            <p:cNvPr id="325644" name="Picture 26"/>
            <p:cNvPicPr>
              <a:picLocks noChangeAspect="1" noChangeArrowheads="1"/>
            </p:cNvPicPr>
            <p:nvPr/>
          </p:nvPicPr>
          <p:blipFill>
            <a:blip r:embed="rId2" cstate="print"/>
            <a:srcRect/>
            <a:stretch>
              <a:fillRect/>
            </a:stretch>
          </p:blipFill>
          <p:spPr bwMode="auto">
            <a:xfrm>
              <a:off x="1878" y="1842"/>
              <a:ext cx="1172" cy="959"/>
            </a:xfrm>
            <a:prstGeom prst="rect">
              <a:avLst/>
            </a:prstGeom>
            <a:noFill/>
            <a:ln w="9525">
              <a:noFill/>
              <a:miter lim="800000"/>
              <a:headEnd/>
              <a:tailEnd/>
            </a:ln>
          </p:spPr>
        </p:pic>
        <p:grpSp>
          <p:nvGrpSpPr>
            <p:cNvPr id="8" name="Group 29"/>
            <p:cNvGrpSpPr>
              <a:grpSpLocks/>
            </p:cNvGrpSpPr>
            <p:nvPr/>
          </p:nvGrpSpPr>
          <p:grpSpPr bwMode="auto">
            <a:xfrm>
              <a:off x="1878" y="1842"/>
              <a:ext cx="1175" cy="960"/>
              <a:chOff x="1878" y="1842"/>
              <a:chExt cx="1175" cy="960"/>
            </a:xfrm>
          </p:grpSpPr>
          <p:pic>
            <p:nvPicPr>
              <p:cNvPr id="326480" name="Picture 27"/>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81" name="Picture 28"/>
              <p:cNvPicPr>
                <a:picLocks noChangeAspect="1" noChangeArrowheads="1"/>
              </p:cNvPicPr>
              <p:nvPr/>
            </p:nvPicPr>
            <p:blipFill>
              <a:blip r:embed="rId3" cstate="print"/>
              <a:srcRect/>
              <a:stretch>
                <a:fillRect/>
              </a:stretch>
            </p:blipFill>
            <p:spPr bwMode="auto">
              <a:xfrm>
                <a:off x="1878" y="1843"/>
                <a:ext cx="1175" cy="959"/>
              </a:xfrm>
              <a:prstGeom prst="rect">
                <a:avLst/>
              </a:prstGeom>
              <a:noFill/>
              <a:ln w="9525">
                <a:noFill/>
                <a:miter lim="800000"/>
                <a:headEnd/>
                <a:tailEnd/>
              </a:ln>
            </p:spPr>
          </p:pic>
        </p:grpSp>
        <p:grpSp>
          <p:nvGrpSpPr>
            <p:cNvPr id="9" name="Group 32"/>
            <p:cNvGrpSpPr>
              <a:grpSpLocks/>
            </p:cNvGrpSpPr>
            <p:nvPr/>
          </p:nvGrpSpPr>
          <p:grpSpPr bwMode="auto">
            <a:xfrm>
              <a:off x="1878" y="1842"/>
              <a:ext cx="1175" cy="960"/>
              <a:chOff x="1878" y="1842"/>
              <a:chExt cx="1175" cy="960"/>
            </a:xfrm>
          </p:grpSpPr>
          <p:pic>
            <p:nvPicPr>
              <p:cNvPr id="326478" name="Picture 30"/>
              <p:cNvPicPr>
                <a:picLocks noChangeAspect="1" noChangeArrowheads="1"/>
              </p:cNvPicPr>
              <p:nvPr/>
            </p:nvPicPr>
            <p:blipFill>
              <a:blip r:embed="rId2" cstate="print"/>
              <a:srcRect/>
              <a:stretch>
                <a:fillRect/>
              </a:stretch>
            </p:blipFill>
            <p:spPr bwMode="auto">
              <a:xfrm>
                <a:off x="1878" y="1842"/>
                <a:ext cx="1173" cy="959"/>
              </a:xfrm>
              <a:prstGeom prst="rect">
                <a:avLst/>
              </a:prstGeom>
              <a:noFill/>
              <a:ln w="9525">
                <a:noFill/>
                <a:miter lim="800000"/>
                <a:headEnd/>
                <a:tailEnd/>
              </a:ln>
            </p:spPr>
          </p:pic>
          <p:pic>
            <p:nvPicPr>
              <p:cNvPr id="326479" name="Picture 31"/>
              <p:cNvPicPr>
                <a:picLocks noChangeAspect="1" noChangeArrowheads="1"/>
              </p:cNvPicPr>
              <p:nvPr/>
            </p:nvPicPr>
            <p:blipFill>
              <a:blip r:embed="rId4" cstate="print"/>
              <a:srcRect/>
              <a:stretch>
                <a:fillRect/>
              </a:stretch>
            </p:blipFill>
            <p:spPr bwMode="auto">
              <a:xfrm>
                <a:off x="1878" y="1843"/>
                <a:ext cx="1175" cy="959"/>
              </a:xfrm>
              <a:prstGeom prst="rect">
                <a:avLst/>
              </a:prstGeom>
              <a:noFill/>
              <a:ln w="9525">
                <a:noFill/>
                <a:miter lim="800000"/>
                <a:headEnd/>
                <a:tailEnd/>
              </a:ln>
            </p:spPr>
          </p:pic>
        </p:grpSp>
        <p:pic>
          <p:nvPicPr>
            <p:cNvPr id="325647" name="Picture 33"/>
            <p:cNvPicPr>
              <a:picLocks noChangeAspect="1" noChangeArrowheads="1"/>
            </p:cNvPicPr>
            <p:nvPr/>
          </p:nvPicPr>
          <p:blipFill>
            <a:blip r:embed="rId2" cstate="print"/>
            <a:srcRect/>
            <a:stretch>
              <a:fillRect/>
            </a:stretch>
          </p:blipFill>
          <p:spPr bwMode="auto">
            <a:xfrm>
              <a:off x="1878" y="1842"/>
              <a:ext cx="1172" cy="959"/>
            </a:xfrm>
            <a:prstGeom prst="rect">
              <a:avLst/>
            </a:prstGeom>
            <a:noFill/>
            <a:ln w="9525">
              <a:noFill/>
              <a:miter lim="800000"/>
              <a:headEnd/>
              <a:tailEnd/>
            </a:ln>
          </p:spPr>
        </p:pic>
        <p:sp>
          <p:nvSpPr>
            <p:cNvPr id="325648" name="Rectangle 34"/>
            <p:cNvSpPr>
              <a:spLocks noChangeArrowheads="1"/>
            </p:cNvSpPr>
            <p:nvPr/>
          </p:nvSpPr>
          <p:spPr bwMode="auto">
            <a:xfrm>
              <a:off x="1943" y="2405"/>
              <a:ext cx="971" cy="136"/>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dirty="0" smtClean="0">
                  <a:solidFill>
                    <a:srgbClr val="FFFFFF"/>
                  </a:solidFill>
                  <a:latin typeface="Verdana" pitchFamily="34" charset="0"/>
                  <a:ea typeface="ＭＳ Ｐゴシック" pitchFamily="34" charset="-128"/>
                  <a:cs typeface="Arial" pitchFamily="34" charset="0"/>
                </a:rPr>
                <a:t>R</a:t>
              </a:r>
              <a:r>
                <a:rPr lang="sr-Latn-CS" sz="1400" b="1" dirty="0" smtClean="0">
                  <a:solidFill>
                    <a:srgbClr val="FFFFFF"/>
                  </a:solidFill>
                  <a:latin typeface="Verdana" pitchFamily="34" charset="0"/>
                  <a:ea typeface="ＭＳ Ｐゴシック" pitchFamily="34" charset="-128"/>
                  <a:cs typeface="Arial" pitchFamily="34" charset="0"/>
                </a:rPr>
                <a:t>azmeštavanje</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49" name="Rectangle 35"/>
            <p:cNvSpPr>
              <a:spLocks noChangeArrowheads="1"/>
            </p:cNvSpPr>
            <p:nvPr/>
          </p:nvSpPr>
          <p:spPr bwMode="auto">
            <a:xfrm>
              <a:off x="1943" y="2534"/>
              <a:ext cx="478" cy="136"/>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sr-Latn-CS" sz="1400" b="1" dirty="0" smtClean="0">
                  <a:solidFill>
                    <a:srgbClr val="FFFFFF"/>
                  </a:solidFill>
                  <a:latin typeface="Verdana" pitchFamily="34" charset="0"/>
                  <a:ea typeface="ＭＳ Ｐゴシック" pitchFamily="34" charset="-128"/>
                  <a:cs typeface="Arial" pitchFamily="34" charset="0"/>
                </a:rPr>
                <a:t>resursa</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50" name="Rectangle 36"/>
            <p:cNvSpPr>
              <a:spLocks noChangeArrowheads="1"/>
            </p:cNvSpPr>
            <p:nvPr/>
          </p:nvSpPr>
          <p:spPr bwMode="auto">
            <a:xfrm>
              <a:off x="2317" y="2038"/>
              <a:ext cx="174"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R</a:t>
              </a:r>
              <a:endParaRPr lang="en-US" sz="1600" b="1">
                <a:solidFill>
                  <a:srgbClr val="091D5D"/>
                </a:solidFill>
                <a:latin typeface="Verdana" pitchFamily="34" charset="0"/>
                <a:ea typeface="ＭＳ Ｐゴシック" pitchFamily="34" charset="-128"/>
                <a:cs typeface="Arial" pitchFamily="34" charset="0"/>
              </a:endParaRPr>
            </a:p>
          </p:txBody>
        </p:sp>
        <p:grpSp>
          <p:nvGrpSpPr>
            <p:cNvPr id="10" name="Group 273"/>
            <p:cNvGrpSpPr>
              <a:grpSpLocks/>
            </p:cNvGrpSpPr>
            <p:nvPr/>
          </p:nvGrpSpPr>
          <p:grpSpPr bwMode="auto">
            <a:xfrm>
              <a:off x="3043" y="1848"/>
              <a:ext cx="1129" cy="947"/>
              <a:chOff x="3043" y="1848"/>
              <a:chExt cx="1129" cy="947"/>
            </a:xfrm>
          </p:grpSpPr>
          <p:grpSp>
            <p:nvGrpSpPr>
              <p:cNvPr id="11" name="Group 115"/>
              <p:cNvGrpSpPr>
                <a:grpSpLocks/>
              </p:cNvGrpSpPr>
              <p:nvPr/>
            </p:nvGrpSpPr>
            <p:grpSpPr bwMode="auto">
              <a:xfrm>
                <a:off x="3043" y="1848"/>
                <a:ext cx="1129" cy="947"/>
                <a:chOff x="3043" y="1848"/>
                <a:chExt cx="1129" cy="947"/>
              </a:xfrm>
            </p:grpSpPr>
            <p:sp>
              <p:nvSpPr>
                <p:cNvPr id="326400" name="Rectangle 37"/>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1" name="Rectangle 38"/>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2" name="Rectangle 39"/>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3" name="Rectangle 40"/>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4" name="Rectangle 41"/>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5" name="Rectangle 42"/>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6" name="Rectangle 43"/>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7" name="Rectangle 44"/>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8" name="Rectangle 45"/>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09" name="Rectangle 46"/>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0" name="Rectangle 47"/>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1" name="Rectangle 48"/>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2" name="Rectangle 49"/>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3" name="Rectangle 50"/>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4" name="Rectangle 51"/>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5" name="Rectangle 52"/>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6" name="Rectangle 53"/>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7" name="Rectangle 54"/>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8" name="Rectangle 55"/>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19" name="Rectangle 56"/>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0" name="Rectangle 57"/>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1" name="Rectangle 58"/>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2" name="Rectangle 59"/>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3" name="Rectangle 60"/>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4" name="Rectangle 61"/>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5" name="Rectangle 62"/>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6" name="Rectangle 63"/>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7" name="Rectangle 64"/>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8" name="Rectangle 65"/>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29" name="Rectangle 66"/>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0" name="Rectangle 67"/>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1" name="Rectangle 68"/>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2" name="Rectangle 69"/>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3" name="Rectangle 70"/>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4" name="Rectangle 71"/>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5" name="Rectangle 72"/>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6" name="Rectangle 73"/>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7" name="Rectangle 74"/>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8" name="Rectangle 75"/>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39" name="Rectangle 76"/>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0" name="Rectangle 77"/>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1" name="Rectangle 78"/>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2" name="Rectangle 79"/>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3" name="Rectangle 80"/>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4" name="Rectangle 81"/>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5" name="Rectangle 82"/>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6" name="Rectangle 83"/>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7" name="Rectangle 84"/>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8" name="Rectangle 85"/>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49" name="Rectangle 86"/>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0" name="Rectangle 87"/>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1" name="Rectangle 88"/>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2" name="Rectangle 89"/>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3" name="Rectangle 90"/>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4" name="Rectangle 91"/>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5" name="Rectangle 92"/>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6" name="Rectangle 93"/>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7" name="Rectangle 94"/>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8" name="Rectangle 95"/>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59" name="Rectangle 96"/>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0" name="Rectangle 97"/>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1" name="Rectangle 98"/>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2" name="Rectangle 99"/>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3" name="Rectangle 100"/>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4" name="Rectangle 101"/>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5" name="Rectangle 102"/>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6" name="Rectangle 103"/>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7" name="Rectangle 104"/>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8" name="Rectangle 105"/>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69" name="Rectangle 106"/>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0" name="Rectangle 107"/>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1" name="Rectangle 108"/>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2" name="Rectangle 109"/>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3" name="Rectangle 110"/>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4" name="Rectangle 111"/>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5" name="Rectangle 112"/>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476" name="Rectangle 113"/>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6477" name="Picture 114"/>
                <p:cNvPicPr>
                  <a:picLocks noChangeAspect="1" noChangeArrowheads="1"/>
                </p:cNvPicPr>
                <p:nvPr/>
              </p:nvPicPr>
              <p:blipFill>
                <a:blip r:embed="rId3" cstate="print"/>
                <a:srcRect/>
                <a:stretch>
                  <a:fillRect/>
                </a:stretch>
              </p:blipFill>
              <p:spPr bwMode="auto">
                <a:xfrm>
                  <a:off x="3043" y="1849"/>
                  <a:ext cx="1129" cy="946"/>
                </a:xfrm>
                <a:prstGeom prst="rect">
                  <a:avLst/>
                </a:prstGeom>
                <a:noFill/>
                <a:ln w="9525">
                  <a:noFill/>
                  <a:miter lim="800000"/>
                  <a:headEnd/>
                  <a:tailEnd/>
                </a:ln>
              </p:spPr>
            </p:pic>
          </p:grpSp>
          <p:grpSp>
            <p:nvGrpSpPr>
              <p:cNvPr id="12" name="Group 194"/>
              <p:cNvGrpSpPr>
                <a:grpSpLocks/>
              </p:cNvGrpSpPr>
              <p:nvPr/>
            </p:nvGrpSpPr>
            <p:grpSpPr bwMode="auto">
              <a:xfrm>
                <a:off x="3043" y="1848"/>
                <a:ext cx="1129" cy="947"/>
                <a:chOff x="3043" y="1848"/>
                <a:chExt cx="1129" cy="947"/>
              </a:xfrm>
            </p:grpSpPr>
            <p:sp>
              <p:nvSpPr>
                <p:cNvPr id="326322" name="Rectangle 116"/>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3" name="Rectangle 117"/>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4" name="Rectangle 118"/>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5" name="Rectangle 119"/>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6" name="Rectangle 120"/>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7" name="Rectangle 121"/>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8" name="Rectangle 122"/>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9" name="Rectangle 123"/>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0" name="Rectangle 124"/>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1" name="Rectangle 125"/>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2" name="Rectangle 126"/>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3" name="Rectangle 127"/>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4" name="Rectangle 128"/>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5" name="Rectangle 129"/>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6" name="Rectangle 130"/>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7" name="Rectangle 131"/>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8" name="Rectangle 132"/>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39" name="Rectangle 133"/>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0" name="Rectangle 134"/>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1" name="Rectangle 135"/>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2" name="Rectangle 136"/>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3" name="Rectangle 137"/>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4" name="Rectangle 138"/>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5" name="Rectangle 139"/>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6" name="Rectangle 140"/>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7" name="Rectangle 141"/>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8" name="Rectangle 142"/>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49" name="Rectangle 143"/>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0" name="Rectangle 144"/>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1" name="Rectangle 145"/>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2" name="Rectangle 146"/>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3" name="Rectangle 147"/>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4" name="Rectangle 148"/>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5" name="Rectangle 149"/>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6" name="Rectangle 150"/>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7" name="Rectangle 151"/>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8" name="Rectangle 152"/>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59" name="Rectangle 153"/>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0" name="Rectangle 154"/>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1" name="Rectangle 155"/>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2" name="Rectangle 156"/>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3" name="Rectangle 157"/>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4" name="Rectangle 158"/>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5" name="Rectangle 159"/>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6" name="Rectangle 160"/>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7" name="Rectangle 161"/>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8" name="Rectangle 162"/>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69" name="Rectangle 163"/>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0" name="Rectangle 164"/>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1" name="Rectangle 165"/>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2" name="Rectangle 166"/>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3" name="Rectangle 167"/>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4" name="Rectangle 168"/>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5" name="Rectangle 169"/>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6" name="Rectangle 170"/>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7" name="Rectangle 171"/>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8" name="Rectangle 172"/>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79" name="Rectangle 173"/>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0" name="Rectangle 174"/>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1" name="Rectangle 175"/>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2" name="Rectangle 176"/>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3" name="Rectangle 177"/>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4" name="Rectangle 178"/>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5" name="Rectangle 179"/>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6" name="Rectangle 180"/>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7" name="Rectangle 181"/>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8" name="Rectangle 182"/>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89" name="Rectangle 183"/>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0" name="Rectangle 184"/>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1" name="Rectangle 185"/>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2" name="Rectangle 186"/>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3" name="Rectangle 187"/>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4" name="Rectangle 188"/>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5" name="Rectangle 189"/>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6" name="Rectangle 190"/>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7" name="Rectangle 191"/>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98" name="Rectangle 192"/>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6399" name="Picture 193"/>
                <p:cNvPicPr>
                  <a:picLocks noChangeAspect="1" noChangeArrowheads="1"/>
                </p:cNvPicPr>
                <p:nvPr/>
              </p:nvPicPr>
              <p:blipFill>
                <a:blip r:embed="rId4" cstate="print"/>
                <a:srcRect/>
                <a:stretch>
                  <a:fillRect/>
                </a:stretch>
              </p:blipFill>
              <p:spPr bwMode="auto">
                <a:xfrm>
                  <a:off x="3043" y="1849"/>
                  <a:ext cx="1129" cy="946"/>
                </a:xfrm>
                <a:prstGeom prst="rect">
                  <a:avLst/>
                </a:prstGeom>
                <a:noFill/>
                <a:ln w="9525">
                  <a:noFill/>
                  <a:miter lim="800000"/>
                  <a:headEnd/>
                  <a:tailEnd/>
                </a:ln>
              </p:spPr>
            </p:pic>
          </p:grpSp>
          <p:grpSp>
            <p:nvGrpSpPr>
              <p:cNvPr id="13" name="Group 272"/>
              <p:cNvGrpSpPr>
                <a:grpSpLocks/>
              </p:cNvGrpSpPr>
              <p:nvPr/>
            </p:nvGrpSpPr>
            <p:grpSpPr bwMode="auto">
              <a:xfrm>
                <a:off x="3043" y="1848"/>
                <a:ext cx="1127" cy="946"/>
                <a:chOff x="3043" y="1848"/>
                <a:chExt cx="1127" cy="946"/>
              </a:xfrm>
            </p:grpSpPr>
            <p:sp>
              <p:nvSpPr>
                <p:cNvPr id="326245" name="Rectangle 195"/>
                <p:cNvSpPr>
                  <a:spLocks noChangeArrowheads="1"/>
                </p:cNvSpPr>
                <p:nvPr/>
              </p:nvSpPr>
              <p:spPr bwMode="auto">
                <a:xfrm>
                  <a:off x="3043" y="1848"/>
                  <a:ext cx="1127"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46" name="Rectangle 196"/>
                <p:cNvSpPr>
                  <a:spLocks noChangeArrowheads="1"/>
                </p:cNvSpPr>
                <p:nvPr/>
              </p:nvSpPr>
              <p:spPr bwMode="auto">
                <a:xfrm>
                  <a:off x="3043" y="1852"/>
                  <a:ext cx="1127"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47" name="Rectangle 197"/>
                <p:cNvSpPr>
                  <a:spLocks noChangeArrowheads="1"/>
                </p:cNvSpPr>
                <p:nvPr/>
              </p:nvSpPr>
              <p:spPr bwMode="auto">
                <a:xfrm>
                  <a:off x="3043" y="1853"/>
                  <a:ext cx="1127"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48" name="Rectangle 198"/>
                <p:cNvSpPr>
                  <a:spLocks noChangeArrowheads="1"/>
                </p:cNvSpPr>
                <p:nvPr/>
              </p:nvSpPr>
              <p:spPr bwMode="auto">
                <a:xfrm>
                  <a:off x="3043" y="1854"/>
                  <a:ext cx="1127"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49" name="Rectangle 199"/>
                <p:cNvSpPr>
                  <a:spLocks noChangeArrowheads="1"/>
                </p:cNvSpPr>
                <p:nvPr/>
              </p:nvSpPr>
              <p:spPr bwMode="auto">
                <a:xfrm>
                  <a:off x="3043" y="1854"/>
                  <a:ext cx="1127"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0" name="Rectangle 200"/>
                <p:cNvSpPr>
                  <a:spLocks noChangeArrowheads="1"/>
                </p:cNvSpPr>
                <p:nvPr/>
              </p:nvSpPr>
              <p:spPr bwMode="auto">
                <a:xfrm>
                  <a:off x="3043" y="1855"/>
                  <a:ext cx="1127"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1" name="Rectangle 201"/>
                <p:cNvSpPr>
                  <a:spLocks noChangeArrowheads="1"/>
                </p:cNvSpPr>
                <p:nvPr/>
              </p:nvSpPr>
              <p:spPr bwMode="auto">
                <a:xfrm>
                  <a:off x="3043" y="1864"/>
                  <a:ext cx="1127"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2" name="Rectangle 202"/>
                <p:cNvSpPr>
                  <a:spLocks noChangeArrowheads="1"/>
                </p:cNvSpPr>
                <p:nvPr/>
              </p:nvSpPr>
              <p:spPr bwMode="auto">
                <a:xfrm>
                  <a:off x="3043" y="1865"/>
                  <a:ext cx="1127"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3" name="Rectangle 203"/>
                <p:cNvSpPr>
                  <a:spLocks noChangeArrowheads="1"/>
                </p:cNvSpPr>
                <p:nvPr/>
              </p:nvSpPr>
              <p:spPr bwMode="auto">
                <a:xfrm>
                  <a:off x="3043" y="1875"/>
                  <a:ext cx="1127"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4" name="Rectangle 204"/>
                <p:cNvSpPr>
                  <a:spLocks noChangeArrowheads="1"/>
                </p:cNvSpPr>
                <p:nvPr/>
              </p:nvSpPr>
              <p:spPr bwMode="auto">
                <a:xfrm>
                  <a:off x="3043" y="1877"/>
                  <a:ext cx="1127"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5" name="Rectangle 205"/>
                <p:cNvSpPr>
                  <a:spLocks noChangeArrowheads="1"/>
                </p:cNvSpPr>
                <p:nvPr/>
              </p:nvSpPr>
              <p:spPr bwMode="auto">
                <a:xfrm>
                  <a:off x="3043" y="1887"/>
                  <a:ext cx="1127"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6" name="Rectangle 206"/>
                <p:cNvSpPr>
                  <a:spLocks noChangeArrowheads="1"/>
                </p:cNvSpPr>
                <p:nvPr/>
              </p:nvSpPr>
              <p:spPr bwMode="auto">
                <a:xfrm>
                  <a:off x="3043" y="1893"/>
                  <a:ext cx="1127"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7" name="Rectangle 207"/>
                <p:cNvSpPr>
                  <a:spLocks noChangeArrowheads="1"/>
                </p:cNvSpPr>
                <p:nvPr/>
              </p:nvSpPr>
              <p:spPr bwMode="auto">
                <a:xfrm>
                  <a:off x="3043" y="1901"/>
                  <a:ext cx="1127"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8" name="Rectangle 208"/>
                <p:cNvSpPr>
                  <a:spLocks noChangeArrowheads="1"/>
                </p:cNvSpPr>
                <p:nvPr/>
              </p:nvSpPr>
              <p:spPr bwMode="auto">
                <a:xfrm>
                  <a:off x="3043" y="1909"/>
                  <a:ext cx="1127"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59" name="Rectangle 209"/>
                <p:cNvSpPr>
                  <a:spLocks noChangeArrowheads="1"/>
                </p:cNvSpPr>
                <p:nvPr/>
              </p:nvSpPr>
              <p:spPr bwMode="auto">
                <a:xfrm>
                  <a:off x="3043" y="1921"/>
                  <a:ext cx="1127"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0" name="Rectangle 210"/>
                <p:cNvSpPr>
                  <a:spLocks noChangeArrowheads="1"/>
                </p:cNvSpPr>
                <p:nvPr/>
              </p:nvSpPr>
              <p:spPr bwMode="auto">
                <a:xfrm>
                  <a:off x="3043" y="1925"/>
                  <a:ext cx="1127"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1" name="Rectangle 211"/>
                <p:cNvSpPr>
                  <a:spLocks noChangeArrowheads="1"/>
                </p:cNvSpPr>
                <p:nvPr/>
              </p:nvSpPr>
              <p:spPr bwMode="auto">
                <a:xfrm>
                  <a:off x="3043" y="1939"/>
                  <a:ext cx="1127"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2" name="Rectangle 212"/>
                <p:cNvSpPr>
                  <a:spLocks noChangeArrowheads="1"/>
                </p:cNvSpPr>
                <p:nvPr/>
              </p:nvSpPr>
              <p:spPr bwMode="auto">
                <a:xfrm>
                  <a:off x="3043" y="1947"/>
                  <a:ext cx="1127"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3" name="Rectangle 213"/>
                <p:cNvSpPr>
                  <a:spLocks noChangeArrowheads="1"/>
                </p:cNvSpPr>
                <p:nvPr/>
              </p:nvSpPr>
              <p:spPr bwMode="auto">
                <a:xfrm>
                  <a:off x="3043" y="1957"/>
                  <a:ext cx="1127"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4" name="Rectangle 214"/>
                <p:cNvSpPr>
                  <a:spLocks noChangeArrowheads="1"/>
                </p:cNvSpPr>
                <p:nvPr/>
              </p:nvSpPr>
              <p:spPr bwMode="auto">
                <a:xfrm>
                  <a:off x="3043" y="1967"/>
                  <a:ext cx="1127"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5" name="Rectangle 215"/>
                <p:cNvSpPr>
                  <a:spLocks noChangeArrowheads="1"/>
                </p:cNvSpPr>
                <p:nvPr/>
              </p:nvSpPr>
              <p:spPr bwMode="auto">
                <a:xfrm>
                  <a:off x="3043" y="1972"/>
                  <a:ext cx="1127"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6" name="Rectangle 216"/>
                <p:cNvSpPr>
                  <a:spLocks noChangeArrowheads="1"/>
                </p:cNvSpPr>
                <p:nvPr/>
              </p:nvSpPr>
              <p:spPr bwMode="auto">
                <a:xfrm>
                  <a:off x="3043" y="1983"/>
                  <a:ext cx="1127"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7" name="Rectangle 217"/>
                <p:cNvSpPr>
                  <a:spLocks noChangeArrowheads="1"/>
                </p:cNvSpPr>
                <p:nvPr/>
              </p:nvSpPr>
              <p:spPr bwMode="auto">
                <a:xfrm>
                  <a:off x="3043" y="1990"/>
                  <a:ext cx="1127"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8" name="Rectangle 218"/>
                <p:cNvSpPr>
                  <a:spLocks noChangeArrowheads="1"/>
                </p:cNvSpPr>
                <p:nvPr/>
              </p:nvSpPr>
              <p:spPr bwMode="auto">
                <a:xfrm>
                  <a:off x="3043" y="2006"/>
                  <a:ext cx="1127"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69" name="Rectangle 219"/>
                <p:cNvSpPr>
                  <a:spLocks noChangeArrowheads="1"/>
                </p:cNvSpPr>
                <p:nvPr/>
              </p:nvSpPr>
              <p:spPr bwMode="auto">
                <a:xfrm>
                  <a:off x="3043" y="2013"/>
                  <a:ext cx="1127"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0" name="Rectangle 220"/>
                <p:cNvSpPr>
                  <a:spLocks noChangeArrowheads="1"/>
                </p:cNvSpPr>
                <p:nvPr/>
              </p:nvSpPr>
              <p:spPr bwMode="auto">
                <a:xfrm>
                  <a:off x="3043" y="2020"/>
                  <a:ext cx="1127"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1" name="Rectangle 221"/>
                <p:cNvSpPr>
                  <a:spLocks noChangeArrowheads="1"/>
                </p:cNvSpPr>
                <p:nvPr/>
              </p:nvSpPr>
              <p:spPr bwMode="auto">
                <a:xfrm>
                  <a:off x="3043" y="2031"/>
                  <a:ext cx="1127"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2" name="Rectangle 222"/>
                <p:cNvSpPr>
                  <a:spLocks noChangeArrowheads="1"/>
                </p:cNvSpPr>
                <p:nvPr/>
              </p:nvSpPr>
              <p:spPr bwMode="auto">
                <a:xfrm>
                  <a:off x="3043" y="2039"/>
                  <a:ext cx="1127"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3" name="Rectangle 223"/>
                <p:cNvSpPr>
                  <a:spLocks noChangeArrowheads="1"/>
                </p:cNvSpPr>
                <p:nvPr/>
              </p:nvSpPr>
              <p:spPr bwMode="auto">
                <a:xfrm>
                  <a:off x="3043" y="2049"/>
                  <a:ext cx="1127"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4" name="Rectangle 224"/>
                <p:cNvSpPr>
                  <a:spLocks noChangeArrowheads="1"/>
                </p:cNvSpPr>
                <p:nvPr/>
              </p:nvSpPr>
              <p:spPr bwMode="auto">
                <a:xfrm>
                  <a:off x="3043" y="2058"/>
                  <a:ext cx="1127"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5" name="Rectangle 225"/>
                <p:cNvSpPr>
                  <a:spLocks noChangeArrowheads="1"/>
                </p:cNvSpPr>
                <p:nvPr/>
              </p:nvSpPr>
              <p:spPr bwMode="auto">
                <a:xfrm>
                  <a:off x="3043" y="2068"/>
                  <a:ext cx="1127"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6" name="Rectangle 226"/>
                <p:cNvSpPr>
                  <a:spLocks noChangeArrowheads="1"/>
                </p:cNvSpPr>
                <p:nvPr/>
              </p:nvSpPr>
              <p:spPr bwMode="auto">
                <a:xfrm>
                  <a:off x="3043" y="2076"/>
                  <a:ext cx="1127"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7" name="Rectangle 227"/>
                <p:cNvSpPr>
                  <a:spLocks noChangeArrowheads="1"/>
                </p:cNvSpPr>
                <p:nvPr/>
              </p:nvSpPr>
              <p:spPr bwMode="auto">
                <a:xfrm>
                  <a:off x="3043" y="2086"/>
                  <a:ext cx="1127"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8" name="Rectangle 228"/>
                <p:cNvSpPr>
                  <a:spLocks noChangeArrowheads="1"/>
                </p:cNvSpPr>
                <p:nvPr/>
              </p:nvSpPr>
              <p:spPr bwMode="auto">
                <a:xfrm>
                  <a:off x="3043" y="2098"/>
                  <a:ext cx="1127"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79" name="Rectangle 229"/>
                <p:cNvSpPr>
                  <a:spLocks noChangeArrowheads="1"/>
                </p:cNvSpPr>
                <p:nvPr/>
              </p:nvSpPr>
              <p:spPr bwMode="auto">
                <a:xfrm>
                  <a:off x="3043" y="2105"/>
                  <a:ext cx="1127"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0" name="Rectangle 230"/>
                <p:cNvSpPr>
                  <a:spLocks noChangeArrowheads="1"/>
                </p:cNvSpPr>
                <p:nvPr/>
              </p:nvSpPr>
              <p:spPr bwMode="auto">
                <a:xfrm>
                  <a:off x="3043" y="2112"/>
                  <a:ext cx="1127"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1" name="Rectangle 231"/>
                <p:cNvSpPr>
                  <a:spLocks noChangeArrowheads="1"/>
                </p:cNvSpPr>
                <p:nvPr/>
              </p:nvSpPr>
              <p:spPr bwMode="auto">
                <a:xfrm>
                  <a:off x="3043" y="2124"/>
                  <a:ext cx="1127"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2" name="Rectangle 232"/>
                <p:cNvSpPr>
                  <a:spLocks noChangeArrowheads="1"/>
                </p:cNvSpPr>
                <p:nvPr/>
              </p:nvSpPr>
              <p:spPr bwMode="auto">
                <a:xfrm>
                  <a:off x="3043" y="2134"/>
                  <a:ext cx="1127"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3" name="Rectangle 233"/>
                <p:cNvSpPr>
                  <a:spLocks noChangeArrowheads="1"/>
                </p:cNvSpPr>
                <p:nvPr/>
              </p:nvSpPr>
              <p:spPr bwMode="auto">
                <a:xfrm>
                  <a:off x="3043" y="2142"/>
                  <a:ext cx="1127"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4" name="Rectangle 234"/>
                <p:cNvSpPr>
                  <a:spLocks noChangeArrowheads="1"/>
                </p:cNvSpPr>
                <p:nvPr/>
              </p:nvSpPr>
              <p:spPr bwMode="auto">
                <a:xfrm>
                  <a:off x="3043" y="2153"/>
                  <a:ext cx="1127"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5" name="Rectangle 235"/>
                <p:cNvSpPr>
                  <a:spLocks noChangeArrowheads="1"/>
                </p:cNvSpPr>
                <p:nvPr/>
              </p:nvSpPr>
              <p:spPr bwMode="auto">
                <a:xfrm>
                  <a:off x="3043" y="2160"/>
                  <a:ext cx="1127"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6" name="Rectangle 236"/>
                <p:cNvSpPr>
                  <a:spLocks noChangeArrowheads="1"/>
                </p:cNvSpPr>
                <p:nvPr/>
              </p:nvSpPr>
              <p:spPr bwMode="auto">
                <a:xfrm>
                  <a:off x="3043" y="2171"/>
                  <a:ext cx="1127"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7" name="Rectangle 237"/>
                <p:cNvSpPr>
                  <a:spLocks noChangeArrowheads="1"/>
                </p:cNvSpPr>
                <p:nvPr/>
              </p:nvSpPr>
              <p:spPr bwMode="auto">
                <a:xfrm>
                  <a:off x="3043" y="2179"/>
                  <a:ext cx="1127"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8" name="Rectangle 238"/>
                <p:cNvSpPr>
                  <a:spLocks noChangeArrowheads="1"/>
                </p:cNvSpPr>
                <p:nvPr/>
              </p:nvSpPr>
              <p:spPr bwMode="auto">
                <a:xfrm>
                  <a:off x="3043" y="2190"/>
                  <a:ext cx="1127"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89" name="Rectangle 239"/>
                <p:cNvSpPr>
                  <a:spLocks noChangeArrowheads="1"/>
                </p:cNvSpPr>
                <p:nvPr/>
              </p:nvSpPr>
              <p:spPr bwMode="auto">
                <a:xfrm>
                  <a:off x="3043" y="2197"/>
                  <a:ext cx="1127"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0" name="Rectangle 240"/>
                <p:cNvSpPr>
                  <a:spLocks noChangeArrowheads="1"/>
                </p:cNvSpPr>
                <p:nvPr/>
              </p:nvSpPr>
              <p:spPr bwMode="auto">
                <a:xfrm>
                  <a:off x="3043" y="2209"/>
                  <a:ext cx="1127"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1" name="Rectangle 241"/>
                <p:cNvSpPr>
                  <a:spLocks noChangeArrowheads="1"/>
                </p:cNvSpPr>
                <p:nvPr/>
              </p:nvSpPr>
              <p:spPr bwMode="auto">
                <a:xfrm>
                  <a:off x="3043" y="2219"/>
                  <a:ext cx="1127"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2" name="Rectangle 242"/>
                <p:cNvSpPr>
                  <a:spLocks noChangeArrowheads="1"/>
                </p:cNvSpPr>
                <p:nvPr/>
              </p:nvSpPr>
              <p:spPr bwMode="auto">
                <a:xfrm>
                  <a:off x="3043" y="2227"/>
                  <a:ext cx="1127"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3" name="Rectangle 243"/>
                <p:cNvSpPr>
                  <a:spLocks noChangeArrowheads="1"/>
                </p:cNvSpPr>
                <p:nvPr/>
              </p:nvSpPr>
              <p:spPr bwMode="auto">
                <a:xfrm>
                  <a:off x="3043" y="2238"/>
                  <a:ext cx="1127"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4" name="Rectangle 244"/>
                <p:cNvSpPr>
                  <a:spLocks noChangeArrowheads="1"/>
                </p:cNvSpPr>
                <p:nvPr/>
              </p:nvSpPr>
              <p:spPr bwMode="auto">
                <a:xfrm>
                  <a:off x="3043" y="2245"/>
                  <a:ext cx="1127"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5" name="Rectangle 245"/>
                <p:cNvSpPr>
                  <a:spLocks noChangeArrowheads="1"/>
                </p:cNvSpPr>
                <p:nvPr/>
              </p:nvSpPr>
              <p:spPr bwMode="auto">
                <a:xfrm>
                  <a:off x="3043" y="2256"/>
                  <a:ext cx="1127"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6" name="Rectangle 246"/>
                <p:cNvSpPr>
                  <a:spLocks noChangeArrowheads="1"/>
                </p:cNvSpPr>
                <p:nvPr/>
              </p:nvSpPr>
              <p:spPr bwMode="auto">
                <a:xfrm>
                  <a:off x="3043" y="2268"/>
                  <a:ext cx="1127"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7" name="Rectangle 247"/>
                <p:cNvSpPr>
                  <a:spLocks noChangeArrowheads="1"/>
                </p:cNvSpPr>
                <p:nvPr/>
              </p:nvSpPr>
              <p:spPr bwMode="auto">
                <a:xfrm>
                  <a:off x="3043" y="2278"/>
                  <a:ext cx="1127"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8" name="Rectangle 248"/>
                <p:cNvSpPr>
                  <a:spLocks noChangeArrowheads="1"/>
                </p:cNvSpPr>
                <p:nvPr/>
              </p:nvSpPr>
              <p:spPr bwMode="auto">
                <a:xfrm>
                  <a:off x="3043" y="2286"/>
                  <a:ext cx="1127"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99" name="Rectangle 249"/>
                <p:cNvSpPr>
                  <a:spLocks noChangeArrowheads="1"/>
                </p:cNvSpPr>
                <p:nvPr/>
              </p:nvSpPr>
              <p:spPr bwMode="auto">
                <a:xfrm>
                  <a:off x="3043" y="2297"/>
                  <a:ext cx="1127"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0" name="Rectangle 250"/>
                <p:cNvSpPr>
                  <a:spLocks noChangeArrowheads="1"/>
                </p:cNvSpPr>
                <p:nvPr/>
              </p:nvSpPr>
              <p:spPr bwMode="auto">
                <a:xfrm>
                  <a:off x="3043" y="2308"/>
                  <a:ext cx="1127"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1" name="Rectangle 251"/>
                <p:cNvSpPr>
                  <a:spLocks noChangeArrowheads="1"/>
                </p:cNvSpPr>
                <p:nvPr/>
              </p:nvSpPr>
              <p:spPr bwMode="auto">
                <a:xfrm>
                  <a:off x="3043" y="2319"/>
                  <a:ext cx="1127"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2" name="Rectangle 252"/>
                <p:cNvSpPr>
                  <a:spLocks noChangeArrowheads="1"/>
                </p:cNvSpPr>
                <p:nvPr/>
              </p:nvSpPr>
              <p:spPr bwMode="auto">
                <a:xfrm>
                  <a:off x="3043" y="2330"/>
                  <a:ext cx="1127"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3" name="Rectangle 253"/>
                <p:cNvSpPr>
                  <a:spLocks noChangeArrowheads="1"/>
                </p:cNvSpPr>
                <p:nvPr/>
              </p:nvSpPr>
              <p:spPr bwMode="auto">
                <a:xfrm>
                  <a:off x="3043" y="2345"/>
                  <a:ext cx="1127"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4" name="Rectangle 254"/>
                <p:cNvSpPr>
                  <a:spLocks noChangeArrowheads="1"/>
                </p:cNvSpPr>
                <p:nvPr/>
              </p:nvSpPr>
              <p:spPr bwMode="auto">
                <a:xfrm>
                  <a:off x="3043" y="2356"/>
                  <a:ext cx="1127"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5" name="Rectangle 255"/>
                <p:cNvSpPr>
                  <a:spLocks noChangeArrowheads="1"/>
                </p:cNvSpPr>
                <p:nvPr/>
              </p:nvSpPr>
              <p:spPr bwMode="auto">
                <a:xfrm>
                  <a:off x="3043" y="2367"/>
                  <a:ext cx="1127"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6" name="Rectangle 256"/>
                <p:cNvSpPr>
                  <a:spLocks noChangeArrowheads="1"/>
                </p:cNvSpPr>
                <p:nvPr/>
              </p:nvSpPr>
              <p:spPr bwMode="auto">
                <a:xfrm>
                  <a:off x="3043" y="2378"/>
                  <a:ext cx="1127"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7" name="Rectangle 257"/>
                <p:cNvSpPr>
                  <a:spLocks noChangeArrowheads="1"/>
                </p:cNvSpPr>
                <p:nvPr/>
              </p:nvSpPr>
              <p:spPr bwMode="auto">
                <a:xfrm>
                  <a:off x="3043" y="2393"/>
                  <a:ext cx="1127"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8" name="Rectangle 258"/>
                <p:cNvSpPr>
                  <a:spLocks noChangeArrowheads="1"/>
                </p:cNvSpPr>
                <p:nvPr/>
              </p:nvSpPr>
              <p:spPr bwMode="auto">
                <a:xfrm>
                  <a:off x="3043" y="2408"/>
                  <a:ext cx="1127"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09" name="Rectangle 259"/>
                <p:cNvSpPr>
                  <a:spLocks noChangeArrowheads="1"/>
                </p:cNvSpPr>
                <p:nvPr/>
              </p:nvSpPr>
              <p:spPr bwMode="auto">
                <a:xfrm>
                  <a:off x="3043" y="2419"/>
                  <a:ext cx="1127"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0" name="Rectangle 260"/>
                <p:cNvSpPr>
                  <a:spLocks noChangeArrowheads="1"/>
                </p:cNvSpPr>
                <p:nvPr/>
              </p:nvSpPr>
              <p:spPr bwMode="auto">
                <a:xfrm>
                  <a:off x="3043" y="2434"/>
                  <a:ext cx="1127"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1" name="Rectangle 261"/>
                <p:cNvSpPr>
                  <a:spLocks noChangeArrowheads="1"/>
                </p:cNvSpPr>
                <p:nvPr/>
              </p:nvSpPr>
              <p:spPr bwMode="auto">
                <a:xfrm>
                  <a:off x="3043" y="2448"/>
                  <a:ext cx="1127"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2" name="Rectangle 262"/>
                <p:cNvSpPr>
                  <a:spLocks noChangeArrowheads="1"/>
                </p:cNvSpPr>
                <p:nvPr/>
              </p:nvSpPr>
              <p:spPr bwMode="auto">
                <a:xfrm>
                  <a:off x="3043" y="2467"/>
                  <a:ext cx="1127"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3" name="Rectangle 263"/>
                <p:cNvSpPr>
                  <a:spLocks noChangeArrowheads="1"/>
                </p:cNvSpPr>
                <p:nvPr/>
              </p:nvSpPr>
              <p:spPr bwMode="auto">
                <a:xfrm>
                  <a:off x="3043" y="2481"/>
                  <a:ext cx="1127"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4" name="Rectangle 264"/>
                <p:cNvSpPr>
                  <a:spLocks noChangeArrowheads="1"/>
                </p:cNvSpPr>
                <p:nvPr/>
              </p:nvSpPr>
              <p:spPr bwMode="auto">
                <a:xfrm>
                  <a:off x="3043" y="2500"/>
                  <a:ext cx="1127"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5" name="Rectangle 265"/>
                <p:cNvSpPr>
                  <a:spLocks noChangeArrowheads="1"/>
                </p:cNvSpPr>
                <p:nvPr/>
              </p:nvSpPr>
              <p:spPr bwMode="auto">
                <a:xfrm>
                  <a:off x="3043" y="2522"/>
                  <a:ext cx="1127"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6" name="Rectangle 266"/>
                <p:cNvSpPr>
                  <a:spLocks noChangeArrowheads="1"/>
                </p:cNvSpPr>
                <p:nvPr/>
              </p:nvSpPr>
              <p:spPr bwMode="auto">
                <a:xfrm>
                  <a:off x="3043" y="2541"/>
                  <a:ext cx="1127"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7" name="Rectangle 267"/>
                <p:cNvSpPr>
                  <a:spLocks noChangeArrowheads="1"/>
                </p:cNvSpPr>
                <p:nvPr/>
              </p:nvSpPr>
              <p:spPr bwMode="auto">
                <a:xfrm>
                  <a:off x="3043" y="2566"/>
                  <a:ext cx="1127"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8" name="Rectangle 268"/>
                <p:cNvSpPr>
                  <a:spLocks noChangeArrowheads="1"/>
                </p:cNvSpPr>
                <p:nvPr/>
              </p:nvSpPr>
              <p:spPr bwMode="auto">
                <a:xfrm>
                  <a:off x="3043" y="2596"/>
                  <a:ext cx="1127"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19" name="Rectangle 269"/>
                <p:cNvSpPr>
                  <a:spLocks noChangeArrowheads="1"/>
                </p:cNvSpPr>
                <p:nvPr/>
              </p:nvSpPr>
              <p:spPr bwMode="auto">
                <a:xfrm>
                  <a:off x="3043" y="2626"/>
                  <a:ext cx="1127"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0" name="Rectangle 270"/>
                <p:cNvSpPr>
                  <a:spLocks noChangeArrowheads="1"/>
                </p:cNvSpPr>
                <p:nvPr/>
              </p:nvSpPr>
              <p:spPr bwMode="auto">
                <a:xfrm>
                  <a:off x="3043" y="2674"/>
                  <a:ext cx="1127"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321" name="Rectangle 271"/>
                <p:cNvSpPr>
                  <a:spLocks noChangeArrowheads="1"/>
                </p:cNvSpPr>
                <p:nvPr/>
              </p:nvSpPr>
              <p:spPr bwMode="auto">
                <a:xfrm>
                  <a:off x="3043" y="2725"/>
                  <a:ext cx="1127"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grpSp>
        <p:sp>
          <p:nvSpPr>
            <p:cNvPr id="325652" name="Rectangle 274"/>
            <p:cNvSpPr>
              <a:spLocks noChangeArrowheads="1"/>
            </p:cNvSpPr>
            <p:nvPr/>
          </p:nvSpPr>
          <p:spPr bwMode="auto">
            <a:xfrm>
              <a:off x="3413" y="2353"/>
              <a:ext cx="851"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Measure for </a:t>
              </a:r>
              <a:endParaRPr lang="en-US" sz="1600" b="1">
                <a:solidFill>
                  <a:srgbClr val="091D5D"/>
                </a:solidFill>
                <a:latin typeface="Verdana" pitchFamily="34" charset="0"/>
                <a:ea typeface="ＭＳ Ｐゴシック" pitchFamily="34" charset="-128"/>
                <a:cs typeface="Arial" pitchFamily="34" charset="0"/>
              </a:endParaRPr>
            </a:p>
          </p:txBody>
        </p:sp>
        <p:sp>
          <p:nvSpPr>
            <p:cNvPr id="325653" name="Rectangle 275"/>
            <p:cNvSpPr>
              <a:spLocks noChangeArrowheads="1"/>
            </p:cNvSpPr>
            <p:nvPr/>
          </p:nvSpPr>
          <p:spPr bwMode="auto">
            <a:xfrm>
              <a:off x="3454" y="2483"/>
              <a:ext cx="811"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Cumulative </a:t>
              </a:r>
              <a:endParaRPr lang="en-US" sz="1600" b="1">
                <a:solidFill>
                  <a:srgbClr val="091D5D"/>
                </a:solidFill>
                <a:latin typeface="Verdana" pitchFamily="34" charset="0"/>
                <a:ea typeface="ＭＳ Ｐゴシック" pitchFamily="34" charset="-128"/>
                <a:cs typeface="Arial" pitchFamily="34" charset="0"/>
              </a:endParaRPr>
            </a:p>
          </p:txBody>
        </p:sp>
        <p:sp>
          <p:nvSpPr>
            <p:cNvPr id="325654" name="Rectangle 276"/>
            <p:cNvSpPr>
              <a:spLocks noChangeArrowheads="1"/>
            </p:cNvSpPr>
            <p:nvPr/>
          </p:nvSpPr>
          <p:spPr bwMode="auto">
            <a:xfrm>
              <a:off x="3703" y="2613"/>
              <a:ext cx="514"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Impact</a:t>
              </a:r>
              <a:endParaRPr lang="en-US" sz="1600" b="1">
                <a:solidFill>
                  <a:srgbClr val="091D5D"/>
                </a:solidFill>
                <a:latin typeface="Verdana" pitchFamily="34" charset="0"/>
                <a:ea typeface="ＭＳ Ｐゴシック" pitchFamily="34" charset="-128"/>
                <a:cs typeface="Arial" pitchFamily="34" charset="0"/>
              </a:endParaRPr>
            </a:p>
          </p:txBody>
        </p:sp>
        <p:sp>
          <p:nvSpPr>
            <p:cNvPr id="325655" name="Rectangle 277"/>
            <p:cNvSpPr>
              <a:spLocks noChangeArrowheads="1"/>
            </p:cNvSpPr>
            <p:nvPr/>
          </p:nvSpPr>
          <p:spPr bwMode="auto">
            <a:xfrm>
              <a:off x="3698" y="2038"/>
              <a:ext cx="213"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CI</a:t>
              </a:r>
              <a:endParaRPr lang="en-US" sz="1600" b="1">
                <a:solidFill>
                  <a:srgbClr val="091D5D"/>
                </a:solidFill>
                <a:latin typeface="Verdana" pitchFamily="34" charset="0"/>
                <a:ea typeface="ＭＳ Ｐゴシック" pitchFamily="34" charset="-128"/>
                <a:cs typeface="Arial" pitchFamily="34" charset="0"/>
              </a:endParaRPr>
            </a:p>
          </p:txBody>
        </p:sp>
        <p:grpSp>
          <p:nvGrpSpPr>
            <p:cNvPr id="14" name="Group 356"/>
            <p:cNvGrpSpPr>
              <a:grpSpLocks/>
            </p:cNvGrpSpPr>
            <p:nvPr/>
          </p:nvGrpSpPr>
          <p:grpSpPr bwMode="auto">
            <a:xfrm>
              <a:off x="3043" y="1848"/>
              <a:ext cx="1129" cy="947"/>
              <a:chOff x="3043" y="1848"/>
              <a:chExt cx="1129" cy="947"/>
            </a:xfrm>
          </p:grpSpPr>
          <p:sp>
            <p:nvSpPr>
              <p:cNvPr id="326164" name="Rectangle 278"/>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5" name="Rectangle 279"/>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6" name="Rectangle 280"/>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7" name="Rectangle 281"/>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8" name="Rectangle 282"/>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9" name="Rectangle 283"/>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0" name="Rectangle 284"/>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1" name="Rectangle 285"/>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2" name="Rectangle 286"/>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3" name="Rectangle 287"/>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4" name="Rectangle 288"/>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5" name="Rectangle 289"/>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6" name="Rectangle 290"/>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7" name="Rectangle 291"/>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8" name="Rectangle 292"/>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79" name="Rectangle 293"/>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0" name="Rectangle 294"/>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1" name="Rectangle 295"/>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2" name="Rectangle 296"/>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3" name="Rectangle 297"/>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4" name="Rectangle 298"/>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5" name="Rectangle 299"/>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6" name="Rectangle 300"/>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7" name="Rectangle 301"/>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8" name="Rectangle 302"/>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89" name="Rectangle 303"/>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0" name="Rectangle 304"/>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1" name="Rectangle 305"/>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2" name="Rectangle 306"/>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3" name="Rectangle 307"/>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4" name="Rectangle 308"/>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5" name="Rectangle 309"/>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6" name="Rectangle 310"/>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7" name="Rectangle 311"/>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8" name="Rectangle 312"/>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99" name="Rectangle 313"/>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0" name="Rectangle 314"/>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1" name="Rectangle 315"/>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2" name="Rectangle 316"/>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3" name="Rectangle 317"/>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4" name="Rectangle 318"/>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5" name="Rectangle 319"/>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6" name="Rectangle 320"/>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7" name="Rectangle 321"/>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8" name="Rectangle 322"/>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09" name="Rectangle 323"/>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0" name="Rectangle 324"/>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1" name="Rectangle 325"/>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2" name="Rectangle 326"/>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3" name="Rectangle 327"/>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4" name="Rectangle 328"/>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5" name="Rectangle 329"/>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6" name="Rectangle 330"/>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7" name="Rectangle 331"/>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8" name="Rectangle 332"/>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19" name="Rectangle 333"/>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0" name="Rectangle 334"/>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1" name="Rectangle 335"/>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2" name="Rectangle 336"/>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3" name="Rectangle 337"/>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4" name="Rectangle 338"/>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5" name="Rectangle 339"/>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6" name="Rectangle 340"/>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7" name="Rectangle 341"/>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8" name="Rectangle 342"/>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29" name="Rectangle 343"/>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0" name="Rectangle 344"/>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1" name="Rectangle 345"/>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2" name="Rectangle 346"/>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3" name="Rectangle 347"/>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4" name="Rectangle 348"/>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5" name="Rectangle 349"/>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6" name="Rectangle 350"/>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7" name="Rectangle 351"/>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8" name="Rectangle 352"/>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39" name="Rectangle 353"/>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240" name="Rectangle 354"/>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6241" name="Picture 355"/>
              <p:cNvPicPr>
                <a:picLocks noChangeAspect="1" noChangeArrowheads="1"/>
              </p:cNvPicPr>
              <p:nvPr/>
            </p:nvPicPr>
            <p:blipFill>
              <a:blip r:embed="rId3" cstate="print"/>
              <a:srcRect/>
              <a:stretch>
                <a:fillRect/>
              </a:stretch>
            </p:blipFill>
            <p:spPr bwMode="auto">
              <a:xfrm>
                <a:off x="3043" y="1849"/>
                <a:ext cx="1129" cy="946"/>
              </a:xfrm>
              <a:prstGeom prst="rect">
                <a:avLst/>
              </a:prstGeom>
              <a:noFill/>
              <a:ln w="9525">
                <a:noFill/>
                <a:miter lim="800000"/>
                <a:headEnd/>
                <a:tailEnd/>
              </a:ln>
            </p:spPr>
          </p:pic>
        </p:grpSp>
        <p:grpSp>
          <p:nvGrpSpPr>
            <p:cNvPr id="15" name="Group 435"/>
            <p:cNvGrpSpPr>
              <a:grpSpLocks/>
            </p:cNvGrpSpPr>
            <p:nvPr/>
          </p:nvGrpSpPr>
          <p:grpSpPr bwMode="auto">
            <a:xfrm>
              <a:off x="3043" y="1848"/>
              <a:ext cx="1129" cy="947"/>
              <a:chOff x="3043" y="1848"/>
              <a:chExt cx="1129" cy="947"/>
            </a:xfrm>
          </p:grpSpPr>
          <p:sp>
            <p:nvSpPr>
              <p:cNvPr id="326086" name="Rectangle 357"/>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7" name="Rectangle 358"/>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8" name="Rectangle 359"/>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9" name="Rectangle 360"/>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0" name="Rectangle 361"/>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1" name="Rectangle 362"/>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2" name="Rectangle 363"/>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3" name="Rectangle 364"/>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4" name="Rectangle 365"/>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5" name="Rectangle 366"/>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6" name="Rectangle 367"/>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7" name="Rectangle 368"/>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8" name="Rectangle 369"/>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99" name="Rectangle 370"/>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0" name="Rectangle 371"/>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1" name="Rectangle 372"/>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2" name="Rectangle 373"/>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3" name="Rectangle 374"/>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4" name="Rectangle 375"/>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5" name="Rectangle 376"/>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6" name="Rectangle 377"/>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7" name="Rectangle 378"/>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8" name="Rectangle 379"/>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09" name="Rectangle 380"/>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0" name="Rectangle 381"/>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1" name="Rectangle 382"/>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2" name="Rectangle 383"/>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3" name="Rectangle 384"/>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4" name="Rectangle 385"/>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5" name="Rectangle 386"/>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6" name="Rectangle 387"/>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7" name="Rectangle 388"/>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8" name="Rectangle 389"/>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19" name="Rectangle 390"/>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0" name="Rectangle 391"/>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1" name="Rectangle 392"/>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2" name="Rectangle 393"/>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3" name="Rectangle 394"/>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4" name="Rectangle 395"/>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5" name="Rectangle 396"/>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6" name="Rectangle 397"/>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7" name="Rectangle 398"/>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8" name="Rectangle 399"/>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29" name="Rectangle 400"/>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0" name="Rectangle 401"/>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1" name="Rectangle 402"/>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2" name="Rectangle 403"/>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3" name="Rectangle 404"/>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4" name="Rectangle 405"/>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5" name="Rectangle 406"/>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6" name="Rectangle 407"/>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7" name="Rectangle 408"/>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8" name="Rectangle 409"/>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39" name="Rectangle 410"/>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0" name="Rectangle 411"/>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1" name="Rectangle 412"/>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2" name="Rectangle 413"/>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3" name="Rectangle 414"/>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4" name="Rectangle 415"/>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5" name="Rectangle 416"/>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6" name="Rectangle 417"/>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7" name="Rectangle 418"/>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8" name="Rectangle 419"/>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49" name="Rectangle 420"/>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0" name="Rectangle 421"/>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1" name="Rectangle 422"/>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2" name="Rectangle 423"/>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3" name="Rectangle 424"/>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4" name="Rectangle 425"/>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5" name="Rectangle 426"/>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6" name="Rectangle 427"/>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7" name="Rectangle 428"/>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8" name="Rectangle 429"/>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59" name="Rectangle 430"/>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0" name="Rectangle 431"/>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1" name="Rectangle 432"/>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162" name="Rectangle 433"/>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6163" name="Picture 434"/>
              <p:cNvPicPr>
                <a:picLocks noChangeAspect="1" noChangeArrowheads="1"/>
              </p:cNvPicPr>
              <p:nvPr/>
            </p:nvPicPr>
            <p:blipFill>
              <a:blip r:embed="rId4" cstate="print"/>
              <a:srcRect/>
              <a:stretch>
                <a:fillRect/>
              </a:stretch>
            </p:blipFill>
            <p:spPr bwMode="auto">
              <a:xfrm>
                <a:off x="3043" y="1849"/>
                <a:ext cx="1129" cy="946"/>
              </a:xfrm>
              <a:prstGeom prst="rect">
                <a:avLst/>
              </a:prstGeom>
              <a:noFill/>
              <a:ln w="9525">
                <a:noFill/>
                <a:miter lim="800000"/>
                <a:headEnd/>
                <a:tailEnd/>
              </a:ln>
            </p:spPr>
          </p:pic>
        </p:grpSp>
        <p:grpSp>
          <p:nvGrpSpPr>
            <p:cNvPr id="16" name="Group 513"/>
            <p:cNvGrpSpPr>
              <a:grpSpLocks/>
            </p:cNvGrpSpPr>
            <p:nvPr/>
          </p:nvGrpSpPr>
          <p:grpSpPr bwMode="auto">
            <a:xfrm>
              <a:off x="3043" y="1848"/>
              <a:ext cx="1127" cy="946"/>
              <a:chOff x="3043" y="1848"/>
              <a:chExt cx="1127" cy="946"/>
            </a:xfrm>
          </p:grpSpPr>
          <p:sp>
            <p:nvSpPr>
              <p:cNvPr id="326009" name="Rectangle 436"/>
              <p:cNvSpPr>
                <a:spLocks noChangeArrowheads="1"/>
              </p:cNvSpPr>
              <p:nvPr/>
            </p:nvSpPr>
            <p:spPr bwMode="auto">
              <a:xfrm>
                <a:off x="3043" y="1848"/>
                <a:ext cx="1127"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0" name="Rectangle 437"/>
              <p:cNvSpPr>
                <a:spLocks noChangeArrowheads="1"/>
              </p:cNvSpPr>
              <p:nvPr/>
            </p:nvSpPr>
            <p:spPr bwMode="auto">
              <a:xfrm>
                <a:off x="3043" y="1852"/>
                <a:ext cx="1127"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1" name="Rectangle 438"/>
              <p:cNvSpPr>
                <a:spLocks noChangeArrowheads="1"/>
              </p:cNvSpPr>
              <p:nvPr/>
            </p:nvSpPr>
            <p:spPr bwMode="auto">
              <a:xfrm>
                <a:off x="3043" y="1853"/>
                <a:ext cx="1127"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2" name="Rectangle 439"/>
              <p:cNvSpPr>
                <a:spLocks noChangeArrowheads="1"/>
              </p:cNvSpPr>
              <p:nvPr/>
            </p:nvSpPr>
            <p:spPr bwMode="auto">
              <a:xfrm>
                <a:off x="3043" y="1854"/>
                <a:ext cx="1127"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3" name="Rectangle 440"/>
              <p:cNvSpPr>
                <a:spLocks noChangeArrowheads="1"/>
              </p:cNvSpPr>
              <p:nvPr/>
            </p:nvSpPr>
            <p:spPr bwMode="auto">
              <a:xfrm>
                <a:off x="3043" y="1854"/>
                <a:ext cx="1127"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4" name="Rectangle 441"/>
              <p:cNvSpPr>
                <a:spLocks noChangeArrowheads="1"/>
              </p:cNvSpPr>
              <p:nvPr/>
            </p:nvSpPr>
            <p:spPr bwMode="auto">
              <a:xfrm>
                <a:off x="3043" y="1855"/>
                <a:ext cx="1127"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5" name="Rectangle 442"/>
              <p:cNvSpPr>
                <a:spLocks noChangeArrowheads="1"/>
              </p:cNvSpPr>
              <p:nvPr/>
            </p:nvSpPr>
            <p:spPr bwMode="auto">
              <a:xfrm>
                <a:off x="3043" y="1864"/>
                <a:ext cx="1127"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6" name="Rectangle 443"/>
              <p:cNvSpPr>
                <a:spLocks noChangeArrowheads="1"/>
              </p:cNvSpPr>
              <p:nvPr/>
            </p:nvSpPr>
            <p:spPr bwMode="auto">
              <a:xfrm>
                <a:off x="3043" y="1865"/>
                <a:ext cx="1127"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7" name="Rectangle 444"/>
              <p:cNvSpPr>
                <a:spLocks noChangeArrowheads="1"/>
              </p:cNvSpPr>
              <p:nvPr/>
            </p:nvSpPr>
            <p:spPr bwMode="auto">
              <a:xfrm>
                <a:off x="3043" y="1875"/>
                <a:ext cx="1127"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8" name="Rectangle 445"/>
              <p:cNvSpPr>
                <a:spLocks noChangeArrowheads="1"/>
              </p:cNvSpPr>
              <p:nvPr/>
            </p:nvSpPr>
            <p:spPr bwMode="auto">
              <a:xfrm>
                <a:off x="3043" y="1877"/>
                <a:ext cx="1127"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19" name="Rectangle 446"/>
              <p:cNvSpPr>
                <a:spLocks noChangeArrowheads="1"/>
              </p:cNvSpPr>
              <p:nvPr/>
            </p:nvSpPr>
            <p:spPr bwMode="auto">
              <a:xfrm>
                <a:off x="3043" y="1887"/>
                <a:ext cx="1127"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0" name="Rectangle 447"/>
              <p:cNvSpPr>
                <a:spLocks noChangeArrowheads="1"/>
              </p:cNvSpPr>
              <p:nvPr/>
            </p:nvSpPr>
            <p:spPr bwMode="auto">
              <a:xfrm>
                <a:off x="3043" y="1893"/>
                <a:ext cx="1127"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1" name="Rectangle 448"/>
              <p:cNvSpPr>
                <a:spLocks noChangeArrowheads="1"/>
              </p:cNvSpPr>
              <p:nvPr/>
            </p:nvSpPr>
            <p:spPr bwMode="auto">
              <a:xfrm>
                <a:off x="3043" y="1901"/>
                <a:ext cx="1127"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2" name="Rectangle 449"/>
              <p:cNvSpPr>
                <a:spLocks noChangeArrowheads="1"/>
              </p:cNvSpPr>
              <p:nvPr/>
            </p:nvSpPr>
            <p:spPr bwMode="auto">
              <a:xfrm>
                <a:off x="3043" y="1909"/>
                <a:ext cx="1127"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3" name="Rectangle 450"/>
              <p:cNvSpPr>
                <a:spLocks noChangeArrowheads="1"/>
              </p:cNvSpPr>
              <p:nvPr/>
            </p:nvSpPr>
            <p:spPr bwMode="auto">
              <a:xfrm>
                <a:off x="3043" y="1921"/>
                <a:ext cx="1127"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4" name="Rectangle 451"/>
              <p:cNvSpPr>
                <a:spLocks noChangeArrowheads="1"/>
              </p:cNvSpPr>
              <p:nvPr/>
            </p:nvSpPr>
            <p:spPr bwMode="auto">
              <a:xfrm>
                <a:off x="3043" y="1925"/>
                <a:ext cx="1127"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5" name="Rectangle 452"/>
              <p:cNvSpPr>
                <a:spLocks noChangeArrowheads="1"/>
              </p:cNvSpPr>
              <p:nvPr/>
            </p:nvSpPr>
            <p:spPr bwMode="auto">
              <a:xfrm>
                <a:off x="3043" y="1939"/>
                <a:ext cx="1127"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6" name="Rectangle 453"/>
              <p:cNvSpPr>
                <a:spLocks noChangeArrowheads="1"/>
              </p:cNvSpPr>
              <p:nvPr/>
            </p:nvSpPr>
            <p:spPr bwMode="auto">
              <a:xfrm>
                <a:off x="3043" y="1947"/>
                <a:ext cx="1127"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7" name="Rectangle 454"/>
              <p:cNvSpPr>
                <a:spLocks noChangeArrowheads="1"/>
              </p:cNvSpPr>
              <p:nvPr/>
            </p:nvSpPr>
            <p:spPr bwMode="auto">
              <a:xfrm>
                <a:off x="3043" y="1957"/>
                <a:ext cx="1127"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8" name="Rectangle 455"/>
              <p:cNvSpPr>
                <a:spLocks noChangeArrowheads="1"/>
              </p:cNvSpPr>
              <p:nvPr/>
            </p:nvSpPr>
            <p:spPr bwMode="auto">
              <a:xfrm>
                <a:off x="3043" y="1967"/>
                <a:ext cx="1127"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29" name="Rectangle 456"/>
              <p:cNvSpPr>
                <a:spLocks noChangeArrowheads="1"/>
              </p:cNvSpPr>
              <p:nvPr/>
            </p:nvSpPr>
            <p:spPr bwMode="auto">
              <a:xfrm>
                <a:off x="3043" y="1972"/>
                <a:ext cx="1127"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0" name="Rectangle 457"/>
              <p:cNvSpPr>
                <a:spLocks noChangeArrowheads="1"/>
              </p:cNvSpPr>
              <p:nvPr/>
            </p:nvSpPr>
            <p:spPr bwMode="auto">
              <a:xfrm>
                <a:off x="3043" y="1983"/>
                <a:ext cx="1127"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1" name="Rectangle 458"/>
              <p:cNvSpPr>
                <a:spLocks noChangeArrowheads="1"/>
              </p:cNvSpPr>
              <p:nvPr/>
            </p:nvSpPr>
            <p:spPr bwMode="auto">
              <a:xfrm>
                <a:off x="3043" y="1990"/>
                <a:ext cx="1127"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2" name="Rectangle 459"/>
              <p:cNvSpPr>
                <a:spLocks noChangeArrowheads="1"/>
              </p:cNvSpPr>
              <p:nvPr/>
            </p:nvSpPr>
            <p:spPr bwMode="auto">
              <a:xfrm>
                <a:off x="3043" y="2006"/>
                <a:ext cx="1127"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3" name="Rectangle 460"/>
              <p:cNvSpPr>
                <a:spLocks noChangeArrowheads="1"/>
              </p:cNvSpPr>
              <p:nvPr/>
            </p:nvSpPr>
            <p:spPr bwMode="auto">
              <a:xfrm>
                <a:off x="3043" y="2013"/>
                <a:ext cx="1127"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4" name="Rectangle 461"/>
              <p:cNvSpPr>
                <a:spLocks noChangeArrowheads="1"/>
              </p:cNvSpPr>
              <p:nvPr/>
            </p:nvSpPr>
            <p:spPr bwMode="auto">
              <a:xfrm>
                <a:off x="3043" y="2020"/>
                <a:ext cx="1127"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5" name="Rectangle 462"/>
              <p:cNvSpPr>
                <a:spLocks noChangeArrowheads="1"/>
              </p:cNvSpPr>
              <p:nvPr/>
            </p:nvSpPr>
            <p:spPr bwMode="auto">
              <a:xfrm>
                <a:off x="3043" y="2031"/>
                <a:ext cx="1127"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6" name="Rectangle 463"/>
              <p:cNvSpPr>
                <a:spLocks noChangeArrowheads="1"/>
              </p:cNvSpPr>
              <p:nvPr/>
            </p:nvSpPr>
            <p:spPr bwMode="auto">
              <a:xfrm>
                <a:off x="3043" y="2039"/>
                <a:ext cx="1127"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7" name="Rectangle 464"/>
              <p:cNvSpPr>
                <a:spLocks noChangeArrowheads="1"/>
              </p:cNvSpPr>
              <p:nvPr/>
            </p:nvSpPr>
            <p:spPr bwMode="auto">
              <a:xfrm>
                <a:off x="3043" y="2049"/>
                <a:ext cx="1127"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8" name="Rectangle 465"/>
              <p:cNvSpPr>
                <a:spLocks noChangeArrowheads="1"/>
              </p:cNvSpPr>
              <p:nvPr/>
            </p:nvSpPr>
            <p:spPr bwMode="auto">
              <a:xfrm>
                <a:off x="3043" y="2058"/>
                <a:ext cx="1127"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39" name="Rectangle 466"/>
              <p:cNvSpPr>
                <a:spLocks noChangeArrowheads="1"/>
              </p:cNvSpPr>
              <p:nvPr/>
            </p:nvSpPr>
            <p:spPr bwMode="auto">
              <a:xfrm>
                <a:off x="3043" y="2068"/>
                <a:ext cx="1127"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0" name="Rectangle 467"/>
              <p:cNvSpPr>
                <a:spLocks noChangeArrowheads="1"/>
              </p:cNvSpPr>
              <p:nvPr/>
            </p:nvSpPr>
            <p:spPr bwMode="auto">
              <a:xfrm>
                <a:off x="3043" y="2076"/>
                <a:ext cx="1127"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1" name="Rectangle 468"/>
              <p:cNvSpPr>
                <a:spLocks noChangeArrowheads="1"/>
              </p:cNvSpPr>
              <p:nvPr/>
            </p:nvSpPr>
            <p:spPr bwMode="auto">
              <a:xfrm>
                <a:off x="3043" y="2086"/>
                <a:ext cx="1127"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2" name="Rectangle 469"/>
              <p:cNvSpPr>
                <a:spLocks noChangeArrowheads="1"/>
              </p:cNvSpPr>
              <p:nvPr/>
            </p:nvSpPr>
            <p:spPr bwMode="auto">
              <a:xfrm>
                <a:off x="3043" y="2098"/>
                <a:ext cx="1127"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3" name="Rectangle 470"/>
              <p:cNvSpPr>
                <a:spLocks noChangeArrowheads="1"/>
              </p:cNvSpPr>
              <p:nvPr/>
            </p:nvSpPr>
            <p:spPr bwMode="auto">
              <a:xfrm>
                <a:off x="3043" y="2105"/>
                <a:ext cx="1127"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4" name="Rectangle 471"/>
              <p:cNvSpPr>
                <a:spLocks noChangeArrowheads="1"/>
              </p:cNvSpPr>
              <p:nvPr/>
            </p:nvSpPr>
            <p:spPr bwMode="auto">
              <a:xfrm>
                <a:off x="3043" y="2112"/>
                <a:ext cx="1127"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5" name="Rectangle 472"/>
              <p:cNvSpPr>
                <a:spLocks noChangeArrowheads="1"/>
              </p:cNvSpPr>
              <p:nvPr/>
            </p:nvSpPr>
            <p:spPr bwMode="auto">
              <a:xfrm>
                <a:off x="3043" y="2124"/>
                <a:ext cx="1127"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6" name="Rectangle 473"/>
              <p:cNvSpPr>
                <a:spLocks noChangeArrowheads="1"/>
              </p:cNvSpPr>
              <p:nvPr/>
            </p:nvSpPr>
            <p:spPr bwMode="auto">
              <a:xfrm>
                <a:off x="3043" y="2134"/>
                <a:ext cx="1127"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7" name="Rectangle 474"/>
              <p:cNvSpPr>
                <a:spLocks noChangeArrowheads="1"/>
              </p:cNvSpPr>
              <p:nvPr/>
            </p:nvSpPr>
            <p:spPr bwMode="auto">
              <a:xfrm>
                <a:off x="3043" y="2142"/>
                <a:ext cx="1127"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8" name="Rectangle 475"/>
              <p:cNvSpPr>
                <a:spLocks noChangeArrowheads="1"/>
              </p:cNvSpPr>
              <p:nvPr/>
            </p:nvSpPr>
            <p:spPr bwMode="auto">
              <a:xfrm>
                <a:off x="3043" y="2153"/>
                <a:ext cx="1127"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49" name="Rectangle 476"/>
              <p:cNvSpPr>
                <a:spLocks noChangeArrowheads="1"/>
              </p:cNvSpPr>
              <p:nvPr/>
            </p:nvSpPr>
            <p:spPr bwMode="auto">
              <a:xfrm>
                <a:off x="3043" y="2160"/>
                <a:ext cx="1127"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0" name="Rectangle 477"/>
              <p:cNvSpPr>
                <a:spLocks noChangeArrowheads="1"/>
              </p:cNvSpPr>
              <p:nvPr/>
            </p:nvSpPr>
            <p:spPr bwMode="auto">
              <a:xfrm>
                <a:off x="3043" y="2171"/>
                <a:ext cx="1127"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1" name="Rectangle 478"/>
              <p:cNvSpPr>
                <a:spLocks noChangeArrowheads="1"/>
              </p:cNvSpPr>
              <p:nvPr/>
            </p:nvSpPr>
            <p:spPr bwMode="auto">
              <a:xfrm>
                <a:off x="3043" y="2179"/>
                <a:ext cx="1127"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2" name="Rectangle 479"/>
              <p:cNvSpPr>
                <a:spLocks noChangeArrowheads="1"/>
              </p:cNvSpPr>
              <p:nvPr/>
            </p:nvSpPr>
            <p:spPr bwMode="auto">
              <a:xfrm>
                <a:off x="3043" y="2190"/>
                <a:ext cx="1127"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3" name="Rectangle 480"/>
              <p:cNvSpPr>
                <a:spLocks noChangeArrowheads="1"/>
              </p:cNvSpPr>
              <p:nvPr/>
            </p:nvSpPr>
            <p:spPr bwMode="auto">
              <a:xfrm>
                <a:off x="3043" y="2197"/>
                <a:ext cx="1127"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4" name="Rectangle 481"/>
              <p:cNvSpPr>
                <a:spLocks noChangeArrowheads="1"/>
              </p:cNvSpPr>
              <p:nvPr/>
            </p:nvSpPr>
            <p:spPr bwMode="auto">
              <a:xfrm>
                <a:off x="3043" y="2209"/>
                <a:ext cx="1127"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5" name="Rectangle 482"/>
              <p:cNvSpPr>
                <a:spLocks noChangeArrowheads="1"/>
              </p:cNvSpPr>
              <p:nvPr/>
            </p:nvSpPr>
            <p:spPr bwMode="auto">
              <a:xfrm>
                <a:off x="3043" y="2219"/>
                <a:ext cx="1127"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6" name="Rectangle 483"/>
              <p:cNvSpPr>
                <a:spLocks noChangeArrowheads="1"/>
              </p:cNvSpPr>
              <p:nvPr/>
            </p:nvSpPr>
            <p:spPr bwMode="auto">
              <a:xfrm>
                <a:off x="3043" y="2227"/>
                <a:ext cx="1127"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7" name="Rectangle 484"/>
              <p:cNvSpPr>
                <a:spLocks noChangeArrowheads="1"/>
              </p:cNvSpPr>
              <p:nvPr/>
            </p:nvSpPr>
            <p:spPr bwMode="auto">
              <a:xfrm>
                <a:off x="3043" y="2238"/>
                <a:ext cx="1127"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8" name="Rectangle 485"/>
              <p:cNvSpPr>
                <a:spLocks noChangeArrowheads="1"/>
              </p:cNvSpPr>
              <p:nvPr/>
            </p:nvSpPr>
            <p:spPr bwMode="auto">
              <a:xfrm>
                <a:off x="3043" y="2245"/>
                <a:ext cx="1127"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59" name="Rectangle 486"/>
              <p:cNvSpPr>
                <a:spLocks noChangeArrowheads="1"/>
              </p:cNvSpPr>
              <p:nvPr/>
            </p:nvSpPr>
            <p:spPr bwMode="auto">
              <a:xfrm>
                <a:off x="3043" y="2256"/>
                <a:ext cx="1127"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0" name="Rectangle 487"/>
              <p:cNvSpPr>
                <a:spLocks noChangeArrowheads="1"/>
              </p:cNvSpPr>
              <p:nvPr/>
            </p:nvSpPr>
            <p:spPr bwMode="auto">
              <a:xfrm>
                <a:off x="3043" y="2268"/>
                <a:ext cx="1127"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1" name="Rectangle 488"/>
              <p:cNvSpPr>
                <a:spLocks noChangeArrowheads="1"/>
              </p:cNvSpPr>
              <p:nvPr/>
            </p:nvSpPr>
            <p:spPr bwMode="auto">
              <a:xfrm>
                <a:off x="3043" y="2278"/>
                <a:ext cx="1127"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2" name="Rectangle 489"/>
              <p:cNvSpPr>
                <a:spLocks noChangeArrowheads="1"/>
              </p:cNvSpPr>
              <p:nvPr/>
            </p:nvSpPr>
            <p:spPr bwMode="auto">
              <a:xfrm>
                <a:off x="3043" y="2286"/>
                <a:ext cx="1127"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3" name="Rectangle 490"/>
              <p:cNvSpPr>
                <a:spLocks noChangeArrowheads="1"/>
              </p:cNvSpPr>
              <p:nvPr/>
            </p:nvSpPr>
            <p:spPr bwMode="auto">
              <a:xfrm>
                <a:off x="3043" y="2297"/>
                <a:ext cx="1127"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4" name="Rectangle 491"/>
              <p:cNvSpPr>
                <a:spLocks noChangeArrowheads="1"/>
              </p:cNvSpPr>
              <p:nvPr/>
            </p:nvSpPr>
            <p:spPr bwMode="auto">
              <a:xfrm>
                <a:off x="3043" y="2308"/>
                <a:ext cx="1127"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5" name="Rectangle 492"/>
              <p:cNvSpPr>
                <a:spLocks noChangeArrowheads="1"/>
              </p:cNvSpPr>
              <p:nvPr/>
            </p:nvSpPr>
            <p:spPr bwMode="auto">
              <a:xfrm>
                <a:off x="3043" y="2319"/>
                <a:ext cx="1127"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6" name="Rectangle 493"/>
              <p:cNvSpPr>
                <a:spLocks noChangeArrowheads="1"/>
              </p:cNvSpPr>
              <p:nvPr/>
            </p:nvSpPr>
            <p:spPr bwMode="auto">
              <a:xfrm>
                <a:off x="3043" y="2330"/>
                <a:ext cx="1127"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7" name="Rectangle 494"/>
              <p:cNvSpPr>
                <a:spLocks noChangeArrowheads="1"/>
              </p:cNvSpPr>
              <p:nvPr/>
            </p:nvSpPr>
            <p:spPr bwMode="auto">
              <a:xfrm>
                <a:off x="3043" y="2345"/>
                <a:ext cx="1127"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8" name="Rectangle 495"/>
              <p:cNvSpPr>
                <a:spLocks noChangeArrowheads="1"/>
              </p:cNvSpPr>
              <p:nvPr/>
            </p:nvSpPr>
            <p:spPr bwMode="auto">
              <a:xfrm>
                <a:off x="3043" y="2356"/>
                <a:ext cx="1127"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69" name="Rectangle 496"/>
              <p:cNvSpPr>
                <a:spLocks noChangeArrowheads="1"/>
              </p:cNvSpPr>
              <p:nvPr/>
            </p:nvSpPr>
            <p:spPr bwMode="auto">
              <a:xfrm>
                <a:off x="3043" y="2367"/>
                <a:ext cx="1127"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0" name="Rectangle 497"/>
              <p:cNvSpPr>
                <a:spLocks noChangeArrowheads="1"/>
              </p:cNvSpPr>
              <p:nvPr/>
            </p:nvSpPr>
            <p:spPr bwMode="auto">
              <a:xfrm>
                <a:off x="3043" y="2378"/>
                <a:ext cx="1127"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1" name="Rectangle 498"/>
              <p:cNvSpPr>
                <a:spLocks noChangeArrowheads="1"/>
              </p:cNvSpPr>
              <p:nvPr/>
            </p:nvSpPr>
            <p:spPr bwMode="auto">
              <a:xfrm>
                <a:off x="3043" y="2393"/>
                <a:ext cx="1127"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2" name="Rectangle 499"/>
              <p:cNvSpPr>
                <a:spLocks noChangeArrowheads="1"/>
              </p:cNvSpPr>
              <p:nvPr/>
            </p:nvSpPr>
            <p:spPr bwMode="auto">
              <a:xfrm>
                <a:off x="3043" y="2408"/>
                <a:ext cx="1127"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3" name="Rectangle 500"/>
              <p:cNvSpPr>
                <a:spLocks noChangeArrowheads="1"/>
              </p:cNvSpPr>
              <p:nvPr/>
            </p:nvSpPr>
            <p:spPr bwMode="auto">
              <a:xfrm>
                <a:off x="3043" y="2419"/>
                <a:ext cx="1127"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4" name="Rectangle 501"/>
              <p:cNvSpPr>
                <a:spLocks noChangeArrowheads="1"/>
              </p:cNvSpPr>
              <p:nvPr/>
            </p:nvSpPr>
            <p:spPr bwMode="auto">
              <a:xfrm>
                <a:off x="3043" y="2434"/>
                <a:ext cx="1127"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5" name="Rectangle 502"/>
              <p:cNvSpPr>
                <a:spLocks noChangeArrowheads="1"/>
              </p:cNvSpPr>
              <p:nvPr/>
            </p:nvSpPr>
            <p:spPr bwMode="auto">
              <a:xfrm>
                <a:off x="3043" y="2448"/>
                <a:ext cx="1127"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6" name="Rectangle 503"/>
              <p:cNvSpPr>
                <a:spLocks noChangeArrowheads="1"/>
              </p:cNvSpPr>
              <p:nvPr/>
            </p:nvSpPr>
            <p:spPr bwMode="auto">
              <a:xfrm>
                <a:off x="3043" y="2467"/>
                <a:ext cx="1127"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7" name="Rectangle 504"/>
              <p:cNvSpPr>
                <a:spLocks noChangeArrowheads="1"/>
              </p:cNvSpPr>
              <p:nvPr/>
            </p:nvSpPr>
            <p:spPr bwMode="auto">
              <a:xfrm>
                <a:off x="3043" y="2481"/>
                <a:ext cx="1127"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8" name="Rectangle 505"/>
              <p:cNvSpPr>
                <a:spLocks noChangeArrowheads="1"/>
              </p:cNvSpPr>
              <p:nvPr/>
            </p:nvSpPr>
            <p:spPr bwMode="auto">
              <a:xfrm>
                <a:off x="3043" y="2500"/>
                <a:ext cx="1127"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79" name="Rectangle 506"/>
              <p:cNvSpPr>
                <a:spLocks noChangeArrowheads="1"/>
              </p:cNvSpPr>
              <p:nvPr/>
            </p:nvSpPr>
            <p:spPr bwMode="auto">
              <a:xfrm>
                <a:off x="3043" y="2522"/>
                <a:ext cx="1127"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0" name="Rectangle 507"/>
              <p:cNvSpPr>
                <a:spLocks noChangeArrowheads="1"/>
              </p:cNvSpPr>
              <p:nvPr/>
            </p:nvSpPr>
            <p:spPr bwMode="auto">
              <a:xfrm>
                <a:off x="3043" y="2541"/>
                <a:ext cx="1127"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1" name="Rectangle 508"/>
              <p:cNvSpPr>
                <a:spLocks noChangeArrowheads="1"/>
              </p:cNvSpPr>
              <p:nvPr/>
            </p:nvSpPr>
            <p:spPr bwMode="auto">
              <a:xfrm>
                <a:off x="3043" y="2566"/>
                <a:ext cx="1127"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2" name="Rectangle 509"/>
              <p:cNvSpPr>
                <a:spLocks noChangeArrowheads="1"/>
              </p:cNvSpPr>
              <p:nvPr/>
            </p:nvSpPr>
            <p:spPr bwMode="auto">
              <a:xfrm>
                <a:off x="3043" y="2596"/>
                <a:ext cx="1127"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3" name="Rectangle 510"/>
              <p:cNvSpPr>
                <a:spLocks noChangeArrowheads="1"/>
              </p:cNvSpPr>
              <p:nvPr/>
            </p:nvSpPr>
            <p:spPr bwMode="auto">
              <a:xfrm>
                <a:off x="3043" y="2626"/>
                <a:ext cx="1127"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4" name="Rectangle 511"/>
              <p:cNvSpPr>
                <a:spLocks noChangeArrowheads="1"/>
              </p:cNvSpPr>
              <p:nvPr/>
            </p:nvSpPr>
            <p:spPr bwMode="auto">
              <a:xfrm>
                <a:off x="3043" y="2674"/>
                <a:ext cx="1127"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85" name="Rectangle 512"/>
              <p:cNvSpPr>
                <a:spLocks noChangeArrowheads="1"/>
              </p:cNvSpPr>
              <p:nvPr/>
            </p:nvSpPr>
            <p:spPr bwMode="auto">
              <a:xfrm>
                <a:off x="3043" y="2725"/>
                <a:ext cx="1127"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grpSp>
          <p:nvGrpSpPr>
            <p:cNvPr id="17" name="Group 592"/>
            <p:cNvGrpSpPr>
              <a:grpSpLocks/>
            </p:cNvGrpSpPr>
            <p:nvPr/>
          </p:nvGrpSpPr>
          <p:grpSpPr bwMode="auto">
            <a:xfrm>
              <a:off x="3043" y="1848"/>
              <a:ext cx="1129" cy="947"/>
              <a:chOff x="3043" y="1848"/>
              <a:chExt cx="1129" cy="947"/>
            </a:xfrm>
          </p:grpSpPr>
          <p:sp>
            <p:nvSpPr>
              <p:cNvPr id="325931" name="Rectangle 514"/>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2" name="Rectangle 515"/>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3" name="Rectangle 516"/>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4" name="Rectangle 517"/>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5" name="Rectangle 518"/>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6" name="Rectangle 519"/>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7" name="Rectangle 520"/>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8" name="Rectangle 521"/>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39" name="Rectangle 522"/>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0" name="Rectangle 523"/>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1" name="Rectangle 524"/>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2" name="Rectangle 525"/>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3" name="Rectangle 526"/>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4" name="Rectangle 527"/>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5" name="Rectangle 528"/>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6" name="Rectangle 529"/>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7" name="Rectangle 530"/>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8" name="Rectangle 531"/>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49" name="Rectangle 532"/>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0" name="Rectangle 533"/>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1" name="Rectangle 534"/>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2" name="Rectangle 535"/>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3" name="Rectangle 536"/>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4" name="Rectangle 537"/>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5" name="Rectangle 538"/>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6" name="Rectangle 539"/>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7" name="Rectangle 540"/>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8" name="Rectangle 541"/>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59" name="Rectangle 542"/>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0" name="Rectangle 543"/>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1" name="Rectangle 544"/>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2" name="Rectangle 545"/>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3" name="Rectangle 546"/>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4" name="Rectangle 547"/>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5" name="Rectangle 548"/>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6" name="Rectangle 549"/>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7" name="Rectangle 550"/>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8" name="Rectangle 551"/>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69" name="Rectangle 552"/>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0" name="Rectangle 553"/>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1" name="Rectangle 554"/>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2" name="Rectangle 555"/>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3" name="Rectangle 556"/>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4" name="Rectangle 557"/>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5" name="Rectangle 558"/>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6" name="Rectangle 559"/>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7" name="Rectangle 560"/>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8" name="Rectangle 561"/>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79" name="Rectangle 562"/>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0" name="Rectangle 563"/>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1" name="Rectangle 564"/>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2" name="Rectangle 565"/>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3" name="Rectangle 566"/>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4" name="Rectangle 567"/>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5" name="Rectangle 568"/>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6" name="Rectangle 569"/>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7" name="Rectangle 570"/>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8" name="Rectangle 571"/>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89" name="Rectangle 572"/>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0" name="Rectangle 573"/>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1" name="Rectangle 574"/>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2" name="Rectangle 575"/>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3" name="Rectangle 576"/>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4" name="Rectangle 577"/>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5" name="Rectangle 578"/>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6" name="Rectangle 579"/>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7" name="Rectangle 580"/>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8" name="Rectangle 581"/>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99" name="Rectangle 582"/>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0" name="Rectangle 583"/>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1" name="Rectangle 584"/>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2" name="Rectangle 585"/>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3" name="Rectangle 586"/>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4" name="Rectangle 587"/>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5" name="Rectangle 588"/>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6" name="Rectangle 589"/>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6007" name="Rectangle 590"/>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6008" name="Picture 591"/>
              <p:cNvPicPr>
                <a:picLocks noChangeAspect="1" noChangeArrowheads="1"/>
              </p:cNvPicPr>
              <p:nvPr/>
            </p:nvPicPr>
            <p:blipFill>
              <a:blip r:embed="rId3" cstate="print"/>
              <a:srcRect/>
              <a:stretch>
                <a:fillRect/>
              </a:stretch>
            </p:blipFill>
            <p:spPr bwMode="auto">
              <a:xfrm>
                <a:off x="3043" y="1849"/>
                <a:ext cx="1129" cy="946"/>
              </a:xfrm>
              <a:prstGeom prst="rect">
                <a:avLst/>
              </a:prstGeom>
              <a:noFill/>
              <a:ln w="9525">
                <a:noFill/>
                <a:miter lim="800000"/>
                <a:headEnd/>
                <a:tailEnd/>
              </a:ln>
            </p:spPr>
          </p:pic>
        </p:grpSp>
        <p:grpSp>
          <p:nvGrpSpPr>
            <p:cNvPr id="18" name="Group 671"/>
            <p:cNvGrpSpPr>
              <a:grpSpLocks/>
            </p:cNvGrpSpPr>
            <p:nvPr/>
          </p:nvGrpSpPr>
          <p:grpSpPr bwMode="auto">
            <a:xfrm>
              <a:off x="3043" y="1848"/>
              <a:ext cx="1129" cy="947"/>
              <a:chOff x="3043" y="1848"/>
              <a:chExt cx="1129" cy="947"/>
            </a:xfrm>
          </p:grpSpPr>
          <p:sp>
            <p:nvSpPr>
              <p:cNvPr id="325853" name="Rectangle 593"/>
              <p:cNvSpPr>
                <a:spLocks noChangeArrowheads="1"/>
              </p:cNvSpPr>
              <p:nvPr/>
            </p:nvSpPr>
            <p:spPr bwMode="auto">
              <a:xfrm>
                <a:off x="3043" y="1848"/>
                <a:ext cx="1128"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4" name="Rectangle 594"/>
              <p:cNvSpPr>
                <a:spLocks noChangeArrowheads="1"/>
              </p:cNvSpPr>
              <p:nvPr/>
            </p:nvSpPr>
            <p:spPr bwMode="auto">
              <a:xfrm>
                <a:off x="3043" y="1852"/>
                <a:ext cx="1128"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5" name="Rectangle 595"/>
              <p:cNvSpPr>
                <a:spLocks noChangeArrowheads="1"/>
              </p:cNvSpPr>
              <p:nvPr/>
            </p:nvSpPr>
            <p:spPr bwMode="auto">
              <a:xfrm>
                <a:off x="3043" y="1853"/>
                <a:ext cx="1128"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6" name="Rectangle 596"/>
              <p:cNvSpPr>
                <a:spLocks noChangeArrowheads="1"/>
              </p:cNvSpPr>
              <p:nvPr/>
            </p:nvSpPr>
            <p:spPr bwMode="auto">
              <a:xfrm>
                <a:off x="3043" y="1854"/>
                <a:ext cx="1128"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7" name="Rectangle 597"/>
              <p:cNvSpPr>
                <a:spLocks noChangeArrowheads="1"/>
              </p:cNvSpPr>
              <p:nvPr/>
            </p:nvSpPr>
            <p:spPr bwMode="auto">
              <a:xfrm>
                <a:off x="3043" y="1854"/>
                <a:ext cx="1128"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8" name="Rectangle 598"/>
              <p:cNvSpPr>
                <a:spLocks noChangeArrowheads="1"/>
              </p:cNvSpPr>
              <p:nvPr/>
            </p:nvSpPr>
            <p:spPr bwMode="auto">
              <a:xfrm>
                <a:off x="3043" y="1855"/>
                <a:ext cx="1128"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9" name="Rectangle 599"/>
              <p:cNvSpPr>
                <a:spLocks noChangeArrowheads="1"/>
              </p:cNvSpPr>
              <p:nvPr/>
            </p:nvSpPr>
            <p:spPr bwMode="auto">
              <a:xfrm>
                <a:off x="3043" y="1864"/>
                <a:ext cx="1128"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0" name="Rectangle 600"/>
              <p:cNvSpPr>
                <a:spLocks noChangeArrowheads="1"/>
              </p:cNvSpPr>
              <p:nvPr/>
            </p:nvSpPr>
            <p:spPr bwMode="auto">
              <a:xfrm>
                <a:off x="3043" y="1865"/>
                <a:ext cx="1128"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1" name="Rectangle 601"/>
              <p:cNvSpPr>
                <a:spLocks noChangeArrowheads="1"/>
              </p:cNvSpPr>
              <p:nvPr/>
            </p:nvSpPr>
            <p:spPr bwMode="auto">
              <a:xfrm>
                <a:off x="3043" y="1875"/>
                <a:ext cx="1128"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2" name="Rectangle 602"/>
              <p:cNvSpPr>
                <a:spLocks noChangeArrowheads="1"/>
              </p:cNvSpPr>
              <p:nvPr/>
            </p:nvSpPr>
            <p:spPr bwMode="auto">
              <a:xfrm>
                <a:off x="3043" y="1877"/>
                <a:ext cx="1128"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3" name="Rectangle 603"/>
              <p:cNvSpPr>
                <a:spLocks noChangeArrowheads="1"/>
              </p:cNvSpPr>
              <p:nvPr/>
            </p:nvSpPr>
            <p:spPr bwMode="auto">
              <a:xfrm>
                <a:off x="3043" y="1887"/>
                <a:ext cx="1128"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4" name="Rectangle 604"/>
              <p:cNvSpPr>
                <a:spLocks noChangeArrowheads="1"/>
              </p:cNvSpPr>
              <p:nvPr/>
            </p:nvSpPr>
            <p:spPr bwMode="auto">
              <a:xfrm>
                <a:off x="3043" y="1893"/>
                <a:ext cx="1128"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5" name="Rectangle 605"/>
              <p:cNvSpPr>
                <a:spLocks noChangeArrowheads="1"/>
              </p:cNvSpPr>
              <p:nvPr/>
            </p:nvSpPr>
            <p:spPr bwMode="auto">
              <a:xfrm>
                <a:off x="3043" y="1901"/>
                <a:ext cx="1128"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6" name="Rectangle 606"/>
              <p:cNvSpPr>
                <a:spLocks noChangeArrowheads="1"/>
              </p:cNvSpPr>
              <p:nvPr/>
            </p:nvSpPr>
            <p:spPr bwMode="auto">
              <a:xfrm>
                <a:off x="3043" y="1909"/>
                <a:ext cx="1128"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7" name="Rectangle 607"/>
              <p:cNvSpPr>
                <a:spLocks noChangeArrowheads="1"/>
              </p:cNvSpPr>
              <p:nvPr/>
            </p:nvSpPr>
            <p:spPr bwMode="auto">
              <a:xfrm>
                <a:off x="3043" y="1921"/>
                <a:ext cx="1128"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8" name="Rectangle 608"/>
              <p:cNvSpPr>
                <a:spLocks noChangeArrowheads="1"/>
              </p:cNvSpPr>
              <p:nvPr/>
            </p:nvSpPr>
            <p:spPr bwMode="auto">
              <a:xfrm>
                <a:off x="3043" y="1925"/>
                <a:ext cx="1128"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69" name="Rectangle 609"/>
              <p:cNvSpPr>
                <a:spLocks noChangeArrowheads="1"/>
              </p:cNvSpPr>
              <p:nvPr/>
            </p:nvSpPr>
            <p:spPr bwMode="auto">
              <a:xfrm>
                <a:off x="3043" y="1939"/>
                <a:ext cx="1128"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0" name="Rectangle 610"/>
              <p:cNvSpPr>
                <a:spLocks noChangeArrowheads="1"/>
              </p:cNvSpPr>
              <p:nvPr/>
            </p:nvSpPr>
            <p:spPr bwMode="auto">
              <a:xfrm>
                <a:off x="3043" y="1947"/>
                <a:ext cx="1128"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1" name="Rectangle 611"/>
              <p:cNvSpPr>
                <a:spLocks noChangeArrowheads="1"/>
              </p:cNvSpPr>
              <p:nvPr/>
            </p:nvSpPr>
            <p:spPr bwMode="auto">
              <a:xfrm>
                <a:off x="3043" y="1957"/>
                <a:ext cx="1128"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2" name="Rectangle 612"/>
              <p:cNvSpPr>
                <a:spLocks noChangeArrowheads="1"/>
              </p:cNvSpPr>
              <p:nvPr/>
            </p:nvSpPr>
            <p:spPr bwMode="auto">
              <a:xfrm>
                <a:off x="3043" y="1967"/>
                <a:ext cx="1128"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3" name="Rectangle 613"/>
              <p:cNvSpPr>
                <a:spLocks noChangeArrowheads="1"/>
              </p:cNvSpPr>
              <p:nvPr/>
            </p:nvSpPr>
            <p:spPr bwMode="auto">
              <a:xfrm>
                <a:off x="3043" y="1972"/>
                <a:ext cx="1128"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4" name="Rectangle 614"/>
              <p:cNvSpPr>
                <a:spLocks noChangeArrowheads="1"/>
              </p:cNvSpPr>
              <p:nvPr/>
            </p:nvSpPr>
            <p:spPr bwMode="auto">
              <a:xfrm>
                <a:off x="3043" y="1983"/>
                <a:ext cx="1128"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5" name="Rectangle 615"/>
              <p:cNvSpPr>
                <a:spLocks noChangeArrowheads="1"/>
              </p:cNvSpPr>
              <p:nvPr/>
            </p:nvSpPr>
            <p:spPr bwMode="auto">
              <a:xfrm>
                <a:off x="3043" y="1990"/>
                <a:ext cx="1128"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6" name="Rectangle 616"/>
              <p:cNvSpPr>
                <a:spLocks noChangeArrowheads="1"/>
              </p:cNvSpPr>
              <p:nvPr/>
            </p:nvSpPr>
            <p:spPr bwMode="auto">
              <a:xfrm>
                <a:off x="3043" y="2006"/>
                <a:ext cx="1128"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7" name="Rectangle 617"/>
              <p:cNvSpPr>
                <a:spLocks noChangeArrowheads="1"/>
              </p:cNvSpPr>
              <p:nvPr/>
            </p:nvSpPr>
            <p:spPr bwMode="auto">
              <a:xfrm>
                <a:off x="3043" y="2013"/>
                <a:ext cx="1128"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8" name="Rectangle 618"/>
              <p:cNvSpPr>
                <a:spLocks noChangeArrowheads="1"/>
              </p:cNvSpPr>
              <p:nvPr/>
            </p:nvSpPr>
            <p:spPr bwMode="auto">
              <a:xfrm>
                <a:off x="3043" y="2020"/>
                <a:ext cx="1128"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79" name="Rectangle 619"/>
              <p:cNvSpPr>
                <a:spLocks noChangeArrowheads="1"/>
              </p:cNvSpPr>
              <p:nvPr/>
            </p:nvSpPr>
            <p:spPr bwMode="auto">
              <a:xfrm>
                <a:off x="3043" y="2031"/>
                <a:ext cx="1128"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0" name="Rectangle 620"/>
              <p:cNvSpPr>
                <a:spLocks noChangeArrowheads="1"/>
              </p:cNvSpPr>
              <p:nvPr/>
            </p:nvSpPr>
            <p:spPr bwMode="auto">
              <a:xfrm>
                <a:off x="3043" y="2039"/>
                <a:ext cx="1128"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1" name="Rectangle 621"/>
              <p:cNvSpPr>
                <a:spLocks noChangeArrowheads="1"/>
              </p:cNvSpPr>
              <p:nvPr/>
            </p:nvSpPr>
            <p:spPr bwMode="auto">
              <a:xfrm>
                <a:off x="3043" y="2049"/>
                <a:ext cx="1128"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2" name="Rectangle 622"/>
              <p:cNvSpPr>
                <a:spLocks noChangeArrowheads="1"/>
              </p:cNvSpPr>
              <p:nvPr/>
            </p:nvSpPr>
            <p:spPr bwMode="auto">
              <a:xfrm>
                <a:off x="3043" y="2058"/>
                <a:ext cx="1128"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3" name="Rectangle 623"/>
              <p:cNvSpPr>
                <a:spLocks noChangeArrowheads="1"/>
              </p:cNvSpPr>
              <p:nvPr/>
            </p:nvSpPr>
            <p:spPr bwMode="auto">
              <a:xfrm>
                <a:off x="3043" y="2068"/>
                <a:ext cx="1128"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4" name="Rectangle 624"/>
              <p:cNvSpPr>
                <a:spLocks noChangeArrowheads="1"/>
              </p:cNvSpPr>
              <p:nvPr/>
            </p:nvSpPr>
            <p:spPr bwMode="auto">
              <a:xfrm>
                <a:off x="3043" y="2076"/>
                <a:ext cx="1128"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5" name="Rectangle 625"/>
              <p:cNvSpPr>
                <a:spLocks noChangeArrowheads="1"/>
              </p:cNvSpPr>
              <p:nvPr/>
            </p:nvSpPr>
            <p:spPr bwMode="auto">
              <a:xfrm>
                <a:off x="3043" y="2086"/>
                <a:ext cx="1128"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6" name="Rectangle 626"/>
              <p:cNvSpPr>
                <a:spLocks noChangeArrowheads="1"/>
              </p:cNvSpPr>
              <p:nvPr/>
            </p:nvSpPr>
            <p:spPr bwMode="auto">
              <a:xfrm>
                <a:off x="3043" y="2098"/>
                <a:ext cx="1128"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7" name="Rectangle 627"/>
              <p:cNvSpPr>
                <a:spLocks noChangeArrowheads="1"/>
              </p:cNvSpPr>
              <p:nvPr/>
            </p:nvSpPr>
            <p:spPr bwMode="auto">
              <a:xfrm>
                <a:off x="3043" y="2105"/>
                <a:ext cx="1128"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8" name="Rectangle 628"/>
              <p:cNvSpPr>
                <a:spLocks noChangeArrowheads="1"/>
              </p:cNvSpPr>
              <p:nvPr/>
            </p:nvSpPr>
            <p:spPr bwMode="auto">
              <a:xfrm>
                <a:off x="3043" y="2112"/>
                <a:ext cx="1128"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89" name="Rectangle 629"/>
              <p:cNvSpPr>
                <a:spLocks noChangeArrowheads="1"/>
              </p:cNvSpPr>
              <p:nvPr/>
            </p:nvSpPr>
            <p:spPr bwMode="auto">
              <a:xfrm>
                <a:off x="3043" y="2124"/>
                <a:ext cx="1128"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0" name="Rectangle 630"/>
              <p:cNvSpPr>
                <a:spLocks noChangeArrowheads="1"/>
              </p:cNvSpPr>
              <p:nvPr/>
            </p:nvSpPr>
            <p:spPr bwMode="auto">
              <a:xfrm>
                <a:off x="3043" y="2134"/>
                <a:ext cx="1128"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1" name="Rectangle 631"/>
              <p:cNvSpPr>
                <a:spLocks noChangeArrowheads="1"/>
              </p:cNvSpPr>
              <p:nvPr/>
            </p:nvSpPr>
            <p:spPr bwMode="auto">
              <a:xfrm>
                <a:off x="3043" y="2142"/>
                <a:ext cx="1128"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2" name="Rectangle 632"/>
              <p:cNvSpPr>
                <a:spLocks noChangeArrowheads="1"/>
              </p:cNvSpPr>
              <p:nvPr/>
            </p:nvSpPr>
            <p:spPr bwMode="auto">
              <a:xfrm>
                <a:off x="3043" y="2153"/>
                <a:ext cx="1128"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3" name="Rectangle 633"/>
              <p:cNvSpPr>
                <a:spLocks noChangeArrowheads="1"/>
              </p:cNvSpPr>
              <p:nvPr/>
            </p:nvSpPr>
            <p:spPr bwMode="auto">
              <a:xfrm>
                <a:off x="3043" y="2160"/>
                <a:ext cx="1128"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4" name="Rectangle 634"/>
              <p:cNvSpPr>
                <a:spLocks noChangeArrowheads="1"/>
              </p:cNvSpPr>
              <p:nvPr/>
            </p:nvSpPr>
            <p:spPr bwMode="auto">
              <a:xfrm>
                <a:off x="3043" y="2171"/>
                <a:ext cx="1128"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5" name="Rectangle 635"/>
              <p:cNvSpPr>
                <a:spLocks noChangeArrowheads="1"/>
              </p:cNvSpPr>
              <p:nvPr/>
            </p:nvSpPr>
            <p:spPr bwMode="auto">
              <a:xfrm>
                <a:off x="3043" y="2179"/>
                <a:ext cx="1128"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6" name="Rectangle 636"/>
              <p:cNvSpPr>
                <a:spLocks noChangeArrowheads="1"/>
              </p:cNvSpPr>
              <p:nvPr/>
            </p:nvSpPr>
            <p:spPr bwMode="auto">
              <a:xfrm>
                <a:off x="3043" y="2190"/>
                <a:ext cx="1128"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7" name="Rectangle 637"/>
              <p:cNvSpPr>
                <a:spLocks noChangeArrowheads="1"/>
              </p:cNvSpPr>
              <p:nvPr/>
            </p:nvSpPr>
            <p:spPr bwMode="auto">
              <a:xfrm>
                <a:off x="3043" y="2197"/>
                <a:ext cx="1128"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8" name="Rectangle 638"/>
              <p:cNvSpPr>
                <a:spLocks noChangeArrowheads="1"/>
              </p:cNvSpPr>
              <p:nvPr/>
            </p:nvSpPr>
            <p:spPr bwMode="auto">
              <a:xfrm>
                <a:off x="3043" y="2209"/>
                <a:ext cx="1128"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99" name="Rectangle 639"/>
              <p:cNvSpPr>
                <a:spLocks noChangeArrowheads="1"/>
              </p:cNvSpPr>
              <p:nvPr/>
            </p:nvSpPr>
            <p:spPr bwMode="auto">
              <a:xfrm>
                <a:off x="3043" y="2219"/>
                <a:ext cx="1128"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0" name="Rectangle 640"/>
              <p:cNvSpPr>
                <a:spLocks noChangeArrowheads="1"/>
              </p:cNvSpPr>
              <p:nvPr/>
            </p:nvSpPr>
            <p:spPr bwMode="auto">
              <a:xfrm>
                <a:off x="3043" y="2227"/>
                <a:ext cx="1128"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1" name="Rectangle 641"/>
              <p:cNvSpPr>
                <a:spLocks noChangeArrowheads="1"/>
              </p:cNvSpPr>
              <p:nvPr/>
            </p:nvSpPr>
            <p:spPr bwMode="auto">
              <a:xfrm>
                <a:off x="3043" y="2238"/>
                <a:ext cx="1128"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2" name="Rectangle 642"/>
              <p:cNvSpPr>
                <a:spLocks noChangeArrowheads="1"/>
              </p:cNvSpPr>
              <p:nvPr/>
            </p:nvSpPr>
            <p:spPr bwMode="auto">
              <a:xfrm>
                <a:off x="3043" y="2245"/>
                <a:ext cx="1128"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3" name="Rectangle 643"/>
              <p:cNvSpPr>
                <a:spLocks noChangeArrowheads="1"/>
              </p:cNvSpPr>
              <p:nvPr/>
            </p:nvSpPr>
            <p:spPr bwMode="auto">
              <a:xfrm>
                <a:off x="3043" y="2256"/>
                <a:ext cx="1128"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4" name="Rectangle 644"/>
              <p:cNvSpPr>
                <a:spLocks noChangeArrowheads="1"/>
              </p:cNvSpPr>
              <p:nvPr/>
            </p:nvSpPr>
            <p:spPr bwMode="auto">
              <a:xfrm>
                <a:off x="3043" y="2268"/>
                <a:ext cx="1128"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5" name="Rectangle 645"/>
              <p:cNvSpPr>
                <a:spLocks noChangeArrowheads="1"/>
              </p:cNvSpPr>
              <p:nvPr/>
            </p:nvSpPr>
            <p:spPr bwMode="auto">
              <a:xfrm>
                <a:off x="3043" y="2278"/>
                <a:ext cx="1128"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6" name="Rectangle 646"/>
              <p:cNvSpPr>
                <a:spLocks noChangeArrowheads="1"/>
              </p:cNvSpPr>
              <p:nvPr/>
            </p:nvSpPr>
            <p:spPr bwMode="auto">
              <a:xfrm>
                <a:off x="3043" y="2286"/>
                <a:ext cx="1128"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7" name="Rectangle 647"/>
              <p:cNvSpPr>
                <a:spLocks noChangeArrowheads="1"/>
              </p:cNvSpPr>
              <p:nvPr/>
            </p:nvSpPr>
            <p:spPr bwMode="auto">
              <a:xfrm>
                <a:off x="3043" y="2297"/>
                <a:ext cx="1128"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8" name="Rectangle 648"/>
              <p:cNvSpPr>
                <a:spLocks noChangeArrowheads="1"/>
              </p:cNvSpPr>
              <p:nvPr/>
            </p:nvSpPr>
            <p:spPr bwMode="auto">
              <a:xfrm>
                <a:off x="3043" y="2308"/>
                <a:ext cx="1128"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09" name="Rectangle 649"/>
              <p:cNvSpPr>
                <a:spLocks noChangeArrowheads="1"/>
              </p:cNvSpPr>
              <p:nvPr/>
            </p:nvSpPr>
            <p:spPr bwMode="auto">
              <a:xfrm>
                <a:off x="3043" y="2319"/>
                <a:ext cx="1128"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0" name="Rectangle 650"/>
              <p:cNvSpPr>
                <a:spLocks noChangeArrowheads="1"/>
              </p:cNvSpPr>
              <p:nvPr/>
            </p:nvSpPr>
            <p:spPr bwMode="auto">
              <a:xfrm>
                <a:off x="3043" y="2330"/>
                <a:ext cx="1128"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1" name="Rectangle 651"/>
              <p:cNvSpPr>
                <a:spLocks noChangeArrowheads="1"/>
              </p:cNvSpPr>
              <p:nvPr/>
            </p:nvSpPr>
            <p:spPr bwMode="auto">
              <a:xfrm>
                <a:off x="3043" y="2345"/>
                <a:ext cx="1128"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2" name="Rectangle 652"/>
              <p:cNvSpPr>
                <a:spLocks noChangeArrowheads="1"/>
              </p:cNvSpPr>
              <p:nvPr/>
            </p:nvSpPr>
            <p:spPr bwMode="auto">
              <a:xfrm>
                <a:off x="3043" y="2356"/>
                <a:ext cx="1128"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3" name="Rectangle 653"/>
              <p:cNvSpPr>
                <a:spLocks noChangeArrowheads="1"/>
              </p:cNvSpPr>
              <p:nvPr/>
            </p:nvSpPr>
            <p:spPr bwMode="auto">
              <a:xfrm>
                <a:off x="3043" y="2367"/>
                <a:ext cx="1128"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4" name="Rectangle 654"/>
              <p:cNvSpPr>
                <a:spLocks noChangeArrowheads="1"/>
              </p:cNvSpPr>
              <p:nvPr/>
            </p:nvSpPr>
            <p:spPr bwMode="auto">
              <a:xfrm>
                <a:off x="3043" y="2378"/>
                <a:ext cx="1128"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5" name="Rectangle 655"/>
              <p:cNvSpPr>
                <a:spLocks noChangeArrowheads="1"/>
              </p:cNvSpPr>
              <p:nvPr/>
            </p:nvSpPr>
            <p:spPr bwMode="auto">
              <a:xfrm>
                <a:off x="3043" y="2393"/>
                <a:ext cx="1128"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6" name="Rectangle 656"/>
              <p:cNvSpPr>
                <a:spLocks noChangeArrowheads="1"/>
              </p:cNvSpPr>
              <p:nvPr/>
            </p:nvSpPr>
            <p:spPr bwMode="auto">
              <a:xfrm>
                <a:off x="3043" y="2408"/>
                <a:ext cx="1128"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7" name="Rectangle 657"/>
              <p:cNvSpPr>
                <a:spLocks noChangeArrowheads="1"/>
              </p:cNvSpPr>
              <p:nvPr/>
            </p:nvSpPr>
            <p:spPr bwMode="auto">
              <a:xfrm>
                <a:off x="3043" y="2419"/>
                <a:ext cx="1128"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8" name="Rectangle 658"/>
              <p:cNvSpPr>
                <a:spLocks noChangeArrowheads="1"/>
              </p:cNvSpPr>
              <p:nvPr/>
            </p:nvSpPr>
            <p:spPr bwMode="auto">
              <a:xfrm>
                <a:off x="3043" y="2434"/>
                <a:ext cx="1128"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19" name="Rectangle 659"/>
              <p:cNvSpPr>
                <a:spLocks noChangeArrowheads="1"/>
              </p:cNvSpPr>
              <p:nvPr/>
            </p:nvSpPr>
            <p:spPr bwMode="auto">
              <a:xfrm>
                <a:off x="3043" y="2448"/>
                <a:ext cx="1128"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0" name="Rectangle 660"/>
              <p:cNvSpPr>
                <a:spLocks noChangeArrowheads="1"/>
              </p:cNvSpPr>
              <p:nvPr/>
            </p:nvSpPr>
            <p:spPr bwMode="auto">
              <a:xfrm>
                <a:off x="3043" y="2467"/>
                <a:ext cx="1128"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1" name="Rectangle 661"/>
              <p:cNvSpPr>
                <a:spLocks noChangeArrowheads="1"/>
              </p:cNvSpPr>
              <p:nvPr/>
            </p:nvSpPr>
            <p:spPr bwMode="auto">
              <a:xfrm>
                <a:off x="3043" y="2481"/>
                <a:ext cx="1128"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2" name="Rectangle 662"/>
              <p:cNvSpPr>
                <a:spLocks noChangeArrowheads="1"/>
              </p:cNvSpPr>
              <p:nvPr/>
            </p:nvSpPr>
            <p:spPr bwMode="auto">
              <a:xfrm>
                <a:off x="3043" y="2500"/>
                <a:ext cx="1128"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3" name="Rectangle 663"/>
              <p:cNvSpPr>
                <a:spLocks noChangeArrowheads="1"/>
              </p:cNvSpPr>
              <p:nvPr/>
            </p:nvSpPr>
            <p:spPr bwMode="auto">
              <a:xfrm>
                <a:off x="3043" y="2522"/>
                <a:ext cx="1128"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4" name="Rectangle 664"/>
              <p:cNvSpPr>
                <a:spLocks noChangeArrowheads="1"/>
              </p:cNvSpPr>
              <p:nvPr/>
            </p:nvSpPr>
            <p:spPr bwMode="auto">
              <a:xfrm>
                <a:off x="3043" y="2541"/>
                <a:ext cx="1128"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5" name="Rectangle 665"/>
              <p:cNvSpPr>
                <a:spLocks noChangeArrowheads="1"/>
              </p:cNvSpPr>
              <p:nvPr/>
            </p:nvSpPr>
            <p:spPr bwMode="auto">
              <a:xfrm>
                <a:off x="3043" y="2566"/>
                <a:ext cx="1128"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6" name="Rectangle 666"/>
              <p:cNvSpPr>
                <a:spLocks noChangeArrowheads="1"/>
              </p:cNvSpPr>
              <p:nvPr/>
            </p:nvSpPr>
            <p:spPr bwMode="auto">
              <a:xfrm>
                <a:off x="3043" y="2596"/>
                <a:ext cx="1128"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7" name="Rectangle 667"/>
              <p:cNvSpPr>
                <a:spLocks noChangeArrowheads="1"/>
              </p:cNvSpPr>
              <p:nvPr/>
            </p:nvSpPr>
            <p:spPr bwMode="auto">
              <a:xfrm>
                <a:off x="3043" y="2626"/>
                <a:ext cx="1128"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8" name="Rectangle 668"/>
              <p:cNvSpPr>
                <a:spLocks noChangeArrowheads="1"/>
              </p:cNvSpPr>
              <p:nvPr/>
            </p:nvSpPr>
            <p:spPr bwMode="auto">
              <a:xfrm>
                <a:off x="3043" y="2674"/>
                <a:ext cx="1128"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929" name="Rectangle 669"/>
              <p:cNvSpPr>
                <a:spLocks noChangeArrowheads="1"/>
              </p:cNvSpPr>
              <p:nvPr/>
            </p:nvSpPr>
            <p:spPr bwMode="auto">
              <a:xfrm>
                <a:off x="3043" y="2725"/>
                <a:ext cx="1128"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pic>
            <p:nvPicPr>
              <p:cNvPr id="325930" name="Picture 670"/>
              <p:cNvPicPr>
                <a:picLocks noChangeAspect="1" noChangeArrowheads="1"/>
              </p:cNvPicPr>
              <p:nvPr/>
            </p:nvPicPr>
            <p:blipFill>
              <a:blip r:embed="rId4" cstate="print"/>
              <a:srcRect/>
              <a:stretch>
                <a:fillRect/>
              </a:stretch>
            </p:blipFill>
            <p:spPr bwMode="auto">
              <a:xfrm>
                <a:off x="3043" y="1849"/>
                <a:ext cx="1129" cy="946"/>
              </a:xfrm>
              <a:prstGeom prst="rect">
                <a:avLst/>
              </a:prstGeom>
              <a:noFill/>
              <a:ln w="9525">
                <a:noFill/>
                <a:miter lim="800000"/>
                <a:headEnd/>
                <a:tailEnd/>
              </a:ln>
            </p:spPr>
          </p:pic>
        </p:grpSp>
        <p:grpSp>
          <p:nvGrpSpPr>
            <p:cNvPr id="19" name="Group 749"/>
            <p:cNvGrpSpPr>
              <a:grpSpLocks/>
            </p:cNvGrpSpPr>
            <p:nvPr/>
          </p:nvGrpSpPr>
          <p:grpSpPr bwMode="auto">
            <a:xfrm>
              <a:off x="3043" y="1848"/>
              <a:ext cx="1127" cy="946"/>
              <a:chOff x="3043" y="1848"/>
              <a:chExt cx="1127" cy="946"/>
            </a:xfrm>
          </p:grpSpPr>
          <p:sp>
            <p:nvSpPr>
              <p:cNvPr id="325776" name="Rectangle 672"/>
              <p:cNvSpPr>
                <a:spLocks noChangeArrowheads="1"/>
              </p:cNvSpPr>
              <p:nvPr/>
            </p:nvSpPr>
            <p:spPr bwMode="auto">
              <a:xfrm>
                <a:off x="3043" y="1848"/>
                <a:ext cx="1127" cy="4"/>
              </a:xfrm>
              <a:prstGeom prst="rect">
                <a:avLst/>
              </a:prstGeom>
              <a:solidFill>
                <a:srgbClr val="FFFF0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77" name="Rectangle 673"/>
              <p:cNvSpPr>
                <a:spLocks noChangeArrowheads="1"/>
              </p:cNvSpPr>
              <p:nvPr/>
            </p:nvSpPr>
            <p:spPr bwMode="auto">
              <a:xfrm>
                <a:off x="3043" y="1852"/>
                <a:ext cx="1127" cy="1"/>
              </a:xfrm>
              <a:prstGeom prst="rect">
                <a:avLst/>
              </a:prstGeom>
              <a:solidFill>
                <a:srgbClr val="FFFF0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78" name="Rectangle 674"/>
              <p:cNvSpPr>
                <a:spLocks noChangeArrowheads="1"/>
              </p:cNvSpPr>
              <p:nvPr/>
            </p:nvSpPr>
            <p:spPr bwMode="auto">
              <a:xfrm>
                <a:off x="3043" y="1853"/>
                <a:ext cx="1127" cy="1"/>
              </a:xfrm>
              <a:prstGeom prst="rect">
                <a:avLst/>
              </a:prstGeom>
              <a:solidFill>
                <a:srgbClr val="FFFF0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79" name="Rectangle 675"/>
              <p:cNvSpPr>
                <a:spLocks noChangeArrowheads="1"/>
              </p:cNvSpPr>
              <p:nvPr/>
            </p:nvSpPr>
            <p:spPr bwMode="auto">
              <a:xfrm>
                <a:off x="3043" y="1854"/>
                <a:ext cx="1127" cy="1"/>
              </a:xfrm>
              <a:prstGeom prst="rect">
                <a:avLst/>
              </a:prstGeom>
              <a:solidFill>
                <a:srgbClr val="FFFF0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0" name="Rectangle 676"/>
              <p:cNvSpPr>
                <a:spLocks noChangeArrowheads="1"/>
              </p:cNvSpPr>
              <p:nvPr/>
            </p:nvSpPr>
            <p:spPr bwMode="auto">
              <a:xfrm>
                <a:off x="3043" y="1854"/>
                <a:ext cx="1127" cy="1"/>
              </a:xfrm>
              <a:prstGeom prst="rect">
                <a:avLst/>
              </a:prstGeom>
              <a:solidFill>
                <a:srgbClr val="FFFF0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1" name="Rectangle 677"/>
              <p:cNvSpPr>
                <a:spLocks noChangeArrowheads="1"/>
              </p:cNvSpPr>
              <p:nvPr/>
            </p:nvSpPr>
            <p:spPr bwMode="auto">
              <a:xfrm>
                <a:off x="3043" y="1855"/>
                <a:ext cx="1127" cy="9"/>
              </a:xfrm>
              <a:prstGeom prst="rect">
                <a:avLst/>
              </a:prstGeom>
              <a:solidFill>
                <a:srgbClr val="FFFF0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2" name="Rectangle 678"/>
              <p:cNvSpPr>
                <a:spLocks noChangeArrowheads="1"/>
              </p:cNvSpPr>
              <p:nvPr/>
            </p:nvSpPr>
            <p:spPr bwMode="auto">
              <a:xfrm>
                <a:off x="3043" y="1864"/>
                <a:ext cx="1127" cy="1"/>
              </a:xfrm>
              <a:prstGeom prst="rect">
                <a:avLst/>
              </a:prstGeom>
              <a:solidFill>
                <a:srgbClr val="FFFF0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3" name="Rectangle 679"/>
              <p:cNvSpPr>
                <a:spLocks noChangeArrowheads="1"/>
              </p:cNvSpPr>
              <p:nvPr/>
            </p:nvSpPr>
            <p:spPr bwMode="auto">
              <a:xfrm>
                <a:off x="3043" y="1865"/>
                <a:ext cx="1127" cy="10"/>
              </a:xfrm>
              <a:prstGeom prst="rect">
                <a:avLst/>
              </a:prstGeom>
              <a:solidFill>
                <a:srgbClr val="FFFF0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4" name="Rectangle 680"/>
              <p:cNvSpPr>
                <a:spLocks noChangeArrowheads="1"/>
              </p:cNvSpPr>
              <p:nvPr/>
            </p:nvSpPr>
            <p:spPr bwMode="auto">
              <a:xfrm>
                <a:off x="3043" y="1875"/>
                <a:ext cx="1127" cy="2"/>
              </a:xfrm>
              <a:prstGeom prst="rect">
                <a:avLst/>
              </a:prstGeom>
              <a:solidFill>
                <a:srgbClr val="FFFF1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5" name="Rectangle 681"/>
              <p:cNvSpPr>
                <a:spLocks noChangeArrowheads="1"/>
              </p:cNvSpPr>
              <p:nvPr/>
            </p:nvSpPr>
            <p:spPr bwMode="auto">
              <a:xfrm>
                <a:off x="3043" y="1877"/>
                <a:ext cx="1127" cy="10"/>
              </a:xfrm>
              <a:prstGeom prst="rect">
                <a:avLst/>
              </a:prstGeom>
              <a:solidFill>
                <a:srgbClr val="FFFF1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6" name="Rectangle 682"/>
              <p:cNvSpPr>
                <a:spLocks noChangeArrowheads="1"/>
              </p:cNvSpPr>
              <p:nvPr/>
            </p:nvSpPr>
            <p:spPr bwMode="auto">
              <a:xfrm>
                <a:off x="3043" y="1887"/>
                <a:ext cx="1127" cy="6"/>
              </a:xfrm>
              <a:prstGeom prst="rect">
                <a:avLst/>
              </a:prstGeom>
              <a:solidFill>
                <a:srgbClr val="FFFF1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7" name="Rectangle 683"/>
              <p:cNvSpPr>
                <a:spLocks noChangeArrowheads="1"/>
              </p:cNvSpPr>
              <p:nvPr/>
            </p:nvSpPr>
            <p:spPr bwMode="auto">
              <a:xfrm>
                <a:off x="3043" y="1893"/>
                <a:ext cx="1127" cy="8"/>
              </a:xfrm>
              <a:prstGeom prst="rect">
                <a:avLst/>
              </a:prstGeom>
              <a:solidFill>
                <a:srgbClr val="FFFF1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8" name="Rectangle 684"/>
              <p:cNvSpPr>
                <a:spLocks noChangeArrowheads="1"/>
              </p:cNvSpPr>
              <p:nvPr/>
            </p:nvSpPr>
            <p:spPr bwMode="auto">
              <a:xfrm>
                <a:off x="3043" y="1901"/>
                <a:ext cx="1127" cy="8"/>
              </a:xfrm>
              <a:prstGeom prst="rect">
                <a:avLst/>
              </a:prstGeom>
              <a:solidFill>
                <a:srgbClr val="FFFF1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89" name="Rectangle 685"/>
              <p:cNvSpPr>
                <a:spLocks noChangeArrowheads="1"/>
              </p:cNvSpPr>
              <p:nvPr/>
            </p:nvSpPr>
            <p:spPr bwMode="auto">
              <a:xfrm>
                <a:off x="3043" y="1909"/>
                <a:ext cx="1127" cy="12"/>
              </a:xfrm>
              <a:prstGeom prst="rect">
                <a:avLst/>
              </a:prstGeom>
              <a:solidFill>
                <a:srgbClr val="FFFF1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0" name="Rectangle 686"/>
              <p:cNvSpPr>
                <a:spLocks noChangeArrowheads="1"/>
              </p:cNvSpPr>
              <p:nvPr/>
            </p:nvSpPr>
            <p:spPr bwMode="auto">
              <a:xfrm>
                <a:off x="3043" y="1921"/>
                <a:ext cx="1127" cy="4"/>
              </a:xfrm>
              <a:prstGeom prst="rect">
                <a:avLst/>
              </a:prstGeom>
              <a:solidFill>
                <a:srgbClr val="FFFF1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1" name="Rectangle 687"/>
              <p:cNvSpPr>
                <a:spLocks noChangeArrowheads="1"/>
              </p:cNvSpPr>
              <p:nvPr/>
            </p:nvSpPr>
            <p:spPr bwMode="auto">
              <a:xfrm>
                <a:off x="3043" y="1925"/>
                <a:ext cx="1127" cy="14"/>
              </a:xfrm>
              <a:prstGeom prst="rect">
                <a:avLst/>
              </a:prstGeom>
              <a:solidFill>
                <a:srgbClr val="FFFF1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2" name="Rectangle 688"/>
              <p:cNvSpPr>
                <a:spLocks noChangeArrowheads="1"/>
              </p:cNvSpPr>
              <p:nvPr/>
            </p:nvSpPr>
            <p:spPr bwMode="auto">
              <a:xfrm>
                <a:off x="3043" y="1939"/>
                <a:ext cx="1127" cy="8"/>
              </a:xfrm>
              <a:prstGeom prst="rect">
                <a:avLst/>
              </a:prstGeom>
              <a:solidFill>
                <a:srgbClr val="FFFF2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3" name="Rectangle 689"/>
              <p:cNvSpPr>
                <a:spLocks noChangeArrowheads="1"/>
              </p:cNvSpPr>
              <p:nvPr/>
            </p:nvSpPr>
            <p:spPr bwMode="auto">
              <a:xfrm>
                <a:off x="3043" y="1947"/>
                <a:ext cx="1127" cy="10"/>
              </a:xfrm>
              <a:prstGeom prst="rect">
                <a:avLst/>
              </a:prstGeom>
              <a:solidFill>
                <a:srgbClr val="FFFF2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4" name="Rectangle 690"/>
              <p:cNvSpPr>
                <a:spLocks noChangeArrowheads="1"/>
              </p:cNvSpPr>
              <p:nvPr/>
            </p:nvSpPr>
            <p:spPr bwMode="auto">
              <a:xfrm>
                <a:off x="3043" y="1957"/>
                <a:ext cx="1127" cy="10"/>
              </a:xfrm>
              <a:prstGeom prst="rect">
                <a:avLst/>
              </a:prstGeom>
              <a:solidFill>
                <a:srgbClr val="FFFF2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5" name="Rectangle 691"/>
              <p:cNvSpPr>
                <a:spLocks noChangeArrowheads="1"/>
              </p:cNvSpPr>
              <p:nvPr/>
            </p:nvSpPr>
            <p:spPr bwMode="auto">
              <a:xfrm>
                <a:off x="3043" y="1967"/>
                <a:ext cx="1127" cy="5"/>
              </a:xfrm>
              <a:prstGeom prst="rect">
                <a:avLst/>
              </a:prstGeom>
              <a:solidFill>
                <a:srgbClr val="FFFF2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6" name="Rectangle 692"/>
              <p:cNvSpPr>
                <a:spLocks noChangeArrowheads="1"/>
              </p:cNvSpPr>
              <p:nvPr/>
            </p:nvSpPr>
            <p:spPr bwMode="auto">
              <a:xfrm>
                <a:off x="3043" y="1972"/>
                <a:ext cx="1127" cy="11"/>
              </a:xfrm>
              <a:prstGeom prst="rect">
                <a:avLst/>
              </a:prstGeom>
              <a:solidFill>
                <a:srgbClr val="FFFF2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7" name="Rectangle 693"/>
              <p:cNvSpPr>
                <a:spLocks noChangeArrowheads="1"/>
              </p:cNvSpPr>
              <p:nvPr/>
            </p:nvSpPr>
            <p:spPr bwMode="auto">
              <a:xfrm>
                <a:off x="3043" y="1983"/>
                <a:ext cx="1127" cy="7"/>
              </a:xfrm>
              <a:prstGeom prst="rect">
                <a:avLst/>
              </a:prstGeom>
              <a:solidFill>
                <a:srgbClr val="FFFF2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8" name="Rectangle 694"/>
              <p:cNvSpPr>
                <a:spLocks noChangeArrowheads="1"/>
              </p:cNvSpPr>
              <p:nvPr/>
            </p:nvSpPr>
            <p:spPr bwMode="auto">
              <a:xfrm>
                <a:off x="3043" y="1990"/>
                <a:ext cx="1127" cy="16"/>
              </a:xfrm>
              <a:prstGeom prst="rect">
                <a:avLst/>
              </a:prstGeom>
              <a:solidFill>
                <a:srgbClr val="FFFF2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99" name="Rectangle 695"/>
              <p:cNvSpPr>
                <a:spLocks noChangeArrowheads="1"/>
              </p:cNvSpPr>
              <p:nvPr/>
            </p:nvSpPr>
            <p:spPr bwMode="auto">
              <a:xfrm>
                <a:off x="3043" y="2006"/>
                <a:ext cx="1127" cy="7"/>
              </a:xfrm>
              <a:prstGeom prst="rect">
                <a:avLst/>
              </a:prstGeom>
              <a:solidFill>
                <a:srgbClr val="FFFF2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0" name="Rectangle 696"/>
              <p:cNvSpPr>
                <a:spLocks noChangeArrowheads="1"/>
              </p:cNvSpPr>
              <p:nvPr/>
            </p:nvSpPr>
            <p:spPr bwMode="auto">
              <a:xfrm>
                <a:off x="3043" y="2013"/>
                <a:ext cx="1127" cy="7"/>
              </a:xfrm>
              <a:prstGeom prst="rect">
                <a:avLst/>
              </a:prstGeom>
              <a:solidFill>
                <a:srgbClr val="FFFF3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1" name="Rectangle 697"/>
              <p:cNvSpPr>
                <a:spLocks noChangeArrowheads="1"/>
              </p:cNvSpPr>
              <p:nvPr/>
            </p:nvSpPr>
            <p:spPr bwMode="auto">
              <a:xfrm>
                <a:off x="3043" y="2020"/>
                <a:ext cx="1127" cy="11"/>
              </a:xfrm>
              <a:prstGeom prst="rect">
                <a:avLst/>
              </a:prstGeom>
              <a:solidFill>
                <a:srgbClr val="FFFF3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2" name="Rectangle 698"/>
              <p:cNvSpPr>
                <a:spLocks noChangeArrowheads="1"/>
              </p:cNvSpPr>
              <p:nvPr/>
            </p:nvSpPr>
            <p:spPr bwMode="auto">
              <a:xfrm>
                <a:off x="3043" y="2031"/>
                <a:ext cx="1127" cy="8"/>
              </a:xfrm>
              <a:prstGeom prst="rect">
                <a:avLst/>
              </a:prstGeom>
              <a:solidFill>
                <a:srgbClr val="FFFF3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3" name="Rectangle 699"/>
              <p:cNvSpPr>
                <a:spLocks noChangeArrowheads="1"/>
              </p:cNvSpPr>
              <p:nvPr/>
            </p:nvSpPr>
            <p:spPr bwMode="auto">
              <a:xfrm>
                <a:off x="3043" y="2039"/>
                <a:ext cx="1127" cy="10"/>
              </a:xfrm>
              <a:prstGeom prst="rect">
                <a:avLst/>
              </a:prstGeom>
              <a:solidFill>
                <a:srgbClr val="FFFF3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4" name="Rectangle 700"/>
              <p:cNvSpPr>
                <a:spLocks noChangeArrowheads="1"/>
              </p:cNvSpPr>
              <p:nvPr/>
            </p:nvSpPr>
            <p:spPr bwMode="auto">
              <a:xfrm>
                <a:off x="3043" y="2049"/>
                <a:ext cx="1127" cy="9"/>
              </a:xfrm>
              <a:prstGeom prst="rect">
                <a:avLst/>
              </a:prstGeom>
              <a:solidFill>
                <a:srgbClr val="FFFF3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5" name="Rectangle 701"/>
              <p:cNvSpPr>
                <a:spLocks noChangeArrowheads="1"/>
              </p:cNvSpPr>
              <p:nvPr/>
            </p:nvSpPr>
            <p:spPr bwMode="auto">
              <a:xfrm>
                <a:off x="3043" y="2058"/>
                <a:ext cx="1127" cy="10"/>
              </a:xfrm>
              <a:prstGeom prst="rect">
                <a:avLst/>
              </a:prstGeom>
              <a:solidFill>
                <a:srgbClr val="FFFF3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6" name="Rectangle 702"/>
              <p:cNvSpPr>
                <a:spLocks noChangeArrowheads="1"/>
              </p:cNvSpPr>
              <p:nvPr/>
            </p:nvSpPr>
            <p:spPr bwMode="auto">
              <a:xfrm>
                <a:off x="3043" y="2068"/>
                <a:ext cx="1127" cy="8"/>
              </a:xfrm>
              <a:prstGeom prst="rect">
                <a:avLst/>
              </a:prstGeom>
              <a:solidFill>
                <a:srgbClr val="FFFF3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7" name="Rectangle 703"/>
              <p:cNvSpPr>
                <a:spLocks noChangeArrowheads="1"/>
              </p:cNvSpPr>
              <p:nvPr/>
            </p:nvSpPr>
            <p:spPr bwMode="auto">
              <a:xfrm>
                <a:off x="3043" y="2076"/>
                <a:ext cx="1127" cy="10"/>
              </a:xfrm>
              <a:prstGeom prst="rect">
                <a:avLst/>
              </a:prstGeom>
              <a:solidFill>
                <a:srgbClr val="FFFF3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8" name="Rectangle 704"/>
              <p:cNvSpPr>
                <a:spLocks noChangeArrowheads="1"/>
              </p:cNvSpPr>
              <p:nvPr/>
            </p:nvSpPr>
            <p:spPr bwMode="auto">
              <a:xfrm>
                <a:off x="3043" y="2086"/>
                <a:ext cx="1127" cy="12"/>
              </a:xfrm>
              <a:prstGeom prst="rect">
                <a:avLst/>
              </a:prstGeom>
              <a:solidFill>
                <a:srgbClr val="FFFF4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09" name="Rectangle 705"/>
              <p:cNvSpPr>
                <a:spLocks noChangeArrowheads="1"/>
              </p:cNvSpPr>
              <p:nvPr/>
            </p:nvSpPr>
            <p:spPr bwMode="auto">
              <a:xfrm>
                <a:off x="3043" y="2098"/>
                <a:ext cx="1127" cy="7"/>
              </a:xfrm>
              <a:prstGeom prst="rect">
                <a:avLst/>
              </a:prstGeom>
              <a:solidFill>
                <a:srgbClr val="FFFF4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0" name="Rectangle 706"/>
              <p:cNvSpPr>
                <a:spLocks noChangeArrowheads="1"/>
              </p:cNvSpPr>
              <p:nvPr/>
            </p:nvSpPr>
            <p:spPr bwMode="auto">
              <a:xfrm>
                <a:off x="3043" y="2105"/>
                <a:ext cx="1127" cy="7"/>
              </a:xfrm>
              <a:prstGeom prst="rect">
                <a:avLst/>
              </a:prstGeom>
              <a:solidFill>
                <a:srgbClr val="FFFF4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1" name="Rectangle 707"/>
              <p:cNvSpPr>
                <a:spLocks noChangeArrowheads="1"/>
              </p:cNvSpPr>
              <p:nvPr/>
            </p:nvSpPr>
            <p:spPr bwMode="auto">
              <a:xfrm>
                <a:off x="3043" y="2112"/>
                <a:ext cx="1127" cy="12"/>
              </a:xfrm>
              <a:prstGeom prst="rect">
                <a:avLst/>
              </a:prstGeom>
              <a:solidFill>
                <a:srgbClr val="FFFF4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2" name="Rectangle 708"/>
              <p:cNvSpPr>
                <a:spLocks noChangeArrowheads="1"/>
              </p:cNvSpPr>
              <p:nvPr/>
            </p:nvSpPr>
            <p:spPr bwMode="auto">
              <a:xfrm>
                <a:off x="3043" y="2124"/>
                <a:ext cx="1127" cy="10"/>
              </a:xfrm>
              <a:prstGeom prst="rect">
                <a:avLst/>
              </a:prstGeom>
              <a:solidFill>
                <a:srgbClr val="FFFF4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3" name="Rectangle 709"/>
              <p:cNvSpPr>
                <a:spLocks noChangeArrowheads="1"/>
              </p:cNvSpPr>
              <p:nvPr/>
            </p:nvSpPr>
            <p:spPr bwMode="auto">
              <a:xfrm>
                <a:off x="3043" y="2134"/>
                <a:ext cx="1127" cy="8"/>
              </a:xfrm>
              <a:prstGeom prst="rect">
                <a:avLst/>
              </a:prstGeom>
              <a:solidFill>
                <a:srgbClr val="FFFF4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4" name="Rectangle 710"/>
              <p:cNvSpPr>
                <a:spLocks noChangeArrowheads="1"/>
              </p:cNvSpPr>
              <p:nvPr/>
            </p:nvSpPr>
            <p:spPr bwMode="auto">
              <a:xfrm>
                <a:off x="3043" y="2142"/>
                <a:ext cx="1127" cy="11"/>
              </a:xfrm>
              <a:prstGeom prst="rect">
                <a:avLst/>
              </a:prstGeom>
              <a:solidFill>
                <a:srgbClr val="FFFF4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5" name="Rectangle 711"/>
              <p:cNvSpPr>
                <a:spLocks noChangeArrowheads="1"/>
              </p:cNvSpPr>
              <p:nvPr/>
            </p:nvSpPr>
            <p:spPr bwMode="auto">
              <a:xfrm>
                <a:off x="3043" y="2153"/>
                <a:ext cx="1127" cy="7"/>
              </a:xfrm>
              <a:prstGeom prst="rect">
                <a:avLst/>
              </a:prstGeom>
              <a:solidFill>
                <a:srgbClr val="FFFF4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6" name="Rectangle 712"/>
              <p:cNvSpPr>
                <a:spLocks noChangeArrowheads="1"/>
              </p:cNvSpPr>
              <p:nvPr/>
            </p:nvSpPr>
            <p:spPr bwMode="auto">
              <a:xfrm>
                <a:off x="3043" y="2160"/>
                <a:ext cx="1127" cy="11"/>
              </a:xfrm>
              <a:prstGeom prst="rect">
                <a:avLst/>
              </a:prstGeom>
              <a:solidFill>
                <a:srgbClr val="FFFF5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7" name="Rectangle 713"/>
              <p:cNvSpPr>
                <a:spLocks noChangeArrowheads="1"/>
              </p:cNvSpPr>
              <p:nvPr/>
            </p:nvSpPr>
            <p:spPr bwMode="auto">
              <a:xfrm>
                <a:off x="3043" y="2171"/>
                <a:ext cx="1127" cy="8"/>
              </a:xfrm>
              <a:prstGeom prst="rect">
                <a:avLst/>
              </a:prstGeom>
              <a:solidFill>
                <a:srgbClr val="FFFF5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8" name="Rectangle 714"/>
              <p:cNvSpPr>
                <a:spLocks noChangeArrowheads="1"/>
              </p:cNvSpPr>
              <p:nvPr/>
            </p:nvSpPr>
            <p:spPr bwMode="auto">
              <a:xfrm>
                <a:off x="3043" y="2179"/>
                <a:ext cx="1127" cy="11"/>
              </a:xfrm>
              <a:prstGeom prst="rect">
                <a:avLst/>
              </a:prstGeom>
              <a:solidFill>
                <a:srgbClr val="FFFF5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19" name="Rectangle 715"/>
              <p:cNvSpPr>
                <a:spLocks noChangeArrowheads="1"/>
              </p:cNvSpPr>
              <p:nvPr/>
            </p:nvSpPr>
            <p:spPr bwMode="auto">
              <a:xfrm>
                <a:off x="3043" y="2190"/>
                <a:ext cx="1127" cy="7"/>
              </a:xfrm>
              <a:prstGeom prst="rect">
                <a:avLst/>
              </a:prstGeom>
              <a:solidFill>
                <a:srgbClr val="FFFF5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0" name="Rectangle 716"/>
              <p:cNvSpPr>
                <a:spLocks noChangeArrowheads="1"/>
              </p:cNvSpPr>
              <p:nvPr/>
            </p:nvSpPr>
            <p:spPr bwMode="auto">
              <a:xfrm>
                <a:off x="3043" y="2197"/>
                <a:ext cx="1127" cy="12"/>
              </a:xfrm>
              <a:prstGeom prst="rect">
                <a:avLst/>
              </a:prstGeom>
              <a:solidFill>
                <a:srgbClr val="FFFF5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1" name="Rectangle 717"/>
              <p:cNvSpPr>
                <a:spLocks noChangeArrowheads="1"/>
              </p:cNvSpPr>
              <p:nvPr/>
            </p:nvSpPr>
            <p:spPr bwMode="auto">
              <a:xfrm>
                <a:off x="3043" y="2209"/>
                <a:ext cx="1127" cy="10"/>
              </a:xfrm>
              <a:prstGeom prst="rect">
                <a:avLst/>
              </a:prstGeom>
              <a:solidFill>
                <a:srgbClr val="FFFF5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2" name="Rectangle 718"/>
              <p:cNvSpPr>
                <a:spLocks noChangeArrowheads="1"/>
              </p:cNvSpPr>
              <p:nvPr/>
            </p:nvSpPr>
            <p:spPr bwMode="auto">
              <a:xfrm>
                <a:off x="3043" y="2219"/>
                <a:ext cx="1127" cy="8"/>
              </a:xfrm>
              <a:prstGeom prst="rect">
                <a:avLst/>
              </a:prstGeom>
              <a:solidFill>
                <a:srgbClr val="FFFF5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3" name="Rectangle 719"/>
              <p:cNvSpPr>
                <a:spLocks noChangeArrowheads="1"/>
              </p:cNvSpPr>
              <p:nvPr/>
            </p:nvSpPr>
            <p:spPr bwMode="auto">
              <a:xfrm>
                <a:off x="3043" y="2227"/>
                <a:ext cx="1127" cy="11"/>
              </a:xfrm>
              <a:prstGeom prst="rect">
                <a:avLst/>
              </a:prstGeom>
              <a:solidFill>
                <a:srgbClr val="FFFF5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4" name="Rectangle 720"/>
              <p:cNvSpPr>
                <a:spLocks noChangeArrowheads="1"/>
              </p:cNvSpPr>
              <p:nvPr/>
            </p:nvSpPr>
            <p:spPr bwMode="auto">
              <a:xfrm>
                <a:off x="3043" y="2238"/>
                <a:ext cx="1127" cy="7"/>
              </a:xfrm>
              <a:prstGeom prst="rect">
                <a:avLst/>
              </a:prstGeom>
              <a:solidFill>
                <a:srgbClr val="FFFF6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5" name="Rectangle 721"/>
              <p:cNvSpPr>
                <a:spLocks noChangeArrowheads="1"/>
              </p:cNvSpPr>
              <p:nvPr/>
            </p:nvSpPr>
            <p:spPr bwMode="auto">
              <a:xfrm>
                <a:off x="3043" y="2245"/>
                <a:ext cx="1127" cy="11"/>
              </a:xfrm>
              <a:prstGeom prst="rect">
                <a:avLst/>
              </a:prstGeom>
              <a:solidFill>
                <a:srgbClr val="FFFF6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6" name="Rectangle 722"/>
              <p:cNvSpPr>
                <a:spLocks noChangeArrowheads="1"/>
              </p:cNvSpPr>
              <p:nvPr/>
            </p:nvSpPr>
            <p:spPr bwMode="auto">
              <a:xfrm>
                <a:off x="3043" y="2256"/>
                <a:ext cx="1127" cy="12"/>
              </a:xfrm>
              <a:prstGeom prst="rect">
                <a:avLst/>
              </a:prstGeom>
              <a:solidFill>
                <a:srgbClr val="FFFF6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7" name="Rectangle 723"/>
              <p:cNvSpPr>
                <a:spLocks noChangeArrowheads="1"/>
              </p:cNvSpPr>
              <p:nvPr/>
            </p:nvSpPr>
            <p:spPr bwMode="auto">
              <a:xfrm>
                <a:off x="3043" y="2268"/>
                <a:ext cx="1127" cy="10"/>
              </a:xfrm>
              <a:prstGeom prst="rect">
                <a:avLst/>
              </a:prstGeom>
              <a:solidFill>
                <a:srgbClr val="FFFF6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8" name="Rectangle 724"/>
              <p:cNvSpPr>
                <a:spLocks noChangeArrowheads="1"/>
              </p:cNvSpPr>
              <p:nvPr/>
            </p:nvSpPr>
            <p:spPr bwMode="auto">
              <a:xfrm>
                <a:off x="3043" y="2278"/>
                <a:ext cx="1127" cy="8"/>
              </a:xfrm>
              <a:prstGeom prst="rect">
                <a:avLst/>
              </a:prstGeom>
              <a:solidFill>
                <a:srgbClr val="FFFF6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29" name="Rectangle 725"/>
              <p:cNvSpPr>
                <a:spLocks noChangeArrowheads="1"/>
              </p:cNvSpPr>
              <p:nvPr/>
            </p:nvSpPr>
            <p:spPr bwMode="auto">
              <a:xfrm>
                <a:off x="3043" y="2286"/>
                <a:ext cx="1127" cy="11"/>
              </a:xfrm>
              <a:prstGeom prst="rect">
                <a:avLst/>
              </a:prstGeom>
              <a:solidFill>
                <a:srgbClr val="FFFF6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0" name="Rectangle 726"/>
              <p:cNvSpPr>
                <a:spLocks noChangeArrowheads="1"/>
              </p:cNvSpPr>
              <p:nvPr/>
            </p:nvSpPr>
            <p:spPr bwMode="auto">
              <a:xfrm>
                <a:off x="3043" y="2297"/>
                <a:ext cx="1127" cy="11"/>
              </a:xfrm>
              <a:prstGeom prst="rect">
                <a:avLst/>
              </a:prstGeom>
              <a:solidFill>
                <a:srgbClr val="FFFF6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1" name="Rectangle 727"/>
              <p:cNvSpPr>
                <a:spLocks noChangeArrowheads="1"/>
              </p:cNvSpPr>
              <p:nvPr/>
            </p:nvSpPr>
            <p:spPr bwMode="auto">
              <a:xfrm>
                <a:off x="3043" y="2308"/>
                <a:ext cx="1127" cy="11"/>
              </a:xfrm>
              <a:prstGeom prst="rect">
                <a:avLst/>
              </a:prstGeom>
              <a:solidFill>
                <a:srgbClr val="FFFF6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2" name="Rectangle 728"/>
              <p:cNvSpPr>
                <a:spLocks noChangeArrowheads="1"/>
              </p:cNvSpPr>
              <p:nvPr/>
            </p:nvSpPr>
            <p:spPr bwMode="auto">
              <a:xfrm>
                <a:off x="3043" y="2319"/>
                <a:ext cx="1127" cy="11"/>
              </a:xfrm>
              <a:prstGeom prst="rect">
                <a:avLst/>
              </a:prstGeom>
              <a:solidFill>
                <a:srgbClr val="FFFF7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3" name="Rectangle 729"/>
              <p:cNvSpPr>
                <a:spLocks noChangeArrowheads="1"/>
              </p:cNvSpPr>
              <p:nvPr/>
            </p:nvSpPr>
            <p:spPr bwMode="auto">
              <a:xfrm>
                <a:off x="3043" y="2330"/>
                <a:ext cx="1127" cy="15"/>
              </a:xfrm>
              <a:prstGeom prst="rect">
                <a:avLst/>
              </a:prstGeom>
              <a:solidFill>
                <a:srgbClr val="FFFF7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4" name="Rectangle 730"/>
              <p:cNvSpPr>
                <a:spLocks noChangeArrowheads="1"/>
              </p:cNvSpPr>
              <p:nvPr/>
            </p:nvSpPr>
            <p:spPr bwMode="auto">
              <a:xfrm>
                <a:off x="3043" y="2345"/>
                <a:ext cx="1127" cy="11"/>
              </a:xfrm>
              <a:prstGeom prst="rect">
                <a:avLst/>
              </a:prstGeom>
              <a:solidFill>
                <a:srgbClr val="FFFF7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5" name="Rectangle 731"/>
              <p:cNvSpPr>
                <a:spLocks noChangeArrowheads="1"/>
              </p:cNvSpPr>
              <p:nvPr/>
            </p:nvSpPr>
            <p:spPr bwMode="auto">
              <a:xfrm>
                <a:off x="3043" y="2356"/>
                <a:ext cx="1127" cy="11"/>
              </a:xfrm>
              <a:prstGeom prst="rect">
                <a:avLst/>
              </a:prstGeom>
              <a:solidFill>
                <a:srgbClr val="FFFF7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6" name="Rectangle 732"/>
              <p:cNvSpPr>
                <a:spLocks noChangeArrowheads="1"/>
              </p:cNvSpPr>
              <p:nvPr/>
            </p:nvSpPr>
            <p:spPr bwMode="auto">
              <a:xfrm>
                <a:off x="3043" y="2367"/>
                <a:ext cx="1127" cy="11"/>
              </a:xfrm>
              <a:prstGeom prst="rect">
                <a:avLst/>
              </a:prstGeom>
              <a:solidFill>
                <a:srgbClr val="FFFF7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7" name="Rectangle 733"/>
              <p:cNvSpPr>
                <a:spLocks noChangeArrowheads="1"/>
              </p:cNvSpPr>
              <p:nvPr/>
            </p:nvSpPr>
            <p:spPr bwMode="auto">
              <a:xfrm>
                <a:off x="3043" y="2378"/>
                <a:ext cx="1127" cy="15"/>
              </a:xfrm>
              <a:prstGeom prst="rect">
                <a:avLst/>
              </a:prstGeom>
              <a:solidFill>
                <a:srgbClr val="FFFF7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8" name="Rectangle 734"/>
              <p:cNvSpPr>
                <a:spLocks noChangeArrowheads="1"/>
              </p:cNvSpPr>
              <p:nvPr/>
            </p:nvSpPr>
            <p:spPr bwMode="auto">
              <a:xfrm>
                <a:off x="3043" y="2393"/>
                <a:ext cx="1127" cy="15"/>
              </a:xfrm>
              <a:prstGeom prst="rect">
                <a:avLst/>
              </a:prstGeom>
              <a:solidFill>
                <a:srgbClr val="FFFF7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39" name="Rectangle 735"/>
              <p:cNvSpPr>
                <a:spLocks noChangeArrowheads="1"/>
              </p:cNvSpPr>
              <p:nvPr/>
            </p:nvSpPr>
            <p:spPr bwMode="auto">
              <a:xfrm>
                <a:off x="3043" y="2408"/>
                <a:ext cx="1127" cy="11"/>
              </a:xfrm>
              <a:prstGeom prst="rect">
                <a:avLst/>
              </a:prstGeom>
              <a:solidFill>
                <a:srgbClr val="FFFF7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0" name="Rectangle 736"/>
              <p:cNvSpPr>
                <a:spLocks noChangeArrowheads="1"/>
              </p:cNvSpPr>
              <p:nvPr/>
            </p:nvSpPr>
            <p:spPr bwMode="auto">
              <a:xfrm>
                <a:off x="3043" y="2419"/>
                <a:ext cx="1127" cy="15"/>
              </a:xfrm>
              <a:prstGeom prst="rect">
                <a:avLst/>
              </a:prstGeom>
              <a:solidFill>
                <a:srgbClr val="FFFF8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1" name="Rectangle 737"/>
              <p:cNvSpPr>
                <a:spLocks noChangeArrowheads="1"/>
              </p:cNvSpPr>
              <p:nvPr/>
            </p:nvSpPr>
            <p:spPr bwMode="auto">
              <a:xfrm>
                <a:off x="3043" y="2434"/>
                <a:ext cx="1127" cy="14"/>
              </a:xfrm>
              <a:prstGeom prst="rect">
                <a:avLst/>
              </a:prstGeom>
              <a:solidFill>
                <a:srgbClr val="FFFF8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2" name="Rectangle 738"/>
              <p:cNvSpPr>
                <a:spLocks noChangeArrowheads="1"/>
              </p:cNvSpPr>
              <p:nvPr/>
            </p:nvSpPr>
            <p:spPr bwMode="auto">
              <a:xfrm>
                <a:off x="3043" y="2448"/>
                <a:ext cx="1127" cy="19"/>
              </a:xfrm>
              <a:prstGeom prst="rect">
                <a:avLst/>
              </a:prstGeom>
              <a:solidFill>
                <a:srgbClr val="FFFF8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3" name="Rectangle 739"/>
              <p:cNvSpPr>
                <a:spLocks noChangeArrowheads="1"/>
              </p:cNvSpPr>
              <p:nvPr/>
            </p:nvSpPr>
            <p:spPr bwMode="auto">
              <a:xfrm>
                <a:off x="3043" y="2467"/>
                <a:ext cx="1127" cy="14"/>
              </a:xfrm>
              <a:prstGeom prst="rect">
                <a:avLst/>
              </a:prstGeom>
              <a:solidFill>
                <a:srgbClr val="FFFF8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4" name="Rectangle 740"/>
              <p:cNvSpPr>
                <a:spLocks noChangeArrowheads="1"/>
              </p:cNvSpPr>
              <p:nvPr/>
            </p:nvSpPr>
            <p:spPr bwMode="auto">
              <a:xfrm>
                <a:off x="3043" y="2481"/>
                <a:ext cx="1127" cy="19"/>
              </a:xfrm>
              <a:prstGeom prst="rect">
                <a:avLst/>
              </a:prstGeom>
              <a:solidFill>
                <a:srgbClr val="FFFF88"/>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5" name="Rectangle 741"/>
              <p:cNvSpPr>
                <a:spLocks noChangeArrowheads="1"/>
              </p:cNvSpPr>
              <p:nvPr/>
            </p:nvSpPr>
            <p:spPr bwMode="auto">
              <a:xfrm>
                <a:off x="3043" y="2500"/>
                <a:ext cx="1127" cy="22"/>
              </a:xfrm>
              <a:prstGeom prst="rect">
                <a:avLst/>
              </a:prstGeom>
              <a:solidFill>
                <a:srgbClr val="FFFF8A"/>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6" name="Rectangle 742"/>
              <p:cNvSpPr>
                <a:spLocks noChangeArrowheads="1"/>
              </p:cNvSpPr>
              <p:nvPr/>
            </p:nvSpPr>
            <p:spPr bwMode="auto">
              <a:xfrm>
                <a:off x="3043" y="2522"/>
                <a:ext cx="1127" cy="19"/>
              </a:xfrm>
              <a:prstGeom prst="rect">
                <a:avLst/>
              </a:prstGeom>
              <a:solidFill>
                <a:srgbClr val="FFFF8C"/>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7" name="Rectangle 743"/>
              <p:cNvSpPr>
                <a:spLocks noChangeArrowheads="1"/>
              </p:cNvSpPr>
              <p:nvPr/>
            </p:nvSpPr>
            <p:spPr bwMode="auto">
              <a:xfrm>
                <a:off x="3043" y="2541"/>
                <a:ext cx="1127" cy="25"/>
              </a:xfrm>
              <a:prstGeom prst="rect">
                <a:avLst/>
              </a:prstGeom>
              <a:solidFill>
                <a:srgbClr val="FFFF8E"/>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8" name="Rectangle 744"/>
              <p:cNvSpPr>
                <a:spLocks noChangeArrowheads="1"/>
              </p:cNvSpPr>
              <p:nvPr/>
            </p:nvSpPr>
            <p:spPr bwMode="auto">
              <a:xfrm>
                <a:off x="3043" y="2566"/>
                <a:ext cx="1127" cy="30"/>
              </a:xfrm>
              <a:prstGeom prst="rect">
                <a:avLst/>
              </a:prstGeom>
              <a:solidFill>
                <a:srgbClr val="FFFF90"/>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49" name="Rectangle 745"/>
              <p:cNvSpPr>
                <a:spLocks noChangeArrowheads="1"/>
              </p:cNvSpPr>
              <p:nvPr/>
            </p:nvSpPr>
            <p:spPr bwMode="auto">
              <a:xfrm>
                <a:off x="3043" y="2596"/>
                <a:ext cx="1127" cy="30"/>
              </a:xfrm>
              <a:prstGeom prst="rect">
                <a:avLst/>
              </a:prstGeom>
              <a:solidFill>
                <a:srgbClr val="FFFF92"/>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0" name="Rectangle 746"/>
              <p:cNvSpPr>
                <a:spLocks noChangeArrowheads="1"/>
              </p:cNvSpPr>
              <p:nvPr/>
            </p:nvSpPr>
            <p:spPr bwMode="auto">
              <a:xfrm>
                <a:off x="3043" y="2626"/>
                <a:ext cx="1127" cy="48"/>
              </a:xfrm>
              <a:prstGeom prst="rect">
                <a:avLst/>
              </a:prstGeom>
              <a:solidFill>
                <a:srgbClr val="FFFF94"/>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1" name="Rectangle 747"/>
              <p:cNvSpPr>
                <a:spLocks noChangeArrowheads="1"/>
              </p:cNvSpPr>
              <p:nvPr/>
            </p:nvSpPr>
            <p:spPr bwMode="auto">
              <a:xfrm>
                <a:off x="3043" y="2674"/>
                <a:ext cx="1127" cy="51"/>
              </a:xfrm>
              <a:prstGeom prst="rect">
                <a:avLst/>
              </a:prstGeom>
              <a:solidFill>
                <a:srgbClr val="FFFF96"/>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852" name="Rectangle 748"/>
              <p:cNvSpPr>
                <a:spLocks noChangeArrowheads="1"/>
              </p:cNvSpPr>
              <p:nvPr/>
            </p:nvSpPr>
            <p:spPr bwMode="auto">
              <a:xfrm>
                <a:off x="3043" y="2725"/>
                <a:ext cx="1127" cy="69"/>
              </a:xfrm>
              <a:prstGeom prst="rect">
                <a:avLst/>
              </a:prstGeom>
              <a:solidFill>
                <a:srgbClr val="FFFF99"/>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25662" name="Rectangle 750"/>
            <p:cNvSpPr>
              <a:spLocks noChangeArrowheads="1"/>
            </p:cNvSpPr>
            <p:nvPr/>
          </p:nvSpPr>
          <p:spPr bwMode="auto">
            <a:xfrm>
              <a:off x="3413" y="2353"/>
              <a:ext cx="514" cy="136"/>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dirty="0" smtClean="0">
                  <a:solidFill>
                    <a:srgbClr val="000000"/>
                  </a:solidFill>
                  <a:latin typeface="Verdana" pitchFamily="34" charset="0"/>
                  <a:ea typeface="ＭＳ Ｐゴシック" pitchFamily="34" charset="-128"/>
                  <a:cs typeface="Arial" pitchFamily="34" charset="0"/>
                </a:rPr>
                <a:t>Me</a:t>
              </a:r>
              <a:r>
                <a:rPr lang="sr-Latn-CS" sz="1400" b="1" dirty="0" smtClean="0">
                  <a:solidFill>
                    <a:srgbClr val="000000"/>
                  </a:solidFill>
                  <a:latin typeface="Verdana" pitchFamily="34" charset="0"/>
                  <a:ea typeface="ＭＳ Ｐゴシック" pitchFamily="34" charset="-128"/>
                  <a:cs typeface="Arial" pitchFamily="34" charset="0"/>
                </a:rPr>
                <a:t>renje</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63" name="Rectangle 751"/>
            <p:cNvSpPr>
              <a:spLocks noChangeArrowheads="1"/>
            </p:cNvSpPr>
            <p:nvPr/>
          </p:nvSpPr>
          <p:spPr bwMode="auto">
            <a:xfrm>
              <a:off x="3334" y="2483"/>
              <a:ext cx="994" cy="136"/>
            </a:xfrm>
            <a:prstGeom prst="rect">
              <a:avLst/>
            </a:prstGeom>
            <a:noFill/>
            <a:ln w="9525">
              <a:noFill/>
              <a:miter lim="800000"/>
              <a:headEnd/>
              <a:tailEnd/>
            </a:ln>
          </p:spPr>
          <p:txBody>
            <a:bodyPr wrap="square" lIns="0" tIns="0" rIns="0" bIns="0">
              <a:spAutoFit/>
            </a:bodyPr>
            <a:lstStyle/>
            <a:p>
              <a:pPr fontAlgn="base">
                <a:spcBef>
                  <a:spcPct val="0"/>
                </a:spcBef>
                <a:spcAft>
                  <a:spcPct val="0"/>
                </a:spcAft>
              </a:pPr>
              <a:r>
                <a:rPr lang="sr-Latn-CS" sz="1400" b="1" dirty="0" smtClean="0">
                  <a:solidFill>
                    <a:srgbClr val="000000"/>
                  </a:solidFill>
                  <a:latin typeface="Verdana" pitchFamily="34" charset="0"/>
                  <a:ea typeface="ＭＳ Ｐゴシック" pitchFamily="34" charset="-128"/>
                  <a:cs typeface="Arial" pitchFamily="34" charset="0"/>
                </a:rPr>
                <a:t>kumulativnih</a:t>
              </a:r>
              <a:r>
                <a:rPr lang="en-US" sz="1400" b="1" dirty="0" smtClean="0">
                  <a:solidFill>
                    <a:srgbClr val="000000"/>
                  </a:solidFill>
                  <a:latin typeface="Verdana" pitchFamily="34" charset="0"/>
                  <a:ea typeface="ＭＳ Ｐゴシック" pitchFamily="34" charset="-128"/>
                  <a:cs typeface="Arial" pitchFamily="34" charset="0"/>
                </a:rPr>
                <a:t> </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64" name="Rectangle 752"/>
            <p:cNvSpPr>
              <a:spLocks noChangeArrowheads="1"/>
            </p:cNvSpPr>
            <p:nvPr/>
          </p:nvSpPr>
          <p:spPr bwMode="auto">
            <a:xfrm>
              <a:off x="3515" y="2613"/>
              <a:ext cx="622" cy="137"/>
            </a:xfrm>
            <a:prstGeom prst="rect">
              <a:avLst/>
            </a:prstGeom>
            <a:noFill/>
            <a:ln w="9525">
              <a:noFill/>
              <a:miter lim="800000"/>
              <a:headEnd/>
              <a:tailEnd/>
            </a:ln>
          </p:spPr>
          <p:txBody>
            <a:bodyPr wrap="square" lIns="0" tIns="0" rIns="0" bIns="0">
              <a:spAutoFit/>
            </a:bodyPr>
            <a:lstStyle/>
            <a:p>
              <a:pPr fontAlgn="base">
                <a:spcBef>
                  <a:spcPct val="0"/>
                </a:spcBef>
                <a:spcAft>
                  <a:spcPct val="0"/>
                </a:spcAft>
              </a:pPr>
              <a:r>
                <a:rPr lang="sr-Latn-CS" sz="1400" b="1" dirty="0" smtClean="0">
                  <a:solidFill>
                    <a:srgbClr val="000000"/>
                  </a:solidFill>
                  <a:latin typeface="Verdana" pitchFamily="34" charset="0"/>
                  <a:ea typeface="ＭＳ Ｐゴシック" pitchFamily="34" charset="-128"/>
                  <a:cs typeface="Arial" pitchFamily="34" charset="0"/>
                </a:rPr>
                <a:t>uticaja</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65" name="Rectangle 753"/>
            <p:cNvSpPr>
              <a:spLocks noChangeArrowheads="1"/>
            </p:cNvSpPr>
            <p:nvPr/>
          </p:nvSpPr>
          <p:spPr bwMode="auto">
            <a:xfrm>
              <a:off x="3698" y="2038"/>
              <a:ext cx="213"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CI</a:t>
              </a:r>
              <a:endParaRPr lang="en-US" sz="1600" b="1">
                <a:solidFill>
                  <a:srgbClr val="091D5D"/>
                </a:solidFill>
                <a:latin typeface="Verdana" pitchFamily="34" charset="0"/>
                <a:ea typeface="ＭＳ Ｐゴシック" pitchFamily="34" charset="-128"/>
                <a:cs typeface="Arial" pitchFamily="34" charset="0"/>
              </a:endParaRPr>
            </a:p>
          </p:txBody>
        </p:sp>
        <p:grpSp>
          <p:nvGrpSpPr>
            <p:cNvPr id="20" name="Group 761"/>
            <p:cNvGrpSpPr>
              <a:grpSpLocks/>
            </p:cNvGrpSpPr>
            <p:nvPr/>
          </p:nvGrpSpPr>
          <p:grpSpPr bwMode="auto">
            <a:xfrm>
              <a:off x="1871" y="902"/>
              <a:ext cx="1172" cy="942"/>
              <a:chOff x="1871" y="902"/>
              <a:chExt cx="1172" cy="942"/>
            </a:xfrm>
          </p:grpSpPr>
          <p:grpSp>
            <p:nvGrpSpPr>
              <p:cNvPr id="21" name="Group 756"/>
              <p:cNvGrpSpPr>
                <a:grpSpLocks/>
              </p:cNvGrpSpPr>
              <p:nvPr/>
            </p:nvGrpSpPr>
            <p:grpSpPr bwMode="auto">
              <a:xfrm>
                <a:off x="1871" y="902"/>
                <a:ext cx="1172" cy="942"/>
                <a:chOff x="1871" y="902"/>
                <a:chExt cx="1172" cy="942"/>
              </a:xfrm>
            </p:grpSpPr>
            <p:pic>
              <p:nvPicPr>
                <p:cNvPr id="325774" name="Picture 754"/>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75" name="Picture 755"/>
                <p:cNvPicPr>
                  <a:picLocks noChangeAspect="1" noChangeArrowheads="1"/>
                </p:cNvPicPr>
                <p:nvPr/>
              </p:nvPicPr>
              <p:blipFill>
                <a:blip r:embed="rId6" cstate="print"/>
                <a:srcRect/>
                <a:stretch>
                  <a:fillRect/>
                </a:stretch>
              </p:blipFill>
              <p:spPr bwMode="auto">
                <a:xfrm>
                  <a:off x="1872" y="903"/>
                  <a:ext cx="1171" cy="941"/>
                </a:xfrm>
                <a:prstGeom prst="rect">
                  <a:avLst/>
                </a:prstGeom>
                <a:noFill/>
                <a:ln w="9525">
                  <a:noFill/>
                  <a:miter lim="800000"/>
                  <a:headEnd/>
                  <a:tailEnd/>
                </a:ln>
              </p:spPr>
            </p:pic>
          </p:grpSp>
          <p:grpSp>
            <p:nvGrpSpPr>
              <p:cNvPr id="22" name="Group 759"/>
              <p:cNvGrpSpPr>
                <a:grpSpLocks/>
              </p:cNvGrpSpPr>
              <p:nvPr/>
            </p:nvGrpSpPr>
            <p:grpSpPr bwMode="auto">
              <a:xfrm>
                <a:off x="1871" y="902"/>
                <a:ext cx="1172" cy="942"/>
                <a:chOff x="1871" y="902"/>
                <a:chExt cx="1172" cy="942"/>
              </a:xfrm>
            </p:grpSpPr>
            <p:pic>
              <p:nvPicPr>
                <p:cNvPr id="325772" name="Picture 757"/>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73" name="Picture 758"/>
                <p:cNvPicPr>
                  <a:picLocks noChangeAspect="1" noChangeArrowheads="1"/>
                </p:cNvPicPr>
                <p:nvPr/>
              </p:nvPicPr>
              <p:blipFill>
                <a:blip r:embed="rId7" cstate="print"/>
                <a:srcRect/>
                <a:stretch>
                  <a:fillRect/>
                </a:stretch>
              </p:blipFill>
              <p:spPr bwMode="auto">
                <a:xfrm>
                  <a:off x="1872" y="903"/>
                  <a:ext cx="1171" cy="941"/>
                </a:xfrm>
                <a:prstGeom prst="rect">
                  <a:avLst/>
                </a:prstGeom>
                <a:noFill/>
                <a:ln w="9525">
                  <a:noFill/>
                  <a:miter lim="800000"/>
                  <a:headEnd/>
                  <a:tailEnd/>
                </a:ln>
              </p:spPr>
            </p:pic>
          </p:grpSp>
          <p:pic>
            <p:nvPicPr>
              <p:cNvPr id="325771" name="Picture 760"/>
              <p:cNvPicPr>
                <a:picLocks noChangeAspect="1" noChangeArrowheads="1"/>
              </p:cNvPicPr>
              <p:nvPr/>
            </p:nvPicPr>
            <p:blipFill>
              <a:blip r:embed="rId8" cstate="print"/>
              <a:srcRect/>
              <a:stretch>
                <a:fillRect/>
              </a:stretch>
            </p:blipFill>
            <p:spPr bwMode="auto">
              <a:xfrm>
                <a:off x="1872" y="903"/>
                <a:ext cx="1171" cy="941"/>
              </a:xfrm>
              <a:prstGeom prst="rect">
                <a:avLst/>
              </a:prstGeom>
              <a:noFill/>
              <a:ln w="9525">
                <a:noFill/>
                <a:miter lim="800000"/>
                <a:headEnd/>
                <a:tailEnd/>
              </a:ln>
            </p:spPr>
          </p:pic>
        </p:grpSp>
        <p:sp>
          <p:nvSpPr>
            <p:cNvPr id="325667" name="Rectangle 762"/>
            <p:cNvSpPr>
              <a:spLocks noChangeArrowheads="1"/>
            </p:cNvSpPr>
            <p:nvPr/>
          </p:nvSpPr>
          <p:spPr bwMode="auto">
            <a:xfrm>
              <a:off x="1943" y="946"/>
              <a:ext cx="914"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Assurance of </a:t>
              </a:r>
              <a:endParaRPr lang="en-US" sz="1600" b="1">
                <a:solidFill>
                  <a:srgbClr val="091D5D"/>
                </a:solidFill>
                <a:latin typeface="Verdana" pitchFamily="34" charset="0"/>
                <a:ea typeface="ＭＳ Ｐゴシック" pitchFamily="34" charset="-128"/>
                <a:cs typeface="Arial" pitchFamily="34" charset="0"/>
              </a:endParaRPr>
            </a:p>
          </p:txBody>
        </p:sp>
        <p:sp>
          <p:nvSpPr>
            <p:cNvPr id="325668" name="Rectangle 763"/>
            <p:cNvSpPr>
              <a:spLocks noChangeArrowheads="1"/>
            </p:cNvSpPr>
            <p:nvPr/>
          </p:nvSpPr>
          <p:spPr bwMode="auto">
            <a:xfrm>
              <a:off x="1943" y="1076"/>
              <a:ext cx="923"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000000"/>
                  </a:solidFill>
                  <a:latin typeface="Verdana" pitchFamily="34" charset="0"/>
                  <a:ea typeface="ＭＳ Ｐゴシック" pitchFamily="34" charset="-128"/>
                  <a:cs typeface="Arial" pitchFamily="34" charset="0"/>
                </a:rPr>
                <a:t>Preparedness</a:t>
              </a:r>
              <a:endParaRPr lang="en-US" sz="1600" b="1">
                <a:solidFill>
                  <a:srgbClr val="091D5D"/>
                </a:solidFill>
                <a:latin typeface="Verdana" pitchFamily="34" charset="0"/>
                <a:ea typeface="ＭＳ Ｐゴシック" pitchFamily="34" charset="-128"/>
                <a:cs typeface="Arial" pitchFamily="34" charset="0"/>
              </a:endParaRPr>
            </a:p>
          </p:txBody>
        </p:sp>
        <p:sp>
          <p:nvSpPr>
            <p:cNvPr id="325669" name="Rectangle 764"/>
            <p:cNvSpPr>
              <a:spLocks noChangeArrowheads="1"/>
            </p:cNvSpPr>
            <p:nvPr/>
          </p:nvSpPr>
          <p:spPr bwMode="auto">
            <a:xfrm>
              <a:off x="2317" y="1318"/>
              <a:ext cx="169"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A</a:t>
              </a:r>
              <a:endParaRPr lang="en-US" sz="1600" b="1">
                <a:solidFill>
                  <a:srgbClr val="091D5D"/>
                </a:solidFill>
                <a:latin typeface="Verdana" pitchFamily="34" charset="0"/>
                <a:ea typeface="ＭＳ Ｐゴシック" pitchFamily="34" charset="-128"/>
                <a:cs typeface="Arial" pitchFamily="34" charset="0"/>
              </a:endParaRPr>
            </a:p>
          </p:txBody>
        </p:sp>
        <p:grpSp>
          <p:nvGrpSpPr>
            <p:cNvPr id="23" name="Group 767"/>
            <p:cNvGrpSpPr>
              <a:grpSpLocks/>
            </p:cNvGrpSpPr>
            <p:nvPr/>
          </p:nvGrpSpPr>
          <p:grpSpPr bwMode="auto">
            <a:xfrm>
              <a:off x="1871" y="902"/>
              <a:ext cx="1172" cy="942"/>
              <a:chOff x="1871" y="902"/>
              <a:chExt cx="1172" cy="942"/>
            </a:xfrm>
          </p:grpSpPr>
          <p:pic>
            <p:nvPicPr>
              <p:cNvPr id="325767" name="Picture 765"/>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68" name="Picture 766"/>
              <p:cNvPicPr>
                <a:picLocks noChangeAspect="1" noChangeArrowheads="1"/>
              </p:cNvPicPr>
              <p:nvPr/>
            </p:nvPicPr>
            <p:blipFill>
              <a:blip r:embed="rId6" cstate="print"/>
              <a:srcRect/>
              <a:stretch>
                <a:fillRect/>
              </a:stretch>
            </p:blipFill>
            <p:spPr bwMode="auto">
              <a:xfrm>
                <a:off x="1872" y="903"/>
                <a:ext cx="1171" cy="941"/>
              </a:xfrm>
              <a:prstGeom prst="rect">
                <a:avLst/>
              </a:prstGeom>
              <a:noFill/>
              <a:ln w="9525">
                <a:noFill/>
                <a:miter lim="800000"/>
                <a:headEnd/>
                <a:tailEnd/>
              </a:ln>
            </p:spPr>
          </p:pic>
        </p:grpSp>
        <p:grpSp>
          <p:nvGrpSpPr>
            <p:cNvPr id="24" name="Group 770"/>
            <p:cNvGrpSpPr>
              <a:grpSpLocks/>
            </p:cNvGrpSpPr>
            <p:nvPr/>
          </p:nvGrpSpPr>
          <p:grpSpPr bwMode="auto">
            <a:xfrm>
              <a:off x="1871" y="902"/>
              <a:ext cx="1172" cy="942"/>
              <a:chOff x="1871" y="902"/>
              <a:chExt cx="1172" cy="942"/>
            </a:xfrm>
          </p:grpSpPr>
          <p:pic>
            <p:nvPicPr>
              <p:cNvPr id="325765" name="Picture 768"/>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66" name="Picture 769"/>
              <p:cNvPicPr>
                <a:picLocks noChangeAspect="1" noChangeArrowheads="1"/>
              </p:cNvPicPr>
              <p:nvPr/>
            </p:nvPicPr>
            <p:blipFill>
              <a:blip r:embed="rId7" cstate="print"/>
              <a:srcRect/>
              <a:stretch>
                <a:fillRect/>
              </a:stretch>
            </p:blipFill>
            <p:spPr bwMode="auto">
              <a:xfrm>
                <a:off x="1872" y="903"/>
                <a:ext cx="1171" cy="941"/>
              </a:xfrm>
              <a:prstGeom prst="rect">
                <a:avLst/>
              </a:prstGeom>
              <a:noFill/>
              <a:ln w="9525">
                <a:noFill/>
                <a:miter lim="800000"/>
                <a:headEnd/>
                <a:tailEnd/>
              </a:ln>
            </p:spPr>
          </p:pic>
        </p:grpSp>
        <p:pic>
          <p:nvPicPr>
            <p:cNvPr id="325672" name="Picture 771"/>
            <p:cNvPicPr>
              <a:picLocks noChangeAspect="1" noChangeArrowheads="1"/>
            </p:cNvPicPr>
            <p:nvPr/>
          </p:nvPicPr>
          <p:blipFill>
            <a:blip r:embed="rId8" cstate="print"/>
            <a:srcRect/>
            <a:stretch>
              <a:fillRect/>
            </a:stretch>
          </p:blipFill>
          <p:spPr bwMode="auto">
            <a:xfrm>
              <a:off x="1872" y="903"/>
              <a:ext cx="1171" cy="941"/>
            </a:xfrm>
            <a:prstGeom prst="rect">
              <a:avLst/>
            </a:prstGeom>
            <a:noFill/>
            <a:ln w="9525">
              <a:noFill/>
              <a:miter lim="800000"/>
              <a:headEnd/>
              <a:tailEnd/>
            </a:ln>
          </p:spPr>
        </p:pic>
        <p:grpSp>
          <p:nvGrpSpPr>
            <p:cNvPr id="25" name="Group 774"/>
            <p:cNvGrpSpPr>
              <a:grpSpLocks/>
            </p:cNvGrpSpPr>
            <p:nvPr/>
          </p:nvGrpSpPr>
          <p:grpSpPr bwMode="auto">
            <a:xfrm>
              <a:off x="1871" y="902"/>
              <a:ext cx="1172" cy="942"/>
              <a:chOff x="1871" y="902"/>
              <a:chExt cx="1172" cy="942"/>
            </a:xfrm>
          </p:grpSpPr>
          <p:pic>
            <p:nvPicPr>
              <p:cNvPr id="325763" name="Picture 772"/>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64" name="Picture 773"/>
              <p:cNvPicPr>
                <a:picLocks noChangeAspect="1" noChangeArrowheads="1"/>
              </p:cNvPicPr>
              <p:nvPr/>
            </p:nvPicPr>
            <p:blipFill>
              <a:blip r:embed="rId6" cstate="print"/>
              <a:srcRect/>
              <a:stretch>
                <a:fillRect/>
              </a:stretch>
            </p:blipFill>
            <p:spPr bwMode="auto">
              <a:xfrm>
                <a:off x="1872" y="903"/>
                <a:ext cx="1171" cy="941"/>
              </a:xfrm>
              <a:prstGeom prst="rect">
                <a:avLst/>
              </a:prstGeom>
              <a:noFill/>
              <a:ln w="9525">
                <a:noFill/>
                <a:miter lim="800000"/>
                <a:headEnd/>
                <a:tailEnd/>
              </a:ln>
            </p:spPr>
          </p:pic>
        </p:grpSp>
        <p:grpSp>
          <p:nvGrpSpPr>
            <p:cNvPr id="26" name="Group 777"/>
            <p:cNvGrpSpPr>
              <a:grpSpLocks/>
            </p:cNvGrpSpPr>
            <p:nvPr/>
          </p:nvGrpSpPr>
          <p:grpSpPr bwMode="auto">
            <a:xfrm>
              <a:off x="1871" y="902"/>
              <a:ext cx="1172" cy="942"/>
              <a:chOff x="1871" y="902"/>
              <a:chExt cx="1172" cy="942"/>
            </a:xfrm>
          </p:grpSpPr>
          <p:pic>
            <p:nvPicPr>
              <p:cNvPr id="325761" name="Picture 775"/>
              <p:cNvPicPr>
                <a:picLocks noChangeAspect="1" noChangeArrowheads="1"/>
              </p:cNvPicPr>
              <p:nvPr/>
            </p:nvPicPr>
            <p:blipFill>
              <a:blip r:embed="rId5" cstate="print"/>
              <a:srcRect/>
              <a:stretch>
                <a:fillRect/>
              </a:stretch>
            </p:blipFill>
            <p:spPr bwMode="auto">
              <a:xfrm>
                <a:off x="1871" y="902"/>
                <a:ext cx="1171" cy="942"/>
              </a:xfrm>
              <a:prstGeom prst="rect">
                <a:avLst/>
              </a:prstGeom>
              <a:noFill/>
              <a:ln w="9525">
                <a:noFill/>
                <a:miter lim="800000"/>
                <a:headEnd/>
                <a:tailEnd/>
              </a:ln>
            </p:spPr>
          </p:pic>
          <p:pic>
            <p:nvPicPr>
              <p:cNvPr id="325762" name="Picture 776"/>
              <p:cNvPicPr>
                <a:picLocks noChangeAspect="1" noChangeArrowheads="1"/>
              </p:cNvPicPr>
              <p:nvPr/>
            </p:nvPicPr>
            <p:blipFill>
              <a:blip r:embed="rId7" cstate="print"/>
              <a:srcRect/>
              <a:stretch>
                <a:fillRect/>
              </a:stretch>
            </p:blipFill>
            <p:spPr bwMode="auto">
              <a:xfrm>
                <a:off x="1872" y="903"/>
                <a:ext cx="1171" cy="941"/>
              </a:xfrm>
              <a:prstGeom prst="rect">
                <a:avLst/>
              </a:prstGeom>
              <a:noFill/>
              <a:ln w="9525">
                <a:noFill/>
                <a:miter lim="800000"/>
                <a:headEnd/>
                <a:tailEnd/>
              </a:ln>
            </p:spPr>
          </p:pic>
        </p:grpSp>
        <p:pic>
          <p:nvPicPr>
            <p:cNvPr id="325675" name="Picture 778"/>
            <p:cNvPicPr>
              <a:picLocks noChangeAspect="1" noChangeArrowheads="1"/>
            </p:cNvPicPr>
            <p:nvPr/>
          </p:nvPicPr>
          <p:blipFill>
            <a:blip r:embed="rId8" cstate="print"/>
            <a:srcRect/>
            <a:stretch>
              <a:fillRect/>
            </a:stretch>
          </p:blipFill>
          <p:spPr bwMode="auto">
            <a:xfrm>
              <a:off x="1872" y="903"/>
              <a:ext cx="1171" cy="941"/>
            </a:xfrm>
            <a:prstGeom prst="rect">
              <a:avLst/>
            </a:prstGeom>
            <a:noFill/>
            <a:ln w="9525">
              <a:noFill/>
              <a:miter lim="800000"/>
              <a:headEnd/>
              <a:tailEnd/>
            </a:ln>
          </p:spPr>
        </p:pic>
        <p:sp>
          <p:nvSpPr>
            <p:cNvPr id="325676" name="Rectangle 779"/>
            <p:cNvSpPr>
              <a:spLocks noChangeArrowheads="1"/>
            </p:cNvSpPr>
            <p:nvPr/>
          </p:nvSpPr>
          <p:spPr bwMode="auto">
            <a:xfrm>
              <a:off x="1943" y="946"/>
              <a:ext cx="881" cy="136"/>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sr-Latn-CS" sz="1400" b="1" dirty="0" smtClean="0">
                  <a:solidFill>
                    <a:srgbClr val="000000"/>
                  </a:solidFill>
                  <a:latin typeface="Verdana" pitchFamily="34" charset="0"/>
                  <a:ea typeface="ＭＳ Ｐゴシック" pitchFamily="34" charset="-128"/>
                  <a:cs typeface="Arial" pitchFamily="34" charset="0"/>
                </a:rPr>
                <a:t>Uveravanje u</a:t>
              </a:r>
              <a:r>
                <a:rPr lang="en-US" sz="1400" b="1" dirty="0" smtClean="0">
                  <a:solidFill>
                    <a:srgbClr val="000000"/>
                  </a:solidFill>
                  <a:latin typeface="Verdana" pitchFamily="34" charset="0"/>
                  <a:ea typeface="ＭＳ Ｐゴシック" pitchFamily="34" charset="-128"/>
                  <a:cs typeface="Arial" pitchFamily="34" charset="0"/>
                </a:rPr>
                <a:t> </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77" name="Rectangle 780"/>
            <p:cNvSpPr>
              <a:spLocks noChangeArrowheads="1"/>
            </p:cNvSpPr>
            <p:nvPr/>
          </p:nvSpPr>
          <p:spPr bwMode="auto">
            <a:xfrm>
              <a:off x="1943" y="1076"/>
              <a:ext cx="977" cy="271"/>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sr-Latn-CS" sz="1400" b="1" dirty="0" smtClean="0">
                  <a:solidFill>
                    <a:srgbClr val="000000"/>
                  </a:solidFill>
                  <a:latin typeface="Verdana" pitchFamily="34" charset="0"/>
                  <a:ea typeface="ＭＳ Ｐゴシック" pitchFamily="34" charset="-128"/>
                  <a:cs typeface="Arial" pitchFamily="34" charset="0"/>
                </a:rPr>
                <a:t>vezi </a:t>
              </a:r>
            </a:p>
            <a:p>
              <a:pPr fontAlgn="base">
                <a:spcBef>
                  <a:spcPct val="0"/>
                </a:spcBef>
                <a:spcAft>
                  <a:spcPct val="0"/>
                </a:spcAft>
              </a:pPr>
              <a:r>
                <a:rPr lang="sr-Latn-CS" sz="1400" b="1" dirty="0" smtClean="0">
                  <a:solidFill>
                    <a:srgbClr val="000000"/>
                  </a:solidFill>
                  <a:latin typeface="Verdana" pitchFamily="34" charset="0"/>
                  <a:ea typeface="ＭＳ Ｐゴシック" pitchFamily="34" charset="-128"/>
                  <a:cs typeface="Arial" pitchFamily="34" charset="0"/>
                </a:rPr>
                <a:t>pripremljenosti</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78" name="Rectangle 781"/>
            <p:cNvSpPr>
              <a:spLocks noChangeArrowheads="1"/>
            </p:cNvSpPr>
            <p:nvPr/>
          </p:nvSpPr>
          <p:spPr bwMode="auto">
            <a:xfrm>
              <a:off x="2317" y="1318"/>
              <a:ext cx="169"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A</a:t>
              </a:r>
              <a:endParaRPr lang="en-US" sz="1600" b="1">
                <a:solidFill>
                  <a:srgbClr val="091D5D"/>
                </a:solidFill>
                <a:latin typeface="Verdana" pitchFamily="34" charset="0"/>
                <a:ea typeface="ＭＳ Ｐゴシック" pitchFamily="34" charset="-128"/>
                <a:cs typeface="Arial" pitchFamily="34" charset="0"/>
              </a:endParaRPr>
            </a:p>
          </p:txBody>
        </p:sp>
        <p:grpSp>
          <p:nvGrpSpPr>
            <p:cNvPr id="27" name="Group 789"/>
            <p:cNvGrpSpPr>
              <a:grpSpLocks/>
            </p:cNvGrpSpPr>
            <p:nvPr/>
          </p:nvGrpSpPr>
          <p:grpSpPr bwMode="auto">
            <a:xfrm>
              <a:off x="3042" y="902"/>
              <a:ext cx="1130" cy="947"/>
              <a:chOff x="3042" y="902"/>
              <a:chExt cx="1130" cy="947"/>
            </a:xfrm>
          </p:grpSpPr>
          <p:grpSp>
            <p:nvGrpSpPr>
              <p:cNvPr id="28" name="Group 784"/>
              <p:cNvGrpSpPr>
                <a:grpSpLocks/>
              </p:cNvGrpSpPr>
              <p:nvPr/>
            </p:nvGrpSpPr>
            <p:grpSpPr bwMode="auto">
              <a:xfrm>
                <a:off x="3042" y="902"/>
                <a:ext cx="1130" cy="947"/>
                <a:chOff x="3042" y="902"/>
                <a:chExt cx="1130" cy="947"/>
              </a:xfrm>
            </p:grpSpPr>
            <p:pic>
              <p:nvPicPr>
                <p:cNvPr id="325759" name="Picture 782"/>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60" name="Picture 783"/>
                <p:cNvPicPr>
                  <a:picLocks noChangeAspect="1" noChangeArrowheads="1"/>
                </p:cNvPicPr>
                <p:nvPr/>
              </p:nvPicPr>
              <p:blipFill>
                <a:blip r:embed="rId10" cstate="print"/>
                <a:srcRect/>
                <a:stretch>
                  <a:fillRect/>
                </a:stretch>
              </p:blipFill>
              <p:spPr bwMode="auto">
                <a:xfrm>
                  <a:off x="3043" y="903"/>
                  <a:ext cx="1129" cy="946"/>
                </a:xfrm>
                <a:prstGeom prst="rect">
                  <a:avLst/>
                </a:prstGeom>
                <a:noFill/>
                <a:ln w="9525">
                  <a:noFill/>
                  <a:miter lim="800000"/>
                  <a:headEnd/>
                  <a:tailEnd/>
                </a:ln>
              </p:spPr>
            </p:pic>
          </p:grpSp>
          <p:grpSp>
            <p:nvGrpSpPr>
              <p:cNvPr id="29" name="Group 787"/>
              <p:cNvGrpSpPr>
                <a:grpSpLocks/>
              </p:cNvGrpSpPr>
              <p:nvPr/>
            </p:nvGrpSpPr>
            <p:grpSpPr bwMode="auto">
              <a:xfrm>
                <a:off x="3042" y="902"/>
                <a:ext cx="1130" cy="947"/>
                <a:chOff x="3042" y="902"/>
                <a:chExt cx="1130" cy="947"/>
              </a:xfrm>
            </p:grpSpPr>
            <p:pic>
              <p:nvPicPr>
                <p:cNvPr id="325757" name="Picture 785"/>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58" name="Picture 786"/>
                <p:cNvPicPr>
                  <a:picLocks noChangeAspect="1" noChangeArrowheads="1"/>
                </p:cNvPicPr>
                <p:nvPr/>
              </p:nvPicPr>
              <p:blipFill>
                <a:blip r:embed="rId11" cstate="print"/>
                <a:srcRect/>
                <a:stretch>
                  <a:fillRect/>
                </a:stretch>
              </p:blipFill>
              <p:spPr bwMode="auto">
                <a:xfrm>
                  <a:off x="3043" y="903"/>
                  <a:ext cx="1129" cy="946"/>
                </a:xfrm>
                <a:prstGeom prst="rect">
                  <a:avLst/>
                </a:prstGeom>
                <a:noFill/>
                <a:ln w="9525">
                  <a:noFill/>
                  <a:miter lim="800000"/>
                  <a:headEnd/>
                  <a:tailEnd/>
                </a:ln>
              </p:spPr>
            </p:pic>
          </p:grpSp>
          <p:pic>
            <p:nvPicPr>
              <p:cNvPr id="325756" name="Picture 788"/>
              <p:cNvPicPr>
                <a:picLocks noChangeAspect="1" noChangeArrowheads="1"/>
              </p:cNvPicPr>
              <p:nvPr/>
            </p:nvPicPr>
            <p:blipFill>
              <a:blip r:embed="rId12" cstate="print"/>
              <a:srcRect/>
              <a:stretch>
                <a:fillRect/>
              </a:stretch>
            </p:blipFill>
            <p:spPr bwMode="auto">
              <a:xfrm>
                <a:off x="3043" y="903"/>
                <a:ext cx="1127" cy="946"/>
              </a:xfrm>
              <a:prstGeom prst="rect">
                <a:avLst/>
              </a:prstGeom>
              <a:noFill/>
              <a:ln w="9525">
                <a:noFill/>
                <a:miter lim="800000"/>
                <a:headEnd/>
                <a:tailEnd/>
              </a:ln>
            </p:spPr>
          </p:pic>
        </p:grpSp>
        <p:sp>
          <p:nvSpPr>
            <p:cNvPr id="325680" name="Rectangle 790"/>
            <p:cNvSpPr>
              <a:spLocks noChangeArrowheads="1"/>
            </p:cNvSpPr>
            <p:nvPr/>
          </p:nvSpPr>
          <p:spPr bwMode="auto">
            <a:xfrm>
              <a:off x="3293" y="943"/>
              <a:ext cx="940"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Enhance Risk </a:t>
              </a:r>
              <a:endParaRPr lang="en-US" sz="1600" b="1">
                <a:solidFill>
                  <a:srgbClr val="091D5D"/>
                </a:solidFill>
                <a:latin typeface="Verdana" pitchFamily="34" charset="0"/>
                <a:ea typeface="ＭＳ Ｐゴシック" pitchFamily="34" charset="-128"/>
                <a:cs typeface="Arial" pitchFamily="34" charset="0"/>
              </a:endParaRPr>
            </a:p>
          </p:txBody>
        </p:sp>
        <p:sp>
          <p:nvSpPr>
            <p:cNvPr id="325681" name="Rectangle 791"/>
            <p:cNvSpPr>
              <a:spLocks noChangeArrowheads="1"/>
            </p:cNvSpPr>
            <p:nvPr/>
          </p:nvSpPr>
          <p:spPr bwMode="auto">
            <a:xfrm>
              <a:off x="3490" y="1072"/>
              <a:ext cx="696" cy="160"/>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a:solidFill>
                    <a:srgbClr val="FFFFFF"/>
                  </a:solidFill>
                  <a:latin typeface="Verdana" pitchFamily="34" charset="0"/>
                  <a:ea typeface="ＭＳ Ｐゴシック" pitchFamily="34" charset="-128"/>
                  <a:cs typeface="Arial" pitchFamily="34" charset="0"/>
                </a:rPr>
                <a:t>Mitigation</a:t>
              </a:r>
              <a:endParaRPr lang="en-US" sz="1600" b="1">
                <a:solidFill>
                  <a:srgbClr val="091D5D"/>
                </a:solidFill>
                <a:latin typeface="Verdana" pitchFamily="34" charset="0"/>
                <a:ea typeface="ＭＳ Ｐゴシック" pitchFamily="34" charset="-128"/>
                <a:cs typeface="Arial" pitchFamily="34" charset="0"/>
              </a:endParaRPr>
            </a:p>
          </p:txBody>
        </p:sp>
        <p:sp>
          <p:nvSpPr>
            <p:cNvPr id="325682" name="Rectangle 792"/>
            <p:cNvSpPr>
              <a:spLocks noChangeArrowheads="1"/>
            </p:cNvSpPr>
            <p:nvPr/>
          </p:nvSpPr>
          <p:spPr bwMode="auto">
            <a:xfrm>
              <a:off x="3710" y="1318"/>
              <a:ext cx="189"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M</a:t>
              </a:r>
              <a:endParaRPr lang="en-US" sz="1600" b="1">
                <a:solidFill>
                  <a:srgbClr val="091D5D"/>
                </a:solidFill>
                <a:latin typeface="Verdana" pitchFamily="34" charset="0"/>
                <a:ea typeface="ＭＳ Ｐゴシック" pitchFamily="34" charset="-128"/>
                <a:cs typeface="Arial" pitchFamily="34" charset="0"/>
              </a:endParaRPr>
            </a:p>
          </p:txBody>
        </p:sp>
        <p:grpSp>
          <p:nvGrpSpPr>
            <p:cNvPr id="30" name="Group 795"/>
            <p:cNvGrpSpPr>
              <a:grpSpLocks/>
            </p:cNvGrpSpPr>
            <p:nvPr/>
          </p:nvGrpSpPr>
          <p:grpSpPr bwMode="auto">
            <a:xfrm>
              <a:off x="3042" y="902"/>
              <a:ext cx="1130" cy="947"/>
              <a:chOff x="3042" y="902"/>
              <a:chExt cx="1130" cy="947"/>
            </a:xfrm>
          </p:grpSpPr>
          <p:pic>
            <p:nvPicPr>
              <p:cNvPr id="325752" name="Picture 793"/>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53" name="Picture 794"/>
              <p:cNvPicPr>
                <a:picLocks noChangeAspect="1" noChangeArrowheads="1"/>
              </p:cNvPicPr>
              <p:nvPr/>
            </p:nvPicPr>
            <p:blipFill>
              <a:blip r:embed="rId10" cstate="print"/>
              <a:srcRect/>
              <a:stretch>
                <a:fillRect/>
              </a:stretch>
            </p:blipFill>
            <p:spPr bwMode="auto">
              <a:xfrm>
                <a:off x="3043" y="903"/>
                <a:ext cx="1129" cy="946"/>
              </a:xfrm>
              <a:prstGeom prst="rect">
                <a:avLst/>
              </a:prstGeom>
              <a:noFill/>
              <a:ln w="9525">
                <a:noFill/>
                <a:miter lim="800000"/>
                <a:headEnd/>
                <a:tailEnd/>
              </a:ln>
            </p:spPr>
          </p:pic>
        </p:grpSp>
        <p:grpSp>
          <p:nvGrpSpPr>
            <p:cNvPr id="31" name="Group 798"/>
            <p:cNvGrpSpPr>
              <a:grpSpLocks/>
            </p:cNvGrpSpPr>
            <p:nvPr/>
          </p:nvGrpSpPr>
          <p:grpSpPr bwMode="auto">
            <a:xfrm>
              <a:off x="3042" y="902"/>
              <a:ext cx="1130" cy="947"/>
              <a:chOff x="3042" y="902"/>
              <a:chExt cx="1130" cy="947"/>
            </a:xfrm>
          </p:grpSpPr>
          <p:pic>
            <p:nvPicPr>
              <p:cNvPr id="325750" name="Picture 796"/>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51" name="Picture 797"/>
              <p:cNvPicPr>
                <a:picLocks noChangeAspect="1" noChangeArrowheads="1"/>
              </p:cNvPicPr>
              <p:nvPr/>
            </p:nvPicPr>
            <p:blipFill>
              <a:blip r:embed="rId11" cstate="print"/>
              <a:srcRect/>
              <a:stretch>
                <a:fillRect/>
              </a:stretch>
            </p:blipFill>
            <p:spPr bwMode="auto">
              <a:xfrm>
                <a:off x="3043" y="903"/>
                <a:ext cx="1129" cy="946"/>
              </a:xfrm>
              <a:prstGeom prst="rect">
                <a:avLst/>
              </a:prstGeom>
              <a:noFill/>
              <a:ln w="9525">
                <a:noFill/>
                <a:miter lim="800000"/>
                <a:headEnd/>
                <a:tailEnd/>
              </a:ln>
            </p:spPr>
          </p:pic>
        </p:grpSp>
        <p:pic>
          <p:nvPicPr>
            <p:cNvPr id="325685" name="Picture 799"/>
            <p:cNvPicPr>
              <a:picLocks noChangeAspect="1" noChangeArrowheads="1"/>
            </p:cNvPicPr>
            <p:nvPr/>
          </p:nvPicPr>
          <p:blipFill>
            <a:blip r:embed="rId12" cstate="print"/>
            <a:srcRect/>
            <a:stretch>
              <a:fillRect/>
            </a:stretch>
          </p:blipFill>
          <p:spPr bwMode="auto">
            <a:xfrm>
              <a:off x="3043" y="903"/>
              <a:ext cx="1127" cy="946"/>
            </a:xfrm>
            <a:prstGeom prst="rect">
              <a:avLst/>
            </a:prstGeom>
            <a:noFill/>
            <a:ln w="9525">
              <a:noFill/>
              <a:miter lim="800000"/>
              <a:headEnd/>
              <a:tailEnd/>
            </a:ln>
          </p:spPr>
        </p:pic>
        <p:grpSp>
          <p:nvGrpSpPr>
            <p:cNvPr id="326242" name="Group 802"/>
            <p:cNvGrpSpPr>
              <a:grpSpLocks/>
            </p:cNvGrpSpPr>
            <p:nvPr/>
          </p:nvGrpSpPr>
          <p:grpSpPr bwMode="auto">
            <a:xfrm>
              <a:off x="3042" y="902"/>
              <a:ext cx="1130" cy="947"/>
              <a:chOff x="3042" y="902"/>
              <a:chExt cx="1130" cy="947"/>
            </a:xfrm>
          </p:grpSpPr>
          <p:pic>
            <p:nvPicPr>
              <p:cNvPr id="325748" name="Picture 800"/>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49" name="Picture 801"/>
              <p:cNvPicPr>
                <a:picLocks noChangeAspect="1" noChangeArrowheads="1"/>
              </p:cNvPicPr>
              <p:nvPr/>
            </p:nvPicPr>
            <p:blipFill>
              <a:blip r:embed="rId10" cstate="print"/>
              <a:srcRect/>
              <a:stretch>
                <a:fillRect/>
              </a:stretch>
            </p:blipFill>
            <p:spPr bwMode="auto">
              <a:xfrm>
                <a:off x="3043" y="903"/>
                <a:ext cx="1129" cy="946"/>
              </a:xfrm>
              <a:prstGeom prst="rect">
                <a:avLst/>
              </a:prstGeom>
              <a:noFill/>
              <a:ln w="9525">
                <a:noFill/>
                <a:miter lim="800000"/>
                <a:headEnd/>
                <a:tailEnd/>
              </a:ln>
            </p:spPr>
          </p:pic>
        </p:grpSp>
        <p:grpSp>
          <p:nvGrpSpPr>
            <p:cNvPr id="326243" name="Group 805"/>
            <p:cNvGrpSpPr>
              <a:grpSpLocks/>
            </p:cNvGrpSpPr>
            <p:nvPr/>
          </p:nvGrpSpPr>
          <p:grpSpPr bwMode="auto">
            <a:xfrm>
              <a:off x="3042" y="902"/>
              <a:ext cx="1130" cy="947"/>
              <a:chOff x="3042" y="902"/>
              <a:chExt cx="1130" cy="947"/>
            </a:xfrm>
          </p:grpSpPr>
          <p:pic>
            <p:nvPicPr>
              <p:cNvPr id="325746" name="Picture 803"/>
              <p:cNvPicPr>
                <a:picLocks noChangeAspect="1" noChangeArrowheads="1"/>
              </p:cNvPicPr>
              <p:nvPr/>
            </p:nvPicPr>
            <p:blipFill>
              <a:blip r:embed="rId9" cstate="print"/>
              <a:srcRect/>
              <a:stretch>
                <a:fillRect/>
              </a:stretch>
            </p:blipFill>
            <p:spPr bwMode="auto">
              <a:xfrm>
                <a:off x="3042" y="902"/>
                <a:ext cx="1129" cy="947"/>
              </a:xfrm>
              <a:prstGeom prst="rect">
                <a:avLst/>
              </a:prstGeom>
              <a:noFill/>
              <a:ln w="9525">
                <a:noFill/>
                <a:miter lim="800000"/>
                <a:headEnd/>
                <a:tailEnd/>
              </a:ln>
            </p:spPr>
          </p:pic>
          <p:pic>
            <p:nvPicPr>
              <p:cNvPr id="325747" name="Picture 804"/>
              <p:cNvPicPr>
                <a:picLocks noChangeAspect="1" noChangeArrowheads="1"/>
              </p:cNvPicPr>
              <p:nvPr/>
            </p:nvPicPr>
            <p:blipFill>
              <a:blip r:embed="rId11" cstate="print"/>
              <a:srcRect/>
              <a:stretch>
                <a:fillRect/>
              </a:stretch>
            </p:blipFill>
            <p:spPr bwMode="auto">
              <a:xfrm>
                <a:off x="3043" y="903"/>
                <a:ext cx="1129" cy="946"/>
              </a:xfrm>
              <a:prstGeom prst="rect">
                <a:avLst/>
              </a:prstGeom>
              <a:noFill/>
              <a:ln w="9525">
                <a:noFill/>
                <a:miter lim="800000"/>
                <a:headEnd/>
                <a:tailEnd/>
              </a:ln>
            </p:spPr>
          </p:pic>
        </p:grpSp>
        <p:pic>
          <p:nvPicPr>
            <p:cNvPr id="325688" name="Picture 806"/>
            <p:cNvPicPr>
              <a:picLocks noChangeAspect="1" noChangeArrowheads="1"/>
            </p:cNvPicPr>
            <p:nvPr/>
          </p:nvPicPr>
          <p:blipFill>
            <a:blip r:embed="rId12" cstate="print"/>
            <a:srcRect/>
            <a:stretch>
              <a:fillRect/>
            </a:stretch>
          </p:blipFill>
          <p:spPr bwMode="auto">
            <a:xfrm>
              <a:off x="3043" y="903"/>
              <a:ext cx="1127" cy="946"/>
            </a:xfrm>
            <a:prstGeom prst="rect">
              <a:avLst/>
            </a:prstGeom>
            <a:noFill/>
            <a:ln w="9525">
              <a:noFill/>
              <a:miter lim="800000"/>
              <a:headEnd/>
              <a:tailEnd/>
            </a:ln>
          </p:spPr>
        </p:pic>
        <p:sp>
          <p:nvSpPr>
            <p:cNvPr id="325689" name="Rectangle 807"/>
            <p:cNvSpPr>
              <a:spLocks noChangeArrowheads="1"/>
            </p:cNvSpPr>
            <p:nvPr/>
          </p:nvSpPr>
          <p:spPr bwMode="auto">
            <a:xfrm>
              <a:off x="3293" y="943"/>
              <a:ext cx="813" cy="136"/>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sr-Latn-CS" sz="1400" b="1" dirty="0" smtClean="0">
                  <a:solidFill>
                    <a:srgbClr val="FFFFFF"/>
                  </a:solidFill>
                  <a:latin typeface="Verdana" pitchFamily="34" charset="0"/>
                  <a:ea typeface="ＭＳ Ｐゴシック" pitchFamily="34" charset="-128"/>
                  <a:cs typeface="Arial" pitchFamily="34" charset="0"/>
                </a:rPr>
                <a:t>Unapređenje</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90" name="Rectangle 808"/>
            <p:cNvSpPr>
              <a:spLocks noChangeArrowheads="1"/>
            </p:cNvSpPr>
            <p:nvPr/>
          </p:nvSpPr>
          <p:spPr bwMode="auto">
            <a:xfrm>
              <a:off x="3334" y="1072"/>
              <a:ext cx="950" cy="271"/>
            </a:xfrm>
            <a:prstGeom prst="rect">
              <a:avLst/>
            </a:prstGeom>
            <a:noFill/>
            <a:ln w="9525">
              <a:noFill/>
              <a:miter lim="800000"/>
              <a:headEnd/>
              <a:tailEnd/>
            </a:ln>
          </p:spPr>
          <p:txBody>
            <a:bodyPr wrap="square" lIns="0" tIns="0" rIns="0" bIns="0">
              <a:spAutoFit/>
            </a:bodyPr>
            <a:lstStyle/>
            <a:p>
              <a:pPr fontAlgn="base">
                <a:spcBef>
                  <a:spcPct val="0"/>
                </a:spcBef>
                <a:spcAft>
                  <a:spcPct val="0"/>
                </a:spcAft>
              </a:pPr>
              <a:r>
                <a:rPr lang="sr-Latn-CS" sz="1400" b="1" dirty="0" smtClean="0">
                  <a:solidFill>
                    <a:srgbClr val="FFFFFF"/>
                  </a:solidFill>
                  <a:latin typeface="Verdana" pitchFamily="34" charset="0"/>
                  <a:ea typeface="ＭＳ Ｐゴシック" pitchFamily="34" charset="-128"/>
                  <a:cs typeface="Arial" pitchFamily="34" charset="0"/>
                </a:rPr>
                <a:t>ublažavanja</a:t>
              </a:r>
            </a:p>
            <a:p>
              <a:pPr fontAlgn="base">
                <a:spcBef>
                  <a:spcPct val="0"/>
                </a:spcBef>
                <a:spcAft>
                  <a:spcPct val="0"/>
                </a:spcAft>
              </a:pPr>
              <a:r>
                <a:rPr lang="sr-Latn-CS" sz="1400" b="1" dirty="0" smtClean="0">
                  <a:solidFill>
                    <a:srgbClr val="FFFFFF"/>
                  </a:solidFill>
                  <a:latin typeface="Verdana" pitchFamily="34" charset="0"/>
                  <a:ea typeface="ＭＳ Ｐゴシック" pitchFamily="34" charset="-128"/>
                  <a:cs typeface="Arial" pitchFamily="34" charset="0"/>
                </a:rPr>
                <a:t>rizika</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91" name="Rectangle 809"/>
            <p:cNvSpPr>
              <a:spLocks noChangeArrowheads="1"/>
            </p:cNvSpPr>
            <p:nvPr/>
          </p:nvSpPr>
          <p:spPr bwMode="auto">
            <a:xfrm>
              <a:off x="3710" y="1318"/>
              <a:ext cx="189" cy="1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b="1">
                  <a:solidFill>
                    <a:srgbClr val="091D5D"/>
                  </a:solidFill>
                  <a:ea typeface="ＭＳ Ｐゴシック" pitchFamily="34" charset="-128"/>
                  <a:cs typeface="Arial" pitchFamily="34" charset="0"/>
                </a:rPr>
                <a:t>M</a:t>
              </a:r>
              <a:endParaRPr lang="en-US" sz="1600" b="1">
                <a:solidFill>
                  <a:srgbClr val="091D5D"/>
                </a:solidFill>
                <a:latin typeface="Verdana" pitchFamily="34" charset="0"/>
                <a:ea typeface="ＭＳ Ｐゴシック" pitchFamily="34" charset="-128"/>
                <a:cs typeface="Arial" pitchFamily="34" charset="0"/>
              </a:endParaRPr>
            </a:p>
          </p:txBody>
        </p:sp>
        <p:sp>
          <p:nvSpPr>
            <p:cNvPr id="325692" name="Rectangle 810"/>
            <p:cNvSpPr>
              <a:spLocks noChangeArrowheads="1"/>
            </p:cNvSpPr>
            <p:nvPr/>
          </p:nvSpPr>
          <p:spPr bwMode="auto">
            <a:xfrm>
              <a:off x="1871" y="895"/>
              <a:ext cx="2300" cy="1907"/>
            </a:xfrm>
            <a:prstGeom prst="rect">
              <a:avLst/>
            </a:prstGeom>
            <a:noFill/>
            <a:ln w="42863" cap="rnd">
              <a:solidFill>
                <a:srgbClr val="000000"/>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693" name="Rectangle 811"/>
            <p:cNvSpPr>
              <a:spLocks noChangeArrowheads="1"/>
            </p:cNvSpPr>
            <p:nvPr/>
          </p:nvSpPr>
          <p:spPr bwMode="auto">
            <a:xfrm>
              <a:off x="2654" y="2842"/>
              <a:ext cx="637" cy="136"/>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sr-Latn-CS" sz="1400" b="1" dirty="0" smtClean="0">
                  <a:solidFill>
                    <a:srgbClr val="091D5D"/>
                  </a:solidFill>
                  <a:latin typeface="Verdana" pitchFamily="34" charset="0"/>
                  <a:ea typeface="ＭＳ Ｐゴシック" pitchFamily="34" charset="-128"/>
                  <a:cs typeface="Arial" pitchFamily="34" charset="0"/>
                </a:rPr>
                <a:t>Ranjivost </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94" name="Rectangle 812"/>
            <p:cNvSpPr>
              <a:spLocks noChangeArrowheads="1"/>
            </p:cNvSpPr>
            <p:nvPr/>
          </p:nvSpPr>
          <p:spPr bwMode="auto">
            <a:xfrm>
              <a:off x="2348" y="2979"/>
              <a:ext cx="1732" cy="136"/>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1400" b="1" dirty="0" smtClean="0">
                  <a:solidFill>
                    <a:srgbClr val="091D5D"/>
                  </a:solidFill>
                  <a:latin typeface="Verdana" pitchFamily="34" charset="0"/>
                  <a:ea typeface="ＭＳ Ｐゴシック" pitchFamily="34" charset="-128"/>
                  <a:cs typeface="Arial" pitchFamily="34" charset="0"/>
                </a:rPr>
                <a:t>NET</a:t>
              </a:r>
              <a:r>
                <a:rPr lang="sr-Latn-CS" sz="1400" b="1" dirty="0" smtClean="0">
                  <a:solidFill>
                    <a:srgbClr val="091D5D"/>
                  </a:solidFill>
                  <a:latin typeface="Verdana" pitchFamily="34" charset="0"/>
                  <a:ea typeface="ＭＳ Ｐゴシック" pitchFamily="34" charset="-128"/>
                  <a:cs typeface="Arial" pitchFamily="34" charset="0"/>
                </a:rPr>
                <a:t>O</a:t>
              </a:r>
              <a:r>
                <a:rPr lang="en-US" sz="1400" b="1" dirty="0" smtClean="0">
                  <a:solidFill>
                    <a:srgbClr val="091D5D"/>
                  </a:solidFill>
                  <a:latin typeface="Verdana" pitchFamily="34" charset="0"/>
                  <a:ea typeface="ＭＳ Ｐゴシック" pitchFamily="34" charset="-128"/>
                  <a:cs typeface="Arial" pitchFamily="34" charset="0"/>
                </a:rPr>
                <a:t> </a:t>
              </a:r>
              <a:r>
                <a:rPr lang="en-US" sz="1400" b="1" dirty="0">
                  <a:solidFill>
                    <a:srgbClr val="091D5D"/>
                  </a:solidFill>
                  <a:latin typeface="Verdana" pitchFamily="34" charset="0"/>
                  <a:ea typeface="ＭＳ Ｐゴシック" pitchFamily="34" charset="-128"/>
                  <a:cs typeface="Arial" pitchFamily="34" charset="0"/>
                </a:rPr>
                <a:t>(</a:t>
              </a:r>
              <a:r>
                <a:rPr lang="en-US" sz="1400" b="1" dirty="0" smtClean="0">
                  <a:solidFill>
                    <a:srgbClr val="091D5D"/>
                  </a:solidFill>
                  <a:latin typeface="Verdana" pitchFamily="34" charset="0"/>
                  <a:ea typeface="ＭＳ Ｐゴシック" pitchFamily="34" charset="-128"/>
                  <a:cs typeface="Arial" pitchFamily="34" charset="0"/>
                </a:rPr>
                <a:t>RE</a:t>
              </a:r>
              <a:r>
                <a:rPr lang="sr-Latn-CS" sz="1400" b="1" dirty="0" smtClean="0">
                  <a:solidFill>
                    <a:srgbClr val="091D5D"/>
                  </a:solidFill>
                  <a:latin typeface="Verdana" pitchFamily="34" charset="0"/>
                  <a:ea typeface="ＭＳ Ｐゴシック" pitchFamily="34" charset="-128"/>
                  <a:cs typeface="Arial" pitchFamily="34" charset="0"/>
                </a:rPr>
                <a:t>ZIDUALNI) </a:t>
              </a:r>
              <a:r>
                <a:rPr lang="en-US" sz="1400" b="1" dirty="0" smtClean="0">
                  <a:solidFill>
                    <a:srgbClr val="091D5D"/>
                  </a:solidFill>
                  <a:latin typeface="Verdana" pitchFamily="34" charset="0"/>
                  <a:ea typeface="ＭＳ Ｐゴシック" pitchFamily="34" charset="-128"/>
                  <a:cs typeface="Arial" pitchFamily="34" charset="0"/>
                </a:rPr>
                <a:t>RI</a:t>
              </a:r>
              <a:r>
                <a:rPr lang="sr-Latn-CS" sz="1400" b="1" dirty="0" smtClean="0">
                  <a:solidFill>
                    <a:srgbClr val="091D5D"/>
                  </a:solidFill>
                  <a:latin typeface="Verdana" pitchFamily="34" charset="0"/>
                  <a:ea typeface="ＭＳ Ｐゴシック" pitchFamily="34" charset="-128"/>
                  <a:cs typeface="Arial" pitchFamily="34" charset="0"/>
                </a:rPr>
                <a:t>ZIK</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95" name="Rectangle 813"/>
            <p:cNvSpPr>
              <a:spLocks noChangeArrowheads="1"/>
            </p:cNvSpPr>
            <p:nvPr/>
          </p:nvSpPr>
          <p:spPr bwMode="auto">
            <a:xfrm>
              <a:off x="4123" y="2815"/>
              <a:ext cx="129" cy="204"/>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sr-Latn-CS" sz="2100" b="1" dirty="0" smtClean="0">
                  <a:solidFill>
                    <a:srgbClr val="091D5D"/>
                  </a:solidFill>
                  <a:latin typeface="Verdana" pitchFamily="34" charset="0"/>
                  <a:ea typeface="ＭＳ Ｐゴシック" pitchFamily="34" charset="-128"/>
                  <a:cs typeface="Arial" pitchFamily="34" charset="0"/>
                </a:rPr>
                <a:t>V</a:t>
              </a:r>
              <a:endParaRPr lang="en-US" sz="1600" b="1" dirty="0">
                <a:solidFill>
                  <a:srgbClr val="091D5D"/>
                </a:solidFill>
                <a:latin typeface="Verdana" pitchFamily="34" charset="0"/>
                <a:ea typeface="ＭＳ Ｐゴシック" pitchFamily="34" charset="-128"/>
                <a:cs typeface="Arial" pitchFamily="34" charset="0"/>
              </a:endParaRPr>
            </a:p>
          </p:txBody>
        </p:sp>
        <p:grpSp>
          <p:nvGrpSpPr>
            <p:cNvPr id="326244" name="Group 817"/>
            <p:cNvGrpSpPr>
              <a:grpSpLocks/>
            </p:cNvGrpSpPr>
            <p:nvPr/>
          </p:nvGrpSpPr>
          <p:grpSpPr bwMode="auto">
            <a:xfrm>
              <a:off x="3452" y="2910"/>
              <a:ext cx="639" cy="46"/>
              <a:chOff x="3452" y="2910"/>
              <a:chExt cx="639" cy="46"/>
            </a:xfrm>
          </p:grpSpPr>
          <p:sp>
            <p:nvSpPr>
              <p:cNvPr id="325743" name="Freeform 814"/>
              <p:cNvSpPr>
                <a:spLocks noEditPoints="1"/>
              </p:cNvSpPr>
              <p:nvPr/>
            </p:nvSpPr>
            <p:spPr bwMode="auto">
              <a:xfrm>
                <a:off x="3452" y="2910"/>
                <a:ext cx="639" cy="46"/>
              </a:xfrm>
              <a:custGeom>
                <a:avLst/>
                <a:gdLst>
                  <a:gd name="T0" fmla="*/ 0 w 639"/>
                  <a:gd name="T1" fmla="*/ 18 h 46"/>
                  <a:gd name="T2" fmla="*/ 606 w 639"/>
                  <a:gd name="T3" fmla="*/ 19 h 46"/>
                  <a:gd name="T4" fmla="*/ 606 w 639"/>
                  <a:gd name="T5" fmla="*/ 27 h 46"/>
                  <a:gd name="T6" fmla="*/ 0 w 639"/>
                  <a:gd name="T7" fmla="*/ 26 h 46"/>
                  <a:gd name="T8" fmla="*/ 0 w 639"/>
                  <a:gd name="T9" fmla="*/ 18 h 46"/>
                  <a:gd name="T10" fmla="*/ 600 w 639"/>
                  <a:gd name="T11" fmla="*/ 0 h 46"/>
                  <a:gd name="T12" fmla="*/ 639 w 639"/>
                  <a:gd name="T13" fmla="*/ 23 h 46"/>
                  <a:gd name="T14" fmla="*/ 600 w 639"/>
                  <a:gd name="T15" fmla="*/ 46 h 46"/>
                  <a:gd name="T16" fmla="*/ 600 w 639"/>
                  <a:gd name="T17" fmla="*/ 0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39"/>
                  <a:gd name="T28" fmla="*/ 0 h 46"/>
                  <a:gd name="T29" fmla="*/ 639 w 639"/>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39" h="46">
                    <a:moveTo>
                      <a:pt x="0" y="18"/>
                    </a:moveTo>
                    <a:lnTo>
                      <a:pt x="606" y="19"/>
                    </a:lnTo>
                    <a:lnTo>
                      <a:pt x="606" y="27"/>
                    </a:lnTo>
                    <a:lnTo>
                      <a:pt x="0" y="26"/>
                    </a:lnTo>
                    <a:lnTo>
                      <a:pt x="0" y="18"/>
                    </a:lnTo>
                    <a:close/>
                    <a:moveTo>
                      <a:pt x="600" y="0"/>
                    </a:moveTo>
                    <a:lnTo>
                      <a:pt x="639" y="23"/>
                    </a:lnTo>
                    <a:lnTo>
                      <a:pt x="600" y="46"/>
                    </a:lnTo>
                    <a:lnTo>
                      <a:pt x="600" y="0"/>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44" name="Freeform 815"/>
              <p:cNvSpPr>
                <a:spLocks/>
              </p:cNvSpPr>
              <p:nvPr/>
            </p:nvSpPr>
            <p:spPr bwMode="auto">
              <a:xfrm>
                <a:off x="3452" y="2928"/>
                <a:ext cx="606" cy="9"/>
              </a:xfrm>
              <a:custGeom>
                <a:avLst/>
                <a:gdLst>
                  <a:gd name="T0" fmla="*/ 0 w 606"/>
                  <a:gd name="T1" fmla="*/ 0 h 9"/>
                  <a:gd name="T2" fmla="*/ 606 w 606"/>
                  <a:gd name="T3" fmla="*/ 1 h 9"/>
                  <a:gd name="T4" fmla="*/ 606 w 606"/>
                  <a:gd name="T5" fmla="*/ 9 h 9"/>
                  <a:gd name="T6" fmla="*/ 0 w 606"/>
                  <a:gd name="T7" fmla="*/ 8 h 9"/>
                  <a:gd name="T8" fmla="*/ 0 w 606"/>
                  <a:gd name="T9" fmla="*/ 0 h 9"/>
                  <a:gd name="T10" fmla="*/ 0 60000 65536"/>
                  <a:gd name="T11" fmla="*/ 0 60000 65536"/>
                  <a:gd name="T12" fmla="*/ 0 60000 65536"/>
                  <a:gd name="T13" fmla="*/ 0 60000 65536"/>
                  <a:gd name="T14" fmla="*/ 0 60000 65536"/>
                  <a:gd name="T15" fmla="*/ 0 w 606"/>
                  <a:gd name="T16" fmla="*/ 0 h 9"/>
                  <a:gd name="T17" fmla="*/ 606 w 606"/>
                  <a:gd name="T18" fmla="*/ 9 h 9"/>
                </a:gdLst>
                <a:ahLst/>
                <a:cxnLst>
                  <a:cxn ang="T10">
                    <a:pos x="T0" y="T1"/>
                  </a:cxn>
                  <a:cxn ang="T11">
                    <a:pos x="T2" y="T3"/>
                  </a:cxn>
                  <a:cxn ang="T12">
                    <a:pos x="T4" y="T5"/>
                  </a:cxn>
                  <a:cxn ang="T13">
                    <a:pos x="T6" y="T7"/>
                  </a:cxn>
                  <a:cxn ang="T14">
                    <a:pos x="T8" y="T9"/>
                  </a:cxn>
                </a:cxnLst>
                <a:rect l="T15" t="T16" r="T17" b="T18"/>
                <a:pathLst>
                  <a:path w="606" h="9">
                    <a:moveTo>
                      <a:pt x="0" y="0"/>
                    </a:moveTo>
                    <a:lnTo>
                      <a:pt x="606" y="1"/>
                    </a:lnTo>
                    <a:lnTo>
                      <a:pt x="606" y="9"/>
                    </a:lnTo>
                    <a:lnTo>
                      <a:pt x="0" y="8"/>
                    </a:lnTo>
                    <a:lnTo>
                      <a:pt x="0" y="0"/>
                    </a:lnTo>
                    <a:close/>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45" name="Freeform 816"/>
              <p:cNvSpPr>
                <a:spLocks/>
              </p:cNvSpPr>
              <p:nvPr/>
            </p:nvSpPr>
            <p:spPr bwMode="auto">
              <a:xfrm>
                <a:off x="4052" y="2910"/>
                <a:ext cx="39" cy="46"/>
              </a:xfrm>
              <a:custGeom>
                <a:avLst/>
                <a:gdLst>
                  <a:gd name="T0" fmla="*/ 0 w 39"/>
                  <a:gd name="T1" fmla="*/ 0 h 46"/>
                  <a:gd name="T2" fmla="*/ 39 w 39"/>
                  <a:gd name="T3" fmla="*/ 23 h 46"/>
                  <a:gd name="T4" fmla="*/ 0 w 39"/>
                  <a:gd name="T5" fmla="*/ 46 h 46"/>
                  <a:gd name="T6" fmla="*/ 0 w 39"/>
                  <a:gd name="T7" fmla="*/ 0 h 46"/>
                  <a:gd name="T8" fmla="*/ 0 60000 65536"/>
                  <a:gd name="T9" fmla="*/ 0 60000 65536"/>
                  <a:gd name="T10" fmla="*/ 0 60000 65536"/>
                  <a:gd name="T11" fmla="*/ 0 60000 65536"/>
                  <a:gd name="T12" fmla="*/ 0 w 39"/>
                  <a:gd name="T13" fmla="*/ 0 h 46"/>
                  <a:gd name="T14" fmla="*/ 39 w 39"/>
                  <a:gd name="T15" fmla="*/ 46 h 46"/>
                </a:gdLst>
                <a:ahLst/>
                <a:cxnLst>
                  <a:cxn ang="T8">
                    <a:pos x="T0" y="T1"/>
                  </a:cxn>
                  <a:cxn ang="T9">
                    <a:pos x="T2" y="T3"/>
                  </a:cxn>
                  <a:cxn ang="T10">
                    <a:pos x="T4" y="T5"/>
                  </a:cxn>
                  <a:cxn ang="T11">
                    <a:pos x="T6" y="T7"/>
                  </a:cxn>
                </a:cxnLst>
                <a:rect l="T12" t="T13" r="T14" b="T15"/>
                <a:pathLst>
                  <a:path w="39" h="46">
                    <a:moveTo>
                      <a:pt x="0" y="0"/>
                    </a:moveTo>
                    <a:lnTo>
                      <a:pt x="39" y="23"/>
                    </a:lnTo>
                    <a:lnTo>
                      <a:pt x="0" y="46"/>
                    </a:lnTo>
                    <a:lnTo>
                      <a:pt x="0" y="0"/>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325632" name="Group 821"/>
            <p:cNvGrpSpPr>
              <a:grpSpLocks/>
            </p:cNvGrpSpPr>
            <p:nvPr/>
          </p:nvGrpSpPr>
          <p:grpSpPr bwMode="auto">
            <a:xfrm>
              <a:off x="1848" y="2910"/>
              <a:ext cx="752" cy="36"/>
              <a:chOff x="1848" y="2910"/>
              <a:chExt cx="752" cy="36"/>
            </a:xfrm>
          </p:grpSpPr>
          <p:sp>
            <p:nvSpPr>
              <p:cNvPr id="325740" name="Freeform 818"/>
              <p:cNvSpPr>
                <a:spLocks noEditPoints="1"/>
              </p:cNvSpPr>
              <p:nvPr/>
            </p:nvSpPr>
            <p:spPr bwMode="auto">
              <a:xfrm>
                <a:off x="1848" y="2910"/>
                <a:ext cx="752" cy="36"/>
              </a:xfrm>
              <a:custGeom>
                <a:avLst/>
                <a:gdLst>
                  <a:gd name="T0" fmla="*/ 752 w 752"/>
                  <a:gd name="T1" fmla="*/ 22 h 36"/>
                  <a:gd name="T2" fmla="*/ 38 w 752"/>
                  <a:gd name="T3" fmla="*/ 21 h 36"/>
                  <a:gd name="T4" fmla="*/ 38 w 752"/>
                  <a:gd name="T5" fmla="*/ 15 h 36"/>
                  <a:gd name="T6" fmla="*/ 752 w 752"/>
                  <a:gd name="T7" fmla="*/ 16 h 36"/>
                  <a:gd name="T8" fmla="*/ 752 w 752"/>
                  <a:gd name="T9" fmla="*/ 22 h 36"/>
                  <a:gd name="T10" fmla="*/ 46 w 752"/>
                  <a:gd name="T11" fmla="*/ 36 h 36"/>
                  <a:gd name="T12" fmla="*/ 0 w 752"/>
                  <a:gd name="T13" fmla="*/ 18 h 36"/>
                  <a:gd name="T14" fmla="*/ 46 w 752"/>
                  <a:gd name="T15" fmla="*/ 0 h 36"/>
                  <a:gd name="T16" fmla="*/ 46 w 752"/>
                  <a:gd name="T17" fmla="*/ 36 h 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2"/>
                  <a:gd name="T28" fmla="*/ 0 h 36"/>
                  <a:gd name="T29" fmla="*/ 752 w 752"/>
                  <a:gd name="T30" fmla="*/ 36 h 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2" h="36">
                    <a:moveTo>
                      <a:pt x="752" y="22"/>
                    </a:moveTo>
                    <a:lnTo>
                      <a:pt x="38" y="21"/>
                    </a:lnTo>
                    <a:lnTo>
                      <a:pt x="38" y="15"/>
                    </a:lnTo>
                    <a:lnTo>
                      <a:pt x="752" y="16"/>
                    </a:lnTo>
                    <a:lnTo>
                      <a:pt x="752" y="22"/>
                    </a:lnTo>
                    <a:close/>
                    <a:moveTo>
                      <a:pt x="46" y="36"/>
                    </a:moveTo>
                    <a:lnTo>
                      <a:pt x="0" y="18"/>
                    </a:lnTo>
                    <a:lnTo>
                      <a:pt x="46" y="0"/>
                    </a:lnTo>
                    <a:lnTo>
                      <a:pt x="46" y="36"/>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41" name="Freeform 819"/>
              <p:cNvSpPr>
                <a:spLocks/>
              </p:cNvSpPr>
              <p:nvPr/>
            </p:nvSpPr>
            <p:spPr bwMode="auto">
              <a:xfrm>
                <a:off x="1886" y="2925"/>
                <a:ext cx="714" cy="7"/>
              </a:xfrm>
              <a:custGeom>
                <a:avLst/>
                <a:gdLst>
                  <a:gd name="T0" fmla="*/ 714 w 714"/>
                  <a:gd name="T1" fmla="*/ 7 h 7"/>
                  <a:gd name="T2" fmla="*/ 0 w 714"/>
                  <a:gd name="T3" fmla="*/ 6 h 7"/>
                  <a:gd name="T4" fmla="*/ 0 w 714"/>
                  <a:gd name="T5" fmla="*/ 0 h 7"/>
                  <a:gd name="T6" fmla="*/ 714 w 714"/>
                  <a:gd name="T7" fmla="*/ 1 h 7"/>
                  <a:gd name="T8" fmla="*/ 714 w 714"/>
                  <a:gd name="T9" fmla="*/ 7 h 7"/>
                  <a:gd name="T10" fmla="*/ 0 60000 65536"/>
                  <a:gd name="T11" fmla="*/ 0 60000 65536"/>
                  <a:gd name="T12" fmla="*/ 0 60000 65536"/>
                  <a:gd name="T13" fmla="*/ 0 60000 65536"/>
                  <a:gd name="T14" fmla="*/ 0 60000 65536"/>
                  <a:gd name="T15" fmla="*/ 0 w 714"/>
                  <a:gd name="T16" fmla="*/ 0 h 7"/>
                  <a:gd name="T17" fmla="*/ 714 w 714"/>
                  <a:gd name="T18" fmla="*/ 7 h 7"/>
                </a:gdLst>
                <a:ahLst/>
                <a:cxnLst>
                  <a:cxn ang="T10">
                    <a:pos x="T0" y="T1"/>
                  </a:cxn>
                  <a:cxn ang="T11">
                    <a:pos x="T2" y="T3"/>
                  </a:cxn>
                  <a:cxn ang="T12">
                    <a:pos x="T4" y="T5"/>
                  </a:cxn>
                  <a:cxn ang="T13">
                    <a:pos x="T6" y="T7"/>
                  </a:cxn>
                  <a:cxn ang="T14">
                    <a:pos x="T8" y="T9"/>
                  </a:cxn>
                </a:cxnLst>
                <a:rect l="T15" t="T16" r="T17" b="T18"/>
                <a:pathLst>
                  <a:path w="714" h="7">
                    <a:moveTo>
                      <a:pt x="714" y="7"/>
                    </a:moveTo>
                    <a:lnTo>
                      <a:pt x="0" y="6"/>
                    </a:lnTo>
                    <a:lnTo>
                      <a:pt x="0" y="0"/>
                    </a:lnTo>
                    <a:lnTo>
                      <a:pt x="714" y="1"/>
                    </a:lnTo>
                    <a:lnTo>
                      <a:pt x="714" y="7"/>
                    </a:lnTo>
                    <a:close/>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42" name="Freeform 820"/>
              <p:cNvSpPr>
                <a:spLocks/>
              </p:cNvSpPr>
              <p:nvPr/>
            </p:nvSpPr>
            <p:spPr bwMode="auto">
              <a:xfrm>
                <a:off x="1848" y="2910"/>
                <a:ext cx="46" cy="36"/>
              </a:xfrm>
              <a:custGeom>
                <a:avLst/>
                <a:gdLst>
                  <a:gd name="T0" fmla="*/ 46 w 46"/>
                  <a:gd name="T1" fmla="*/ 36 h 36"/>
                  <a:gd name="T2" fmla="*/ 0 w 46"/>
                  <a:gd name="T3" fmla="*/ 18 h 36"/>
                  <a:gd name="T4" fmla="*/ 46 w 46"/>
                  <a:gd name="T5" fmla="*/ 0 h 36"/>
                  <a:gd name="T6" fmla="*/ 46 w 46"/>
                  <a:gd name="T7" fmla="*/ 36 h 36"/>
                  <a:gd name="T8" fmla="*/ 0 60000 65536"/>
                  <a:gd name="T9" fmla="*/ 0 60000 65536"/>
                  <a:gd name="T10" fmla="*/ 0 60000 65536"/>
                  <a:gd name="T11" fmla="*/ 0 60000 65536"/>
                  <a:gd name="T12" fmla="*/ 0 w 46"/>
                  <a:gd name="T13" fmla="*/ 0 h 36"/>
                  <a:gd name="T14" fmla="*/ 46 w 46"/>
                  <a:gd name="T15" fmla="*/ 36 h 36"/>
                </a:gdLst>
                <a:ahLst/>
                <a:cxnLst>
                  <a:cxn ang="T8">
                    <a:pos x="T0" y="T1"/>
                  </a:cxn>
                  <a:cxn ang="T9">
                    <a:pos x="T2" y="T3"/>
                  </a:cxn>
                  <a:cxn ang="T10">
                    <a:pos x="T4" y="T5"/>
                  </a:cxn>
                  <a:cxn ang="T11">
                    <a:pos x="T6" y="T7"/>
                  </a:cxn>
                </a:cxnLst>
                <a:rect l="T12" t="T13" r="T14" b="T15"/>
                <a:pathLst>
                  <a:path w="46" h="36">
                    <a:moveTo>
                      <a:pt x="46" y="36"/>
                    </a:moveTo>
                    <a:lnTo>
                      <a:pt x="0" y="18"/>
                    </a:lnTo>
                    <a:lnTo>
                      <a:pt x="46" y="0"/>
                    </a:lnTo>
                    <a:lnTo>
                      <a:pt x="46" y="36"/>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
          <p:nvSpPr>
            <p:cNvPr id="325698" name="Rectangle 822"/>
            <p:cNvSpPr>
              <a:spLocks noChangeArrowheads="1"/>
            </p:cNvSpPr>
            <p:nvPr/>
          </p:nvSpPr>
          <p:spPr bwMode="auto">
            <a:xfrm>
              <a:off x="2654" y="2842"/>
              <a:ext cx="0" cy="155"/>
            </a:xfrm>
            <a:prstGeom prst="rect">
              <a:avLst/>
            </a:prstGeom>
            <a:noFill/>
            <a:ln w="9525">
              <a:noFill/>
              <a:miter lim="800000"/>
              <a:headEnd/>
              <a:tailEnd/>
            </a:ln>
          </p:spPr>
          <p:txBody>
            <a:bodyPr wrap="none" lIns="0" tIns="0" rIns="0" bIns="0">
              <a:spAutoFit/>
            </a:bodyPr>
            <a:lstStyle/>
            <a:p>
              <a:pPr fontAlgn="base">
                <a:spcBef>
                  <a:spcPct val="0"/>
                </a:spcBef>
                <a:spcAft>
                  <a:spcPct val="0"/>
                </a:spcAft>
              </a:pPr>
              <a:endParaRPr lang="en-US" sz="1600" b="1" dirty="0">
                <a:solidFill>
                  <a:srgbClr val="091D5D"/>
                </a:solidFill>
                <a:latin typeface="Verdana" pitchFamily="34" charset="0"/>
                <a:ea typeface="ＭＳ Ｐゴシック" pitchFamily="34" charset="-128"/>
                <a:cs typeface="Arial" pitchFamily="34" charset="0"/>
              </a:endParaRPr>
            </a:p>
          </p:txBody>
        </p:sp>
        <p:sp>
          <p:nvSpPr>
            <p:cNvPr id="325699" name="Rectangle 823"/>
            <p:cNvSpPr>
              <a:spLocks noChangeArrowheads="1"/>
            </p:cNvSpPr>
            <p:nvPr/>
          </p:nvSpPr>
          <p:spPr bwMode="auto">
            <a:xfrm>
              <a:off x="2348" y="2979"/>
              <a:ext cx="0" cy="155"/>
            </a:xfrm>
            <a:prstGeom prst="rect">
              <a:avLst/>
            </a:prstGeom>
            <a:noFill/>
            <a:ln w="9525">
              <a:noFill/>
              <a:miter lim="800000"/>
              <a:headEnd/>
              <a:tailEnd/>
            </a:ln>
          </p:spPr>
          <p:txBody>
            <a:bodyPr wrap="none" lIns="0" tIns="0" rIns="0" bIns="0">
              <a:spAutoFit/>
            </a:bodyPr>
            <a:lstStyle/>
            <a:p>
              <a:pPr fontAlgn="base">
                <a:spcBef>
                  <a:spcPct val="0"/>
                </a:spcBef>
                <a:spcAft>
                  <a:spcPct val="0"/>
                </a:spcAft>
              </a:pPr>
              <a:endParaRPr lang="en-US" sz="1600" b="1" dirty="0">
                <a:solidFill>
                  <a:srgbClr val="091D5D"/>
                </a:solidFill>
                <a:latin typeface="Verdana" pitchFamily="34" charset="0"/>
                <a:ea typeface="ＭＳ Ｐゴシック" pitchFamily="34" charset="-128"/>
                <a:cs typeface="Arial" pitchFamily="34" charset="0"/>
              </a:endParaRPr>
            </a:p>
          </p:txBody>
        </p:sp>
        <p:sp>
          <p:nvSpPr>
            <p:cNvPr id="325700" name="Rectangle 824"/>
            <p:cNvSpPr>
              <a:spLocks noChangeArrowheads="1"/>
            </p:cNvSpPr>
            <p:nvPr/>
          </p:nvSpPr>
          <p:spPr bwMode="auto">
            <a:xfrm>
              <a:off x="4123" y="2815"/>
              <a:ext cx="0" cy="155"/>
            </a:xfrm>
            <a:prstGeom prst="rect">
              <a:avLst/>
            </a:prstGeom>
            <a:noFill/>
            <a:ln w="9525">
              <a:noFill/>
              <a:miter lim="800000"/>
              <a:headEnd/>
              <a:tailEnd/>
            </a:ln>
          </p:spPr>
          <p:txBody>
            <a:bodyPr wrap="none" lIns="0" tIns="0" rIns="0" bIns="0">
              <a:spAutoFit/>
            </a:bodyPr>
            <a:lstStyle/>
            <a:p>
              <a:pPr fontAlgn="base">
                <a:spcBef>
                  <a:spcPct val="0"/>
                </a:spcBef>
                <a:spcAft>
                  <a:spcPct val="0"/>
                </a:spcAft>
              </a:pPr>
              <a:endParaRPr lang="en-US" sz="1600" b="1" dirty="0">
                <a:solidFill>
                  <a:srgbClr val="091D5D"/>
                </a:solidFill>
                <a:latin typeface="Verdana" pitchFamily="34" charset="0"/>
                <a:ea typeface="ＭＳ Ｐゴシック" pitchFamily="34" charset="-128"/>
                <a:cs typeface="Arial" pitchFamily="34" charset="0"/>
              </a:endParaRPr>
            </a:p>
          </p:txBody>
        </p:sp>
        <p:grpSp>
          <p:nvGrpSpPr>
            <p:cNvPr id="325633" name="Group 828"/>
            <p:cNvGrpSpPr>
              <a:grpSpLocks/>
            </p:cNvGrpSpPr>
            <p:nvPr/>
          </p:nvGrpSpPr>
          <p:grpSpPr bwMode="auto">
            <a:xfrm>
              <a:off x="3452" y="2910"/>
              <a:ext cx="639" cy="46"/>
              <a:chOff x="3452" y="2910"/>
              <a:chExt cx="639" cy="46"/>
            </a:xfrm>
          </p:grpSpPr>
          <p:sp>
            <p:nvSpPr>
              <p:cNvPr id="325737" name="Freeform 825"/>
              <p:cNvSpPr>
                <a:spLocks noEditPoints="1"/>
              </p:cNvSpPr>
              <p:nvPr/>
            </p:nvSpPr>
            <p:spPr bwMode="auto">
              <a:xfrm>
                <a:off x="3452" y="2910"/>
                <a:ext cx="639" cy="46"/>
              </a:xfrm>
              <a:custGeom>
                <a:avLst/>
                <a:gdLst>
                  <a:gd name="T0" fmla="*/ 0 w 639"/>
                  <a:gd name="T1" fmla="*/ 18 h 46"/>
                  <a:gd name="T2" fmla="*/ 606 w 639"/>
                  <a:gd name="T3" fmla="*/ 19 h 46"/>
                  <a:gd name="T4" fmla="*/ 606 w 639"/>
                  <a:gd name="T5" fmla="*/ 27 h 46"/>
                  <a:gd name="T6" fmla="*/ 0 w 639"/>
                  <a:gd name="T7" fmla="*/ 26 h 46"/>
                  <a:gd name="T8" fmla="*/ 0 w 639"/>
                  <a:gd name="T9" fmla="*/ 18 h 46"/>
                  <a:gd name="T10" fmla="*/ 600 w 639"/>
                  <a:gd name="T11" fmla="*/ 0 h 46"/>
                  <a:gd name="T12" fmla="*/ 639 w 639"/>
                  <a:gd name="T13" fmla="*/ 23 h 46"/>
                  <a:gd name="T14" fmla="*/ 600 w 639"/>
                  <a:gd name="T15" fmla="*/ 46 h 46"/>
                  <a:gd name="T16" fmla="*/ 600 w 639"/>
                  <a:gd name="T17" fmla="*/ 0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39"/>
                  <a:gd name="T28" fmla="*/ 0 h 46"/>
                  <a:gd name="T29" fmla="*/ 639 w 639"/>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39" h="46">
                    <a:moveTo>
                      <a:pt x="0" y="18"/>
                    </a:moveTo>
                    <a:lnTo>
                      <a:pt x="606" y="19"/>
                    </a:lnTo>
                    <a:lnTo>
                      <a:pt x="606" y="27"/>
                    </a:lnTo>
                    <a:lnTo>
                      <a:pt x="0" y="26"/>
                    </a:lnTo>
                    <a:lnTo>
                      <a:pt x="0" y="18"/>
                    </a:lnTo>
                    <a:close/>
                    <a:moveTo>
                      <a:pt x="600" y="0"/>
                    </a:moveTo>
                    <a:lnTo>
                      <a:pt x="639" y="23"/>
                    </a:lnTo>
                    <a:lnTo>
                      <a:pt x="600" y="46"/>
                    </a:lnTo>
                    <a:lnTo>
                      <a:pt x="600" y="0"/>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38" name="Freeform 826"/>
              <p:cNvSpPr>
                <a:spLocks/>
              </p:cNvSpPr>
              <p:nvPr/>
            </p:nvSpPr>
            <p:spPr bwMode="auto">
              <a:xfrm>
                <a:off x="3452" y="2928"/>
                <a:ext cx="606" cy="9"/>
              </a:xfrm>
              <a:custGeom>
                <a:avLst/>
                <a:gdLst>
                  <a:gd name="T0" fmla="*/ 0 w 606"/>
                  <a:gd name="T1" fmla="*/ 0 h 9"/>
                  <a:gd name="T2" fmla="*/ 606 w 606"/>
                  <a:gd name="T3" fmla="*/ 1 h 9"/>
                  <a:gd name="T4" fmla="*/ 606 w 606"/>
                  <a:gd name="T5" fmla="*/ 9 h 9"/>
                  <a:gd name="T6" fmla="*/ 0 w 606"/>
                  <a:gd name="T7" fmla="*/ 8 h 9"/>
                  <a:gd name="T8" fmla="*/ 0 w 606"/>
                  <a:gd name="T9" fmla="*/ 0 h 9"/>
                  <a:gd name="T10" fmla="*/ 0 60000 65536"/>
                  <a:gd name="T11" fmla="*/ 0 60000 65536"/>
                  <a:gd name="T12" fmla="*/ 0 60000 65536"/>
                  <a:gd name="T13" fmla="*/ 0 60000 65536"/>
                  <a:gd name="T14" fmla="*/ 0 60000 65536"/>
                  <a:gd name="T15" fmla="*/ 0 w 606"/>
                  <a:gd name="T16" fmla="*/ 0 h 9"/>
                  <a:gd name="T17" fmla="*/ 606 w 606"/>
                  <a:gd name="T18" fmla="*/ 9 h 9"/>
                </a:gdLst>
                <a:ahLst/>
                <a:cxnLst>
                  <a:cxn ang="T10">
                    <a:pos x="T0" y="T1"/>
                  </a:cxn>
                  <a:cxn ang="T11">
                    <a:pos x="T2" y="T3"/>
                  </a:cxn>
                  <a:cxn ang="T12">
                    <a:pos x="T4" y="T5"/>
                  </a:cxn>
                  <a:cxn ang="T13">
                    <a:pos x="T6" y="T7"/>
                  </a:cxn>
                  <a:cxn ang="T14">
                    <a:pos x="T8" y="T9"/>
                  </a:cxn>
                </a:cxnLst>
                <a:rect l="T15" t="T16" r="T17" b="T18"/>
                <a:pathLst>
                  <a:path w="606" h="9">
                    <a:moveTo>
                      <a:pt x="0" y="0"/>
                    </a:moveTo>
                    <a:lnTo>
                      <a:pt x="606" y="1"/>
                    </a:lnTo>
                    <a:lnTo>
                      <a:pt x="606" y="9"/>
                    </a:lnTo>
                    <a:lnTo>
                      <a:pt x="0" y="8"/>
                    </a:lnTo>
                    <a:lnTo>
                      <a:pt x="0" y="0"/>
                    </a:lnTo>
                    <a:close/>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39" name="Freeform 827"/>
              <p:cNvSpPr>
                <a:spLocks/>
              </p:cNvSpPr>
              <p:nvPr/>
            </p:nvSpPr>
            <p:spPr bwMode="auto">
              <a:xfrm>
                <a:off x="4052" y="2910"/>
                <a:ext cx="39" cy="46"/>
              </a:xfrm>
              <a:custGeom>
                <a:avLst/>
                <a:gdLst>
                  <a:gd name="T0" fmla="*/ 0 w 39"/>
                  <a:gd name="T1" fmla="*/ 0 h 46"/>
                  <a:gd name="T2" fmla="*/ 39 w 39"/>
                  <a:gd name="T3" fmla="*/ 23 h 46"/>
                  <a:gd name="T4" fmla="*/ 0 w 39"/>
                  <a:gd name="T5" fmla="*/ 46 h 46"/>
                  <a:gd name="T6" fmla="*/ 0 w 39"/>
                  <a:gd name="T7" fmla="*/ 0 h 46"/>
                  <a:gd name="T8" fmla="*/ 0 60000 65536"/>
                  <a:gd name="T9" fmla="*/ 0 60000 65536"/>
                  <a:gd name="T10" fmla="*/ 0 60000 65536"/>
                  <a:gd name="T11" fmla="*/ 0 60000 65536"/>
                  <a:gd name="T12" fmla="*/ 0 w 39"/>
                  <a:gd name="T13" fmla="*/ 0 h 46"/>
                  <a:gd name="T14" fmla="*/ 39 w 39"/>
                  <a:gd name="T15" fmla="*/ 46 h 46"/>
                </a:gdLst>
                <a:ahLst/>
                <a:cxnLst>
                  <a:cxn ang="T8">
                    <a:pos x="T0" y="T1"/>
                  </a:cxn>
                  <a:cxn ang="T9">
                    <a:pos x="T2" y="T3"/>
                  </a:cxn>
                  <a:cxn ang="T10">
                    <a:pos x="T4" y="T5"/>
                  </a:cxn>
                  <a:cxn ang="T11">
                    <a:pos x="T6" y="T7"/>
                  </a:cxn>
                </a:cxnLst>
                <a:rect l="T12" t="T13" r="T14" b="T15"/>
                <a:pathLst>
                  <a:path w="39" h="46">
                    <a:moveTo>
                      <a:pt x="0" y="0"/>
                    </a:moveTo>
                    <a:lnTo>
                      <a:pt x="39" y="23"/>
                    </a:lnTo>
                    <a:lnTo>
                      <a:pt x="0" y="46"/>
                    </a:lnTo>
                    <a:lnTo>
                      <a:pt x="0" y="0"/>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325636" name="Group 832"/>
            <p:cNvGrpSpPr>
              <a:grpSpLocks/>
            </p:cNvGrpSpPr>
            <p:nvPr/>
          </p:nvGrpSpPr>
          <p:grpSpPr bwMode="auto">
            <a:xfrm>
              <a:off x="1848" y="2910"/>
              <a:ext cx="752" cy="36"/>
              <a:chOff x="1848" y="2910"/>
              <a:chExt cx="752" cy="36"/>
            </a:xfrm>
          </p:grpSpPr>
          <p:sp>
            <p:nvSpPr>
              <p:cNvPr id="325734" name="Freeform 829"/>
              <p:cNvSpPr>
                <a:spLocks noEditPoints="1"/>
              </p:cNvSpPr>
              <p:nvPr/>
            </p:nvSpPr>
            <p:spPr bwMode="auto">
              <a:xfrm>
                <a:off x="1848" y="2910"/>
                <a:ext cx="752" cy="36"/>
              </a:xfrm>
              <a:custGeom>
                <a:avLst/>
                <a:gdLst>
                  <a:gd name="T0" fmla="*/ 752 w 752"/>
                  <a:gd name="T1" fmla="*/ 22 h 36"/>
                  <a:gd name="T2" fmla="*/ 38 w 752"/>
                  <a:gd name="T3" fmla="*/ 21 h 36"/>
                  <a:gd name="T4" fmla="*/ 38 w 752"/>
                  <a:gd name="T5" fmla="*/ 15 h 36"/>
                  <a:gd name="T6" fmla="*/ 752 w 752"/>
                  <a:gd name="T7" fmla="*/ 16 h 36"/>
                  <a:gd name="T8" fmla="*/ 752 w 752"/>
                  <a:gd name="T9" fmla="*/ 22 h 36"/>
                  <a:gd name="T10" fmla="*/ 46 w 752"/>
                  <a:gd name="T11" fmla="*/ 36 h 36"/>
                  <a:gd name="T12" fmla="*/ 0 w 752"/>
                  <a:gd name="T13" fmla="*/ 18 h 36"/>
                  <a:gd name="T14" fmla="*/ 46 w 752"/>
                  <a:gd name="T15" fmla="*/ 0 h 36"/>
                  <a:gd name="T16" fmla="*/ 46 w 752"/>
                  <a:gd name="T17" fmla="*/ 36 h 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2"/>
                  <a:gd name="T28" fmla="*/ 0 h 36"/>
                  <a:gd name="T29" fmla="*/ 752 w 752"/>
                  <a:gd name="T30" fmla="*/ 36 h 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2" h="36">
                    <a:moveTo>
                      <a:pt x="752" y="22"/>
                    </a:moveTo>
                    <a:lnTo>
                      <a:pt x="38" y="21"/>
                    </a:lnTo>
                    <a:lnTo>
                      <a:pt x="38" y="15"/>
                    </a:lnTo>
                    <a:lnTo>
                      <a:pt x="752" y="16"/>
                    </a:lnTo>
                    <a:lnTo>
                      <a:pt x="752" y="22"/>
                    </a:lnTo>
                    <a:close/>
                    <a:moveTo>
                      <a:pt x="46" y="36"/>
                    </a:moveTo>
                    <a:lnTo>
                      <a:pt x="0" y="18"/>
                    </a:lnTo>
                    <a:lnTo>
                      <a:pt x="46" y="0"/>
                    </a:lnTo>
                    <a:lnTo>
                      <a:pt x="46" y="36"/>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35" name="Freeform 830"/>
              <p:cNvSpPr>
                <a:spLocks/>
              </p:cNvSpPr>
              <p:nvPr/>
            </p:nvSpPr>
            <p:spPr bwMode="auto">
              <a:xfrm>
                <a:off x="1886" y="2925"/>
                <a:ext cx="714" cy="7"/>
              </a:xfrm>
              <a:custGeom>
                <a:avLst/>
                <a:gdLst>
                  <a:gd name="T0" fmla="*/ 714 w 714"/>
                  <a:gd name="T1" fmla="*/ 7 h 7"/>
                  <a:gd name="T2" fmla="*/ 0 w 714"/>
                  <a:gd name="T3" fmla="*/ 6 h 7"/>
                  <a:gd name="T4" fmla="*/ 0 w 714"/>
                  <a:gd name="T5" fmla="*/ 0 h 7"/>
                  <a:gd name="T6" fmla="*/ 714 w 714"/>
                  <a:gd name="T7" fmla="*/ 1 h 7"/>
                  <a:gd name="T8" fmla="*/ 714 w 714"/>
                  <a:gd name="T9" fmla="*/ 7 h 7"/>
                  <a:gd name="T10" fmla="*/ 0 60000 65536"/>
                  <a:gd name="T11" fmla="*/ 0 60000 65536"/>
                  <a:gd name="T12" fmla="*/ 0 60000 65536"/>
                  <a:gd name="T13" fmla="*/ 0 60000 65536"/>
                  <a:gd name="T14" fmla="*/ 0 60000 65536"/>
                  <a:gd name="T15" fmla="*/ 0 w 714"/>
                  <a:gd name="T16" fmla="*/ 0 h 7"/>
                  <a:gd name="T17" fmla="*/ 714 w 714"/>
                  <a:gd name="T18" fmla="*/ 7 h 7"/>
                </a:gdLst>
                <a:ahLst/>
                <a:cxnLst>
                  <a:cxn ang="T10">
                    <a:pos x="T0" y="T1"/>
                  </a:cxn>
                  <a:cxn ang="T11">
                    <a:pos x="T2" y="T3"/>
                  </a:cxn>
                  <a:cxn ang="T12">
                    <a:pos x="T4" y="T5"/>
                  </a:cxn>
                  <a:cxn ang="T13">
                    <a:pos x="T6" y="T7"/>
                  </a:cxn>
                  <a:cxn ang="T14">
                    <a:pos x="T8" y="T9"/>
                  </a:cxn>
                </a:cxnLst>
                <a:rect l="T15" t="T16" r="T17" b="T18"/>
                <a:pathLst>
                  <a:path w="714" h="7">
                    <a:moveTo>
                      <a:pt x="714" y="7"/>
                    </a:moveTo>
                    <a:lnTo>
                      <a:pt x="0" y="6"/>
                    </a:lnTo>
                    <a:lnTo>
                      <a:pt x="0" y="0"/>
                    </a:lnTo>
                    <a:lnTo>
                      <a:pt x="714" y="1"/>
                    </a:lnTo>
                    <a:lnTo>
                      <a:pt x="714" y="7"/>
                    </a:lnTo>
                    <a:close/>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36" name="Freeform 831"/>
              <p:cNvSpPr>
                <a:spLocks/>
              </p:cNvSpPr>
              <p:nvPr/>
            </p:nvSpPr>
            <p:spPr bwMode="auto">
              <a:xfrm>
                <a:off x="1848" y="2910"/>
                <a:ext cx="46" cy="36"/>
              </a:xfrm>
              <a:custGeom>
                <a:avLst/>
                <a:gdLst>
                  <a:gd name="T0" fmla="*/ 46 w 46"/>
                  <a:gd name="T1" fmla="*/ 36 h 36"/>
                  <a:gd name="T2" fmla="*/ 0 w 46"/>
                  <a:gd name="T3" fmla="*/ 18 h 36"/>
                  <a:gd name="T4" fmla="*/ 46 w 46"/>
                  <a:gd name="T5" fmla="*/ 0 h 36"/>
                  <a:gd name="T6" fmla="*/ 46 w 46"/>
                  <a:gd name="T7" fmla="*/ 36 h 36"/>
                  <a:gd name="T8" fmla="*/ 0 60000 65536"/>
                  <a:gd name="T9" fmla="*/ 0 60000 65536"/>
                  <a:gd name="T10" fmla="*/ 0 60000 65536"/>
                  <a:gd name="T11" fmla="*/ 0 60000 65536"/>
                  <a:gd name="T12" fmla="*/ 0 w 46"/>
                  <a:gd name="T13" fmla="*/ 0 h 36"/>
                  <a:gd name="T14" fmla="*/ 46 w 46"/>
                  <a:gd name="T15" fmla="*/ 36 h 36"/>
                </a:gdLst>
                <a:ahLst/>
                <a:cxnLst>
                  <a:cxn ang="T8">
                    <a:pos x="T0" y="T1"/>
                  </a:cxn>
                  <a:cxn ang="T9">
                    <a:pos x="T2" y="T3"/>
                  </a:cxn>
                  <a:cxn ang="T10">
                    <a:pos x="T4" y="T5"/>
                  </a:cxn>
                  <a:cxn ang="T11">
                    <a:pos x="T6" y="T7"/>
                  </a:cxn>
                </a:cxnLst>
                <a:rect l="T12" t="T13" r="T14" b="T15"/>
                <a:pathLst>
                  <a:path w="46" h="36">
                    <a:moveTo>
                      <a:pt x="46" y="36"/>
                    </a:moveTo>
                    <a:lnTo>
                      <a:pt x="0" y="18"/>
                    </a:lnTo>
                    <a:lnTo>
                      <a:pt x="46" y="0"/>
                    </a:lnTo>
                    <a:lnTo>
                      <a:pt x="46" y="36"/>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
          <p:nvSpPr>
            <p:cNvPr id="325703" name="Rectangle 833"/>
            <p:cNvSpPr>
              <a:spLocks noChangeArrowheads="1"/>
            </p:cNvSpPr>
            <p:nvPr/>
          </p:nvSpPr>
          <p:spPr bwMode="auto">
            <a:xfrm>
              <a:off x="1493" y="2815"/>
              <a:ext cx="143" cy="204"/>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sr-Latn-CS" sz="2100" b="1" dirty="0" smtClean="0">
                  <a:solidFill>
                    <a:srgbClr val="091D5D"/>
                  </a:solidFill>
                  <a:latin typeface="Verdana" pitchFamily="34" charset="0"/>
                  <a:ea typeface="ＭＳ Ｐゴシック" pitchFamily="34" charset="-128"/>
                  <a:cs typeface="Arial" pitchFamily="34" charset="0"/>
                </a:rPr>
                <a:t>N</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704" name="Rectangle 834"/>
            <p:cNvSpPr>
              <a:spLocks noChangeArrowheads="1"/>
            </p:cNvSpPr>
            <p:nvPr/>
          </p:nvSpPr>
          <p:spPr bwMode="auto">
            <a:xfrm>
              <a:off x="1507" y="746"/>
              <a:ext cx="99" cy="155"/>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sr-Latn-CS" sz="1600" b="1" dirty="0" smtClean="0">
                  <a:solidFill>
                    <a:srgbClr val="091D5D"/>
                  </a:solidFill>
                  <a:latin typeface="Verdana" pitchFamily="34" charset="0"/>
                  <a:ea typeface="ＭＳ Ｐゴシック" pitchFamily="34" charset="-128"/>
                  <a:cs typeface="Arial" pitchFamily="34" charset="0"/>
                </a:rPr>
                <a:t>V</a:t>
              </a:r>
              <a:endParaRPr lang="en-US" sz="1600" b="1" dirty="0">
                <a:solidFill>
                  <a:srgbClr val="091D5D"/>
                </a:solidFill>
                <a:latin typeface="Verdana" pitchFamily="34" charset="0"/>
                <a:ea typeface="ＭＳ Ｐゴシック" pitchFamily="34" charset="-128"/>
                <a:cs typeface="Arial" pitchFamily="34" charset="0"/>
              </a:endParaRPr>
            </a:p>
          </p:txBody>
        </p:sp>
        <p:grpSp>
          <p:nvGrpSpPr>
            <p:cNvPr id="325638" name="Group 838"/>
            <p:cNvGrpSpPr>
              <a:grpSpLocks/>
            </p:cNvGrpSpPr>
            <p:nvPr/>
          </p:nvGrpSpPr>
          <p:grpSpPr bwMode="auto">
            <a:xfrm>
              <a:off x="1569" y="2486"/>
              <a:ext cx="20" cy="303"/>
              <a:chOff x="1569" y="2486"/>
              <a:chExt cx="20" cy="303"/>
            </a:xfrm>
          </p:grpSpPr>
          <p:sp>
            <p:nvSpPr>
              <p:cNvPr id="325731" name="Freeform 835"/>
              <p:cNvSpPr>
                <a:spLocks noEditPoints="1"/>
              </p:cNvSpPr>
              <p:nvPr/>
            </p:nvSpPr>
            <p:spPr bwMode="auto">
              <a:xfrm>
                <a:off x="1569" y="2486"/>
                <a:ext cx="20" cy="303"/>
              </a:xfrm>
              <a:custGeom>
                <a:avLst/>
                <a:gdLst>
                  <a:gd name="T0" fmla="*/ 12 w 20"/>
                  <a:gd name="T1" fmla="*/ 0 h 303"/>
                  <a:gd name="T2" fmla="*/ 12 w 20"/>
                  <a:gd name="T3" fmla="*/ 289 h 303"/>
                  <a:gd name="T4" fmla="*/ 8 w 20"/>
                  <a:gd name="T5" fmla="*/ 289 h 303"/>
                  <a:gd name="T6" fmla="*/ 8 w 20"/>
                  <a:gd name="T7" fmla="*/ 0 h 303"/>
                  <a:gd name="T8" fmla="*/ 12 w 20"/>
                  <a:gd name="T9" fmla="*/ 0 h 303"/>
                  <a:gd name="T10" fmla="*/ 20 w 20"/>
                  <a:gd name="T11" fmla="*/ 286 h 303"/>
                  <a:gd name="T12" fmla="*/ 10 w 20"/>
                  <a:gd name="T13" fmla="*/ 303 h 303"/>
                  <a:gd name="T14" fmla="*/ 0 w 20"/>
                  <a:gd name="T15" fmla="*/ 286 h 303"/>
                  <a:gd name="T16" fmla="*/ 20 w 20"/>
                  <a:gd name="T17" fmla="*/ 286 h 3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
                  <a:gd name="T28" fmla="*/ 0 h 303"/>
                  <a:gd name="T29" fmla="*/ 20 w 20"/>
                  <a:gd name="T30" fmla="*/ 303 h 30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 h="303">
                    <a:moveTo>
                      <a:pt x="12" y="0"/>
                    </a:moveTo>
                    <a:lnTo>
                      <a:pt x="12" y="289"/>
                    </a:lnTo>
                    <a:lnTo>
                      <a:pt x="8" y="289"/>
                    </a:lnTo>
                    <a:lnTo>
                      <a:pt x="8" y="0"/>
                    </a:lnTo>
                    <a:lnTo>
                      <a:pt x="12" y="0"/>
                    </a:lnTo>
                    <a:close/>
                    <a:moveTo>
                      <a:pt x="20" y="286"/>
                    </a:moveTo>
                    <a:lnTo>
                      <a:pt x="10" y="303"/>
                    </a:lnTo>
                    <a:lnTo>
                      <a:pt x="0" y="286"/>
                    </a:lnTo>
                    <a:lnTo>
                      <a:pt x="20" y="286"/>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32" name="Rectangle 836"/>
              <p:cNvSpPr>
                <a:spLocks noChangeArrowheads="1"/>
              </p:cNvSpPr>
              <p:nvPr/>
            </p:nvSpPr>
            <p:spPr bwMode="auto">
              <a:xfrm>
                <a:off x="1577" y="2486"/>
                <a:ext cx="4" cy="289"/>
              </a:xfrm>
              <a:prstGeom prst="rect">
                <a:avLst/>
              </a:prstGeom>
              <a:noFill/>
              <a:ln w="7938" cap="rnd">
                <a:solidFill>
                  <a:srgbClr val="3399FF"/>
                </a:solidFill>
                <a:round/>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33" name="Freeform 837"/>
              <p:cNvSpPr>
                <a:spLocks/>
              </p:cNvSpPr>
              <p:nvPr/>
            </p:nvSpPr>
            <p:spPr bwMode="auto">
              <a:xfrm>
                <a:off x="1569" y="2772"/>
                <a:ext cx="20" cy="17"/>
              </a:xfrm>
              <a:custGeom>
                <a:avLst/>
                <a:gdLst>
                  <a:gd name="T0" fmla="*/ 20 w 20"/>
                  <a:gd name="T1" fmla="*/ 0 h 17"/>
                  <a:gd name="T2" fmla="*/ 10 w 20"/>
                  <a:gd name="T3" fmla="*/ 17 h 17"/>
                  <a:gd name="T4" fmla="*/ 0 w 20"/>
                  <a:gd name="T5" fmla="*/ 0 h 17"/>
                  <a:gd name="T6" fmla="*/ 20 w 20"/>
                  <a:gd name="T7" fmla="*/ 0 h 17"/>
                  <a:gd name="T8" fmla="*/ 0 60000 65536"/>
                  <a:gd name="T9" fmla="*/ 0 60000 65536"/>
                  <a:gd name="T10" fmla="*/ 0 60000 65536"/>
                  <a:gd name="T11" fmla="*/ 0 60000 65536"/>
                  <a:gd name="T12" fmla="*/ 0 w 20"/>
                  <a:gd name="T13" fmla="*/ 0 h 17"/>
                  <a:gd name="T14" fmla="*/ 20 w 20"/>
                  <a:gd name="T15" fmla="*/ 17 h 17"/>
                </a:gdLst>
                <a:ahLst/>
                <a:cxnLst>
                  <a:cxn ang="T8">
                    <a:pos x="T0" y="T1"/>
                  </a:cxn>
                  <a:cxn ang="T9">
                    <a:pos x="T2" y="T3"/>
                  </a:cxn>
                  <a:cxn ang="T10">
                    <a:pos x="T4" y="T5"/>
                  </a:cxn>
                  <a:cxn ang="T11">
                    <a:pos x="T6" y="T7"/>
                  </a:cxn>
                </a:cxnLst>
                <a:rect l="T12" t="T13" r="T14" b="T15"/>
                <a:pathLst>
                  <a:path w="20" h="17">
                    <a:moveTo>
                      <a:pt x="20" y="0"/>
                    </a:moveTo>
                    <a:lnTo>
                      <a:pt x="10" y="17"/>
                    </a:lnTo>
                    <a:lnTo>
                      <a:pt x="0" y="0"/>
                    </a:lnTo>
                    <a:lnTo>
                      <a:pt x="20" y="0"/>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325642" name="Group 842"/>
            <p:cNvGrpSpPr>
              <a:grpSpLocks/>
            </p:cNvGrpSpPr>
            <p:nvPr/>
          </p:nvGrpSpPr>
          <p:grpSpPr bwMode="auto">
            <a:xfrm>
              <a:off x="1565" y="950"/>
              <a:ext cx="30" cy="114"/>
              <a:chOff x="1565" y="950"/>
              <a:chExt cx="30" cy="114"/>
            </a:xfrm>
          </p:grpSpPr>
          <p:sp>
            <p:nvSpPr>
              <p:cNvPr id="325728" name="Freeform 839"/>
              <p:cNvSpPr>
                <a:spLocks noEditPoints="1"/>
              </p:cNvSpPr>
              <p:nvPr/>
            </p:nvSpPr>
            <p:spPr bwMode="auto">
              <a:xfrm>
                <a:off x="1565" y="950"/>
                <a:ext cx="30" cy="114"/>
              </a:xfrm>
              <a:custGeom>
                <a:avLst/>
                <a:gdLst>
                  <a:gd name="T0" fmla="*/ 17 w 30"/>
                  <a:gd name="T1" fmla="*/ 114 h 114"/>
                  <a:gd name="T2" fmla="*/ 17 w 30"/>
                  <a:gd name="T3" fmla="*/ 5 h 114"/>
                  <a:gd name="T4" fmla="*/ 12 w 30"/>
                  <a:gd name="T5" fmla="*/ 5 h 114"/>
                  <a:gd name="T6" fmla="*/ 12 w 30"/>
                  <a:gd name="T7" fmla="*/ 114 h 114"/>
                  <a:gd name="T8" fmla="*/ 17 w 30"/>
                  <a:gd name="T9" fmla="*/ 114 h 114"/>
                  <a:gd name="T10" fmla="*/ 30 w 30"/>
                  <a:gd name="T11" fmla="*/ 7 h 114"/>
                  <a:gd name="T12" fmla="*/ 15 w 30"/>
                  <a:gd name="T13" fmla="*/ 0 h 114"/>
                  <a:gd name="T14" fmla="*/ 0 w 30"/>
                  <a:gd name="T15" fmla="*/ 7 h 114"/>
                  <a:gd name="T16" fmla="*/ 30 w 30"/>
                  <a:gd name="T17" fmla="*/ 7 h 1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114"/>
                  <a:gd name="T29" fmla="*/ 30 w 30"/>
                  <a:gd name="T30" fmla="*/ 114 h 1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114">
                    <a:moveTo>
                      <a:pt x="17" y="114"/>
                    </a:moveTo>
                    <a:lnTo>
                      <a:pt x="17" y="5"/>
                    </a:lnTo>
                    <a:lnTo>
                      <a:pt x="12" y="5"/>
                    </a:lnTo>
                    <a:lnTo>
                      <a:pt x="12" y="114"/>
                    </a:lnTo>
                    <a:lnTo>
                      <a:pt x="17" y="114"/>
                    </a:lnTo>
                    <a:close/>
                    <a:moveTo>
                      <a:pt x="30" y="7"/>
                    </a:moveTo>
                    <a:lnTo>
                      <a:pt x="15" y="0"/>
                    </a:lnTo>
                    <a:lnTo>
                      <a:pt x="0" y="7"/>
                    </a:lnTo>
                    <a:lnTo>
                      <a:pt x="30" y="7"/>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29" name="Rectangle 840"/>
              <p:cNvSpPr>
                <a:spLocks noChangeArrowheads="1"/>
              </p:cNvSpPr>
              <p:nvPr/>
            </p:nvSpPr>
            <p:spPr bwMode="auto">
              <a:xfrm>
                <a:off x="1577" y="955"/>
                <a:ext cx="5" cy="109"/>
              </a:xfrm>
              <a:prstGeom prst="rect">
                <a:avLst/>
              </a:prstGeom>
              <a:noFill/>
              <a:ln w="7938" cap="rnd">
                <a:solidFill>
                  <a:srgbClr val="3399FF"/>
                </a:solidFill>
                <a:round/>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30" name="Freeform 841"/>
              <p:cNvSpPr>
                <a:spLocks/>
              </p:cNvSpPr>
              <p:nvPr/>
            </p:nvSpPr>
            <p:spPr bwMode="auto">
              <a:xfrm>
                <a:off x="1565" y="950"/>
                <a:ext cx="30" cy="7"/>
              </a:xfrm>
              <a:custGeom>
                <a:avLst/>
                <a:gdLst>
                  <a:gd name="T0" fmla="*/ 30 w 30"/>
                  <a:gd name="T1" fmla="*/ 7 h 7"/>
                  <a:gd name="T2" fmla="*/ 15 w 30"/>
                  <a:gd name="T3" fmla="*/ 0 h 7"/>
                  <a:gd name="T4" fmla="*/ 0 w 30"/>
                  <a:gd name="T5" fmla="*/ 7 h 7"/>
                  <a:gd name="T6" fmla="*/ 30 w 30"/>
                  <a:gd name="T7" fmla="*/ 7 h 7"/>
                  <a:gd name="T8" fmla="*/ 0 60000 65536"/>
                  <a:gd name="T9" fmla="*/ 0 60000 65536"/>
                  <a:gd name="T10" fmla="*/ 0 60000 65536"/>
                  <a:gd name="T11" fmla="*/ 0 60000 65536"/>
                  <a:gd name="T12" fmla="*/ 0 w 30"/>
                  <a:gd name="T13" fmla="*/ 0 h 7"/>
                  <a:gd name="T14" fmla="*/ 30 w 30"/>
                  <a:gd name="T15" fmla="*/ 7 h 7"/>
                </a:gdLst>
                <a:ahLst/>
                <a:cxnLst>
                  <a:cxn ang="T8">
                    <a:pos x="T0" y="T1"/>
                  </a:cxn>
                  <a:cxn ang="T9">
                    <a:pos x="T2" y="T3"/>
                  </a:cxn>
                  <a:cxn ang="T10">
                    <a:pos x="T4" y="T5"/>
                  </a:cxn>
                  <a:cxn ang="T11">
                    <a:pos x="T6" y="T7"/>
                  </a:cxn>
                </a:cxnLst>
                <a:rect l="T12" t="T13" r="T14" b="T15"/>
                <a:pathLst>
                  <a:path w="30" h="7">
                    <a:moveTo>
                      <a:pt x="30" y="7"/>
                    </a:moveTo>
                    <a:lnTo>
                      <a:pt x="15" y="0"/>
                    </a:lnTo>
                    <a:lnTo>
                      <a:pt x="0" y="7"/>
                    </a:lnTo>
                    <a:lnTo>
                      <a:pt x="30" y="7"/>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
          <p:nvSpPr>
            <p:cNvPr id="325707" name="Rectangle 843"/>
            <p:cNvSpPr>
              <a:spLocks noChangeArrowheads="1"/>
            </p:cNvSpPr>
            <p:nvPr/>
          </p:nvSpPr>
          <p:spPr bwMode="auto">
            <a:xfrm rot="16200000">
              <a:off x="545" y="1637"/>
              <a:ext cx="1631" cy="136"/>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sr-Latn-CS" sz="1400" b="1" dirty="0" smtClean="0">
                  <a:solidFill>
                    <a:srgbClr val="091D5D"/>
                  </a:solidFill>
                  <a:latin typeface="Verdana" pitchFamily="34" charset="0"/>
                  <a:ea typeface="ＭＳ Ｐゴシック" pitchFamily="34" charset="-128"/>
                  <a:cs typeface="Arial" pitchFamily="34" charset="0"/>
                </a:rPr>
                <a:t>Uticaj rizika na vrednosti </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708" name="Rectangle 844"/>
            <p:cNvSpPr>
              <a:spLocks noChangeArrowheads="1"/>
            </p:cNvSpPr>
            <p:nvPr/>
          </p:nvSpPr>
          <p:spPr bwMode="auto">
            <a:xfrm rot="16200000">
              <a:off x="784" y="1650"/>
              <a:ext cx="1843" cy="136"/>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sr-Latn-CS" sz="1400" b="1" dirty="0" smtClean="0">
                  <a:solidFill>
                    <a:srgbClr val="091D5D"/>
                  </a:solidFill>
                  <a:latin typeface="Verdana" pitchFamily="34" charset="0"/>
                  <a:ea typeface="ＭＳ Ｐゴシック" pitchFamily="34" charset="-128"/>
                  <a:cs typeface="Arial" pitchFamily="34" charset="0"/>
                </a:rPr>
                <a:t>BRUTO (INHERENTNI) RIZIK</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709" name="Rectangle 845"/>
            <p:cNvSpPr>
              <a:spLocks noChangeArrowheads="1"/>
            </p:cNvSpPr>
            <p:nvPr/>
          </p:nvSpPr>
          <p:spPr bwMode="auto">
            <a:xfrm>
              <a:off x="1493" y="2815"/>
              <a:ext cx="0" cy="155"/>
            </a:xfrm>
            <a:prstGeom prst="rect">
              <a:avLst/>
            </a:prstGeom>
            <a:noFill/>
            <a:ln w="9525">
              <a:noFill/>
              <a:miter lim="800000"/>
              <a:headEnd/>
              <a:tailEnd/>
            </a:ln>
          </p:spPr>
          <p:txBody>
            <a:bodyPr wrap="none" lIns="0" tIns="0" rIns="0" bIns="0">
              <a:spAutoFit/>
            </a:bodyPr>
            <a:lstStyle/>
            <a:p>
              <a:pPr fontAlgn="base">
                <a:spcBef>
                  <a:spcPct val="0"/>
                </a:spcBef>
                <a:spcAft>
                  <a:spcPct val="0"/>
                </a:spcAft>
              </a:pPr>
              <a:endParaRPr lang="en-US" sz="1600" b="1" dirty="0">
                <a:solidFill>
                  <a:srgbClr val="091D5D"/>
                </a:solidFill>
                <a:latin typeface="Verdana" pitchFamily="34" charset="0"/>
                <a:ea typeface="ＭＳ Ｐゴシック" pitchFamily="34" charset="-128"/>
                <a:cs typeface="Arial" pitchFamily="34" charset="0"/>
              </a:endParaRPr>
            </a:p>
          </p:txBody>
        </p:sp>
        <p:sp>
          <p:nvSpPr>
            <p:cNvPr id="325710" name="Rectangle 846"/>
            <p:cNvSpPr>
              <a:spLocks noChangeArrowheads="1"/>
            </p:cNvSpPr>
            <p:nvPr/>
          </p:nvSpPr>
          <p:spPr bwMode="auto">
            <a:xfrm>
              <a:off x="1507" y="746"/>
              <a:ext cx="0" cy="155"/>
            </a:xfrm>
            <a:prstGeom prst="rect">
              <a:avLst/>
            </a:prstGeom>
            <a:noFill/>
            <a:ln w="9525">
              <a:noFill/>
              <a:miter lim="800000"/>
              <a:headEnd/>
              <a:tailEnd/>
            </a:ln>
          </p:spPr>
          <p:txBody>
            <a:bodyPr wrap="none" lIns="0" tIns="0" rIns="0" bIns="0">
              <a:spAutoFit/>
            </a:bodyPr>
            <a:lstStyle/>
            <a:p>
              <a:pPr fontAlgn="base">
                <a:spcBef>
                  <a:spcPct val="0"/>
                </a:spcBef>
                <a:spcAft>
                  <a:spcPct val="0"/>
                </a:spcAft>
              </a:pPr>
              <a:endParaRPr lang="en-US" sz="1600" b="1" dirty="0">
                <a:solidFill>
                  <a:srgbClr val="091D5D"/>
                </a:solidFill>
                <a:latin typeface="Verdana" pitchFamily="34" charset="0"/>
                <a:ea typeface="ＭＳ Ｐゴシック" pitchFamily="34" charset="-128"/>
                <a:cs typeface="Arial" pitchFamily="34" charset="0"/>
              </a:endParaRPr>
            </a:p>
          </p:txBody>
        </p:sp>
        <p:grpSp>
          <p:nvGrpSpPr>
            <p:cNvPr id="325643" name="Group 850"/>
            <p:cNvGrpSpPr>
              <a:grpSpLocks/>
            </p:cNvGrpSpPr>
            <p:nvPr/>
          </p:nvGrpSpPr>
          <p:grpSpPr bwMode="auto">
            <a:xfrm>
              <a:off x="1569" y="2486"/>
              <a:ext cx="20" cy="303"/>
              <a:chOff x="1569" y="2486"/>
              <a:chExt cx="20" cy="303"/>
            </a:xfrm>
          </p:grpSpPr>
          <p:sp>
            <p:nvSpPr>
              <p:cNvPr id="325725" name="Freeform 847"/>
              <p:cNvSpPr>
                <a:spLocks noEditPoints="1"/>
              </p:cNvSpPr>
              <p:nvPr/>
            </p:nvSpPr>
            <p:spPr bwMode="auto">
              <a:xfrm>
                <a:off x="1569" y="2486"/>
                <a:ext cx="20" cy="303"/>
              </a:xfrm>
              <a:custGeom>
                <a:avLst/>
                <a:gdLst>
                  <a:gd name="T0" fmla="*/ 12 w 20"/>
                  <a:gd name="T1" fmla="*/ 0 h 303"/>
                  <a:gd name="T2" fmla="*/ 12 w 20"/>
                  <a:gd name="T3" fmla="*/ 289 h 303"/>
                  <a:gd name="T4" fmla="*/ 8 w 20"/>
                  <a:gd name="T5" fmla="*/ 289 h 303"/>
                  <a:gd name="T6" fmla="*/ 8 w 20"/>
                  <a:gd name="T7" fmla="*/ 0 h 303"/>
                  <a:gd name="T8" fmla="*/ 12 w 20"/>
                  <a:gd name="T9" fmla="*/ 0 h 303"/>
                  <a:gd name="T10" fmla="*/ 20 w 20"/>
                  <a:gd name="T11" fmla="*/ 286 h 303"/>
                  <a:gd name="T12" fmla="*/ 10 w 20"/>
                  <a:gd name="T13" fmla="*/ 303 h 303"/>
                  <a:gd name="T14" fmla="*/ 0 w 20"/>
                  <a:gd name="T15" fmla="*/ 286 h 303"/>
                  <a:gd name="T16" fmla="*/ 20 w 20"/>
                  <a:gd name="T17" fmla="*/ 286 h 3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
                  <a:gd name="T28" fmla="*/ 0 h 303"/>
                  <a:gd name="T29" fmla="*/ 20 w 20"/>
                  <a:gd name="T30" fmla="*/ 303 h 30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 h="303">
                    <a:moveTo>
                      <a:pt x="12" y="0"/>
                    </a:moveTo>
                    <a:lnTo>
                      <a:pt x="12" y="289"/>
                    </a:lnTo>
                    <a:lnTo>
                      <a:pt x="8" y="289"/>
                    </a:lnTo>
                    <a:lnTo>
                      <a:pt x="8" y="0"/>
                    </a:lnTo>
                    <a:lnTo>
                      <a:pt x="12" y="0"/>
                    </a:lnTo>
                    <a:close/>
                    <a:moveTo>
                      <a:pt x="20" y="286"/>
                    </a:moveTo>
                    <a:lnTo>
                      <a:pt x="10" y="303"/>
                    </a:lnTo>
                    <a:lnTo>
                      <a:pt x="0" y="286"/>
                    </a:lnTo>
                    <a:lnTo>
                      <a:pt x="20" y="286"/>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26" name="Rectangle 848"/>
              <p:cNvSpPr>
                <a:spLocks noChangeArrowheads="1"/>
              </p:cNvSpPr>
              <p:nvPr/>
            </p:nvSpPr>
            <p:spPr bwMode="auto">
              <a:xfrm>
                <a:off x="1577" y="2486"/>
                <a:ext cx="4" cy="289"/>
              </a:xfrm>
              <a:prstGeom prst="rect">
                <a:avLst/>
              </a:prstGeom>
              <a:noFill/>
              <a:ln w="7938" cap="rnd">
                <a:solidFill>
                  <a:srgbClr val="3399FF"/>
                </a:solidFill>
                <a:round/>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27" name="Freeform 849"/>
              <p:cNvSpPr>
                <a:spLocks/>
              </p:cNvSpPr>
              <p:nvPr/>
            </p:nvSpPr>
            <p:spPr bwMode="auto">
              <a:xfrm>
                <a:off x="1569" y="2772"/>
                <a:ext cx="20" cy="17"/>
              </a:xfrm>
              <a:custGeom>
                <a:avLst/>
                <a:gdLst>
                  <a:gd name="T0" fmla="*/ 20 w 20"/>
                  <a:gd name="T1" fmla="*/ 0 h 17"/>
                  <a:gd name="T2" fmla="*/ 10 w 20"/>
                  <a:gd name="T3" fmla="*/ 17 h 17"/>
                  <a:gd name="T4" fmla="*/ 0 w 20"/>
                  <a:gd name="T5" fmla="*/ 0 h 17"/>
                  <a:gd name="T6" fmla="*/ 20 w 20"/>
                  <a:gd name="T7" fmla="*/ 0 h 17"/>
                  <a:gd name="T8" fmla="*/ 0 60000 65536"/>
                  <a:gd name="T9" fmla="*/ 0 60000 65536"/>
                  <a:gd name="T10" fmla="*/ 0 60000 65536"/>
                  <a:gd name="T11" fmla="*/ 0 60000 65536"/>
                  <a:gd name="T12" fmla="*/ 0 w 20"/>
                  <a:gd name="T13" fmla="*/ 0 h 17"/>
                  <a:gd name="T14" fmla="*/ 20 w 20"/>
                  <a:gd name="T15" fmla="*/ 17 h 17"/>
                </a:gdLst>
                <a:ahLst/>
                <a:cxnLst>
                  <a:cxn ang="T8">
                    <a:pos x="T0" y="T1"/>
                  </a:cxn>
                  <a:cxn ang="T9">
                    <a:pos x="T2" y="T3"/>
                  </a:cxn>
                  <a:cxn ang="T10">
                    <a:pos x="T4" y="T5"/>
                  </a:cxn>
                  <a:cxn ang="T11">
                    <a:pos x="T6" y="T7"/>
                  </a:cxn>
                </a:cxnLst>
                <a:rect l="T12" t="T13" r="T14" b="T15"/>
                <a:pathLst>
                  <a:path w="20" h="17">
                    <a:moveTo>
                      <a:pt x="20" y="0"/>
                    </a:moveTo>
                    <a:lnTo>
                      <a:pt x="10" y="17"/>
                    </a:lnTo>
                    <a:lnTo>
                      <a:pt x="0" y="0"/>
                    </a:lnTo>
                    <a:lnTo>
                      <a:pt x="20" y="0"/>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grpSp>
          <p:nvGrpSpPr>
            <p:cNvPr id="325645" name="Group 854"/>
            <p:cNvGrpSpPr>
              <a:grpSpLocks/>
            </p:cNvGrpSpPr>
            <p:nvPr/>
          </p:nvGrpSpPr>
          <p:grpSpPr bwMode="auto">
            <a:xfrm>
              <a:off x="1565" y="950"/>
              <a:ext cx="30" cy="114"/>
              <a:chOff x="1565" y="950"/>
              <a:chExt cx="30" cy="114"/>
            </a:xfrm>
          </p:grpSpPr>
          <p:sp>
            <p:nvSpPr>
              <p:cNvPr id="325722" name="Freeform 851"/>
              <p:cNvSpPr>
                <a:spLocks noEditPoints="1"/>
              </p:cNvSpPr>
              <p:nvPr/>
            </p:nvSpPr>
            <p:spPr bwMode="auto">
              <a:xfrm>
                <a:off x="1565" y="950"/>
                <a:ext cx="30" cy="114"/>
              </a:xfrm>
              <a:custGeom>
                <a:avLst/>
                <a:gdLst>
                  <a:gd name="T0" fmla="*/ 17 w 30"/>
                  <a:gd name="T1" fmla="*/ 114 h 114"/>
                  <a:gd name="T2" fmla="*/ 17 w 30"/>
                  <a:gd name="T3" fmla="*/ 5 h 114"/>
                  <a:gd name="T4" fmla="*/ 12 w 30"/>
                  <a:gd name="T5" fmla="*/ 5 h 114"/>
                  <a:gd name="T6" fmla="*/ 12 w 30"/>
                  <a:gd name="T7" fmla="*/ 114 h 114"/>
                  <a:gd name="T8" fmla="*/ 17 w 30"/>
                  <a:gd name="T9" fmla="*/ 114 h 114"/>
                  <a:gd name="T10" fmla="*/ 30 w 30"/>
                  <a:gd name="T11" fmla="*/ 7 h 114"/>
                  <a:gd name="T12" fmla="*/ 15 w 30"/>
                  <a:gd name="T13" fmla="*/ 0 h 114"/>
                  <a:gd name="T14" fmla="*/ 0 w 30"/>
                  <a:gd name="T15" fmla="*/ 7 h 114"/>
                  <a:gd name="T16" fmla="*/ 30 w 30"/>
                  <a:gd name="T17" fmla="*/ 7 h 1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114"/>
                  <a:gd name="T29" fmla="*/ 30 w 30"/>
                  <a:gd name="T30" fmla="*/ 114 h 1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114">
                    <a:moveTo>
                      <a:pt x="17" y="114"/>
                    </a:moveTo>
                    <a:lnTo>
                      <a:pt x="17" y="5"/>
                    </a:lnTo>
                    <a:lnTo>
                      <a:pt x="12" y="5"/>
                    </a:lnTo>
                    <a:lnTo>
                      <a:pt x="12" y="114"/>
                    </a:lnTo>
                    <a:lnTo>
                      <a:pt x="17" y="114"/>
                    </a:lnTo>
                    <a:close/>
                    <a:moveTo>
                      <a:pt x="30" y="7"/>
                    </a:moveTo>
                    <a:lnTo>
                      <a:pt x="15" y="0"/>
                    </a:lnTo>
                    <a:lnTo>
                      <a:pt x="0" y="7"/>
                    </a:lnTo>
                    <a:lnTo>
                      <a:pt x="30" y="7"/>
                    </a:lnTo>
                    <a:close/>
                  </a:path>
                </a:pathLst>
              </a:custGeom>
              <a:solidFill>
                <a:srgbClr val="7C9DDE"/>
              </a:solidFill>
              <a:ln w="9525">
                <a:no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sp>
            <p:nvSpPr>
              <p:cNvPr id="325723" name="Rectangle 852"/>
              <p:cNvSpPr>
                <a:spLocks noChangeArrowheads="1"/>
              </p:cNvSpPr>
              <p:nvPr/>
            </p:nvSpPr>
            <p:spPr bwMode="auto">
              <a:xfrm>
                <a:off x="1577" y="955"/>
                <a:ext cx="5" cy="109"/>
              </a:xfrm>
              <a:prstGeom prst="rect">
                <a:avLst/>
              </a:prstGeom>
              <a:noFill/>
              <a:ln w="7938" cap="rnd">
                <a:solidFill>
                  <a:srgbClr val="3399FF"/>
                </a:solidFill>
                <a:round/>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24" name="Freeform 853"/>
              <p:cNvSpPr>
                <a:spLocks/>
              </p:cNvSpPr>
              <p:nvPr/>
            </p:nvSpPr>
            <p:spPr bwMode="auto">
              <a:xfrm>
                <a:off x="1565" y="950"/>
                <a:ext cx="30" cy="7"/>
              </a:xfrm>
              <a:custGeom>
                <a:avLst/>
                <a:gdLst>
                  <a:gd name="T0" fmla="*/ 30 w 30"/>
                  <a:gd name="T1" fmla="*/ 7 h 7"/>
                  <a:gd name="T2" fmla="*/ 15 w 30"/>
                  <a:gd name="T3" fmla="*/ 0 h 7"/>
                  <a:gd name="T4" fmla="*/ 0 w 30"/>
                  <a:gd name="T5" fmla="*/ 7 h 7"/>
                  <a:gd name="T6" fmla="*/ 30 w 30"/>
                  <a:gd name="T7" fmla="*/ 7 h 7"/>
                  <a:gd name="T8" fmla="*/ 0 60000 65536"/>
                  <a:gd name="T9" fmla="*/ 0 60000 65536"/>
                  <a:gd name="T10" fmla="*/ 0 60000 65536"/>
                  <a:gd name="T11" fmla="*/ 0 60000 65536"/>
                  <a:gd name="T12" fmla="*/ 0 w 30"/>
                  <a:gd name="T13" fmla="*/ 0 h 7"/>
                  <a:gd name="T14" fmla="*/ 30 w 30"/>
                  <a:gd name="T15" fmla="*/ 7 h 7"/>
                </a:gdLst>
                <a:ahLst/>
                <a:cxnLst>
                  <a:cxn ang="T8">
                    <a:pos x="T0" y="T1"/>
                  </a:cxn>
                  <a:cxn ang="T9">
                    <a:pos x="T2" y="T3"/>
                  </a:cxn>
                  <a:cxn ang="T10">
                    <a:pos x="T4" y="T5"/>
                  </a:cxn>
                  <a:cxn ang="T11">
                    <a:pos x="T6" y="T7"/>
                  </a:cxn>
                </a:cxnLst>
                <a:rect l="T12" t="T13" r="T14" b="T15"/>
                <a:pathLst>
                  <a:path w="30" h="7">
                    <a:moveTo>
                      <a:pt x="30" y="7"/>
                    </a:moveTo>
                    <a:lnTo>
                      <a:pt x="15" y="0"/>
                    </a:lnTo>
                    <a:lnTo>
                      <a:pt x="0" y="7"/>
                    </a:lnTo>
                    <a:lnTo>
                      <a:pt x="30" y="7"/>
                    </a:lnTo>
                  </a:path>
                </a:pathLst>
              </a:custGeom>
              <a:noFill/>
              <a:ln w="7938" cap="rnd">
                <a:solidFill>
                  <a:srgbClr val="3399FF"/>
                </a:solidFill>
                <a:round/>
                <a:headEnd/>
                <a:tailEnd/>
              </a:ln>
            </p:spPr>
            <p:txBody>
              <a:bodyPr/>
              <a:lstStyle/>
              <a:p>
                <a:pPr fontAlgn="base">
                  <a:spcBef>
                    <a:spcPct val="0"/>
                  </a:spcBef>
                  <a:spcAft>
                    <a:spcPct val="0"/>
                  </a:spcAft>
                </a:pPr>
                <a:endParaRPr lang="nl-BE" sz="2400">
                  <a:solidFill>
                    <a:srgbClr val="091D5D"/>
                  </a:solidFill>
                  <a:latin typeface="Arial Black" pitchFamily="34" charset="0"/>
                  <a:cs typeface="Arial" pitchFamily="34" charset="0"/>
                </a:endParaRPr>
              </a:p>
            </p:txBody>
          </p:sp>
        </p:grpSp>
        <p:sp>
          <p:nvSpPr>
            <p:cNvPr id="325713" name="Rectangle 855"/>
            <p:cNvSpPr>
              <a:spLocks noChangeArrowheads="1"/>
            </p:cNvSpPr>
            <p:nvPr/>
          </p:nvSpPr>
          <p:spPr bwMode="auto">
            <a:xfrm rot="16200000">
              <a:off x="590" y="1683"/>
              <a:ext cx="1631" cy="136"/>
            </a:xfrm>
            <a:prstGeom prst="rect">
              <a:avLst/>
            </a:prstGeom>
            <a:noFill/>
            <a:ln w="9525">
              <a:noFill/>
              <a:miter lim="800000"/>
              <a:headEnd/>
              <a:tailEnd/>
            </a:ln>
          </p:spPr>
          <p:txBody>
            <a:bodyPr wrap="square" lIns="0" tIns="0" rIns="0" bIns="0">
              <a:spAutoFit/>
            </a:bodyPr>
            <a:lstStyle/>
            <a:p>
              <a:pPr fontAlgn="base">
                <a:spcBef>
                  <a:spcPct val="0"/>
                </a:spcBef>
                <a:spcAft>
                  <a:spcPct val="0"/>
                </a:spcAft>
              </a:pPr>
              <a:r>
                <a:rPr lang="sr-Latn-CS" sz="1400" b="1" dirty="0" smtClean="0">
                  <a:solidFill>
                    <a:srgbClr val="091D5D"/>
                  </a:solidFill>
                  <a:latin typeface="Verdana" pitchFamily="34" charset="0"/>
                  <a:ea typeface="ＭＳ Ｐゴシック" pitchFamily="34" charset="-128"/>
                  <a:cs typeface="Arial" pitchFamily="34" charset="0"/>
                </a:rPr>
                <a:t> </a:t>
              </a:r>
              <a:endParaRPr lang="en-US" sz="1600" b="1" dirty="0">
                <a:solidFill>
                  <a:srgbClr val="091D5D"/>
                </a:solidFill>
                <a:latin typeface="Verdana" pitchFamily="34" charset="0"/>
                <a:ea typeface="ＭＳ Ｐゴシック" pitchFamily="34" charset="-128"/>
                <a:cs typeface="Arial" pitchFamily="34" charset="0"/>
              </a:endParaRPr>
            </a:p>
          </p:txBody>
        </p:sp>
        <p:sp>
          <p:nvSpPr>
            <p:cNvPr id="325714" name="Rectangle 856"/>
            <p:cNvSpPr>
              <a:spLocks noChangeArrowheads="1"/>
            </p:cNvSpPr>
            <p:nvPr/>
          </p:nvSpPr>
          <p:spPr bwMode="auto">
            <a:xfrm rot="16200000" flipH="1" flipV="1">
              <a:off x="1171" y="1702"/>
              <a:ext cx="125" cy="155"/>
            </a:xfrm>
            <a:prstGeom prst="rect">
              <a:avLst/>
            </a:prstGeom>
            <a:noFill/>
            <a:ln w="9525">
              <a:noFill/>
              <a:miter lim="800000"/>
              <a:headEnd/>
              <a:tailEnd/>
            </a:ln>
          </p:spPr>
          <p:txBody>
            <a:bodyPr wrap="square" lIns="0" tIns="0" rIns="0" bIns="0">
              <a:spAutoFit/>
            </a:bodyPr>
            <a:lstStyle/>
            <a:p>
              <a:pPr fontAlgn="base">
                <a:spcBef>
                  <a:spcPct val="0"/>
                </a:spcBef>
                <a:spcAft>
                  <a:spcPct val="0"/>
                </a:spcAft>
              </a:pPr>
              <a:endParaRPr lang="en-US" sz="1600" b="1" dirty="0">
                <a:solidFill>
                  <a:srgbClr val="091D5D"/>
                </a:solidFill>
                <a:latin typeface="Verdana" pitchFamily="34" charset="0"/>
                <a:ea typeface="ＭＳ Ｐゴシック" pitchFamily="34" charset="-128"/>
                <a:cs typeface="Arial" pitchFamily="34" charset="0"/>
              </a:endParaRPr>
            </a:p>
          </p:txBody>
        </p:sp>
        <p:grpSp>
          <p:nvGrpSpPr>
            <p:cNvPr id="325646" name="Group 859"/>
            <p:cNvGrpSpPr>
              <a:grpSpLocks/>
            </p:cNvGrpSpPr>
            <p:nvPr/>
          </p:nvGrpSpPr>
          <p:grpSpPr bwMode="auto">
            <a:xfrm>
              <a:off x="2779" y="1640"/>
              <a:ext cx="503" cy="406"/>
              <a:chOff x="2779" y="1640"/>
              <a:chExt cx="503" cy="406"/>
            </a:xfrm>
          </p:grpSpPr>
          <p:sp>
            <p:nvSpPr>
              <p:cNvPr id="325720" name="Rectangle 857"/>
              <p:cNvSpPr>
                <a:spLocks noChangeArrowheads="1"/>
              </p:cNvSpPr>
              <p:nvPr/>
            </p:nvSpPr>
            <p:spPr bwMode="auto">
              <a:xfrm>
                <a:off x="2779" y="1640"/>
                <a:ext cx="503" cy="406"/>
              </a:xfrm>
              <a:prstGeom prst="rect">
                <a:avLst/>
              </a:prstGeom>
              <a:solidFill>
                <a:srgbClr val="FFFFFF"/>
              </a:solidFill>
              <a:ln w="9525">
                <a:no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sp>
            <p:nvSpPr>
              <p:cNvPr id="325721" name="Rectangle 858"/>
              <p:cNvSpPr>
                <a:spLocks noChangeArrowheads="1"/>
              </p:cNvSpPr>
              <p:nvPr/>
            </p:nvSpPr>
            <p:spPr bwMode="auto">
              <a:xfrm>
                <a:off x="2779" y="1640"/>
                <a:ext cx="503" cy="406"/>
              </a:xfrm>
              <a:prstGeom prst="rect">
                <a:avLst/>
              </a:prstGeom>
              <a:noFill/>
              <a:ln w="28575" cap="rnd">
                <a:solidFill>
                  <a:srgbClr val="091D5D"/>
                </a:solidFill>
                <a:miter lim="800000"/>
                <a:headEnd/>
                <a:tailEnd/>
              </a:ln>
            </p:spPr>
            <p:txBody>
              <a:bodyPr/>
              <a:lstStyle/>
              <a:p>
                <a:pPr fontAlgn="base">
                  <a:spcBef>
                    <a:spcPct val="0"/>
                  </a:spcBef>
                  <a:spcAft>
                    <a:spcPct val="0"/>
                  </a:spcAft>
                </a:pPr>
                <a:endParaRPr lang="en-US" sz="1600" b="1">
                  <a:solidFill>
                    <a:srgbClr val="091D5D"/>
                  </a:solidFill>
                  <a:latin typeface="Verdana" pitchFamily="34" charset="0"/>
                  <a:ea typeface="ＭＳ Ｐゴシック" pitchFamily="34" charset="-128"/>
                  <a:cs typeface="Arial" pitchFamily="34" charset="0"/>
                </a:endParaRPr>
              </a:p>
            </p:txBody>
          </p:sp>
        </p:grpSp>
        <p:sp>
          <p:nvSpPr>
            <p:cNvPr id="325716" name="Rectangle 860"/>
            <p:cNvSpPr>
              <a:spLocks noChangeArrowheads="1"/>
            </p:cNvSpPr>
            <p:nvPr/>
          </p:nvSpPr>
          <p:spPr bwMode="auto">
            <a:xfrm>
              <a:off x="2874" y="1670"/>
              <a:ext cx="358" cy="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900" b="1">
                  <a:solidFill>
                    <a:srgbClr val="091D5D"/>
                  </a:solidFill>
                  <a:latin typeface="Verdana" pitchFamily="34" charset="0"/>
                  <a:ea typeface="ＭＳ Ｐゴシック" pitchFamily="34" charset="-128"/>
                  <a:cs typeface="Arial" pitchFamily="34" charset="0"/>
                </a:rPr>
                <a:t>Prevent</a:t>
              </a:r>
              <a:endParaRPr lang="en-US" sz="1600" b="1">
                <a:solidFill>
                  <a:srgbClr val="091D5D"/>
                </a:solidFill>
                <a:latin typeface="Verdana" pitchFamily="34" charset="0"/>
                <a:ea typeface="ＭＳ Ｐゴシック" pitchFamily="34" charset="-128"/>
                <a:cs typeface="Arial" pitchFamily="34" charset="0"/>
              </a:endParaRPr>
            </a:p>
          </p:txBody>
        </p:sp>
        <p:sp>
          <p:nvSpPr>
            <p:cNvPr id="325717" name="Rectangle 861"/>
            <p:cNvSpPr>
              <a:spLocks noChangeArrowheads="1"/>
            </p:cNvSpPr>
            <p:nvPr/>
          </p:nvSpPr>
          <p:spPr bwMode="auto">
            <a:xfrm>
              <a:off x="2900" y="1756"/>
              <a:ext cx="305" cy="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900" b="1">
                  <a:solidFill>
                    <a:srgbClr val="091D5D"/>
                  </a:solidFill>
                  <a:latin typeface="Verdana" pitchFamily="34" charset="0"/>
                  <a:ea typeface="ＭＳ Ｐゴシック" pitchFamily="34" charset="-128"/>
                  <a:cs typeface="Arial" pitchFamily="34" charset="0"/>
                </a:rPr>
                <a:t>Detect</a:t>
              </a:r>
              <a:endParaRPr lang="en-US" sz="1600" b="1">
                <a:solidFill>
                  <a:srgbClr val="091D5D"/>
                </a:solidFill>
                <a:latin typeface="Verdana" pitchFamily="34" charset="0"/>
                <a:ea typeface="ＭＳ Ｐゴシック" pitchFamily="34" charset="-128"/>
                <a:cs typeface="Arial" pitchFamily="34" charset="0"/>
              </a:endParaRPr>
            </a:p>
          </p:txBody>
        </p:sp>
        <p:sp>
          <p:nvSpPr>
            <p:cNvPr id="325718" name="Rectangle 862"/>
            <p:cNvSpPr>
              <a:spLocks noChangeArrowheads="1"/>
            </p:cNvSpPr>
            <p:nvPr/>
          </p:nvSpPr>
          <p:spPr bwMode="auto">
            <a:xfrm>
              <a:off x="2883" y="1843"/>
              <a:ext cx="337" cy="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900" b="1">
                  <a:solidFill>
                    <a:srgbClr val="091D5D"/>
                  </a:solidFill>
                  <a:latin typeface="Verdana" pitchFamily="34" charset="0"/>
                  <a:ea typeface="ＭＳ Ｐゴシック" pitchFamily="34" charset="-128"/>
                  <a:cs typeface="Arial" pitchFamily="34" charset="0"/>
                </a:rPr>
                <a:t>Correct</a:t>
              </a:r>
              <a:endParaRPr lang="en-US" sz="1600" b="1">
                <a:solidFill>
                  <a:srgbClr val="091D5D"/>
                </a:solidFill>
                <a:latin typeface="Verdana" pitchFamily="34" charset="0"/>
                <a:ea typeface="ＭＳ Ｐゴシック" pitchFamily="34" charset="-128"/>
                <a:cs typeface="Arial" pitchFamily="34" charset="0"/>
              </a:endParaRPr>
            </a:p>
          </p:txBody>
        </p:sp>
        <p:sp>
          <p:nvSpPr>
            <p:cNvPr id="325719" name="Rectangle 863"/>
            <p:cNvSpPr>
              <a:spLocks noChangeArrowheads="1"/>
            </p:cNvSpPr>
            <p:nvPr/>
          </p:nvSpPr>
          <p:spPr bwMode="auto">
            <a:xfrm>
              <a:off x="2864" y="1929"/>
              <a:ext cx="378" cy="99"/>
            </a:xfrm>
            <a:prstGeom prst="rect">
              <a:avLst/>
            </a:prstGeom>
            <a:noFill/>
            <a:ln w="9525">
              <a:noFill/>
              <a:miter lim="800000"/>
              <a:headEnd/>
              <a:tailEnd/>
            </a:ln>
          </p:spPr>
          <p:txBody>
            <a:bodyPr wrap="none" lIns="0" tIns="0" rIns="0" bIns="0">
              <a:spAutoFit/>
            </a:bodyPr>
            <a:lstStyle/>
            <a:p>
              <a:pPr fontAlgn="base">
                <a:spcBef>
                  <a:spcPct val="0"/>
                </a:spcBef>
                <a:spcAft>
                  <a:spcPct val="0"/>
                </a:spcAft>
              </a:pPr>
              <a:r>
                <a:rPr lang="en-US" sz="900" b="1">
                  <a:solidFill>
                    <a:srgbClr val="091D5D"/>
                  </a:solidFill>
                  <a:latin typeface="Verdana" pitchFamily="34" charset="0"/>
                  <a:ea typeface="ＭＳ Ｐゴシック" pitchFamily="34" charset="-128"/>
                  <a:cs typeface="Arial" pitchFamily="34" charset="0"/>
                </a:rPr>
                <a:t>Escalate</a:t>
              </a:r>
              <a:endParaRPr lang="en-US" sz="1600" b="1">
                <a:solidFill>
                  <a:srgbClr val="091D5D"/>
                </a:solidFill>
                <a:latin typeface="Verdana" pitchFamily="34" charset="0"/>
                <a:ea typeface="ＭＳ Ｐゴシック" pitchFamily="34" charset="-128"/>
                <a:cs typeface="Arial" pitchFamily="34" charset="0"/>
              </a:endParaRPr>
            </a:p>
          </p:txBody>
        </p:sp>
      </p:gr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3"/>
          <p:cNvSpPr>
            <a:spLocks noChangeArrowheads="1"/>
          </p:cNvSpPr>
          <p:nvPr/>
        </p:nvSpPr>
        <p:spPr bwMode="auto">
          <a:xfrm>
            <a:off x="1043608" y="1412776"/>
            <a:ext cx="8286750" cy="5632311"/>
          </a:xfrm>
          <a:prstGeom prst="rect">
            <a:avLst/>
          </a:prstGeom>
          <a:noFill/>
          <a:ln w="9525">
            <a:noFill/>
            <a:miter lim="800000"/>
            <a:headEnd/>
            <a:tailEnd/>
          </a:ln>
        </p:spPr>
        <p:txBody>
          <a:bodyPr>
            <a:spAutoFit/>
          </a:bodyPr>
          <a:lstStyle/>
          <a:p>
            <a:pPr fontAlgn="base">
              <a:spcBef>
                <a:spcPct val="0"/>
              </a:spcBef>
              <a:spcAft>
                <a:spcPct val="0"/>
              </a:spcAft>
            </a:pPr>
            <a:r>
              <a:rPr lang="sr-Latn-CS" sz="2400" dirty="0" smtClean="0">
                <a:solidFill>
                  <a:srgbClr val="000000"/>
                </a:solidFill>
                <a:latin typeface="Times" pitchFamily="18" charset="0"/>
                <a:cs typeface="Times New Roman" pitchFamily="18" charset="0"/>
              </a:rPr>
              <a:t>Izvršni rukovodilac organa revizije mora uspostaviti planove zasnovane na proceni rizika kako bi utvrdio prioritetne aktivnosti </a:t>
            </a:r>
          </a:p>
          <a:p>
            <a:pPr fontAlgn="base">
              <a:spcBef>
                <a:spcPct val="0"/>
              </a:spcBef>
              <a:spcAft>
                <a:spcPct val="0"/>
              </a:spcAft>
            </a:pPr>
            <a:r>
              <a:rPr lang="sr-Latn-CS" sz="2400" dirty="0" smtClean="0">
                <a:solidFill>
                  <a:srgbClr val="000000"/>
                </a:solidFill>
                <a:latin typeface="Times" pitchFamily="18" charset="0"/>
                <a:cs typeface="Times New Roman" pitchFamily="18" charset="0"/>
              </a:rPr>
              <a:t>interne revizije usklađene sa ciljevima organizacije. </a:t>
            </a:r>
          </a:p>
          <a:p>
            <a:pPr fontAlgn="base">
              <a:spcBef>
                <a:spcPct val="0"/>
              </a:spcBef>
              <a:spcAft>
                <a:spcPct val="0"/>
              </a:spcAft>
            </a:pPr>
            <a:endParaRPr lang="en-US" sz="2400" b="1" dirty="0">
              <a:solidFill>
                <a:srgbClr val="000000"/>
              </a:solidFill>
              <a:cs typeface="Arial" charset="0"/>
            </a:endParaRPr>
          </a:p>
          <a:p>
            <a:pPr fontAlgn="base">
              <a:spcBef>
                <a:spcPct val="0"/>
              </a:spcBef>
              <a:spcAft>
                <a:spcPct val="0"/>
              </a:spcAft>
            </a:pPr>
            <a:r>
              <a:rPr lang="en-US" sz="2400" b="1" dirty="0" err="1" smtClean="0">
                <a:solidFill>
                  <a:srgbClr val="000000"/>
                </a:solidFill>
                <a:cs typeface="Arial" charset="0"/>
              </a:rPr>
              <a:t>Interpreta</a:t>
            </a:r>
            <a:r>
              <a:rPr lang="sr-Latn-CS" sz="2400" b="1" dirty="0" smtClean="0">
                <a:solidFill>
                  <a:srgbClr val="000000"/>
                </a:solidFill>
                <a:cs typeface="Arial" charset="0"/>
              </a:rPr>
              <a:t>cija</a:t>
            </a:r>
            <a:r>
              <a:rPr lang="en-US" sz="2400" b="1" dirty="0" smtClean="0">
                <a:solidFill>
                  <a:srgbClr val="000000"/>
                </a:solidFill>
                <a:cs typeface="Arial" charset="0"/>
              </a:rPr>
              <a:t>:</a:t>
            </a:r>
            <a:endParaRPr lang="en-US" sz="2400" b="1" dirty="0">
              <a:solidFill>
                <a:srgbClr val="000000"/>
              </a:solidFill>
              <a:cs typeface="Arial" charset="0"/>
            </a:endParaRPr>
          </a:p>
          <a:p>
            <a:pPr fontAlgn="base">
              <a:spcBef>
                <a:spcPct val="0"/>
              </a:spcBef>
              <a:spcAft>
                <a:spcPct val="0"/>
              </a:spcAft>
            </a:pPr>
            <a:r>
              <a:rPr lang="sr-Latn-CS" sz="2400" i="1" dirty="0" smtClean="0">
                <a:solidFill>
                  <a:srgbClr val="000000"/>
                </a:solidFill>
                <a:latin typeface="Times New Roman" pitchFamily="18" charset="0"/>
                <a:cs typeface="Times New Roman" pitchFamily="18" charset="0"/>
              </a:rPr>
              <a:t>Izvršni rukovodilac organa revizije je odgovoran za uspostavljanje plana zasnovanog na proceni rizika. Izvršni rukovodilac organa revizije </a:t>
            </a:r>
            <a:r>
              <a:rPr lang="sr-Latn-CS" sz="2400" i="1" dirty="0" smtClean="0">
                <a:solidFill>
                  <a:srgbClr val="FF0000"/>
                </a:solidFill>
                <a:latin typeface="Times New Roman" pitchFamily="18" charset="0"/>
                <a:cs typeface="Times New Roman" pitchFamily="18" charset="0"/>
              </a:rPr>
              <a:t>uzima u obzir upravljanje rizicima jedne organizacije</a:t>
            </a:r>
            <a:r>
              <a:rPr lang="sr-Latn-CS" sz="2400" i="1" dirty="0" smtClean="0">
                <a:solidFill>
                  <a:srgbClr val="000000"/>
                </a:solidFill>
                <a:latin typeface="Times New Roman" pitchFamily="18" charset="0"/>
                <a:cs typeface="Times New Roman" pitchFamily="18" charset="0"/>
              </a:rPr>
              <a:t>, uključujući korišćenje nivoa apetita rizika postavljenih od strane menadžmenta za različite aktivnost ili delove organizacije. Ukoliko okvir ne postoji, izvršni rukovodilac ograna revizije koristi svoju sopstvenu procenu rizika nakon konsultacija sa višim rukovodiocima i odborom. </a:t>
            </a:r>
          </a:p>
          <a:p>
            <a:pPr fontAlgn="base">
              <a:spcBef>
                <a:spcPct val="0"/>
              </a:spcBef>
              <a:spcAft>
                <a:spcPct val="0"/>
              </a:spcAft>
            </a:pPr>
            <a:endParaRPr lang="en-US" sz="2400" i="1" dirty="0">
              <a:solidFill>
                <a:srgbClr val="000000"/>
              </a:solidFill>
              <a:latin typeface="Times New Roman" pitchFamily="18" charset="0"/>
              <a:cs typeface="Times New Roman" pitchFamily="18" charset="0"/>
            </a:endParaRPr>
          </a:p>
          <a:p>
            <a:pPr fontAlgn="base">
              <a:spcBef>
                <a:spcPct val="0"/>
              </a:spcBef>
              <a:spcAft>
                <a:spcPct val="0"/>
              </a:spcAft>
            </a:pPr>
            <a:endParaRPr lang="en-US" sz="2400" i="1" dirty="0">
              <a:solidFill>
                <a:srgbClr val="000000"/>
              </a:solidFill>
              <a:cs typeface="Arial" charset="0"/>
            </a:endParaRPr>
          </a:p>
        </p:txBody>
      </p:sp>
      <p:sp>
        <p:nvSpPr>
          <p:cNvPr id="299011" name="Rectangle 4"/>
          <p:cNvSpPr>
            <a:spLocks noChangeArrowheads="1"/>
          </p:cNvSpPr>
          <p:nvPr/>
        </p:nvSpPr>
        <p:spPr bwMode="auto">
          <a:xfrm>
            <a:off x="1187624" y="332656"/>
            <a:ext cx="4643438" cy="523875"/>
          </a:xfrm>
          <a:prstGeom prst="rect">
            <a:avLst/>
          </a:prstGeom>
          <a:noFill/>
          <a:ln w="9525">
            <a:noFill/>
            <a:miter lim="800000"/>
            <a:headEnd/>
            <a:tailEnd/>
          </a:ln>
        </p:spPr>
        <p:txBody>
          <a:bodyPr>
            <a:spAutoFit/>
          </a:bodyPr>
          <a:lstStyle/>
          <a:p>
            <a:pPr fontAlgn="base">
              <a:spcBef>
                <a:spcPct val="0"/>
              </a:spcBef>
              <a:spcAft>
                <a:spcPct val="0"/>
              </a:spcAft>
            </a:pPr>
            <a:r>
              <a:rPr lang="en-US" sz="2800" b="1" dirty="0">
                <a:solidFill>
                  <a:srgbClr val="000000"/>
                </a:solidFill>
                <a:cs typeface="Arial" charset="0"/>
              </a:rPr>
              <a:t>2010   </a:t>
            </a:r>
            <a:r>
              <a:rPr lang="en-US" sz="2800" b="1" dirty="0" smtClean="0">
                <a:solidFill>
                  <a:srgbClr val="000000"/>
                </a:solidFill>
                <a:cs typeface="Arial" charset="0"/>
              </a:rPr>
              <a:t>Plan</a:t>
            </a:r>
            <a:r>
              <a:rPr lang="sr-Latn-CS" sz="2800" b="1" dirty="0" smtClean="0">
                <a:solidFill>
                  <a:srgbClr val="000000"/>
                </a:solidFill>
                <a:cs typeface="Arial" charset="0"/>
              </a:rPr>
              <a:t>iranje </a:t>
            </a:r>
            <a:endParaRPr lang="en-US" sz="28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8" name="Rectangle 2"/>
          <p:cNvSpPr>
            <a:spLocks noChangeArrowheads="1"/>
          </p:cNvSpPr>
          <p:nvPr/>
        </p:nvSpPr>
        <p:spPr bwMode="auto">
          <a:xfrm>
            <a:off x="1833563" y="1590675"/>
            <a:ext cx="9144000" cy="0"/>
          </a:xfrm>
          <a:prstGeom prst="rect">
            <a:avLst/>
          </a:prstGeom>
          <a:noFill/>
          <a:ln w="12700">
            <a:noFill/>
            <a:miter lim="800000"/>
            <a:headEnd/>
            <a:tailEnd/>
          </a:ln>
        </p:spPr>
        <p:txBody>
          <a:bodyPr>
            <a:spAutoFit/>
          </a:bodyPr>
          <a:lstStyle/>
          <a:p>
            <a:pPr fontAlgn="base">
              <a:spcBef>
                <a:spcPct val="0"/>
              </a:spcBef>
              <a:spcAft>
                <a:spcPct val="0"/>
              </a:spcAft>
            </a:pPr>
            <a:endParaRPr lang="en-US" sz="2400">
              <a:solidFill>
                <a:srgbClr val="FFFFFF"/>
              </a:solidFill>
              <a:latin typeface="Times New Roman" pitchFamily="18" charset="0"/>
              <a:cs typeface="Arial" pitchFamily="34" charset="0"/>
            </a:endParaRPr>
          </a:p>
        </p:txBody>
      </p:sp>
      <p:graphicFrame>
        <p:nvGraphicFramePr>
          <p:cNvPr id="1026" name="Object 4"/>
          <p:cNvGraphicFramePr>
            <a:graphicFrameLocks noChangeAspect="1"/>
          </p:cNvGraphicFramePr>
          <p:nvPr/>
        </p:nvGraphicFramePr>
        <p:xfrm>
          <a:off x="179512" y="332656"/>
          <a:ext cx="8568952" cy="6159201"/>
        </p:xfrm>
        <a:graphic>
          <a:graphicData uri="http://schemas.openxmlformats.org/presentationml/2006/ole">
            <p:oleObj spid="_x0000_s2050" name="Bitmap Image" r:id="rId4" imgW="8142857" imgH="5458587" progId="PBrush">
              <p:embed/>
            </p:oleObj>
          </a:graphicData>
        </a:graphic>
      </p:graphicFrame>
      <p:sp>
        <p:nvSpPr>
          <p:cNvPr id="1031" name="Text Box 5"/>
          <p:cNvSpPr txBox="1">
            <a:spLocks noChangeArrowheads="1"/>
          </p:cNvSpPr>
          <p:nvPr/>
        </p:nvSpPr>
        <p:spPr bwMode="auto">
          <a:xfrm>
            <a:off x="2971800" y="6553200"/>
            <a:ext cx="2667000" cy="457200"/>
          </a:xfrm>
          <a:prstGeom prst="rect">
            <a:avLst/>
          </a:prstGeom>
          <a:noFill/>
          <a:ln w="12700">
            <a:noFill/>
            <a:miter lim="800000"/>
            <a:headEnd type="none" w="sm" len="sm"/>
            <a:tailEnd type="none" w="sm" len="sm"/>
          </a:ln>
        </p:spPr>
        <p:txBody>
          <a:bodyPr>
            <a:spAutoFit/>
          </a:bodyPr>
          <a:lstStyle/>
          <a:p>
            <a:pPr fontAlgn="base">
              <a:spcBef>
                <a:spcPct val="50000"/>
              </a:spcBef>
              <a:spcAft>
                <a:spcPct val="0"/>
              </a:spcAft>
            </a:pPr>
            <a:endParaRPr lang="en-GB" sz="2400">
              <a:solidFill>
                <a:srgbClr val="FFFFFF"/>
              </a:solidFill>
              <a:latin typeface="Times New Roman" pitchFamily="18" charset="0"/>
              <a:cs typeface="Arial" pitchFamily="34" charset="0"/>
            </a:endParaRPr>
          </a:p>
        </p:txBody>
      </p:sp>
      <p:sp>
        <p:nvSpPr>
          <p:cNvPr id="5" name="TextBox 4"/>
          <p:cNvSpPr txBox="1"/>
          <p:nvPr/>
        </p:nvSpPr>
        <p:spPr>
          <a:xfrm>
            <a:off x="1259632" y="620688"/>
            <a:ext cx="3600400" cy="307777"/>
          </a:xfrm>
          <a:prstGeom prst="rect">
            <a:avLst/>
          </a:prstGeom>
          <a:solidFill>
            <a:schemeClr val="accent1"/>
          </a:solidFill>
        </p:spPr>
        <p:txBody>
          <a:bodyPr wrap="square" rtlCol="0">
            <a:spAutoFit/>
          </a:bodyPr>
          <a:lstStyle/>
          <a:p>
            <a:r>
              <a:rPr lang="sr-Latn-CS" sz="1400" b="1" dirty="0" smtClean="0">
                <a:solidFill>
                  <a:schemeClr val="accent6">
                    <a:lumMod val="10000"/>
                  </a:schemeClr>
                </a:solidFill>
              </a:rPr>
              <a:t>Segmenti podležni revidiranju </a:t>
            </a:r>
            <a:endParaRPr lang="en-US" sz="1400" b="1" dirty="0">
              <a:solidFill>
                <a:schemeClr val="accent6">
                  <a:lumMod val="10000"/>
                </a:schemeClr>
              </a:solidFill>
            </a:endParaRPr>
          </a:p>
        </p:txBody>
      </p:sp>
      <p:sp>
        <p:nvSpPr>
          <p:cNvPr id="7" name="TextBox 6"/>
          <p:cNvSpPr txBox="1"/>
          <p:nvPr/>
        </p:nvSpPr>
        <p:spPr>
          <a:xfrm>
            <a:off x="395536" y="908720"/>
            <a:ext cx="4536504" cy="5581208"/>
          </a:xfrm>
          <a:prstGeom prst="rect">
            <a:avLst/>
          </a:prstGeom>
          <a:solidFill>
            <a:schemeClr val="accent1"/>
          </a:solidFill>
        </p:spPr>
        <p:txBody>
          <a:bodyPr wrap="square" rtlCol="0">
            <a:spAutoFit/>
          </a:bodyPr>
          <a:lstStyle/>
          <a:p>
            <a:r>
              <a:rPr lang="sr-Latn-CS" sz="1100" b="1" dirty="0" smtClean="0">
                <a:solidFill>
                  <a:srgbClr val="FF0000"/>
                </a:solidFill>
              </a:rPr>
              <a:t>Informacija/konsolidacija informacionih sistema </a:t>
            </a:r>
          </a:p>
          <a:p>
            <a:r>
              <a:rPr lang="sr-Latn-CS" sz="1100" b="1" dirty="0" smtClean="0">
                <a:solidFill>
                  <a:srgbClr val="FF0000"/>
                </a:solidFill>
              </a:rPr>
              <a:t>Kontinuitet poslovnih procesa/plan oporavka od katastrofa</a:t>
            </a:r>
          </a:p>
          <a:p>
            <a:r>
              <a:rPr lang="sr-Latn-CS" sz="1100" b="1" dirty="0" smtClean="0">
                <a:solidFill>
                  <a:srgbClr val="FF0000"/>
                </a:solidFill>
              </a:rPr>
              <a:t>Procesuiranje zahteva</a:t>
            </a:r>
          </a:p>
          <a:p>
            <a:r>
              <a:rPr lang="sr-Latn-CS" sz="1100" b="1" dirty="0" smtClean="0">
                <a:solidFill>
                  <a:srgbClr val="FF0000"/>
                </a:solidFill>
              </a:rPr>
              <a:t>Regulatorna istraživanja</a:t>
            </a:r>
          </a:p>
          <a:p>
            <a:r>
              <a:rPr lang="sr-Latn-CS" sz="1100" b="1" dirty="0" smtClean="0">
                <a:solidFill>
                  <a:srgbClr val="FF0000"/>
                </a:solidFill>
              </a:rPr>
              <a:t>HIPAA</a:t>
            </a:r>
          </a:p>
          <a:p>
            <a:r>
              <a:rPr lang="sr-Latn-CS" sz="1100" b="1" dirty="0" smtClean="0">
                <a:solidFill>
                  <a:srgbClr val="FF0000"/>
                </a:solidFill>
              </a:rPr>
              <a:t>Razvoj novih sistema </a:t>
            </a:r>
          </a:p>
          <a:p>
            <a:r>
              <a:rPr lang="sr-Latn-CS" sz="1100" b="1" dirty="0" smtClean="0">
                <a:solidFill>
                  <a:srgbClr val="FF0000"/>
                </a:solidFill>
              </a:rPr>
              <a:t>Kontrola i sigurnost informativnih sistema </a:t>
            </a:r>
          </a:p>
          <a:p>
            <a:endParaRPr lang="sr-Latn-CS" sz="1100" b="1" dirty="0" smtClean="0">
              <a:solidFill>
                <a:srgbClr val="FF0000"/>
              </a:solidFill>
            </a:endParaRPr>
          </a:p>
          <a:p>
            <a:r>
              <a:rPr lang="sr-Latn-CS" sz="1100" b="1" dirty="0" smtClean="0">
                <a:solidFill>
                  <a:srgbClr val="FF6600"/>
                </a:solidFill>
              </a:rPr>
              <a:t>Procesuitanje zahteva za farmaceuticima</a:t>
            </a:r>
          </a:p>
          <a:p>
            <a:r>
              <a:rPr lang="sr-Latn-CS" sz="1100" b="1" dirty="0" smtClean="0">
                <a:solidFill>
                  <a:srgbClr val="FF6600"/>
                </a:solidFill>
              </a:rPr>
              <a:t>Trezor</a:t>
            </a:r>
          </a:p>
          <a:p>
            <a:r>
              <a:rPr lang="sr-Latn-CS" sz="1100" b="1" dirty="0" smtClean="0">
                <a:solidFill>
                  <a:srgbClr val="FF6600"/>
                </a:solidFill>
              </a:rPr>
              <a:t>Rezervacije</a:t>
            </a:r>
          </a:p>
          <a:p>
            <a:r>
              <a:rPr lang="sr-Latn-CS" sz="1100" b="1" dirty="0" smtClean="0">
                <a:solidFill>
                  <a:srgbClr val="FF6600"/>
                </a:solidFill>
              </a:rPr>
              <a:t>Opšte kompjuterske kontrole</a:t>
            </a:r>
          </a:p>
          <a:p>
            <a:r>
              <a:rPr lang="sr-Latn-CS" sz="1100" b="1" dirty="0" smtClean="0">
                <a:solidFill>
                  <a:srgbClr val="FF6600"/>
                </a:solidFill>
              </a:rPr>
              <a:t>Litigacije</a:t>
            </a:r>
          </a:p>
          <a:p>
            <a:r>
              <a:rPr lang="sr-Latn-CS" sz="1100" b="1" dirty="0" smtClean="0">
                <a:solidFill>
                  <a:srgbClr val="FF6600"/>
                </a:solidFill>
              </a:rPr>
              <a:t>Odnos rizika – konfliktne usklađenosti</a:t>
            </a:r>
          </a:p>
          <a:p>
            <a:r>
              <a:rPr lang="sr-Latn-CS" sz="1100" b="1" dirty="0" smtClean="0">
                <a:solidFill>
                  <a:srgbClr val="FF6600"/>
                </a:solidFill>
              </a:rPr>
              <a:t>Naplate i plaćanja</a:t>
            </a:r>
          </a:p>
          <a:p>
            <a:r>
              <a:rPr lang="sr-Latn-CS" sz="1100" b="1" dirty="0" smtClean="0">
                <a:solidFill>
                  <a:srgbClr val="FF6600"/>
                </a:solidFill>
              </a:rPr>
              <a:t>Kontrole aplikacionih nivoa</a:t>
            </a:r>
          </a:p>
          <a:p>
            <a:r>
              <a:rPr lang="sr-Latn-CS" sz="1100" b="1" dirty="0" smtClean="0">
                <a:solidFill>
                  <a:srgbClr val="FF6600"/>
                </a:solidFill>
              </a:rPr>
              <a:t>Komisije brokera</a:t>
            </a:r>
          </a:p>
          <a:p>
            <a:r>
              <a:rPr lang="sr-Latn-CS" sz="1100" b="1" dirty="0" smtClean="0">
                <a:solidFill>
                  <a:srgbClr val="FF6600"/>
                </a:solidFill>
              </a:rPr>
              <a:t>Opšte računovodstvo</a:t>
            </a:r>
          </a:p>
          <a:p>
            <a:r>
              <a:rPr lang="sr-Latn-CS" sz="1100" b="1" dirty="0" smtClean="0">
                <a:solidFill>
                  <a:srgbClr val="FF6600"/>
                </a:solidFill>
              </a:rPr>
              <a:t>Obaveze prema dobavljačima (trgovina)</a:t>
            </a:r>
          </a:p>
          <a:p>
            <a:r>
              <a:rPr lang="sr-Latn-CS" sz="1100" b="1" dirty="0" smtClean="0">
                <a:solidFill>
                  <a:srgbClr val="FF6600"/>
                </a:solidFill>
              </a:rPr>
              <a:t>Kontrole finansijskog računovodstva</a:t>
            </a:r>
          </a:p>
          <a:p>
            <a:endParaRPr lang="sr-Latn-CS" sz="1100" b="1" dirty="0" smtClean="0">
              <a:solidFill>
                <a:srgbClr val="00B050"/>
              </a:solidFill>
            </a:endParaRPr>
          </a:p>
          <a:p>
            <a:r>
              <a:rPr lang="sr-Latn-CS" sz="1100" b="1" dirty="0" smtClean="0">
                <a:solidFill>
                  <a:srgbClr val="00B050"/>
                </a:solidFill>
              </a:rPr>
              <a:t>Regulatorna usklađenost ljudskih resursa</a:t>
            </a:r>
          </a:p>
          <a:p>
            <a:r>
              <a:rPr lang="sr-Latn-CS" sz="1100" b="1" dirty="0" smtClean="0">
                <a:solidFill>
                  <a:srgbClr val="00B050"/>
                </a:solidFill>
              </a:rPr>
              <a:t>Budžetiranje</a:t>
            </a:r>
          </a:p>
          <a:p>
            <a:r>
              <a:rPr lang="sr-Latn-CS" sz="1100" b="1" dirty="0" smtClean="0">
                <a:solidFill>
                  <a:srgbClr val="00B050"/>
                </a:solidFill>
              </a:rPr>
              <a:t>Kompenzacije i benefiti</a:t>
            </a:r>
          </a:p>
          <a:p>
            <a:r>
              <a:rPr lang="sr-Latn-CS" sz="1100" b="1" dirty="0" smtClean="0">
                <a:solidFill>
                  <a:srgbClr val="00B050"/>
                </a:solidFill>
              </a:rPr>
              <a:t>Javna nabavka</a:t>
            </a:r>
          </a:p>
          <a:p>
            <a:r>
              <a:rPr lang="sr-Latn-CS" sz="1100" b="1" dirty="0" smtClean="0">
                <a:solidFill>
                  <a:srgbClr val="00B050"/>
                </a:solidFill>
              </a:rPr>
              <a:t>Administrativne usluge</a:t>
            </a:r>
          </a:p>
          <a:p>
            <a:r>
              <a:rPr lang="sr-Latn-CS" sz="1100" b="1" dirty="0" smtClean="0">
                <a:solidFill>
                  <a:srgbClr val="00B050"/>
                </a:solidFill>
              </a:rPr>
              <a:t>Korporativna komunikacija</a:t>
            </a:r>
          </a:p>
          <a:p>
            <a:endParaRPr lang="sr-Latn-CS" sz="1100" b="1" dirty="0" smtClean="0">
              <a:solidFill>
                <a:schemeClr val="accent6">
                  <a:lumMod val="10000"/>
                </a:schemeClr>
              </a:solidFill>
            </a:endParaRPr>
          </a:p>
          <a:p>
            <a:r>
              <a:rPr lang="sr-Latn-CS" sz="1100" b="1" dirty="0" smtClean="0">
                <a:solidFill>
                  <a:schemeClr val="accent6">
                    <a:lumMod val="10000"/>
                  </a:schemeClr>
                </a:solidFill>
              </a:rPr>
              <a:t>Specijalni projekti</a:t>
            </a:r>
          </a:p>
          <a:p>
            <a:r>
              <a:rPr lang="sr-Latn-CS" sz="1100" b="1" dirty="0" smtClean="0">
                <a:solidFill>
                  <a:schemeClr val="accent6">
                    <a:lumMod val="10000"/>
                  </a:schemeClr>
                </a:solidFill>
              </a:rPr>
              <a:t>Administracija (Revizorska komisija / sastanci)</a:t>
            </a:r>
          </a:p>
          <a:p>
            <a:r>
              <a:rPr lang="sr-Latn-CS" sz="1100" b="1" dirty="0" smtClean="0">
                <a:solidFill>
                  <a:schemeClr val="accent6">
                    <a:lumMod val="10000"/>
                  </a:schemeClr>
                </a:solidFill>
              </a:rPr>
              <a:t>Revizorski univerzum i procena rizika</a:t>
            </a:r>
          </a:p>
          <a:p>
            <a:r>
              <a:rPr lang="sr-Latn-CS" sz="1100" b="1" dirty="0" smtClean="0">
                <a:solidFill>
                  <a:schemeClr val="accent6">
                    <a:lumMod val="10000"/>
                  </a:schemeClr>
                </a:solidFill>
              </a:rPr>
              <a:t>Menadžemtn i supervizija</a:t>
            </a:r>
            <a:endParaRPr lang="en-US" sz="1100" b="1" dirty="0" smtClean="0">
              <a:solidFill>
                <a:schemeClr val="accent6">
                  <a:lumMod val="10000"/>
                </a:schemeClr>
              </a:solidFill>
            </a:endParaRPr>
          </a:p>
        </p:txBody>
      </p:sp>
      <p:sp>
        <p:nvSpPr>
          <p:cNvPr id="8" name="Rectangle 7"/>
          <p:cNvSpPr/>
          <p:nvPr/>
        </p:nvSpPr>
        <p:spPr>
          <a:xfrm>
            <a:off x="4716016" y="0"/>
            <a:ext cx="5040560" cy="754053"/>
          </a:xfrm>
          <a:prstGeom prst="rect">
            <a:avLst/>
          </a:prstGeom>
          <a:solidFill>
            <a:schemeClr val="accent1"/>
          </a:solidFill>
        </p:spPr>
        <p:txBody>
          <a:bodyPr wrap="square">
            <a:spAutoFit/>
          </a:bodyPr>
          <a:lstStyle/>
          <a:p>
            <a:pPr lvl="0" fontAlgn="base">
              <a:spcBef>
                <a:spcPct val="0"/>
              </a:spcBef>
              <a:spcAft>
                <a:spcPts val="600"/>
              </a:spcAft>
            </a:pPr>
            <a:r>
              <a:rPr lang="sr-Latn-CS" sz="1100" b="1" dirty="0" smtClean="0">
                <a:solidFill>
                  <a:srgbClr val="000000"/>
                </a:solidFill>
                <a:latin typeface="Arial" pitchFamily="34" charset="0"/>
                <a:ea typeface="Times New Roman" pitchFamily="18" charset="0"/>
              </a:rPr>
              <a:t>Kategorija rizika    Ocenjivanje   Budžetski      Preporučeno </a:t>
            </a:r>
            <a:r>
              <a:rPr lang="sr-Latn-CS" sz="1100" b="1" dirty="0" smtClean="0">
                <a:solidFill>
                  <a:srgbClr val="000000"/>
                </a:solidFill>
                <a:latin typeface="Arial" pitchFamily="34" charset="0"/>
                <a:ea typeface="Times New Roman" pitchFamily="18" charset="0"/>
              </a:rPr>
              <a:t>za </a:t>
            </a:r>
            <a:endParaRPr lang="sr-Latn-CS" sz="1100" b="1" dirty="0" smtClean="0">
              <a:solidFill>
                <a:srgbClr val="000000"/>
              </a:solidFill>
              <a:latin typeface="Arial" pitchFamily="34" charset="0"/>
              <a:ea typeface="Times New Roman" pitchFamily="18" charset="0"/>
            </a:endParaRPr>
          </a:p>
          <a:p>
            <a:pPr lvl="0" fontAlgn="base">
              <a:spcBef>
                <a:spcPct val="0"/>
              </a:spcBef>
              <a:spcAft>
                <a:spcPts val="600"/>
              </a:spcAft>
            </a:pPr>
            <a:r>
              <a:rPr lang="sr-Latn-CS" sz="1100" b="1" dirty="0" smtClean="0">
                <a:solidFill>
                  <a:srgbClr val="000000"/>
                </a:solidFill>
                <a:latin typeface="Arial" pitchFamily="34" charset="0"/>
                <a:ea typeface="Times New Roman" pitchFamily="18" charset="0"/>
              </a:rPr>
              <a:t> </a:t>
            </a:r>
            <a:r>
              <a:rPr lang="sr-Latn-CS" sz="1100" b="1" dirty="0" smtClean="0">
                <a:solidFill>
                  <a:srgbClr val="000000"/>
                </a:solidFill>
                <a:latin typeface="Arial" pitchFamily="34" charset="0"/>
                <a:ea typeface="Times New Roman" pitchFamily="18" charset="0"/>
              </a:rPr>
              <a:t>                                   rizika               sati         svrstavanje u interni                      </a:t>
            </a:r>
          </a:p>
          <a:p>
            <a:pPr lvl="0" fontAlgn="base">
              <a:spcBef>
                <a:spcPct val="0"/>
              </a:spcBef>
              <a:spcAft>
                <a:spcPts val="600"/>
              </a:spcAft>
            </a:pPr>
            <a:r>
              <a:rPr lang="sr-Latn-CS" sz="1100" b="1" dirty="0" smtClean="0">
                <a:solidFill>
                  <a:srgbClr val="000000"/>
                </a:solidFill>
                <a:latin typeface="Arial" pitchFamily="34" charset="0"/>
                <a:ea typeface="Times New Roman" pitchFamily="18" charset="0"/>
              </a:rPr>
              <a:t> </a:t>
            </a:r>
            <a:r>
              <a:rPr lang="sr-Latn-CS" sz="1100" b="1" dirty="0" smtClean="0">
                <a:solidFill>
                  <a:srgbClr val="000000"/>
                </a:solidFill>
                <a:latin typeface="Arial" pitchFamily="34" charset="0"/>
                <a:ea typeface="Times New Roman" pitchFamily="18" charset="0"/>
              </a:rPr>
              <a:t>                                                                            revizorski plan </a:t>
            </a:r>
            <a:endParaRPr lang="en-GB" sz="1100" b="1" dirty="0" smtClean="0">
              <a:latin typeface="Arial" pitchFamily="34" charset="0"/>
              <a:ea typeface="Times New Roman" pitchFamily="18" charset="0"/>
            </a:endParaRPr>
          </a:p>
        </p:txBody>
      </p:sp>
      <p:sp>
        <p:nvSpPr>
          <p:cNvPr id="9" name="TextBox 8"/>
          <p:cNvSpPr txBox="1"/>
          <p:nvPr/>
        </p:nvSpPr>
        <p:spPr>
          <a:xfrm>
            <a:off x="4860032" y="671691"/>
            <a:ext cx="1008112" cy="6186309"/>
          </a:xfrm>
          <a:prstGeom prst="rect">
            <a:avLst/>
          </a:prstGeom>
          <a:solidFill>
            <a:schemeClr val="accent1"/>
          </a:solidFill>
        </p:spPr>
        <p:txBody>
          <a:bodyPr wrap="square" rtlCol="0">
            <a:spAutoFit/>
          </a:bodyPr>
          <a:lstStyle/>
          <a:p>
            <a:endParaRPr lang="sr-Latn-CS" sz="1100" b="1" dirty="0" smtClean="0">
              <a:solidFill>
                <a:schemeClr val="accent6">
                  <a:lumMod val="10000"/>
                </a:schemeClr>
              </a:solidFill>
            </a:endParaRPr>
          </a:p>
          <a:p>
            <a:r>
              <a:rPr lang="sr-Latn-CS" sz="1100" b="1" dirty="0" smtClean="0">
                <a:solidFill>
                  <a:schemeClr val="accent6">
                    <a:lumMod val="10000"/>
                  </a:schemeClr>
                </a:solidFill>
              </a:rPr>
              <a:t>Visok</a:t>
            </a:r>
          </a:p>
          <a:p>
            <a:r>
              <a:rPr lang="sr-Latn-CS" sz="1100" b="1" dirty="0" smtClean="0">
                <a:solidFill>
                  <a:schemeClr val="accent6">
                    <a:lumMod val="10000"/>
                  </a:schemeClr>
                </a:solidFill>
              </a:rPr>
              <a:t>Visok</a:t>
            </a:r>
          </a:p>
          <a:p>
            <a:r>
              <a:rPr lang="sr-Latn-CS" sz="1100" b="1" dirty="0" smtClean="0">
                <a:solidFill>
                  <a:schemeClr val="accent6">
                    <a:lumMod val="10000"/>
                  </a:schemeClr>
                </a:solidFill>
              </a:rPr>
              <a:t>Visok</a:t>
            </a:r>
          </a:p>
          <a:p>
            <a:r>
              <a:rPr lang="sr-Latn-CS" sz="1100" b="1" dirty="0" smtClean="0">
                <a:solidFill>
                  <a:schemeClr val="accent6">
                    <a:lumMod val="10000"/>
                  </a:schemeClr>
                </a:solidFill>
              </a:rPr>
              <a:t>Visok</a:t>
            </a:r>
          </a:p>
          <a:p>
            <a:r>
              <a:rPr lang="sr-Latn-CS" sz="1100" b="1" dirty="0" smtClean="0">
                <a:solidFill>
                  <a:schemeClr val="accent6">
                    <a:lumMod val="10000"/>
                  </a:schemeClr>
                </a:solidFill>
              </a:rPr>
              <a:t>Visok</a:t>
            </a:r>
          </a:p>
          <a:p>
            <a:r>
              <a:rPr lang="sr-Latn-CS" sz="1100" b="1" dirty="0" smtClean="0">
                <a:solidFill>
                  <a:schemeClr val="accent6">
                    <a:lumMod val="10000"/>
                  </a:schemeClr>
                </a:solidFill>
              </a:rPr>
              <a:t>Visok</a:t>
            </a:r>
          </a:p>
          <a:p>
            <a:r>
              <a:rPr lang="sr-Latn-CS" sz="1100" b="1" dirty="0" smtClean="0">
                <a:solidFill>
                  <a:schemeClr val="accent6">
                    <a:lumMod val="10000"/>
                  </a:schemeClr>
                </a:solidFill>
              </a:rPr>
              <a:t>Visok</a:t>
            </a:r>
          </a:p>
          <a:p>
            <a:endParaRPr lang="sr-Latn-CS" sz="1100" b="1" dirty="0" smtClean="0">
              <a:solidFill>
                <a:schemeClr val="accent6">
                  <a:lumMod val="10000"/>
                </a:schemeClr>
              </a:solidFill>
            </a:endParaRPr>
          </a:p>
          <a:p>
            <a:r>
              <a:rPr lang="sr-Latn-CS" sz="1100" b="1" dirty="0" smtClean="0">
                <a:solidFill>
                  <a:schemeClr val="accent6">
                    <a:lumMod val="10000"/>
                  </a:schemeClr>
                </a:solidFill>
              </a:rPr>
              <a:t>Srednji </a:t>
            </a:r>
          </a:p>
          <a:p>
            <a:r>
              <a:rPr lang="sr-Latn-CS" sz="1100" b="1" dirty="0" smtClean="0">
                <a:solidFill>
                  <a:schemeClr val="accent6">
                    <a:lumMod val="10000"/>
                  </a:schemeClr>
                </a:solidFill>
              </a:rPr>
              <a:t>Srednji </a:t>
            </a:r>
          </a:p>
          <a:p>
            <a:r>
              <a:rPr lang="sr-Latn-CS" sz="1100" b="1" dirty="0" smtClean="0">
                <a:solidFill>
                  <a:schemeClr val="accent6">
                    <a:lumMod val="10000"/>
                  </a:schemeClr>
                </a:solidFill>
              </a:rPr>
              <a:t>Srednji </a:t>
            </a:r>
          </a:p>
          <a:p>
            <a:r>
              <a:rPr lang="sr-Latn-CS" sz="1100" b="1" dirty="0" smtClean="0">
                <a:solidFill>
                  <a:schemeClr val="accent6">
                    <a:lumMod val="10000"/>
                  </a:schemeClr>
                </a:solidFill>
              </a:rPr>
              <a:t>Srednji </a:t>
            </a:r>
          </a:p>
          <a:p>
            <a:r>
              <a:rPr lang="sr-Latn-CS" sz="1100" b="1" dirty="0" smtClean="0">
                <a:solidFill>
                  <a:schemeClr val="accent6">
                    <a:lumMod val="10000"/>
                  </a:schemeClr>
                </a:solidFill>
              </a:rPr>
              <a:t>Srednji </a:t>
            </a:r>
          </a:p>
          <a:p>
            <a:r>
              <a:rPr lang="sr-Latn-CS" sz="1100" b="1" dirty="0" smtClean="0">
                <a:solidFill>
                  <a:schemeClr val="accent6">
                    <a:lumMod val="10000"/>
                  </a:schemeClr>
                </a:solidFill>
              </a:rPr>
              <a:t>Srednji </a:t>
            </a:r>
          </a:p>
          <a:p>
            <a:r>
              <a:rPr lang="sr-Latn-CS" sz="1100" b="1" dirty="0" smtClean="0">
                <a:solidFill>
                  <a:schemeClr val="accent6">
                    <a:lumMod val="10000"/>
                  </a:schemeClr>
                </a:solidFill>
              </a:rPr>
              <a:t>Srednji </a:t>
            </a:r>
          </a:p>
          <a:p>
            <a:r>
              <a:rPr lang="sr-Latn-CS" sz="1100" b="1" dirty="0" smtClean="0">
                <a:solidFill>
                  <a:schemeClr val="accent6">
                    <a:lumMod val="10000"/>
                  </a:schemeClr>
                </a:solidFill>
              </a:rPr>
              <a:t>Srednji </a:t>
            </a:r>
          </a:p>
          <a:p>
            <a:r>
              <a:rPr lang="sr-Latn-CS" sz="1100" b="1" dirty="0" smtClean="0">
                <a:solidFill>
                  <a:schemeClr val="accent6">
                    <a:lumMod val="10000"/>
                  </a:schemeClr>
                </a:solidFill>
              </a:rPr>
              <a:t>Srednji </a:t>
            </a:r>
          </a:p>
          <a:p>
            <a:r>
              <a:rPr lang="sr-Latn-CS" sz="1100" b="1" dirty="0" smtClean="0">
                <a:solidFill>
                  <a:schemeClr val="accent6">
                    <a:lumMod val="10000"/>
                  </a:schemeClr>
                </a:solidFill>
              </a:rPr>
              <a:t>Srednji </a:t>
            </a:r>
          </a:p>
          <a:p>
            <a:r>
              <a:rPr lang="sr-Latn-CS" sz="1100" b="1" dirty="0" smtClean="0">
                <a:solidFill>
                  <a:schemeClr val="accent6">
                    <a:lumMod val="10000"/>
                  </a:schemeClr>
                </a:solidFill>
              </a:rPr>
              <a:t>Srednji </a:t>
            </a:r>
          </a:p>
          <a:p>
            <a:r>
              <a:rPr lang="sr-Latn-CS" sz="1100" b="1" dirty="0" smtClean="0">
                <a:solidFill>
                  <a:schemeClr val="accent6">
                    <a:lumMod val="10000"/>
                  </a:schemeClr>
                </a:solidFill>
              </a:rPr>
              <a:t>Srednji </a:t>
            </a:r>
          </a:p>
          <a:p>
            <a:endParaRPr lang="sr-Latn-CS" sz="1100" b="1" dirty="0" smtClean="0">
              <a:solidFill>
                <a:schemeClr val="accent6">
                  <a:lumMod val="10000"/>
                </a:schemeClr>
              </a:solidFill>
            </a:endParaRPr>
          </a:p>
          <a:p>
            <a:r>
              <a:rPr lang="sr-Latn-CS" sz="1100" b="1" dirty="0" smtClean="0">
                <a:solidFill>
                  <a:schemeClr val="accent6">
                    <a:lumMod val="10000"/>
                  </a:schemeClr>
                </a:solidFill>
              </a:rPr>
              <a:t>Nizak</a:t>
            </a:r>
          </a:p>
          <a:p>
            <a:r>
              <a:rPr lang="sr-Latn-CS" sz="1100" b="1" dirty="0" smtClean="0">
                <a:solidFill>
                  <a:schemeClr val="accent6">
                    <a:lumMod val="10000"/>
                  </a:schemeClr>
                </a:solidFill>
              </a:rPr>
              <a:t>Nizak</a:t>
            </a:r>
          </a:p>
          <a:p>
            <a:r>
              <a:rPr lang="sr-Latn-CS" sz="1100" b="1" dirty="0" smtClean="0">
                <a:solidFill>
                  <a:schemeClr val="accent6">
                    <a:lumMod val="10000"/>
                  </a:schemeClr>
                </a:solidFill>
              </a:rPr>
              <a:t>Nizak</a:t>
            </a:r>
          </a:p>
          <a:p>
            <a:r>
              <a:rPr lang="sr-Latn-CS" sz="1100" b="1" dirty="0" smtClean="0">
                <a:solidFill>
                  <a:schemeClr val="accent6">
                    <a:lumMod val="10000"/>
                  </a:schemeClr>
                </a:solidFill>
              </a:rPr>
              <a:t>Nizak</a:t>
            </a:r>
          </a:p>
          <a:p>
            <a:r>
              <a:rPr lang="sr-Latn-CS" sz="1100" b="1" dirty="0" smtClean="0">
                <a:solidFill>
                  <a:schemeClr val="accent6">
                    <a:lumMod val="10000"/>
                  </a:schemeClr>
                </a:solidFill>
              </a:rPr>
              <a:t>Nizak</a:t>
            </a:r>
          </a:p>
          <a:p>
            <a:r>
              <a:rPr lang="sr-Latn-CS" sz="1100" b="1" dirty="0" smtClean="0">
                <a:solidFill>
                  <a:schemeClr val="accent6">
                    <a:lumMod val="10000"/>
                  </a:schemeClr>
                </a:solidFill>
              </a:rPr>
              <a:t>Nizak</a:t>
            </a:r>
          </a:p>
          <a:p>
            <a:endParaRPr lang="sr-Latn-CS" sz="1100" b="1" dirty="0" smtClean="0">
              <a:solidFill>
                <a:schemeClr val="accent6">
                  <a:lumMod val="10000"/>
                </a:schemeClr>
              </a:solidFill>
            </a:endParaRPr>
          </a:p>
          <a:p>
            <a:r>
              <a:rPr lang="sr-Latn-CS" sz="1100" b="1" dirty="0" smtClean="0">
                <a:solidFill>
                  <a:schemeClr val="accent6">
                    <a:lumMod val="10000"/>
                  </a:schemeClr>
                </a:solidFill>
              </a:rPr>
              <a:t>Nije ocenjen</a:t>
            </a:r>
          </a:p>
          <a:p>
            <a:r>
              <a:rPr lang="sr-Latn-CS" sz="1100" b="1" dirty="0" smtClean="0">
                <a:solidFill>
                  <a:schemeClr val="accent6">
                    <a:lumMod val="10000"/>
                  </a:schemeClr>
                </a:solidFill>
              </a:rPr>
              <a:t>Nije ocenjen</a:t>
            </a:r>
          </a:p>
          <a:p>
            <a:r>
              <a:rPr lang="sr-Latn-CS" sz="1100" b="1" dirty="0" smtClean="0">
                <a:solidFill>
                  <a:schemeClr val="accent6">
                    <a:lumMod val="10000"/>
                  </a:schemeClr>
                </a:solidFill>
              </a:rPr>
              <a:t>Nije ocenjen</a:t>
            </a:r>
          </a:p>
          <a:p>
            <a:r>
              <a:rPr lang="sr-Latn-CS" sz="1100" b="1" dirty="0" smtClean="0">
                <a:solidFill>
                  <a:schemeClr val="accent6">
                    <a:lumMod val="10000"/>
                  </a:schemeClr>
                </a:solidFill>
              </a:rPr>
              <a:t>Nije ocenjen</a:t>
            </a:r>
          </a:p>
          <a:p>
            <a:endParaRPr lang="sr-Latn-CS" sz="1100" b="1" dirty="0" smtClean="0">
              <a:solidFill>
                <a:schemeClr val="accent6">
                  <a:lumMod val="10000"/>
                </a:schemeClr>
              </a:solidFill>
            </a:endParaRPr>
          </a:p>
          <a:p>
            <a:endParaRPr lang="sr-Latn-CS" sz="1100" b="1" dirty="0" smtClean="0">
              <a:solidFill>
                <a:schemeClr val="accent6">
                  <a:lumMod val="10000"/>
                </a:schemeClr>
              </a:solidFill>
            </a:endParaRPr>
          </a:p>
          <a:p>
            <a:endParaRPr lang="en-US" sz="1100" b="1" dirty="0" smtClean="0">
              <a:solidFill>
                <a:schemeClr val="accent6">
                  <a:lumMod val="10000"/>
                </a:schemeClr>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187624" y="260648"/>
            <a:ext cx="6172200" cy="1143000"/>
          </a:xfrm>
        </p:spPr>
        <p:txBody>
          <a:bodyPr/>
          <a:lstStyle/>
          <a:p>
            <a:pPr eaLnBrk="1" hangingPunct="1"/>
            <a:r>
              <a:rPr lang="sr-Latn-CS" b="1" dirty="0" smtClean="0"/>
              <a:t>Zaključak</a:t>
            </a:r>
            <a:endParaRPr lang="en-US" b="1" dirty="0" smtClean="0"/>
          </a:p>
        </p:txBody>
      </p:sp>
      <p:sp>
        <p:nvSpPr>
          <p:cNvPr id="320515" name="Rectangle 7"/>
          <p:cNvSpPr>
            <a:spLocks noGrp="1" noChangeArrowheads="1"/>
          </p:cNvSpPr>
          <p:nvPr>
            <p:ph idx="1"/>
          </p:nvPr>
        </p:nvSpPr>
        <p:spPr>
          <a:xfrm>
            <a:off x="971600" y="1412776"/>
            <a:ext cx="7920880" cy="2727325"/>
          </a:xfrm>
        </p:spPr>
        <p:txBody>
          <a:bodyPr/>
          <a:lstStyle/>
          <a:p>
            <a:pPr eaLnBrk="1" hangingPunct="1">
              <a:lnSpc>
                <a:spcPct val="90000"/>
              </a:lnSpc>
            </a:pPr>
            <a:r>
              <a:rPr lang="sr-Latn-CS" dirty="0" smtClean="0">
                <a:solidFill>
                  <a:schemeClr val="accent6">
                    <a:lumMod val="25000"/>
                  </a:schemeClr>
                </a:solidFill>
              </a:rPr>
              <a:t>Potrebo je da prvo razvojemo adekvatni revizorski univerzum. </a:t>
            </a:r>
            <a:endParaRPr lang="en-US" dirty="0" smtClean="0">
              <a:solidFill>
                <a:schemeClr val="accent6">
                  <a:lumMod val="25000"/>
                </a:schemeClr>
              </a:solidFill>
            </a:endParaRPr>
          </a:p>
          <a:p>
            <a:pPr eaLnBrk="1" hangingPunct="1">
              <a:lnSpc>
                <a:spcPct val="90000"/>
              </a:lnSpc>
            </a:pPr>
            <a:endParaRPr lang="en-US" dirty="0" smtClean="0">
              <a:solidFill>
                <a:schemeClr val="accent6">
                  <a:lumMod val="25000"/>
                </a:schemeClr>
              </a:solidFill>
            </a:endParaRPr>
          </a:p>
          <a:p>
            <a:pPr eaLnBrk="1" hangingPunct="1">
              <a:lnSpc>
                <a:spcPct val="90000"/>
              </a:lnSpc>
            </a:pPr>
            <a:r>
              <a:rPr lang="sr-Latn-CS" dirty="0" smtClean="0">
                <a:solidFill>
                  <a:schemeClr val="accent6">
                    <a:lumMod val="25000"/>
                  </a:schemeClr>
                </a:solidFill>
              </a:rPr>
              <a:t>Na drugom mestu, adekvatni kriterijumi rizika trebaju biti korišćeni. Nikakvi složeni matematički modeli nisu potrebni. </a:t>
            </a:r>
          </a:p>
          <a:p>
            <a:pPr eaLnBrk="1" hangingPunct="1">
              <a:lnSpc>
                <a:spcPct val="90000"/>
              </a:lnSpc>
            </a:pPr>
            <a:endParaRPr lang="en-US" dirty="0" smtClean="0">
              <a:solidFill>
                <a:schemeClr val="accent6">
                  <a:lumMod val="25000"/>
                </a:schemeClr>
              </a:solidFill>
            </a:endParaRPr>
          </a:p>
          <a:p>
            <a:pPr eaLnBrk="1" hangingPunct="1">
              <a:lnSpc>
                <a:spcPct val="90000"/>
              </a:lnSpc>
            </a:pPr>
            <a:r>
              <a:rPr lang="sr-Latn-CS" dirty="0" smtClean="0">
                <a:solidFill>
                  <a:schemeClr val="accent6">
                    <a:lumMod val="25000"/>
                  </a:schemeClr>
                </a:solidFill>
              </a:rPr>
              <a:t>Naposletku, rezultati naše procene rizika će imati smisla i revizorima i rukovodećem kadru. </a:t>
            </a:r>
            <a:endParaRPr lang="en-US" dirty="0" smtClean="0">
              <a:solidFill>
                <a:schemeClr val="accent6">
                  <a:lumMod val="25000"/>
                </a:schemeClr>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ChangeArrowheads="1"/>
          </p:cNvSpPr>
          <p:nvPr/>
        </p:nvSpPr>
        <p:spPr bwMode="auto">
          <a:xfrm>
            <a:off x="827584" y="1844824"/>
            <a:ext cx="8035230" cy="5293757"/>
          </a:xfrm>
          <a:prstGeom prst="rect">
            <a:avLst/>
          </a:prstGeom>
          <a:noFill/>
          <a:ln w="9525">
            <a:noFill/>
            <a:miter lim="800000"/>
            <a:headEnd/>
            <a:tailEnd/>
          </a:ln>
        </p:spPr>
        <p:txBody>
          <a:bodyPr wrap="square">
            <a:spAutoFit/>
          </a:bodyPr>
          <a:lstStyle/>
          <a:p>
            <a:pPr marL="457200" indent="-457200" fontAlgn="base">
              <a:spcBef>
                <a:spcPct val="0"/>
              </a:spcBef>
              <a:buFont typeface="+mj-lt"/>
              <a:buAutoNum type="arabicPeriod"/>
              <a:defRPr/>
            </a:pPr>
            <a:r>
              <a:rPr lang="sr-Latn-CS" sz="2000" dirty="0" smtClean="0">
                <a:solidFill>
                  <a:prstClr val="black"/>
                </a:solidFill>
                <a:latin typeface="Arial" pitchFamily="34" charset="0"/>
                <a:ea typeface="Times New Roman"/>
                <a:cs typeface="Arial" pitchFamily="34" charset="0"/>
              </a:rPr>
              <a:t>Razvijanje ili ažuriranje </a:t>
            </a:r>
            <a:r>
              <a:rPr lang="sr-Latn-CS" sz="2000" dirty="0" smtClean="0">
                <a:solidFill>
                  <a:srgbClr val="FF0000"/>
                </a:solidFill>
                <a:latin typeface="Arial" pitchFamily="34" charset="0"/>
                <a:ea typeface="Times New Roman"/>
                <a:cs typeface="Arial" pitchFamily="34" charset="0"/>
              </a:rPr>
              <a:t>revizorskog univezuma</a:t>
            </a:r>
            <a:r>
              <a:rPr lang="sr-Latn-CS" sz="2000" dirty="0" smtClean="0">
                <a:solidFill>
                  <a:prstClr val="black"/>
                </a:solidFill>
                <a:latin typeface="Arial" pitchFamily="34" charset="0"/>
                <a:ea typeface="Times New Roman"/>
                <a:cs typeface="Arial" pitchFamily="34" charset="0"/>
              </a:rPr>
              <a:t>: liste svih mogućih revizija koje mogu biti izvršene. Izvršni rukovodilac organa revizije može dobiti polazne informacije u vezi revizorskog univerzuma od strane višeg rukovodstva i odbora. </a:t>
            </a:r>
          </a:p>
          <a:p>
            <a:pPr marL="457200" indent="-457200" fontAlgn="base">
              <a:spcBef>
                <a:spcPct val="0"/>
              </a:spcBef>
              <a:buFont typeface="+mj-lt"/>
              <a:buAutoNum type="arabicPeriod"/>
              <a:defRPr/>
            </a:pPr>
            <a:endParaRPr lang="en-US" sz="2000" dirty="0">
              <a:solidFill>
                <a:prstClr val="black"/>
              </a:solidFill>
              <a:latin typeface="Arial" pitchFamily="34" charset="0"/>
              <a:ea typeface="Times New Roman"/>
              <a:cs typeface="Arial" pitchFamily="34" charset="0"/>
            </a:endParaRPr>
          </a:p>
          <a:p>
            <a:pPr marL="457200" indent="-457200" fontAlgn="base">
              <a:spcBef>
                <a:spcPct val="0"/>
              </a:spcBef>
              <a:buFont typeface="+mj-lt"/>
              <a:buAutoNum type="arabicPeriod"/>
              <a:defRPr/>
            </a:pPr>
            <a:r>
              <a:rPr lang="sr-Latn-CS" sz="2000" dirty="0" smtClean="0">
                <a:solidFill>
                  <a:prstClr val="black"/>
                </a:solidFill>
                <a:latin typeface="Arial" pitchFamily="34" charset="0"/>
                <a:ea typeface="Times New Roman"/>
                <a:cs typeface="Arial" pitchFamily="34" charset="0"/>
              </a:rPr>
              <a:t>Revizorski univerzum može uključivati komponente iz </a:t>
            </a:r>
            <a:r>
              <a:rPr lang="sr-Latn-CS" sz="2000" dirty="0" smtClean="0">
                <a:solidFill>
                  <a:srgbClr val="FF0000"/>
                </a:solidFill>
                <a:latin typeface="Arial" pitchFamily="34" charset="0"/>
                <a:ea typeface="Times New Roman"/>
                <a:cs typeface="Arial" pitchFamily="34" charset="0"/>
              </a:rPr>
              <a:t>strategijskog plana </a:t>
            </a:r>
            <a:r>
              <a:rPr lang="sr-Latn-CS" sz="2000" dirty="0" smtClean="0">
                <a:solidFill>
                  <a:prstClr val="black"/>
                </a:solidFill>
                <a:latin typeface="Arial" pitchFamily="34" charset="0"/>
                <a:ea typeface="Times New Roman"/>
                <a:cs typeface="Arial" pitchFamily="34" charset="0"/>
              </a:rPr>
              <a:t>organizacije. On će uzimati u obzir i reflektovati sveukupne poslovne ciljeve. Revizorski univerzum će uobičajeno biti pod uticajem </a:t>
            </a:r>
            <a:r>
              <a:rPr lang="sr-Latn-CS" sz="2000" dirty="0" smtClean="0">
                <a:solidFill>
                  <a:srgbClr val="FF0000"/>
                </a:solidFill>
                <a:latin typeface="Arial" pitchFamily="34" charset="0"/>
                <a:ea typeface="Times New Roman"/>
                <a:cs typeface="Arial" pitchFamily="34" charset="0"/>
              </a:rPr>
              <a:t>rezultata procesa upravljanja rizicima.</a:t>
            </a:r>
          </a:p>
          <a:p>
            <a:pPr marL="457200" indent="-457200" fontAlgn="base">
              <a:spcBef>
                <a:spcPct val="0"/>
              </a:spcBef>
              <a:buFont typeface="+mj-lt"/>
              <a:buAutoNum type="arabicPeriod"/>
              <a:defRPr/>
            </a:pPr>
            <a:endParaRPr lang="en-US" sz="2000" dirty="0" smtClean="0">
              <a:solidFill>
                <a:prstClr val="black"/>
              </a:solidFill>
              <a:latin typeface="Arial" pitchFamily="34" charset="0"/>
              <a:cs typeface="Arial" pitchFamily="34" charset="0"/>
            </a:endParaRPr>
          </a:p>
          <a:p>
            <a:pPr marL="457200" indent="-457200" fontAlgn="base">
              <a:spcBef>
                <a:spcPct val="0"/>
              </a:spcBef>
              <a:buFont typeface="+mj-lt"/>
              <a:buAutoNum type="arabicPeriod"/>
              <a:defRPr/>
            </a:pPr>
            <a:r>
              <a:rPr lang="sr-Latn-CS" sz="2000" dirty="0" smtClean="0">
                <a:solidFill>
                  <a:srgbClr val="000000"/>
                </a:solidFill>
                <a:latin typeface="Arial" charset="0"/>
                <a:cs typeface="Times New Roman" pitchFamily="18" charset="0"/>
              </a:rPr>
              <a:t>Izvršni rukovodilac organa revizije priprema revizorske planove interne revizorske aktivnosti zasnovane na revizorskom univerzumu, </a:t>
            </a:r>
            <a:r>
              <a:rPr lang="sr-Latn-CS" sz="2000" dirty="0" smtClean="0">
                <a:solidFill>
                  <a:srgbClr val="FF0000"/>
                </a:solidFill>
                <a:latin typeface="Arial" charset="0"/>
                <a:cs typeface="Times New Roman" pitchFamily="18" charset="0"/>
              </a:rPr>
              <a:t>polaznim podacima dobijenim od strane višeg rukovodstva i odbora</a:t>
            </a:r>
            <a:r>
              <a:rPr lang="sr-Latn-CS" sz="2000" dirty="0" smtClean="0">
                <a:solidFill>
                  <a:srgbClr val="000000"/>
                </a:solidFill>
                <a:latin typeface="Arial" charset="0"/>
                <a:cs typeface="Times New Roman" pitchFamily="18" charset="0"/>
              </a:rPr>
              <a:t>, i na osnovu procene rizika i izloženosti koji utiču na organizaciju. </a:t>
            </a:r>
            <a:endParaRPr lang="en-US" sz="2000" dirty="0" smtClean="0">
              <a:solidFill>
                <a:srgbClr val="000000"/>
              </a:solidFill>
              <a:latin typeface="Arial" charset="0"/>
              <a:cs typeface="Times New Roman" pitchFamily="18" charset="0"/>
            </a:endParaRPr>
          </a:p>
          <a:p>
            <a:pPr marL="457200" indent="-457200" fontAlgn="base">
              <a:spcBef>
                <a:spcPct val="0"/>
              </a:spcBef>
              <a:buFont typeface="+mj-lt"/>
              <a:buAutoNum type="arabicPeriod"/>
              <a:defRPr/>
            </a:pPr>
            <a:endParaRPr lang="en-US" i="1" dirty="0" smtClean="0">
              <a:solidFill>
                <a:srgbClr val="000000"/>
              </a:solidFill>
              <a:latin typeface="Arial" charset="0"/>
              <a:cs typeface="Times New Roman" pitchFamily="18" charset="0"/>
            </a:endParaRPr>
          </a:p>
        </p:txBody>
      </p:sp>
      <p:sp>
        <p:nvSpPr>
          <p:cNvPr id="300035" name="Rectangle 4"/>
          <p:cNvSpPr>
            <a:spLocks noChangeArrowheads="1"/>
          </p:cNvSpPr>
          <p:nvPr/>
        </p:nvSpPr>
        <p:spPr bwMode="auto">
          <a:xfrm>
            <a:off x="1043608" y="188640"/>
            <a:ext cx="7500938" cy="1384995"/>
          </a:xfrm>
          <a:prstGeom prst="rect">
            <a:avLst/>
          </a:prstGeom>
          <a:noFill/>
          <a:ln w="9525">
            <a:noFill/>
            <a:miter lim="800000"/>
            <a:headEnd/>
            <a:tailEnd/>
          </a:ln>
        </p:spPr>
        <p:txBody>
          <a:bodyPr>
            <a:spAutoFit/>
          </a:bodyPr>
          <a:lstStyle/>
          <a:p>
            <a:pPr algn="ctr" fontAlgn="base">
              <a:spcBef>
                <a:spcPct val="0"/>
              </a:spcBef>
              <a:spcAft>
                <a:spcPct val="0"/>
              </a:spcAft>
            </a:pPr>
            <a:r>
              <a:rPr lang="en-US" sz="2800" b="1" dirty="0" err="1" smtClean="0">
                <a:solidFill>
                  <a:srgbClr val="000000"/>
                </a:solidFill>
                <a:cs typeface="Arial" charset="0"/>
              </a:rPr>
              <a:t>Pra</a:t>
            </a:r>
            <a:r>
              <a:rPr lang="sr-Latn-CS" sz="2800" b="1" dirty="0" smtClean="0">
                <a:solidFill>
                  <a:srgbClr val="000000"/>
                </a:solidFill>
                <a:cs typeface="Arial" charset="0"/>
              </a:rPr>
              <a:t>ktične smernice </a:t>
            </a:r>
            <a:r>
              <a:rPr lang="en-US" sz="2800" b="1" dirty="0" smtClean="0">
                <a:solidFill>
                  <a:srgbClr val="000000"/>
                </a:solidFill>
                <a:cs typeface="Arial" charset="0"/>
              </a:rPr>
              <a:t>2010-1</a:t>
            </a:r>
            <a:r>
              <a:rPr lang="en-US" sz="2800" b="1" dirty="0">
                <a:solidFill>
                  <a:srgbClr val="000000"/>
                </a:solidFill>
                <a:cs typeface="Arial" charset="0"/>
              </a:rPr>
              <a:t>:</a:t>
            </a:r>
          </a:p>
          <a:p>
            <a:pPr algn="ctr" fontAlgn="base">
              <a:spcBef>
                <a:spcPct val="0"/>
              </a:spcBef>
              <a:spcAft>
                <a:spcPct val="0"/>
              </a:spcAft>
            </a:pPr>
            <a:r>
              <a:rPr lang="sr-Latn-CS" sz="2800" b="1" dirty="0" smtClean="0">
                <a:solidFill>
                  <a:srgbClr val="000000"/>
                </a:solidFill>
                <a:cs typeface="Arial" charset="0"/>
              </a:rPr>
              <a:t>Povezivanje revizorskog plana sa rizikom i njegova izloženost uticajima </a:t>
            </a:r>
            <a:endParaRPr lang="en-US" sz="28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3"/>
          <p:cNvSpPr>
            <a:spLocks noChangeArrowheads="1"/>
          </p:cNvSpPr>
          <p:nvPr/>
        </p:nvSpPr>
        <p:spPr bwMode="auto">
          <a:xfrm>
            <a:off x="1115616" y="1928813"/>
            <a:ext cx="7528322" cy="4708981"/>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mj-lt"/>
              <a:buAutoNum type="arabicPeriod" startAt="4"/>
            </a:pPr>
            <a:r>
              <a:rPr lang="sr-Latn-CS" sz="2000" dirty="0" smtClean="0">
                <a:solidFill>
                  <a:srgbClr val="000000"/>
                </a:solidFill>
                <a:latin typeface="Arial" charset="0"/>
                <a:cs typeface="Times New Roman" pitchFamily="18" charset="0"/>
              </a:rPr>
              <a:t>Preporučljivo je </a:t>
            </a:r>
            <a:r>
              <a:rPr lang="sr-Latn-CS" sz="2000" dirty="0" smtClean="0">
                <a:solidFill>
                  <a:srgbClr val="FF0000"/>
                </a:solidFill>
                <a:latin typeface="Arial" charset="0"/>
                <a:cs typeface="Times New Roman" pitchFamily="18" charset="0"/>
              </a:rPr>
              <a:t>izvršiti procenu revizorskog univerzuma </a:t>
            </a:r>
            <a:r>
              <a:rPr lang="sr-Latn-CS" sz="2000" dirty="0" smtClean="0">
                <a:solidFill>
                  <a:srgbClr val="000000"/>
                </a:solidFill>
                <a:latin typeface="Arial" charset="0"/>
                <a:cs typeface="Times New Roman" pitchFamily="18" charset="0"/>
              </a:rPr>
              <a:t>barem na </a:t>
            </a:r>
            <a:r>
              <a:rPr lang="sr-Latn-CS" sz="2000" dirty="0" smtClean="0">
                <a:solidFill>
                  <a:srgbClr val="FF0000"/>
                </a:solidFill>
                <a:latin typeface="Arial" charset="0"/>
                <a:cs typeface="Times New Roman" pitchFamily="18" charset="0"/>
              </a:rPr>
              <a:t>godišnjoj</a:t>
            </a:r>
            <a:r>
              <a:rPr lang="sr-Latn-CS" sz="2000" dirty="0" smtClean="0">
                <a:solidFill>
                  <a:srgbClr val="000000"/>
                </a:solidFill>
                <a:latin typeface="Arial" charset="0"/>
                <a:cs typeface="Times New Roman" pitchFamily="18" charset="0"/>
              </a:rPr>
              <a:t> osnovi kako bi se odrazile poslednje aktuelne strategije i pravci rada organizacije. U nekim okolnostima, </a:t>
            </a:r>
            <a:r>
              <a:rPr lang="sr-Latn-CS" sz="2000" dirty="0" smtClean="0">
                <a:solidFill>
                  <a:srgbClr val="FF0000"/>
                </a:solidFill>
                <a:latin typeface="Arial" charset="0"/>
                <a:cs typeface="Times New Roman" pitchFamily="18" charset="0"/>
              </a:rPr>
              <a:t>revizorski planovi </a:t>
            </a:r>
            <a:r>
              <a:rPr lang="sr-Latn-CS" sz="2000" dirty="0" smtClean="0">
                <a:solidFill>
                  <a:srgbClr val="000000"/>
                </a:solidFill>
                <a:latin typeface="Arial" charset="0"/>
                <a:cs typeface="Times New Roman" pitchFamily="18" charset="0"/>
              </a:rPr>
              <a:t>mogu trebati biti </a:t>
            </a:r>
            <a:r>
              <a:rPr lang="sr-Latn-CS" sz="2000" dirty="0" smtClean="0">
                <a:solidFill>
                  <a:srgbClr val="FF0000"/>
                </a:solidFill>
                <a:latin typeface="Arial" charset="0"/>
                <a:cs typeface="Times New Roman" pitchFamily="18" charset="0"/>
              </a:rPr>
              <a:t>češće</a:t>
            </a:r>
            <a:r>
              <a:rPr lang="sr-Latn-CS" sz="2000" dirty="0" smtClean="0">
                <a:solidFill>
                  <a:srgbClr val="000000"/>
                </a:solidFill>
                <a:latin typeface="Arial" charset="0"/>
                <a:cs typeface="Times New Roman" pitchFamily="18" charset="0"/>
              </a:rPr>
              <a:t> ažurirani (na primer, na kvartalnom nivou) kako bi se odrazile izmene u poslovanju organizacije, njenim operativnim aktivnostima, programima, sistemima i kontrolama.  </a:t>
            </a:r>
          </a:p>
          <a:p>
            <a:pPr marL="457200" indent="-457200" fontAlgn="base">
              <a:spcBef>
                <a:spcPct val="0"/>
              </a:spcBef>
              <a:spcAft>
                <a:spcPct val="0"/>
              </a:spcAft>
              <a:buFont typeface="+mj-lt"/>
              <a:buAutoNum type="arabicPeriod" startAt="4"/>
            </a:pPr>
            <a:endParaRPr lang="en-US" sz="2000" i="1" dirty="0" smtClean="0">
              <a:solidFill>
                <a:srgbClr val="000000"/>
              </a:solidFill>
              <a:latin typeface="Arial" pitchFamily="34" charset="0"/>
              <a:cs typeface="Arial" pitchFamily="34" charset="0"/>
            </a:endParaRPr>
          </a:p>
          <a:p>
            <a:pPr marL="457200" indent="-457200" fontAlgn="base">
              <a:spcBef>
                <a:spcPct val="0"/>
              </a:spcBef>
              <a:spcAft>
                <a:spcPct val="0"/>
              </a:spcAft>
              <a:buFont typeface="Calibri" pitchFamily="34" charset="0"/>
              <a:buAutoNum type="arabicPeriod" startAt="4"/>
            </a:pPr>
            <a:r>
              <a:rPr lang="sr-Latn-CS" sz="2000" dirty="0" smtClean="0">
                <a:solidFill>
                  <a:srgbClr val="000000"/>
                </a:solidFill>
                <a:latin typeface="Arial" charset="0"/>
                <a:cs typeface="Times New Roman" pitchFamily="18" charset="0"/>
              </a:rPr>
              <a:t>Postoji veliki broj modela rizika. Većina modela rizika koristi </a:t>
            </a:r>
            <a:r>
              <a:rPr lang="sr-Latn-CS" sz="2000" dirty="0" smtClean="0">
                <a:solidFill>
                  <a:srgbClr val="FF0000"/>
                </a:solidFill>
                <a:latin typeface="Arial" charset="0"/>
                <a:cs typeface="Times New Roman" pitchFamily="18" charset="0"/>
              </a:rPr>
              <a:t>faktore rizika</a:t>
            </a:r>
            <a:r>
              <a:rPr lang="sr-Latn-CS" sz="2000" dirty="0" smtClean="0">
                <a:solidFill>
                  <a:srgbClr val="000000"/>
                </a:solidFill>
                <a:latin typeface="Arial" charset="0"/>
                <a:cs typeface="Times New Roman" pitchFamily="18" charset="0"/>
              </a:rPr>
              <a:t>, kao što su uticaj, verovatnoća, materijalnost, likvidnost sredstava, stručnost rukovodstvenog kadra, kvalitet i poštovanje internih kontrola, stepen promene ili stabilnost, vremenski okviri i rezultati poslednjeg revizorskog angažmana, složenost i odnosi zaposlenih lica sa upravljačkim strukturama. </a:t>
            </a:r>
            <a:endParaRPr lang="en-US" sz="2000" i="1" dirty="0">
              <a:solidFill>
                <a:srgbClr val="000000"/>
              </a:solidFill>
              <a:latin typeface="Arial" charset="0"/>
              <a:cs typeface="Arial" charset="0"/>
            </a:endParaRPr>
          </a:p>
        </p:txBody>
      </p:sp>
      <p:sp>
        <p:nvSpPr>
          <p:cNvPr id="302083" name="Rectangle 4"/>
          <p:cNvSpPr>
            <a:spLocks noChangeArrowheads="1"/>
          </p:cNvSpPr>
          <p:nvPr/>
        </p:nvSpPr>
        <p:spPr bwMode="auto">
          <a:xfrm>
            <a:off x="971600" y="214313"/>
            <a:ext cx="7920880" cy="1815882"/>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err="1" smtClean="0">
                <a:solidFill>
                  <a:srgbClr val="000000"/>
                </a:solidFill>
                <a:cs typeface="Arial" charset="0"/>
              </a:rPr>
              <a:t>Pra</a:t>
            </a:r>
            <a:r>
              <a:rPr lang="sr-Latn-CS" sz="2800" b="1" dirty="0" smtClean="0">
                <a:solidFill>
                  <a:srgbClr val="000000"/>
                </a:solidFill>
                <a:cs typeface="Arial" charset="0"/>
              </a:rPr>
              <a:t>ktične smernice </a:t>
            </a:r>
            <a:r>
              <a:rPr lang="en-US" sz="2800" b="1" dirty="0" smtClean="0">
                <a:solidFill>
                  <a:srgbClr val="000000"/>
                </a:solidFill>
                <a:cs typeface="Arial" charset="0"/>
              </a:rPr>
              <a:t>2010-1</a:t>
            </a:r>
            <a:r>
              <a:rPr lang="en-US" sz="2800" b="1" dirty="0">
                <a:solidFill>
                  <a:srgbClr val="000000"/>
                </a:solidFill>
                <a:cs typeface="Arial" charset="0"/>
              </a:rPr>
              <a:t>:</a:t>
            </a:r>
          </a:p>
          <a:p>
            <a:pPr algn="ctr" fontAlgn="base">
              <a:spcBef>
                <a:spcPct val="0"/>
              </a:spcBef>
              <a:spcAft>
                <a:spcPct val="0"/>
              </a:spcAft>
            </a:pPr>
            <a:r>
              <a:rPr lang="sr-Latn-CS" sz="2800" b="1" dirty="0" smtClean="0">
                <a:solidFill>
                  <a:srgbClr val="000000"/>
                </a:solidFill>
                <a:cs typeface="Arial" charset="0"/>
              </a:rPr>
              <a:t>Povezivanje revizorskog plana sa rizikom i njegova izloženost uticajima </a:t>
            </a:r>
            <a:endParaRPr lang="en-US" sz="2800" b="1" dirty="0" smtClean="0">
              <a:solidFill>
                <a:srgbClr val="000000"/>
              </a:solidFill>
              <a:cs typeface="Arial" charset="0"/>
            </a:endParaRPr>
          </a:p>
          <a:p>
            <a:pPr algn="ctr" fontAlgn="base">
              <a:spcBef>
                <a:spcPct val="0"/>
              </a:spcBef>
              <a:spcAft>
                <a:spcPct val="0"/>
              </a:spcAft>
            </a:pPr>
            <a:endParaRPr lang="en-US" sz="28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3"/>
          <p:cNvSpPr>
            <a:spLocks noChangeArrowheads="1"/>
          </p:cNvSpPr>
          <p:nvPr/>
        </p:nvSpPr>
        <p:spPr bwMode="auto">
          <a:xfrm>
            <a:off x="1043608" y="2132856"/>
            <a:ext cx="7600330" cy="4524315"/>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Calibri" pitchFamily="34" charset="0"/>
              <a:buAutoNum type="arabicPeriod"/>
            </a:pPr>
            <a:r>
              <a:rPr lang="sr-Latn-CS" sz="2400" dirty="0" smtClean="0">
                <a:solidFill>
                  <a:srgbClr val="000000"/>
                </a:solidFill>
                <a:latin typeface="Arial" charset="0"/>
                <a:cs typeface="Times New Roman" pitchFamily="18" charset="0"/>
              </a:rPr>
              <a:t>Upravljanje rizicima je krucijalni deo osiguravanja razumnog upravljanja koji se tiče svih oblika aktivnosti neke organizacije. Upravljački kadar tipično koristi </a:t>
            </a:r>
            <a:r>
              <a:rPr lang="sr-Latn-CS" sz="2400" dirty="0" smtClean="0">
                <a:solidFill>
                  <a:srgbClr val="FF0000"/>
                </a:solidFill>
                <a:latin typeface="Arial" charset="0"/>
                <a:cs typeface="Times New Roman" pitchFamily="18" charset="0"/>
              </a:rPr>
              <a:t>okvir upravljanja rizicima </a:t>
            </a:r>
            <a:r>
              <a:rPr lang="sr-Latn-CS" sz="2400" dirty="0" smtClean="0">
                <a:solidFill>
                  <a:srgbClr val="000000"/>
                </a:solidFill>
                <a:latin typeface="Arial" charset="0"/>
                <a:cs typeface="Times New Roman" pitchFamily="18" charset="0"/>
              </a:rPr>
              <a:t>kako bi vršio procenu i dokumentovao rezultate procene.</a:t>
            </a:r>
          </a:p>
          <a:p>
            <a:pPr marL="457200" indent="-457200" fontAlgn="base">
              <a:spcBef>
                <a:spcPct val="0"/>
              </a:spcBef>
              <a:spcAft>
                <a:spcPct val="0"/>
              </a:spcAft>
              <a:buFont typeface="Calibri" pitchFamily="34" charset="0"/>
              <a:buAutoNum type="arabicPeriod"/>
            </a:pPr>
            <a:endParaRPr lang="en-US" sz="2400" i="1"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a:pPr>
            <a:r>
              <a:rPr lang="sr-Latn-CS" sz="2400" dirty="0" smtClean="0">
                <a:solidFill>
                  <a:srgbClr val="000000"/>
                </a:solidFill>
                <a:latin typeface="Arial" charset="0"/>
                <a:cs typeface="Times New Roman" pitchFamily="18" charset="0"/>
              </a:rPr>
              <a:t>Implementacija kontrola je jedan uobičajeni metod koji rukovodstveni kadar koristi kako bi upravljao rizicima u okviru svojih apetita rizika. Interni revizori vrše </a:t>
            </a:r>
            <a:r>
              <a:rPr lang="sr-Latn-CS" sz="2400" dirty="0" smtClean="0">
                <a:solidFill>
                  <a:srgbClr val="FF0000"/>
                </a:solidFill>
                <a:latin typeface="Arial" charset="0"/>
                <a:cs typeface="Times New Roman" pitchFamily="18" charset="0"/>
              </a:rPr>
              <a:t>reviziju ključnih kontrola </a:t>
            </a:r>
            <a:r>
              <a:rPr lang="sr-Latn-CS" sz="2400" dirty="0" smtClean="0">
                <a:solidFill>
                  <a:srgbClr val="000000"/>
                </a:solidFill>
                <a:latin typeface="Arial" charset="0"/>
                <a:cs typeface="Times New Roman" pitchFamily="18" charset="0"/>
              </a:rPr>
              <a:t>i daju osiguravanja rukovodstvenom kadru u vezi značajnih rizika.  </a:t>
            </a:r>
          </a:p>
          <a:p>
            <a:pPr marL="457200" indent="-457200" fontAlgn="base">
              <a:spcBef>
                <a:spcPct val="0"/>
              </a:spcBef>
              <a:spcAft>
                <a:spcPct val="0"/>
              </a:spcAft>
            </a:pPr>
            <a:endParaRPr lang="en-US" sz="2400" i="1" dirty="0">
              <a:solidFill>
                <a:srgbClr val="000000"/>
              </a:solidFill>
              <a:latin typeface="Arial" charset="0"/>
              <a:cs typeface="Arial" charset="0"/>
            </a:endParaRPr>
          </a:p>
        </p:txBody>
      </p:sp>
      <p:sp>
        <p:nvSpPr>
          <p:cNvPr id="303107" name="Rectangle 4"/>
          <p:cNvSpPr>
            <a:spLocks noChangeArrowheads="1"/>
          </p:cNvSpPr>
          <p:nvPr/>
        </p:nvSpPr>
        <p:spPr bwMode="auto">
          <a:xfrm>
            <a:off x="971600" y="214313"/>
            <a:ext cx="7848872" cy="1384995"/>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err="1" smtClean="0">
                <a:solidFill>
                  <a:srgbClr val="000000"/>
                </a:solidFill>
                <a:cs typeface="Arial" charset="0"/>
              </a:rPr>
              <a:t>Pra</a:t>
            </a:r>
            <a:r>
              <a:rPr lang="sr-Latn-CS" sz="2800" b="1" dirty="0" smtClean="0">
                <a:solidFill>
                  <a:srgbClr val="000000"/>
                </a:solidFill>
                <a:cs typeface="Arial" charset="0"/>
              </a:rPr>
              <a:t>ktične smernice </a:t>
            </a:r>
            <a:r>
              <a:rPr lang="en-US" sz="2800" b="1" dirty="0" smtClean="0">
                <a:solidFill>
                  <a:srgbClr val="000000"/>
                </a:solidFill>
                <a:cs typeface="Arial" charset="0"/>
              </a:rPr>
              <a:t>2010-2</a:t>
            </a:r>
            <a:r>
              <a:rPr lang="en-US" sz="2800" b="1" dirty="0">
                <a:solidFill>
                  <a:srgbClr val="000000"/>
                </a:solidFill>
                <a:cs typeface="Arial" charset="0"/>
              </a:rPr>
              <a:t>:</a:t>
            </a:r>
          </a:p>
          <a:p>
            <a:pPr algn="ctr" fontAlgn="base">
              <a:spcBef>
                <a:spcPct val="0"/>
              </a:spcBef>
              <a:spcAft>
                <a:spcPct val="0"/>
              </a:spcAft>
            </a:pPr>
            <a:r>
              <a:rPr lang="sr-Latn-CS" sz="2800" b="1" dirty="0" smtClean="0">
                <a:solidFill>
                  <a:srgbClr val="000000"/>
                </a:solidFill>
                <a:cs typeface="Arial" charset="0"/>
              </a:rPr>
              <a:t>Upotreba procesa upravljanja rizicima u planiranju interne revizije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3"/>
          <p:cNvSpPr>
            <a:spLocks noChangeArrowheads="1"/>
          </p:cNvSpPr>
          <p:nvPr/>
        </p:nvSpPr>
        <p:spPr bwMode="auto">
          <a:xfrm>
            <a:off x="1043608" y="2204864"/>
            <a:ext cx="7814642" cy="4431983"/>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Calibri" pitchFamily="34" charset="0"/>
              <a:buAutoNum type="arabicPeriod" startAt="3"/>
            </a:pPr>
            <a:r>
              <a:rPr lang="sr-Latn-CS" sz="2200" dirty="0" smtClean="0">
                <a:solidFill>
                  <a:srgbClr val="000000"/>
                </a:solidFill>
                <a:latin typeface="Arial" charset="0"/>
                <a:cs typeface="Times New Roman" pitchFamily="18" charset="0"/>
              </a:rPr>
              <a:t>Dva fundamentalna koncepta rizika su</a:t>
            </a:r>
            <a:r>
              <a:rPr lang="sr-Latn-CS" sz="2200" dirty="0" smtClean="0">
                <a:solidFill>
                  <a:srgbClr val="FF0000"/>
                </a:solidFill>
                <a:latin typeface="Arial" charset="0"/>
                <a:cs typeface="Times New Roman" pitchFamily="18" charset="0"/>
              </a:rPr>
              <a:t> inherentan rizik i rezidualni rizik. </a:t>
            </a:r>
          </a:p>
          <a:p>
            <a:pPr marL="457200" indent="-457200" fontAlgn="base">
              <a:spcBef>
                <a:spcPct val="0"/>
              </a:spcBef>
              <a:spcAft>
                <a:spcPct val="0"/>
              </a:spcAft>
              <a:buFont typeface="Calibri" pitchFamily="34" charset="0"/>
              <a:buAutoNum type="arabicPeriod" startAt="3"/>
            </a:pPr>
            <a:endParaRPr lang="en-US" sz="2200"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3"/>
            </a:pPr>
            <a:r>
              <a:rPr lang="en-US" sz="2200" dirty="0" smtClean="0">
                <a:solidFill>
                  <a:srgbClr val="FF0000"/>
                </a:solidFill>
                <a:latin typeface="Arial" charset="0"/>
                <a:cs typeface="Times New Roman" pitchFamily="18" charset="0"/>
              </a:rPr>
              <a:t>K</a:t>
            </a:r>
            <a:r>
              <a:rPr lang="sr-Latn-CS" sz="2200" dirty="0" smtClean="0">
                <a:solidFill>
                  <a:srgbClr val="FF0000"/>
                </a:solidFill>
                <a:latin typeface="Arial" charset="0"/>
                <a:cs typeface="Times New Roman" pitchFamily="18" charset="0"/>
              </a:rPr>
              <a:t>ljučne kontrole </a:t>
            </a:r>
            <a:r>
              <a:rPr lang="sr-Latn-CS" sz="2200" dirty="0" smtClean="0">
                <a:solidFill>
                  <a:schemeClr val="accent6">
                    <a:lumMod val="25000"/>
                  </a:schemeClr>
                </a:solidFill>
                <a:latin typeface="Arial" charset="0"/>
                <a:cs typeface="Times New Roman" pitchFamily="18" charset="0"/>
              </a:rPr>
              <a:t>mogu biti definisane kao kontrole ili kao grupe kontrola koje pomažu da se </a:t>
            </a:r>
            <a:r>
              <a:rPr lang="sr-Latn-CS" sz="2200" dirty="0" smtClean="0">
                <a:solidFill>
                  <a:schemeClr val="accent6">
                    <a:lumMod val="25000"/>
                  </a:schemeClr>
                </a:solidFill>
                <a:latin typeface="Arial" charset="0"/>
                <a:cs typeface="Times New Roman" pitchFamily="18" charset="0"/>
              </a:rPr>
              <a:t>na drugi način neprihvatljivi rizici umanje do </a:t>
            </a:r>
            <a:r>
              <a:rPr lang="sr-Latn-CS" sz="2200" dirty="0" smtClean="0">
                <a:solidFill>
                  <a:schemeClr val="accent6">
                    <a:lumMod val="25000"/>
                  </a:schemeClr>
                </a:solidFill>
                <a:latin typeface="Arial" charset="0"/>
                <a:cs typeface="Times New Roman" pitchFamily="18" charset="0"/>
              </a:rPr>
              <a:t>određenog prihvatljivog nivoa:</a:t>
            </a:r>
          </a:p>
          <a:p>
            <a:pPr marL="457200" indent="-457200" fontAlgn="base">
              <a:spcBef>
                <a:spcPct val="0"/>
              </a:spcBef>
              <a:spcAft>
                <a:spcPct val="0"/>
              </a:spcAft>
              <a:buFont typeface="Calibri" pitchFamily="34" charset="0"/>
              <a:buAutoNum type="arabicPeriod" startAt="3"/>
            </a:pPr>
            <a:endParaRPr lang="en-US" sz="2200" dirty="0" smtClean="0">
              <a:solidFill>
                <a:schemeClr val="accent6">
                  <a:lumMod val="25000"/>
                </a:schemeClr>
              </a:solidFill>
              <a:latin typeface="Arial" charset="0"/>
              <a:cs typeface="Times New Roman" pitchFamily="18" charset="0"/>
            </a:endParaRPr>
          </a:p>
          <a:p>
            <a:pPr marL="914400" lvl="1" indent="-457200" fontAlgn="base">
              <a:spcBef>
                <a:spcPct val="0"/>
              </a:spcBef>
              <a:spcAft>
                <a:spcPct val="0"/>
              </a:spcAft>
              <a:buFont typeface="Arial" pitchFamily="34" charset="0"/>
              <a:buChar char="•"/>
            </a:pPr>
            <a:r>
              <a:rPr lang="sr-Latn-CS" sz="2200" dirty="0" smtClean="0">
                <a:solidFill>
                  <a:srgbClr val="FF0000"/>
                </a:solidFill>
                <a:latin typeface="Arial" charset="0"/>
                <a:cs typeface="Times New Roman" pitchFamily="18" charset="0"/>
              </a:rPr>
              <a:t>značajno umanjenje </a:t>
            </a:r>
            <a:r>
              <a:rPr lang="sr-Latn-CS" sz="2200" dirty="0" smtClean="0">
                <a:solidFill>
                  <a:srgbClr val="000000"/>
                </a:solidFill>
                <a:latin typeface="Arial" charset="0"/>
                <a:cs typeface="Times New Roman" pitchFamily="18" charset="0"/>
              </a:rPr>
              <a:t>od inherentnog prema rezidualnom riziku</a:t>
            </a:r>
            <a:endParaRPr lang="en-US" sz="2200" dirty="0" smtClean="0">
              <a:solidFill>
                <a:srgbClr val="000000"/>
              </a:solidFill>
              <a:latin typeface="Arial" charset="0"/>
              <a:cs typeface="Times New Roman" pitchFamily="18" charset="0"/>
            </a:endParaRPr>
          </a:p>
          <a:p>
            <a:pPr marL="914400" lvl="1" indent="-457200" fontAlgn="base">
              <a:spcBef>
                <a:spcPct val="0"/>
              </a:spcBef>
              <a:spcAft>
                <a:spcPct val="0"/>
              </a:spcAft>
              <a:buFont typeface="Arial" pitchFamily="34" charset="0"/>
              <a:buChar char="•"/>
            </a:pPr>
            <a:endParaRPr lang="en-US" sz="2200" i="1" dirty="0" smtClean="0">
              <a:solidFill>
                <a:srgbClr val="000000"/>
              </a:solidFill>
              <a:latin typeface="Arial" charset="0"/>
              <a:cs typeface="Times New Roman" pitchFamily="18" charset="0"/>
            </a:endParaRPr>
          </a:p>
          <a:p>
            <a:pPr marL="914400" lvl="1" indent="-457200" fontAlgn="base">
              <a:spcBef>
                <a:spcPct val="0"/>
              </a:spcBef>
              <a:spcAft>
                <a:spcPct val="0"/>
              </a:spcAft>
              <a:buFont typeface="Arial" pitchFamily="34" charset="0"/>
              <a:buChar char="•"/>
            </a:pPr>
            <a:r>
              <a:rPr lang="sr-Latn-CS" sz="2200" dirty="0" smtClean="0">
                <a:solidFill>
                  <a:srgbClr val="000000"/>
                </a:solidFill>
                <a:latin typeface="Arial" charset="0"/>
                <a:cs typeface="Times New Roman" pitchFamily="18" charset="0"/>
              </a:rPr>
              <a:t>kontole koje služe radi umanjenja </a:t>
            </a:r>
            <a:r>
              <a:rPr lang="sr-Latn-CS" sz="2200" dirty="0" smtClean="0">
                <a:solidFill>
                  <a:srgbClr val="FF0000"/>
                </a:solidFill>
                <a:latin typeface="Arial" charset="0"/>
                <a:cs typeface="Times New Roman" pitchFamily="18" charset="0"/>
              </a:rPr>
              <a:t>velikog broja rizika</a:t>
            </a:r>
            <a:r>
              <a:rPr lang="sr-Latn-CS" sz="2200" dirty="0" smtClean="0">
                <a:solidFill>
                  <a:srgbClr val="000000"/>
                </a:solidFill>
                <a:latin typeface="Arial" charset="0"/>
                <a:cs typeface="Times New Roman" pitchFamily="18" charset="0"/>
              </a:rPr>
              <a:t>.  </a:t>
            </a:r>
            <a:endParaRPr lang="en-US" sz="2200" dirty="0" smtClean="0">
              <a:solidFill>
                <a:srgbClr val="000000"/>
              </a:solidFill>
              <a:latin typeface="Arial" charset="0"/>
              <a:cs typeface="Times New Roman" pitchFamily="18" charset="0"/>
            </a:endParaRPr>
          </a:p>
          <a:p>
            <a:pPr marL="914400" lvl="1" indent="-457200" fontAlgn="base">
              <a:spcBef>
                <a:spcPct val="0"/>
              </a:spcBef>
              <a:spcAft>
                <a:spcPct val="0"/>
              </a:spcAft>
              <a:buFont typeface="Arial" pitchFamily="34" charset="0"/>
              <a:buChar char="•"/>
            </a:pPr>
            <a:endParaRPr lang="en-US" i="1" dirty="0" smtClean="0">
              <a:solidFill>
                <a:srgbClr val="000000"/>
              </a:solidFill>
              <a:latin typeface="Arial" charset="0"/>
              <a:cs typeface="Times New Roman" pitchFamily="18" charset="0"/>
            </a:endParaRPr>
          </a:p>
        </p:txBody>
      </p:sp>
      <p:sp>
        <p:nvSpPr>
          <p:cNvPr id="305155" name="Rectangle 4"/>
          <p:cNvSpPr>
            <a:spLocks noChangeArrowheads="1"/>
          </p:cNvSpPr>
          <p:nvPr/>
        </p:nvSpPr>
        <p:spPr bwMode="auto">
          <a:xfrm>
            <a:off x="1043608" y="214313"/>
            <a:ext cx="7704856" cy="1815882"/>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err="1" smtClean="0">
                <a:solidFill>
                  <a:srgbClr val="000000"/>
                </a:solidFill>
                <a:cs typeface="Arial" charset="0"/>
              </a:rPr>
              <a:t>Pra</a:t>
            </a:r>
            <a:r>
              <a:rPr lang="sr-Latn-CS" sz="2800" b="1" dirty="0" smtClean="0">
                <a:solidFill>
                  <a:srgbClr val="000000"/>
                </a:solidFill>
                <a:cs typeface="Arial" charset="0"/>
              </a:rPr>
              <a:t>ktične smernice </a:t>
            </a:r>
            <a:r>
              <a:rPr lang="en-US" sz="2800" b="1" dirty="0" smtClean="0">
                <a:solidFill>
                  <a:srgbClr val="000000"/>
                </a:solidFill>
                <a:cs typeface="Arial" charset="0"/>
              </a:rPr>
              <a:t>2010-2</a:t>
            </a:r>
            <a:r>
              <a:rPr lang="en-US" sz="2800" b="1" dirty="0">
                <a:solidFill>
                  <a:srgbClr val="000000"/>
                </a:solidFill>
                <a:cs typeface="Arial" charset="0"/>
              </a:rPr>
              <a:t>:</a:t>
            </a:r>
          </a:p>
          <a:p>
            <a:pPr algn="ctr" fontAlgn="base">
              <a:spcBef>
                <a:spcPct val="0"/>
              </a:spcBef>
              <a:spcAft>
                <a:spcPct val="0"/>
              </a:spcAft>
            </a:pPr>
            <a:r>
              <a:rPr lang="sr-Latn-CS" sz="2800" b="1" dirty="0" smtClean="0">
                <a:solidFill>
                  <a:srgbClr val="000000"/>
                </a:solidFill>
                <a:cs typeface="Arial" charset="0"/>
              </a:rPr>
              <a:t>Upotreba procesa upravljanja rizicima u planiranju interne revizije </a:t>
            </a:r>
          </a:p>
          <a:p>
            <a:pPr algn="ctr" fontAlgn="base">
              <a:spcBef>
                <a:spcPct val="0"/>
              </a:spcBef>
              <a:spcAft>
                <a:spcPct val="0"/>
              </a:spcAft>
            </a:pPr>
            <a:endParaRPr lang="en-US" sz="28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3"/>
          <p:cNvSpPr>
            <a:spLocks noChangeArrowheads="1"/>
          </p:cNvSpPr>
          <p:nvPr/>
        </p:nvSpPr>
        <p:spPr bwMode="auto">
          <a:xfrm>
            <a:off x="1043608" y="1772816"/>
            <a:ext cx="7814642" cy="5170646"/>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mj-lt"/>
              <a:buAutoNum type="arabicPeriod" startAt="5"/>
            </a:pPr>
            <a:r>
              <a:rPr lang="sr-Latn-CS" sz="2200" dirty="0" smtClean="0">
                <a:solidFill>
                  <a:srgbClr val="000000"/>
                </a:solidFill>
                <a:latin typeface="Arial" charset="0"/>
                <a:cs typeface="Times New Roman" pitchFamily="18" charset="0"/>
              </a:rPr>
              <a:t>Planiranje interne revizije mora da </a:t>
            </a:r>
            <a:r>
              <a:rPr lang="sr-Latn-CS" sz="2200" dirty="0" smtClean="0">
                <a:solidFill>
                  <a:srgbClr val="FF0000"/>
                </a:solidFill>
                <a:latin typeface="Arial" charset="0"/>
                <a:cs typeface="Times New Roman" pitchFamily="18" charset="0"/>
              </a:rPr>
              <a:t>iskoristi proces upravljanja operativnim rizicima</a:t>
            </a:r>
            <a:r>
              <a:rPr lang="sr-Latn-CS" sz="2200" dirty="0" smtClean="0">
                <a:solidFill>
                  <a:srgbClr val="000000"/>
                </a:solidFill>
                <a:latin typeface="Arial" charset="0"/>
                <a:cs typeface="Times New Roman" pitchFamily="18" charset="0"/>
              </a:rPr>
              <a:t>, u okolnostima gde je isti razvijen.  </a:t>
            </a:r>
          </a:p>
          <a:p>
            <a:pPr marL="457200" indent="-457200" fontAlgn="base">
              <a:spcBef>
                <a:spcPct val="0"/>
              </a:spcBef>
              <a:spcAft>
                <a:spcPct val="0"/>
              </a:spcAft>
              <a:buFont typeface="+mj-lt"/>
              <a:buAutoNum type="arabicPeriod" startAt="5"/>
            </a:pPr>
            <a:endParaRPr lang="en-US" sz="2200" i="1" dirty="0" smtClean="0">
              <a:solidFill>
                <a:srgbClr val="000000"/>
              </a:solidFill>
              <a:latin typeface="Arial" charset="0"/>
              <a:cs typeface="Times New Roman" pitchFamily="18" charset="0"/>
            </a:endParaRPr>
          </a:p>
          <a:p>
            <a:pPr marL="457200" indent="-457200" fontAlgn="base">
              <a:spcBef>
                <a:spcPct val="0"/>
              </a:spcBef>
              <a:spcAft>
                <a:spcPct val="0"/>
              </a:spcAft>
              <a:buFont typeface="+mj-lt"/>
              <a:buAutoNum type="arabicPeriod" startAt="5"/>
            </a:pPr>
            <a:r>
              <a:rPr lang="en-US" sz="2200" dirty="0" err="1" smtClean="0">
                <a:solidFill>
                  <a:srgbClr val="FF0000"/>
                </a:solidFill>
                <a:latin typeface="Arial" charset="0"/>
                <a:cs typeface="Times New Roman" pitchFamily="18" charset="0"/>
              </a:rPr>
              <a:t>Speci</a:t>
            </a:r>
            <a:r>
              <a:rPr lang="sr-Latn-CS" sz="2200" dirty="0" smtClean="0">
                <a:solidFill>
                  <a:srgbClr val="FF0000"/>
                </a:solidFill>
                <a:latin typeface="Arial" charset="0"/>
                <a:cs typeface="Times New Roman" pitchFamily="18" charset="0"/>
              </a:rPr>
              <a:t>jalizovana ekspertiza </a:t>
            </a:r>
            <a:r>
              <a:rPr lang="en-US" sz="2200" dirty="0" smtClean="0">
                <a:solidFill>
                  <a:schemeClr val="accent6">
                    <a:lumMod val="10000"/>
                  </a:schemeClr>
                </a:solidFill>
                <a:latin typeface="Arial" charset="0"/>
                <a:cs typeface="Times New Roman" pitchFamily="18" charset="0"/>
              </a:rPr>
              <a:t>m</a:t>
            </a:r>
            <a:r>
              <a:rPr lang="sr-Latn-CS" sz="2200" dirty="0" smtClean="0">
                <a:solidFill>
                  <a:schemeClr val="accent6">
                    <a:lumMod val="10000"/>
                  </a:schemeClr>
                </a:solidFill>
                <a:latin typeface="Arial" charset="0"/>
                <a:cs typeface="Times New Roman" pitchFamily="18" charset="0"/>
              </a:rPr>
              <a:t>ože biti potrebna. </a:t>
            </a:r>
            <a:endParaRPr lang="en-US" sz="2200" dirty="0" smtClean="0">
              <a:solidFill>
                <a:schemeClr val="accent6">
                  <a:lumMod val="10000"/>
                </a:schemeClr>
              </a:solidFill>
              <a:latin typeface="Arial" charset="0"/>
              <a:cs typeface="Times New Roman" pitchFamily="18" charset="0"/>
            </a:endParaRPr>
          </a:p>
          <a:p>
            <a:pPr marL="457200" indent="-457200" fontAlgn="base">
              <a:spcBef>
                <a:spcPct val="0"/>
              </a:spcBef>
              <a:spcAft>
                <a:spcPct val="0"/>
              </a:spcAft>
              <a:buFont typeface="+mj-lt"/>
              <a:buAutoNum type="arabicPeriod" startAt="5"/>
            </a:pPr>
            <a:endParaRPr lang="en-US" sz="2200" dirty="0" smtClean="0">
              <a:solidFill>
                <a:schemeClr val="accent6">
                  <a:lumMod val="10000"/>
                </a:schemeClr>
              </a:solidFill>
              <a:latin typeface="Arial" charset="0"/>
              <a:cs typeface="Times New Roman" pitchFamily="18" charset="0"/>
            </a:endParaRPr>
          </a:p>
          <a:p>
            <a:pPr marL="457200" indent="-457200" fontAlgn="base">
              <a:spcBef>
                <a:spcPct val="0"/>
              </a:spcBef>
              <a:spcAft>
                <a:spcPct val="0"/>
              </a:spcAft>
              <a:buFont typeface="+mj-lt"/>
              <a:buAutoNum type="arabicPeriod" startAt="5"/>
            </a:pPr>
            <a:r>
              <a:rPr lang="en-US" sz="2200" dirty="0" smtClean="0">
                <a:solidFill>
                  <a:srgbClr val="000000"/>
                </a:solidFill>
                <a:latin typeface="Arial" charset="0"/>
                <a:cs typeface="Times New Roman" pitchFamily="18" charset="0"/>
              </a:rPr>
              <a:t>Intern</a:t>
            </a:r>
            <a:r>
              <a:rPr lang="sr-Latn-CS" sz="2200" dirty="0" smtClean="0">
                <a:solidFill>
                  <a:srgbClr val="000000"/>
                </a:solidFill>
                <a:latin typeface="Arial" charset="0"/>
                <a:cs typeface="Times New Roman" pitchFamily="18" charset="0"/>
              </a:rPr>
              <a:t>i revizori vrše </a:t>
            </a:r>
            <a:r>
              <a:rPr lang="sr-Latn-CS" sz="2200" dirty="0" smtClean="0">
                <a:solidFill>
                  <a:srgbClr val="FF0000"/>
                </a:solidFill>
                <a:latin typeface="Arial" charset="0"/>
                <a:cs typeface="Times New Roman" pitchFamily="18" charset="0"/>
              </a:rPr>
              <a:t>procenu procesa upravljanja operativnim rizicima </a:t>
            </a:r>
            <a:r>
              <a:rPr lang="sr-Latn-CS" sz="2200" dirty="0" smtClean="0">
                <a:solidFill>
                  <a:srgbClr val="000000"/>
                </a:solidFill>
                <a:latin typeface="Arial" charset="0"/>
                <a:cs typeface="Times New Roman" pitchFamily="18" charset="0"/>
              </a:rPr>
              <a:t>i utvrđuju koji delovi mogu biti korišćeni radi razvijanja plana aktivnosti interne revizije. </a:t>
            </a:r>
          </a:p>
          <a:p>
            <a:pPr marL="457200" indent="-457200" fontAlgn="base">
              <a:spcBef>
                <a:spcPct val="0"/>
              </a:spcBef>
              <a:spcAft>
                <a:spcPct val="0"/>
              </a:spcAft>
              <a:buFont typeface="+mj-lt"/>
              <a:buAutoNum type="arabicPeriod" startAt="5"/>
            </a:pPr>
            <a:endParaRPr lang="en-US" sz="2200" dirty="0" smtClean="0">
              <a:solidFill>
                <a:srgbClr val="000000"/>
              </a:solidFill>
              <a:latin typeface="Arial" charset="0"/>
              <a:cs typeface="Times New Roman" pitchFamily="18" charset="0"/>
            </a:endParaRPr>
          </a:p>
          <a:p>
            <a:pPr marL="457200" indent="-457200" fontAlgn="base">
              <a:spcBef>
                <a:spcPct val="0"/>
              </a:spcBef>
              <a:spcAft>
                <a:spcPct val="0"/>
              </a:spcAft>
              <a:buFont typeface="+mj-lt"/>
              <a:buAutoNum type="arabicPeriod" startAt="5"/>
            </a:pPr>
            <a:r>
              <a:rPr lang="sr-Latn-CS" sz="2200" dirty="0" smtClean="0">
                <a:solidFill>
                  <a:srgbClr val="000000"/>
                </a:solidFill>
                <a:latin typeface="Arial" charset="0"/>
                <a:cs typeface="Times New Roman" pitchFamily="18" charset="0"/>
              </a:rPr>
              <a:t>Pored toga, interni revizor vrši koordinaciju zajedno sa drugim zaduženim za pružanjem osiguranja, i uzima u obzir planirano oslanjanje na njihov rad.</a:t>
            </a:r>
          </a:p>
          <a:p>
            <a:pPr marL="457200" indent="-457200" fontAlgn="base">
              <a:spcBef>
                <a:spcPct val="0"/>
              </a:spcBef>
              <a:spcAft>
                <a:spcPct val="0"/>
              </a:spcAft>
              <a:buFont typeface="+mj-lt"/>
              <a:buAutoNum type="arabicPeriod" startAt="5"/>
            </a:pPr>
            <a:endParaRPr lang="en-US" sz="2200" i="1" dirty="0" smtClean="0">
              <a:solidFill>
                <a:srgbClr val="000000"/>
              </a:solidFill>
              <a:latin typeface="Arial" charset="0"/>
              <a:cs typeface="Arial" charset="0"/>
            </a:endParaRPr>
          </a:p>
          <a:p>
            <a:pPr marL="914400" lvl="1" indent="-457200" fontAlgn="base">
              <a:spcBef>
                <a:spcPct val="0"/>
              </a:spcBef>
              <a:spcAft>
                <a:spcPct val="0"/>
              </a:spcAft>
              <a:buFont typeface="Arial" pitchFamily="34" charset="0"/>
              <a:buChar char="•"/>
            </a:pPr>
            <a:endParaRPr lang="en-US" sz="2200" i="1" dirty="0">
              <a:solidFill>
                <a:schemeClr val="accent6">
                  <a:lumMod val="25000"/>
                </a:schemeClr>
              </a:solidFill>
              <a:latin typeface="Arial" charset="0"/>
              <a:cs typeface="Arial" charset="0"/>
            </a:endParaRPr>
          </a:p>
        </p:txBody>
      </p:sp>
      <p:sp>
        <p:nvSpPr>
          <p:cNvPr id="305155" name="Rectangle 4"/>
          <p:cNvSpPr>
            <a:spLocks noChangeArrowheads="1"/>
          </p:cNvSpPr>
          <p:nvPr/>
        </p:nvSpPr>
        <p:spPr bwMode="auto">
          <a:xfrm>
            <a:off x="1043608" y="214313"/>
            <a:ext cx="7704856" cy="1815882"/>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err="1" smtClean="0">
                <a:solidFill>
                  <a:srgbClr val="000000"/>
                </a:solidFill>
                <a:cs typeface="Arial" charset="0"/>
              </a:rPr>
              <a:t>Pra</a:t>
            </a:r>
            <a:r>
              <a:rPr lang="sr-Latn-CS" sz="2800" b="1" dirty="0" smtClean="0">
                <a:solidFill>
                  <a:srgbClr val="000000"/>
                </a:solidFill>
                <a:cs typeface="Arial" charset="0"/>
              </a:rPr>
              <a:t>ktične smernice </a:t>
            </a:r>
            <a:r>
              <a:rPr lang="en-US" sz="2800" b="1" dirty="0" smtClean="0">
                <a:solidFill>
                  <a:srgbClr val="000000"/>
                </a:solidFill>
                <a:cs typeface="Arial" charset="0"/>
              </a:rPr>
              <a:t>2010-2</a:t>
            </a:r>
            <a:r>
              <a:rPr lang="en-US" sz="2800" b="1" dirty="0">
                <a:solidFill>
                  <a:srgbClr val="000000"/>
                </a:solidFill>
                <a:cs typeface="Arial" charset="0"/>
              </a:rPr>
              <a:t>:</a:t>
            </a:r>
          </a:p>
          <a:p>
            <a:pPr algn="ctr" fontAlgn="base">
              <a:spcBef>
                <a:spcPct val="0"/>
              </a:spcBef>
              <a:spcAft>
                <a:spcPct val="0"/>
              </a:spcAft>
            </a:pPr>
            <a:r>
              <a:rPr lang="sr-Latn-CS" sz="2800" b="1" dirty="0" smtClean="0">
                <a:solidFill>
                  <a:srgbClr val="000000"/>
                </a:solidFill>
                <a:cs typeface="Arial" charset="0"/>
              </a:rPr>
              <a:t>Upotreba procesa upravljanja rizicima u planiranju interne revizije </a:t>
            </a:r>
          </a:p>
          <a:p>
            <a:pPr algn="ctr" fontAlgn="base">
              <a:spcBef>
                <a:spcPct val="0"/>
              </a:spcBef>
              <a:spcAft>
                <a:spcPct val="0"/>
              </a:spcAft>
            </a:pPr>
            <a:endParaRPr lang="en-US" sz="28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3"/>
          <p:cNvSpPr>
            <a:spLocks noChangeArrowheads="1"/>
          </p:cNvSpPr>
          <p:nvPr/>
        </p:nvSpPr>
        <p:spPr bwMode="auto">
          <a:xfrm>
            <a:off x="1043608" y="1841500"/>
            <a:ext cx="7600330" cy="5324535"/>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mj-lt"/>
              <a:buAutoNum type="arabicPeriod" startAt="9"/>
            </a:pPr>
            <a:r>
              <a:rPr lang="sr-Latn-CS" sz="2000" dirty="0" smtClean="0">
                <a:solidFill>
                  <a:srgbClr val="000000"/>
                </a:solidFill>
                <a:latin typeface="Arial" charset="0"/>
                <a:cs typeface="Times New Roman" pitchFamily="18" charset="0"/>
              </a:rPr>
              <a:t>Povelja interne revizije uobičajeno zahteva da se aktivnosti interne revizije fokusiraju na </a:t>
            </a:r>
            <a:r>
              <a:rPr lang="sr-Latn-CS" sz="2000" dirty="0" smtClean="0">
                <a:solidFill>
                  <a:srgbClr val="FF0000"/>
                </a:solidFill>
                <a:latin typeface="Arial" charset="0"/>
                <a:cs typeface="Times New Roman" pitchFamily="18" charset="0"/>
              </a:rPr>
              <a:t>oblasti visokog rizika</a:t>
            </a:r>
            <a:r>
              <a:rPr lang="sr-Latn-CS" sz="2000" dirty="0" smtClean="0">
                <a:solidFill>
                  <a:srgbClr val="000000"/>
                </a:solidFill>
                <a:latin typeface="Arial" charset="0"/>
                <a:cs typeface="Times New Roman" pitchFamily="18" charset="0"/>
              </a:rPr>
              <a:t>, uključujući i inherentne i rezidualne rizike. Aktivnosti interne revizije trebaju da identifikuju oblasti najviših inherentih rizika, najviših rezidualnih rizika i ključnih kontrolnih sistema na koje se jedna organizacija najviše oslanja. Ukoliko aktivnost interne revizije identifikuje oblasti koje se smatraju neprihvatljivim </a:t>
            </a:r>
            <a:r>
              <a:rPr lang="sr-Latn-CS" sz="2000" dirty="0" smtClean="0">
                <a:solidFill>
                  <a:srgbClr val="000000"/>
                </a:solidFill>
                <a:latin typeface="Arial" charset="0"/>
                <a:cs typeface="Times New Roman" pitchFamily="18" charset="0"/>
              </a:rPr>
              <a:t>sa rezidualnim </a:t>
            </a:r>
            <a:r>
              <a:rPr lang="sr-Latn-CS" sz="2000" dirty="0" smtClean="0">
                <a:solidFill>
                  <a:srgbClr val="000000"/>
                </a:solidFill>
                <a:latin typeface="Arial" charset="0"/>
                <a:cs typeface="Times New Roman" pitchFamily="18" charset="0"/>
              </a:rPr>
              <a:t>rizicima, upravljački kadar mora o tome biti obavešten kako bi se rizik mogao otkloniti. </a:t>
            </a:r>
          </a:p>
          <a:p>
            <a:pPr marL="457200" indent="-457200" fontAlgn="base">
              <a:spcBef>
                <a:spcPct val="0"/>
              </a:spcBef>
              <a:spcAft>
                <a:spcPct val="0"/>
              </a:spcAft>
            </a:pPr>
            <a:r>
              <a:rPr lang="en-US" sz="2000" dirty="0" smtClean="0">
                <a:solidFill>
                  <a:srgbClr val="000000"/>
                </a:solidFill>
                <a:latin typeface="Arial" charset="0"/>
                <a:cs typeface="Times New Roman" pitchFamily="18" charset="0"/>
              </a:rPr>
              <a:t>. </a:t>
            </a:r>
          </a:p>
          <a:p>
            <a:pPr marL="457200" indent="-457200" fontAlgn="base">
              <a:spcBef>
                <a:spcPct val="0"/>
              </a:spcBef>
              <a:spcAft>
                <a:spcPct val="0"/>
              </a:spcAft>
              <a:buFont typeface="Calibri" pitchFamily="34" charset="0"/>
              <a:buAutoNum type="arabicPeriod" startAt="9"/>
            </a:pPr>
            <a:r>
              <a:rPr lang="en-US" sz="2000" dirty="0" smtClean="0">
                <a:solidFill>
                  <a:srgbClr val="000000"/>
                </a:solidFill>
                <a:latin typeface="Arial" charset="0"/>
                <a:cs typeface="Times New Roman" pitchFamily="18" charset="0"/>
              </a:rPr>
              <a:t>Intern</a:t>
            </a:r>
            <a:r>
              <a:rPr lang="sr-Latn-CS" sz="2000" dirty="0" smtClean="0">
                <a:solidFill>
                  <a:srgbClr val="000000"/>
                </a:solidFill>
                <a:latin typeface="Arial" charset="0"/>
                <a:cs typeface="Times New Roman" pitchFamily="18" charset="0"/>
              </a:rPr>
              <a:t>i revizori takođe pokušavaju da </a:t>
            </a:r>
            <a:r>
              <a:rPr lang="sr-Latn-CS" sz="2000" dirty="0" smtClean="0">
                <a:solidFill>
                  <a:srgbClr val="FF0000"/>
                </a:solidFill>
                <a:latin typeface="Arial" charset="0"/>
                <a:cs typeface="Times New Roman" pitchFamily="18" charset="0"/>
              </a:rPr>
              <a:t>identifikuju nepotrebne, prekomerne, preobimne ili složene kontrole </a:t>
            </a:r>
            <a:r>
              <a:rPr lang="sr-Latn-CS" sz="2000" dirty="0" smtClean="0">
                <a:solidFill>
                  <a:srgbClr val="000000"/>
                </a:solidFill>
                <a:latin typeface="Arial" charset="0"/>
                <a:cs typeface="Times New Roman" pitchFamily="18" charset="0"/>
              </a:rPr>
              <a:t>koje na neefikasan način umanjuju rizik. U ovim slučajevima, trošak kontrole može biti veći od koristi koja se može dobiti, i stoga postoji mogućnost za </a:t>
            </a:r>
            <a:r>
              <a:rPr lang="sr-Latn-CS" sz="2000" dirty="0" smtClean="0">
                <a:solidFill>
                  <a:srgbClr val="000000"/>
                </a:solidFill>
                <a:latin typeface="Arial" charset="0"/>
                <a:cs typeface="Times New Roman" pitchFamily="18" charset="0"/>
              </a:rPr>
              <a:t> postizanje efikasnije </a:t>
            </a:r>
            <a:r>
              <a:rPr lang="sr-Latn-CS" sz="2000" dirty="0" smtClean="0">
                <a:solidFill>
                  <a:srgbClr val="000000"/>
                </a:solidFill>
                <a:latin typeface="Arial" charset="0"/>
                <a:cs typeface="Times New Roman" pitchFamily="18" charset="0"/>
              </a:rPr>
              <a:t>dobiti </a:t>
            </a:r>
            <a:r>
              <a:rPr lang="sr-Latn-CS" sz="2000" dirty="0" smtClean="0">
                <a:solidFill>
                  <a:srgbClr val="000000"/>
                </a:solidFill>
                <a:latin typeface="Arial" charset="0"/>
                <a:cs typeface="Times New Roman" pitchFamily="18" charset="0"/>
              </a:rPr>
              <a:t>pri </a:t>
            </a:r>
            <a:r>
              <a:rPr lang="sr-Latn-CS" sz="2000" dirty="0" smtClean="0">
                <a:solidFill>
                  <a:srgbClr val="000000"/>
                </a:solidFill>
                <a:latin typeface="Arial" charset="0"/>
                <a:cs typeface="Times New Roman" pitchFamily="18" charset="0"/>
              </a:rPr>
              <a:t>dizajniranju kontrola. </a:t>
            </a:r>
            <a:endParaRPr lang="en-US" sz="2000" i="1" dirty="0" smtClean="0">
              <a:solidFill>
                <a:srgbClr val="000000"/>
              </a:solidFill>
              <a:latin typeface="Arial" charset="0"/>
              <a:cs typeface="Arial" charset="0"/>
            </a:endParaRPr>
          </a:p>
          <a:p>
            <a:pPr marL="457200" indent="-457200" fontAlgn="base">
              <a:spcBef>
                <a:spcPct val="0"/>
              </a:spcBef>
              <a:spcAft>
                <a:spcPct val="0"/>
              </a:spcAft>
              <a:buFont typeface="Calibri" pitchFamily="34" charset="0"/>
              <a:buAutoNum type="arabicPeriod" startAt="9"/>
            </a:pPr>
            <a:endParaRPr lang="en-US" sz="2000" i="1" dirty="0">
              <a:solidFill>
                <a:srgbClr val="000000"/>
              </a:solidFill>
              <a:latin typeface="Arial" charset="0"/>
              <a:cs typeface="Arial" charset="0"/>
            </a:endParaRPr>
          </a:p>
        </p:txBody>
      </p:sp>
      <p:sp>
        <p:nvSpPr>
          <p:cNvPr id="310275" name="Rectangle 4"/>
          <p:cNvSpPr>
            <a:spLocks noChangeArrowheads="1"/>
          </p:cNvSpPr>
          <p:nvPr/>
        </p:nvSpPr>
        <p:spPr bwMode="auto">
          <a:xfrm>
            <a:off x="1043608" y="214313"/>
            <a:ext cx="7560840" cy="1815882"/>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err="1" smtClean="0">
                <a:solidFill>
                  <a:srgbClr val="000000"/>
                </a:solidFill>
                <a:cs typeface="Arial" charset="0"/>
              </a:rPr>
              <a:t>Pra</a:t>
            </a:r>
            <a:r>
              <a:rPr lang="sr-Latn-CS" sz="2800" b="1" dirty="0" smtClean="0">
                <a:solidFill>
                  <a:srgbClr val="000000"/>
                </a:solidFill>
                <a:cs typeface="Arial" charset="0"/>
              </a:rPr>
              <a:t>ktične smernice </a:t>
            </a:r>
            <a:r>
              <a:rPr lang="en-US" sz="2800" b="1" dirty="0" smtClean="0">
                <a:solidFill>
                  <a:srgbClr val="000000"/>
                </a:solidFill>
                <a:cs typeface="Arial" charset="0"/>
              </a:rPr>
              <a:t>2010-2</a:t>
            </a:r>
            <a:r>
              <a:rPr lang="en-US" sz="2800" b="1" dirty="0">
                <a:solidFill>
                  <a:srgbClr val="000000"/>
                </a:solidFill>
                <a:cs typeface="Arial" charset="0"/>
              </a:rPr>
              <a:t>:</a:t>
            </a:r>
          </a:p>
          <a:p>
            <a:pPr algn="ctr" fontAlgn="base">
              <a:spcBef>
                <a:spcPct val="0"/>
              </a:spcBef>
              <a:spcAft>
                <a:spcPct val="0"/>
              </a:spcAft>
            </a:pPr>
            <a:r>
              <a:rPr lang="sr-Latn-CS" sz="2800" b="1" dirty="0" smtClean="0">
                <a:solidFill>
                  <a:srgbClr val="000000"/>
                </a:solidFill>
                <a:cs typeface="Arial" charset="0"/>
              </a:rPr>
              <a:t>Upotreba procesa upravljanja rizicima u planiranju interne revizije </a:t>
            </a:r>
          </a:p>
          <a:p>
            <a:pPr algn="ctr" fontAlgn="base">
              <a:spcBef>
                <a:spcPct val="0"/>
              </a:spcBef>
              <a:spcAft>
                <a:spcPct val="0"/>
              </a:spcAft>
            </a:pPr>
            <a:endParaRPr lang="en-US" sz="28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3"/>
          <p:cNvSpPr>
            <a:spLocks noChangeArrowheads="1"/>
          </p:cNvSpPr>
          <p:nvPr/>
        </p:nvSpPr>
        <p:spPr bwMode="auto">
          <a:xfrm>
            <a:off x="1043608" y="1772816"/>
            <a:ext cx="7600330" cy="5016758"/>
          </a:xfrm>
          <a:prstGeom prst="rect">
            <a:avLst/>
          </a:prstGeom>
          <a:noFill/>
          <a:ln w="9525">
            <a:noFill/>
            <a:miter lim="800000"/>
            <a:headEnd/>
            <a:tailEnd/>
          </a:ln>
        </p:spPr>
        <p:txBody>
          <a:bodyPr wrap="square">
            <a:spAutoFit/>
          </a:bodyPr>
          <a:lstStyle/>
          <a:p>
            <a:pPr marL="457200" indent="-457200" fontAlgn="base">
              <a:spcBef>
                <a:spcPct val="0"/>
              </a:spcBef>
              <a:spcAft>
                <a:spcPct val="0"/>
              </a:spcAft>
              <a:buFont typeface="Calibri" pitchFamily="34" charset="0"/>
              <a:buAutoNum type="arabicPeriod" startAt="11"/>
            </a:pPr>
            <a:r>
              <a:rPr lang="sr-Latn-CS" sz="2000" dirty="0" smtClean="0">
                <a:solidFill>
                  <a:srgbClr val="000000"/>
                </a:solidFill>
                <a:latin typeface="Arial" charset="0"/>
                <a:cs typeface="Times New Roman" pitchFamily="18" charset="0"/>
              </a:rPr>
              <a:t>Kako bi se osiguralo da su relevantni rizici identifikovani, pristup ka identifikaciji rizika je sistematizovan i jasno dokumentovan.</a:t>
            </a:r>
          </a:p>
          <a:p>
            <a:pPr marL="457200" indent="-457200" fontAlgn="base">
              <a:spcBef>
                <a:spcPct val="0"/>
              </a:spcBef>
              <a:spcAft>
                <a:spcPct val="0"/>
              </a:spcAft>
              <a:buFont typeface="Calibri" pitchFamily="34" charset="0"/>
              <a:buAutoNum type="arabicPeriod" startAt="11"/>
            </a:pPr>
            <a:endParaRPr lang="en-US" sz="2000" dirty="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11"/>
            </a:pPr>
            <a:r>
              <a:rPr lang="en-US" sz="2000" dirty="0" smtClean="0">
                <a:solidFill>
                  <a:srgbClr val="000000"/>
                </a:solidFill>
                <a:latin typeface="Arial" charset="0"/>
                <a:cs typeface="Times New Roman" pitchFamily="18" charset="0"/>
              </a:rPr>
              <a:t>M</a:t>
            </a:r>
            <a:r>
              <a:rPr lang="sr-Latn-CS" sz="2000" dirty="0" smtClean="0">
                <a:solidFill>
                  <a:srgbClr val="000000"/>
                </a:solidFill>
                <a:latin typeface="Arial" charset="0"/>
                <a:cs typeface="Times New Roman" pitchFamily="18" charset="0"/>
              </a:rPr>
              <a:t>noge organizacije su razvile </a:t>
            </a:r>
            <a:r>
              <a:rPr lang="sr-Latn-CS" sz="2000" dirty="0" smtClean="0">
                <a:solidFill>
                  <a:srgbClr val="FF0000"/>
                </a:solidFill>
                <a:latin typeface="Arial" charset="0"/>
                <a:cs typeface="Times New Roman" pitchFamily="18" charset="0"/>
              </a:rPr>
              <a:t>registre rizika </a:t>
            </a:r>
            <a:r>
              <a:rPr lang="sr-Latn-CS" sz="2000" dirty="0" smtClean="0">
                <a:solidFill>
                  <a:srgbClr val="000000"/>
                </a:solidFill>
                <a:latin typeface="Arial" charset="0"/>
                <a:cs typeface="Times New Roman" pitchFamily="18" charset="0"/>
              </a:rPr>
              <a:t>koje dokumentuju rizike. </a:t>
            </a:r>
            <a:endParaRPr lang="en-US" sz="2000"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11"/>
            </a:pPr>
            <a:endParaRPr lang="en-US" sz="2000" i="1"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11"/>
            </a:pPr>
            <a:r>
              <a:rPr lang="sr-Latn-CS" sz="2000" dirty="0" smtClean="0">
                <a:solidFill>
                  <a:srgbClr val="000000"/>
                </a:solidFill>
                <a:latin typeface="Arial" charset="0"/>
                <a:cs typeface="Times New Roman" pitchFamily="18" charset="0"/>
              </a:rPr>
              <a:t>Neke organizacije mogu identifikovati nekoliko </a:t>
            </a:r>
            <a:r>
              <a:rPr lang="sr-Latn-CS" sz="2000" dirty="0" smtClean="0">
                <a:solidFill>
                  <a:srgbClr val="FF0000"/>
                </a:solidFill>
                <a:latin typeface="Arial" charset="0"/>
                <a:cs typeface="Times New Roman" pitchFamily="18" charset="0"/>
              </a:rPr>
              <a:t>visokih</a:t>
            </a:r>
            <a:r>
              <a:rPr lang="sr-Latn-CS" sz="2000" dirty="0" smtClean="0">
                <a:solidFill>
                  <a:srgbClr val="000000"/>
                </a:solidFill>
                <a:latin typeface="Arial" charset="0"/>
                <a:cs typeface="Times New Roman" pitchFamily="18" charset="0"/>
              </a:rPr>
              <a:t> (ili viših) inherentnih rizičnih oblasti. Iako takvi rizici mogu osiguravati adekvatnu pažnju usmerenih aktivnosti internih revizora, nije uvek moguće vršiti njihovu reviziju. </a:t>
            </a:r>
            <a:endParaRPr lang="en-US" sz="2000"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11"/>
            </a:pPr>
            <a:endParaRPr lang="en-US" sz="2000" i="1" dirty="0" smtClean="0">
              <a:solidFill>
                <a:srgbClr val="000000"/>
              </a:solidFill>
              <a:latin typeface="Arial" charset="0"/>
              <a:cs typeface="Times New Roman" pitchFamily="18" charset="0"/>
            </a:endParaRPr>
          </a:p>
          <a:p>
            <a:pPr marL="457200" indent="-457200" fontAlgn="base">
              <a:spcBef>
                <a:spcPct val="0"/>
              </a:spcBef>
              <a:spcAft>
                <a:spcPct val="0"/>
              </a:spcAft>
              <a:buFont typeface="Calibri" pitchFamily="34" charset="0"/>
              <a:buAutoNum type="arabicPeriod" startAt="11"/>
            </a:pPr>
            <a:r>
              <a:rPr lang="sr-Latn-CS" sz="2000" dirty="0" smtClean="0">
                <a:solidFill>
                  <a:srgbClr val="000000"/>
                </a:solidFill>
                <a:latin typeface="Arial" charset="0"/>
                <a:cs typeface="Times New Roman" pitchFamily="18" charset="0"/>
              </a:rPr>
              <a:t>Kod odabira poslovnih jedinica ili sektorskih jedinica sa </a:t>
            </a:r>
            <a:r>
              <a:rPr lang="sr-Latn-CS" sz="2000" dirty="0" smtClean="0">
                <a:solidFill>
                  <a:srgbClr val="FF0000"/>
                </a:solidFill>
                <a:latin typeface="Arial" charset="0"/>
                <a:cs typeface="Times New Roman" pitchFamily="18" charset="0"/>
              </a:rPr>
              <a:t>nižim nivoom rizika</a:t>
            </a:r>
            <a:r>
              <a:rPr lang="sr-Latn-CS" sz="2000" dirty="0" smtClean="0">
                <a:solidFill>
                  <a:srgbClr val="000000"/>
                </a:solidFill>
                <a:latin typeface="Arial" charset="0"/>
                <a:cs typeface="Times New Roman" pitchFamily="18" charset="0"/>
              </a:rPr>
              <a:t>, revizija </a:t>
            </a:r>
            <a:r>
              <a:rPr lang="sr-Latn-CS" sz="2000" dirty="0" smtClean="0">
                <a:solidFill>
                  <a:srgbClr val="000000"/>
                </a:solidFill>
                <a:latin typeface="Arial" charset="0"/>
                <a:cs typeface="Times New Roman" pitchFamily="18" charset="0"/>
              </a:rPr>
              <a:t>se mora periodično uključivati u </a:t>
            </a:r>
            <a:r>
              <a:rPr lang="sr-Latn-CS" sz="2000" dirty="0" smtClean="0">
                <a:solidFill>
                  <a:srgbClr val="000000"/>
                </a:solidFill>
                <a:latin typeface="Arial" charset="0"/>
                <a:cs typeface="Times New Roman" pitchFamily="18" charset="0"/>
              </a:rPr>
              <a:t>plan aktivnosti internih revizora, kako bi im osigurala pokrivenost i potvrdila da se njihovi rizici nisu promenili. </a:t>
            </a:r>
            <a:endParaRPr lang="en-US" sz="2000" i="1" dirty="0">
              <a:solidFill>
                <a:srgbClr val="000000"/>
              </a:solidFill>
              <a:latin typeface="Arial" charset="0"/>
              <a:cs typeface="Arial" charset="0"/>
            </a:endParaRPr>
          </a:p>
        </p:txBody>
      </p:sp>
      <p:sp>
        <p:nvSpPr>
          <p:cNvPr id="312323" name="Rectangle 4"/>
          <p:cNvSpPr>
            <a:spLocks noChangeArrowheads="1"/>
          </p:cNvSpPr>
          <p:nvPr/>
        </p:nvSpPr>
        <p:spPr bwMode="auto">
          <a:xfrm>
            <a:off x="1043608" y="214313"/>
            <a:ext cx="7560840" cy="1815882"/>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err="1" smtClean="0">
                <a:solidFill>
                  <a:srgbClr val="000000"/>
                </a:solidFill>
                <a:cs typeface="Arial" charset="0"/>
              </a:rPr>
              <a:t>Pra</a:t>
            </a:r>
            <a:r>
              <a:rPr lang="sr-Latn-CS" sz="2800" b="1" dirty="0" smtClean="0">
                <a:solidFill>
                  <a:srgbClr val="000000"/>
                </a:solidFill>
                <a:cs typeface="Arial" charset="0"/>
              </a:rPr>
              <a:t>ktične smernice </a:t>
            </a:r>
            <a:r>
              <a:rPr lang="en-US" sz="2800" b="1" dirty="0" smtClean="0">
                <a:solidFill>
                  <a:srgbClr val="000000"/>
                </a:solidFill>
                <a:cs typeface="Arial" charset="0"/>
              </a:rPr>
              <a:t>2010-2</a:t>
            </a:r>
            <a:r>
              <a:rPr lang="en-US" sz="2800" b="1" dirty="0">
                <a:solidFill>
                  <a:srgbClr val="000000"/>
                </a:solidFill>
                <a:cs typeface="Arial" charset="0"/>
              </a:rPr>
              <a:t>:</a:t>
            </a:r>
          </a:p>
          <a:p>
            <a:pPr algn="ctr" fontAlgn="base">
              <a:spcBef>
                <a:spcPct val="0"/>
              </a:spcBef>
              <a:spcAft>
                <a:spcPct val="0"/>
              </a:spcAft>
            </a:pPr>
            <a:r>
              <a:rPr lang="sr-Latn-CS" sz="2800" b="1" dirty="0" smtClean="0">
                <a:solidFill>
                  <a:srgbClr val="000000"/>
                </a:solidFill>
                <a:cs typeface="Arial" charset="0"/>
              </a:rPr>
              <a:t>Upotreba procesa upravljanja rizicima u planiranju interne revizije </a:t>
            </a:r>
          </a:p>
          <a:p>
            <a:pPr algn="ctr" fontAlgn="base">
              <a:spcBef>
                <a:spcPct val="0"/>
              </a:spcBef>
              <a:spcAft>
                <a:spcPct val="0"/>
              </a:spcAft>
            </a:pPr>
            <a:endParaRPr lang="en-US" sz="28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IGMAmasterslideEN_landscape">
  <a:themeElements>
    <a:clrScheme name="">
      <a:dk1>
        <a:srgbClr val="00B7A5"/>
      </a:dk1>
      <a:lt1>
        <a:srgbClr val="C0FEF9"/>
      </a:lt1>
      <a:dk2>
        <a:srgbClr val="006B61"/>
      </a:dk2>
      <a:lt2>
        <a:srgbClr val="FFFFFF"/>
      </a:lt2>
      <a:accent1>
        <a:srgbClr val="FFFFFF"/>
      </a:accent1>
      <a:accent2>
        <a:srgbClr val="FFFFFF"/>
      </a:accent2>
      <a:accent3>
        <a:srgbClr val="DCFEFB"/>
      </a:accent3>
      <a:accent4>
        <a:srgbClr val="009C8C"/>
      </a:accent4>
      <a:accent5>
        <a:srgbClr val="FFFFFF"/>
      </a:accent5>
      <a:accent6>
        <a:srgbClr val="E7E7E7"/>
      </a:accent6>
      <a:hlink>
        <a:srgbClr val="FFFFFF"/>
      </a:hlink>
      <a:folHlink>
        <a:srgbClr val="FFFFFF"/>
      </a:folHlink>
    </a:clrScheme>
    <a:fontScheme name="SIGMAmasterslideEN_landscap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lnDef>
    <a:txDef>
      <a:spPr>
        <a:noFill/>
      </a:spPr>
      <a:bodyPr wrap="square" rtlCol="0">
        <a:spAutoFit/>
      </a:bodyPr>
      <a:lstStyle>
        <a:defPPr>
          <a:defRPr sz="1400" b="1" dirty="0" smtClean="0">
            <a:solidFill>
              <a:schemeClr val="accent6">
                <a:lumMod val="10000"/>
              </a:schemeClr>
            </a:solidFill>
          </a:defRPr>
        </a:defPPr>
      </a:lstStyle>
    </a:txDef>
  </a:objectDefaults>
  <a:extraClrSchemeLst>
    <a:extraClrScheme>
      <a:clrScheme name="SIGMAmasterslideEN_landscap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GMAmasterslideEN_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GMAmasterslideEN_landscap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GMAmasterslideEN_landscap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GMAmasterslideEN_landscap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GMAmasterslideEN_landscap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GMAmasterslideEN_landscap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565</TotalTime>
  <Words>2160</Words>
  <Application>Microsoft Office PowerPoint</Application>
  <PresentationFormat>On-screen Show (4:3)</PresentationFormat>
  <Paragraphs>338</Paragraphs>
  <Slides>21</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SIGMAmasterslideEN_landscape</vt:lpstr>
      <vt:lpstr>Bitmap Image</vt:lpstr>
      <vt:lpstr>Radionica o proceni rizika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Metodologija i pristup procene rizika </vt:lpstr>
      <vt:lpstr>Okvir rizika </vt:lpstr>
      <vt:lpstr>Prioritizacija rizika – Kriterijum uticaja (primeri)</vt:lpstr>
      <vt:lpstr>Prioritizacija rizika – Kriterijumi izloženosti / ranjivosti (primeri)</vt:lpstr>
      <vt:lpstr>Prioritizacija rizika – Mapa rizika </vt:lpstr>
      <vt:lpstr>Slide 20</vt:lpstr>
      <vt:lpstr>Zaključak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Jean-Pierre</dc:creator>
  <cp:lastModifiedBy>Marina</cp:lastModifiedBy>
  <cp:revision>98</cp:revision>
  <dcterms:created xsi:type="dcterms:W3CDTF">2012-04-16T09:23:15Z</dcterms:created>
  <dcterms:modified xsi:type="dcterms:W3CDTF">2012-04-18T10:37:08Z</dcterms:modified>
</cp:coreProperties>
</file>