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2"/>
  </p:notesMasterIdLst>
  <p:sldIdLst>
    <p:sldId id="258" r:id="rId4"/>
    <p:sldId id="259" r:id="rId5"/>
    <p:sldId id="264" r:id="rId6"/>
    <p:sldId id="268" r:id="rId7"/>
    <p:sldId id="269" r:id="rId8"/>
    <p:sldId id="261" r:id="rId9"/>
    <p:sldId id="267" r:id="rId10"/>
    <p:sldId id="270" r:id="rId11"/>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D7CA"/>
    <a:srgbClr val="51A98E"/>
    <a:srgbClr val="7FC1DB"/>
    <a:srgbClr val="2E75B6"/>
    <a:srgbClr val="F8CBAD"/>
    <a:srgbClr val="428A74"/>
    <a:srgbClr val="75BDA7"/>
    <a:srgbClr val="D8E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84815" autoAdjust="0"/>
  </p:normalViewPr>
  <p:slideViewPr>
    <p:cSldViewPr snapToGrid="0">
      <p:cViewPr>
        <p:scale>
          <a:sx n="70" d="100"/>
          <a:sy n="70" d="100"/>
        </p:scale>
        <p:origin x="-2772" y="-63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sony\Documents\1\2015\&#1052;&#1077;&#1083;&#1100;&#1085;&#1080;&#1082;&#1086;&#1074;&#1072;\&#1050;&#1085;&#1080;&#1075;&#1072;1.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Лист1!$B$1</c:f>
              <c:strCache>
                <c:ptCount val="1"/>
                <c:pt idx="0">
                  <c:v>LAR subject to change</c:v>
                </c:pt>
              </c:strCache>
            </c:strRef>
          </c:tx>
          <c:spPr>
            <a:ln w="57150" cap="rnd">
              <a:solidFill>
                <a:schemeClr val="accent1"/>
              </a:solidFill>
              <a:round/>
            </a:ln>
            <a:effectLst/>
          </c:spPr>
          <c:marker>
            <c:symbol val="circle"/>
            <c:size val="5"/>
            <c:spPr>
              <a:solidFill>
                <a:schemeClr val="accent1"/>
              </a:solidFill>
              <a:ln w="57150">
                <a:solidFill>
                  <a:schemeClr val="accent1"/>
                </a:solidFill>
              </a:ln>
              <a:effectLst/>
            </c:spPr>
          </c:marker>
          <c:cat>
            <c:strRef>
              <c:f>Лист1!$A$2:$A$4</c:f>
              <c:strCache>
                <c:ptCount val="3"/>
                <c:pt idx="0">
                  <c:v>2013</c:v>
                </c:pt>
                <c:pt idx="1">
                  <c:v>2014</c:v>
                </c:pt>
                <c:pt idx="2">
                  <c:v>Forecast for 2015</c:v>
                </c:pt>
              </c:strCache>
            </c:strRef>
          </c:cat>
          <c:val>
            <c:numRef>
              <c:f>Лист1!$B$2:$B$4</c:f>
              <c:numCache>
                <c:formatCode>@</c:formatCode>
                <c:ptCount val="3"/>
                <c:pt idx="0">
                  <c:v>53</c:v>
                </c:pt>
                <c:pt idx="1">
                  <c:v>72</c:v>
                </c:pt>
                <c:pt idx="2">
                  <c:v>70</c:v>
                </c:pt>
              </c:numCache>
            </c:numRef>
          </c:val>
          <c:smooth val="0"/>
        </c:ser>
        <c:ser>
          <c:idx val="1"/>
          <c:order val="1"/>
          <c:tx>
            <c:strRef>
              <c:f>Лист1!$C$1</c:f>
              <c:strCache>
                <c:ptCount val="1"/>
                <c:pt idx="0">
                  <c:v>Documents</c:v>
                </c:pt>
              </c:strCache>
            </c:strRef>
          </c:tx>
          <c:spPr>
            <a:ln w="57150" cap="rnd">
              <a:solidFill>
                <a:schemeClr val="accent2"/>
              </a:solidFill>
              <a:round/>
            </a:ln>
            <a:effectLst/>
          </c:spPr>
          <c:marker>
            <c:symbol val="circle"/>
            <c:size val="5"/>
            <c:spPr>
              <a:solidFill>
                <a:schemeClr val="accent2"/>
              </a:solidFill>
              <a:ln w="57150">
                <a:solidFill>
                  <a:schemeClr val="accent2"/>
                </a:solidFill>
              </a:ln>
              <a:effectLst/>
            </c:spPr>
          </c:marker>
          <c:cat>
            <c:strRef>
              <c:f>Лист1!$A$2:$A$4</c:f>
              <c:strCache>
                <c:ptCount val="3"/>
                <c:pt idx="0">
                  <c:v>2013</c:v>
                </c:pt>
                <c:pt idx="1">
                  <c:v>2014</c:v>
                </c:pt>
                <c:pt idx="2">
                  <c:v>Forecast for 2015</c:v>
                </c:pt>
              </c:strCache>
            </c:strRef>
          </c:cat>
          <c:val>
            <c:numRef>
              <c:f>Лист1!$C$2:$C$4</c:f>
              <c:numCache>
                <c:formatCode>@</c:formatCode>
                <c:ptCount val="3"/>
                <c:pt idx="0">
                  <c:v>174</c:v>
                </c:pt>
                <c:pt idx="1">
                  <c:v>195</c:v>
                </c:pt>
                <c:pt idx="2">
                  <c:v>210</c:v>
                </c:pt>
              </c:numCache>
            </c:numRef>
          </c:val>
          <c:smooth val="0"/>
        </c:ser>
        <c:ser>
          <c:idx val="2"/>
          <c:order val="2"/>
          <c:tx>
            <c:strRef>
              <c:f>Лист1!$D$1</c:f>
              <c:strCache>
                <c:ptCount val="1"/>
                <c:pt idx="0">
                  <c:v>Directories</c:v>
                </c:pt>
              </c:strCache>
            </c:strRef>
          </c:tx>
          <c:spPr>
            <a:ln w="57150" cap="rnd">
              <a:solidFill>
                <a:schemeClr val="accent3"/>
              </a:solidFill>
              <a:round/>
            </a:ln>
            <a:effectLst/>
          </c:spPr>
          <c:marker>
            <c:symbol val="circle"/>
            <c:size val="5"/>
            <c:spPr>
              <a:solidFill>
                <a:schemeClr val="accent3"/>
              </a:solidFill>
              <a:ln w="57150">
                <a:solidFill>
                  <a:schemeClr val="accent3"/>
                </a:solidFill>
              </a:ln>
              <a:effectLst/>
            </c:spPr>
          </c:marker>
          <c:cat>
            <c:strRef>
              <c:f>Лист1!$A$2:$A$4</c:f>
              <c:strCache>
                <c:ptCount val="3"/>
                <c:pt idx="0">
                  <c:v>2013</c:v>
                </c:pt>
                <c:pt idx="1">
                  <c:v>2014</c:v>
                </c:pt>
                <c:pt idx="2">
                  <c:v>Forecast for 2015</c:v>
                </c:pt>
              </c:strCache>
            </c:strRef>
          </c:cat>
          <c:val>
            <c:numRef>
              <c:f>Лист1!$D$2:$D$4</c:f>
              <c:numCache>
                <c:formatCode>@</c:formatCode>
                <c:ptCount val="3"/>
                <c:pt idx="0">
                  <c:v>191</c:v>
                </c:pt>
                <c:pt idx="1">
                  <c:v>209</c:v>
                </c:pt>
                <c:pt idx="2">
                  <c:v>215</c:v>
                </c:pt>
              </c:numCache>
            </c:numRef>
          </c:val>
          <c:smooth val="0"/>
        </c:ser>
        <c:ser>
          <c:idx val="3"/>
          <c:order val="3"/>
          <c:tx>
            <c:strRef>
              <c:f>Лист1!$E$1</c:f>
              <c:strCache>
                <c:ptCount val="1"/>
                <c:pt idx="0">
                  <c:v>Reports</c:v>
                </c:pt>
              </c:strCache>
            </c:strRef>
          </c:tx>
          <c:spPr>
            <a:ln w="57150" cap="rnd">
              <a:solidFill>
                <a:schemeClr val="accent4"/>
              </a:solidFill>
              <a:round/>
            </a:ln>
            <a:effectLst/>
          </c:spPr>
          <c:marker>
            <c:symbol val="circle"/>
            <c:size val="5"/>
            <c:spPr>
              <a:solidFill>
                <a:schemeClr val="accent4"/>
              </a:solidFill>
              <a:ln w="57150">
                <a:solidFill>
                  <a:schemeClr val="accent4"/>
                </a:solidFill>
              </a:ln>
              <a:effectLst/>
            </c:spPr>
          </c:marker>
          <c:cat>
            <c:strRef>
              <c:f>Лист1!$A$2:$A$4</c:f>
              <c:strCache>
                <c:ptCount val="3"/>
                <c:pt idx="0">
                  <c:v>2013</c:v>
                </c:pt>
                <c:pt idx="1">
                  <c:v>2014</c:v>
                </c:pt>
                <c:pt idx="2">
                  <c:v>Forecast for 2015</c:v>
                </c:pt>
              </c:strCache>
            </c:strRef>
          </c:cat>
          <c:val>
            <c:numRef>
              <c:f>Лист1!$E$2:$E$4</c:f>
              <c:numCache>
                <c:formatCode>@</c:formatCode>
                <c:ptCount val="3"/>
                <c:pt idx="0">
                  <c:v>182</c:v>
                </c:pt>
                <c:pt idx="1">
                  <c:v>244</c:v>
                </c:pt>
                <c:pt idx="2">
                  <c:v>300</c:v>
                </c:pt>
              </c:numCache>
            </c:numRef>
          </c:val>
          <c:smooth val="0"/>
        </c:ser>
        <c:dLbls>
          <c:showLegendKey val="0"/>
          <c:showVal val="0"/>
          <c:showCatName val="0"/>
          <c:showSerName val="0"/>
          <c:showPercent val="0"/>
          <c:showBubbleSize val="0"/>
        </c:dLbls>
        <c:marker val="1"/>
        <c:smooth val="0"/>
        <c:axId val="110212608"/>
        <c:axId val="108847680"/>
      </c:lineChart>
      <c:catAx>
        <c:axId val="110212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08847680"/>
        <c:crosses val="autoZero"/>
        <c:auto val="1"/>
        <c:lblAlgn val="ctr"/>
        <c:lblOffset val="100"/>
        <c:noMultiLvlLbl val="0"/>
      </c:catAx>
      <c:valAx>
        <c:axId val="108847680"/>
        <c:scaling>
          <c:orientation val="minMax"/>
        </c:scaling>
        <c:delete val="0"/>
        <c:axPos val="l"/>
        <c:majorGridlines>
          <c:spPr>
            <a:ln w="9525" cap="flat" cmpd="sng" algn="ctr">
              <a:solidFill>
                <a:schemeClr val="tx1">
                  <a:lumMod val="15000"/>
                  <a:lumOff val="85000"/>
                </a:schemeClr>
              </a:solidFill>
              <a:round/>
            </a:ln>
            <a:effectLst/>
          </c:spPr>
        </c:majorGridlines>
        <c:numFmt formatCode="@"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1021260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ru-RU"/>
          </a:p>
        </c:txPr>
      </c:dTable>
      <c:spPr>
        <a:noFill/>
        <a:ln>
          <a:noFill/>
        </a:ln>
        <a:effectLst/>
      </c:spPr>
    </c:plotArea>
    <c:plotVisOnly val="1"/>
    <c:dispBlanksAs val="zero"/>
    <c:showDLblsOverMax val="0"/>
  </c:chart>
  <c:spPr>
    <a:noFill/>
    <a:ln>
      <a:noFill/>
    </a:ln>
    <a:effectLst/>
  </c:spPr>
  <c:txPr>
    <a:bodyPr/>
    <a:lstStyle/>
    <a:p>
      <a:pPr>
        <a:defRPr/>
      </a:pPr>
      <a:endParaRPr lang="ru-RU"/>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0.38202</cdr:x>
      <cdr:y>0.02768</cdr:y>
    </cdr:from>
    <cdr:to>
      <cdr:x>0.38471</cdr:x>
      <cdr:y>0.64472</cdr:y>
    </cdr:to>
    <cdr:sp macro="" textlink="">
      <cdr:nvSpPr>
        <cdr:cNvPr id="3" name="Прямая соединительная линия 2"/>
        <cdr:cNvSpPr/>
      </cdr:nvSpPr>
      <cdr:spPr>
        <a:xfrm xmlns:a="http://schemas.openxmlformats.org/drawingml/2006/main">
          <a:off x="2706854" y="146958"/>
          <a:ext cx="19061" cy="3276000"/>
        </a:xfrm>
        <a:prstGeom xmlns:a="http://schemas.openxmlformats.org/drawingml/2006/main" prst="line">
          <a:avLst/>
        </a:prstGeom>
        <a:ln xmlns:a="http://schemas.openxmlformats.org/drawingml/2006/main">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ru-RU"/>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rtl="0" eaLnBrk="0" hangingPunct="0">
              <a:defRPr sz="1200">
                <a:cs typeface="Arial" pitchFamily="34" charset="0"/>
              </a:defRPr>
            </a:lvl1pPr>
          </a:lstStyle>
          <a:p>
            <a:pPr>
              <a:defRPr/>
            </a:pPr>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l" rtl="0" eaLnBrk="0" hangingPunct="0">
              <a:defRPr sz="1200">
                <a:cs typeface="Arial" pitchFamily="34" charset="0"/>
              </a:defRPr>
            </a:lvl1pPr>
          </a:lstStyle>
          <a:p>
            <a:pPr>
              <a:defRPr/>
            </a:pPr>
            <a:r>
              <a:rPr lang="ru-RU"/>
              <a:t>12.10.2015</a:t>
            </a:r>
          </a:p>
        </p:txBody>
      </p:sp>
      <p:sp>
        <p:nvSpPr>
          <p:cNvPr id="4" name="Образ слайда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a:t>Образец текста</a:t>
            </a:r>
          </a:p>
          <a:p>
            <a:pPr lvl="1"/>
            <a:r>
              <a:rPr lang="en-US" noProof="0"/>
              <a:t>Второй уровень</a:t>
            </a:r>
          </a:p>
          <a:p>
            <a:pPr lvl="2"/>
            <a:r>
              <a:rPr lang="en-US" noProof="0"/>
              <a:t>Третий уровень</a:t>
            </a:r>
          </a:p>
          <a:p>
            <a:pPr lvl="3"/>
            <a:r>
              <a:rPr lang="en-US" noProof="0"/>
              <a:t>Четвертый уровень</a:t>
            </a:r>
          </a:p>
          <a:p>
            <a:pPr lvl="4"/>
            <a:r>
              <a:rPr lang="en-US" noProof="0"/>
              <a:t>Пятый уровень</a:t>
            </a:r>
          </a:p>
        </p:txBody>
      </p:sp>
      <p:sp>
        <p:nvSpPr>
          <p:cNvPr id="6" name="Нижний колонтитул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rtl="0" eaLnBrk="0" hangingPunct="0">
              <a:defRPr sz="120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49688" y="9428163"/>
            <a:ext cx="2946400" cy="496887"/>
          </a:xfrm>
          <a:prstGeom prst="rect">
            <a:avLst/>
          </a:prstGeom>
        </p:spPr>
        <p:txBody>
          <a:bodyPr vert="horz" wrap="square" lIns="91440" tIns="45720" rIns="91440" bIns="45720" numCol="1" rtlCol="0" anchor="b" anchorCtr="0" compatLnSpc="1">
            <a:prstTxWarp prst="textNoShape">
              <a:avLst/>
            </a:prstTxWarp>
          </a:bodyPr>
          <a:lstStyle>
            <a:lvl1pPr algn="l" rtl="0" eaLnBrk="0" hangingPunct="0">
              <a:defRPr sz="1200"/>
            </a:lvl1pPr>
          </a:lstStyle>
          <a:p>
            <a:pPr>
              <a:defRPr/>
            </a:pPr>
            <a:fld id="{C5E5BA68-303D-4280-800E-207772B4CEED}" type="slidenum">
              <a:rPr lang="ru-RU" altLang="ru-RU"/>
              <a:pPr>
                <a:defRPr/>
              </a:pPr>
              <a:t>‹#›</a:t>
            </a:fld>
            <a:endParaRPr lang="ru-RU" altLang="ru-RU"/>
          </a:p>
        </p:txBody>
      </p:sp>
    </p:spTree>
    <p:extLst>
      <p:ext uri="{BB962C8B-B14F-4D97-AF65-F5344CB8AC3E}">
        <p14:creationId xmlns:p14="http://schemas.microsoft.com/office/powerpoint/2010/main" val="42625523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Образ слайда 1"/>
          <p:cNvSpPr>
            <a:spLocks noGrp="1" noRot="1" noChangeAspect="1" noTextEdit="1"/>
          </p:cNvSpPr>
          <p:nvPr>
            <p:ph type="sldImg"/>
          </p:nvPr>
        </p:nvSpPr>
        <p:spPr bwMode="auto">
          <a:noFill/>
          <a:ln>
            <a:solidFill>
              <a:srgbClr val="000000"/>
            </a:solidFill>
            <a:miter lim="800000"/>
            <a:headEnd/>
            <a:tailEnd/>
          </a:ln>
        </p:spPr>
      </p:sp>
      <p:sp>
        <p:nvSpPr>
          <p:cNvPr id="13315" name="Заметки 2"/>
          <p:cNvSpPr>
            <a:spLocks noGrp="1"/>
          </p:cNvSpPr>
          <p:nvPr>
            <p:ph type="body" idx="1"/>
          </p:nvPr>
        </p:nvSpPr>
        <p:spPr bwMode="auto">
          <a:extLst/>
        </p:spPr>
        <p:txBody>
          <a:bodyPr wrap="square" numCol="1" anchor="t" anchorCtr="0" compatLnSpc="1">
            <a:prstTxWarp prst="textNoShape">
              <a:avLst/>
            </a:prstTxWarp>
            <a:normAutofit lnSpcReduction="10000"/>
          </a:bodyPr>
          <a:lstStyle/>
          <a:p>
            <a:r>
              <a:rPr lang="en-US" sz="1200" kern="1200" dirty="0" smtClean="0">
                <a:solidFill>
                  <a:schemeClr val="tx1"/>
                </a:solidFill>
                <a:latin typeface="+mn-lt"/>
                <a:ea typeface="+mn-ea"/>
                <a:cs typeface="+mn-cs"/>
              </a:rPr>
              <a:t>The scale of the tasks on automation of the Federal Treasury functional activity is caused by the following quantitative indicators of its activity: cash servicing of 22 thousand budgets throughout the territory of all 85 constituent entities of the Russian Federation located in 11 time zones;</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more than 140 thousand clients who were opened more than 330 thousand personal accounts and per whom about 750 million operations are performed a year;</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84 FT directorates, more than 2 thousand geographically remote offices, FT and FT Headquarters Interregional Operational Directorate, while the total number of employees at the moment is about 36 thousand persons</a:t>
            </a:r>
            <a:r>
              <a:rPr lang="en-US" dirty="0" smtClean="0"/>
              <a:t>.</a:t>
            </a:r>
            <a:endParaRPr lang="en-US" dirty="0"/>
          </a:p>
          <a:p>
            <a:pPr marL="171450" indent="-171450" eaLnBrk="1" hangingPunct="1">
              <a:spcBef>
                <a:spcPct val="0"/>
              </a:spcBef>
              <a:buFontTx/>
              <a:buChar char="-"/>
              <a:defRPr/>
            </a:pPr>
            <a:endParaRPr lang="ru-RU" altLang="ru-RU" dirty="0" smtClean="0"/>
          </a:p>
        </p:txBody>
      </p:sp>
      <p:sp>
        <p:nvSpPr>
          <p:cNvPr id="47108" name="Номер слайда 3"/>
          <p:cNvSpPr>
            <a:spLocks noGrp="1"/>
          </p:cNvSpPr>
          <p:nvPr>
            <p:ph type="sldNum" sz="quarter" idx="5"/>
          </p:nvPr>
        </p:nvSpPr>
        <p:spPr bwMode="auto">
          <a:noFill/>
          <a:ln>
            <a:miter lim="800000"/>
            <a:headEnd/>
            <a:tailEnd/>
          </a:ln>
        </p:spPr>
        <p:txBody>
          <a:bodyPr/>
          <a:lstStyle/>
          <a:p>
            <a:fld id="{23177B30-AD93-459B-B664-58FE83345681}" type="slidenum">
              <a:rPr lang="ru-RU" altLang="ru-RU" smtClean="0"/>
              <a:pPr/>
              <a:t>2</a:t>
            </a:fld>
            <a:endParaRPr lang="ru-RU" alt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Образ слайда 1"/>
          <p:cNvSpPr>
            <a:spLocks noGrp="1" noRot="1" noChangeAspect="1" noTextEdit="1"/>
          </p:cNvSpPr>
          <p:nvPr>
            <p:ph type="sldImg"/>
          </p:nvPr>
        </p:nvSpPr>
        <p:spPr bwMode="auto">
          <a:noFill/>
          <a:ln>
            <a:solidFill>
              <a:srgbClr val="000000"/>
            </a:solidFill>
            <a:miter lim="800000"/>
            <a:headEnd/>
            <a:tailEnd/>
          </a:ln>
        </p:spPr>
      </p:sp>
      <p:sp>
        <p:nvSpPr>
          <p:cNvPr id="4813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kern="1200" dirty="0" smtClean="0">
                <a:solidFill>
                  <a:schemeClr val="tx1"/>
                </a:solidFill>
                <a:latin typeface="+mn-lt"/>
                <a:ea typeface="+mn-ea"/>
                <a:cs typeface="+mn-cs"/>
              </a:rPr>
              <a:t>The scale and complexity of the information system, in which execution of the core functions of the Federal Treasury is automated - FTAS, is characterized not only by the number of information objects that are implemented in the system and load indicators associated with the scale of the Treasury system, but also by the annual changes in the laws and regulations (LAR) requirements that affect the system functionality; at an average the requirements of about 70 new or amended LAR are implemented in a year. This affects the dynamics of FTAS functionality growth, increase in complexity and increased dependencies among business objects implemented in the system (documents/guides/reports).</a:t>
            </a:r>
            <a:endParaRPr lang="en-US" dirty="0" smtClean="0"/>
          </a:p>
          <a:p>
            <a:pPr eaLnBrk="1" hangingPunct="1">
              <a:spcBef>
                <a:spcPct val="0"/>
              </a:spcBef>
            </a:pPr>
            <a:endParaRPr lang="ru-RU" altLang="ru-RU" dirty="0" smtClean="0"/>
          </a:p>
        </p:txBody>
      </p:sp>
      <p:sp>
        <p:nvSpPr>
          <p:cNvPr id="48132" name="Номер слайда 3"/>
          <p:cNvSpPr>
            <a:spLocks noGrp="1"/>
          </p:cNvSpPr>
          <p:nvPr>
            <p:ph type="sldNum" sz="quarter" idx="5"/>
          </p:nvPr>
        </p:nvSpPr>
        <p:spPr bwMode="auto">
          <a:noFill/>
          <a:ln>
            <a:miter lim="800000"/>
            <a:headEnd/>
            <a:tailEnd/>
          </a:ln>
        </p:spPr>
        <p:txBody>
          <a:bodyPr/>
          <a:lstStyle/>
          <a:p>
            <a:fld id="{E3328D42-02A9-4EF5-8406-DB090DCFE3D1}" type="slidenum">
              <a:rPr lang="ru-RU" altLang="ru-RU" smtClean="0"/>
              <a:pPr/>
              <a:t>3</a:t>
            </a:fld>
            <a:endParaRPr lang="ru-RU" alt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Образ слайда 1"/>
          <p:cNvSpPr>
            <a:spLocks noGrp="1" noRot="1" noChangeAspect="1" noTextEdit="1"/>
          </p:cNvSpPr>
          <p:nvPr>
            <p:ph type="sldImg"/>
          </p:nvPr>
        </p:nvSpPr>
        <p:spPr bwMode="auto">
          <a:noFill/>
          <a:ln>
            <a:solidFill>
              <a:srgbClr val="000000"/>
            </a:solidFill>
            <a:miter lim="800000"/>
            <a:headEnd/>
            <a:tailEnd/>
          </a:ln>
        </p:spPr>
      </p:sp>
      <p:sp>
        <p:nvSpPr>
          <p:cNvPr id="3" name="Заметки 2"/>
          <p:cNvSpPr>
            <a:spLocks noGrp="1"/>
          </p:cNvSpPr>
          <p:nvPr>
            <p:ph type="body" idx="1"/>
          </p:nvPr>
        </p:nvSpPr>
        <p:spPr/>
        <p:txBody>
          <a:bodyPr>
            <a:normAutofit lnSpcReduction="10000"/>
          </a:bodyPr>
          <a:lstStyle/>
          <a:p>
            <a:r>
              <a:rPr lang="en-US" sz="1200" kern="1200" dirty="0" smtClean="0">
                <a:solidFill>
                  <a:schemeClr val="tx1"/>
                </a:solidFill>
                <a:latin typeface="+mn-lt"/>
                <a:ea typeface="+mn-ea"/>
                <a:cs typeface="+mn-cs"/>
              </a:rPr>
              <a:t>The Federal Treasury IT organization includes centralized services provided via the portal solutions and decentralized, geographically distributed, vertically integrated services. IT infrastructure of this scale and severity level of services defines the organizational and functional structure of the Federal Treasury IT organization. The headquarters’ directorates provide regulation and standardization of IT management processes in the field of AS, infrastructure, information security, provide methodological and service support to regional units. Planning and management of IT budget, procurement procedures for centralized contracts, monitoring and control of the quality of services provided in the regions, is also the task of the headquarters. Regional IT services perform tasks on support of decentralized services, provide IT services to regional offices of the Federal Treasury, provide at the local level implementation of the unified policy in the field of development and support of FT IT services. </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Having examined the best world practices we have taken the tack of improving the quality of IT services on a background of stabilization, or reducing the cost of IT holding in an organization through transition to the unified information and technology architecture. Paying particular attention to computing resources virtualization and creation on their base of dynamic automated environments. The ability to dynamically reallocate seasonal load of services supported by us throughout Russia makes it possible to significantly save on server capacity, installation areas, electricity and staff.</a:t>
            </a:r>
            <a:endParaRPr lang="ru-RU" dirty="0"/>
          </a:p>
        </p:txBody>
      </p:sp>
      <p:sp>
        <p:nvSpPr>
          <p:cNvPr id="49156" name="Номер слайда 3"/>
          <p:cNvSpPr>
            <a:spLocks noGrp="1"/>
          </p:cNvSpPr>
          <p:nvPr>
            <p:ph type="sldNum" sz="quarter" idx="5"/>
          </p:nvPr>
        </p:nvSpPr>
        <p:spPr bwMode="auto">
          <a:noFill/>
          <a:ln>
            <a:miter lim="800000"/>
            <a:headEnd/>
            <a:tailEnd/>
          </a:ln>
        </p:spPr>
        <p:txBody>
          <a:bodyPr/>
          <a:lstStyle/>
          <a:p>
            <a:fld id="{9ED3FF6D-1894-45CD-8D03-E8EE6B490D61}" type="slidenum">
              <a:rPr lang="ru-RU" altLang="ru-RU" smtClean="0"/>
              <a:pPr/>
              <a:t>4</a:t>
            </a:fld>
            <a:endParaRPr lang="ru-RU" alt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Образ слайда 1"/>
          <p:cNvSpPr>
            <a:spLocks noGrp="1" noRot="1" noChangeAspect="1" noTextEdit="1"/>
          </p:cNvSpPr>
          <p:nvPr>
            <p:ph type="sldImg"/>
          </p:nvPr>
        </p:nvSpPr>
        <p:spPr bwMode="auto">
          <a:noFill/>
          <a:ln>
            <a:solidFill>
              <a:srgbClr val="000000"/>
            </a:solidFill>
            <a:miter lim="800000"/>
            <a:headEnd/>
            <a:tailEnd/>
          </a:ln>
        </p:spPr>
      </p:sp>
      <p:sp>
        <p:nvSpPr>
          <p:cNvPr id="50179" name="Заметки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latin typeface="+mn-lt"/>
                <a:ea typeface="+mn-ea"/>
                <a:cs typeface="+mn-cs"/>
              </a:rPr>
              <a:t>Given the complexity of the information system AS being modified, the scale of the Treasury system, the figures on which are shown in the previous slide, without organization of work on AS change management it is impossible to ensure issue of AS modifications within the required time and with due quality. General process flow is presented on this slide and corresponds to the procedures established by ‘Procedure on Modification of Application Software in the Federal Treasury Information Systems’ approved by the FT Order.</a:t>
            </a:r>
            <a:r>
              <a:rPr lang="en-US" dirty="0" smtClean="0"/>
              <a:t> </a:t>
            </a:r>
          </a:p>
          <a:p>
            <a:pPr eaLnBrk="1" hangingPunct="1">
              <a:spcBef>
                <a:spcPct val="0"/>
              </a:spcBef>
            </a:pPr>
            <a:endParaRPr lang="ru-RU" altLang="ru-RU" dirty="0" smtClean="0"/>
          </a:p>
        </p:txBody>
      </p:sp>
      <p:sp>
        <p:nvSpPr>
          <p:cNvPr id="50180" name="Номер слайда 3"/>
          <p:cNvSpPr>
            <a:spLocks noGrp="1"/>
          </p:cNvSpPr>
          <p:nvPr>
            <p:ph type="sldNum" sz="quarter" idx="5"/>
          </p:nvPr>
        </p:nvSpPr>
        <p:spPr bwMode="auto">
          <a:noFill/>
          <a:ln>
            <a:miter lim="800000"/>
            <a:headEnd/>
            <a:tailEnd/>
          </a:ln>
        </p:spPr>
        <p:txBody>
          <a:bodyPr/>
          <a:lstStyle/>
          <a:p>
            <a:fld id="{40224180-DF38-470A-8FBE-E1DD861D8E72}" type="slidenum">
              <a:rPr lang="ru-RU" altLang="ru-RU" smtClean="0"/>
              <a:pPr/>
              <a:t>5</a:t>
            </a:fld>
            <a:endParaRPr lang="ru-RU" alt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раз слайда 1"/>
          <p:cNvSpPr>
            <a:spLocks noGrp="1" noRot="1" noChangeAspect="1" noTextEdit="1"/>
          </p:cNvSpPr>
          <p:nvPr>
            <p:ph type="sldImg"/>
          </p:nvPr>
        </p:nvSpPr>
        <p:spPr bwMode="auto">
          <a:noFill/>
          <a:ln>
            <a:solidFill>
              <a:srgbClr val="000000"/>
            </a:solidFill>
            <a:miter lim="800000"/>
            <a:headEnd/>
            <a:tailEnd/>
          </a:ln>
        </p:spPr>
      </p:sp>
      <p:sp>
        <p:nvSpPr>
          <p:cNvPr id="16387" name="Заметки 2"/>
          <p:cNvSpPr>
            <a:spLocks noGrp="1"/>
          </p:cNvSpPr>
          <p:nvPr>
            <p:ph type="body" idx="1"/>
          </p:nvPr>
        </p:nvSpPr>
        <p:spPr bwMode="auto">
          <a:extLst/>
        </p:spPr>
        <p:txBody>
          <a:bodyPr wrap="square" numCol="1" anchor="t" anchorCtr="0" compatLnSpc="1">
            <a:prstTxWarp prst="textNoShape">
              <a:avLst/>
            </a:prstTxWarp>
            <a:normAutofit fontScale="85000" lnSpcReduction="20000"/>
          </a:bodyPr>
          <a:lstStyle/>
          <a:p>
            <a:r>
              <a:rPr lang="en-US" sz="1200" kern="1200" dirty="0" smtClean="0">
                <a:solidFill>
                  <a:schemeClr val="tx1"/>
                </a:solidFill>
                <a:latin typeface="+mn-lt"/>
                <a:ea typeface="+mn-ea"/>
                <a:cs typeface="+mn-cs"/>
              </a:rPr>
              <a:t>Automated System of the Federal Treasury is included in the profile of the Russian Treasury operation management system.  The operation management system ensures management of the services quality through a comprehensive monitoring system covering IT infrastructure objects, DBMS, and in the long term - application software and FTAS key functionality. </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In the time mode close to the real time one the monitoring system collects monitoring metrics, the state of IT infrastructure and services elements, as well as information security events, which are displayed on the screens of the Situation Center. </a:t>
            </a:r>
            <a:endParaRPr lang="ru-R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FT Situation Center carries out a single approach to monitoring regarding emerging irregularities, accidents registered by proactive monitoring systems. This approach allows us to solve up to 40% of problems before users may face thereof.  Tough regulation of interaction of IT units of the headquarters and regional bodies engaged in maintenance and provision of operation of IT services makes it possible to reduce the response time regarding critical problems, decrease the services downtime.</a:t>
            </a:r>
            <a:endParaRPr lang="ru-RU" altLang="ru-RU" dirty="0" smtClean="0"/>
          </a:p>
        </p:txBody>
      </p:sp>
      <p:sp>
        <p:nvSpPr>
          <p:cNvPr id="51204" name="Номер слайда 3"/>
          <p:cNvSpPr>
            <a:spLocks noGrp="1"/>
          </p:cNvSpPr>
          <p:nvPr>
            <p:ph type="sldNum" sz="quarter" idx="5"/>
          </p:nvPr>
        </p:nvSpPr>
        <p:spPr bwMode="auto">
          <a:noFill/>
          <a:ln>
            <a:miter lim="800000"/>
            <a:headEnd/>
            <a:tailEnd/>
          </a:ln>
        </p:spPr>
        <p:txBody>
          <a:bodyPr/>
          <a:lstStyle/>
          <a:p>
            <a:fld id="{3B6A38D3-8E15-4DB4-927C-DFC0991BB638}" type="slidenum">
              <a:rPr lang="ru-RU" altLang="ru-RU" smtClean="0"/>
              <a:pPr/>
              <a:t>6</a:t>
            </a:fld>
            <a:endParaRPr lang="ru-RU" alt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Образ слайда 1"/>
          <p:cNvSpPr>
            <a:spLocks noGrp="1" noRot="1" noChangeAspect="1" noTextEdit="1"/>
          </p:cNvSpPr>
          <p:nvPr>
            <p:ph type="sldImg"/>
          </p:nvPr>
        </p:nvSpPr>
        <p:spPr bwMode="auto">
          <a:noFill/>
          <a:ln>
            <a:solidFill>
              <a:srgbClr val="000000"/>
            </a:solidFill>
            <a:miter lim="800000"/>
            <a:headEnd/>
            <a:tailEnd/>
          </a:ln>
        </p:spPr>
      </p:sp>
      <p:sp>
        <p:nvSpPr>
          <p:cNvPr id="5222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kern="1200" dirty="0" smtClean="0">
                <a:solidFill>
                  <a:schemeClr val="tx1"/>
                </a:solidFill>
                <a:latin typeface="+mn-lt"/>
                <a:ea typeface="+mn-ea"/>
                <a:cs typeface="+mn-cs"/>
              </a:rPr>
              <a:t>Currently, FTAS operates on capacities of 86 regional data processing centers (DPC); IT infrastructure of such scale and services severity level requires considerable expenses on its support and development. Further development requires us to move to a new technological level ensuring cost efficiency improvement and optimization of the number of civil servants, for these purposes, the Federal Treasury has been implementing IT organization restructuring. In particular, in the framework of this approach, we have planned to perform before 2020 consolidation of FTAS computing capacities from regional DPC into a single cloud infrastructure of the Ministry of Finance DPC consolidated system.   This is a key way to simplify, speed up and reduce development, implementation and operation of FTAS, ensure its integration with information system ‘E-Budget’ which promotes development of the Treasury system of Russia in expanding the scope of automation of government functions and inter-agency cooperation through introduction of universal web-services and provision of payment and information services as to our clients in the framework of the budget process, as well as to particular legal entities outside the budget process, suppliers of goods, works, services in the field of public procurement, and to the citizens.</a:t>
            </a:r>
            <a:endParaRPr lang="en-US" dirty="0" smtClean="0"/>
          </a:p>
          <a:p>
            <a:pPr eaLnBrk="1" hangingPunct="1">
              <a:spcBef>
                <a:spcPct val="0"/>
              </a:spcBef>
            </a:pPr>
            <a:endParaRPr lang="ru-RU" altLang="ru-RU" dirty="0" smtClean="0"/>
          </a:p>
        </p:txBody>
      </p:sp>
      <p:sp>
        <p:nvSpPr>
          <p:cNvPr id="52228" name="Номер слайда 3"/>
          <p:cNvSpPr>
            <a:spLocks noGrp="1"/>
          </p:cNvSpPr>
          <p:nvPr>
            <p:ph type="sldNum" sz="quarter" idx="5"/>
          </p:nvPr>
        </p:nvSpPr>
        <p:spPr bwMode="auto">
          <a:noFill/>
          <a:ln>
            <a:miter lim="800000"/>
            <a:headEnd/>
            <a:tailEnd/>
          </a:ln>
        </p:spPr>
        <p:txBody>
          <a:bodyPr/>
          <a:lstStyle/>
          <a:p>
            <a:fld id="{73F3075B-52F1-4C84-ABCB-C581C3BC9253}" type="slidenum">
              <a:rPr lang="ru-RU" altLang="ru-RU" smtClean="0"/>
              <a:pPr/>
              <a:t>7</a:t>
            </a:fld>
            <a:endParaRPr lang="ru-RU" alt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rtlCol="0" anchor="b"/>
          <a:lstStyle>
            <a:lvl1pPr algn="ctr" rtl="0">
              <a:defRPr sz="6000"/>
            </a:lvl1pPr>
          </a:lstStyle>
          <a:p>
            <a:r>
              <a:rPr lang="en-US"/>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rtlCol="0"/>
          <a:lstStyle>
            <a:lvl1pPr marL="0" indent="0" algn="ctr" rtl="0">
              <a:buNone/>
              <a:defRPr sz="24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r>
              <a:rPr lang="en-US"/>
              <a:t>Образец подзаголовка</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83A0353D-0807-4CCC-B3A1-D7B354ABA5DB}" type="slidenum">
              <a:rPr lang="ru-RU" altLang="ru-RU"/>
              <a:pPr>
                <a:defRPr/>
              </a:pPr>
              <a:t>‹#›</a:t>
            </a:fld>
            <a:endParaRPr lang="ru-RU" alt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Вертикальный текст 2"/>
          <p:cNvSpPr>
            <a:spLocks noGrp="1"/>
          </p:cNvSpPr>
          <p:nvPr>
            <p:ph type="body" orient="vert" idx="1"/>
          </p:nvPr>
        </p:nvSpPr>
        <p:spPr/>
        <p:txBody>
          <a:bodyPr vert="eaVert"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4D9E6F60-535D-4B04-99E2-4D6DB70EB157}" type="slidenum">
              <a:rPr lang="ru-RU" altLang="ru-RU"/>
              <a:pPr>
                <a:defRPr/>
              </a:pPr>
              <a:t>‹#›</a:t>
            </a:fld>
            <a:endParaRPr lang="ru-RU" alt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rtlCol="0"/>
          <a:lstStyle/>
          <a:p>
            <a:r>
              <a:rPr lang="en-US"/>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0DFC56CF-A480-4C4E-9C08-AF23DC8F3291}" type="slidenum">
              <a:rPr lang="ru-RU" altLang="ru-RU"/>
              <a:pPr>
                <a:defRPr/>
              </a:pPr>
              <a:t>‹#›</a:t>
            </a:fld>
            <a:endParaRPr lang="ru-RU" alt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rtlCol="0" anchor="b"/>
          <a:lstStyle>
            <a:lvl1pPr algn="ctr" rtl="0">
              <a:defRPr sz="6000"/>
            </a:lvl1pPr>
          </a:lstStyle>
          <a:p>
            <a:r>
              <a:rPr lang="en-US"/>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rtlCol="0"/>
          <a:lstStyle>
            <a:lvl1pPr marL="0" indent="0" algn="ctr" rtl="0">
              <a:buNone/>
              <a:defRPr sz="24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r>
              <a:rPr lang="en-US"/>
              <a:t>Образец подзаголовка</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03018753-E778-4769-8E21-B32739FB05B4}" type="slidenum">
              <a:rPr lang="ru-RU" altLang="ru-RU"/>
              <a:pPr>
                <a:defRPr/>
              </a:pPr>
              <a:t>‹#›</a:t>
            </a:fld>
            <a:endParaRPr lang="ru-RU" alt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Объект 2"/>
          <p:cNvSpPr>
            <a:spLocks noGrp="1"/>
          </p:cNvSpPr>
          <p:nvPr>
            <p:ph idx="1"/>
          </p:nvPr>
        </p:nvSpPr>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D2FB5591-A48F-4BF8-91B0-AB9FC3DE3202}" type="slidenum">
              <a:rPr lang="ru-RU" altLang="ru-RU"/>
              <a:pPr>
                <a:defRPr/>
              </a:pPr>
              <a:t>‹#›</a:t>
            </a:fld>
            <a:endParaRPr lang="ru-RU" alt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rtlCol="0" anchor="b"/>
          <a:lstStyle>
            <a:lvl1pPr algn="l" rtl="0">
              <a:defRPr sz="6000"/>
            </a:lvl1pPr>
          </a:lstStyle>
          <a:p>
            <a:r>
              <a:rPr lang="en-US"/>
              <a:t>Образец заголовка</a:t>
            </a:r>
            <a:endParaRPr lang="ru-RU"/>
          </a:p>
        </p:txBody>
      </p:sp>
      <p:sp>
        <p:nvSpPr>
          <p:cNvPr id="3" name="Текст 2"/>
          <p:cNvSpPr>
            <a:spLocks noGrp="1"/>
          </p:cNvSpPr>
          <p:nvPr>
            <p:ph type="body" idx="1"/>
          </p:nvPr>
        </p:nvSpPr>
        <p:spPr>
          <a:xfrm>
            <a:off x="831850" y="4589463"/>
            <a:ext cx="10515600" cy="1500187"/>
          </a:xfrm>
        </p:spPr>
        <p:txBody>
          <a:bodyPr rtlCol="0"/>
          <a:lstStyle>
            <a:lvl1pPr marL="0" indent="0" algn="l" rtl="0">
              <a:buNone/>
              <a:defRPr sz="2400">
                <a:solidFill>
                  <a:schemeClr val="tx1">
                    <a:tint val="75000"/>
                  </a:schemeClr>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a:r>
              <a:rPr lang="en-US"/>
              <a:t>Образец текста</a:t>
            </a:r>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DDE13622-4276-4AEA-AE26-B44634BAB852}" type="slidenum">
              <a:rPr lang="ru-RU" altLang="ru-RU"/>
              <a:pPr>
                <a:defRPr/>
              </a:pPr>
              <a:t>‹#›</a:t>
            </a:fld>
            <a:endParaRPr lang="ru-RU" alt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Объект 2"/>
          <p:cNvSpPr>
            <a:spLocks noGrp="1"/>
          </p:cNvSpPr>
          <p:nvPr>
            <p:ph sz="half" idx="1"/>
          </p:nvPr>
        </p:nvSpPr>
        <p:spPr>
          <a:xfrm>
            <a:off x="838200" y="1825625"/>
            <a:ext cx="5181600" cy="435133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Объект 3"/>
          <p:cNvSpPr>
            <a:spLocks noGrp="1"/>
          </p:cNvSpPr>
          <p:nvPr>
            <p:ph sz="half" idx="2"/>
          </p:nvPr>
        </p:nvSpPr>
        <p:spPr>
          <a:xfrm>
            <a:off x="6172200" y="1825625"/>
            <a:ext cx="5181600" cy="435133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Дата 3"/>
          <p:cNvSpPr>
            <a:spLocks noGrp="1"/>
          </p:cNvSpPr>
          <p:nvPr>
            <p:ph type="dt" sz="half" idx="10"/>
          </p:nvPr>
        </p:nvSpPr>
        <p:spPr/>
        <p:txBody>
          <a:bodyPr/>
          <a:lstStyle>
            <a:lvl1pPr algn="l" rtl="0">
              <a:defRPr/>
            </a:lvl1pPr>
          </a:lstStyle>
          <a:p>
            <a:pPr>
              <a:defRPr/>
            </a:pPr>
            <a:r>
              <a:rPr lang="ru-RU"/>
              <a:t>12.10.2015</a:t>
            </a:r>
          </a:p>
        </p:txBody>
      </p:sp>
      <p:sp>
        <p:nvSpPr>
          <p:cNvPr id="6"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7" name="Номер слайда 5"/>
          <p:cNvSpPr>
            <a:spLocks noGrp="1"/>
          </p:cNvSpPr>
          <p:nvPr>
            <p:ph type="sldNum" sz="quarter" idx="12"/>
          </p:nvPr>
        </p:nvSpPr>
        <p:spPr/>
        <p:txBody>
          <a:bodyPr/>
          <a:lstStyle>
            <a:lvl1pPr algn="l" rtl="0">
              <a:defRPr/>
            </a:lvl1pPr>
          </a:lstStyle>
          <a:p>
            <a:pPr>
              <a:defRPr/>
            </a:pPr>
            <a:fld id="{EE74509F-DB5F-4ECC-86A5-25BA918A2C7D}" type="slidenum">
              <a:rPr lang="ru-RU" altLang="ru-RU"/>
              <a:pPr>
                <a:defRPr/>
              </a:pPr>
              <a:t>‹#›</a:t>
            </a:fld>
            <a:endParaRPr lang="ru-RU" alt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rtlCol="0"/>
          <a:lstStyle/>
          <a:p>
            <a:r>
              <a:rPr lang="en-US"/>
              <a:t>Образец заголовка</a:t>
            </a:r>
            <a:endParaRPr lang="ru-RU"/>
          </a:p>
        </p:txBody>
      </p:sp>
      <p:sp>
        <p:nvSpPr>
          <p:cNvPr id="3" name="Текст 2"/>
          <p:cNvSpPr>
            <a:spLocks noGrp="1"/>
          </p:cNvSpPr>
          <p:nvPr>
            <p:ph type="body" idx="1"/>
          </p:nvPr>
        </p:nvSpPr>
        <p:spPr>
          <a:xfrm>
            <a:off x="839788" y="1681163"/>
            <a:ext cx="5157787" cy="823912"/>
          </a:xfrm>
        </p:spPr>
        <p:txBody>
          <a:bodyPr rtlCol="0" anchor="b"/>
          <a:lstStyle>
            <a:lvl1pPr marL="0" indent="0" algn="l" rtl="0">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a:r>
              <a:rPr lang="en-US"/>
              <a:t>Образец текста</a:t>
            </a:r>
          </a:p>
        </p:txBody>
      </p:sp>
      <p:sp>
        <p:nvSpPr>
          <p:cNvPr id="4" name="Объект 3"/>
          <p:cNvSpPr>
            <a:spLocks noGrp="1"/>
          </p:cNvSpPr>
          <p:nvPr>
            <p:ph sz="half" idx="2"/>
          </p:nvPr>
        </p:nvSpPr>
        <p:spPr>
          <a:xfrm>
            <a:off x="839788" y="2505075"/>
            <a:ext cx="5157787" cy="368458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Текст 4"/>
          <p:cNvSpPr>
            <a:spLocks noGrp="1"/>
          </p:cNvSpPr>
          <p:nvPr>
            <p:ph type="body" sz="quarter" idx="3"/>
          </p:nvPr>
        </p:nvSpPr>
        <p:spPr>
          <a:xfrm>
            <a:off x="6172200" y="1681163"/>
            <a:ext cx="5183188" cy="823912"/>
          </a:xfrm>
        </p:spPr>
        <p:txBody>
          <a:bodyPr rtlCol="0" anchor="b"/>
          <a:lstStyle>
            <a:lvl1pPr marL="0" indent="0" algn="l" rtl="0">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a:r>
              <a:rPr lang="en-US"/>
              <a:t>Образец текста</a:t>
            </a:r>
          </a:p>
        </p:txBody>
      </p:sp>
      <p:sp>
        <p:nvSpPr>
          <p:cNvPr id="6" name="Объект 5"/>
          <p:cNvSpPr>
            <a:spLocks noGrp="1"/>
          </p:cNvSpPr>
          <p:nvPr>
            <p:ph sz="quarter" idx="4"/>
          </p:nvPr>
        </p:nvSpPr>
        <p:spPr>
          <a:xfrm>
            <a:off x="6172200" y="2505075"/>
            <a:ext cx="5183188" cy="368458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7" name="Дата 3"/>
          <p:cNvSpPr>
            <a:spLocks noGrp="1"/>
          </p:cNvSpPr>
          <p:nvPr>
            <p:ph type="dt" sz="half" idx="10"/>
          </p:nvPr>
        </p:nvSpPr>
        <p:spPr/>
        <p:txBody>
          <a:bodyPr/>
          <a:lstStyle>
            <a:lvl1pPr algn="l" rtl="0">
              <a:defRPr/>
            </a:lvl1pPr>
          </a:lstStyle>
          <a:p>
            <a:pPr>
              <a:defRPr/>
            </a:pPr>
            <a:r>
              <a:rPr lang="ru-RU"/>
              <a:t>12.10.2015</a:t>
            </a:r>
          </a:p>
        </p:txBody>
      </p:sp>
      <p:sp>
        <p:nvSpPr>
          <p:cNvPr id="8"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9" name="Номер слайда 5"/>
          <p:cNvSpPr>
            <a:spLocks noGrp="1"/>
          </p:cNvSpPr>
          <p:nvPr>
            <p:ph type="sldNum" sz="quarter" idx="12"/>
          </p:nvPr>
        </p:nvSpPr>
        <p:spPr/>
        <p:txBody>
          <a:bodyPr/>
          <a:lstStyle>
            <a:lvl1pPr algn="l" rtl="0">
              <a:defRPr/>
            </a:lvl1pPr>
          </a:lstStyle>
          <a:p>
            <a:pPr>
              <a:defRPr/>
            </a:pPr>
            <a:fld id="{9B60A44E-05FC-4262-8756-EA8471958DEC}" type="slidenum">
              <a:rPr lang="ru-RU" altLang="ru-RU"/>
              <a:pPr>
                <a:defRPr/>
              </a:pPr>
              <a:t>‹#›</a:t>
            </a:fld>
            <a:endParaRPr lang="ru-RU" alt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Дата 3"/>
          <p:cNvSpPr>
            <a:spLocks noGrp="1"/>
          </p:cNvSpPr>
          <p:nvPr>
            <p:ph type="dt" sz="half" idx="10"/>
          </p:nvPr>
        </p:nvSpPr>
        <p:spPr/>
        <p:txBody>
          <a:bodyPr/>
          <a:lstStyle>
            <a:lvl1pPr algn="l" rtl="0">
              <a:defRPr/>
            </a:lvl1pPr>
          </a:lstStyle>
          <a:p>
            <a:pPr>
              <a:defRPr/>
            </a:pPr>
            <a:r>
              <a:rPr lang="ru-RU"/>
              <a:t>12.10.2015</a:t>
            </a:r>
          </a:p>
        </p:txBody>
      </p:sp>
      <p:sp>
        <p:nvSpPr>
          <p:cNvPr id="4"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5" name="Номер слайда 5"/>
          <p:cNvSpPr>
            <a:spLocks noGrp="1"/>
          </p:cNvSpPr>
          <p:nvPr>
            <p:ph type="sldNum" sz="quarter" idx="12"/>
          </p:nvPr>
        </p:nvSpPr>
        <p:spPr/>
        <p:txBody>
          <a:bodyPr/>
          <a:lstStyle>
            <a:lvl1pPr algn="l" rtl="0">
              <a:defRPr/>
            </a:lvl1pPr>
          </a:lstStyle>
          <a:p>
            <a:pPr>
              <a:defRPr/>
            </a:pPr>
            <a:fld id="{065939B6-CBA8-442E-9835-678D314AB797}" type="slidenum">
              <a:rPr lang="ru-RU" altLang="ru-RU"/>
              <a:pPr>
                <a:defRPr/>
              </a:pPr>
              <a:t>‹#›</a:t>
            </a:fld>
            <a:endParaRPr lang="ru-RU" alt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lgn="l" rtl="0">
              <a:defRPr/>
            </a:lvl1pPr>
          </a:lstStyle>
          <a:p>
            <a:pPr>
              <a:defRPr/>
            </a:pPr>
            <a:r>
              <a:rPr lang="ru-RU"/>
              <a:t>12.10.2015</a:t>
            </a:r>
          </a:p>
        </p:txBody>
      </p:sp>
      <p:sp>
        <p:nvSpPr>
          <p:cNvPr id="3"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4" name="Номер слайда 5"/>
          <p:cNvSpPr>
            <a:spLocks noGrp="1"/>
          </p:cNvSpPr>
          <p:nvPr>
            <p:ph type="sldNum" sz="quarter" idx="12"/>
          </p:nvPr>
        </p:nvSpPr>
        <p:spPr/>
        <p:txBody>
          <a:bodyPr/>
          <a:lstStyle>
            <a:lvl1pPr algn="l" rtl="0">
              <a:defRPr/>
            </a:lvl1pPr>
          </a:lstStyle>
          <a:p>
            <a:pPr>
              <a:defRPr/>
            </a:pPr>
            <a:fld id="{0D87F134-C294-4789-BE7A-4EF820A85AB6}" type="slidenum">
              <a:rPr lang="ru-RU" altLang="ru-RU"/>
              <a:pPr>
                <a:defRPr/>
              </a:pPr>
              <a:t>‹#›</a:t>
            </a:fld>
            <a:endParaRPr lang="ru-RU" alt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rtlCol="0" anchor="b"/>
          <a:lstStyle>
            <a:lvl1pPr algn="l" rtl="0">
              <a:defRPr sz="3200"/>
            </a:lvl1pPr>
          </a:lstStyle>
          <a:p>
            <a:r>
              <a:rPr lang="en-US"/>
              <a:t>Образец заголовка</a:t>
            </a:r>
            <a:endParaRPr lang="ru-RU"/>
          </a:p>
        </p:txBody>
      </p:sp>
      <p:sp>
        <p:nvSpPr>
          <p:cNvPr id="3" name="Объект 2"/>
          <p:cNvSpPr>
            <a:spLocks noGrp="1"/>
          </p:cNvSpPr>
          <p:nvPr>
            <p:ph idx="1"/>
          </p:nvPr>
        </p:nvSpPr>
        <p:spPr>
          <a:xfrm>
            <a:off x="5183188" y="987425"/>
            <a:ext cx="6172200" cy="4873625"/>
          </a:xfrm>
        </p:spPr>
        <p:txBody>
          <a:bodyPr rtlCol="0"/>
          <a:lstStyle>
            <a:lvl1pPr algn="l" rtl="0">
              <a:defRPr sz="3200"/>
            </a:lvl1pPr>
            <a:lvl2pPr algn="l" rtl="0">
              <a:defRPr sz="2800"/>
            </a:lvl2pPr>
            <a:lvl3pPr algn="l" rtl="0">
              <a:defRPr sz="2400"/>
            </a:lvl3pPr>
            <a:lvl4pPr algn="l" rtl="0">
              <a:defRPr sz="2000"/>
            </a:lvl4pPr>
            <a:lvl5pPr algn="l" rtl="0">
              <a:defRPr sz="2000"/>
            </a:lvl5pPr>
            <a:lvl6pPr algn="l" rtl="0">
              <a:defRPr sz="2000"/>
            </a:lvl6pPr>
            <a:lvl7pPr algn="l" rtl="0">
              <a:defRPr sz="2000"/>
            </a:lvl7pPr>
            <a:lvl8pPr algn="l" rtl="0">
              <a:defRPr sz="2000"/>
            </a:lvl8pPr>
            <a:lvl9pPr algn="l" rtl="0">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Текст 3"/>
          <p:cNvSpPr>
            <a:spLocks noGrp="1"/>
          </p:cNvSpPr>
          <p:nvPr>
            <p:ph type="body" sz="half" idx="2"/>
          </p:nvPr>
        </p:nvSpPr>
        <p:spPr>
          <a:xfrm>
            <a:off x="839788" y="2057400"/>
            <a:ext cx="3932237" cy="3811588"/>
          </a:xfrm>
        </p:spPr>
        <p:txBody>
          <a:bodyPr rtlCol="0"/>
          <a:lstStyle>
            <a:lvl1pPr marL="0" indent="0" algn="l" rtl="0">
              <a:buNone/>
              <a:defRPr sz="16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a:r>
              <a:rPr lang="en-US"/>
              <a:t>Образец текста</a:t>
            </a:r>
          </a:p>
        </p:txBody>
      </p:sp>
      <p:sp>
        <p:nvSpPr>
          <p:cNvPr id="5" name="Дата 3"/>
          <p:cNvSpPr>
            <a:spLocks noGrp="1"/>
          </p:cNvSpPr>
          <p:nvPr>
            <p:ph type="dt" sz="half" idx="10"/>
          </p:nvPr>
        </p:nvSpPr>
        <p:spPr/>
        <p:txBody>
          <a:bodyPr/>
          <a:lstStyle>
            <a:lvl1pPr algn="l" rtl="0">
              <a:defRPr/>
            </a:lvl1pPr>
          </a:lstStyle>
          <a:p>
            <a:pPr>
              <a:defRPr/>
            </a:pPr>
            <a:r>
              <a:rPr lang="ru-RU"/>
              <a:t>12.10.2015</a:t>
            </a:r>
          </a:p>
        </p:txBody>
      </p:sp>
      <p:sp>
        <p:nvSpPr>
          <p:cNvPr id="6"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7" name="Номер слайда 5"/>
          <p:cNvSpPr>
            <a:spLocks noGrp="1"/>
          </p:cNvSpPr>
          <p:nvPr>
            <p:ph type="sldNum" sz="quarter" idx="12"/>
          </p:nvPr>
        </p:nvSpPr>
        <p:spPr/>
        <p:txBody>
          <a:bodyPr/>
          <a:lstStyle>
            <a:lvl1pPr algn="l" rtl="0">
              <a:defRPr/>
            </a:lvl1pPr>
          </a:lstStyle>
          <a:p>
            <a:pPr>
              <a:defRPr/>
            </a:pPr>
            <a:fld id="{87B76EF0-F710-433C-92F6-3BA4B1F8C122}" type="slidenum">
              <a:rPr lang="ru-RU" altLang="ru-RU"/>
              <a:pPr>
                <a:defRPr/>
              </a:pPr>
              <a:t>‹#›</a:t>
            </a:fld>
            <a:endParaRPr lang="ru-RU" alt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Объект 2"/>
          <p:cNvSpPr>
            <a:spLocks noGrp="1"/>
          </p:cNvSpPr>
          <p:nvPr>
            <p:ph idx="1"/>
          </p:nvPr>
        </p:nvSpPr>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C5DE6632-A5B3-4F28-BBC0-B4AEF6BFF36F}" type="slidenum">
              <a:rPr lang="ru-RU" altLang="ru-RU"/>
              <a:pPr>
                <a:defRPr/>
              </a:pPr>
              <a:t>‹#›</a:t>
            </a:fld>
            <a:endParaRPr lang="ru-RU" alt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rtlCol="0" anchor="b"/>
          <a:lstStyle>
            <a:lvl1pPr algn="l" rtl="0">
              <a:defRPr sz="3200"/>
            </a:lvl1pPr>
          </a:lstStyle>
          <a:p>
            <a:r>
              <a:rPr lang="en-US"/>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lgn="l" rtl="0">
              <a:buNone/>
              <a:defRPr sz="32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rtlCol="0"/>
          <a:lstStyle>
            <a:lvl1pPr marL="0" indent="0" algn="l" rtl="0">
              <a:buNone/>
              <a:defRPr sz="16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a:r>
              <a:rPr lang="en-US"/>
              <a:t>Образец текста</a:t>
            </a:r>
          </a:p>
        </p:txBody>
      </p:sp>
      <p:sp>
        <p:nvSpPr>
          <p:cNvPr id="5" name="Дата 3"/>
          <p:cNvSpPr>
            <a:spLocks noGrp="1"/>
          </p:cNvSpPr>
          <p:nvPr>
            <p:ph type="dt" sz="half" idx="10"/>
          </p:nvPr>
        </p:nvSpPr>
        <p:spPr/>
        <p:txBody>
          <a:bodyPr/>
          <a:lstStyle>
            <a:lvl1pPr algn="l" rtl="0">
              <a:defRPr/>
            </a:lvl1pPr>
          </a:lstStyle>
          <a:p>
            <a:pPr>
              <a:defRPr/>
            </a:pPr>
            <a:r>
              <a:rPr lang="ru-RU"/>
              <a:t>12.10.2015</a:t>
            </a:r>
          </a:p>
        </p:txBody>
      </p:sp>
      <p:sp>
        <p:nvSpPr>
          <p:cNvPr id="6"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7" name="Номер слайда 5"/>
          <p:cNvSpPr>
            <a:spLocks noGrp="1"/>
          </p:cNvSpPr>
          <p:nvPr>
            <p:ph type="sldNum" sz="quarter" idx="12"/>
          </p:nvPr>
        </p:nvSpPr>
        <p:spPr/>
        <p:txBody>
          <a:bodyPr/>
          <a:lstStyle>
            <a:lvl1pPr algn="l" rtl="0">
              <a:defRPr/>
            </a:lvl1pPr>
          </a:lstStyle>
          <a:p>
            <a:pPr>
              <a:defRPr/>
            </a:pPr>
            <a:fld id="{80A1C0C0-39D3-4769-8A14-93A0FD27E063}" type="slidenum">
              <a:rPr lang="ru-RU" altLang="ru-RU"/>
              <a:pPr>
                <a:defRPr/>
              </a:pPr>
              <a:t>‹#›</a:t>
            </a:fld>
            <a:endParaRPr lang="ru-RU" alt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Вертикальный текст 2"/>
          <p:cNvSpPr>
            <a:spLocks noGrp="1"/>
          </p:cNvSpPr>
          <p:nvPr>
            <p:ph type="body" orient="vert" idx="1"/>
          </p:nvPr>
        </p:nvSpPr>
        <p:spPr/>
        <p:txBody>
          <a:bodyPr vert="eaVert"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47C767F9-4395-426C-9D50-A168DFC05EBF}" type="slidenum">
              <a:rPr lang="ru-RU" altLang="ru-RU"/>
              <a:pPr>
                <a:defRPr/>
              </a:pPr>
              <a:t>‹#›</a:t>
            </a:fld>
            <a:endParaRPr lang="ru-RU" alt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rtlCol="0"/>
          <a:lstStyle/>
          <a:p>
            <a:r>
              <a:rPr lang="en-US"/>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172950D1-329C-457B-9603-03FF219AC22C}" type="slidenum">
              <a:rPr lang="ru-RU" altLang="ru-RU"/>
              <a:pPr>
                <a:defRPr/>
              </a:pPr>
              <a:t>‹#›</a:t>
            </a:fld>
            <a:endParaRPr lang="ru-RU" alt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rtlCol="0" anchor="b"/>
          <a:lstStyle>
            <a:lvl1pPr algn="ctr" rtl="0">
              <a:defRPr sz="6000"/>
            </a:lvl1pPr>
          </a:lstStyle>
          <a:p>
            <a:r>
              <a:rPr lang="en-US"/>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rtlCol="0"/>
          <a:lstStyle>
            <a:lvl1pPr marL="0" indent="0" algn="ctr" rtl="0">
              <a:buNone/>
              <a:defRPr sz="24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r>
              <a:rPr lang="en-US"/>
              <a:t>Образец подзаголовка</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4A1A32E0-CC3A-48D6-B7E0-D8A2B0B2DB71}" type="slidenum">
              <a:rPr lang="ru-RU" altLang="ru-RU"/>
              <a:pPr>
                <a:defRPr/>
              </a:pPr>
              <a:t>‹#›</a:t>
            </a:fld>
            <a:endParaRPr lang="ru-RU" alt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Объект 2"/>
          <p:cNvSpPr>
            <a:spLocks noGrp="1"/>
          </p:cNvSpPr>
          <p:nvPr>
            <p:ph idx="1"/>
          </p:nvPr>
        </p:nvSpPr>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75CE2693-51AE-4A7E-BFB8-9A0DCA59B7B7}" type="slidenum">
              <a:rPr lang="ru-RU" altLang="ru-RU"/>
              <a:pPr>
                <a:defRPr/>
              </a:pPr>
              <a:t>‹#›</a:t>
            </a:fld>
            <a:endParaRPr lang="ru-RU" alt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rtlCol="0" anchor="b"/>
          <a:lstStyle>
            <a:lvl1pPr algn="l" rtl="0">
              <a:defRPr sz="6000"/>
            </a:lvl1pPr>
          </a:lstStyle>
          <a:p>
            <a:r>
              <a:rPr lang="en-US"/>
              <a:t>Образец заголовка</a:t>
            </a:r>
            <a:endParaRPr lang="ru-RU"/>
          </a:p>
        </p:txBody>
      </p:sp>
      <p:sp>
        <p:nvSpPr>
          <p:cNvPr id="3" name="Текст 2"/>
          <p:cNvSpPr>
            <a:spLocks noGrp="1"/>
          </p:cNvSpPr>
          <p:nvPr>
            <p:ph type="body" idx="1"/>
          </p:nvPr>
        </p:nvSpPr>
        <p:spPr>
          <a:xfrm>
            <a:off x="831850" y="4589463"/>
            <a:ext cx="10515600" cy="1500187"/>
          </a:xfrm>
        </p:spPr>
        <p:txBody>
          <a:bodyPr rtlCol="0"/>
          <a:lstStyle>
            <a:lvl1pPr marL="0" indent="0" algn="l" rtl="0">
              <a:buNone/>
              <a:defRPr sz="2400">
                <a:solidFill>
                  <a:schemeClr val="tx1">
                    <a:tint val="75000"/>
                  </a:schemeClr>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a:r>
              <a:rPr lang="en-US"/>
              <a:t>Образец текста</a:t>
            </a:r>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80A06E72-31EB-45F9-91FB-B1E0073DF76F}" type="slidenum">
              <a:rPr lang="ru-RU" altLang="ru-RU"/>
              <a:pPr>
                <a:defRPr/>
              </a:pPr>
              <a:t>‹#›</a:t>
            </a:fld>
            <a:endParaRPr lang="ru-RU" alt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Объект 2"/>
          <p:cNvSpPr>
            <a:spLocks noGrp="1"/>
          </p:cNvSpPr>
          <p:nvPr>
            <p:ph sz="half" idx="1"/>
          </p:nvPr>
        </p:nvSpPr>
        <p:spPr>
          <a:xfrm>
            <a:off x="838200" y="1825625"/>
            <a:ext cx="5181600" cy="435133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Объект 3"/>
          <p:cNvSpPr>
            <a:spLocks noGrp="1"/>
          </p:cNvSpPr>
          <p:nvPr>
            <p:ph sz="half" idx="2"/>
          </p:nvPr>
        </p:nvSpPr>
        <p:spPr>
          <a:xfrm>
            <a:off x="6172200" y="1825625"/>
            <a:ext cx="5181600" cy="435133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Дата 3"/>
          <p:cNvSpPr>
            <a:spLocks noGrp="1"/>
          </p:cNvSpPr>
          <p:nvPr>
            <p:ph type="dt" sz="half" idx="10"/>
          </p:nvPr>
        </p:nvSpPr>
        <p:spPr/>
        <p:txBody>
          <a:bodyPr/>
          <a:lstStyle>
            <a:lvl1pPr algn="l" rtl="0">
              <a:defRPr/>
            </a:lvl1pPr>
          </a:lstStyle>
          <a:p>
            <a:pPr>
              <a:defRPr/>
            </a:pPr>
            <a:r>
              <a:rPr lang="ru-RU"/>
              <a:t>12.10.2015</a:t>
            </a:r>
          </a:p>
        </p:txBody>
      </p:sp>
      <p:sp>
        <p:nvSpPr>
          <p:cNvPr id="6"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7" name="Номер слайда 5"/>
          <p:cNvSpPr>
            <a:spLocks noGrp="1"/>
          </p:cNvSpPr>
          <p:nvPr>
            <p:ph type="sldNum" sz="quarter" idx="12"/>
          </p:nvPr>
        </p:nvSpPr>
        <p:spPr/>
        <p:txBody>
          <a:bodyPr/>
          <a:lstStyle>
            <a:lvl1pPr algn="l" rtl="0">
              <a:defRPr/>
            </a:lvl1pPr>
          </a:lstStyle>
          <a:p>
            <a:pPr>
              <a:defRPr/>
            </a:pPr>
            <a:fld id="{13CFE4DB-64A9-4749-AB95-7AEF155C3A01}" type="slidenum">
              <a:rPr lang="ru-RU" altLang="ru-RU"/>
              <a:pPr>
                <a:defRPr/>
              </a:pPr>
              <a:t>‹#›</a:t>
            </a:fld>
            <a:endParaRPr lang="ru-RU" alt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rtlCol="0"/>
          <a:lstStyle/>
          <a:p>
            <a:r>
              <a:rPr lang="en-US"/>
              <a:t>Образец заголовка</a:t>
            </a:r>
            <a:endParaRPr lang="ru-RU"/>
          </a:p>
        </p:txBody>
      </p:sp>
      <p:sp>
        <p:nvSpPr>
          <p:cNvPr id="3" name="Текст 2"/>
          <p:cNvSpPr>
            <a:spLocks noGrp="1"/>
          </p:cNvSpPr>
          <p:nvPr>
            <p:ph type="body" idx="1"/>
          </p:nvPr>
        </p:nvSpPr>
        <p:spPr>
          <a:xfrm>
            <a:off x="839788" y="1681163"/>
            <a:ext cx="5157787" cy="823912"/>
          </a:xfrm>
        </p:spPr>
        <p:txBody>
          <a:bodyPr rtlCol="0" anchor="b"/>
          <a:lstStyle>
            <a:lvl1pPr marL="0" indent="0" algn="l" rtl="0">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a:r>
              <a:rPr lang="en-US"/>
              <a:t>Образец текста</a:t>
            </a:r>
          </a:p>
        </p:txBody>
      </p:sp>
      <p:sp>
        <p:nvSpPr>
          <p:cNvPr id="4" name="Объект 3"/>
          <p:cNvSpPr>
            <a:spLocks noGrp="1"/>
          </p:cNvSpPr>
          <p:nvPr>
            <p:ph sz="half" idx="2"/>
          </p:nvPr>
        </p:nvSpPr>
        <p:spPr>
          <a:xfrm>
            <a:off x="839788" y="2505075"/>
            <a:ext cx="5157787" cy="368458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Текст 4"/>
          <p:cNvSpPr>
            <a:spLocks noGrp="1"/>
          </p:cNvSpPr>
          <p:nvPr>
            <p:ph type="body" sz="quarter" idx="3"/>
          </p:nvPr>
        </p:nvSpPr>
        <p:spPr>
          <a:xfrm>
            <a:off x="6172200" y="1681163"/>
            <a:ext cx="5183188" cy="823912"/>
          </a:xfrm>
        </p:spPr>
        <p:txBody>
          <a:bodyPr rtlCol="0" anchor="b"/>
          <a:lstStyle>
            <a:lvl1pPr marL="0" indent="0" algn="l" rtl="0">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a:r>
              <a:rPr lang="en-US"/>
              <a:t>Образец текста</a:t>
            </a:r>
          </a:p>
        </p:txBody>
      </p:sp>
      <p:sp>
        <p:nvSpPr>
          <p:cNvPr id="6" name="Объект 5"/>
          <p:cNvSpPr>
            <a:spLocks noGrp="1"/>
          </p:cNvSpPr>
          <p:nvPr>
            <p:ph sz="quarter" idx="4"/>
          </p:nvPr>
        </p:nvSpPr>
        <p:spPr>
          <a:xfrm>
            <a:off x="6172200" y="2505075"/>
            <a:ext cx="5183188" cy="368458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7" name="Дата 3"/>
          <p:cNvSpPr>
            <a:spLocks noGrp="1"/>
          </p:cNvSpPr>
          <p:nvPr>
            <p:ph type="dt" sz="half" idx="10"/>
          </p:nvPr>
        </p:nvSpPr>
        <p:spPr/>
        <p:txBody>
          <a:bodyPr/>
          <a:lstStyle>
            <a:lvl1pPr algn="l" rtl="0">
              <a:defRPr/>
            </a:lvl1pPr>
          </a:lstStyle>
          <a:p>
            <a:pPr>
              <a:defRPr/>
            </a:pPr>
            <a:r>
              <a:rPr lang="ru-RU"/>
              <a:t>12.10.2015</a:t>
            </a:r>
          </a:p>
        </p:txBody>
      </p:sp>
      <p:sp>
        <p:nvSpPr>
          <p:cNvPr id="8"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9" name="Номер слайда 5"/>
          <p:cNvSpPr>
            <a:spLocks noGrp="1"/>
          </p:cNvSpPr>
          <p:nvPr>
            <p:ph type="sldNum" sz="quarter" idx="12"/>
          </p:nvPr>
        </p:nvSpPr>
        <p:spPr/>
        <p:txBody>
          <a:bodyPr/>
          <a:lstStyle>
            <a:lvl1pPr algn="l" rtl="0">
              <a:defRPr/>
            </a:lvl1pPr>
          </a:lstStyle>
          <a:p>
            <a:pPr>
              <a:defRPr/>
            </a:pPr>
            <a:fld id="{12ED9DF7-A921-4950-95BA-F160953C4D86}" type="slidenum">
              <a:rPr lang="ru-RU" altLang="ru-RU"/>
              <a:pPr>
                <a:defRPr/>
              </a:pPr>
              <a:t>‹#›</a:t>
            </a:fld>
            <a:endParaRPr lang="ru-RU" alt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Дата 3"/>
          <p:cNvSpPr>
            <a:spLocks noGrp="1"/>
          </p:cNvSpPr>
          <p:nvPr>
            <p:ph type="dt" sz="half" idx="10"/>
          </p:nvPr>
        </p:nvSpPr>
        <p:spPr/>
        <p:txBody>
          <a:bodyPr/>
          <a:lstStyle>
            <a:lvl1pPr algn="l" rtl="0">
              <a:defRPr/>
            </a:lvl1pPr>
          </a:lstStyle>
          <a:p>
            <a:pPr>
              <a:defRPr/>
            </a:pPr>
            <a:r>
              <a:rPr lang="ru-RU"/>
              <a:t>12.10.2015</a:t>
            </a:r>
          </a:p>
        </p:txBody>
      </p:sp>
      <p:sp>
        <p:nvSpPr>
          <p:cNvPr id="4"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5" name="Номер слайда 5"/>
          <p:cNvSpPr>
            <a:spLocks noGrp="1"/>
          </p:cNvSpPr>
          <p:nvPr>
            <p:ph type="sldNum" sz="quarter" idx="12"/>
          </p:nvPr>
        </p:nvSpPr>
        <p:spPr/>
        <p:txBody>
          <a:bodyPr/>
          <a:lstStyle>
            <a:lvl1pPr algn="l" rtl="0">
              <a:defRPr/>
            </a:lvl1pPr>
          </a:lstStyle>
          <a:p>
            <a:pPr>
              <a:defRPr/>
            </a:pPr>
            <a:fld id="{D2F4BA0F-2813-453D-AE5B-8311426F2920}" type="slidenum">
              <a:rPr lang="ru-RU" altLang="ru-RU"/>
              <a:pPr>
                <a:defRPr/>
              </a:pPr>
              <a:t>‹#›</a:t>
            </a:fld>
            <a:endParaRPr lang="ru-RU" alt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lgn="l" rtl="0">
              <a:defRPr/>
            </a:lvl1pPr>
          </a:lstStyle>
          <a:p>
            <a:pPr>
              <a:defRPr/>
            </a:pPr>
            <a:r>
              <a:rPr lang="ru-RU"/>
              <a:t>12.10.2015</a:t>
            </a:r>
          </a:p>
        </p:txBody>
      </p:sp>
      <p:sp>
        <p:nvSpPr>
          <p:cNvPr id="3"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4" name="Номер слайда 5"/>
          <p:cNvSpPr>
            <a:spLocks noGrp="1"/>
          </p:cNvSpPr>
          <p:nvPr>
            <p:ph type="sldNum" sz="quarter" idx="12"/>
          </p:nvPr>
        </p:nvSpPr>
        <p:spPr/>
        <p:txBody>
          <a:bodyPr/>
          <a:lstStyle>
            <a:lvl1pPr algn="l" rtl="0">
              <a:defRPr/>
            </a:lvl1pPr>
          </a:lstStyle>
          <a:p>
            <a:pPr>
              <a:defRPr/>
            </a:pPr>
            <a:fld id="{2A1240B3-DB76-4B7E-9177-6A4892541BA1}" type="slidenum">
              <a:rPr lang="ru-RU" altLang="ru-RU"/>
              <a:pPr>
                <a:defRPr/>
              </a:pPr>
              <a:t>‹#›</a:t>
            </a:fld>
            <a:endParaRPr lang="ru-RU"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rtlCol="0" anchor="b"/>
          <a:lstStyle>
            <a:lvl1pPr algn="l" rtl="0">
              <a:defRPr sz="6000"/>
            </a:lvl1pPr>
          </a:lstStyle>
          <a:p>
            <a:r>
              <a:rPr lang="en-US"/>
              <a:t>Образец заголовка</a:t>
            </a:r>
            <a:endParaRPr lang="ru-RU"/>
          </a:p>
        </p:txBody>
      </p:sp>
      <p:sp>
        <p:nvSpPr>
          <p:cNvPr id="3" name="Текст 2"/>
          <p:cNvSpPr>
            <a:spLocks noGrp="1"/>
          </p:cNvSpPr>
          <p:nvPr>
            <p:ph type="body" idx="1"/>
          </p:nvPr>
        </p:nvSpPr>
        <p:spPr>
          <a:xfrm>
            <a:off x="831850" y="4589463"/>
            <a:ext cx="10515600" cy="1500187"/>
          </a:xfrm>
        </p:spPr>
        <p:txBody>
          <a:bodyPr rtlCol="0"/>
          <a:lstStyle>
            <a:lvl1pPr marL="0" indent="0" algn="l" rtl="0">
              <a:buNone/>
              <a:defRPr sz="2400">
                <a:solidFill>
                  <a:schemeClr val="tx1">
                    <a:tint val="75000"/>
                  </a:schemeClr>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a:r>
              <a:rPr lang="en-US"/>
              <a:t>Образец текста</a:t>
            </a:r>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E6A391B7-98E4-4BFC-8BD6-89896498AD94}" type="slidenum">
              <a:rPr lang="ru-RU" altLang="ru-RU"/>
              <a:pPr>
                <a:defRPr/>
              </a:pPr>
              <a:t>‹#›</a:t>
            </a:fld>
            <a:endParaRPr lang="ru-RU" alt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rtlCol="0" anchor="b"/>
          <a:lstStyle>
            <a:lvl1pPr algn="l" rtl="0">
              <a:defRPr sz="3200"/>
            </a:lvl1pPr>
          </a:lstStyle>
          <a:p>
            <a:r>
              <a:rPr lang="en-US"/>
              <a:t>Образец заголовка</a:t>
            </a:r>
            <a:endParaRPr lang="ru-RU"/>
          </a:p>
        </p:txBody>
      </p:sp>
      <p:sp>
        <p:nvSpPr>
          <p:cNvPr id="3" name="Объект 2"/>
          <p:cNvSpPr>
            <a:spLocks noGrp="1"/>
          </p:cNvSpPr>
          <p:nvPr>
            <p:ph idx="1"/>
          </p:nvPr>
        </p:nvSpPr>
        <p:spPr>
          <a:xfrm>
            <a:off x="5183188" y="987425"/>
            <a:ext cx="6172200" cy="4873625"/>
          </a:xfrm>
        </p:spPr>
        <p:txBody>
          <a:bodyPr rtlCol="0"/>
          <a:lstStyle>
            <a:lvl1pPr algn="l" rtl="0">
              <a:defRPr sz="3200"/>
            </a:lvl1pPr>
            <a:lvl2pPr algn="l" rtl="0">
              <a:defRPr sz="2800"/>
            </a:lvl2pPr>
            <a:lvl3pPr algn="l" rtl="0">
              <a:defRPr sz="2400"/>
            </a:lvl3pPr>
            <a:lvl4pPr algn="l" rtl="0">
              <a:defRPr sz="2000"/>
            </a:lvl4pPr>
            <a:lvl5pPr algn="l" rtl="0">
              <a:defRPr sz="2000"/>
            </a:lvl5pPr>
            <a:lvl6pPr algn="l" rtl="0">
              <a:defRPr sz="2000"/>
            </a:lvl6pPr>
            <a:lvl7pPr algn="l" rtl="0">
              <a:defRPr sz="2000"/>
            </a:lvl7pPr>
            <a:lvl8pPr algn="l" rtl="0">
              <a:defRPr sz="2000"/>
            </a:lvl8pPr>
            <a:lvl9pPr algn="l" rtl="0">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Текст 3"/>
          <p:cNvSpPr>
            <a:spLocks noGrp="1"/>
          </p:cNvSpPr>
          <p:nvPr>
            <p:ph type="body" sz="half" idx="2"/>
          </p:nvPr>
        </p:nvSpPr>
        <p:spPr>
          <a:xfrm>
            <a:off x="839788" y="2057400"/>
            <a:ext cx="3932237" cy="3811588"/>
          </a:xfrm>
        </p:spPr>
        <p:txBody>
          <a:bodyPr rtlCol="0"/>
          <a:lstStyle>
            <a:lvl1pPr marL="0" indent="0" algn="l" rtl="0">
              <a:buNone/>
              <a:defRPr sz="16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a:r>
              <a:rPr lang="en-US"/>
              <a:t>Образец текста</a:t>
            </a:r>
          </a:p>
        </p:txBody>
      </p:sp>
      <p:sp>
        <p:nvSpPr>
          <p:cNvPr id="5" name="Дата 3"/>
          <p:cNvSpPr>
            <a:spLocks noGrp="1"/>
          </p:cNvSpPr>
          <p:nvPr>
            <p:ph type="dt" sz="half" idx="10"/>
          </p:nvPr>
        </p:nvSpPr>
        <p:spPr/>
        <p:txBody>
          <a:bodyPr/>
          <a:lstStyle>
            <a:lvl1pPr algn="l" rtl="0">
              <a:defRPr/>
            </a:lvl1pPr>
          </a:lstStyle>
          <a:p>
            <a:pPr>
              <a:defRPr/>
            </a:pPr>
            <a:r>
              <a:rPr lang="ru-RU"/>
              <a:t>12.10.2015</a:t>
            </a:r>
          </a:p>
        </p:txBody>
      </p:sp>
      <p:sp>
        <p:nvSpPr>
          <p:cNvPr id="6"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7" name="Номер слайда 5"/>
          <p:cNvSpPr>
            <a:spLocks noGrp="1"/>
          </p:cNvSpPr>
          <p:nvPr>
            <p:ph type="sldNum" sz="quarter" idx="12"/>
          </p:nvPr>
        </p:nvSpPr>
        <p:spPr/>
        <p:txBody>
          <a:bodyPr/>
          <a:lstStyle>
            <a:lvl1pPr algn="l" rtl="0">
              <a:defRPr/>
            </a:lvl1pPr>
          </a:lstStyle>
          <a:p>
            <a:pPr>
              <a:defRPr/>
            </a:pPr>
            <a:fld id="{E1DBF45A-1437-49EA-8D3C-7B678FB38874}" type="slidenum">
              <a:rPr lang="ru-RU" altLang="ru-RU"/>
              <a:pPr>
                <a:defRPr/>
              </a:pPr>
              <a:t>‹#›</a:t>
            </a:fld>
            <a:endParaRPr lang="ru-RU" alt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rtlCol="0" anchor="b"/>
          <a:lstStyle>
            <a:lvl1pPr algn="l" rtl="0">
              <a:defRPr sz="3200"/>
            </a:lvl1pPr>
          </a:lstStyle>
          <a:p>
            <a:r>
              <a:rPr lang="en-US"/>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lgn="l" rtl="0">
              <a:buNone/>
              <a:defRPr sz="32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rtlCol="0"/>
          <a:lstStyle>
            <a:lvl1pPr marL="0" indent="0" algn="l" rtl="0">
              <a:buNone/>
              <a:defRPr sz="16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a:r>
              <a:rPr lang="en-US"/>
              <a:t>Образец текста</a:t>
            </a:r>
          </a:p>
        </p:txBody>
      </p:sp>
      <p:sp>
        <p:nvSpPr>
          <p:cNvPr id="5" name="Дата 3"/>
          <p:cNvSpPr>
            <a:spLocks noGrp="1"/>
          </p:cNvSpPr>
          <p:nvPr>
            <p:ph type="dt" sz="half" idx="10"/>
          </p:nvPr>
        </p:nvSpPr>
        <p:spPr/>
        <p:txBody>
          <a:bodyPr/>
          <a:lstStyle>
            <a:lvl1pPr algn="l" rtl="0">
              <a:defRPr/>
            </a:lvl1pPr>
          </a:lstStyle>
          <a:p>
            <a:pPr>
              <a:defRPr/>
            </a:pPr>
            <a:r>
              <a:rPr lang="ru-RU"/>
              <a:t>12.10.2015</a:t>
            </a:r>
          </a:p>
        </p:txBody>
      </p:sp>
      <p:sp>
        <p:nvSpPr>
          <p:cNvPr id="6"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7" name="Номер слайда 5"/>
          <p:cNvSpPr>
            <a:spLocks noGrp="1"/>
          </p:cNvSpPr>
          <p:nvPr>
            <p:ph type="sldNum" sz="quarter" idx="12"/>
          </p:nvPr>
        </p:nvSpPr>
        <p:spPr/>
        <p:txBody>
          <a:bodyPr/>
          <a:lstStyle>
            <a:lvl1pPr algn="l" rtl="0">
              <a:defRPr/>
            </a:lvl1pPr>
          </a:lstStyle>
          <a:p>
            <a:pPr>
              <a:defRPr/>
            </a:pPr>
            <a:fld id="{6A5DDF9C-61B4-4EF6-9C38-819850E5E32D}" type="slidenum">
              <a:rPr lang="ru-RU" altLang="ru-RU"/>
              <a:pPr>
                <a:defRPr/>
              </a:pPr>
              <a:t>‹#›</a:t>
            </a:fld>
            <a:endParaRPr lang="ru-RU" alt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Вертикальный текст 2"/>
          <p:cNvSpPr>
            <a:spLocks noGrp="1"/>
          </p:cNvSpPr>
          <p:nvPr>
            <p:ph type="body" orient="vert" idx="1"/>
          </p:nvPr>
        </p:nvSpPr>
        <p:spPr/>
        <p:txBody>
          <a:bodyPr vert="eaVert"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B09F52B5-E911-42AA-88EF-21344BB8453E}" type="slidenum">
              <a:rPr lang="ru-RU" altLang="ru-RU"/>
              <a:pPr>
                <a:defRPr/>
              </a:pPr>
              <a:t>‹#›</a:t>
            </a:fld>
            <a:endParaRPr lang="ru-RU" alt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rtlCol="0"/>
          <a:lstStyle/>
          <a:p>
            <a:r>
              <a:rPr lang="en-US"/>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lgn="l" rtl="0">
              <a:defRPr/>
            </a:lvl1pPr>
          </a:lstStyle>
          <a:p>
            <a:pPr>
              <a:defRPr/>
            </a:pPr>
            <a:r>
              <a:rPr lang="ru-RU"/>
              <a:t>12.10.2015</a:t>
            </a:r>
          </a:p>
        </p:txBody>
      </p:sp>
      <p:sp>
        <p:nvSpPr>
          <p:cNvPr id="5"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6" name="Номер слайда 5"/>
          <p:cNvSpPr>
            <a:spLocks noGrp="1"/>
          </p:cNvSpPr>
          <p:nvPr>
            <p:ph type="sldNum" sz="quarter" idx="12"/>
          </p:nvPr>
        </p:nvSpPr>
        <p:spPr/>
        <p:txBody>
          <a:bodyPr/>
          <a:lstStyle>
            <a:lvl1pPr algn="l" rtl="0">
              <a:defRPr/>
            </a:lvl1pPr>
          </a:lstStyle>
          <a:p>
            <a:pPr>
              <a:defRPr/>
            </a:pPr>
            <a:fld id="{25ADC119-E748-4962-A92F-5534F7664714}" type="slidenum">
              <a:rPr lang="ru-RU" altLang="ru-RU"/>
              <a:pPr>
                <a:defRPr/>
              </a:pPr>
              <a:t>‹#›</a:t>
            </a:fld>
            <a:endParaRPr lang="ru-RU" alt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Объект 2"/>
          <p:cNvSpPr>
            <a:spLocks noGrp="1"/>
          </p:cNvSpPr>
          <p:nvPr>
            <p:ph sz="half" idx="1"/>
          </p:nvPr>
        </p:nvSpPr>
        <p:spPr>
          <a:xfrm>
            <a:off x="838200" y="1825625"/>
            <a:ext cx="5181600" cy="435133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Объект 3"/>
          <p:cNvSpPr>
            <a:spLocks noGrp="1"/>
          </p:cNvSpPr>
          <p:nvPr>
            <p:ph sz="half" idx="2"/>
          </p:nvPr>
        </p:nvSpPr>
        <p:spPr>
          <a:xfrm>
            <a:off x="6172200" y="1825625"/>
            <a:ext cx="5181600" cy="435133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Дата 3"/>
          <p:cNvSpPr>
            <a:spLocks noGrp="1"/>
          </p:cNvSpPr>
          <p:nvPr>
            <p:ph type="dt" sz="half" idx="10"/>
          </p:nvPr>
        </p:nvSpPr>
        <p:spPr/>
        <p:txBody>
          <a:bodyPr/>
          <a:lstStyle>
            <a:lvl1pPr algn="l" rtl="0">
              <a:defRPr/>
            </a:lvl1pPr>
          </a:lstStyle>
          <a:p>
            <a:pPr>
              <a:defRPr/>
            </a:pPr>
            <a:r>
              <a:rPr lang="ru-RU"/>
              <a:t>12.10.2015</a:t>
            </a:r>
          </a:p>
        </p:txBody>
      </p:sp>
      <p:sp>
        <p:nvSpPr>
          <p:cNvPr id="6"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7" name="Номер слайда 5"/>
          <p:cNvSpPr>
            <a:spLocks noGrp="1"/>
          </p:cNvSpPr>
          <p:nvPr>
            <p:ph type="sldNum" sz="quarter" idx="12"/>
          </p:nvPr>
        </p:nvSpPr>
        <p:spPr/>
        <p:txBody>
          <a:bodyPr/>
          <a:lstStyle>
            <a:lvl1pPr algn="l" rtl="0">
              <a:defRPr/>
            </a:lvl1pPr>
          </a:lstStyle>
          <a:p>
            <a:pPr>
              <a:defRPr/>
            </a:pPr>
            <a:fld id="{317D3EB9-F59C-4097-9A82-CDADA8EA194C}" type="slidenum">
              <a:rPr lang="ru-RU" altLang="ru-RU"/>
              <a:pPr>
                <a:defRPr/>
              </a:pPr>
              <a:t>‹#›</a:t>
            </a:fld>
            <a:endParaRPr lang="ru-RU" alt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rtlCol="0"/>
          <a:lstStyle/>
          <a:p>
            <a:r>
              <a:rPr lang="en-US"/>
              <a:t>Образец заголовка</a:t>
            </a:r>
            <a:endParaRPr lang="ru-RU"/>
          </a:p>
        </p:txBody>
      </p:sp>
      <p:sp>
        <p:nvSpPr>
          <p:cNvPr id="3" name="Текст 2"/>
          <p:cNvSpPr>
            <a:spLocks noGrp="1"/>
          </p:cNvSpPr>
          <p:nvPr>
            <p:ph type="body" idx="1"/>
          </p:nvPr>
        </p:nvSpPr>
        <p:spPr>
          <a:xfrm>
            <a:off x="839788" y="1681163"/>
            <a:ext cx="5157787" cy="823912"/>
          </a:xfrm>
        </p:spPr>
        <p:txBody>
          <a:bodyPr rtlCol="0" anchor="b"/>
          <a:lstStyle>
            <a:lvl1pPr marL="0" indent="0" algn="l" rtl="0">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a:r>
              <a:rPr lang="en-US"/>
              <a:t>Образец текста</a:t>
            </a:r>
          </a:p>
        </p:txBody>
      </p:sp>
      <p:sp>
        <p:nvSpPr>
          <p:cNvPr id="4" name="Объект 3"/>
          <p:cNvSpPr>
            <a:spLocks noGrp="1"/>
          </p:cNvSpPr>
          <p:nvPr>
            <p:ph sz="half" idx="2"/>
          </p:nvPr>
        </p:nvSpPr>
        <p:spPr>
          <a:xfrm>
            <a:off x="839788" y="2505075"/>
            <a:ext cx="5157787" cy="368458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Текст 4"/>
          <p:cNvSpPr>
            <a:spLocks noGrp="1"/>
          </p:cNvSpPr>
          <p:nvPr>
            <p:ph type="body" sz="quarter" idx="3"/>
          </p:nvPr>
        </p:nvSpPr>
        <p:spPr>
          <a:xfrm>
            <a:off x="6172200" y="1681163"/>
            <a:ext cx="5183188" cy="823912"/>
          </a:xfrm>
        </p:spPr>
        <p:txBody>
          <a:bodyPr rtlCol="0" anchor="b"/>
          <a:lstStyle>
            <a:lvl1pPr marL="0" indent="0" algn="l" rtl="0">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a:r>
              <a:rPr lang="en-US"/>
              <a:t>Образец текста</a:t>
            </a:r>
          </a:p>
        </p:txBody>
      </p:sp>
      <p:sp>
        <p:nvSpPr>
          <p:cNvPr id="6" name="Объект 5"/>
          <p:cNvSpPr>
            <a:spLocks noGrp="1"/>
          </p:cNvSpPr>
          <p:nvPr>
            <p:ph sz="quarter" idx="4"/>
          </p:nvPr>
        </p:nvSpPr>
        <p:spPr>
          <a:xfrm>
            <a:off x="6172200" y="2505075"/>
            <a:ext cx="5183188" cy="3684588"/>
          </a:xfrm>
        </p:spPr>
        <p:txBody>
          <a:bodyPr rtlCol="0"/>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7" name="Дата 3"/>
          <p:cNvSpPr>
            <a:spLocks noGrp="1"/>
          </p:cNvSpPr>
          <p:nvPr>
            <p:ph type="dt" sz="half" idx="10"/>
          </p:nvPr>
        </p:nvSpPr>
        <p:spPr/>
        <p:txBody>
          <a:bodyPr/>
          <a:lstStyle>
            <a:lvl1pPr algn="l" rtl="0">
              <a:defRPr/>
            </a:lvl1pPr>
          </a:lstStyle>
          <a:p>
            <a:pPr>
              <a:defRPr/>
            </a:pPr>
            <a:r>
              <a:rPr lang="ru-RU"/>
              <a:t>12.10.2015</a:t>
            </a:r>
          </a:p>
        </p:txBody>
      </p:sp>
      <p:sp>
        <p:nvSpPr>
          <p:cNvPr id="8"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9" name="Номер слайда 5"/>
          <p:cNvSpPr>
            <a:spLocks noGrp="1"/>
          </p:cNvSpPr>
          <p:nvPr>
            <p:ph type="sldNum" sz="quarter" idx="12"/>
          </p:nvPr>
        </p:nvSpPr>
        <p:spPr/>
        <p:txBody>
          <a:bodyPr/>
          <a:lstStyle>
            <a:lvl1pPr algn="l" rtl="0">
              <a:defRPr/>
            </a:lvl1pPr>
          </a:lstStyle>
          <a:p>
            <a:pPr>
              <a:defRPr/>
            </a:pPr>
            <a:fld id="{E1174502-3493-4B1E-B5E6-5BE76A2F7247}" type="slidenum">
              <a:rPr lang="ru-RU" altLang="ru-RU"/>
              <a:pPr>
                <a:defRPr/>
              </a:pPr>
              <a:t>‹#›</a:t>
            </a:fld>
            <a:endParaRPr lang="ru-RU" alt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lstStyle/>
          <a:p>
            <a:r>
              <a:rPr lang="en-US"/>
              <a:t>Образец заголовка</a:t>
            </a:r>
            <a:endParaRPr lang="ru-RU"/>
          </a:p>
        </p:txBody>
      </p:sp>
      <p:sp>
        <p:nvSpPr>
          <p:cNvPr id="3" name="Дата 3"/>
          <p:cNvSpPr>
            <a:spLocks noGrp="1"/>
          </p:cNvSpPr>
          <p:nvPr>
            <p:ph type="dt" sz="half" idx="10"/>
          </p:nvPr>
        </p:nvSpPr>
        <p:spPr/>
        <p:txBody>
          <a:bodyPr/>
          <a:lstStyle>
            <a:lvl1pPr algn="l" rtl="0">
              <a:defRPr/>
            </a:lvl1pPr>
          </a:lstStyle>
          <a:p>
            <a:pPr>
              <a:defRPr/>
            </a:pPr>
            <a:r>
              <a:rPr lang="ru-RU"/>
              <a:t>12.10.2015</a:t>
            </a:r>
          </a:p>
        </p:txBody>
      </p:sp>
      <p:sp>
        <p:nvSpPr>
          <p:cNvPr id="4"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5" name="Номер слайда 5"/>
          <p:cNvSpPr>
            <a:spLocks noGrp="1"/>
          </p:cNvSpPr>
          <p:nvPr>
            <p:ph type="sldNum" sz="quarter" idx="12"/>
          </p:nvPr>
        </p:nvSpPr>
        <p:spPr/>
        <p:txBody>
          <a:bodyPr/>
          <a:lstStyle>
            <a:lvl1pPr algn="l" rtl="0">
              <a:defRPr/>
            </a:lvl1pPr>
          </a:lstStyle>
          <a:p>
            <a:pPr>
              <a:defRPr/>
            </a:pPr>
            <a:fld id="{09BC483D-B477-4CE6-A076-B0F83605D2C5}" type="slidenum">
              <a:rPr lang="ru-RU" altLang="ru-RU"/>
              <a:pPr>
                <a:defRPr/>
              </a:pPr>
              <a:t>‹#›</a:t>
            </a:fld>
            <a:endParaRPr lang="ru-RU" alt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lgn="l" rtl="0">
              <a:defRPr/>
            </a:lvl1pPr>
          </a:lstStyle>
          <a:p>
            <a:pPr>
              <a:defRPr/>
            </a:pPr>
            <a:r>
              <a:rPr lang="ru-RU"/>
              <a:t>12.10.2015</a:t>
            </a:r>
          </a:p>
        </p:txBody>
      </p:sp>
      <p:sp>
        <p:nvSpPr>
          <p:cNvPr id="3"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4" name="Номер слайда 5"/>
          <p:cNvSpPr>
            <a:spLocks noGrp="1"/>
          </p:cNvSpPr>
          <p:nvPr>
            <p:ph type="sldNum" sz="quarter" idx="12"/>
          </p:nvPr>
        </p:nvSpPr>
        <p:spPr/>
        <p:txBody>
          <a:bodyPr/>
          <a:lstStyle>
            <a:lvl1pPr algn="l" rtl="0">
              <a:defRPr/>
            </a:lvl1pPr>
          </a:lstStyle>
          <a:p>
            <a:pPr>
              <a:defRPr/>
            </a:pPr>
            <a:fld id="{98D1DC9C-F9E8-442B-A0C6-9B610299DD08}" type="slidenum">
              <a:rPr lang="ru-RU" altLang="ru-RU"/>
              <a:pPr>
                <a:defRPr/>
              </a:pPr>
              <a:t>‹#›</a:t>
            </a:fld>
            <a:endParaRPr lang="ru-RU" alt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rtlCol="0" anchor="b"/>
          <a:lstStyle>
            <a:lvl1pPr algn="l" rtl="0">
              <a:defRPr sz="3200"/>
            </a:lvl1pPr>
          </a:lstStyle>
          <a:p>
            <a:r>
              <a:rPr lang="en-US"/>
              <a:t>Образец заголовка</a:t>
            </a:r>
            <a:endParaRPr lang="ru-RU"/>
          </a:p>
        </p:txBody>
      </p:sp>
      <p:sp>
        <p:nvSpPr>
          <p:cNvPr id="3" name="Объект 2"/>
          <p:cNvSpPr>
            <a:spLocks noGrp="1"/>
          </p:cNvSpPr>
          <p:nvPr>
            <p:ph idx="1"/>
          </p:nvPr>
        </p:nvSpPr>
        <p:spPr>
          <a:xfrm>
            <a:off x="5183188" y="987425"/>
            <a:ext cx="6172200" cy="4873625"/>
          </a:xfrm>
        </p:spPr>
        <p:txBody>
          <a:bodyPr rtlCol="0"/>
          <a:lstStyle>
            <a:lvl1pPr algn="l" rtl="0">
              <a:defRPr sz="3200"/>
            </a:lvl1pPr>
            <a:lvl2pPr algn="l" rtl="0">
              <a:defRPr sz="2800"/>
            </a:lvl2pPr>
            <a:lvl3pPr algn="l" rtl="0">
              <a:defRPr sz="2400"/>
            </a:lvl3pPr>
            <a:lvl4pPr algn="l" rtl="0">
              <a:defRPr sz="2000"/>
            </a:lvl4pPr>
            <a:lvl5pPr algn="l" rtl="0">
              <a:defRPr sz="2000"/>
            </a:lvl5pPr>
            <a:lvl6pPr algn="l" rtl="0">
              <a:defRPr sz="2000"/>
            </a:lvl6pPr>
            <a:lvl7pPr algn="l" rtl="0">
              <a:defRPr sz="2000"/>
            </a:lvl7pPr>
            <a:lvl8pPr algn="l" rtl="0">
              <a:defRPr sz="2000"/>
            </a:lvl8pPr>
            <a:lvl9pPr algn="l" rtl="0">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Текст 3"/>
          <p:cNvSpPr>
            <a:spLocks noGrp="1"/>
          </p:cNvSpPr>
          <p:nvPr>
            <p:ph type="body" sz="half" idx="2"/>
          </p:nvPr>
        </p:nvSpPr>
        <p:spPr>
          <a:xfrm>
            <a:off x="839788" y="2057400"/>
            <a:ext cx="3932237" cy="3811588"/>
          </a:xfrm>
        </p:spPr>
        <p:txBody>
          <a:bodyPr rtlCol="0"/>
          <a:lstStyle>
            <a:lvl1pPr marL="0" indent="0" algn="l" rtl="0">
              <a:buNone/>
              <a:defRPr sz="16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a:r>
              <a:rPr lang="en-US"/>
              <a:t>Образец текста</a:t>
            </a:r>
          </a:p>
        </p:txBody>
      </p:sp>
      <p:sp>
        <p:nvSpPr>
          <p:cNvPr id="5" name="Дата 3"/>
          <p:cNvSpPr>
            <a:spLocks noGrp="1"/>
          </p:cNvSpPr>
          <p:nvPr>
            <p:ph type="dt" sz="half" idx="10"/>
          </p:nvPr>
        </p:nvSpPr>
        <p:spPr/>
        <p:txBody>
          <a:bodyPr/>
          <a:lstStyle>
            <a:lvl1pPr algn="l" rtl="0">
              <a:defRPr/>
            </a:lvl1pPr>
          </a:lstStyle>
          <a:p>
            <a:pPr>
              <a:defRPr/>
            </a:pPr>
            <a:r>
              <a:rPr lang="ru-RU"/>
              <a:t>12.10.2015</a:t>
            </a:r>
          </a:p>
        </p:txBody>
      </p:sp>
      <p:sp>
        <p:nvSpPr>
          <p:cNvPr id="6"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7" name="Номер слайда 5"/>
          <p:cNvSpPr>
            <a:spLocks noGrp="1"/>
          </p:cNvSpPr>
          <p:nvPr>
            <p:ph type="sldNum" sz="quarter" idx="12"/>
          </p:nvPr>
        </p:nvSpPr>
        <p:spPr/>
        <p:txBody>
          <a:bodyPr/>
          <a:lstStyle>
            <a:lvl1pPr algn="l" rtl="0">
              <a:defRPr/>
            </a:lvl1pPr>
          </a:lstStyle>
          <a:p>
            <a:pPr>
              <a:defRPr/>
            </a:pPr>
            <a:fld id="{F4A086FB-37E2-4A31-889B-7E8FEDF60B79}" type="slidenum">
              <a:rPr lang="ru-RU" altLang="ru-RU"/>
              <a:pPr>
                <a:defRPr/>
              </a:pPr>
              <a:t>‹#›</a:t>
            </a:fld>
            <a:endParaRPr lang="ru-RU" alt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rtlCol="0" anchor="b"/>
          <a:lstStyle>
            <a:lvl1pPr algn="l" rtl="0">
              <a:defRPr sz="3200"/>
            </a:lvl1pPr>
          </a:lstStyle>
          <a:p>
            <a:r>
              <a:rPr lang="en-US"/>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lgn="l" rtl="0">
              <a:buNone/>
              <a:defRPr sz="32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rtlCol="0"/>
          <a:lstStyle>
            <a:lvl1pPr marL="0" indent="0" algn="l" rtl="0">
              <a:buNone/>
              <a:defRPr sz="16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a:r>
              <a:rPr lang="en-US"/>
              <a:t>Образец текста</a:t>
            </a:r>
          </a:p>
        </p:txBody>
      </p:sp>
      <p:sp>
        <p:nvSpPr>
          <p:cNvPr id="5" name="Дата 3"/>
          <p:cNvSpPr>
            <a:spLocks noGrp="1"/>
          </p:cNvSpPr>
          <p:nvPr>
            <p:ph type="dt" sz="half" idx="10"/>
          </p:nvPr>
        </p:nvSpPr>
        <p:spPr/>
        <p:txBody>
          <a:bodyPr/>
          <a:lstStyle>
            <a:lvl1pPr algn="l" rtl="0">
              <a:defRPr/>
            </a:lvl1pPr>
          </a:lstStyle>
          <a:p>
            <a:pPr>
              <a:defRPr/>
            </a:pPr>
            <a:r>
              <a:rPr lang="ru-RU"/>
              <a:t>12.10.2015</a:t>
            </a:r>
          </a:p>
        </p:txBody>
      </p:sp>
      <p:sp>
        <p:nvSpPr>
          <p:cNvPr id="6" name="Нижний колонтитул 4"/>
          <p:cNvSpPr>
            <a:spLocks noGrp="1"/>
          </p:cNvSpPr>
          <p:nvPr>
            <p:ph type="ftr" sz="quarter" idx="11"/>
          </p:nvPr>
        </p:nvSpPr>
        <p:spPr/>
        <p:txBody>
          <a:bodyPr/>
          <a:lstStyle>
            <a:lvl1pPr algn="l" rtl="0">
              <a:defRPr/>
            </a:lvl1pPr>
          </a:lstStyle>
          <a:p>
            <a:pPr>
              <a:defRPr/>
            </a:pPr>
            <a:endParaRPr lang="ru-RU"/>
          </a:p>
        </p:txBody>
      </p:sp>
      <p:sp>
        <p:nvSpPr>
          <p:cNvPr id="7" name="Номер слайда 5"/>
          <p:cNvSpPr>
            <a:spLocks noGrp="1"/>
          </p:cNvSpPr>
          <p:nvPr>
            <p:ph type="sldNum" sz="quarter" idx="12"/>
          </p:nvPr>
        </p:nvSpPr>
        <p:spPr/>
        <p:txBody>
          <a:bodyPr/>
          <a:lstStyle>
            <a:lvl1pPr algn="l" rtl="0">
              <a:defRPr/>
            </a:lvl1pPr>
          </a:lstStyle>
          <a:p>
            <a:pPr>
              <a:defRPr/>
            </a:pPr>
            <a:fld id="{FBE2AB9A-D6E8-4B80-9DC3-977CCDA55BAD}" type="slidenum">
              <a:rPr lang="ru-RU" altLang="ru-RU"/>
              <a:pPr>
                <a:defRPr/>
              </a:pPr>
              <a:t>‹#›</a:t>
            </a:fld>
            <a:endParaRPr lang="ru-RU" alt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rtl="0" eaLnBrk="1" fontAlgn="auto" hangingPunct="1">
              <a:spcBef>
                <a:spcPts val="0"/>
              </a:spcBef>
              <a:spcAft>
                <a:spcPts val="0"/>
              </a:spcAft>
              <a:defRPr sz="1200">
                <a:solidFill>
                  <a:schemeClr val="tx1">
                    <a:tint val="75000"/>
                  </a:schemeClr>
                </a:solidFill>
                <a:latin typeface="+mn-lt"/>
                <a:cs typeface="+mn-cs"/>
              </a:defRPr>
            </a:lvl1pPr>
          </a:lstStyle>
          <a:p>
            <a:pPr>
              <a:defRPr/>
            </a:pPr>
            <a:r>
              <a:rPr lang="ru-RU"/>
              <a:t>12.10.2015</a:t>
            </a: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rtl="0"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wrap="square" lIns="91440" tIns="45720" rIns="91440" bIns="45720" numCol="1" rtlCol="0" anchor="ctr" anchorCtr="0" compatLnSpc="1">
            <a:prstTxWarp prst="textNoShape">
              <a:avLst/>
            </a:prstTxWarp>
          </a:bodyPr>
          <a:lstStyle>
            <a:lvl1pPr algn="l" rtl="0" eaLnBrk="1" hangingPunct="1">
              <a:defRPr sz="1200">
                <a:solidFill>
                  <a:srgbClr val="898989"/>
                </a:solidFill>
              </a:defRPr>
            </a:lvl1pPr>
          </a:lstStyle>
          <a:p>
            <a:pPr>
              <a:defRPr/>
            </a:pPr>
            <a:fld id="{AE67C41C-031D-45BE-9C88-30E247B89CF6}"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Образец заголовка</a:t>
            </a:r>
          </a:p>
        </p:txBody>
      </p:sp>
      <p:sp>
        <p:nvSpPr>
          <p:cNvPr id="2051"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rtl="0" eaLnBrk="1" fontAlgn="auto" hangingPunct="1">
              <a:spcBef>
                <a:spcPts val="0"/>
              </a:spcBef>
              <a:spcAft>
                <a:spcPts val="0"/>
              </a:spcAft>
              <a:defRPr sz="1200">
                <a:solidFill>
                  <a:prstClr val="black">
                    <a:tint val="75000"/>
                  </a:prstClr>
                </a:solidFill>
                <a:latin typeface="+mn-lt"/>
                <a:cs typeface="+mn-cs"/>
              </a:defRPr>
            </a:lvl1pPr>
          </a:lstStyle>
          <a:p>
            <a:pPr>
              <a:defRPr/>
            </a:pPr>
            <a:r>
              <a:rPr lang="ru-RU"/>
              <a:t>12.10.2015</a:t>
            </a: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rtl="0" eaLnBrk="1" fontAlgn="auto" hangingPunct="1">
              <a:spcBef>
                <a:spcPts val="0"/>
              </a:spcBef>
              <a:spcAft>
                <a:spcPts val="0"/>
              </a:spcAft>
              <a:defRPr sz="1200">
                <a:solidFill>
                  <a:prstClr val="black">
                    <a:tint val="75000"/>
                  </a:prst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wrap="square" lIns="91440" tIns="45720" rIns="91440" bIns="45720" numCol="1" rtlCol="0" anchor="ctr" anchorCtr="0" compatLnSpc="1">
            <a:prstTxWarp prst="textNoShape">
              <a:avLst/>
            </a:prstTxWarp>
          </a:bodyPr>
          <a:lstStyle>
            <a:lvl1pPr algn="l" rtl="0" eaLnBrk="1" hangingPunct="1">
              <a:defRPr sz="1200">
                <a:solidFill>
                  <a:srgbClr val="898989"/>
                </a:solidFill>
              </a:defRPr>
            </a:lvl1pPr>
          </a:lstStyle>
          <a:p>
            <a:pPr>
              <a:defRPr/>
            </a:pPr>
            <a:fld id="{417F36EB-C6BB-4C3A-B457-8ADEC6C23EA7}"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Образец заголовка</a:t>
            </a:r>
          </a:p>
        </p:txBody>
      </p:sp>
      <p:sp>
        <p:nvSpPr>
          <p:cNvPr id="3075"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rtl="0" eaLnBrk="1" fontAlgn="auto" hangingPunct="1">
              <a:spcBef>
                <a:spcPts val="0"/>
              </a:spcBef>
              <a:spcAft>
                <a:spcPts val="0"/>
              </a:spcAft>
              <a:defRPr sz="1200">
                <a:solidFill>
                  <a:prstClr val="black">
                    <a:tint val="75000"/>
                  </a:prstClr>
                </a:solidFill>
                <a:latin typeface="+mn-lt"/>
                <a:cs typeface="+mn-cs"/>
              </a:defRPr>
            </a:lvl1pPr>
          </a:lstStyle>
          <a:p>
            <a:pPr>
              <a:defRPr/>
            </a:pPr>
            <a:r>
              <a:rPr lang="ru-RU"/>
              <a:t>12.10.2015</a:t>
            </a: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rtl="0" eaLnBrk="1" fontAlgn="auto" hangingPunct="1">
              <a:spcBef>
                <a:spcPts val="0"/>
              </a:spcBef>
              <a:spcAft>
                <a:spcPts val="0"/>
              </a:spcAft>
              <a:defRPr sz="1200">
                <a:solidFill>
                  <a:prstClr val="black">
                    <a:tint val="75000"/>
                  </a:prst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wrap="square" lIns="91440" tIns="45720" rIns="91440" bIns="45720" numCol="1" rtlCol="0" anchor="ctr" anchorCtr="0" compatLnSpc="1">
            <a:prstTxWarp prst="textNoShape">
              <a:avLst/>
            </a:prstTxWarp>
          </a:bodyPr>
          <a:lstStyle>
            <a:lvl1pPr algn="l" rtl="0" eaLnBrk="1" hangingPunct="1">
              <a:defRPr sz="1200">
                <a:solidFill>
                  <a:srgbClr val="898989"/>
                </a:solidFill>
              </a:defRPr>
            </a:lvl1pPr>
          </a:lstStyle>
          <a:p>
            <a:pPr>
              <a:defRPr/>
            </a:pPr>
            <a:fld id="{1F010C8D-F426-4612-98DA-06AE09434624}"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3614738" y="2424113"/>
            <a:ext cx="6734175" cy="2062162"/>
          </a:xfrm>
          <a:prstGeom prst="rect">
            <a:avLst/>
          </a:prstGeom>
          <a:noFill/>
          <a:ln w="9525">
            <a:noFill/>
            <a:miter lim="800000"/>
            <a:headEnd/>
            <a:tailEnd/>
          </a:ln>
        </p:spPr>
        <p:txBody>
          <a:bodyPr>
            <a:spAutoFit/>
          </a:bodyPr>
          <a:lstStyle/>
          <a:p>
            <a:pPr eaLnBrk="0" hangingPunct="0"/>
            <a:r>
              <a:rPr lang="en-US" sz="3200">
                <a:latin typeface="Arial" charset="0"/>
              </a:rPr>
              <a:t>Automated System of the Federal Treasury of the Russian Federation: Development and Operation </a:t>
            </a:r>
          </a:p>
        </p:txBody>
      </p:sp>
      <p:sp>
        <p:nvSpPr>
          <p:cNvPr id="37891" name="TextBox 2"/>
          <p:cNvSpPr txBox="1">
            <a:spLocks noChangeArrowheads="1"/>
          </p:cNvSpPr>
          <p:nvPr/>
        </p:nvSpPr>
        <p:spPr bwMode="auto">
          <a:xfrm>
            <a:off x="3614738" y="4705350"/>
            <a:ext cx="6734175" cy="584200"/>
          </a:xfrm>
          <a:prstGeom prst="rect">
            <a:avLst/>
          </a:prstGeom>
          <a:noFill/>
          <a:ln w="9525">
            <a:noFill/>
            <a:miter lim="800000"/>
            <a:headEnd/>
            <a:tailEnd/>
          </a:ln>
        </p:spPr>
        <p:txBody>
          <a:bodyPr>
            <a:spAutoFit/>
          </a:bodyPr>
          <a:lstStyle/>
          <a:p>
            <a:pPr eaLnBrk="0" hangingPunct="0"/>
            <a:r>
              <a:rPr lang="en-US" sz="3200">
                <a:latin typeface="Arial" charset="0"/>
              </a:rPr>
              <a:t>V.V. Tkachenko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Рисунок 14"/>
          <p:cNvPicPr>
            <a:picLocks noChangeAspect="1"/>
          </p:cNvPicPr>
          <p:nvPr/>
        </p:nvPicPr>
        <p:blipFill>
          <a:blip r:embed="rId3" cstate="print"/>
          <a:srcRect/>
          <a:stretch>
            <a:fillRect/>
          </a:stretch>
        </p:blipFill>
        <p:spPr bwMode="auto">
          <a:xfrm>
            <a:off x="295275" y="85725"/>
            <a:ext cx="11410950" cy="6740525"/>
          </a:xfrm>
          <a:prstGeom prst="rect">
            <a:avLst/>
          </a:prstGeom>
          <a:noFill/>
          <a:ln w="9525">
            <a:noFill/>
            <a:miter lim="800000"/>
            <a:headEnd/>
            <a:tailEnd/>
          </a:ln>
        </p:spPr>
      </p:pic>
      <p:grpSp>
        <p:nvGrpSpPr>
          <p:cNvPr id="38915" name="Группа 78"/>
          <p:cNvGrpSpPr>
            <a:grpSpLocks/>
          </p:cNvGrpSpPr>
          <p:nvPr/>
        </p:nvGrpSpPr>
        <p:grpSpPr bwMode="auto">
          <a:xfrm>
            <a:off x="5654675" y="1125538"/>
            <a:ext cx="561975" cy="563562"/>
            <a:chOff x="10018749" y="2781801"/>
            <a:chExt cx="562564" cy="562564"/>
          </a:xfrm>
        </p:grpSpPr>
        <p:sp>
          <p:nvSpPr>
            <p:cNvPr id="80" name="Овал 79"/>
            <p:cNvSpPr/>
            <p:nvPr/>
          </p:nvSpPr>
          <p:spPr>
            <a:xfrm>
              <a:off x="10018749" y="2781801"/>
              <a:ext cx="562564" cy="562564"/>
            </a:xfrm>
            <a:prstGeom prst="ellipse">
              <a:avLst/>
            </a:prstGeom>
            <a:solidFill>
              <a:srgbClr val="75BDA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1" name="Овал 80"/>
            <p:cNvSpPr/>
            <p:nvPr/>
          </p:nvSpPr>
          <p:spPr>
            <a:xfrm>
              <a:off x="10099797" y="2813495"/>
              <a:ext cx="403648" cy="280489"/>
            </a:xfrm>
            <a:prstGeom prst="ellipse">
              <a:avLst/>
            </a:prstGeom>
            <a:gradFill>
              <a:gsLst>
                <a:gs pos="0">
                  <a:schemeClr val="accent1">
                    <a:lumMod val="5000"/>
                    <a:lumOff val="95000"/>
                  </a:schemeClr>
                </a:gs>
                <a:gs pos="63000">
                  <a:srgbClr val="8CC8B6"/>
                </a:gs>
                <a:gs pos="100000">
                  <a:srgbClr val="75BDA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
        <p:nvSpPr>
          <p:cNvPr id="18" name="Овал 17"/>
          <p:cNvSpPr>
            <a:spLocks noChangeAspect="1"/>
          </p:cNvSpPr>
          <p:nvPr/>
        </p:nvSpPr>
        <p:spPr bwMode="auto">
          <a:xfrm>
            <a:off x="3080032" y="1894298"/>
            <a:ext cx="5779716" cy="5535179"/>
          </a:xfrm>
          <a:prstGeom prst="ellipse">
            <a:avLst/>
          </a:prstGeom>
          <a:solidFill>
            <a:schemeClr val="accent1">
              <a:lumMod val="20000"/>
              <a:lumOff val="80000"/>
            </a:schemeClr>
          </a:solidFill>
          <a:ln w="34925" cap="flat" cmpd="sng" algn="ctr">
            <a:solidFill>
              <a:schemeClr val="accent1"/>
            </a:solidFill>
            <a:prstDash val="solid"/>
            <a:round/>
            <a:headEnd type="none" w="med" len="med"/>
            <a:tailEnd type="none" w="med" len="med"/>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a:bevelB prst="softRound"/>
            <a:extrusionClr>
              <a:schemeClr val="accent6"/>
            </a:extrusionClr>
          </a:sp3d>
        </p:spPr>
        <p:txBody>
          <a:bodyPr wrap="none" anchor="ctr"/>
          <a:lstStyle/>
          <a:p>
            <a:pPr algn="ctr">
              <a:lnSpc>
                <a:spcPct val="90000"/>
              </a:lnSpc>
              <a:defRPr/>
            </a:pPr>
            <a:r>
              <a:rPr lang="en-US" sz="2000" b="1">
                <a:solidFill>
                  <a:schemeClr val="bg1"/>
                </a:solidFill>
                <a:latin typeface="Arial" charset="0"/>
              </a:rPr>
              <a:t>                              </a:t>
            </a:r>
          </a:p>
        </p:txBody>
      </p:sp>
      <p:sp>
        <p:nvSpPr>
          <p:cNvPr id="21" name="Блок-схема: узел суммирования 20"/>
          <p:cNvSpPr/>
          <p:nvPr/>
        </p:nvSpPr>
        <p:spPr bwMode="auto">
          <a:xfrm>
            <a:off x="4048612" y="2971159"/>
            <a:ext cx="3763166" cy="3603949"/>
          </a:xfrm>
          <a:prstGeom prst="flowChartSummingJunction">
            <a:avLst/>
          </a:prstGeom>
          <a:solidFill>
            <a:srgbClr val="CDE1F3"/>
          </a:solidFill>
          <a:ln w="34925" cap="flat" cmpd="sng" algn="ctr">
            <a:solidFill>
              <a:schemeClr val="accent1"/>
            </a:solidFill>
            <a:prstDash val="solid"/>
            <a:round/>
            <a:headEnd type="none" w="med" len="med"/>
            <a:tailEnd type="none" w="med" len="med"/>
          </a:ln>
          <a:effectLst>
            <a:outerShdw blurRad="50800" dist="38100" dir="13500000" algn="br" rotWithShape="0">
              <a:prstClr val="black">
                <a:alpha val="40000"/>
              </a:prstClr>
            </a:outerShdw>
          </a:effectLst>
          <a:scene3d>
            <a:camera prst="perspectiveFront" fov="2700000">
              <a:rot lat="19086000" lon="19067999" rev="3108000"/>
            </a:camera>
            <a:lightRig rig="threePt" dir="t">
              <a:rot lat="0" lon="0" rev="0"/>
            </a:lightRig>
          </a:scene3d>
          <a:sp3d extrusionH="38100">
            <a:bevelB prst="softRound"/>
            <a:extrusionClr>
              <a:schemeClr val="accent6"/>
            </a:extrusionClr>
          </a:sp3d>
        </p:spPr>
        <p:txBody>
          <a:bodyPr wrap="none" anchor="ctr"/>
          <a:lstStyle/>
          <a:p>
            <a:pPr algn="ctr">
              <a:lnSpc>
                <a:spcPct val="90000"/>
              </a:lnSpc>
              <a:defRPr/>
            </a:pPr>
            <a:endParaRPr lang="ru-RU" sz="2000" b="1">
              <a:solidFill>
                <a:schemeClr val="bg1"/>
              </a:solidFill>
              <a:latin typeface="Arial" charset="0"/>
            </a:endParaRPr>
          </a:p>
        </p:txBody>
      </p:sp>
      <p:sp>
        <p:nvSpPr>
          <p:cNvPr id="32" name="TextBox 31"/>
          <p:cNvSpPr txBox="1">
            <a:spLocks noChangeArrowheads="1"/>
          </p:cNvSpPr>
          <p:nvPr/>
        </p:nvSpPr>
        <p:spPr bwMode="auto">
          <a:xfrm>
            <a:off x="1836738" y="3048000"/>
            <a:ext cx="2584450" cy="585788"/>
          </a:xfrm>
          <a:prstGeom prst="rect">
            <a:avLst/>
          </a:prstGeom>
          <a:noFill/>
          <a:ln>
            <a:noFill/>
          </a:ln>
          <a:extLst/>
        </p:spPr>
        <p:txBody>
          <a:bodyPr>
            <a:spAutoFit/>
          </a:bodyPr>
          <a:lstStyle>
            <a:lvl1pPr algn="l" rtl="0" eaLnBrk="0" hangingPunct="0">
              <a:defRPr>
                <a:solidFill>
                  <a:schemeClr val="tx1"/>
                </a:solidFill>
                <a:latin typeface="Calibri" panose="020F0502020204030204" pitchFamily="34" charset="0"/>
                <a:cs typeface="Arial" panose="020B0604020202020204" pitchFamily="34" charset="0"/>
              </a:defRPr>
            </a:lvl1pPr>
            <a:lvl2pPr marL="742950" indent="-285750" algn="l" rtl="0" eaLnBrk="0" hangingPunct="0">
              <a:defRPr>
                <a:solidFill>
                  <a:schemeClr val="tx1"/>
                </a:solidFill>
                <a:latin typeface="Calibri" panose="020F0502020204030204" pitchFamily="34" charset="0"/>
                <a:cs typeface="Arial" panose="020B0604020202020204" pitchFamily="34" charset="0"/>
              </a:defRPr>
            </a:lvl2pPr>
            <a:lvl3pPr marL="1143000" indent="-228600" algn="l" rtl="0" eaLnBrk="0" hangingPunct="0">
              <a:defRPr>
                <a:solidFill>
                  <a:schemeClr val="tx1"/>
                </a:solidFill>
                <a:latin typeface="Calibri" panose="020F0502020204030204" pitchFamily="34" charset="0"/>
                <a:cs typeface="Arial" panose="020B0604020202020204" pitchFamily="34" charset="0"/>
              </a:defRPr>
            </a:lvl3pPr>
            <a:lvl4pPr marL="1600200" indent="-228600" algn="l" rtl="0" eaLnBrk="0" hangingPunct="0">
              <a:defRPr>
                <a:solidFill>
                  <a:schemeClr val="tx1"/>
                </a:solidFill>
                <a:latin typeface="Calibri" panose="020F0502020204030204" pitchFamily="34" charset="0"/>
                <a:cs typeface="Arial" panose="020B0604020202020204" pitchFamily="34" charset="0"/>
              </a:defRPr>
            </a:lvl4pPr>
            <a:lvl5pPr marL="2057400" indent="-228600" algn="l" rtl="0" eaLnBrk="0" hangingPunct="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eaLnBrk="1" hangingPunct="1">
              <a:defRPr/>
            </a:pPr>
            <a:r>
              <a:rPr lang="en-US" sz="1600" b="1">
                <a:solidFill>
                  <a:schemeClr val="tx1">
                    <a:lumMod val="85000"/>
                    <a:lumOff val="15000"/>
                  </a:schemeClr>
                </a:solidFill>
              </a:rPr>
              <a:t>Execution of the federal budget</a:t>
            </a:r>
          </a:p>
        </p:txBody>
      </p:sp>
      <p:sp>
        <p:nvSpPr>
          <p:cNvPr id="33" name="Полилиния 32"/>
          <p:cNvSpPr/>
          <p:nvPr/>
        </p:nvSpPr>
        <p:spPr bwMode="auto">
          <a:xfrm>
            <a:off x="5167313" y="3449638"/>
            <a:ext cx="2293937" cy="293687"/>
          </a:xfrm>
          <a:custGeom>
            <a:avLst/>
            <a:gdLst>
              <a:gd name="connsiteX0" fmla="*/ 0 w 1835150"/>
              <a:gd name="connsiteY0" fmla="*/ 67733 h 245533"/>
              <a:gd name="connsiteX1" fmla="*/ 908050 w 1835150"/>
              <a:gd name="connsiteY1" fmla="*/ 29633 h 245533"/>
              <a:gd name="connsiteX2" fmla="*/ 1835150 w 1835150"/>
              <a:gd name="connsiteY2" fmla="*/ 245533 h 245533"/>
              <a:gd name="connsiteX0" fmla="*/ 0 w 1835150"/>
              <a:gd name="connsiteY0" fmla="*/ 67733 h 245533"/>
              <a:gd name="connsiteX1" fmla="*/ 908050 w 1835150"/>
              <a:gd name="connsiteY1" fmla="*/ 29633 h 245533"/>
              <a:gd name="connsiteX2" fmla="*/ 1835150 w 1835150"/>
              <a:gd name="connsiteY2" fmla="*/ 245533 h 245533"/>
            </a:gdLst>
            <a:ahLst/>
            <a:cxnLst>
              <a:cxn ang="0">
                <a:pos x="connsiteX0" y="connsiteY0"/>
              </a:cxn>
              <a:cxn ang="0">
                <a:pos x="connsiteX1" y="connsiteY1"/>
              </a:cxn>
              <a:cxn ang="0">
                <a:pos x="connsiteX2" y="connsiteY2"/>
              </a:cxn>
            </a:cxnLst>
            <a:rect l="l" t="t" r="r" b="b"/>
            <a:pathLst>
              <a:path w="1835150" h="245533">
                <a:moveTo>
                  <a:pt x="0" y="67733"/>
                </a:moveTo>
                <a:cubicBezTo>
                  <a:pt x="301096" y="33866"/>
                  <a:pt x="602192" y="0"/>
                  <a:pt x="908050" y="29633"/>
                </a:cubicBezTo>
                <a:cubicBezTo>
                  <a:pt x="1239308" y="52916"/>
                  <a:pt x="1524529" y="152399"/>
                  <a:pt x="1835150" y="245533"/>
                </a:cubicBezTo>
              </a:path>
            </a:pathLst>
          </a:custGeom>
          <a:noFill/>
          <a:ln w="57150" cap="flat" cmpd="sng" algn="ctr">
            <a:solidFill>
              <a:srgbClr val="F29C00"/>
            </a:solidFill>
            <a:prstDash val="solid"/>
            <a:round/>
            <a:headEnd type="none" w="med" len="med"/>
            <a:tailEnd type="triangle" w="med" len="med"/>
          </a:ln>
          <a:effectLst>
            <a:outerShdw blurRad="114300" dist="139700" dir="5400000" algn="t" rotWithShape="0">
              <a:prstClr val="black">
                <a:alpha val="40000"/>
              </a:prstClr>
            </a:outerShdw>
          </a:effectLst>
        </p:spPr>
        <p:txBody>
          <a:bodyPr wrap="none" anchor="ctr"/>
          <a:lstStyle/>
          <a:p>
            <a:pPr>
              <a:defRPr/>
            </a:pPr>
            <a:endParaRPr lang="ru-RU"/>
          </a:p>
        </p:txBody>
      </p:sp>
      <p:sp>
        <p:nvSpPr>
          <p:cNvPr id="34" name="Полилиния 33"/>
          <p:cNvSpPr/>
          <p:nvPr/>
        </p:nvSpPr>
        <p:spPr bwMode="auto">
          <a:xfrm>
            <a:off x="7553325" y="4311650"/>
            <a:ext cx="741363" cy="1539875"/>
          </a:xfrm>
          <a:custGeom>
            <a:avLst/>
            <a:gdLst>
              <a:gd name="connsiteX0" fmla="*/ 409575 w 515937"/>
              <a:gd name="connsiteY0" fmla="*/ 0 h 1216025"/>
              <a:gd name="connsiteX1" fmla="*/ 447675 w 515937"/>
              <a:gd name="connsiteY1" fmla="*/ 768350 h 1216025"/>
              <a:gd name="connsiteX2" fmla="*/ 0 w 515937"/>
              <a:gd name="connsiteY2" fmla="*/ 1216025 h 1216025"/>
              <a:gd name="connsiteX0" fmla="*/ 409575 w 608806"/>
              <a:gd name="connsiteY0" fmla="*/ 0 h 1216025"/>
              <a:gd name="connsiteX1" fmla="*/ 447675 w 608806"/>
              <a:gd name="connsiteY1" fmla="*/ 768350 h 1216025"/>
              <a:gd name="connsiteX2" fmla="*/ 0 w 608806"/>
              <a:gd name="connsiteY2" fmla="*/ 1216025 h 1216025"/>
              <a:gd name="connsiteX0" fmla="*/ 409575 w 608806"/>
              <a:gd name="connsiteY0" fmla="*/ 0 h 1216025"/>
              <a:gd name="connsiteX1" fmla="*/ 447675 w 608806"/>
              <a:gd name="connsiteY1" fmla="*/ 768350 h 1216025"/>
              <a:gd name="connsiteX2" fmla="*/ 0 w 608806"/>
              <a:gd name="connsiteY2" fmla="*/ 1216025 h 1216025"/>
              <a:gd name="connsiteX0" fmla="*/ 409575 w 608806"/>
              <a:gd name="connsiteY0" fmla="*/ 0 h 1216025"/>
              <a:gd name="connsiteX1" fmla="*/ 447675 w 608806"/>
              <a:gd name="connsiteY1" fmla="*/ 768350 h 1216025"/>
              <a:gd name="connsiteX2" fmla="*/ 0 w 608806"/>
              <a:gd name="connsiteY2" fmla="*/ 1216025 h 1216025"/>
            </a:gdLst>
            <a:ahLst/>
            <a:cxnLst>
              <a:cxn ang="0">
                <a:pos x="connsiteX0" y="connsiteY0"/>
              </a:cxn>
              <a:cxn ang="0">
                <a:pos x="connsiteX1" y="connsiteY1"/>
              </a:cxn>
              <a:cxn ang="0">
                <a:pos x="connsiteX2" y="connsiteY2"/>
              </a:cxn>
            </a:cxnLst>
            <a:rect l="l" t="t" r="r" b="b"/>
            <a:pathLst>
              <a:path w="608806" h="1216025">
                <a:moveTo>
                  <a:pt x="409575" y="0"/>
                </a:moveTo>
                <a:cubicBezTo>
                  <a:pt x="608806" y="279664"/>
                  <a:pt x="522287" y="572029"/>
                  <a:pt x="447675" y="768350"/>
                </a:cubicBezTo>
                <a:cubicBezTo>
                  <a:pt x="354013" y="971021"/>
                  <a:pt x="189706" y="1093523"/>
                  <a:pt x="0" y="1216025"/>
                </a:cubicBezTo>
              </a:path>
            </a:pathLst>
          </a:custGeom>
          <a:noFill/>
          <a:ln w="76200" cap="flat" cmpd="sng" algn="ctr">
            <a:solidFill>
              <a:srgbClr val="F29C00"/>
            </a:solidFill>
            <a:prstDash val="solid"/>
            <a:round/>
            <a:headEnd type="none" w="med" len="med"/>
            <a:tailEnd type="triangle" w="med" len="med"/>
          </a:ln>
          <a:effectLst>
            <a:outerShdw blurRad="114300" dist="139700" dir="5400000" algn="t" rotWithShape="0">
              <a:prstClr val="black">
                <a:alpha val="40000"/>
              </a:prstClr>
            </a:outerShdw>
          </a:effectLst>
        </p:spPr>
        <p:txBody>
          <a:bodyPr wrap="none" anchor="ctr"/>
          <a:lstStyle/>
          <a:p>
            <a:pPr>
              <a:defRPr/>
            </a:pPr>
            <a:endParaRPr lang="ru-RU"/>
          </a:p>
        </p:txBody>
      </p:sp>
      <p:sp>
        <p:nvSpPr>
          <p:cNvPr id="35" name="TextBox 34"/>
          <p:cNvSpPr txBox="1"/>
          <p:nvPr/>
        </p:nvSpPr>
        <p:spPr>
          <a:xfrm>
            <a:off x="6278318" y="4422285"/>
            <a:ext cx="2365864" cy="594604"/>
          </a:xfrm>
          <a:prstGeom prst="rect">
            <a:avLst/>
          </a:prstGeom>
          <a:noFill/>
        </p:spPr>
        <p:txBody>
          <a:bodyPr>
            <a:spAutoFit/>
            <a:scene3d>
              <a:camera prst="isometricTopUp"/>
              <a:lightRig rig="threePt" dir="t"/>
            </a:scene3d>
          </a:bodyPr>
          <a:lstStyle/>
          <a:p>
            <a:pPr>
              <a:defRPr/>
            </a:pPr>
            <a:r>
              <a:rPr lang="en-US" i="1"/>
              <a:t>More than 330 </a:t>
            </a:r>
          </a:p>
          <a:p>
            <a:pPr>
              <a:defRPr/>
            </a:pPr>
            <a:r>
              <a:rPr lang="en-US" i="1"/>
              <a:t>personal accounts</a:t>
            </a:r>
          </a:p>
        </p:txBody>
      </p:sp>
      <p:sp>
        <p:nvSpPr>
          <p:cNvPr id="36" name="TextBox 35"/>
          <p:cNvSpPr txBox="1"/>
          <p:nvPr/>
        </p:nvSpPr>
        <p:spPr>
          <a:xfrm rot="431290">
            <a:off x="5540393" y="3727011"/>
            <a:ext cx="1823433" cy="646331"/>
          </a:xfrm>
          <a:prstGeom prst="rect">
            <a:avLst/>
          </a:prstGeom>
          <a:noFill/>
        </p:spPr>
        <p:txBody>
          <a:bodyPr>
            <a:spAutoFit/>
            <a:scene3d>
              <a:camera prst="isometricTopUp"/>
              <a:lightRig rig="threePt" dir="t"/>
            </a:scene3d>
          </a:bodyPr>
          <a:lstStyle/>
          <a:p>
            <a:pPr algn="r">
              <a:defRPr/>
            </a:pPr>
            <a:r>
              <a:rPr lang="en-US" i="1"/>
              <a:t>About 36 thousand employees</a:t>
            </a:r>
          </a:p>
        </p:txBody>
      </p:sp>
      <p:sp>
        <p:nvSpPr>
          <p:cNvPr id="37" name="TextBox 36"/>
          <p:cNvSpPr txBox="1"/>
          <p:nvPr/>
        </p:nvSpPr>
        <p:spPr>
          <a:xfrm rot="276982">
            <a:off x="3880472" y="4204416"/>
            <a:ext cx="2286479" cy="702523"/>
          </a:xfrm>
          <a:prstGeom prst="rect">
            <a:avLst/>
          </a:prstGeom>
          <a:noFill/>
        </p:spPr>
        <p:txBody>
          <a:bodyPr>
            <a:spAutoFit/>
            <a:scene3d>
              <a:camera prst="isometricTopUp"/>
              <a:lightRig rig="threePt" dir="t"/>
            </a:scene3d>
          </a:bodyPr>
          <a:lstStyle/>
          <a:p>
            <a:pPr>
              <a:defRPr/>
            </a:pPr>
            <a:r>
              <a:rPr lang="en-US" i="1"/>
              <a:t>More than 140,000 clients</a:t>
            </a:r>
          </a:p>
        </p:txBody>
      </p:sp>
      <p:cxnSp>
        <p:nvCxnSpPr>
          <p:cNvPr id="38" name="Прямая со стрелкой 37"/>
          <p:cNvCxnSpPr/>
          <p:nvPr/>
        </p:nvCxnSpPr>
        <p:spPr bwMode="auto">
          <a:xfrm flipV="1">
            <a:off x="5923280" y="4012001"/>
            <a:ext cx="1612989" cy="747959"/>
          </a:xfrm>
          <a:prstGeom prst="straightConnector1">
            <a:avLst/>
          </a:prstGeom>
          <a:noFill/>
          <a:ln w="38100" cap="flat" cmpd="sng" algn="ctr">
            <a:solidFill>
              <a:schemeClr val="accent1">
                <a:lumMod val="75000"/>
              </a:schemeClr>
            </a:solidFill>
            <a:prstDash val="solid"/>
            <a:round/>
            <a:headEnd type="none" w="med" len="med"/>
            <a:tailEnd type="triangle" w="med" len="med"/>
          </a:ln>
          <a:effectLst>
            <a:glow rad="101600">
              <a:srgbClr val="75BDA7">
                <a:alpha val="40000"/>
              </a:srgbClr>
            </a:glow>
            <a:outerShdw blurRad="152400" dist="254000" dir="5400000" algn="t" rotWithShape="0">
              <a:prstClr val="black">
                <a:alpha val="40000"/>
              </a:prstClr>
            </a:outerShdw>
          </a:effectLst>
        </p:spPr>
      </p:cxnSp>
      <p:sp>
        <p:nvSpPr>
          <p:cNvPr id="40" name="TextBox 39"/>
          <p:cNvSpPr txBox="1">
            <a:spLocks noChangeArrowheads="1"/>
          </p:cNvSpPr>
          <p:nvPr/>
        </p:nvSpPr>
        <p:spPr bwMode="auto">
          <a:xfrm>
            <a:off x="8151813" y="3506788"/>
            <a:ext cx="2260600" cy="584200"/>
          </a:xfrm>
          <a:prstGeom prst="rect">
            <a:avLst/>
          </a:prstGeom>
          <a:noFill/>
          <a:ln>
            <a:noFill/>
          </a:ln>
          <a:extLst/>
        </p:spPr>
        <p:txBody>
          <a:bodyPr>
            <a:spAutoFit/>
          </a:bodyPr>
          <a:lstStyle>
            <a:lvl1pPr algn="l" rtl="0" eaLnBrk="0" hangingPunct="0">
              <a:defRPr>
                <a:solidFill>
                  <a:schemeClr val="tx1"/>
                </a:solidFill>
                <a:latin typeface="Calibri" panose="020F0502020204030204" pitchFamily="34" charset="0"/>
                <a:cs typeface="Arial" panose="020B0604020202020204" pitchFamily="34" charset="0"/>
              </a:defRPr>
            </a:lvl1pPr>
            <a:lvl2pPr marL="742950" indent="-285750" algn="l" rtl="0" eaLnBrk="0" hangingPunct="0">
              <a:defRPr>
                <a:solidFill>
                  <a:schemeClr val="tx1"/>
                </a:solidFill>
                <a:latin typeface="Calibri" panose="020F0502020204030204" pitchFamily="34" charset="0"/>
                <a:cs typeface="Arial" panose="020B0604020202020204" pitchFamily="34" charset="0"/>
              </a:defRPr>
            </a:lvl2pPr>
            <a:lvl3pPr marL="1143000" indent="-228600" algn="l" rtl="0" eaLnBrk="0" hangingPunct="0">
              <a:defRPr>
                <a:solidFill>
                  <a:schemeClr val="tx1"/>
                </a:solidFill>
                <a:latin typeface="Calibri" panose="020F0502020204030204" pitchFamily="34" charset="0"/>
                <a:cs typeface="Arial" panose="020B0604020202020204" pitchFamily="34" charset="0"/>
              </a:defRPr>
            </a:lvl3pPr>
            <a:lvl4pPr marL="1600200" indent="-228600" algn="l" rtl="0" eaLnBrk="0" hangingPunct="0">
              <a:defRPr>
                <a:solidFill>
                  <a:schemeClr val="tx1"/>
                </a:solidFill>
                <a:latin typeface="Calibri" panose="020F0502020204030204" pitchFamily="34" charset="0"/>
                <a:cs typeface="Arial" panose="020B0604020202020204" pitchFamily="34" charset="0"/>
              </a:defRPr>
            </a:lvl4pPr>
            <a:lvl5pPr marL="2057400" indent="-228600" algn="l" rtl="0" eaLnBrk="0" hangingPunct="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en-US" sz="1600" b="1">
                <a:solidFill>
                  <a:schemeClr val="tx1">
                    <a:lumMod val="85000"/>
                    <a:lumOff val="15000"/>
                  </a:schemeClr>
                </a:solidFill>
              </a:rPr>
              <a:t>Consolidation of federal funds </a:t>
            </a:r>
          </a:p>
        </p:txBody>
      </p:sp>
      <p:sp>
        <p:nvSpPr>
          <p:cNvPr id="41" name="TextBox 40"/>
          <p:cNvSpPr txBox="1">
            <a:spLocks noChangeArrowheads="1"/>
          </p:cNvSpPr>
          <p:nvPr/>
        </p:nvSpPr>
        <p:spPr bwMode="auto">
          <a:xfrm>
            <a:off x="1069975" y="5084763"/>
            <a:ext cx="2468563" cy="584200"/>
          </a:xfrm>
          <a:prstGeom prst="rect">
            <a:avLst/>
          </a:prstGeom>
          <a:noFill/>
          <a:ln>
            <a:noFill/>
          </a:ln>
          <a:extLst/>
        </p:spPr>
        <p:txBody>
          <a:bodyPr>
            <a:spAutoFit/>
          </a:bodyPr>
          <a:lstStyle>
            <a:lvl1pPr algn="l" rtl="0" eaLnBrk="0" hangingPunct="0">
              <a:defRPr>
                <a:solidFill>
                  <a:schemeClr val="tx1"/>
                </a:solidFill>
                <a:latin typeface="Calibri" panose="020F0502020204030204" pitchFamily="34" charset="0"/>
                <a:cs typeface="Arial" panose="020B0604020202020204" pitchFamily="34" charset="0"/>
              </a:defRPr>
            </a:lvl1pPr>
            <a:lvl2pPr marL="742950" indent="-285750" algn="l" rtl="0" eaLnBrk="0" hangingPunct="0">
              <a:defRPr>
                <a:solidFill>
                  <a:schemeClr val="tx1"/>
                </a:solidFill>
                <a:latin typeface="Calibri" panose="020F0502020204030204" pitchFamily="34" charset="0"/>
                <a:cs typeface="Arial" panose="020B0604020202020204" pitchFamily="34" charset="0"/>
              </a:defRPr>
            </a:lvl2pPr>
            <a:lvl3pPr marL="1143000" indent="-228600" algn="l" rtl="0" eaLnBrk="0" hangingPunct="0">
              <a:defRPr>
                <a:solidFill>
                  <a:schemeClr val="tx1"/>
                </a:solidFill>
                <a:latin typeface="Calibri" panose="020F0502020204030204" pitchFamily="34" charset="0"/>
                <a:cs typeface="Arial" panose="020B0604020202020204" pitchFamily="34" charset="0"/>
              </a:defRPr>
            </a:lvl3pPr>
            <a:lvl4pPr marL="1600200" indent="-228600" algn="l" rtl="0" eaLnBrk="0" hangingPunct="0">
              <a:defRPr>
                <a:solidFill>
                  <a:schemeClr val="tx1"/>
                </a:solidFill>
                <a:latin typeface="Calibri" panose="020F0502020204030204" pitchFamily="34" charset="0"/>
                <a:cs typeface="Arial" panose="020B0604020202020204" pitchFamily="34" charset="0"/>
              </a:defRPr>
            </a:lvl4pPr>
            <a:lvl5pPr marL="2057400" indent="-228600" algn="l" rtl="0" eaLnBrk="0" hangingPunct="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eaLnBrk="1" hangingPunct="1">
              <a:defRPr/>
            </a:pPr>
            <a:r>
              <a:rPr lang="en-US" sz="1600" b="1">
                <a:solidFill>
                  <a:schemeClr val="tx1">
                    <a:lumMod val="85000"/>
                    <a:lumOff val="15000"/>
                  </a:schemeClr>
                </a:solidFill>
              </a:rPr>
              <a:t>Cash servicing of all budgets</a:t>
            </a:r>
          </a:p>
        </p:txBody>
      </p:sp>
      <p:sp>
        <p:nvSpPr>
          <p:cNvPr id="42" name="TextBox 41"/>
          <p:cNvSpPr txBox="1">
            <a:spLocks noChangeArrowheads="1"/>
          </p:cNvSpPr>
          <p:nvPr/>
        </p:nvSpPr>
        <p:spPr bwMode="auto">
          <a:xfrm>
            <a:off x="7835900" y="5651500"/>
            <a:ext cx="2263775" cy="593725"/>
          </a:xfrm>
          <a:prstGeom prst="rect">
            <a:avLst/>
          </a:prstGeom>
          <a:noFill/>
          <a:ln>
            <a:noFill/>
          </a:ln>
          <a:extLst/>
        </p:spPr>
        <p:txBody>
          <a:bodyPr>
            <a:spAutoFit/>
          </a:bodyPr>
          <a:lstStyle>
            <a:lvl1pPr algn="l" rtl="0" eaLnBrk="0" hangingPunct="0">
              <a:defRPr>
                <a:solidFill>
                  <a:schemeClr val="tx1"/>
                </a:solidFill>
                <a:latin typeface="Calibri" panose="020F0502020204030204" pitchFamily="34" charset="0"/>
                <a:cs typeface="Arial" panose="020B0604020202020204" pitchFamily="34" charset="0"/>
              </a:defRPr>
            </a:lvl1pPr>
            <a:lvl2pPr marL="742950" indent="-285750" algn="l" rtl="0" eaLnBrk="0" hangingPunct="0">
              <a:defRPr>
                <a:solidFill>
                  <a:schemeClr val="tx1"/>
                </a:solidFill>
                <a:latin typeface="Calibri" panose="020F0502020204030204" pitchFamily="34" charset="0"/>
                <a:cs typeface="Arial" panose="020B0604020202020204" pitchFamily="34" charset="0"/>
              </a:defRPr>
            </a:lvl2pPr>
            <a:lvl3pPr marL="1143000" indent="-228600" algn="l" rtl="0" eaLnBrk="0" hangingPunct="0">
              <a:defRPr>
                <a:solidFill>
                  <a:schemeClr val="tx1"/>
                </a:solidFill>
                <a:latin typeface="Calibri" panose="020F0502020204030204" pitchFamily="34" charset="0"/>
                <a:cs typeface="Arial" panose="020B0604020202020204" pitchFamily="34" charset="0"/>
              </a:defRPr>
            </a:lvl3pPr>
            <a:lvl4pPr marL="1600200" indent="-228600" algn="l" rtl="0" eaLnBrk="0" hangingPunct="0">
              <a:defRPr>
                <a:solidFill>
                  <a:schemeClr val="tx1"/>
                </a:solidFill>
                <a:latin typeface="Calibri" panose="020F0502020204030204" pitchFamily="34" charset="0"/>
                <a:cs typeface="Arial" panose="020B0604020202020204" pitchFamily="34" charset="0"/>
              </a:defRPr>
            </a:lvl4pPr>
            <a:lvl5pPr marL="2057400" indent="-228600" algn="l" rtl="0" eaLnBrk="0" hangingPunct="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en-US" sz="1600" b="1">
                <a:solidFill>
                  <a:schemeClr val="tx1">
                    <a:lumMod val="85000"/>
                    <a:lumOff val="15000"/>
                  </a:schemeClr>
                </a:solidFill>
              </a:rPr>
              <a:t>Accounting and income distribution</a:t>
            </a:r>
          </a:p>
        </p:txBody>
      </p:sp>
      <p:sp>
        <p:nvSpPr>
          <p:cNvPr id="44" name="Полилиния 43"/>
          <p:cNvSpPr/>
          <p:nvPr/>
        </p:nvSpPr>
        <p:spPr bwMode="auto">
          <a:xfrm>
            <a:off x="4067175" y="5586413"/>
            <a:ext cx="2924175" cy="577850"/>
          </a:xfrm>
          <a:custGeom>
            <a:avLst/>
            <a:gdLst>
              <a:gd name="connsiteX0" fmla="*/ 0 w 2517775"/>
              <a:gd name="connsiteY0" fmla="*/ 0 h 450850"/>
              <a:gd name="connsiteX1" fmla="*/ 1082675 w 2517775"/>
              <a:gd name="connsiteY1" fmla="*/ 403225 h 450850"/>
              <a:gd name="connsiteX2" fmla="*/ 2517775 w 2517775"/>
              <a:gd name="connsiteY2" fmla="*/ 285750 h 450850"/>
              <a:gd name="connsiteX0" fmla="*/ 0 w 2517775"/>
              <a:gd name="connsiteY0" fmla="*/ 0 h 450850"/>
              <a:gd name="connsiteX1" fmla="*/ 1082675 w 2517775"/>
              <a:gd name="connsiteY1" fmla="*/ 403225 h 450850"/>
              <a:gd name="connsiteX2" fmla="*/ 2517775 w 2517775"/>
              <a:gd name="connsiteY2" fmla="*/ 285750 h 450850"/>
              <a:gd name="connsiteX0" fmla="*/ 0 w 2517775"/>
              <a:gd name="connsiteY0" fmla="*/ 0 h 450850"/>
              <a:gd name="connsiteX1" fmla="*/ 1082675 w 2517775"/>
              <a:gd name="connsiteY1" fmla="*/ 403225 h 450850"/>
              <a:gd name="connsiteX2" fmla="*/ 2517775 w 2517775"/>
              <a:gd name="connsiteY2" fmla="*/ 285750 h 450850"/>
              <a:gd name="connsiteX0" fmla="*/ 0 w 2517775"/>
              <a:gd name="connsiteY0" fmla="*/ 0 h 482600"/>
              <a:gd name="connsiteX1" fmla="*/ 1082675 w 2517775"/>
              <a:gd name="connsiteY1" fmla="*/ 403225 h 482600"/>
              <a:gd name="connsiteX2" fmla="*/ 2517775 w 2517775"/>
              <a:gd name="connsiteY2" fmla="*/ 285750 h 482600"/>
            </a:gdLst>
            <a:ahLst/>
            <a:cxnLst>
              <a:cxn ang="0">
                <a:pos x="connsiteX0" y="connsiteY0"/>
              </a:cxn>
              <a:cxn ang="0">
                <a:pos x="connsiteX1" y="connsiteY1"/>
              </a:cxn>
              <a:cxn ang="0">
                <a:pos x="connsiteX2" y="connsiteY2"/>
              </a:cxn>
            </a:cxnLst>
            <a:rect l="l" t="t" r="r" b="b"/>
            <a:pathLst>
              <a:path w="2517775" h="482600">
                <a:moveTo>
                  <a:pt x="0" y="0"/>
                </a:moveTo>
                <a:cubicBezTo>
                  <a:pt x="325173" y="203200"/>
                  <a:pt x="663046" y="355600"/>
                  <a:pt x="1082675" y="403225"/>
                </a:cubicBezTo>
                <a:cubicBezTo>
                  <a:pt x="1515004" y="482600"/>
                  <a:pt x="2010039" y="412750"/>
                  <a:pt x="2517775" y="285750"/>
                </a:cubicBezTo>
              </a:path>
            </a:pathLst>
          </a:custGeom>
          <a:noFill/>
          <a:ln w="76200" cap="flat" cmpd="sng" algn="ctr">
            <a:solidFill>
              <a:srgbClr val="F29C00"/>
            </a:solidFill>
            <a:prstDash val="solid"/>
            <a:round/>
            <a:headEnd type="triangle" w="med" len="med"/>
            <a:tailEnd type="none" w="med" len="med"/>
          </a:ln>
          <a:effectLst>
            <a:outerShdw blurRad="114300" dist="139700" dir="5400000" algn="t" rotWithShape="0">
              <a:prstClr val="black">
                <a:alpha val="40000"/>
              </a:prstClr>
            </a:outerShdw>
          </a:effectLst>
        </p:spPr>
        <p:txBody>
          <a:bodyPr wrap="none" anchor="ctr"/>
          <a:lstStyle/>
          <a:p>
            <a:pPr algn="ctr">
              <a:lnSpc>
                <a:spcPct val="90000"/>
              </a:lnSpc>
              <a:defRPr/>
            </a:pPr>
            <a:endParaRPr lang="ru-RU" sz="2000" b="1">
              <a:solidFill>
                <a:schemeClr val="bg1"/>
              </a:solidFill>
              <a:latin typeface="Arial" charset="0"/>
            </a:endParaRPr>
          </a:p>
        </p:txBody>
      </p:sp>
      <p:sp>
        <p:nvSpPr>
          <p:cNvPr id="50" name="Полилиния 49"/>
          <p:cNvSpPr/>
          <p:nvPr/>
        </p:nvSpPr>
        <p:spPr bwMode="auto">
          <a:xfrm>
            <a:off x="3624263" y="3751263"/>
            <a:ext cx="923925" cy="1262062"/>
          </a:xfrm>
          <a:custGeom>
            <a:avLst/>
            <a:gdLst>
              <a:gd name="connsiteX0" fmla="*/ 64029 w 886354"/>
              <a:gd name="connsiteY0" fmla="*/ 1152525 h 1152525"/>
              <a:gd name="connsiteX1" fmla="*/ 137054 w 886354"/>
              <a:gd name="connsiteY1" fmla="*/ 574675 h 1152525"/>
              <a:gd name="connsiteX2" fmla="*/ 886354 w 886354"/>
              <a:gd name="connsiteY2" fmla="*/ 0 h 1152525"/>
              <a:gd name="connsiteX0" fmla="*/ 64029 w 886354"/>
              <a:gd name="connsiteY0" fmla="*/ 1152525 h 1152525"/>
              <a:gd name="connsiteX1" fmla="*/ 137054 w 886354"/>
              <a:gd name="connsiteY1" fmla="*/ 574675 h 1152525"/>
              <a:gd name="connsiteX2" fmla="*/ 886354 w 886354"/>
              <a:gd name="connsiteY2" fmla="*/ 0 h 1152525"/>
              <a:gd name="connsiteX0" fmla="*/ 32015 w 854340"/>
              <a:gd name="connsiteY0" fmla="*/ 1152525 h 1152525"/>
              <a:gd name="connsiteX1" fmla="*/ 105040 w 854340"/>
              <a:gd name="connsiteY1" fmla="*/ 574675 h 1152525"/>
              <a:gd name="connsiteX2" fmla="*/ 854340 w 854340"/>
              <a:gd name="connsiteY2" fmla="*/ 0 h 1152525"/>
              <a:gd name="connsiteX0" fmla="*/ 32015 w 854340"/>
              <a:gd name="connsiteY0" fmla="*/ 1152525 h 1152525"/>
              <a:gd name="connsiteX1" fmla="*/ 105040 w 854340"/>
              <a:gd name="connsiteY1" fmla="*/ 574675 h 1152525"/>
              <a:gd name="connsiteX2" fmla="*/ 854340 w 854340"/>
              <a:gd name="connsiteY2" fmla="*/ 0 h 1152525"/>
            </a:gdLst>
            <a:ahLst/>
            <a:cxnLst>
              <a:cxn ang="0">
                <a:pos x="connsiteX0" y="connsiteY0"/>
              </a:cxn>
              <a:cxn ang="0">
                <a:pos x="connsiteX1" y="connsiteY1"/>
              </a:cxn>
              <a:cxn ang="0">
                <a:pos x="connsiteX2" y="connsiteY2"/>
              </a:cxn>
            </a:cxnLst>
            <a:rect l="l" t="t" r="r" b="b"/>
            <a:pathLst>
              <a:path w="854340" h="1152525">
                <a:moveTo>
                  <a:pt x="32015" y="1152525"/>
                </a:moveTo>
                <a:cubicBezTo>
                  <a:pt x="0" y="959644"/>
                  <a:pt x="4764" y="794535"/>
                  <a:pt x="105040" y="574675"/>
                </a:cubicBezTo>
                <a:cubicBezTo>
                  <a:pt x="264161" y="320101"/>
                  <a:pt x="497417" y="130968"/>
                  <a:pt x="854340" y="0"/>
                </a:cubicBezTo>
              </a:path>
            </a:pathLst>
          </a:custGeom>
          <a:noFill/>
          <a:ln w="57150" cap="flat" cmpd="sng" algn="ctr">
            <a:solidFill>
              <a:srgbClr val="F29C00"/>
            </a:solidFill>
            <a:prstDash val="solid"/>
            <a:round/>
            <a:headEnd type="none" w="med" len="med"/>
            <a:tailEnd type="triangle" w="med" len="med"/>
          </a:ln>
          <a:effectLst>
            <a:outerShdw blurRad="114300" dist="139700" dir="5400000" algn="t" rotWithShape="0">
              <a:prstClr val="black">
                <a:alpha val="40000"/>
              </a:prstClr>
            </a:outerShdw>
          </a:effectLst>
        </p:spPr>
        <p:txBody>
          <a:bodyPr wrap="none" anchor="ctr"/>
          <a:lstStyle/>
          <a:p>
            <a:pPr>
              <a:defRPr/>
            </a:pPr>
            <a:endParaRPr lang="ru-RU"/>
          </a:p>
        </p:txBody>
      </p:sp>
      <p:cxnSp>
        <p:nvCxnSpPr>
          <p:cNvPr id="56" name="Прямая со стрелкой 55"/>
          <p:cNvCxnSpPr/>
          <p:nvPr/>
        </p:nvCxnSpPr>
        <p:spPr bwMode="auto">
          <a:xfrm flipH="1">
            <a:off x="4074750" y="4770120"/>
            <a:ext cx="1853610" cy="567048"/>
          </a:xfrm>
          <a:prstGeom prst="straightConnector1">
            <a:avLst/>
          </a:prstGeom>
          <a:noFill/>
          <a:ln w="38100" cap="flat" cmpd="sng" algn="ctr">
            <a:solidFill>
              <a:schemeClr val="accent1">
                <a:lumMod val="75000"/>
              </a:schemeClr>
            </a:solidFill>
            <a:prstDash val="solid"/>
            <a:round/>
            <a:headEnd type="none" w="med" len="med"/>
            <a:tailEnd type="triangle" w="med" len="med"/>
          </a:ln>
          <a:effectLst>
            <a:glow rad="101600">
              <a:srgbClr val="75BDA7">
                <a:alpha val="40000"/>
              </a:srgbClr>
            </a:glow>
            <a:outerShdw blurRad="152400" dist="254000" dir="5400000" algn="t" rotWithShape="0">
              <a:prstClr val="black">
                <a:alpha val="40000"/>
              </a:prstClr>
            </a:outerShdw>
          </a:effectLst>
        </p:spPr>
      </p:cxnSp>
      <p:sp>
        <p:nvSpPr>
          <p:cNvPr id="57" name="TextBox 56"/>
          <p:cNvSpPr txBox="1"/>
          <p:nvPr/>
        </p:nvSpPr>
        <p:spPr>
          <a:xfrm>
            <a:off x="4815320" y="4911191"/>
            <a:ext cx="1945610" cy="1200329"/>
          </a:xfrm>
          <a:prstGeom prst="rect">
            <a:avLst/>
          </a:prstGeom>
          <a:noFill/>
        </p:spPr>
        <p:txBody>
          <a:bodyPr>
            <a:spAutoFit/>
            <a:scene3d>
              <a:camera prst="isometricTopUp"/>
              <a:lightRig rig="threePt" dir="t"/>
            </a:scene3d>
          </a:bodyPr>
          <a:lstStyle/>
          <a:p>
            <a:pPr>
              <a:defRPr/>
            </a:pPr>
            <a:r>
              <a:rPr lang="en-US" i="1" dirty="0"/>
              <a:t>About </a:t>
            </a:r>
            <a:r>
              <a:rPr lang="en-US" i="1" dirty="0" smtClean="0"/>
              <a:t>750</a:t>
            </a:r>
          </a:p>
          <a:p>
            <a:pPr>
              <a:defRPr/>
            </a:pPr>
            <a:r>
              <a:rPr lang="en-US" i="1" dirty="0" smtClean="0"/>
              <a:t> </a:t>
            </a:r>
            <a:r>
              <a:rPr lang="en-US" i="1" dirty="0"/>
              <a:t>million operations</a:t>
            </a:r>
          </a:p>
          <a:p>
            <a:pPr>
              <a:defRPr/>
            </a:pPr>
            <a:r>
              <a:rPr lang="en-US" i="1" dirty="0"/>
              <a:t>a year</a:t>
            </a:r>
          </a:p>
          <a:p>
            <a:pPr>
              <a:defRPr/>
            </a:pPr>
            <a:endParaRPr lang="ru-RU" i="1" dirty="0"/>
          </a:p>
        </p:txBody>
      </p:sp>
      <p:cxnSp>
        <p:nvCxnSpPr>
          <p:cNvPr id="58" name="Прямая со стрелкой 57"/>
          <p:cNvCxnSpPr/>
          <p:nvPr/>
        </p:nvCxnSpPr>
        <p:spPr bwMode="auto">
          <a:xfrm>
            <a:off x="5925820" y="4780280"/>
            <a:ext cx="1216124" cy="874738"/>
          </a:xfrm>
          <a:prstGeom prst="straightConnector1">
            <a:avLst/>
          </a:prstGeom>
          <a:noFill/>
          <a:ln w="38100" cap="flat" cmpd="sng" algn="ctr">
            <a:solidFill>
              <a:schemeClr val="accent1">
                <a:lumMod val="75000"/>
              </a:schemeClr>
            </a:solidFill>
            <a:prstDash val="solid"/>
            <a:round/>
            <a:headEnd type="none" w="med" len="med"/>
            <a:tailEnd type="triangle" w="med" len="med"/>
          </a:ln>
          <a:effectLst>
            <a:glow rad="101600">
              <a:srgbClr val="75BDA7">
                <a:alpha val="40000"/>
              </a:srgbClr>
            </a:glow>
            <a:outerShdw blurRad="152400" dist="254000" dir="5400000" algn="t" rotWithShape="0">
              <a:prstClr val="black">
                <a:alpha val="40000"/>
              </a:prstClr>
            </a:outerShdw>
          </a:effectLst>
        </p:spPr>
      </p:cxnSp>
      <p:sp>
        <p:nvSpPr>
          <p:cNvPr id="62" name="TextBox 61"/>
          <p:cNvSpPr txBox="1"/>
          <p:nvPr/>
        </p:nvSpPr>
        <p:spPr>
          <a:xfrm>
            <a:off x="4952630" y="979053"/>
            <a:ext cx="2600695" cy="1029697"/>
          </a:xfrm>
          <a:prstGeom prst="rect">
            <a:avLst/>
          </a:prstGeom>
          <a:noFill/>
        </p:spPr>
        <p:txBody>
          <a:bodyPr spcFirstLastPara="1">
            <a:prstTxWarp prst="textArchUp">
              <a:avLst>
                <a:gd name="adj" fmla="val 11161847"/>
              </a:avLst>
            </a:prstTxWarp>
            <a:spAutoFit/>
          </a:bodyPr>
          <a:lstStyle/>
          <a:p>
            <a:pPr>
              <a:defRPr/>
            </a:pPr>
            <a:r>
              <a:rPr lang="en-US" sz="1600" b="1" dirty="0">
                <a:solidFill>
                  <a:schemeClr val="tx1">
                    <a:lumMod val="75000"/>
                    <a:lumOff val="25000"/>
                  </a:schemeClr>
                </a:solidFill>
                <a:cs typeface="Calibri" pitchFamily="34" charset="0"/>
              </a:rPr>
              <a:t>Efficiency and transparency </a:t>
            </a:r>
          </a:p>
        </p:txBody>
      </p:sp>
      <p:sp>
        <p:nvSpPr>
          <p:cNvPr id="3105" name="TextBox 63"/>
          <p:cNvSpPr txBox="1">
            <a:spLocks noChangeArrowheads="1"/>
          </p:cNvSpPr>
          <p:nvPr/>
        </p:nvSpPr>
        <p:spPr bwMode="auto">
          <a:xfrm>
            <a:off x="4916237" y="6054630"/>
            <a:ext cx="1740856" cy="340284"/>
          </a:xfrm>
          <a:prstGeom prst="rect">
            <a:avLst/>
          </a:prstGeom>
          <a:noFill/>
          <a:ln>
            <a:noFill/>
          </a:ln>
          <a:extLst/>
        </p:spPr>
        <p:txBody>
          <a:bodyPr spcFirstLastPara="1" wrap="none">
            <a:prstTxWarp prst="textArchDown">
              <a:avLst/>
            </a:prstTxWarp>
            <a:spAutoFit/>
          </a:bodyPr>
          <a:lstStyle>
            <a:lvl1pPr algn="l" rtl="0" eaLnBrk="0" hangingPunct="0">
              <a:defRPr>
                <a:solidFill>
                  <a:schemeClr val="tx1"/>
                </a:solidFill>
                <a:latin typeface="Calibri" panose="020F0502020204030204" pitchFamily="34" charset="0"/>
                <a:cs typeface="Arial" panose="020B0604020202020204" pitchFamily="34" charset="0"/>
              </a:defRPr>
            </a:lvl1pPr>
            <a:lvl2pPr marL="742950" indent="-285750" algn="l" rtl="0" eaLnBrk="0" hangingPunct="0">
              <a:defRPr>
                <a:solidFill>
                  <a:schemeClr val="tx1"/>
                </a:solidFill>
                <a:latin typeface="Calibri" panose="020F0502020204030204" pitchFamily="34" charset="0"/>
                <a:cs typeface="Arial" panose="020B0604020202020204" pitchFamily="34" charset="0"/>
              </a:defRPr>
            </a:lvl2pPr>
            <a:lvl3pPr marL="1143000" indent="-228600" algn="l" rtl="0" eaLnBrk="0" hangingPunct="0">
              <a:defRPr>
                <a:solidFill>
                  <a:schemeClr val="tx1"/>
                </a:solidFill>
                <a:latin typeface="Calibri" panose="020F0502020204030204" pitchFamily="34" charset="0"/>
                <a:cs typeface="Arial" panose="020B0604020202020204" pitchFamily="34" charset="0"/>
              </a:defRPr>
            </a:lvl3pPr>
            <a:lvl4pPr marL="1600200" indent="-228600" algn="l" rtl="0" eaLnBrk="0" hangingPunct="0">
              <a:defRPr>
                <a:solidFill>
                  <a:schemeClr val="tx1"/>
                </a:solidFill>
                <a:latin typeface="Calibri" panose="020F0502020204030204" pitchFamily="34" charset="0"/>
                <a:cs typeface="Arial" panose="020B0604020202020204" pitchFamily="34" charset="0"/>
              </a:defRPr>
            </a:lvl4pPr>
            <a:lvl5pPr marL="2057400" indent="-228600" algn="l" rtl="0" eaLnBrk="0" hangingPunct="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en-US">
                <a:solidFill>
                  <a:schemeClr val="accent2">
                    <a:lumMod val="50000"/>
                  </a:schemeClr>
                </a:solidFill>
              </a:rPr>
              <a:t>11 time zones</a:t>
            </a:r>
          </a:p>
        </p:txBody>
      </p:sp>
      <p:sp>
        <p:nvSpPr>
          <p:cNvPr id="3106" name="TextBox 64"/>
          <p:cNvSpPr txBox="1">
            <a:spLocks noChangeArrowheads="1"/>
          </p:cNvSpPr>
          <p:nvPr/>
        </p:nvSpPr>
        <p:spPr bwMode="auto">
          <a:xfrm>
            <a:off x="1798638" y="4154488"/>
            <a:ext cx="2020887" cy="369887"/>
          </a:xfrm>
          <a:prstGeom prst="rect">
            <a:avLst/>
          </a:prstGeom>
          <a:noFill/>
          <a:ln>
            <a:noFill/>
          </a:ln>
          <a:extLst/>
        </p:spPr>
        <p:txBody>
          <a:bodyPr wrap="none">
            <a:spAutoFit/>
          </a:bodyPr>
          <a:lstStyle>
            <a:lvl1pPr algn="l" rtl="0" eaLnBrk="0" hangingPunct="0">
              <a:defRPr>
                <a:solidFill>
                  <a:schemeClr val="tx1"/>
                </a:solidFill>
                <a:latin typeface="Calibri" panose="020F0502020204030204" pitchFamily="34" charset="0"/>
                <a:cs typeface="Arial" panose="020B0604020202020204" pitchFamily="34" charset="0"/>
              </a:defRPr>
            </a:lvl1pPr>
            <a:lvl2pPr marL="742950" indent="-285750" algn="l" rtl="0" eaLnBrk="0" hangingPunct="0">
              <a:defRPr>
                <a:solidFill>
                  <a:schemeClr val="tx1"/>
                </a:solidFill>
                <a:latin typeface="Calibri" panose="020F0502020204030204" pitchFamily="34" charset="0"/>
                <a:cs typeface="Arial" panose="020B0604020202020204" pitchFamily="34" charset="0"/>
              </a:defRPr>
            </a:lvl2pPr>
            <a:lvl3pPr marL="1143000" indent="-228600" algn="l" rtl="0" eaLnBrk="0" hangingPunct="0">
              <a:defRPr>
                <a:solidFill>
                  <a:schemeClr val="tx1"/>
                </a:solidFill>
                <a:latin typeface="Calibri" panose="020F0502020204030204" pitchFamily="34" charset="0"/>
                <a:cs typeface="Arial" panose="020B0604020202020204" pitchFamily="34" charset="0"/>
              </a:defRPr>
            </a:lvl3pPr>
            <a:lvl4pPr marL="1600200" indent="-228600" algn="l" rtl="0" eaLnBrk="0" hangingPunct="0">
              <a:defRPr>
                <a:solidFill>
                  <a:schemeClr val="tx1"/>
                </a:solidFill>
                <a:latin typeface="Calibri" panose="020F0502020204030204" pitchFamily="34" charset="0"/>
                <a:cs typeface="Arial" panose="020B0604020202020204" pitchFamily="34" charset="0"/>
              </a:defRPr>
            </a:lvl4pPr>
            <a:lvl5pPr marL="2057400" indent="-228600" algn="l" rtl="0" eaLnBrk="0" hangingPunct="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en-US">
                <a:solidFill>
                  <a:schemeClr val="accent2">
                    <a:lumMod val="50000"/>
                  </a:schemeClr>
                </a:solidFill>
              </a:rPr>
              <a:t>22 thousand budgets </a:t>
            </a:r>
          </a:p>
        </p:txBody>
      </p:sp>
      <p:sp>
        <p:nvSpPr>
          <p:cNvPr id="3107" name="TextBox 65"/>
          <p:cNvSpPr txBox="1">
            <a:spLocks noChangeArrowheads="1"/>
          </p:cNvSpPr>
          <p:nvPr/>
        </p:nvSpPr>
        <p:spPr bwMode="auto">
          <a:xfrm rot="291479">
            <a:off x="5283938" y="3237422"/>
            <a:ext cx="2003719" cy="339774"/>
          </a:xfrm>
          <a:prstGeom prst="rect">
            <a:avLst/>
          </a:prstGeom>
          <a:noFill/>
          <a:ln>
            <a:noFill/>
          </a:ln>
          <a:extLst/>
        </p:spPr>
        <p:txBody>
          <a:bodyPr spcFirstLastPara="1">
            <a:prstTxWarp prst="textArchUp">
              <a:avLst/>
            </a:prstTxWarp>
            <a:spAutoFit/>
          </a:bodyPr>
          <a:lstStyle>
            <a:lvl1pPr algn="l" rtl="0" eaLnBrk="0" hangingPunct="0">
              <a:defRPr>
                <a:solidFill>
                  <a:schemeClr val="tx1"/>
                </a:solidFill>
                <a:latin typeface="Calibri" panose="020F0502020204030204" pitchFamily="34" charset="0"/>
                <a:cs typeface="Arial" panose="020B0604020202020204" pitchFamily="34" charset="0"/>
              </a:defRPr>
            </a:lvl1pPr>
            <a:lvl2pPr marL="742950" indent="-285750" algn="l" rtl="0" eaLnBrk="0" hangingPunct="0">
              <a:defRPr>
                <a:solidFill>
                  <a:schemeClr val="tx1"/>
                </a:solidFill>
                <a:latin typeface="Calibri" panose="020F0502020204030204" pitchFamily="34" charset="0"/>
                <a:cs typeface="Arial" panose="020B0604020202020204" pitchFamily="34" charset="0"/>
              </a:defRPr>
            </a:lvl2pPr>
            <a:lvl3pPr marL="1143000" indent="-228600" algn="l" rtl="0" eaLnBrk="0" hangingPunct="0">
              <a:defRPr>
                <a:solidFill>
                  <a:schemeClr val="tx1"/>
                </a:solidFill>
                <a:latin typeface="Calibri" panose="020F0502020204030204" pitchFamily="34" charset="0"/>
                <a:cs typeface="Arial" panose="020B0604020202020204" pitchFamily="34" charset="0"/>
              </a:defRPr>
            </a:lvl3pPr>
            <a:lvl4pPr marL="1600200" indent="-228600" algn="l" rtl="0" eaLnBrk="0" hangingPunct="0">
              <a:defRPr>
                <a:solidFill>
                  <a:schemeClr val="tx1"/>
                </a:solidFill>
                <a:latin typeface="Calibri" panose="020F0502020204030204" pitchFamily="34" charset="0"/>
                <a:cs typeface="Arial" panose="020B0604020202020204" pitchFamily="34" charset="0"/>
              </a:defRPr>
            </a:lvl4pPr>
            <a:lvl5pPr marL="2057400" indent="-228600" algn="l" rtl="0" eaLnBrk="0" hangingPunct="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defRPr/>
            </a:pPr>
            <a:r>
              <a:rPr lang="en-US">
                <a:solidFill>
                  <a:schemeClr val="accent2">
                    <a:lumMod val="50000"/>
                  </a:schemeClr>
                </a:solidFill>
              </a:rPr>
              <a:t>85 constituent entities of the Russian Federation </a:t>
            </a:r>
          </a:p>
        </p:txBody>
      </p:sp>
      <p:sp>
        <p:nvSpPr>
          <p:cNvPr id="68" name="TextBox 67"/>
          <p:cNvSpPr txBox="1"/>
          <p:nvPr/>
        </p:nvSpPr>
        <p:spPr>
          <a:xfrm>
            <a:off x="8238160" y="4593945"/>
            <a:ext cx="2328240" cy="646331"/>
          </a:xfrm>
          <a:prstGeom prst="rect">
            <a:avLst/>
          </a:prstGeom>
          <a:noFill/>
          <a:scene3d>
            <a:camera prst="orthographicFront">
              <a:rot lat="0" lon="0" rev="21594000"/>
            </a:camera>
            <a:lightRig rig="threePt" dir="t"/>
          </a:scene3d>
        </p:spPr>
        <p:txBody>
          <a:bodyPr>
            <a:spAutoFit/>
          </a:bodyPr>
          <a:lstStyle/>
          <a:p>
            <a:pPr>
              <a:defRPr/>
            </a:pPr>
            <a:r>
              <a:rPr lang="en-US">
                <a:solidFill>
                  <a:schemeClr val="accent2">
                    <a:lumMod val="50000"/>
                  </a:schemeClr>
                </a:solidFill>
              </a:rPr>
              <a:t>More than 2 thousand territorial units of FT</a:t>
            </a:r>
          </a:p>
        </p:txBody>
      </p:sp>
      <p:sp>
        <p:nvSpPr>
          <p:cNvPr id="38938" name="TextBox 1"/>
          <p:cNvSpPr txBox="1">
            <a:spLocks noChangeArrowheads="1"/>
          </p:cNvSpPr>
          <p:nvPr/>
        </p:nvSpPr>
        <p:spPr bwMode="auto">
          <a:xfrm>
            <a:off x="4038600" y="115888"/>
            <a:ext cx="8020050" cy="461962"/>
          </a:xfrm>
          <a:prstGeom prst="rect">
            <a:avLst/>
          </a:prstGeom>
          <a:noFill/>
          <a:ln w="9525">
            <a:noFill/>
            <a:miter lim="800000"/>
            <a:headEnd/>
            <a:tailEnd/>
          </a:ln>
        </p:spPr>
        <p:txBody>
          <a:bodyPr>
            <a:spAutoFit/>
          </a:bodyPr>
          <a:lstStyle/>
          <a:p>
            <a:pPr algn="ctr"/>
            <a:r>
              <a:rPr lang="en-US" sz="2400" b="1"/>
              <a:t>Treasury services and budget execution</a:t>
            </a:r>
          </a:p>
        </p:txBody>
      </p:sp>
      <p:grpSp>
        <p:nvGrpSpPr>
          <p:cNvPr id="38939" name="Группа 6"/>
          <p:cNvGrpSpPr>
            <a:grpSpLocks/>
          </p:cNvGrpSpPr>
          <p:nvPr/>
        </p:nvGrpSpPr>
        <p:grpSpPr bwMode="auto">
          <a:xfrm>
            <a:off x="7554913" y="3592513"/>
            <a:ext cx="561975" cy="561975"/>
            <a:chOff x="10018749" y="2781801"/>
            <a:chExt cx="562564" cy="562564"/>
          </a:xfrm>
        </p:grpSpPr>
        <p:sp>
          <p:nvSpPr>
            <p:cNvPr id="6" name="Овал 5"/>
            <p:cNvSpPr/>
            <p:nvPr/>
          </p:nvSpPr>
          <p:spPr>
            <a:xfrm>
              <a:off x="10018749" y="2781801"/>
              <a:ext cx="562564" cy="562564"/>
            </a:xfrm>
            <a:prstGeom prst="ellipse">
              <a:avLst/>
            </a:prstGeom>
            <a:solidFill>
              <a:srgbClr val="75BDA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67" name="Овал 66"/>
            <p:cNvSpPr/>
            <p:nvPr/>
          </p:nvSpPr>
          <p:spPr>
            <a:xfrm>
              <a:off x="10099796" y="2813584"/>
              <a:ext cx="403648" cy="279693"/>
            </a:xfrm>
            <a:prstGeom prst="ellipse">
              <a:avLst/>
            </a:prstGeom>
            <a:gradFill>
              <a:gsLst>
                <a:gs pos="0">
                  <a:schemeClr val="accent1">
                    <a:lumMod val="5000"/>
                    <a:lumOff val="95000"/>
                  </a:schemeClr>
                </a:gs>
                <a:gs pos="63000">
                  <a:srgbClr val="8CC8B6"/>
                </a:gs>
                <a:gs pos="100000">
                  <a:srgbClr val="75BDA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grpSp>
        <p:nvGrpSpPr>
          <p:cNvPr id="38940" name="Группа 69"/>
          <p:cNvGrpSpPr>
            <a:grpSpLocks/>
          </p:cNvGrpSpPr>
          <p:nvPr/>
        </p:nvGrpSpPr>
        <p:grpSpPr bwMode="auto">
          <a:xfrm>
            <a:off x="7011988" y="5570538"/>
            <a:ext cx="563562" cy="561975"/>
            <a:chOff x="10018749" y="2781801"/>
            <a:chExt cx="562564" cy="562564"/>
          </a:xfrm>
        </p:grpSpPr>
        <p:sp>
          <p:nvSpPr>
            <p:cNvPr id="71" name="Овал 70"/>
            <p:cNvSpPr/>
            <p:nvPr/>
          </p:nvSpPr>
          <p:spPr>
            <a:xfrm>
              <a:off x="10018749" y="2781801"/>
              <a:ext cx="562564" cy="562564"/>
            </a:xfrm>
            <a:prstGeom prst="ellipse">
              <a:avLst/>
            </a:prstGeom>
            <a:solidFill>
              <a:srgbClr val="75BDA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2" name="Овал 71"/>
            <p:cNvSpPr/>
            <p:nvPr/>
          </p:nvSpPr>
          <p:spPr>
            <a:xfrm>
              <a:off x="10099568" y="2813584"/>
              <a:ext cx="404096" cy="279693"/>
            </a:xfrm>
            <a:prstGeom prst="ellipse">
              <a:avLst/>
            </a:prstGeom>
            <a:gradFill>
              <a:gsLst>
                <a:gs pos="0">
                  <a:schemeClr val="accent1">
                    <a:lumMod val="5000"/>
                    <a:lumOff val="95000"/>
                  </a:schemeClr>
                </a:gs>
                <a:gs pos="63000">
                  <a:srgbClr val="8CC8B6"/>
                </a:gs>
                <a:gs pos="100000">
                  <a:srgbClr val="75BDA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grpSp>
        <p:nvGrpSpPr>
          <p:cNvPr id="38941" name="Группа 72"/>
          <p:cNvGrpSpPr>
            <a:grpSpLocks/>
          </p:cNvGrpSpPr>
          <p:nvPr/>
        </p:nvGrpSpPr>
        <p:grpSpPr bwMode="auto">
          <a:xfrm>
            <a:off x="3517900" y="5094288"/>
            <a:ext cx="561975" cy="561975"/>
            <a:chOff x="10018749" y="2781801"/>
            <a:chExt cx="562564" cy="562564"/>
          </a:xfrm>
        </p:grpSpPr>
        <p:sp>
          <p:nvSpPr>
            <p:cNvPr id="74" name="Овал 73"/>
            <p:cNvSpPr/>
            <p:nvPr/>
          </p:nvSpPr>
          <p:spPr>
            <a:xfrm>
              <a:off x="10018749" y="2781801"/>
              <a:ext cx="562564" cy="562564"/>
            </a:xfrm>
            <a:prstGeom prst="ellipse">
              <a:avLst/>
            </a:prstGeom>
            <a:solidFill>
              <a:srgbClr val="75BDA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5" name="Овал 74"/>
            <p:cNvSpPr/>
            <p:nvPr/>
          </p:nvSpPr>
          <p:spPr>
            <a:xfrm>
              <a:off x="10099797" y="2813584"/>
              <a:ext cx="403648" cy="279693"/>
            </a:xfrm>
            <a:prstGeom prst="ellipse">
              <a:avLst/>
            </a:prstGeom>
            <a:gradFill>
              <a:gsLst>
                <a:gs pos="0">
                  <a:schemeClr val="accent1">
                    <a:lumMod val="5000"/>
                    <a:lumOff val="95000"/>
                  </a:schemeClr>
                </a:gs>
                <a:gs pos="63000">
                  <a:srgbClr val="8CC8B6"/>
                </a:gs>
                <a:gs pos="100000">
                  <a:srgbClr val="75BDA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grpSp>
        <p:nvGrpSpPr>
          <p:cNvPr id="38942" name="Группа 75"/>
          <p:cNvGrpSpPr>
            <a:grpSpLocks/>
          </p:cNvGrpSpPr>
          <p:nvPr/>
        </p:nvGrpSpPr>
        <p:grpSpPr bwMode="auto">
          <a:xfrm>
            <a:off x="4525963" y="3322638"/>
            <a:ext cx="563562" cy="561975"/>
            <a:chOff x="10018749" y="2781801"/>
            <a:chExt cx="562564" cy="562564"/>
          </a:xfrm>
        </p:grpSpPr>
        <p:sp>
          <p:nvSpPr>
            <p:cNvPr id="77" name="Овал 76"/>
            <p:cNvSpPr/>
            <p:nvPr/>
          </p:nvSpPr>
          <p:spPr>
            <a:xfrm>
              <a:off x="10018749" y="2781801"/>
              <a:ext cx="562564" cy="562564"/>
            </a:xfrm>
            <a:prstGeom prst="ellipse">
              <a:avLst/>
            </a:prstGeom>
            <a:solidFill>
              <a:srgbClr val="75BDA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8" name="Овал 77"/>
            <p:cNvSpPr/>
            <p:nvPr/>
          </p:nvSpPr>
          <p:spPr>
            <a:xfrm>
              <a:off x="10099568" y="2813584"/>
              <a:ext cx="404096" cy="279693"/>
            </a:xfrm>
            <a:prstGeom prst="ellipse">
              <a:avLst/>
            </a:prstGeom>
            <a:gradFill>
              <a:gsLst>
                <a:gs pos="0">
                  <a:schemeClr val="accent1">
                    <a:lumMod val="5000"/>
                    <a:lumOff val="95000"/>
                  </a:schemeClr>
                </a:gs>
                <a:gs pos="63000">
                  <a:srgbClr val="8CC8B6"/>
                </a:gs>
                <a:gs pos="100000">
                  <a:srgbClr val="75BDA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cxnSp>
        <p:nvCxnSpPr>
          <p:cNvPr id="49" name="Прямая со стрелкой 48"/>
          <p:cNvCxnSpPr/>
          <p:nvPr/>
        </p:nvCxnSpPr>
        <p:spPr bwMode="auto">
          <a:xfrm flipH="1" flipV="1">
            <a:off x="4907441" y="3683397"/>
            <a:ext cx="1013299" cy="1084183"/>
          </a:xfrm>
          <a:prstGeom prst="straightConnector1">
            <a:avLst/>
          </a:prstGeom>
          <a:noFill/>
          <a:ln w="38100" cap="flat" cmpd="sng" algn="ctr">
            <a:solidFill>
              <a:schemeClr val="accent1">
                <a:lumMod val="75000"/>
              </a:schemeClr>
            </a:solidFill>
            <a:prstDash val="solid"/>
            <a:round/>
            <a:headEnd type="none" w="med" len="med"/>
            <a:tailEnd type="triangle" w="med" len="med"/>
          </a:ln>
          <a:effectLst>
            <a:glow rad="101600">
              <a:srgbClr val="75BDA7">
                <a:alpha val="40000"/>
              </a:srgbClr>
            </a:glow>
            <a:outerShdw blurRad="152400" dist="254000" dir="5400000" algn="t" rotWithShape="0">
              <a:prstClr val="black">
                <a:alpha val="40000"/>
              </a:prstClr>
            </a:outerShdw>
          </a:effectLst>
        </p:spPr>
      </p:cxnSp>
      <p:sp>
        <p:nvSpPr>
          <p:cNvPr id="3111" name="TextBox 60"/>
          <p:cNvSpPr txBox="1">
            <a:spLocks noChangeArrowheads="1"/>
          </p:cNvSpPr>
          <p:nvPr/>
        </p:nvSpPr>
        <p:spPr bwMode="auto">
          <a:xfrm rot="472476">
            <a:off x="5072337" y="4393331"/>
            <a:ext cx="1652107" cy="646331"/>
          </a:xfrm>
          <a:prstGeom prst="rect">
            <a:avLst/>
          </a:prstGeom>
          <a:solidFill>
            <a:srgbClr val="D8EDFD">
              <a:alpha val="50196"/>
            </a:srgbClr>
          </a:solidFill>
          <a:effectLst>
            <a:softEdge rad="317500"/>
          </a:effectLst>
        </p:spPr>
        <p:txBody>
          <a:bodyPr>
            <a:spAutoFit/>
            <a:scene3d>
              <a:camera prst="isometricTopUp"/>
              <a:lightRig rig="threePt" dir="t"/>
            </a:scene3d>
          </a:bodyPr>
          <a:lstStyle>
            <a:defPPr>
              <a:defRPr lang="ru-RU"/>
            </a:defPPr>
            <a:lvl1pPr algn="l" rtl="0">
              <a:defRPr i="1">
                <a:cs typeface="Arial" charset="0"/>
              </a:defRPr>
            </a:lvl1pPr>
          </a:lstStyle>
          <a:p>
            <a:pPr algn="ctr">
              <a:defRPr/>
            </a:pPr>
            <a:r>
              <a:rPr lang="en-US" b="1"/>
              <a:t>Federal Treasury</a:t>
            </a:r>
          </a:p>
        </p:txBody>
      </p:sp>
      <p:cxnSp>
        <p:nvCxnSpPr>
          <p:cNvPr id="52" name="Прямая со стрелкой 51"/>
          <p:cNvCxnSpPr/>
          <p:nvPr/>
        </p:nvCxnSpPr>
        <p:spPr bwMode="auto">
          <a:xfrm flipV="1">
            <a:off x="4779963" y="1587500"/>
            <a:ext cx="954087" cy="1806575"/>
          </a:xfrm>
          <a:prstGeom prst="straightConnector1">
            <a:avLst/>
          </a:prstGeom>
          <a:noFill/>
          <a:ln w="28575" cap="flat" cmpd="sng" algn="ctr">
            <a:solidFill>
              <a:schemeClr val="accent1">
                <a:lumMod val="75000"/>
              </a:schemeClr>
            </a:solidFill>
            <a:prstDash val="sysDash"/>
            <a:round/>
            <a:headEnd type="none" w="med" len="med"/>
            <a:tailEnd type="triangle" w="med" len="med"/>
          </a:ln>
          <a:effectLst>
            <a:outerShdw blurRad="114300" dist="101600" dir="5400000" algn="t" rotWithShape="0">
              <a:prstClr val="black">
                <a:alpha val="40000"/>
              </a:prstClr>
            </a:outerShdw>
          </a:effectLst>
        </p:spPr>
      </p:cxnSp>
      <p:cxnSp>
        <p:nvCxnSpPr>
          <p:cNvPr id="51" name="Прямая со стрелкой 50"/>
          <p:cNvCxnSpPr/>
          <p:nvPr/>
        </p:nvCxnSpPr>
        <p:spPr bwMode="auto">
          <a:xfrm flipV="1">
            <a:off x="3895725" y="1646238"/>
            <a:ext cx="1971675" cy="3613150"/>
          </a:xfrm>
          <a:prstGeom prst="straightConnector1">
            <a:avLst/>
          </a:prstGeom>
          <a:noFill/>
          <a:ln w="28575" cap="flat" cmpd="sng" algn="ctr">
            <a:solidFill>
              <a:schemeClr val="accent1">
                <a:lumMod val="75000"/>
              </a:schemeClr>
            </a:solidFill>
            <a:prstDash val="sysDash"/>
            <a:round/>
            <a:headEnd type="none" w="med" len="med"/>
            <a:tailEnd type="triangle" w="med" len="med"/>
          </a:ln>
          <a:effectLst>
            <a:outerShdw blurRad="114300" dist="101600" dir="5400000" algn="t" rotWithShape="0">
              <a:prstClr val="black">
                <a:alpha val="40000"/>
              </a:prstClr>
            </a:outerShdw>
          </a:effectLst>
        </p:spPr>
      </p:cxnSp>
      <p:cxnSp>
        <p:nvCxnSpPr>
          <p:cNvPr id="53" name="Прямая со стрелкой 52"/>
          <p:cNvCxnSpPr/>
          <p:nvPr/>
        </p:nvCxnSpPr>
        <p:spPr bwMode="auto">
          <a:xfrm flipH="1" flipV="1">
            <a:off x="6129338" y="1579563"/>
            <a:ext cx="1117600" cy="4075112"/>
          </a:xfrm>
          <a:prstGeom prst="straightConnector1">
            <a:avLst/>
          </a:prstGeom>
          <a:noFill/>
          <a:ln w="28575" cap="flat" cmpd="sng" algn="ctr">
            <a:solidFill>
              <a:schemeClr val="accent1">
                <a:lumMod val="75000"/>
              </a:schemeClr>
            </a:solidFill>
            <a:prstDash val="sysDash"/>
            <a:round/>
            <a:headEnd type="none" w="med" len="med"/>
            <a:tailEnd type="triangle" w="med" len="med"/>
          </a:ln>
          <a:effectLst>
            <a:outerShdw blurRad="114300" dist="101600" dir="5400000" algn="t" rotWithShape="0">
              <a:prstClr val="black">
                <a:alpha val="40000"/>
              </a:prstClr>
            </a:outerShdw>
          </a:effectLst>
        </p:spPr>
      </p:cxnSp>
      <p:sp>
        <p:nvSpPr>
          <p:cNvPr id="54" name="TextBox 53"/>
          <p:cNvSpPr txBox="1"/>
          <p:nvPr/>
        </p:nvSpPr>
        <p:spPr>
          <a:xfrm>
            <a:off x="5498927" y="1587791"/>
            <a:ext cx="1051531" cy="394324"/>
          </a:xfrm>
          <a:prstGeom prst="rect">
            <a:avLst/>
          </a:prstGeom>
          <a:solidFill>
            <a:srgbClr val="FFFFFF">
              <a:alpha val="69804"/>
            </a:srgbClr>
          </a:solidFill>
          <a:effectLst>
            <a:softEdge rad="127000"/>
          </a:effectLst>
        </p:spPr>
        <p:txBody>
          <a:bodyPr spcFirstLastPara="1">
            <a:prstTxWarp prst="textArchDown">
              <a:avLst>
                <a:gd name="adj" fmla="val 789056"/>
              </a:avLst>
            </a:prstTxWarp>
            <a:spAutoFit/>
          </a:bodyPr>
          <a:lstStyle/>
          <a:p>
            <a:pPr>
              <a:defRPr/>
            </a:pPr>
            <a:r>
              <a:rPr lang="en-US" sz="1600" b="1">
                <a:solidFill>
                  <a:schemeClr val="tx1">
                    <a:lumMod val="75000"/>
                    <a:lumOff val="25000"/>
                  </a:schemeClr>
                </a:solidFill>
                <a:cs typeface="Calibri" pitchFamily="34" charset="0"/>
              </a:rPr>
              <a:t>of reporting</a:t>
            </a:r>
          </a:p>
        </p:txBody>
      </p:sp>
      <p:cxnSp>
        <p:nvCxnSpPr>
          <p:cNvPr id="47" name="Прямая со стрелкой 46"/>
          <p:cNvCxnSpPr/>
          <p:nvPr/>
        </p:nvCxnSpPr>
        <p:spPr bwMode="auto">
          <a:xfrm flipH="1" flipV="1">
            <a:off x="6202363" y="1536700"/>
            <a:ext cx="1633537" cy="2214563"/>
          </a:xfrm>
          <a:prstGeom prst="straightConnector1">
            <a:avLst/>
          </a:prstGeom>
          <a:noFill/>
          <a:ln w="28575" cap="flat" cmpd="sng" algn="ctr">
            <a:solidFill>
              <a:schemeClr val="accent1">
                <a:lumMod val="75000"/>
              </a:schemeClr>
            </a:solidFill>
            <a:prstDash val="sysDash"/>
            <a:round/>
            <a:headEnd type="none" w="med" len="med"/>
            <a:tailEnd type="triangle" w="med" len="med"/>
          </a:ln>
          <a:effectLst>
            <a:outerShdw blurRad="114300" dist="101600" dir="5400000" algn="t" rotWithShape="0">
              <a:prstClr val="black">
                <a:alpha val="40000"/>
              </a:prstClr>
            </a:outerShdw>
          </a:effectLst>
        </p:spPr>
      </p:cxnSp>
      <p:sp>
        <p:nvSpPr>
          <p:cNvPr id="38950" name="TextBox 1"/>
          <p:cNvSpPr txBox="1">
            <a:spLocks noChangeArrowheads="1"/>
          </p:cNvSpPr>
          <p:nvPr/>
        </p:nvSpPr>
        <p:spPr bwMode="auto">
          <a:xfrm>
            <a:off x="11509375" y="5741988"/>
            <a:ext cx="334963" cy="369887"/>
          </a:xfrm>
          <a:prstGeom prst="rect">
            <a:avLst/>
          </a:prstGeom>
          <a:noFill/>
          <a:ln w="9525">
            <a:noFill/>
            <a:miter lim="800000"/>
            <a:headEnd/>
            <a:tailEnd/>
          </a:ln>
        </p:spPr>
        <p:txBody>
          <a:bodyPr>
            <a:spAutoFit/>
          </a:bodyPr>
          <a:lstStyle/>
          <a:p>
            <a:pPr eaLnBrk="0" hangingPunct="0"/>
            <a:r>
              <a:rPr lang="en-US" b="1"/>
              <a:t>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8" name="Группа 4"/>
          <p:cNvGrpSpPr>
            <a:grpSpLocks/>
          </p:cNvGrpSpPr>
          <p:nvPr/>
        </p:nvGrpSpPr>
        <p:grpSpPr bwMode="auto">
          <a:xfrm>
            <a:off x="280988" y="2109788"/>
            <a:ext cx="3503612" cy="4037012"/>
            <a:chOff x="280989" y="2110420"/>
            <a:chExt cx="3503934" cy="4035738"/>
          </a:xfrm>
        </p:grpSpPr>
        <p:sp>
          <p:nvSpPr>
            <p:cNvPr id="21" name="Параллелограмм 20"/>
            <p:cNvSpPr/>
            <p:nvPr/>
          </p:nvSpPr>
          <p:spPr bwMode="auto">
            <a:xfrm rot="2039285" flipH="1">
              <a:off x="2435424" y="4544876"/>
              <a:ext cx="1349499" cy="301530"/>
            </a:xfrm>
            <a:prstGeom prst="parallelogram">
              <a:avLst>
                <a:gd name="adj" fmla="val 67275"/>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a:solidFill>
                  <a:schemeClr val="bg1"/>
                </a:solidFill>
              </a:endParaRPr>
            </a:p>
          </p:txBody>
        </p:sp>
        <p:sp>
          <p:nvSpPr>
            <p:cNvPr id="32" name="Прямоугольник 31"/>
            <p:cNvSpPr/>
            <p:nvPr/>
          </p:nvSpPr>
          <p:spPr bwMode="auto">
            <a:xfrm flipH="1">
              <a:off x="280989" y="4170345"/>
              <a:ext cx="2364004" cy="371358"/>
            </a:xfrm>
            <a:prstGeom prst="rect">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dirty="0">
                <a:solidFill>
                  <a:schemeClr val="bg1"/>
                </a:solidFill>
              </a:endParaRPr>
            </a:p>
          </p:txBody>
        </p:sp>
        <p:sp>
          <p:nvSpPr>
            <p:cNvPr id="33" name="Параллелограмм 32"/>
            <p:cNvSpPr/>
            <p:nvPr/>
          </p:nvSpPr>
          <p:spPr bwMode="auto">
            <a:xfrm rot="2039285" flipH="1">
              <a:off x="2435424" y="5052716"/>
              <a:ext cx="1349499" cy="303116"/>
            </a:xfrm>
            <a:prstGeom prst="parallelogram">
              <a:avLst>
                <a:gd name="adj" fmla="val 67275"/>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a:solidFill>
                  <a:schemeClr val="bg1"/>
                </a:solidFill>
              </a:endParaRPr>
            </a:p>
          </p:txBody>
        </p:sp>
        <p:sp>
          <p:nvSpPr>
            <p:cNvPr id="34" name="Прямоугольник 33"/>
            <p:cNvSpPr/>
            <p:nvPr/>
          </p:nvSpPr>
          <p:spPr bwMode="auto">
            <a:xfrm flipH="1">
              <a:off x="280989" y="4678184"/>
              <a:ext cx="2364004" cy="372944"/>
            </a:xfrm>
            <a:prstGeom prst="rect">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dirty="0">
                <a:solidFill>
                  <a:schemeClr val="bg1"/>
                </a:solidFill>
              </a:endParaRPr>
            </a:p>
          </p:txBody>
        </p:sp>
        <p:sp>
          <p:nvSpPr>
            <p:cNvPr id="35" name="Параллелограмм 34"/>
            <p:cNvSpPr/>
            <p:nvPr/>
          </p:nvSpPr>
          <p:spPr bwMode="auto">
            <a:xfrm rot="2039285" flipH="1">
              <a:off x="2435424" y="4030689"/>
              <a:ext cx="1349499" cy="303116"/>
            </a:xfrm>
            <a:prstGeom prst="parallelogram">
              <a:avLst>
                <a:gd name="adj" fmla="val 67275"/>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a:solidFill>
                  <a:schemeClr val="bg1"/>
                </a:solidFill>
              </a:endParaRPr>
            </a:p>
          </p:txBody>
        </p:sp>
        <p:sp>
          <p:nvSpPr>
            <p:cNvPr id="36" name="Прямоугольник 35"/>
            <p:cNvSpPr/>
            <p:nvPr/>
          </p:nvSpPr>
          <p:spPr bwMode="auto">
            <a:xfrm flipH="1">
              <a:off x="280989" y="3656157"/>
              <a:ext cx="2364004" cy="372944"/>
            </a:xfrm>
            <a:prstGeom prst="rect">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dirty="0">
                <a:solidFill>
                  <a:schemeClr val="bg1"/>
                </a:solidFill>
              </a:endParaRPr>
            </a:p>
          </p:txBody>
        </p:sp>
        <p:sp>
          <p:nvSpPr>
            <p:cNvPr id="37" name="Параллелограмм 36"/>
            <p:cNvSpPr/>
            <p:nvPr/>
          </p:nvSpPr>
          <p:spPr bwMode="auto">
            <a:xfrm rot="2039285" flipH="1">
              <a:off x="2435424" y="3532371"/>
              <a:ext cx="1349499" cy="301530"/>
            </a:xfrm>
            <a:prstGeom prst="parallelogram">
              <a:avLst>
                <a:gd name="adj" fmla="val 67275"/>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a:solidFill>
                  <a:schemeClr val="bg1"/>
                </a:solidFill>
              </a:endParaRPr>
            </a:p>
          </p:txBody>
        </p:sp>
        <p:sp>
          <p:nvSpPr>
            <p:cNvPr id="38" name="Прямоугольник 37"/>
            <p:cNvSpPr/>
            <p:nvPr/>
          </p:nvSpPr>
          <p:spPr bwMode="auto">
            <a:xfrm flipH="1">
              <a:off x="280989" y="3157839"/>
              <a:ext cx="2364004" cy="372944"/>
            </a:xfrm>
            <a:prstGeom prst="rect">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dirty="0">
                <a:solidFill>
                  <a:schemeClr val="bg1"/>
                </a:solidFill>
              </a:endParaRPr>
            </a:p>
          </p:txBody>
        </p:sp>
        <p:sp>
          <p:nvSpPr>
            <p:cNvPr id="39" name="Параллелограмм 38"/>
            <p:cNvSpPr/>
            <p:nvPr/>
          </p:nvSpPr>
          <p:spPr bwMode="auto">
            <a:xfrm rot="2039285" flipH="1">
              <a:off x="2435424" y="3024531"/>
              <a:ext cx="1349499" cy="301530"/>
            </a:xfrm>
            <a:prstGeom prst="parallelogram">
              <a:avLst>
                <a:gd name="adj" fmla="val 67275"/>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a:solidFill>
                  <a:schemeClr val="bg1"/>
                </a:solidFill>
              </a:endParaRPr>
            </a:p>
          </p:txBody>
        </p:sp>
        <p:sp>
          <p:nvSpPr>
            <p:cNvPr id="40" name="Прямоугольник 39"/>
            <p:cNvSpPr/>
            <p:nvPr/>
          </p:nvSpPr>
          <p:spPr bwMode="auto">
            <a:xfrm flipH="1">
              <a:off x="280989" y="2650000"/>
              <a:ext cx="2364004" cy="371358"/>
            </a:xfrm>
            <a:prstGeom prst="rect">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dirty="0">
                <a:solidFill>
                  <a:schemeClr val="bg1"/>
                </a:solidFill>
              </a:endParaRPr>
            </a:p>
          </p:txBody>
        </p:sp>
        <p:sp>
          <p:nvSpPr>
            <p:cNvPr id="41" name="Прямоугольник 40"/>
            <p:cNvSpPr/>
            <p:nvPr/>
          </p:nvSpPr>
          <p:spPr bwMode="auto">
            <a:xfrm flipH="1">
              <a:off x="449279" y="2110420"/>
              <a:ext cx="2311612" cy="3418396"/>
            </a:xfrm>
            <a:prstGeom prst="rect">
              <a:avLst/>
            </a:prstGeom>
            <a:solidFill>
              <a:schemeClr val="accent1">
                <a:alpha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ru-RU" sz="1400" dirty="0">
                <a:solidFill>
                  <a:prstClr val="white"/>
                </a:solidFill>
              </a:endParaRPr>
            </a:p>
          </p:txBody>
        </p:sp>
        <p:sp>
          <p:nvSpPr>
            <p:cNvPr id="42" name="Прямоугольник 41"/>
            <p:cNvSpPr/>
            <p:nvPr/>
          </p:nvSpPr>
          <p:spPr bwMode="auto">
            <a:xfrm flipH="1">
              <a:off x="550889" y="2213574"/>
              <a:ext cx="2311612" cy="3418396"/>
            </a:xfrm>
            <a:prstGeom prst="rect">
              <a:avLst/>
            </a:prstGeom>
            <a:solidFill>
              <a:schemeClr val="accent1">
                <a:alpha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ru-RU" sz="1400" dirty="0">
                <a:solidFill>
                  <a:prstClr val="white"/>
                </a:solidFill>
              </a:endParaRPr>
            </a:p>
          </p:txBody>
        </p:sp>
        <p:sp>
          <p:nvSpPr>
            <p:cNvPr id="43" name="Прямоугольник 42"/>
            <p:cNvSpPr/>
            <p:nvPr/>
          </p:nvSpPr>
          <p:spPr bwMode="auto">
            <a:xfrm flipH="1">
              <a:off x="652498" y="2316730"/>
              <a:ext cx="2311612" cy="3418396"/>
            </a:xfrm>
            <a:prstGeom prst="rect">
              <a:avLst/>
            </a:prstGeom>
            <a:solidFill>
              <a:schemeClr val="accent1">
                <a:alpha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ru-RU" sz="1400" dirty="0">
                <a:solidFill>
                  <a:prstClr val="white"/>
                </a:solidFill>
              </a:endParaRPr>
            </a:p>
          </p:txBody>
        </p:sp>
        <p:sp>
          <p:nvSpPr>
            <p:cNvPr id="44" name="Прямоугольник 43"/>
            <p:cNvSpPr/>
            <p:nvPr/>
          </p:nvSpPr>
          <p:spPr bwMode="auto">
            <a:xfrm flipH="1">
              <a:off x="754107" y="2418298"/>
              <a:ext cx="2311612" cy="3419982"/>
            </a:xfrm>
            <a:prstGeom prst="rect">
              <a:avLst/>
            </a:prstGeom>
            <a:solidFill>
              <a:schemeClr val="accent1">
                <a:alpha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ru-RU" sz="1400" dirty="0">
                <a:solidFill>
                  <a:prstClr val="white"/>
                </a:solidFill>
              </a:endParaRPr>
            </a:p>
          </p:txBody>
        </p:sp>
        <p:sp>
          <p:nvSpPr>
            <p:cNvPr id="45" name="Прямоугольник 44"/>
            <p:cNvSpPr/>
            <p:nvPr/>
          </p:nvSpPr>
          <p:spPr bwMode="auto">
            <a:xfrm flipH="1">
              <a:off x="855717" y="2521452"/>
              <a:ext cx="2311612" cy="3418396"/>
            </a:xfrm>
            <a:prstGeom prst="rect">
              <a:avLst/>
            </a:prstGeom>
            <a:solidFill>
              <a:schemeClr val="accent1">
                <a:alpha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ru-RU" sz="1400" dirty="0">
                <a:solidFill>
                  <a:prstClr val="white"/>
                </a:solidFill>
              </a:endParaRPr>
            </a:p>
          </p:txBody>
        </p:sp>
        <p:sp>
          <p:nvSpPr>
            <p:cNvPr id="46" name="Прямоугольник 45"/>
            <p:cNvSpPr/>
            <p:nvPr/>
          </p:nvSpPr>
          <p:spPr bwMode="auto">
            <a:xfrm flipH="1">
              <a:off x="955738" y="2624608"/>
              <a:ext cx="2313201" cy="3418396"/>
            </a:xfrm>
            <a:prstGeom prst="rect">
              <a:avLst/>
            </a:prstGeom>
            <a:solidFill>
              <a:schemeClr val="accent1">
                <a:alpha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ru-RU" sz="1400" dirty="0">
                <a:solidFill>
                  <a:prstClr val="white"/>
                </a:solidFill>
              </a:endParaRPr>
            </a:p>
          </p:txBody>
        </p:sp>
        <p:sp>
          <p:nvSpPr>
            <p:cNvPr id="47" name="Прямоугольник 46"/>
            <p:cNvSpPr/>
            <p:nvPr/>
          </p:nvSpPr>
          <p:spPr bwMode="auto">
            <a:xfrm flipH="1">
              <a:off x="1057347" y="2727762"/>
              <a:ext cx="2311612" cy="3418396"/>
            </a:xfrm>
            <a:prstGeom prst="rect">
              <a:avLst/>
            </a:prstGeom>
            <a:solidFill>
              <a:schemeClr val="accent1">
                <a:alpha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200" dirty="0">
                  <a:solidFill>
                    <a:prstClr val="white"/>
                  </a:solidFill>
                </a:rPr>
                <a:t>Requirements of more than 170 laws and regulations were automated</a:t>
              </a:r>
            </a:p>
            <a:p>
              <a:pPr algn="ctr">
                <a:defRPr/>
              </a:pPr>
              <a:endParaRPr lang="ru-RU" sz="1400" dirty="0">
                <a:solidFill>
                  <a:prstClr val="white"/>
                </a:solidFill>
              </a:endParaRPr>
            </a:p>
          </p:txBody>
        </p:sp>
        <p:sp>
          <p:nvSpPr>
            <p:cNvPr id="48" name="Прямоугольник 47"/>
            <p:cNvSpPr/>
            <p:nvPr/>
          </p:nvSpPr>
          <p:spPr bwMode="auto">
            <a:xfrm flipH="1">
              <a:off x="855717" y="3346692"/>
              <a:ext cx="2781556" cy="368184"/>
            </a:xfrm>
            <a:prstGeom prst="rect">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bg1"/>
                  </a:solidFill>
                </a:rPr>
                <a:t>About 200 documents</a:t>
              </a:r>
            </a:p>
          </p:txBody>
        </p:sp>
        <p:sp>
          <p:nvSpPr>
            <p:cNvPr id="49" name="Параллелограмм 48"/>
            <p:cNvSpPr/>
            <p:nvPr/>
          </p:nvSpPr>
          <p:spPr bwMode="auto">
            <a:xfrm rot="3028771" flipH="1">
              <a:off x="-14085" y="3053050"/>
              <a:ext cx="1117247" cy="225446"/>
            </a:xfrm>
            <a:prstGeom prst="parallelogram">
              <a:avLst>
                <a:gd name="adj" fmla="val 122938"/>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a:solidFill>
                  <a:schemeClr val="bg1"/>
                </a:solidFill>
              </a:endParaRPr>
            </a:p>
          </p:txBody>
        </p:sp>
        <p:sp>
          <p:nvSpPr>
            <p:cNvPr id="50" name="Прямоугольник 49"/>
            <p:cNvSpPr/>
            <p:nvPr/>
          </p:nvSpPr>
          <p:spPr bwMode="auto">
            <a:xfrm flipH="1">
              <a:off x="814438" y="3819617"/>
              <a:ext cx="2781556" cy="368184"/>
            </a:xfrm>
            <a:prstGeom prst="rect">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bg1"/>
                  </a:solidFill>
                </a:rPr>
                <a:t>More than 200 directories</a:t>
              </a:r>
            </a:p>
          </p:txBody>
        </p:sp>
        <p:sp>
          <p:nvSpPr>
            <p:cNvPr id="51" name="Параллелограмм 50"/>
            <p:cNvSpPr/>
            <p:nvPr/>
          </p:nvSpPr>
          <p:spPr bwMode="auto">
            <a:xfrm rot="3028771" flipH="1">
              <a:off x="-14879" y="3560097"/>
              <a:ext cx="1118834" cy="225446"/>
            </a:xfrm>
            <a:prstGeom prst="parallelogram">
              <a:avLst>
                <a:gd name="adj" fmla="val 122938"/>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a:solidFill>
                  <a:schemeClr val="bg1"/>
                </a:solidFill>
              </a:endParaRPr>
            </a:p>
          </p:txBody>
        </p:sp>
        <p:sp>
          <p:nvSpPr>
            <p:cNvPr id="52" name="Прямоугольник 51"/>
            <p:cNvSpPr/>
            <p:nvPr/>
          </p:nvSpPr>
          <p:spPr bwMode="auto">
            <a:xfrm flipH="1">
              <a:off x="814438" y="4317935"/>
              <a:ext cx="2781556" cy="368184"/>
            </a:xfrm>
            <a:prstGeom prst="rect">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bg1"/>
                  </a:solidFill>
                </a:rPr>
                <a:t>More than 11,000 operations </a:t>
              </a:r>
            </a:p>
          </p:txBody>
        </p:sp>
        <p:sp>
          <p:nvSpPr>
            <p:cNvPr id="53" name="Параллелограмм 52"/>
            <p:cNvSpPr/>
            <p:nvPr/>
          </p:nvSpPr>
          <p:spPr bwMode="auto">
            <a:xfrm rot="3028771" flipH="1">
              <a:off x="-14085" y="4059208"/>
              <a:ext cx="1117247" cy="225446"/>
            </a:xfrm>
            <a:prstGeom prst="parallelogram">
              <a:avLst>
                <a:gd name="adj" fmla="val 122938"/>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a:solidFill>
                  <a:schemeClr val="bg1"/>
                </a:solidFill>
              </a:endParaRPr>
            </a:p>
          </p:txBody>
        </p:sp>
        <p:sp>
          <p:nvSpPr>
            <p:cNvPr id="54" name="Прямоугольник 53"/>
            <p:cNvSpPr/>
            <p:nvPr/>
          </p:nvSpPr>
          <p:spPr bwMode="auto">
            <a:xfrm flipH="1">
              <a:off x="814438" y="4830536"/>
              <a:ext cx="2781556" cy="368184"/>
            </a:xfrm>
            <a:prstGeom prst="rect">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bg1"/>
                  </a:solidFill>
                </a:rPr>
                <a:t>About 250 reports</a:t>
              </a:r>
            </a:p>
          </p:txBody>
        </p:sp>
        <p:sp>
          <p:nvSpPr>
            <p:cNvPr id="55" name="Параллелограмм 54"/>
            <p:cNvSpPr/>
            <p:nvPr/>
          </p:nvSpPr>
          <p:spPr bwMode="auto">
            <a:xfrm rot="3028771" flipH="1">
              <a:off x="-14085" y="4573396"/>
              <a:ext cx="1117247" cy="225446"/>
            </a:xfrm>
            <a:prstGeom prst="parallelogram">
              <a:avLst>
                <a:gd name="adj" fmla="val 122938"/>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a:solidFill>
                  <a:schemeClr val="bg1"/>
                </a:solidFill>
              </a:endParaRPr>
            </a:p>
          </p:txBody>
        </p:sp>
        <p:sp>
          <p:nvSpPr>
            <p:cNvPr id="56" name="Прямоугольник 55"/>
            <p:cNvSpPr/>
            <p:nvPr/>
          </p:nvSpPr>
          <p:spPr bwMode="auto">
            <a:xfrm flipH="1">
              <a:off x="814438" y="5339962"/>
              <a:ext cx="2781556" cy="368184"/>
            </a:xfrm>
            <a:prstGeom prst="rect">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a:solidFill>
                    <a:schemeClr val="bg1"/>
                  </a:solidFill>
                </a:rPr>
                <a:t>More than 10,000 controls</a:t>
              </a:r>
            </a:p>
          </p:txBody>
        </p:sp>
        <p:sp>
          <p:nvSpPr>
            <p:cNvPr id="57" name="Параллелограмм 56"/>
            <p:cNvSpPr/>
            <p:nvPr/>
          </p:nvSpPr>
          <p:spPr bwMode="auto">
            <a:xfrm rot="3028771" flipH="1">
              <a:off x="-14085" y="5081235"/>
              <a:ext cx="1117247" cy="225446"/>
            </a:xfrm>
            <a:prstGeom prst="parallelogram">
              <a:avLst>
                <a:gd name="adj" fmla="val 122938"/>
              </a:avLst>
            </a:prstGeom>
            <a:solidFill>
              <a:srgbClr val="51A98E">
                <a:alpha val="6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400">
                <a:solidFill>
                  <a:schemeClr val="bg1"/>
                </a:solidFill>
              </a:endParaRPr>
            </a:p>
          </p:txBody>
        </p:sp>
      </p:grpSp>
      <p:sp>
        <p:nvSpPr>
          <p:cNvPr id="39939" name="TextBox 1"/>
          <p:cNvSpPr txBox="1">
            <a:spLocks noChangeArrowheads="1"/>
          </p:cNvSpPr>
          <p:nvPr/>
        </p:nvSpPr>
        <p:spPr bwMode="auto">
          <a:xfrm>
            <a:off x="5157788" y="84138"/>
            <a:ext cx="6675437" cy="831850"/>
          </a:xfrm>
          <a:prstGeom prst="rect">
            <a:avLst/>
          </a:prstGeom>
          <a:noFill/>
          <a:ln w="9525">
            <a:noFill/>
            <a:miter lim="800000"/>
            <a:headEnd/>
            <a:tailEnd/>
          </a:ln>
        </p:spPr>
        <p:txBody>
          <a:bodyPr>
            <a:spAutoFit/>
          </a:bodyPr>
          <a:lstStyle/>
          <a:p>
            <a:r>
              <a:rPr lang="en-US" sz="2400" b="1">
                <a:solidFill>
                  <a:srgbClr val="000000"/>
                </a:solidFill>
              </a:rPr>
              <a:t>The scale of the Federal Treasury Automated System</a:t>
            </a:r>
          </a:p>
        </p:txBody>
      </p:sp>
      <p:graphicFrame>
        <p:nvGraphicFramePr>
          <p:cNvPr id="60" name="Диаграмма 59"/>
          <p:cNvGraphicFramePr>
            <a:graphicFrameLocks/>
          </p:cNvGraphicFramePr>
          <p:nvPr/>
        </p:nvGraphicFramePr>
        <p:xfrm>
          <a:off x="4779794" y="1224643"/>
          <a:ext cx="7085635" cy="5309192"/>
        </p:xfrm>
        <a:graphic>
          <a:graphicData uri="http://schemas.openxmlformats.org/drawingml/2006/chart">
            <c:chart xmlns:c="http://schemas.openxmlformats.org/drawingml/2006/chart" xmlns:r="http://schemas.openxmlformats.org/officeDocument/2006/relationships" r:id="rId3"/>
          </a:graphicData>
        </a:graphic>
      </p:graphicFrame>
      <p:sp>
        <p:nvSpPr>
          <p:cNvPr id="64" name="TextBox 14"/>
          <p:cNvSpPr txBox="1">
            <a:spLocks noChangeArrowheads="1"/>
          </p:cNvSpPr>
          <p:nvPr/>
        </p:nvSpPr>
        <p:spPr bwMode="auto">
          <a:xfrm>
            <a:off x="3948113" y="1238250"/>
            <a:ext cx="2157412" cy="3776663"/>
          </a:xfrm>
          <a:prstGeom prst="rect">
            <a:avLst/>
          </a:prstGeom>
          <a:noFill/>
          <a:ln w="9525">
            <a:noFill/>
            <a:miter lim="800000"/>
            <a:headEnd/>
            <a:tailEnd/>
          </a:ln>
        </p:spPr>
        <p:txBody>
          <a:bodyPr>
            <a:spAutoFit/>
          </a:bodyPr>
          <a:lstStyle/>
          <a:p>
            <a:pPr algn="ctr">
              <a:lnSpc>
                <a:spcPct val="90000"/>
              </a:lnSpc>
              <a:defRPr/>
            </a:pPr>
            <a:r>
              <a:rPr lang="en-US" sz="1400">
                <a:solidFill>
                  <a:srgbClr val="5B9BD5">
                    <a:lumMod val="50000"/>
                  </a:srgbClr>
                </a:solidFill>
                <a:latin typeface="+mn-lt"/>
              </a:rPr>
              <a:t>Annual changes of the laws and regulations</a:t>
            </a:r>
          </a:p>
          <a:p>
            <a:pPr>
              <a:lnSpc>
                <a:spcPct val="90000"/>
              </a:lnSpc>
              <a:buFont typeface="Wingdings" pitchFamily="2" charset="2"/>
              <a:buChar char="ü"/>
              <a:defRPr/>
            </a:pPr>
            <a:endParaRPr lang="ru-RU" sz="1400" dirty="0">
              <a:solidFill>
                <a:srgbClr val="5B9BD5">
                  <a:lumMod val="50000"/>
                </a:srgbClr>
              </a:solidFill>
              <a:latin typeface="+mn-lt"/>
            </a:endParaRPr>
          </a:p>
          <a:p>
            <a:pPr>
              <a:lnSpc>
                <a:spcPct val="90000"/>
              </a:lnSpc>
              <a:defRPr/>
            </a:pPr>
            <a:endParaRPr lang="ru-RU" sz="1400" dirty="0">
              <a:solidFill>
                <a:srgbClr val="5B9BD5">
                  <a:lumMod val="50000"/>
                </a:srgbClr>
              </a:solidFill>
              <a:latin typeface="+mn-lt"/>
            </a:endParaRPr>
          </a:p>
          <a:p>
            <a:pPr algn="ctr">
              <a:lnSpc>
                <a:spcPct val="90000"/>
              </a:lnSpc>
              <a:defRPr/>
            </a:pPr>
            <a:endParaRPr lang="ru-RU" sz="1400" dirty="0">
              <a:solidFill>
                <a:srgbClr val="5B9BD5">
                  <a:lumMod val="50000"/>
                </a:srgbClr>
              </a:solidFill>
              <a:latin typeface="+mn-lt"/>
            </a:endParaRPr>
          </a:p>
          <a:p>
            <a:pPr algn="ctr">
              <a:lnSpc>
                <a:spcPct val="90000"/>
              </a:lnSpc>
              <a:defRPr/>
            </a:pPr>
            <a:r>
              <a:rPr lang="en-US" sz="1400">
                <a:solidFill>
                  <a:srgbClr val="5B9BD5">
                    <a:lumMod val="50000"/>
                  </a:srgbClr>
                </a:solidFill>
                <a:latin typeface="+mn-lt"/>
              </a:rPr>
              <a:t>Annual increase in the number of new and changing business objects and business operations  </a:t>
            </a:r>
          </a:p>
          <a:p>
            <a:pPr algn="ctr">
              <a:lnSpc>
                <a:spcPct val="90000"/>
              </a:lnSpc>
              <a:defRPr/>
            </a:pPr>
            <a:endParaRPr lang="ru-RU" sz="1400" dirty="0">
              <a:solidFill>
                <a:srgbClr val="5B9BD5">
                  <a:lumMod val="50000"/>
                </a:srgbClr>
              </a:solidFill>
              <a:latin typeface="+mn-lt"/>
            </a:endParaRPr>
          </a:p>
          <a:p>
            <a:pPr algn="ctr">
              <a:lnSpc>
                <a:spcPct val="90000"/>
              </a:lnSpc>
              <a:defRPr/>
            </a:pPr>
            <a:endParaRPr lang="ru-RU" sz="1400" dirty="0">
              <a:solidFill>
                <a:srgbClr val="5B9BD5">
                  <a:lumMod val="50000"/>
                </a:srgbClr>
              </a:solidFill>
              <a:latin typeface="+mn-lt"/>
            </a:endParaRPr>
          </a:p>
          <a:p>
            <a:pPr algn="ctr">
              <a:lnSpc>
                <a:spcPct val="90000"/>
              </a:lnSpc>
              <a:defRPr/>
            </a:pPr>
            <a:endParaRPr lang="ru-RU" sz="1400" dirty="0">
              <a:solidFill>
                <a:srgbClr val="5B9BD5">
                  <a:lumMod val="50000"/>
                </a:srgbClr>
              </a:solidFill>
              <a:latin typeface="+mn-lt"/>
            </a:endParaRPr>
          </a:p>
          <a:p>
            <a:pPr algn="ctr">
              <a:lnSpc>
                <a:spcPct val="90000"/>
              </a:lnSpc>
              <a:defRPr/>
            </a:pPr>
            <a:endParaRPr lang="ru-RU" sz="1400" dirty="0">
              <a:solidFill>
                <a:srgbClr val="5B9BD5">
                  <a:lumMod val="50000"/>
                </a:srgbClr>
              </a:solidFill>
              <a:latin typeface="+mn-lt"/>
            </a:endParaRPr>
          </a:p>
          <a:p>
            <a:pPr algn="ctr">
              <a:lnSpc>
                <a:spcPct val="90000"/>
              </a:lnSpc>
              <a:defRPr/>
            </a:pPr>
            <a:r>
              <a:rPr lang="en-US" sz="1400">
                <a:solidFill>
                  <a:srgbClr val="5B9BD5">
                    <a:lumMod val="50000"/>
                  </a:srgbClr>
                </a:solidFill>
                <a:latin typeface="+mn-lt"/>
              </a:rPr>
              <a:t>Annual growth of complexity and number of controls, additional settings and dependencies</a:t>
            </a:r>
          </a:p>
        </p:txBody>
      </p:sp>
      <p:sp>
        <p:nvSpPr>
          <p:cNvPr id="65" name="Стрелка вниз 64"/>
          <p:cNvSpPr/>
          <p:nvPr/>
        </p:nvSpPr>
        <p:spPr bwMode="auto">
          <a:xfrm>
            <a:off x="4691063" y="3429000"/>
            <a:ext cx="671512" cy="366713"/>
          </a:xfrm>
          <a:prstGeom prst="downArrow">
            <a:avLst/>
          </a:prstGeom>
          <a:solidFill>
            <a:srgbClr val="75BDA7"/>
          </a:solidFill>
          <a:ln w="12700" cap="flat" cmpd="sng" algn="ctr">
            <a:solidFill>
              <a:srgbClr val="3494BA">
                <a:shade val="50000"/>
              </a:srgbClr>
            </a:solidFill>
            <a:prstDash val="solid"/>
            <a:miter lim="800000"/>
          </a:ln>
          <a:effectLst/>
        </p:spPr>
        <p:txBody>
          <a:bodyPr anchor="ctr"/>
          <a:lstStyle/>
          <a:p>
            <a:pPr algn="ctr" fontAlgn="auto">
              <a:spcBef>
                <a:spcPts val="0"/>
              </a:spcBef>
              <a:spcAft>
                <a:spcPts val="0"/>
              </a:spcAft>
              <a:defRPr/>
            </a:pPr>
            <a:endParaRPr lang="ru-RU" sz="1200" kern="0">
              <a:solidFill>
                <a:prstClr val="black">
                  <a:lumMod val="85000"/>
                  <a:lumOff val="15000"/>
                </a:prstClr>
              </a:solidFill>
              <a:latin typeface="Calibri" panose="020F0502020204030204"/>
              <a:cs typeface="Arial" panose="020B0604020202020204" pitchFamily="34" charset="0"/>
            </a:endParaRPr>
          </a:p>
        </p:txBody>
      </p:sp>
      <p:sp>
        <p:nvSpPr>
          <p:cNvPr id="69" name="Стрелка вниз 68"/>
          <p:cNvSpPr/>
          <p:nvPr/>
        </p:nvSpPr>
        <p:spPr bwMode="auto">
          <a:xfrm>
            <a:off x="4691063" y="1779588"/>
            <a:ext cx="671512" cy="366712"/>
          </a:xfrm>
          <a:prstGeom prst="downArrow">
            <a:avLst/>
          </a:prstGeom>
          <a:solidFill>
            <a:srgbClr val="75BDA7"/>
          </a:solidFill>
          <a:ln w="12700" cap="flat" cmpd="sng" algn="ctr">
            <a:solidFill>
              <a:srgbClr val="3494BA">
                <a:shade val="50000"/>
              </a:srgbClr>
            </a:solidFill>
            <a:prstDash val="solid"/>
            <a:miter lim="800000"/>
          </a:ln>
          <a:effectLst/>
        </p:spPr>
        <p:txBody>
          <a:bodyPr anchor="ctr"/>
          <a:lstStyle/>
          <a:p>
            <a:pPr algn="ctr" fontAlgn="auto">
              <a:spcBef>
                <a:spcPts val="0"/>
              </a:spcBef>
              <a:spcAft>
                <a:spcPts val="0"/>
              </a:spcAft>
              <a:defRPr/>
            </a:pPr>
            <a:endParaRPr lang="ru-RU" sz="1200" kern="0">
              <a:solidFill>
                <a:prstClr val="black">
                  <a:lumMod val="85000"/>
                  <a:lumOff val="15000"/>
                </a:prstClr>
              </a:solidFill>
              <a:latin typeface="Calibri" panose="020F0502020204030204"/>
              <a:cs typeface="Arial" panose="020B0604020202020204" pitchFamily="34" charset="0"/>
            </a:endParaRPr>
          </a:p>
        </p:txBody>
      </p:sp>
      <p:sp>
        <p:nvSpPr>
          <p:cNvPr id="39944" name="TextBox 57"/>
          <p:cNvSpPr txBox="1">
            <a:spLocks noChangeArrowheads="1"/>
          </p:cNvSpPr>
          <p:nvPr/>
        </p:nvSpPr>
        <p:spPr bwMode="auto">
          <a:xfrm>
            <a:off x="11676063" y="5767388"/>
            <a:ext cx="334962" cy="369887"/>
          </a:xfrm>
          <a:prstGeom prst="rect">
            <a:avLst/>
          </a:prstGeom>
          <a:noFill/>
          <a:ln w="9525">
            <a:noFill/>
            <a:miter lim="800000"/>
            <a:headEnd/>
            <a:tailEnd/>
          </a:ln>
        </p:spPr>
        <p:txBody>
          <a:bodyPr>
            <a:spAutoFit/>
          </a:bodyPr>
          <a:lstStyle/>
          <a:p>
            <a:pPr eaLnBrk="0" hangingPunct="0"/>
            <a:r>
              <a:rPr lang="en-US" b="1"/>
              <a:t>3</a:t>
            </a:r>
          </a:p>
        </p:txBody>
      </p:sp>
      <p:cxnSp>
        <p:nvCxnSpPr>
          <p:cNvPr id="61" name="Прямая соединительная линия 60"/>
          <p:cNvCxnSpPr/>
          <p:nvPr/>
        </p:nvCxnSpPr>
        <p:spPr>
          <a:xfrm>
            <a:off x="9201150" y="1381125"/>
            <a:ext cx="0" cy="3276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10906125" y="1390650"/>
            <a:ext cx="0" cy="32766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Скругленный прямоугольник 18"/>
          <p:cNvSpPr/>
          <p:nvPr/>
        </p:nvSpPr>
        <p:spPr>
          <a:xfrm>
            <a:off x="8428038" y="2816225"/>
            <a:ext cx="2873375" cy="1730375"/>
          </a:xfrm>
          <a:prstGeom prst="roundRect">
            <a:avLst/>
          </a:prstGeom>
          <a:solidFill>
            <a:srgbClr val="75BDA7"/>
          </a:solidFill>
          <a:ln w="12700" cap="flat" cmpd="sng" algn="ctr">
            <a:solidFill>
              <a:srgbClr val="3494BA">
                <a:shade val="50000"/>
              </a:srgbClr>
            </a:solidFill>
            <a:prstDash val="solid"/>
            <a:miter lim="800000"/>
          </a:ln>
          <a:effectLst/>
        </p:spPr>
        <p:txBody>
          <a:bodyPr anchor="ctr"/>
          <a:lstStyle/>
          <a:p>
            <a:pPr algn="ctr" fontAlgn="auto">
              <a:spcBef>
                <a:spcPts val="0"/>
              </a:spcBef>
              <a:spcAft>
                <a:spcPts val="0"/>
              </a:spcAft>
              <a:defRPr/>
            </a:pPr>
            <a:endParaRPr lang="ru-RU" kern="0" dirty="0">
              <a:solidFill>
                <a:prstClr val="black">
                  <a:lumMod val="85000"/>
                  <a:lumOff val="15000"/>
                </a:prstClr>
              </a:solidFill>
              <a:latin typeface="Calibri"/>
              <a:cs typeface="Arial" panose="020B0604020202020204" pitchFamily="34" charset="0"/>
            </a:endParaRPr>
          </a:p>
        </p:txBody>
      </p:sp>
      <p:sp>
        <p:nvSpPr>
          <p:cNvPr id="4" name="Скругленный прямоугольник 3"/>
          <p:cNvSpPr/>
          <p:nvPr/>
        </p:nvSpPr>
        <p:spPr>
          <a:xfrm>
            <a:off x="4756150" y="671513"/>
            <a:ext cx="2871788" cy="873125"/>
          </a:xfrm>
          <a:prstGeom prst="roundRect">
            <a:avLst/>
          </a:prstGeom>
          <a:solidFill>
            <a:srgbClr val="75BDA7"/>
          </a:solidFill>
          <a:ln w="12700" cap="flat" cmpd="sng" algn="ctr">
            <a:solidFill>
              <a:srgbClr val="3494BA">
                <a:shade val="50000"/>
              </a:srgbClr>
            </a:solidFill>
            <a:prstDash val="solid"/>
            <a:miter lim="800000"/>
          </a:ln>
          <a:effectLst/>
        </p:spPr>
        <p:txBody>
          <a:bodyPr anchor="ctr"/>
          <a:lstStyle/>
          <a:p>
            <a:pPr algn="ctr" fontAlgn="auto">
              <a:spcBef>
                <a:spcPts val="0"/>
              </a:spcBef>
              <a:spcAft>
                <a:spcPts val="0"/>
              </a:spcAft>
              <a:defRPr/>
            </a:pPr>
            <a:r>
              <a:rPr lang="en-US" kern="0">
                <a:solidFill>
                  <a:prstClr val="black">
                    <a:lumMod val="85000"/>
                    <a:lumOff val="15000"/>
                  </a:prstClr>
                </a:solidFill>
                <a:latin typeface="Calibri"/>
                <a:cs typeface="Arial" panose="020B0604020202020204" pitchFamily="34" charset="0"/>
              </a:rPr>
              <a:t>Headquarters IT service </a:t>
            </a:r>
          </a:p>
        </p:txBody>
      </p:sp>
      <p:sp>
        <p:nvSpPr>
          <p:cNvPr id="7172" name="TextBox 6"/>
          <p:cNvSpPr txBox="1">
            <a:spLocks noChangeArrowheads="1"/>
          </p:cNvSpPr>
          <p:nvPr/>
        </p:nvSpPr>
        <p:spPr bwMode="auto">
          <a:xfrm>
            <a:off x="76200" y="2232025"/>
            <a:ext cx="1985963" cy="584200"/>
          </a:xfrm>
          <a:prstGeom prst="rect">
            <a:avLst/>
          </a:prstGeom>
          <a:noFill/>
          <a:ln>
            <a:noFill/>
          </a:ln>
          <a:extLst/>
        </p:spPr>
        <p:txBody>
          <a:bodyPr>
            <a:spAutoFit/>
          </a:bodyPr>
          <a:lstStyle>
            <a:lvl1pPr algn="l" rtl="0" eaLnBrk="0" hangingPunct="0">
              <a:defRPr>
                <a:solidFill>
                  <a:schemeClr val="tx1"/>
                </a:solidFill>
                <a:latin typeface="Calibri" panose="020F0502020204030204" pitchFamily="34" charset="0"/>
                <a:cs typeface="Arial" panose="020B0604020202020204" pitchFamily="34" charset="0"/>
              </a:defRPr>
            </a:lvl1pPr>
            <a:lvl2pPr marL="742950" indent="-285750" algn="l" rtl="0" eaLnBrk="0" hangingPunct="0">
              <a:defRPr>
                <a:solidFill>
                  <a:schemeClr val="tx1"/>
                </a:solidFill>
                <a:latin typeface="Calibri" panose="020F0502020204030204" pitchFamily="34" charset="0"/>
                <a:cs typeface="Arial" panose="020B0604020202020204" pitchFamily="34" charset="0"/>
              </a:defRPr>
            </a:lvl2pPr>
            <a:lvl3pPr marL="1143000" indent="-228600" algn="l" rtl="0" eaLnBrk="0" hangingPunct="0">
              <a:defRPr>
                <a:solidFill>
                  <a:schemeClr val="tx1"/>
                </a:solidFill>
                <a:latin typeface="Calibri" panose="020F0502020204030204" pitchFamily="34" charset="0"/>
                <a:cs typeface="Arial" panose="020B0604020202020204" pitchFamily="34" charset="0"/>
              </a:defRPr>
            </a:lvl3pPr>
            <a:lvl4pPr marL="1600200" indent="-228600" algn="l" rtl="0" eaLnBrk="0" hangingPunct="0">
              <a:defRPr>
                <a:solidFill>
                  <a:schemeClr val="tx1"/>
                </a:solidFill>
                <a:latin typeface="Calibri" panose="020F0502020204030204" pitchFamily="34" charset="0"/>
                <a:cs typeface="Arial" panose="020B0604020202020204" pitchFamily="34" charset="0"/>
              </a:defRPr>
            </a:lvl4pPr>
            <a:lvl5pPr marL="2057400" indent="-228600" algn="l" rtl="0" eaLnBrk="0" hangingPunct="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en-US" sz="1600" b="1">
                <a:latin typeface="+mn-lt"/>
              </a:rPr>
              <a:t>Federal level</a:t>
            </a:r>
          </a:p>
        </p:txBody>
      </p:sp>
      <p:sp>
        <p:nvSpPr>
          <p:cNvPr id="7173" name="TextBox 14"/>
          <p:cNvSpPr txBox="1">
            <a:spLocks noChangeArrowheads="1"/>
          </p:cNvSpPr>
          <p:nvPr/>
        </p:nvSpPr>
        <p:spPr bwMode="auto">
          <a:xfrm>
            <a:off x="0" y="4389438"/>
            <a:ext cx="1846263" cy="830262"/>
          </a:xfrm>
          <a:prstGeom prst="rect">
            <a:avLst/>
          </a:prstGeom>
          <a:noFill/>
          <a:ln>
            <a:noFill/>
          </a:ln>
          <a:extLst/>
        </p:spPr>
        <p:txBody>
          <a:bodyPr>
            <a:spAutoFit/>
          </a:bodyPr>
          <a:lstStyle>
            <a:lvl1pPr algn="l" rtl="0" eaLnBrk="0" hangingPunct="0">
              <a:defRPr>
                <a:solidFill>
                  <a:schemeClr val="tx1"/>
                </a:solidFill>
                <a:latin typeface="Calibri" panose="020F0502020204030204" pitchFamily="34" charset="0"/>
                <a:cs typeface="Arial" panose="020B0604020202020204" pitchFamily="34" charset="0"/>
              </a:defRPr>
            </a:lvl1pPr>
            <a:lvl2pPr marL="742950" indent="-285750" algn="l" rtl="0" eaLnBrk="0" hangingPunct="0">
              <a:defRPr>
                <a:solidFill>
                  <a:schemeClr val="tx1"/>
                </a:solidFill>
                <a:latin typeface="Calibri" panose="020F0502020204030204" pitchFamily="34" charset="0"/>
                <a:cs typeface="Arial" panose="020B0604020202020204" pitchFamily="34" charset="0"/>
              </a:defRPr>
            </a:lvl2pPr>
            <a:lvl3pPr marL="1143000" indent="-228600" algn="l" rtl="0" eaLnBrk="0" hangingPunct="0">
              <a:defRPr>
                <a:solidFill>
                  <a:schemeClr val="tx1"/>
                </a:solidFill>
                <a:latin typeface="Calibri" panose="020F0502020204030204" pitchFamily="34" charset="0"/>
                <a:cs typeface="Arial" panose="020B0604020202020204" pitchFamily="34" charset="0"/>
              </a:defRPr>
            </a:lvl3pPr>
            <a:lvl4pPr marL="1600200" indent="-228600" algn="l" rtl="0" eaLnBrk="0" hangingPunct="0">
              <a:defRPr>
                <a:solidFill>
                  <a:schemeClr val="tx1"/>
                </a:solidFill>
                <a:latin typeface="Calibri" panose="020F0502020204030204" pitchFamily="34" charset="0"/>
                <a:cs typeface="Arial" panose="020B0604020202020204" pitchFamily="34" charset="0"/>
              </a:defRPr>
            </a:lvl4pPr>
            <a:lvl5pPr marL="2057400" indent="-228600" algn="l" rtl="0" eaLnBrk="0" hangingPunct="0">
              <a:defRPr>
                <a:solidFill>
                  <a:schemeClr val="tx1"/>
                </a:solidFill>
                <a:latin typeface="Calibri" panose="020F050202020403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en-US" sz="1600" b="1">
                <a:latin typeface="+mn-lt"/>
              </a:rPr>
              <a:t>Regional level</a:t>
            </a:r>
          </a:p>
          <a:p>
            <a:pPr eaLnBrk="1" hangingPunct="1">
              <a:defRPr/>
            </a:pPr>
            <a:r>
              <a:rPr lang="en-US" sz="1600" b="1">
                <a:latin typeface="+mn-lt"/>
              </a:rPr>
              <a:t>(85 FTTUs)</a:t>
            </a:r>
          </a:p>
        </p:txBody>
      </p:sp>
      <p:sp>
        <p:nvSpPr>
          <p:cNvPr id="40966" name="TextBox 15"/>
          <p:cNvSpPr txBox="1">
            <a:spLocks noChangeArrowheads="1"/>
          </p:cNvSpPr>
          <p:nvPr/>
        </p:nvSpPr>
        <p:spPr bwMode="auto">
          <a:xfrm>
            <a:off x="11644313" y="5770563"/>
            <a:ext cx="344487" cy="368300"/>
          </a:xfrm>
          <a:prstGeom prst="rect">
            <a:avLst/>
          </a:prstGeom>
          <a:noFill/>
          <a:ln w="9525">
            <a:noFill/>
            <a:miter lim="800000"/>
            <a:headEnd/>
            <a:tailEnd/>
          </a:ln>
        </p:spPr>
        <p:txBody>
          <a:bodyPr>
            <a:spAutoFit/>
          </a:bodyPr>
          <a:lstStyle/>
          <a:p>
            <a:r>
              <a:rPr lang="en-US"/>
              <a:t>4</a:t>
            </a:r>
          </a:p>
        </p:txBody>
      </p:sp>
      <p:cxnSp>
        <p:nvCxnSpPr>
          <p:cNvPr id="43" name="Прямая со стрелкой 42"/>
          <p:cNvCxnSpPr/>
          <p:nvPr/>
        </p:nvCxnSpPr>
        <p:spPr>
          <a:xfrm>
            <a:off x="6037263" y="4276725"/>
            <a:ext cx="1971675" cy="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7186" name="TextBox 45"/>
          <p:cNvSpPr txBox="1">
            <a:spLocks noChangeArrowheads="1"/>
          </p:cNvSpPr>
          <p:nvPr/>
        </p:nvSpPr>
        <p:spPr bwMode="auto">
          <a:xfrm>
            <a:off x="1485900" y="1597025"/>
            <a:ext cx="4652963" cy="2293938"/>
          </a:xfrm>
          <a:prstGeom prst="rect">
            <a:avLst/>
          </a:prstGeom>
          <a:noFill/>
          <a:ln>
            <a:noFill/>
          </a:ln>
          <a:extLst/>
        </p:spPr>
        <p:txBody>
          <a:bodyPr>
            <a:spAutoFit/>
          </a:bodyPr>
          <a:lstStyle>
            <a:lvl1pPr algn="l" rtl="0">
              <a:lnSpc>
                <a:spcPct val="90000"/>
              </a:lnSpc>
              <a:spcBef>
                <a:spcPts val="1000"/>
              </a:spcBef>
              <a:buFont typeface="Arial" charset="0"/>
              <a:buChar char="•"/>
              <a:defRPr sz="2800">
                <a:solidFill>
                  <a:schemeClr val="tx1"/>
                </a:solidFill>
                <a:latin typeface="Calibri" pitchFamily="34" charset="0"/>
              </a:defRPr>
            </a:lvl1pPr>
            <a:lvl2pPr marL="742950" indent="-285750" algn="l" rtl="0">
              <a:lnSpc>
                <a:spcPct val="90000"/>
              </a:lnSpc>
              <a:spcBef>
                <a:spcPts val="500"/>
              </a:spcBef>
              <a:buFont typeface="Arial" charset="0"/>
              <a:buChar char="•"/>
              <a:defRPr sz="2400">
                <a:solidFill>
                  <a:schemeClr val="tx1"/>
                </a:solidFill>
                <a:latin typeface="Calibri" pitchFamily="34" charset="0"/>
              </a:defRPr>
            </a:lvl2pPr>
            <a:lvl3pPr marL="1143000" indent="-228600" algn="l" rtl="0">
              <a:lnSpc>
                <a:spcPct val="90000"/>
              </a:lnSpc>
              <a:spcBef>
                <a:spcPts val="500"/>
              </a:spcBef>
              <a:buFont typeface="Arial" charset="0"/>
              <a:buChar char="•"/>
              <a:defRPr sz="2000">
                <a:solidFill>
                  <a:schemeClr val="tx1"/>
                </a:solidFill>
                <a:latin typeface="Calibri" pitchFamily="34" charset="0"/>
              </a:defRPr>
            </a:lvl3pPr>
            <a:lvl4pPr marL="1600200" indent="-228600" algn="l" rtl="0">
              <a:lnSpc>
                <a:spcPct val="90000"/>
              </a:lnSpc>
              <a:spcBef>
                <a:spcPts val="500"/>
              </a:spcBef>
              <a:buFont typeface="Arial" charset="0"/>
              <a:buChar char="•"/>
              <a:defRPr>
                <a:solidFill>
                  <a:schemeClr val="tx1"/>
                </a:solidFill>
                <a:latin typeface="Calibri" pitchFamily="34" charset="0"/>
              </a:defRPr>
            </a:lvl4pPr>
            <a:lvl5pPr marL="2057400" indent="-228600" algn="l" rtl="0">
              <a:lnSpc>
                <a:spcPct val="90000"/>
              </a:lnSpc>
              <a:spcBef>
                <a:spcPts val="500"/>
              </a:spcBef>
              <a:buFont typeface="Arial" charset="0"/>
              <a:buChar char="•"/>
              <a:defRPr>
                <a:solidFill>
                  <a:schemeClr val="tx1"/>
                </a:solidFill>
                <a:latin typeface="Calibri" pitchFamily="34" charset="0"/>
              </a:defRPr>
            </a:lvl5pPr>
            <a:lvl6pPr marL="25146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marL="285750" indent="-285750">
              <a:lnSpc>
                <a:spcPct val="100000"/>
              </a:lnSpc>
              <a:spcBef>
                <a:spcPct val="0"/>
              </a:spcBef>
              <a:buFont typeface="Wingdings" panose="05000000000000000000" pitchFamily="2" charset="2"/>
              <a:buChar char="ü"/>
              <a:defRPr/>
            </a:pPr>
            <a:r>
              <a:rPr lang="en-US" sz="1300">
                <a:latin typeface="+mn-lt"/>
                <a:ea typeface="Calibri" pitchFamily="34" charset="0"/>
                <a:cs typeface="Times New Roman" panose="02020603050405020304" pitchFamily="18" charset="0"/>
              </a:rPr>
              <a:t>Methodological support, type design and standardization of FT IT services development and maintenance processes;</a:t>
            </a:r>
          </a:p>
          <a:p>
            <a:pPr marL="285750" indent="-285750">
              <a:lnSpc>
                <a:spcPct val="100000"/>
              </a:lnSpc>
              <a:spcBef>
                <a:spcPct val="0"/>
              </a:spcBef>
              <a:buFont typeface="Wingdings" panose="05000000000000000000" pitchFamily="2" charset="2"/>
              <a:buChar char="ü"/>
              <a:defRPr/>
            </a:pPr>
            <a:r>
              <a:rPr lang="en-US" sz="1300">
                <a:latin typeface="+mn-lt"/>
                <a:ea typeface="Calibri" pitchFamily="34" charset="0"/>
                <a:cs typeface="Times New Roman" panose="02020603050405020304" pitchFamily="18" charset="0"/>
              </a:rPr>
              <a:t>Approval of costs, monitoring implementation of finance plans in terms of IT;  </a:t>
            </a:r>
          </a:p>
          <a:p>
            <a:pPr marL="285750" indent="-285750">
              <a:lnSpc>
                <a:spcPct val="100000"/>
              </a:lnSpc>
              <a:spcBef>
                <a:spcPct val="0"/>
              </a:spcBef>
              <a:buFont typeface="Wingdings" panose="05000000000000000000" pitchFamily="2" charset="2"/>
              <a:buChar char="ü"/>
              <a:defRPr/>
            </a:pPr>
            <a:r>
              <a:rPr lang="en-US" sz="1300">
                <a:latin typeface="+mn-lt"/>
                <a:ea typeface="Calibri" pitchFamily="34" charset="0"/>
                <a:cs typeface="Times New Roman" panose="02020603050405020304" pitchFamily="18" charset="0"/>
              </a:rPr>
              <a:t>Contracting for centralized procurement in terms of IT;</a:t>
            </a:r>
          </a:p>
          <a:p>
            <a:pPr marL="285750" indent="-285750">
              <a:lnSpc>
                <a:spcPct val="100000"/>
              </a:lnSpc>
              <a:spcBef>
                <a:spcPct val="0"/>
              </a:spcBef>
              <a:buFont typeface="Wingdings" panose="05000000000000000000" pitchFamily="2" charset="2"/>
              <a:buChar char="ü"/>
              <a:defRPr/>
            </a:pPr>
            <a:r>
              <a:rPr lang="en-US" sz="1300">
                <a:latin typeface="+mn-lt"/>
                <a:ea typeface="Calibri" pitchFamily="34" charset="0"/>
                <a:cs typeface="Times New Roman" panose="02020603050405020304" pitchFamily="18" charset="0"/>
              </a:rPr>
              <a:t>Regulation and monitoring in the field of information security and compliance;</a:t>
            </a:r>
          </a:p>
          <a:p>
            <a:pPr marL="285750" indent="-285750">
              <a:lnSpc>
                <a:spcPct val="100000"/>
              </a:lnSpc>
              <a:spcBef>
                <a:spcPct val="0"/>
              </a:spcBef>
              <a:buFont typeface="Wingdings" panose="05000000000000000000" pitchFamily="2" charset="2"/>
              <a:buChar char="ü"/>
              <a:defRPr/>
            </a:pPr>
            <a:r>
              <a:rPr lang="en-US" sz="1300">
                <a:latin typeface="+mn-lt"/>
                <a:ea typeface="Calibri" pitchFamily="34" charset="0"/>
                <a:cs typeface="Times New Roman" panose="02020603050405020304" pitchFamily="18" charset="0"/>
              </a:rPr>
              <a:t>Informatization project management.</a:t>
            </a:r>
          </a:p>
          <a:p>
            <a:pPr>
              <a:lnSpc>
                <a:spcPct val="100000"/>
              </a:lnSpc>
              <a:spcBef>
                <a:spcPct val="0"/>
              </a:spcBef>
              <a:buFontTx/>
              <a:buNone/>
              <a:defRPr/>
            </a:pPr>
            <a:endParaRPr lang="ru-RU" altLang="ru-RU" sz="1300" dirty="0" smtClean="0">
              <a:latin typeface="+mn-lt"/>
            </a:endParaRPr>
          </a:p>
          <a:p>
            <a:pPr>
              <a:lnSpc>
                <a:spcPct val="100000"/>
              </a:lnSpc>
              <a:spcBef>
                <a:spcPct val="0"/>
              </a:spcBef>
              <a:buFontTx/>
              <a:buNone/>
              <a:defRPr/>
            </a:pPr>
            <a:endParaRPr lang="ru-RU" altLang="ru-RU" sz="1300" dirty="0" smtClean="0">
              <a:latin typeface="+mn-lt"/>
            </a:endParaRPr>
          </a:p>
        </p:txBody>
      </p:sp>
      <p:cxnSp>
        <p:nvCxnSpPr>
          <p:cNvPr id="47" name="Прямая со стрелкой 46"/>
          <p:cNvCxnSpPr/>
          <p:nvPr/>
        </p:nvCxnSpPr>
        <p:spPr>
          <a:xfrm>
            <a:off x="7686675" y="1597025"/>
            <a:ext cx="863600" cy="109220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p:nvPr/>
        </p:nvCxnSpPr>
        <p:spPr>
          <a:xfrm>
            <a:off x="6138863" y="1733550"/>
            <a:ext cx="4762" cy="2157413"/>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293688" y="3621088"/>
            <a:ext cx="1148873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0972" name="TextBox 3"/>
          <p:cNvSpPr txBox="1">
            <a:spLocks noChangeArrowheads="1"/>
          </p:cNvSpPr>
          <p:nvPr/>
        </p:nvSpPr>
        <p:spPr bwMode="auto">
          <a:xfrm>
            <a:off x="7800975" y="215900"/>
            <a:ext cx="4187825" cy="708025"/>
          </a:xfrm>
          <a:prstGeom prst="rect">
            <a:avLst/>
          </a:prstGeom>
          <a:noFill/>
          <a:ln w="9525">
            <a:noFill/>
            <a:miter lim="800000"/>
            <a:headEnd/>
            <a:tailEnd/>
          </a:ln>
        </p:spPr>
        <p:txBody>
          <a:bodyPr>
            <a:spAutoFit/>
          </a:bodyPr>
          <a:lstStyle/>
          <a:p>
            <a:r>
              <a:rPr lang="en-US" sz="2000" b="1">
                <a:latin typeface="Arial" charset="0"/>
              </a:rPr>
              <a:t>Model of IT organization in the Federal Treasury</a:t>
            </a:r>
          </a:p>
        </p:txBody>
      </p:sp>
      <p:sp>
        <p:nvSpPr>
          <p:cNvPr id="34" name="Скругленный прямоугольник 33"/>
          <p:cNvSpPr/>
          <p:nvPr/>
        </p:nvSpPr>
        <p:spPr>
          <a:xfrm>
            <a:off x="2135188" y="4073525"/>
            <a:ext cx="3730625" cy="946150"/>
          </a:xfrm>
          <a:prstGeom prst="roundRect">
            <a:avLst/>
          </a:prstGeom>
          <a:solidFill>
            <a:srgbClr val="75BDA7"/>
          </a:solidFill>
          <a:ln w="12700" cap="flat" cmpd="sng" algn="ctr">
            <a:solidFill>
              <a:srgbClr val="3494BA">
                <a:shade val="50000"/>
              </a:srgbClr>
            </a:solidFill>
            <a:prstDash val="solid"/>
            <a:miter lim="800000"/>
          </a:ln>
          <a:effectLst/>
        </p:spPr>
        <p:txBody>
          <a:bodyPr anchor="ctr"/>
          <a:lstStyle/>
          <a:p>
            <a:pPr algn="ctr" fontAlgn="auto">
              <a:spcBef>
                <a:spcPts val="0"/>
              </a:spcBef>
              <a:spcAft>
                <a:spcPts val="0"/>
              </a:spcAft>
              <a:defRPr/>
            </a:pPr>
            <a:r>
              <a:rPr lang="en-US" kern="0">
                <a:solidFill>
                  <a:prstClr val="black">
                    <a:lumMod val="85000"/>
                    <a:lumOff val="15000"/>
                  </a:prstClr>
                </a:solidFill>
                <a:latin typeface="Calibri"/>
                <a:cs typeface="Arial" panose="020B0604020202020204" pitchFamily="34" charset="0"/>
              </a:rPr>
              <a:t>Territorial bodies’ IT services </a:t>
            </a:r>
          </a:p>
        </p:txBody>
      </p:sp>
      <p:sp>
        <p:nvSpPr>
          <p:cNvPr id="35" name="TextBox 45"/>
          <p:cNvSpPr txBox="1">
            <a:spLocks noChangeArrowheads="1"/>
          </p:cNvSpPr>
          <p:nvPr/>
        </p:nvSpPr>
        <p:spPr bwMode="auto">
          <a:xfrm>
            <a:off x="1485900" y="5200650"/>
            <a:ext cx="4652963" cy="1692275"/>
          </a:xfrm>
          <a:prstGeom prst="rect">
            <a:avLst/>
          </a:prstGeom>
          <a:noFill/>
          <a:ln>
            <a:noFill/>
          </a:ln>
          <a:extLst/>
        </p:spPr>
        <p:txBody>
          <a:bodyPr>
            <a:spAutoFit/>
          </a:bodyPr>
          <a:lstStyle>
            <a:lvl1pPr algn="l" rtl="0">
              <a:lnSpc>
                <a:spcPct val="90000"/>
              </a:lnSpc>
              <a:spcBef>
                <a:spcPts val="1000"/>
              </a:spcBef>
              <a:buFont typeface="Arial" charset="0"/>
              <a:buChar char="•"/>
              <a:defRPr sz="2800">
                <a:solidFill>
                  <a:schemeClr val="tx1"/>
                </a:solidFill>
                <a:latin typeface="Calibri" pitchFamily="34" charset="0"/>
              </a:defRPr>
            </a:lvl1pPr>
            <a:lvl2pPr marL="742950" indent="-285750" algn="l" rtl="0">
              <a:lnSpc>
                <a:spcPct val="90000"/>
              </a:lnSpc>
              <a:spcBef>
                <a:spcPts val="500"/>
              </a:spcBef>
              <a:buFont typeface="Arial" charset="0"/>
              <a:buChar char="•"/>
              <a:defRPr sz="2400">
                <a:solidFill>
                  <a:schemeClr val="tx1"/>
                </a:solidFill>
                <a:latin typeface="Calibri" pitchFamily="34" charset="0"/>
              </a:defRPr>
            </a:lvl2pPr>
            <a:lvl3pPr marL="1143000" indent="-228600" algn="l" rtl="0">
              <a:lnSpc>
                <a:spcPct val="90000"/>
              </a:lnSpc>
              <a:spcBef>
                <a:spcPts val="500"/>
              </a:spcBef>
              <a:buFont typeface="Arial" charset="0"/>
              <a:buChar char="•"/>
              <a:defRPr sz="2000">
                <a:solidFill>
                  <a:schemeClr val="tx1"/>
                </a:solidFill>
                <a:latin typeface="Calibri" pitchFamily="34" charset="0"/>
              </a:defRPr>
            </a:lvl3pPr>
            <a:lvl4pPr marL="1600200" indent="-228600" algn="l" rtl="0">
              <a:lnSpc>
                <a:spcPct val="90000"/>
              </a:lnSpc>
              <a:spcBef>
                <a:spcPts val="500"/>
              </a:spcBef>
              <a:buFont typeface="Arial" charset="0"/>
              <a:buChar char="•"/>
              <a:defRPr>
                <a:solidFill>
                  <a:schemeClr val="tx1"/>
                </a:solidFill>
                <a:latin typeface="Calibri" pitchFamily="34" charset="0"/>
              </a:defRPr>
            </a:lvl4pPr>
            <a:lvl5pPr marL="2057400" indent="-228600" algn="l" rtl="0">
              <a:lnSpc>
                <a:spcPct val="90000"/>
              </a:lnSpc>
              <a:spcBef>
                <a:spcPts val="500"/>
              </a:spcBef>
              <a:buFont typeface="Arial" charset="0"/>
              <a:buChar char="•"/>
              <a:defRPr>
                <a:solidFill>
                  <a:schemeClr val="tx1"/>
                </a:solidFill>
                <a:latin typeface="Calibri" pitchFamily="34" charset="0"/>
              </a:defRPr>
            </a:lvl5pPr>
            <a:lvl6pPr marL="25146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marL="285750" indent="-285750">
              <a:lnSpc>
                <a:spcPct val="100000"/>
              </a:lnSpc>
              <a:spcBef>
                <a:spcPct val="0"/>
              </a:spcBef>
              <a:buFont typeface="Wingdings" panose="05000000000000000000" pitchFamily="2" charset="2"/>
              <a:buChar char="ü"/>
              <a:defRPr/>
            </a:pPr>
            <a:r>
              <a:rPr lang="en-US" sz="1300">
                <a:latin typeface="+mn-lt"/>
                <a:cs typeface="Times New Roman" panose="02020603050405020304" pitchFamily="18" charset="0"/>
              </a:rPr>
              <a:t>Enforcement of regulatory documents;</a:t>
            </a:r>
          </a:p>
          <a:p>
            <a:pPr marL="285750" indent="-285750">
              <a:lnSpc>
                <a:spcPct val="100000"/>
              </a:lnSpc>
              <a:spcBef>
                <a:spcPct val="0"/>
              </a:spcBef>
              <a:buFont typeface="Wingdings" panose="05000000000000000000" pitchFamily="2" charset="2"/>
              <a:buChar char="ü"/>
              <a:defRPr/>
            </a:pPr>
            <a:r>
              <a:rPr lang="en-US" sz="1300">
                <a:latin typeface="+mn-lt"/>
                <a:ea typeface="Calibri" pitchFamily="34" charset="0"/>
                <a:cs typeface="Times New Roman" panose="02020603050405020304" pitchFamily="18" charset="0"/>
              </a:rPr>
              <a:t>Formation of demands on centralized contracts, contracting in terms of regional services;</a:t>
            </a:r>
          </a:p>
          <a:p>
            <a:pPr marL="285750" indent="-285750">
              <a:lnSpc>
                <a:spcPct val="100000"/>
              </a:lnSpc>
              <a:spcBef>
                <a:spcPct val="0"/>
              </a:spcBef>
              <a:buFont typeface="Wingdings" panose="05000000000000000000" pitchFamily="2" charset="2"/>
              <a:buChar char="ü"/>
              <a:defRPr/>
            </a:pPr>
            <a:r>
              <a:rPr lang="en-US" sz="1300">
                <a:latin typeface="+mn-lt"/>
                <a:ea typeface="Calibri" pitchFamily="34" charset="0"/>
                <a:cs typeface="Times New Roman" panose="02020603050405020304" pitchFamily="18" charset="0"/>
              </a:rPr>
              <a:t>Ensuring information security and compliance;</a:t>
            </a:r>
          </a:p>
          <a:p>
            <a:pPr marL="285750" indent="-285750">
              <a:lnSpc>
                <a:spcPct val="100000"/>
              </a:lnSpc>
              <a:spcBef>
                <a:spcPct val="0"/>
              </a:spcBef>
              <a:buFont typeface="Wingdings" panose="05000000000000000000" pitchFamily="2" charset="2"/>
              <a:buChar char="ü"/>
              <a:defRPr/>
            </a:pPr>
            <a:r>
              <a:rPr lang="en-US" sz="1300">
                <a:latin typeface="+mn-lt"/>
                <a:ea typeface="Calibri" pitchFamily="34" charset="0"/>
                <a:cs typeface="Times New Roman" panose="02020603050405020304" pitchFamily="18" charset="0"/>
              </a:rPr>
              <a:t>Provision of services (partly)</a:t>
            </a:r>
          </a:p>
          <a:p>
            <a:pPr>
              <a:lnSpc>
                <a:spcPct val="100000"/>
              </a:lnSpc>
              <a:spcBef>
                <a:spcPct val="0"/>
              </a:spcBef>
              <a:buFontTx/>
              <a:buNone/>
              <a:defRPr/>
            </a:pPr>
            <a:endParaRPr lang="ru-RU" altLang="ru-RU" sz="1300" dirty="0" smtClean="0">
              <a:latin typeface="+mn-lt"/>
              <a:cs typeface="Times New Roman" panose="02020603050405020304" pitchFamily="18" charset="0"/>
            </a:endParaRPr>
          </a:p>
          <a:p>
            <a:pPr>
              <a:lnSpc>
                <a:spcPct val="100000"/>
              </a:lnSpc>
              <a:spcBef>
                <a:spcPct val="0"/>
              </a:spcBef>
              <a:buFontTx/>
              <a:buNone/>
              <a:defRPr/>
            </a:pPr>
            <a:endParaRPr lang="ru-RU" altLang="ru-RU" sz="1300" dirty="0" smtClean="0">
              <a:latin typeface="+mn-lt"/>
              <a:cs typeface="Times New Roman" panose="02020603050405020304" pitchFamily="18" charset="0"/>
            </a:endParaRPr>
          </a:p>
        </p:txBody>
      </p:sp>
      <p:cxnSp>
        <p:nvCxnSpPr>
          <p:cNvPr id="23" name="Прямая со стрелкой 22"/>
          <p:cNvCxnSpPr/>
          <p:nvPr/>
        </p:nvCxnSpPr>
        <p:spPr>
          <a:xfrm flipH="1" flipV="1">
            <a:off x="7350125" y="1733550"/>
            <a:ext cx="879475" cy="108267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flipH="1">
            <a:off x="6037263" y="4546600"/>
            <a:ext cx="1971675" cy="0"/>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0977" name="TextBox 11"/>
          <p:cNvSpPr txBox="1">
            <a:spLocks noChangeArrowheads="1"/>
          </p:cNvSpPr>
          <p:nvPr/>
        </p:nvSpPr>
        <p:spPr bwMode="auto">
          <a:xfrm>
            <a:off x="9186863" y="2935288"/>
            <a:ext cx="1568450" cy="368300"/>
          </a:xfrm>
          <a:prstGeom prst="rect">
            <a:avLst/>
          </a:prstGeom>
          <a:noFill/>
          <a:ln w="9525">
            <a:noFill/>
            <a:miter lim="800000"/>
            <a:headEnd/>
            <a:tailEnd/>
          </a:ln>
        </p:spPr>
        <p:txBody>
          <a:bodyPr>
            <a:spAutoFit/>
          </a:bodyPr>
          <a:lstStyle/>
          <a:p>
            <a:pPr eaLnBrk="0" hangingPunct="0"/>
            <a:r>
              <a:rPr lang="en-US"/>
              <a:t>Outsourcing</a:t>
            </a:r>
          </a:p>
        </p:txBody>
      </p:sp>
      <p:sp>
        <p:nvSpPr>
          <p:cNvPr id="29" name="TextBox 45"/>
          <p:cNvSpPr txBox="1">
            <a:spLocks noChangeArrowheads="1"/>
          </p:cNvSpPr>
          <p:nvPr/>
        </p:nvSpPr>
        <p:spPr bwMode="auto">
          <a:xfrm>
            <a:off x="7180263" y="4805363"/>
            <a:ext cx="5011737" cy="1492250"/>
          </a:xfrm>
          <a:prstGeom prst="rect">
            <a:avLst/>
          </a:prstGeom>
          <a:noFill/>
          <a:ln>
            <a:noFill/>
          </a:ln>
          <a:extLst/>
        </p:spPr>
        <p:txBody>
          <a:bodyPr>
            <a:spAutoFit/>
          </a:bodyPr>
          <a:lstStyle>
            <a:lvl1pPr algn="l" rtl="0">
              <a:lnSpc>
                <a:spcPct val="90000"/>
              </a:lnSpc>
              <a:spcBef>
                <a:spcPts val="1000"/>
              </a:spcBef>
              <a:buFont typeface="Arial" charset="0"/>
              <a:buChar char="•"/>
              <a:defRPr sz="2800">
                <a:solidFill>
                  <a:schemeClr val="tx1"/>
                </a:solidFill>
                <a:latin typeface="Calibri" pitchFamily="34" charset="0"/>
              </a:defRPr>
            </a:lvl1pPr>
            <a:lvl2pPr marL="742950" indent="-285750" algn="l" rtl="0">
              <a:lnSpc>
                <a:spcPct val="90000"/>
              </a:lnSpc>
              <a:spcBef>
                <a:spcPts val="500"/>
              </a:spcBef>
              <a:buFont typeface="Arial" charset="0"/>
              <a:buChar char="•"/>
              <a:defRPr sz="2400">
                <a:solidFill>
                  <a:schemeClr val="tx1"/>
                </a:solidFill>
                <a:latin typeface="Calibri" pitchFamily="34" charset="0"/>
              </a:defRPr>
            </a:lvl2pPr>
            <a:lvl3pPr marL="1143000" indent="-228600" algn="l" rtl="0">
              <a:lnSpc>
                <a:spcPct val="90000"/>
              </a:lnSpc>
              <a:spcBef>
                <a:spcPts val="500"/>
              </a:spcBef>
              <a:buFont typeface="Arial" charset="0"/>
              <a:buChar char="•"/>
              <a:defRPr sz="2000">
                <a:solidFill>
                  <a:schemeClr val="tx1"/>
                </a:solidFill>
                <a:latin typeface="Calibri" pitchFamily="34" charset="0"/>
              </a:defRPr>
            </a:lvl3pPr>
            <a:lvl4pPr marL="1600200" indent="-228600" algn="l" rtl="0">
              <a:lnSpc>
                <a:spcPct val="90000"/>
              </a:lnSpc>
              <a:spcBef>
                <a:spcPts val="500"/>
              </a:spcBef>
              <a:buFont typeface="Arial" charset="0"/>
              <a:buChar char="•"/>
              <a:defRPr>
                <a:solidFill>
                  <a:schemeClr val="tx1"/>
                </a:solidFill>
                <a:latin typeface="Calibri" pitchFamily="34" charset="0"/>
              </a:defRPr>
            </a:lvl4pPr>
            <a:lvl5pPr marL="2057400" indent="-228600" algn="l" rtl="0">
              <a:lnSpc>
                <a:spcPct val="90000"/>
              </a:lnSpc>
              <a:spcBef>
                <a:spcPts val="500"/>
              </a:spcBef>
              <a:buFont typeface="Arial" charset="0"/>
              <a:buChar char="•"/>
              <a:defRPr>
                <a:solidFill>
                  <a:schemeClr val="tx1"/>
                </a:solidFill>
                <a:latin typeface="Calibri" pitchFamily="34" charset="0"/>
              </a:defRPr>
            </a:lvl5pPr>
            <a:lvl6pPr marL="25146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algn="l" rtl="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marL="285750" indent="-285750">
              <a:lnSpc>
                <a:spcPct val="100000"/>
              </a:lnSpc>
              <a:spcBef>
                <a:spcPct val="0"/>
              </a:spcBef>
              <a:buFont typeface="Wingdings" panose="05000000000000000000" pitchFamily="2" charset="2"/>
              <a:buChar char="ü"/>
              <a:defRPr/>
            </a:pPr>
            <a:r>
              <a:rPr lang="en-US" sz="1300">
                <a:latin typeface="+mn-lt"/>
                <a:cs typeface="Times New Roman" panose="02020603050405020304" pitchFamily="18" charset="0"/>
              </a:rPr>
              <a:t>Routine maintenance of infrastructure and IT services;</a:t>
            </a:r>
          </a:p>
          <a:p>
            <a:pPr marL="285750" indent="-285750">
              <a:lnSpc>
                <a:spcPct val="100000"/>
              </a:lnSpc>
              <a:spcBef>
                <a:spcPct val="0"/>
              </a:spcBef>
              <a:buFont typeface="Wingdings" panose="05000000000000000000" pitchFamily="2" charset="2"/>
              <a:buChar char="ü"/>
              <a:defRPr/>
            </a:pPr>
            <a:r>
              <a:rPr lang="en-US" sz="1300">
                <a:latin typeface="+mn-lt"/>
                <a:cs typeface="Times New Roman" panose="02020603050405020304" pitchFamily="18" charset="0"/>
              </a:rPr>
              <a:t>Recovery and preventive services for infrastructure and IT services operability;</a:t>
            </a:r>
          </a:p>
          <a:p>
            <a:pPr marL="285750" indent="-285750">
              <a:lnSpc>
                <a:spcPct val="100000"/>
              </a:lnSpc>
              <a:spcBef>
                <a:spcPct val="0"/>
              </a:spcBef>
              <a:buFont typeface="Wingdings" panose="05000000000000000000" pitchFamily="2" charset="2"/>
              <a:buChar char="ü"/>
              <a:defRPr/>
            </a:pPr>
            <a:r>
              <a:rPr lang="en-US" sz="1300">
                <a:latin typeface="+mn-lt"/>
                <a:cs typeface="Times New Roman" panose="02020603050405020304" pitchFamily="18" charset="0"/>
              </a:rPr>
              <a:t>Information and consulting services for infrastructure and IT services maintenance;</a:t>
            </a:r>
          </a:p>
          <a:p>
            <a:pPr marL="285750" indent="-285750">
              <a:lnSpc>
                <a:spcPct val="100000"/>
              </a:lnSpc>
              <a:spcBef>
                <a:spcPct val="0"/>
              </a:spcBef>
              <a:buFont typeface="Wingdings" panose="05000000000000000000" pitchFamily="2" charset="2"/>
              <a:buChar char="ü"/>
              <a:defRPr/>
            </a:pPr>
            <a:r>
              <a:rPr lang="en-US" sz="1300">
                <a:latin typeface="+mn-lt"/>
                <a:cs typeface="Times New Roman" panose="02020603050405020304" pitchFamily="18" charset="0"/>
              </a:rPr>
              <a:t>Refinement of application software (AS).</a:t>
            </a:r>
          </a:p>
        </p:txBody>
      </p:sp>
      <p:cxnSp>
        <p:nvCxnSpPr>
          <p:cNvPr id="20" name="Прямая со стрелкой 19"/>
          <p:cNvCxnSpPr/>
          <p:nvPr/>
        </p:nvCxnSpPr>
        <p:spPr>
          <a:xfrm flipV="1">
            <a:off x="6364288" y="1755775"/>
            <a:ext cx="0" cy="2112963"/>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Заголовок 66"/>
          <p:cNvSpPr>
            <a:spLocks noGrp="1"/>
          </p:cNvSpPr>
          <p:nvPr>
            <p:ph type="title"/>
          </p:nvPr>
        </p:nvSpPr>
        <p:spPr>
          <a:xfrm>
            <a:off x="5443538" y="-115888"/>
            <a:ext cx="6254750" cy="820738"/>
          </a:xfrm>
        </p:spPr>
        <p:txBody>
          <a:bodyPr/>
          <a:lstStyle/>
          <a:p>
            <a:pPr algn="ctr">
              <a:defRPr/>
            </a:pPr>
            <a:r>
              <a:rPr lang="en-US" sz="2400" b="1">
                <a:solidFill>
                  <a:srgbClr val="000000"/>
                </a:solidFill>
                <a:latin typeface="Calibri" pitchFamily="34" charset="0"/>
                <a:ea typeface="+mn-ea"/>
                <a:cs typeface="Arial" pitchFamily="34" charset="0"/>
              </a:rPr>
              <a:t>AS change management</a:t>
            </a:r>
          </a:p>
        </p:txBody>
      </p:sp>
      <p:sp>
        <p:nvSpPr>
          <p:cNvPr id="97" name="Овал 96"/>
          <p:cNvSpPr/>
          <p:nvPr/>
        </p:nvSpPr>
        <p:spPr>
          <a:xfrm>
            <a:off x="5859463" y="2997200"/>
            <a:ext cx="1417637" cy="1365250"/>
          </a:xfrm>
          <a:prstGeom prst="ellipse">
            <a:avLst/>
          </a:prstGeom>
          <a:solidFill>
            <a:srgbClr val="7FC1DB"/>
          </a:solidFill>
          <a:ln>
            <a:solidFill>
              <a:schemeClr val="tx1">
                <a:lumMod val="75000"/>
                <a:lumOff val="25000"/>
              </a:schemeClr>
            </a:solidFill>
          </a:ln>
        </p:spPr>
        <p:style>
          <a:lnRef idx="1">
            <a:schemeClr val="accent3"/>
          </a:lnRef>
          <a:fillRef idx="3">
            <a:schemeClr val="accent3"/>
          </a:fillRef>
          <a:effectRef idx="2">
            <a:schemeClr val="accent3"/>
          </a:effectRef>
          <a:fontRef idx="minor">
            <a:schemeClr val="lt1"/>
          </a:fontRef>
        </p:style>
        <p:txBody>
          <a:bodyPr lIns="0" rIns="0" anchor="ctr"/>
          <a:lstStyle/>
          <a:p>
            <a:pPr algn="ctr" eaLnBrk="0" hangingPunct="0">
              <a:defRPr/>
            </a:pPr>
            <a:r>
              <a:rPr lang="en-US" sz="1400" b="1">
                <a:solidFill>
                  <a:schemeClr val="tx1"/>
                </a:solidFill>
              </a:rPr>
              <a:t>Financial Technologies Unit</a:t>
            </a:r>
          </a:p>
        </p:txBody>
      </p:sp>
      <p:sp>
        <p:nvSpPr>
          <p:cNvPr id="98" name="Скругленный прямоугольник 97"/>
          <p:cNvSpPr/>
          <p:nvPr/>
        </p:nvSpPr>
        <p:spPr>
          <a:xfrm>
            <a:off x="3135313" y="3033713"/>
            <a:ext cx="1357312" cy="612775"/>
          </a:xfrm>
          <a:prstGeom prst="roundRect">
            <a:avLst/>
          </a:prstGeom>
          <a:solidFill>
            <a:srgbClr val="7FC1DB"/>
          </a:solidFill>
          <a:ln>
            <a:solidFill>
              <a:schemeClr val="tx1">
                <a:lumMod val="75000"/>
                <a:lumOff val="25000"/>
              </a:schemeClr>
            </a:solidFill>
          </a:ln>
        </p:spPr>
        <p:style>
          <a:lnRef idx="1">
            <a:schemeClr val="accent3"/>
          </a:lnRef>
          <a:fillRef idx="3">
            <a:schemeClr val="accent3"/>
          </a:fillRef>
          <a:effectRef idx="2">
            <a:schemeClr val="accent3"/>
          </a:effectRef>
          <a:fontRef idx="minor">
            <a:schemeClr val="lt1"/>
          </a:fontRef>
        </p:style>
        <p:txBody>
          <a:bodyPr anchor="ctr"/>
          <a:lstStyle/>
          <a:p>
            <a:pPr algn="ctr" eaLnBrk="0" hangingPunct="0">
              <a:defRPr/>
            </a:pPr>
            <a:r>
              <a:rPr lang="en-US" sz="1200">
                <a:solidFill>
                  <a:schemeClr val="tx1"/>
                </a:solidFill>
              </a:rPr>
              <a:t>List and plans of AS changes</a:t>
            </a:r>
          </a:p>
        </p:txBody>
      </p:sp>
      <p:sp>
        <p:nvSpPr>
          <p:cNvPr id="99" name="Скругленный прямоугольник 98"/>
          <p:cNvSpPr/>
          <p:nvPr/>
        </p:nvSpPr>
        <p:spPr>
          <a:xfrm>
            <a:off x="6002338" y="1874838"/>
            <a:ext cx="1071562" cy="285750"/>
          </a:xfrm>
          <a:prstGeom prst="roundRect">
            <a:avLst/>
          </a:prstGeom>
          <a:solidFill>
            <a:srgbClr val="ACD7CA"/>
          </a:solidFill>
          <a:ln>
            <a:solidFill>
              <a:schemeClr val="tx1">
                <a:lumMod val="50000"/>
                <a:lumOff val="50000"/>
              </a:schemeClr>
            </a:solidFill>
          </a:ln>
        </p:spPr>
        <p:style>
          <a:lnRef idx="1">
            <a:schemeClr val="accent3"/>
          </a:lnRef>
          <a:fillRef idx="3">
            <a:schemeClr val="accent3"/>
          </a:fillRef>
          <a:effectRef idx="2">
            <a:schemeClr val="accent3"/>
          </a:effectRef>
          <a:fontRef idx="minor">
            <a:schemeClr val="lt1"/>
          </a:fontRef>
        </p:style>
        <p:txBody>
          <a:bodyPr anchor="ctr"/>
          <a:lstStyle/>
          <a:p>
            <a:pPr algn="ctr" eaLnBrk="0" hangingPunct="0">
              <a:defRPr/>
            </a:pPr>
            <a:r>
              <a:rPr lang="en-US" sz="900" b="1">
                <a:solidFill>
                  <a:schemeClr val="tx1"/>
                </a:solidFill>
              </a:rPr>
              <a:t>LAR/Draft LAR</a:t>
            </a:r>
          </a:p>
        </p:txBody>
      </p:sp>
      <p:sp>
        <p:nvSpPr>
          <p:cNvPr id="100" name="Скругленный прямоугольник 99"/>
          <p:cNvSpPr/>
          <p:nvPr/>
        </p:nvSpPr>
        <p:spPr>
          <a:xfrm>
            <a:off x="6002338" y="2306636"/>
            <a:ext cx="1109662" cy="455613"/>
          </a:xfrm>
          <a:prstGeom prst="roundRect">
            <a:avLst/>
          </a:prstGeom>
          <a:solidFill>
            <a:srgbClr val="ACD7CA"/>
          </a:solidFill>
          <a:ln>
            <a:solidFill>
              <a:schemeClr val="tx1">
                <a:lumMod val="50000"/>
                <a:lumOff val="50000"/>
              </a:schemeClr>
            </a:solidFill>
          </a:ln>
        </p:spPr>
        <p:style>
          <a:lnRef idx="1">
            <a:schemeClr val="accent3"/>
          </a:lnRef>
          <a:fillRef idx="3">
            <a:schemeClr val="accent3"/>
          </a:fillRef>
          <a:effectRef idx="2">
            <a:schemeClr val="accent3"/>
          </a:effectRef>
          <a:fontRef idx="minor">
            <a:schemeClr val="lt1"/>
          </a:fontRef>
        </p:style>
        <p:txBody>
          <a:bodyPr anchor="ctr"/>
          <a:lstStyle/>
          <a:p>
            <a:pPr algn="ctr" eaLnBrk="0" hangingPunct="0">
              <a:defRPr/>
            </a:pPr>
            <a:r>
              <a:rPr lang="en-US" sz="900" b="1" dirty="0">
                <a:solidFill>
                  <a:schemeClr val="tx1"/>
                </a:solidFill>
              </a:rPr>
              <a:t>FTU/SU application for modification</a:t>
            </a:r>
          </a:p>
        </p:txBody>
      </p:sp>
      <p:cxnSp>
        <p:nvCxnSpPr>
          <p:cNvPr id="101" name="Прямая со стрелкой 100"/>
          <p:cNvCxnSpPr/>
          <p:nvPr/>
        </p:nvCxnSpPr>
        <p:spPr>
          <a:xfrm>
            <a:off x="5962650" y="5481638"/>
            <a:ext cx="0" cy="357187"/>
          </a:xfrm>
          <a:prstGeom prst="straightConnector1">
            <a:avLst/>
          </a:prstGeom>
          <a:ln>
            <a:solidFill>
              <a:schemeClr val="tx1">
                <a:lumMod val="65000"/>
                <a:lumOff val="35000"/>
              </a:schemeClr>
            </a:solidFill>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102" name="Скругленный прямоугольник 101"/>
          <p:cNvSpPr/>
          <p:nvPr/>
        </p:nvSpPr>
        <p:spPr>
          <a:xfrm>
            <a:off x="5603875" y="5168900"/>
            <a:ext cx="1944688" cy="287338"/>
          </a:xfrm>
          <a:prstGeom prst="roundRect">
            <a:avLst/>
          </a:prstGeom>
          <a:solidFill>
            <a:srgbClr val="ACD7CA"/>
          </a:solidFill>
          <a:ln>
            <a:solidFill>
              <a:schemeClr val="tx1">
                <a:lumMod val="50000"/>
                <a:lumOff val="50000"/>
              </a:schemeClr>
            </a:solidFill>
          </a:ln>
        </p:spPr>
        <p:style>
          <a:lnRef idx="1">
            <a:schemeClr val="accent3"/>
          </a:lnRef>
          <a:fillRef idx="3">
            <a:schemeClr val="accent3"/>
          </a:fillRef>
          <a:effectRef idx="2">
            <a:schemeClr val="accent3"/>
          </a:effectRef>
          <a:fontRef idx="minor">
            <a:schemeClr val="lt1"/>
          </a:fontRef>
        </p:style>
        <p:txBody>
          <a:bodyPr anchor="ctr"/>
          <a:lstStyle/>
          <a:p>
            <a:pPr algn="ctr" eaLnBrk="0" hangingPunct="0">
              <a:defRPr/>
            </a:pPr>
            <a:r>
              <a:rPr lang="en-US" sz="1200">
                <a:solidFill>
                  <a:schemeClr val="tx1"/>
                </a:solidFill>
              </a:rPr>
              <a:t>Design documentation</a:t>
            </a:r>
          </a:p>
        </p:txBody>
      </p:sp>
      <p:sp>
        <p:nvSpPr>
          <p:cNvPr id="105" name="Скругленный прямоугольник 104"/>
          <p:cNvSpPr/>
          <p:nvPr/>
        </p:nvSpPr>
        <p:spPr>
          <a:xfrm>
            <a:off x="5448300" y="5880100"/>
            <a:ext cx="1187450" cy="428625"/>
          </a:xfrm>
          <a:prstGeom prst="roundRect">
            <a:avLst/>
          </a:prstGeom>
          <a:solidFill>
            <a:srgbClr val="75BDA7"/>
          </a:solidFill>
          <a:ln w="12700" cap="flat" cmpd="sng" algn="ctr">
            <a:solidFill>
              <a:srgbClr val="3494BA">
                <a:shade val="50000"/>
              </a:srgbClr>
            </a:solidFill>
            <a:prstDash val="solid"/>
            <a:miter lim="800000"/>
          </a:ln>
          <a:effectLst/>
        </p:spPr>
        <p:txBody>
          <a:bodyPr lIns="0" rIns="0" anchor="ctr"/>
          <a:lstStyle/>
          <a:p>
            <a:pPr algn="ctr" fontAlgn="auto">
              <a:spcBef>
                <a:spcPts val="0"/>
              </a:spcBef>
              <a:spcAft>
                <a:spcPts val="0"/>
              </a:spcAft>
              <a:defRPr/>
            </a:pPr>
            <a:r>
              <a:rPr lang="en-US" sz="1200" kern="0">
                <a:solidFill>
                  <a:prstClr val="black">
                    <a:lumMod val="85000"/>
                    <a:lumOff val="15000"/>
                  </a:prstClr>
                </a:solidFill>
                <a:latin typeface="Calibri"/>
                <a:cs typeface="Arial" panose="020B0604020202020204" pitchFamily="34" charset="0"/>
              </a:rPr>
              <a:t>Functional units</a:t>
            </a:r>
          </a:p>
        </p:txBody>
      </p:sp>
      <p:sp>
        <p:nvSpPr>
          <p:cNvPr id="106" name="Скругленный прямоугольник 105"/>
          <p:cNvSpPr/>
          <p:nvPr/>
        </p:nvSpPr>
        <p:spPr>
          <a:xfrm>
            <a:off x="6743700" y="5880100"/>
            <a:ext cx="1000125" cy="428625"/>
          </a:xfrm>
          <a:prstGeom prst="roundRect">
            <a:avLst/>
          </a:prstGeom>
          <a:solidFill>
            <a:srgbClr val="ACD7CA"/>
          </a:solidFill>
          <a:ln>
            <a:solidFill>
              <a:schemeClr val="tx1">
                <a:lumMod val="50000"/>
                <a:lumOff val="50000"/>
              </a:schemeClr>
            </a:solidFill>
          </a:ln>
        </p:spPr>
        <p:style>
          <a:lnRef idx="1">
            <a:schemeClr val="accent3"/>
          </a:lnRef>
          <a:fillRef idx="3">
            <a:schemeClr val="accent3"/>
          </a:fillRef>
          <a:effectRef idx="2">
            <a:schemeClr val="accent3"/>
          </a:effectRef>
          <a:fontRef idx="minor">
            <a:schemeClr val="lt1"/>
          </a:fontRef>
        </p:style>
        <p:txBody>
          <a:bodyPr anchor="ctr"/>
          <a:lstStyle/>
          <a:p>
            <a:pPr algn="ctr" eaLnBrk="0" hangingPunct="0">
              <a:defRPr/>
            </a:pPr>
            <a:r>
              <a:rPr lang="en-US" sz="1400">
                <a:solidFill>
                  <a:schemeClr val="tx1"/>
                </a:solidFill>
              </a:rPr>
              <a:t>Pilots</a:t>
            </a:r>
          </a:p>
        </p:txBody>
      </p:sp>
      <p:cxnSp>
        <p:nvCxnSpPr>
          <p:cNvPr id="108" name="Прямая со стрелкой 107"/>
          <p:cNvCxnSpPr/>
          <p:nvPr/>
        </p:nvCxnSpPr>
        <p:spPr>
          <a:xfrm>
            <a:off x="7191375" y="5491163"/>
            <a:ext cx="0" cy="357187"/>
          </a:xfrm>
          <a:prstGeom prst="straightConnector1">
            <a:avLst/>
          </a:prstGeom>
          <a:ln>
            <a:solidFill>
              <a:schemeClr val="tx1">
                <a:lumMod val="65000"/>
                <a:lumOff val="35000"/>
              </a:schemeClr>
            </a:solidFill>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109" name="Скругленный прямоугольник 108"/>
          <p:cNvSpPr/>
          <p:nvPr/>
        </p:nvSpPr>
        <p:spPr>
          <a:xfrm>
            <a:off x="8453438" y="4005263"/>
            <a:ext cx="1357312" cy="612775"/>
          </a:xfrm>
          <a:prstGeom prst="roundRect">
            <a:avLst/>
          </a:prstGeom>
          <a:solidFill>
            <a:srgbClr val="7FC1DB"/>
          </a:solidFill>
          <a:ln>
            <a:solidFill>
              <a:schemeClr val="tx1">
                <a:lumMod val="75000"/>
                <a:lumOff val="25000"/>
              </a:schemeClr>
            </a:solidFill>
          </a:ln>
        </p:spPr>
        <p:style>
          <a:lnRef idx="1">
            <a:schemeClr val="accent3"/>
          </a:lnRef>
          <a:fillRef idx="3">
            <a:schemeClr val="accent3"/>
          </a:fillRef>
          <a:effectRef idx="2">
            <a:schemeClr val="accent3"/>
          </a:effectRef>
          <a:fontRef idx="minor">
            <a:schemeClr val="lt1"/>
          </a:fontRef>
        </p:style>
        <p:txBody>
          <a:bodyPr anchor="ctr"/>
          <a:lstStyle/>
          <a:p>
            <a:pPr algn="ctr" eaLnBrk="0" hangingPunct="0">
              <a:defRPr/>
            </a:pPr>
            <a:r>
              <a:rPr lang="en-US" sz="1400">
                <a:solidFill>
                  <a:schemeClr val="tx1"/>
                </a:solidFill>
              </a:rPr>
              <a:t>AS changes</a:t>
            </a:r>
          </a:p>
        </p:txBody>
      </p:sp>
      <p:sp>
        <p:nvSpPr>
          <p:cNvPr id="114" name="Скругленный прямоугольник 113"/>
          <p:cNvSpPr/>
          <p:nvPr/>
        </p:nvSpPr>
        <p:spPr>
          <a:xfrm>
            <a:off x="5859463" y="1800224"/>
            <a:ext cx="1357312" cy="1019175"/>
          </a:xfrm>
          <a:prstGeom prst="roundRect">
            <a:avLst>
              <a:gd name="adj" fmla="val 8355"/>
            </a:avLst>
          </a:prstGeom>
          <a:noFill/>
          <a:ln>
            <a:solidFill>
              <a:srgbClr val="51A98E"/>
            </a:solidFill>
          </a:ln>
        </p:spPr>
        <p:style>
          <a:lnRef idx="1">
            <a:schemeClr val="accent5"/>
          </a:lnRef>
          <a:fillRef idx="3">
            <a:schemeClr val="accent5"/>
          </a:fillRef>
          <a:effectRef idx="2">
            <a:schemeClr val="accent5"/>
          </a:effectRef>
          <a:fontRef idx="minor">
            <a:schemeClr val="lt1"/>
          </a:fontRef>
        </p:style>
        <p:txBody>
          <a:bodyPr anchor="ctr"/>
          <a:lstStyle/>
          <a:p>
            <a:pPr algn="ctr" eaLnBrk="0" hangingPunct="0">
              <a:defRPr/>
            </a:pPr>
            <a:endParaRPr lang="ru-RU"/>
          </a:p>
        </p:txBody>
      </p:sp>
      <p:cxnSp>
        <p:nvCxnSpPr>
          <p:cNvPr id="115" name="Прямая со стрелкой 114"/>
          <p:cNvCxnSpPr>
            <a:endCxn id="98" idx="1"/>
          </p:cNvCxnSpPr>
          <p:nvPr/>
        </p:nvCxnSpPr>
        <p:spPr>
          <a:xfrm>
            <a:off x="2724150" y="3324225"/>
            <a:ext cx="411163" cy="15875"/>
          </a:xfrm>
          <a:prstGeom prst="straightConnector1">
            <a:avLst/>
          </a:prstGeom>
          <a:ln>
            <a:solidFill>
              <a:schemeClr val="tx1">
                <a:lumMod val="65000"/>
                <a:lumOff val="35000"/>
              </a:schemeClr>
            </a:solidFill>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116" name="Скругленный прямоугольник 115"/>
          <p:cNvSpPr/>
          <p:nvPr/>
        </p:nvSpPr>
        <p:spPr>
          <a:xfrm>
            <a:off x="1492250" y="3143250"/>
            <a:ext cx="1187450" cy="428625"/>
          </a:xfrm>
          <a:prstGeom prst="roundRect">
            <a:avLst/>
          </a:prstGeom>
          <a:solidFill>
            <a:srgbClr val="75BDA7"/>
          </a:solidFill>
          <a:ln w="12700" cap="flat" cmpd="sng" algn="ctr">
            <a:solidFill>
              <a:srgbClr val="3494BA">
                <a:shade val="50000"/>
              </a:srgbClr>
            </a:solidFill>
            <a:prstDash val="solid"/>
            <a:miter lim="800000"/>
          </a:ln>
          <a:effectLst/>
        </p:spPr>
        <p:txBody>
          <a:bodyPr lIns="0" rIns="0" anchor="ctr"/>
          <a:lstStyle/>
          <a:p>
            <a:pPr algn="ctr" fontAlgn="auto">
              <a:spcBef>
                <a:spcPts val="0"/>
              </a:spcBef>
              <a:spcAft>
                <a:spcPts val="0"/>
              </a:spcAft>
              <a:defRPr/>
            </a:pPr>
            <a:r>
              <a:rPr lang="en-US" sz="1200" kern="0">
                <a:solidFill>
                  <a:prstClr val="black">
                    <a:lumMod val="85000"/>
                    <a:lumOff val="15000"/>
                  </a:prstClr>
                </a:solidFill>
                <a:latin typeface="Calibri"/>
                <a:cs typeface="Arial" panose="020B0604020202020204" pitchFamily="34" charset="0"/>
              </a:rPr>
              <a:t>Functional units</a:t>
            </a:r>
          </a:p>
        </p:txBody>
      </p:sp>
      <p:sp>
        <p:nvSpPr>
          <p:cNvPr id="117" name="Скругленный прямоугольник 116"/>
          <p:cNvSpPr/>
          <p:nvPr/>
        </p:nvSpPr>
        <p:spPr>
          <a:xfrm>
            <a:off x="5924550" y="1009650"/>
            <a:ext cx="1187450" cy="428625"/>
          </a:xfrm>
          <a:prstGeom prst="roundRect">
            <a:avLst/>
          </a:prstGeom>
          <a:solidFill>
            <a:srgbClr val="75BDA7"/>
          </a:solidFill>
          <a:ln w="12700" cap="flat" cmpd="sng" algn="ctr">
            <a:solidFill>
              <a:srgbClr val="3494BA">
                <a:shade val="50000"/>
              </a:srgbClr>
            </a:solidFill>
            <a:prstDash val="solid"/>
            <a:miter lim="800000"/>
          </a:ln>
          <a:effectLst/>
        </p:spPr>
        <p:txBody>
          <a:bodyPr lIns="0" rIns="0" anchor="ctr"/>
          <a:lstStyle/>
          <a:p>
            <a:pPr algn="ctr" fontAlgn="auto">
              <a:spcBef>
                <a:spcPts val="0"/>
              </a:spcBef>
              <a:spcAft>
                <a:spcPts val="0"/>
              </a:spcAft>
              <a:defRPr/>
            </a:pPr>
            <a:r>
              <a:rPr lang="en-US" sz="1200" kern="0">
                <a:solidFill>
                  <a:prstClr val="black">
                    <a:lumMod val="85000"/>
                    <a:lumOff val="15000"/>
                  </a:prstClr>
                </a:solidFill>
                <a:latin typeface="Calibri"/>
                <a:cs typeface="Arial" panose="020B0604020202020204" pitchFamily="34" charset="0"/>
              </a:rPr>
              <a:t>Functional units</a:t>
            </a:r>
          </a:p>
        </p:txBody>
      </p:sp>
      <p:sp>
        <p:nvSpPr>
          <p:cNvPr id="118" name="Скругленный прямоугольник 117"/>
          <p:cNvSpPr/>
          <p:nvPr/>
        </p:nvSpPr>
        <p:spPr>
          <a:xfrm>
            <a:off x="3128963" y="1773238"/>
            <a:ext cx="1071562" cy="500062"/>
          </a:xfrm>
          <a:prstGeom prst="roundRect">
            <a:avLst/>
          </a:prstGeom>
          <a:noFill/>
          <a:ln>
            <a:noFill/>
          </a:ln>
          <a:effectLst/>
        </p:spPr>
        <p:style>
          <a:lnRef idx="1">
            <a:schemeClr val="accent5"/>
          </a:lnRef>
          <a:fillRef idx="3">
            <a:schemeClr val="accent5"/>
          </a:fillRef>
          <a:effectRef idx="2">
            <a:schemeClr val="accent5"/>
          </a:effectRef>
          <a:fontRef idx="minor">
            <a:schemeClr val="lt1"/>
          </a:fontRef>
        </p:style>
        <p:txBody>
          <a:bodyPr anchor="ctr"/>
          <a:lstStyle/>
          <a:p>
            <a:pPr algn="ctr" eaLnBrk="0" hangingPunct="0">
              <a:defRPr/>
            </a:pPr>
            <a:r>
              <a:rPr lang="en-US" sz="900" b="1">
                <a:solidFill>
                  <a:schemeClr val="tx1">
                    <a:lumMod val="75000"/>
                    <a:lumOff val="25000"/>
                  </a:schemeClr>
                </a:solidFill>
              </a:rPr>
              <a:t>Assessment of the need for AS changes</a:t>
            </a:r>
          </a:p>
        </p:txBody>
      </p:sp>
      <p:sp>
        <p:nvSpPr>
          <p:cNvPr id="119" name="Скругленный прямоугольник 118"/>
          <p:cNvSpPr/>
          <p:nvPr/>
        </p:nvSpPr>
        <p:spPr>
          <a:xfrm>
            <a:off x="3135313" y="4714875"/>
            <a:ext cx="1071562" cy="571500"/>
          </a:xfrm>
          <a:prstGeom prst="roundRect">
            <a:avLst/>
          </a:prstGeom>
          <a:noFill/>
          <a:ln>
            <a:noFill/>
          </a:ln>
          <a:effectLst/>
        </p:spPr>
        <p:style>
          <a:lnRef idx="1">
            <a:schemeClr val="accent5"/>
          </a:lnRef>
          <a:fillRef idx="3">
            <a:schemeClr val="accent5"/>
          </a:fillRef>
          <a:effectRef idx="2">
            <a:schemeClr val="accent5"/>
          </a:effectRef>
          <a:fontRef idx="minor">
            <a:schemeClr val="lt1"/>
          </a:fontRef>
        </p:style>
        <p:txBody>
          <a:bodyPr anchor="ctr"/>
          <a:lstStyle/>
          <a:p>
            <a:pPr algn="ctr" eaLnBrk="0" hangingPunct="0">
              <a:defRPr/>
            </a:pPr>
            <a:r>
              <a:rPr lang="en-US" sz="900" b="1">
                <a:solidFill>
                  <a:schemeClr val="tx1">
                    <a:lumMod val="75000"/>
                    <a:lumOff val="25000"/>
                  </a:schemeClr>
                </a:solidFill>
              </a:rPr>
              <a:t>A decision on the need for AS changes</a:t>
            </a:r>
          </a:p>
        </p:txBody>
      </p:sp>
      <p:sp>
        <p:nvSpPr>
          <p:cNvPr id="121" name="Скругленный прямоугольник 120"/>
          <p:cNvSpPr/>
          <p:nvPr/>
        </p:nvSpPr>
        <p:spPr>
          <a:xfrm>
            <a:off x="2349500" y="2819400"/>
            <a:ext cx="1071563" cy="214313"/>
          </a:xfrm>
          <a:prstGeom prst="roundRect">
            <a:avLst/>
          </a:prstGeom>
          <a:noFill/>
          <a:ln>
            <a:noFill/>
          </a:ln>
          <a:effectLst/>
        </p:spPr>
        <p:style>
          <a:lnRef idx="1">
            <a:schemeClr val="accent5"/>
          </a:lnRef>
          <a:fillRef idx="3">
            <a:schemeClr val="accent5"/>
          </a:fillRef>
          <a:effectRef idx="2">
            <a:schemeClr val="accent5"/>
          </a:effectRef>
          <a:fontRef idx="minor">
            <a:schemeClr val="lt1"/>
          </a:fontRef>
        </p:style>
        <p:txBody>
          <a:bodyPr anchor="ctr"/>
          <a:lstStyle/>
          <a:p>
            <a:pPr algn="ctr" eaLnBrk="0" hangingPunct="0">
              <a:defRPr/>
            </a:pPr>
            <a:r>
              <a:rPr lang="en-US" sz="1000" b="1">
                <a:solidFill>
                  <a:srgbClr val="404040"/>
                </a:solidFill>
              </a:rPr>
              <a:t>Approval</a:t>
            </a:r>
          </a:p>
        </p:txBody>
      </p:sp>
      <p:cxnSp>
        <p:nvCxnSpPr>
          <p:cNvPr id="122" name="Прямая со стрелкой 121"/>
          <p:cNvCxnSpPr/>
          <p:nvPr/>
        </p:nvCxnSpPr>
        <p:spPr>
          <a:xfrm>
            <a:off x="6527800" y="1576388"/>
            <a:ext cx="0" cy="357187"/>
          </a:xfrm>
          <a:prstGeom prst="straightConnector1">
            <a:avLst/>
          </a:prstGeom>
          <a:ln>
            <a:solidFill>
              <a:schemeClr val="tx1">
                <a:lumMod val="65000"/>
                <a:lumOff val="35000"/>
              </a:schemeClr>
            </a:solidFill>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123" name="Скругленный прямоугольник 122"/>
          <p:cNvSpPr/>
          <p:nvPr/>
        </p:nvSpPr>
        <p:spPr>
          <a:xfrm>
            <a:off x="5702300" y="5535613"/>
            <a:ext cx="1727200" cy="215900"/>
          </a:xfrm>
          <a:prstGeom prst="roundRect">
            <a:avLst/>
          </a:prstGeom>
          <a:noFill/>
          <a:ln>
            <a:noFill/>
          </a:ln>
          <a:effectLst/>
        </p:spPr>
        <p:style>
          <a:lnRef idx="1">
            <a:schemeClr val="accent5"/>
          </a:lnRef>
          <a:fillRef idx="3">
            <a:schemeClr val="accent5"/>
          </a:fillRef>
          <a:effectRef idx="2">
            <a:schemeClr val="accent5"/>
          </a:effectRef>
          <a:fontRef idx="minor">
            <a:schemeClr val="lt1"/>
          </a:fontRef>
        </p:style>
        <p:txBody>
          <a:bodyPr anchor="ctr"/>
          <a:lstStyle/>
          <a:p>
            <a:pPr algn="ctr" eaLnBrk="0" hangingPunct="0">
              <a:defRPr/>
            </a:pPr>
            <a:r>
              <a:rPr lang="en-US" sz="1200" b="1">
                <a:solidFill>
                  <a:srgbClr val="404040"/>
                </a:solidFill>
              </a:rPr>
              <a:t>Approval</a:t>
            </a:r>
          </a:p>
        </p:txBody>
      </p:sp>
      <p:sp>
        <p:nvSpPr>
          <p:cNvPr id="126" name="Скругленный прямоугольник 32"/>
          <p:cNvSpPr/>
          <p:nvPr/>
        </p:nvSpPr>
        <p:spPr>
          <a:xfrm>
            <a:off x="8513763" y="2276475"/>
            <a:ext cx="1295400" cy="612775"/>
          </a:xfrm>
          <a:prstGeom prst="roundRect">
            <a:avLst/>
          </a:prstGeom>
          <a:solidFill>
            <a:srgbClr val="7FC1DB"/>
          </a:solidFill>
          <a:ln>
            <a:solidFill>
              <a:schemeClr val="tx1">
                <a:lumMod val="75000"/>
                <a:lumOff val="25000"/>
              </a:schemeClr>
            </a:solidFill>
          </a:ln>
        </p:spPr>
        <p:style>
          <a:lnRef idx="1">
            <a:schemeClr val="accent3"/>
          </a:lnRef>
          <a:fillRef idx="3">
            <a:schemeClr val="accent3"/>
          </a:fillRef>
          <a:effectRef idx="2">
            <a:schemeClr val="accent3"/>
          </a:effectRef>
          <a:fontRef idx="minor">
            <a:schemeClr val="lt1"/>
          </a:fontRef>
        </p:style>
        <p:txBody>
          <a:bodyPr anchor="ctr"/>
          <a:lstStyle/>
          <a:p>
            <a:pPr algn="ctr" eaLnBrk="0" hangingPunct="0">
              <a:defRPr/>
            </a:pPr>
            <a:r>
              <a:rPr lang="en-US" sz="1200">
                <a:solidFill>
                  <a:schemeClr val="tx1"/>
                </a:solidFill>
                <a:latin typeface="Arial" charset="0"/>
              </a:rPr>
              <a:t>Modified AS</a:t>
            </a:r>
          </a:p>
        </p:txBody>
      </p:sp>
      <p:sp>
        <p:nvSpPr>
          <p:cNvPr id="42007" name="TextBox 32"/>
          <p:cNvSpPr txBox="1">
            <a:spLocks noChangeArrowheads="1"/>
          </p:cNvSpPr>
          <p:nvPr/>
        </p:nvSpPr>
        <p:spPr bwMode="auto">
          <a:xfrm>
            <a:off x="11676063" y="5767388"/>
            <a:ext cx="334962" cy="369887"/>
          </a:xfrm>
          <a:prstGeom prst="rect">
            <a:avLst/>
          </a:prstGeom>
          <a:noFill/>
          <a:ln w="9525">
            <a:noFill/>
            <a:miter lim="800000"/>
            <a:headEnd/>
            <a:tailEnd/>
          </a:ln>
        </p:spPr>
        <p:txBody>
          <a:bodyPr>
            <a:spAutoFit/>
          </a:bodyPr>
          <a:lstStyle/>
          <a:p>
            <a:pPr eaLnBrk="0" hangingPunct="0"/>
            <a:r>
              <a:rPr lang="en-US" b="1"/>
              <a:t>5</a:t>
            </a:r>
          </a:p>
        </p:txBody>
      </p:sp>
      <p:sp>
        <p:nvSpPr>
          <p:cNvPr id="34" name="Скругленный прямоугольник 33"/>
          <p:cNvSpPr/>
          <p:nvPr/>
        </p:nvSpPr>
        <p:spPr>
          <a:xfrm>
            <a:off x="10191750" y="2041525"/>
            <a:ext cx="1187450" cy="428625"/>
          </a:xfrm>
          <a:prstGeom prst="roundRect">
            <a:avLst/>
          </a:prstGeom>
          <a:solidFill>
            <a:srgbClr val="75BDA7"/>
          </a:solidFill>
          <a:ln w="12700" cap="flat" cmpd="sng" algn="ctr">
            <a:solidFill>
              <a:srgbClr val="3494BA">
                <a:shade val="50000"/>
              </a:srgbClr>
            </a:solidFill>
            <a:prstDash val="solid"/>
            <a:miter lim="800000"/>
          </a:ln>
          <a:effectLst/>
        </p:spPr>
        <p:txBody>
          <a:bodyPr lIns="0" rIns="0" anchor="ctr"/>
          <a:lstStyle/>
          <a:p>
            <a:pPr algn="ctr" fontAlgn="auto">
              <a:spcBef>
                <a:spcPts val="0"/>
              </a:spcBef>
              <a:spcAft>
                <a:spcPts val="0"/>
              </a:spcAft>
              <a:defRPr/>
            </a:pPr>
            <a:r>
              <a:rPr lang="en-US" sz="1200" kern="0">
                <a:solidFill>
                  <a:prstClr val="black">
                    <a:lumMod val="85000"/>
                    <a:lumOff val="15000"/>
                  </a:prstClr>
                </a:solidFill>
                <a:latin typeface="Calibri"/>
                <a:cs typeface="Arial" panose="020B0604020202020204" pitchFamily="34" charset="0"/>
              </a:rPr>
              <a:t>Functional units</a:t>
            </a:r>
          </a:p>
        </p:txBody>
      </p:sp>
      <p:sp>
        <p:nvSpPr>
          <p:cNvPr id="35" name="Скругленный прямоугольник 34"/>
          <p:cNvSpPr/>
          <p:nvPr/>
        </p:nvSpPr>
        <p:spPr>
          <a:xfrm>
            <a:off x="10199688" y="2714625"/>
            <a:ext cx="1187450" cy="360363"/>
          </a:xfrm>
          <a:prstGeom prst="roundRect">
            <a:avLst/>
          </a:prstGeom>
        </p:spPr>
        <p:style>
          <a:lnRef idx="1">
            <a:schemeClr val="accent3"/>
          </a:lnRef>
          <a:fillRef idx="3">
            <a:schemeClr val="accent3"/>
          </a:fillRef>
          <a:effectRef idx="2">
            <a:schemeClr val="accent3"/>
          </a:effectRef>
          <a:fontRef idx="minor">
            <a:schemeClr val="lt1"/>
          </a:fontRef>
        </p:style>
        <p:txBody>
          <a:bodyPr anchor="ctr"/>
          <a:lstStyle/>
          <a:p>
            <a:pPr algn="ctr" eaLnBrk="0" hangingPunct="0">
              <a:defRPr/>
            </a:pPr>
            <a:r>
              <a:rPr lang="en-US" sz="1400"/>
              <a:t>Pilots</a:t>
            </a:r>
          </a:p>
        </p:txBody>
      </p:sp>
      <p:cxnSp>
        <p:nvCxnSpPr>
          <p:cNvPr id="41" name="Прямая со стрелкой 40"/>
          <p:cNvCxnSpPr/>
          <p:nvPr/>
        </p:nvCxnSpPr>
        <p:spPr>
          <a:xfrm>
            <a:off x="9801225" y="2371725"/>
            <a:ext cx="395288" cy="0"/>
          </a:xfrm>
          <a:prstGeom prst="straightConnector1">
            <a:avLst/>
          </a:prstGeom>
          <a:ln>
            <a:solidFill>
              <a:schemeClr val="tx1">
                <a:lumMod val="65000"/>
                <a:lumOff val="35000"/>
              </a:schemeClr>
            </a:solidFill>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42" name="Прямая со стрелкой 41"/>
          <p:cNvCxnSpPr/>
          <p:nvPr/>
        </p:nvCxnSpPr>
        <p:spPr>
          <a:xfrm>
            <a:off x="9809163" y="2762250"/>
            <a:ext cx="395287" cy="0"/>
          </a:xfrm>
          <a:prstGeom prst="straightConnector1">
            <a:avLst/>
          </a:prstGeom>
          <a:ln>
            <a:solidFill>
              <a:schemeClr val="tx1">
                <a:lumMod val="65000"/>
                <a:lumOff val="35000"/>
              </a:schemeClr>
            </a:solidFill>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sp>
        <p:nvSpPr>
          <p:cNvPr id="43" name="Скругленный прямоугольник 42"/>
          <p:cNvSpPr/>
          <p:nvPr/>
        </p:nvSpPr>
        <p:spPr>
          <a:xfrm>
            <a:off x="9902825" y="2466975"/>
            <a:ext cx="1071563" cy="214313"/>
          </a:xfrm>
          <a:prstGeom prst="roundRect">
            <a:avLst/>
          </a:prstGeom>
          <a:noFill/>
          <a:ln>
            <a:noFill/>
          </a:ln>
          <a:effectLst/>
        </p:spPr>
        <p:style>
          <a:lnRef idx="1">
            <a:schemeClr val="accent5"/>
          </a:lnRef>
          <a:fillRef idx="3">
            <a:schemeClr val="accent5"/>
          </a:fillRef>
          <a:effectRef idx="2">
            <a:schemeClr val="accent5"/>
          </a:effectRef>
          <a:fontRef idx="minor">
            <a:schemeClr val="lt1"/>
          </a:fontRef>
        </p:style>
        <p:txBody>
          <a:bodyPr anchor="ctr"/>
          <a:lstStyle/>
          <a:p>
            <a:pPr algn="ctr" eaLnBrk="0" hangingPunct="0">
              <a:defRPr/>
            </a:pPr>
            <a:r>
              <a:rPr lang="en-US" sz="1000" b="1">
                <a:solidFill>
                  <a:srgbClr val="404040"/>
                </a:solidFill>
              </a:rPr>
              <a:t>Acceptance</a:t>
            </a:r>
          </a:p>
        </p:txBody>
      </p:sp>
      <p:sp>
        <p:nvSpPr>
          <p:cNvPr id="2" name="Дуга 1"/>
          <p:cNvSpPr/>
          <p:nvPr/>
        </p:nvSpPr>
        <p:spPr>
          <a:xfrm>
            <a:off x="4032250" y="1100138"/>
            <a:ext cx="5091113" cy="5092700"/>
          </a:xfrm>
          <a:prstGeom prst="arc">
            <a:avLst>
              <a:gd name="adj1" fmla="val 16952808"/>
              <a:gd name="adj2" fmla="val 19528875"/>
            </a:avLst>
          </a:prstGeom>
          <a:ln w="76200">
            <a:solidFill>
              <a:schemeClr val="bg2">
                <a:lumMod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ru-RU"/>
          </a:p>
        </p:txBody>
      </p:sp>
      <p:sp>
        <p:nvSpPr>
          <p:cNvPr id="36" name="Дуга 35"/>
          <p:cNvSpPr/>
          <p:nvPr/>
        </p:nvSpPr>
        <p:spPr>
          <a:xfrm>
            <a:off x="4032250" y="1108075"/>
            <a:ext cx="5091113" cy="5091113"/>
          </a:xfrm>
          <a:prstGeom prst="arc">
            <a:avLst>
              <a:gd name="adj1" fmla="val 20583616"/>
              <a:gd name="adj2" fmla="val 397435"/>
            </a:avLst>
          </a:prstGeom>
          <a:ln w="76200">
            <a:solidFill>
              <a:schemeClr val="bg2">
                <a:lumMod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ru-RU"/>
          </a:p>
        </p:txBody>
      </p:sp>
      <p:sp>
        <p:nvSpPr>
          <p:cNvPr id="37" name="Дуга 36"/>
          <p:cNvSpPr/>
          <p:nvPr/>
        </p:nvSpPr>
        <p:spPr>
          <a:xfrm>
            <a:off x="4033838" y="1114425"/>
            <a:ext cx="5092700" cy="5091113"/>
          </a:xfrm>
          <a:prstGeom prst="arc">
            <a:avLst>
              <a:gd name="adj1" fmla="val 1386852"/>
              <a:gd name="adj2" fmla="val 3727225"/>
            </a:avLst>
          </a:prstGeom>
          <a:ln w="76200">
            <a:solidFill>
              <a:schemeClr val="bg2">
                <a:lumMod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ru-RU"/>
          </a:p>
        </p:txBody>
      </p:sp>
      <p:sp>
        <p:nvSpPr>
          <p:cNvPr id="38" name="Дуга 37"/>
          <p:cNvSpPr/>
          <p:nvPr/>
        </p:nvSpPr>
        <p:spPr>
          <a:xfrm>
            <a:off x="4024313" y="1116013"/>
            <a:ext cx="5091112" cy="5091112"/>
          </a:xfrm>
          <a:prstGeom prst="arc">
            <a:avLst>
              <a:gd name="adj1" fmla="val 7050333"/>
              <a:gd name="adj2" fmla="val 10763928"/>
            </a:avLst>
          </a:prstGeom>
          <a:ln w="76200">
            <a:solidFill>
              <a:schemeClr val="bg2">
                <a:lumMod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ru-RU"/>
          </a:p>
        </p:txBody>
      </p:sp>
      <p:sp>
        <p:nvSpPr>
          <p:cNvPr id="39" name="Дуга 38"/>
          <p:cNvSpPr/>
          <p:nvPr/>
        </p:nvSpPr>
        <p:spPr>
          <a:xfrm>
            <a:off x="4025900" y="1141413"/>
            <a:ext cx="5092700" cy="5091112"/>
          </a:xfrm>
          <a:prstGeom prst="arc">
            <a:avLst>
              <a:gd name="adj1" fmla="val 11783818"/>
              <a:gd name="adj2" fmla="val 15273570"/>
            </a:avLst>
          </a:prstGeom>
          <a:ln w="76200">
            <a:solidFill>
              <a:schemeClr val="bg2">
                <a:lumMod val="50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Прямоугольник 115"/>
          <p:cNvSpPr/>
          <p:nvPr/>
        </p:nvSpPr>
        <p:spPr>
          <a:xfrm>
            <a:off x="161925" y="1563688"/>
            <a:ext cx="6613525" cy="514032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b="1">
                <a:solidFill>
                  <a:prstClr val="black">
                    <a:lumMod val="85000"/>
                    <a:lumOff val="15000"/>
                  </a:prstClr>
                </a:solidFill>
              </a:rPr>
              <a:t>Incident management system</a:t>
            </a:r>
          </a:p>
        </p:txBody>
      </p:sp>
      <p:sp>
        <p:nvSpPr>
          <p:cNvPr id="102" name="Пятиугольник 101"/>
          <p:cNvSpPr/>
          <p:nvPr/>
        </p:nvSpPr>
        <p:spPr>
          <a:xfrm>
            <a:off x="2116138" y="3303588"/>
            <a:ext cx="3986212" cy="1058862"/>
          </a:xfrm>
          <a:prstGeom prst="homePlate">
            <a:avLst/>
          </a:prstGeom>
          <a:solidFill>
            <a:srgbClr val="3494BA">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solidFill>
                <a:prstClr val="white"/>
              </a:solidFill>
            </a:endParaRPr>
          </a:p>
        </p:txBody>
      </p:sp>
      <p:sp>
        <p:nvSpPr>
          <p:cNvPr id="100" name="Пятиугольник 99"/>
          <p:cNvSpPr/>
          <p:nvPr/>
        </p:nvSpPr>
        <p:spPr>
          <a:xfrm>
            <a:off x="455613" y="2814638"/>
            <a:ext cx="2314575" cy="2036762"/>
          </a:xfrm>
          <a:prstGeom prst="homePlate">
            <a:avLst>
              <a:gd name="adj" fmla="val 21598"/>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a:solidFill>
                  <a:prstClr val="black">
                    <a:lumMod val="85000"/>
                    <a:lumOff val="15000"/>
                  </a:prstClr>
                </a:solidFill>
              </a:rPr>
              <a:t>User appeals </a:t>
            </a:r>
          </a:p>
        </p:txBody>
      </p:sp>
      <p:sp>
        <p:nvSpPr>
          <p:cNvPr id="101" name="Нашивка 100"/>
          <p:cNvSpPr/>
          <p:nvPr/>
        </p:nvSpPr>
        <p:spPr>
          <a:xfrm>
            <a:off x="4838700" y="3303588"/>
            <a:ext cx="1855788" cy="1058862"/>
          </a:xfrm>
          <a:prstGeom prst="chevron">
            <a:avLst>
              <a:gd name="adj" fmla="val 31407"/>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en-US" sz="1600">
                <a:solidFill>
                  <a:prstClr val="black">
                    <a:lumMod val="85000"/>
                    <a:lumOff val="15000"/>
                  </a:prstClr>
                </a:solidFill>
              </a:rPr>
              <a:t>IT services</a:t>
            </a:r>
          </a:p>
          <a:p>
            <a:pPr algn="ctr">
              <a:defRPr/>
            </a:pPr>
            <a:r>
              <a:rPr lang="en-US" sz="1600">
                <a:solidFill>
                  <a:prstClr val="black">
                    <a:lumMod val="85000"/>
                    <a:lumOff val="15000"/>
                  </a:prstClr>
                </a:solidFill>
              </a:rPr>
              <a:t>(outsourcing)</a:t>
            </a:r>
          </a:p>
        </p:txBody>
      </p:sp>
      <p:sp>
        <p:nvSpPr>
          <p:cNvPr id="103" name="Прямоугольник 102"/>
          <p:cNvSpPr/>
          <p:nvPr/>
        </p:nvSpPr>
        <p:spPr>
          <a:xfrm flipH="1">
            <a:off x="1679575" y="5368925"/>
            <a:ext cx="4298950" cy="3984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Arial" panose="020B0604020202020204" pitchFamily="34" charset="0"/>
              <a:buChar char="•"/>
              <a:defRPr/>
            </a:pPr>
            <a:r>
              <a:rPr lang="en-US">
                <a:solidFill>
                  <a:prstClr val="black">
                    <a:lumMod val="85000"/>
                    <a:lumOff val="15000"/>
                  </a:prstClr>
                </a:solidFill>
              </a:rPr>
              <a:t>Typical SLA for services</a:t>
            </a:r>
          </a:p>
          <a:p>
            <a:pPr marL="285750" indent="-285750">
              <a:buFont typeface="Arial" panose="020B0604020202020204" pitchFamily="34" charset="0"/>
              <a:buChar char="•"/>
              <a:defRPr/>
            </a:pPr>
            <a:r>
              <a:rPr lang="en-US">
                <a:solidFill>
                  <a:prstClr val="black">
                    <a:lumMod val="85000"/>
                    <a:lumOff val="15000"/>
                  </a:prstClr>
                </a:solidFill>
              </a:rPr>
              <a:t>Evaluation of the services quality according to SLA</a:t>
            </a:r>
            <a:endParaRPr lang="ru-RU" dirty="0">
              <a:solidFill>
                <a:prstClr val="black">
                  <a:lumMod val="85000"/>
                  <a:lumOff val="15000"/>
                </a:prstClr>
              </a:solidFill>
            </a:endParaRPr>
          </a:p>
        </p:txBody>
      </p:sp>
      <p:sp>
        <p:nvSpPr>
          <p:cNvPr id="43015" name="TextBox 103"/>
          <p:cNvSpPr txBox="1">
            <a:spLocks noChangeArrowheads="1"/>
          </p:cNvSpPr>
          <p:nvPr/>
        </p:nvSpPr>
        <p:spPr bwMode="auto">
          <a:xfrm>
            <a:off x="455613" y="6075363"/>
            <a:ext cx="6238875" cy="523875"/>
          </a:xfrm>
          <a:prstGeom prst="rect">
            <a:avLst/>
          </a:prstGeom>
          <a:noFill/>
          <a:ln w="9525">
            <a:noFill/>
            <a:miter lim="800000"/>
            <a:headEnd/>
            <a:tailEnd/>
          </a:ln>
        </p:spPr>
        <p:txBody>
          <a:bodyPr>
            <a:spAutoFit/>
          </a:bodyPr>
          <a:lstStyle/>
          <a:p>
            <a:pPr algn="ctr"/>
            <a:r>
              <a:rPr lang="en-US" sz="1400">
                <a:solidFill>
                  <a:srgbClr val="694C11"/>
                </a:solidFill>
              </a:rPr>
              <a:t>From 12% to 9% decline in the number of applications performed with violation of service level agreement</a:t>
            </a:r>
          </a:p>
        </p:txBody>
      </p:sp>
      <p:sp>
        <p:nvSpPr>
          <p:cNvPr id="43016" name="TextBox 104"/>
          <p:cNvSpPr txBox="1">
            <a:spLocks noChangeArrowheads="1"/>
          </p:cNvSpPr>
          <p:nvPr/>
        </p:nvSpPr>
        <p:spPr bwMode="auto">
          <a:xfrm>
            <a:off x="2478088" y="2181225"/>
            <a:ext cx="2193925" cy="307975"/>
          </a:xfrm>
          <a:prstGeom prst="rect">
            <a:avLst/>
          </a:prstGeom>
          <a:noFill/>
          <a:ln w="9525">
            <a:noFill/>
            <a:miter lim="800000"/>
            <a:headEnd/>
            <a:tailEnd/>
          </a:ln>
        </p:spPr>
        <p:txBody>
          <a:bodyPr>
            <a:spAutoFit/>
          </a:bodyPr>
          <a:lstStyle/>
          <a:p>
            <a:pPr algn="ctr"/>
            <a:r>
              <a:rPr lang="en-US" sz="1400">
                <a:solidFill>
                  <a:srgbClr val="694C11"/>
                </a:solidFill>
              </a:rPr>
              <a:t>4 million applications per year</a:t>
            </a:r>
          </a:p>
        </p:txBody>
      </p:sp>
      <p:grpSp>
        <p:nvGrpSpPr>
          <p:cNvPr id="2" name="Группа 108"/>
          <p:cNvGrpSpPr/>
          <p:nvPr/>
        </p:nvGrpSpPr>
        <p:grpSpPr>
          <a:xfrm rot="16200000">
            <a:off x="2802041" y="3035103"/>
            <a:ext cx="2037659" cy="1595987"/>
            <a:chOff x="7090178" y="1567665"/>
            <a:chExt cx="2556744" cy="1595987"/>
          </a:xfrm>
          <a:solidFill>
            <a:schemeClr val="accent3"/>
          </a:solidFill>
        </p:grpSpPr>
        <p:sp>
          <p:nvSpPr>
            <p:cNvPr id="106" name="Прямоугольник 105"/>
            <p:cNvSpPr/>
            <p:nvPr/>
          </p:nvSpPr>
          <p:spPr>
            <a:xfrm>
              <a:off x="7090178" y="1567665"/>
              <a:ext cx="2556744" cy="41160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prstClr val="black">
                      <a:lumMod val="85000"/>
                      <a:lumOff val="15000"/>
                    </a:prstClr>
                  </a:solidFill>
                </a:rPr>
                <a:t>Call-center</a:t>
              </a:r>
            </a:p>
          </p:txBody>
        </p:sp>
        <p:sp>
          <p:nvSpPr>
            <p:cNvPr id="107" name="Прямоугольник 106"/>
            <p:cNvSpPr/>
            <p:nvPr/>
          </p:nvSpPr>
          <p:spPr>
            <a:xfrm>
              <a:off x="7090178" y="2087426"/>
              <a:ext cx="2556744" cy="41160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prstClr val="black">
                      <a:lumMod val="85000"/>
                      <a:lumOff val="15000"/>
                    </a:prstClr>
                  </a:solidFill>
                </a:rPr>
                <a:t>Situation center</a:t>
              </a:r>
            </a:p>
          </p:txBody>
        </p:sp>
        <p:sp>
          <p:nvSpPr>
            <p:cNvPr id="108" name="Прямоугольник 107"/>
            <p:cNvSpPr/>
            <p:nvPr/>
          </p:nvSpPr>
          <p:spPr>
            <a:xfrm>
              <a:off x="7090178" y="2618586"/>
              <a:ext cx="2556744" cy="54506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prstClr val="black">
                      <a:lumMod val="85000"/>
                      <a:lumOff val="15000"/>
                    </a:prstClr>
                  </a:solidFill>
                </a:rPr>
                <a:t>Operation management system</a:t>
              </a:r>
            </a:p>
          </p:txBody>
        </p:sp>
      </p:grpSp>
      <p:sp>
        <p:nvSpPr>
          <p:cNvPr id="43018" name="Заголовок 66"/>
          <p:cNvSpPr txBox="1">
            <a:spLocks/>
          </p:cNvSpPr>
          <p:nvPr/>
        </p:nvSpPr>
        <p:spPr bwMode="auto">
          <a:xfrm>
            <a:off x="4587875" y="0"/>
            <a:ext cx="7115175" cy="820738"/>
          </a:xfrm>
          <a:prstGeom prst="rect">
            <a:avLst/>
          </a:prstGeom>
          <a:noFill/>
          <a:ln w="9525">
            <a:noFill/>
            <a:miter lim="800000"/>
            <a:headEnd/>
            <a:tailEnd/>
          </a:ln>
        </p:spPr>
        <p:txBody>
          <a:bodyPr anchor="b"/>
          <a:lstStyle/>
          <a:p>
            <a:pPr algn="ctr" eaLnBrk="0" hangingPunct="0">
              <a:lnSpc>
                <a:spcPct val="90000"/>
              </a:lnSpc>
            </a:pPr>
            <a:r>
              <a:rPr lang="en-US" sz="2400" b="1">
                <a:solidFill>
                  <a:srgbClr val="000000"/>
                </a:solidFill>
              </a:rPr>
              <a:t>Incident management</a:t>
            </a:r>
          </a:p>
        </p:txBody>
      </p:sp>
      <p:sp>
        <p:nvSpPr>
          <p:cNvPr id="43019" name="TextBox 26"/>
          <p:cNvSpPr txBox="1">
            <a:spLocks noChangeArrowheads="1"/>
          </p:cNvSpPr>
          <p:nvPr/>
        </p:nvSpPr>
        <p:spPr bwMode="auto">
          <a:xfrm>
            <a:off x="11676063" y="5767388"/>
            <a:ext cx="334962" cy="369887"/>
          </a:xfrm>
          <a:prstGeom prst="rect">
            <a:avLst/>
          </a:prstGeom>
          <a:noFill/>
          <a:ln w="9525">
            <a:noFill/>
            <a:miter lim="800000"/>
            <a:headEnd/>
            <a:tailEnd/>
          </a:ln>
        </p:spPr>
        <p:txBody>
          <a:bodyPr>
            <a:spAutoFit/>
          </a:bodyPr>
          <a:lstStyle/>
          <a:p>
            <a:pPr eaLnBrk="0" hangingPunct="0"/>
            <a:r>
              <a:rPr lang="en-US" b="1"/>
              <a:t>6</a:t>
            </a:r>
          </a:p>
        </p:txBody>
      </p:sp>
      <p:sp>
        <p:nvSpPr>
          <p:cNvPr id="27" name="Полилиния 26"/>
          <p:cNvSpPr/>
          <p:nvPr/>
        </p:nvSpPr>
        <p:spPr>
          <a:xfrm>
            <a:off x="7458075" y="1830388"/>
            <a:ext cx="3425825" cy="3184525"/>
          </a:xfrm>
          <a:custGeom>
            <a:avLst/>
            <a:gdLst>
              <a:gd name="connsiteX0" fmla="*/ 1713169 w 3426338"/>
              <a:gd name="connsiteY0" fmla="*/ 0 h 3184835"/>
              <a:gd name="connsiteX1" fmla="*/ 3426338 w 3426338"/>
              <a:gd name="connsiteY1" fmla="*/ 3184835 h 3184835"/>
              <a:gd name="connsiteX2" fmla="*/ 0 w 3426338"/>
              <a:gd name="connsiteY2" fmla="*/ 3184835 h 3184835"/>
              <a:gd name="connsiteX3" fmla="*/ 1713169 w 3426338"/>
              <a:gd name="connsiteY3" fmla="*/ 0 h 3184835"/>
            </a:gdLst>
            <a:ahLst/>
            <a:cxnLst>
              <a:cxn ang="0">
                <a:pos x="connsiteX0" y="connsiteY0"/>
              </a:cxn>
              <a:cxn ang="0">
                <a:pos x="connsiteX1" y="connsiteY1"/>
              </a:cxn>
              <a:cxn ang="0">
                <a:pos x="connsiteX2" y="connsiteY2"/>
              </a:cxn>
              <a:cxn ang="0">
                <a:pos x="connsiteX3" y="connsiteY3"/>
              </a:cxn>
            </a:cxnLst>
            <a:rect l="l" t="t" r="r" b="b"/>
            <a:pathLst>
              <a:path w="3426338" h="3184835">
                <a:moveTo>
                  <a:pt x="1713169" y="0"/>
                </a:moveTo>
                <a:lnTo>
                  <a:pt x="3426338" y="3184835"/>
                </a:lnTo>
                <a:lnTo>
                  <a:pt x="0" y="3184835"/>
                </a:lnTo>
                <a:lnTo>
                  <a:pt x="1713169" y="0"/>
                </a:lnTo>
                <a:close/>
              </a:path>
            </a:pathLst>
          </a:custGeom>
          <a:solidFill>
            <a:schemeClr val="accent3">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prstClr val="white"/>
              </a:solidFill>
            </a:endParaRPr>
          </a:p>
        </p:txBody>
      </p:sp>
      <p:sp>
        <p:nvSpPr>
          <p:cNvPr id="28" name="Полилиния 27"/>
          <p:cNvSpPr/>
          <p:nvPr/>
        </p:nvSpPr>
        <p:spPr>
          <a:xfrm>
            <a:off x="8355013" y="1830388"/>
            <a:ext cx="1630362" cy="1514475"/>
          </a:xfrm>
          <a:custGeom>
            <a:avLst/>
            <a:gdLst>
              <a:gd name="connsiteX0" fmla="*/ 815036 w 1630072"/>
              <a:gd name="connsiteY0" fmla="*/ 0 h 1515177"/>
              <a:gd name="connsiteX1" fmla="*/ 1630072 w 1630072"/>
              <a:gd name="connsiteY1" fmla="*/ 1515177 h 1515177"/>
              <a:gd name="connsiteX2" fmla="*/ 0 w 1630072"/>
              <a:gd name="connsiteY2" fmla="*/ 1515177 h 1515177"/>
            </a:gdLst>
            <a:ahLst/>
            <a:cxnLst>
              <a:cxn ang="0">
                <a:pos x="connsiteX0" y="connsiteY0"/>
              </a:cxn>
              <a:cxn ang="0">
                <a:pos x="connsiteX1" y="connsiteY1"/>
              </a:cxn>
              <a:cxn ang="0">
                <a:pos x="connsiteX2" y="connsiteY2"/>
              </a:cxn>
            </a:cxnLst>
            <a:rect l="l" t="t" r="r" b="b"/>
            <a:pathLst>
              <a:path w="1630072" h="1515177">
                <a:moveTo>
                  <a:pt x="815036" y="0"/>
                </a:moveTo>
                <a:lnTo>
                  <a:pt x="1630072" y="1515177"/>
                </a:lnTo>
                <a:lnTo>
                  <a:pt x="0" y="1515177"/>
                </a:lnTo>
                <a:close/>
              </a:path>
            </a:pathLst>
          </a:custGeom>
          <a:solidFill>
            <a:schemeClr val="accent1">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prstClr val="white"/>
              </a:solidFill>
            </a:endParaRPr>
          </a:p>
        </p:txBody>
      </p:sp>
      <p:sp>
        <p:nvSpPr>
          <p:cNvPr id="29" name="Полилиния 28"/>
          <p:cNvSpPr/>
          <p:nvPr/>
        </p:nvSpPr>
        <p:spPr>
          <a:xfrm>
            <a:off x="7923213" y="3344863"/>
            <a:ext cx="2493962" cy="803275"/>
          </a:xfrm>
          <a:custGeom>
            <a:avLst/>
            <a:gdLst>
              <a:gd name="connsiteX0" fmla="*/ 432539 w 2494665"/>
              <a:gd name="connsiteY0" fmla="*/ 0 h 804102"/>
              <a:gd name="connsiteX1" fmla="*/ 2062127 w 2494665"/>
              <a:gd name="connsiteY1" fmla="*/ 0 h 804102"/>
              <a:gd name="connsiteX2" fmla="*/ 2494665 w 2494665"/>
              <a:gd name="connsiteY2" fmla="*/ 804102 h 804102"/>
              <a:gd name="connsiteX3" fmla="*/ 0 w 2494665"/>
              <a:gd name="connsiteY3" fmla="*/ 804102 h 804102"/>
              <a:gd name="connsiteX4" fmla="*/ 432539 w 2494665"/>
              <a:gd name="connsiteY4" fmla="*/ 0 h 8041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94665" h="804102">
                <a:moveTo>
                  <a:pt x="432539" y="0"/>
                </a:moveTo>
                <a:lnTo>
                  <a:pt x="2062127" y="0"/>
                </a:lnTo>
                <a:lnTo>
                  <a:pt x="2494665" y="804102"/>
                </a:lnTo>
                <a:lnTo>
                  <a:pt x="0" y="804102"/>
                </a:lnTo>
                <a:lnTo>
                  <a:pt x="432539" y="0"/>
                </a:lnTo>
                <a:close/>
              </a:path>
            </a:pathLst>
          </a:custGeom>
          <a:solidFill>
            <a:schemeClr val="accent2">
              <a:lumMod val="60000"/>
              <a:lumOff val="4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solidFill>
                <a:prstClr val="white"/>
              </a:solidFill>
            </a:endParaRPr>
          </a:p>
        </p:txBody>
      </p:sp>
      <p:sp>
        <p:nvSpPr>
          <p:cNvPr id="31" name="Полилиния 30"/>
          <p:cNvSpPr/>
          <p:nvPr/>
        </p:nvSpPr>
        <p:spPr>
          <a:xfrm>
            <a:off x="6896100" y="5014913"/>
            <a:ext cx="4548188" cy="1041400"/>
          </a:xfrm>
          <a:custGeom>
            <a:avLst/>
            <a:gdLst>
              <a:gd name="connsiteX0" fmla="*/ 560621 w 4547579"/>
              <a:gd name="connsiteY0" fmla="*/ 0 h 1042211"/>
              <a:gd name="connsiteX1" fmla="*/ 3986959 w 4547579"/>
              <a:gd name="connsiteY1" fmla="*/ 0 h 1042211"/>
              <a:gd name="connsiteX2" fmla="*/ 4547579 w 4547579"/>
              <a:gd name="connsiteY2" fmla="*/ 1042211 h 1042211"/>
              <a:gd name="connsiteX3" fmla="*/ 0 w 4547579"/>
              <a:gd name="connsiteY3" fmla="*/ 1042211 h 1042211"/>
              <a:gd name="connsiteX4" fmla="*/ 560621 w 4547579"/>
              <a:gd name="connsiteY4" fmla="*/ 0 h 1042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47579" h="1042211">
                <a:moveTo>
                  <a:pt x="560621" y="0"/>
                </a:moveTo>
                <a:lnTo>
                  <a:pt x="3986959" y="0"/>
                </a:lnTo>
                <a:lnTo>
                  <a:pt x="4547579" y="1042211"/>
                </a:lnTo>
                <a:lnTo>
                  <a:pt x="0" y="1042211"/>
                </a:lnTo>
                <a:lnTo>
                  <a:pt x="560621" y="0"/>
                </a:lnTo>
                <a:close/>
              </a:path>
            </a:pathLst>
          </a:cu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prstClr val="white"/>
              </a:solidFill>
            </a:endParaRPr>
          </a:p>
        </p:txBody>
      </p:sp>
      <p:sp>
        <p:nvSpPr>
          <p:cNvPr id="43024" name="TextBox 64"/>
          <p:cNvSpPr txBox="1">
            <a:spLocks noChangeArrowheads="1"/>
          </p:cNvSpPr>
          <p:nvPr/>
        </p:nvSpPr>
        <p:spPr bwMode="auto">
          <a:xfrm>
            <a:off x="8547100" y="2598738"/>
            <a:ext cx="1268413" cy="646112"/>
          </a:xfrm>
          <a:prstGeom prst="rect">
            <a:avLst/>
          </a:prstGeom>
          <a:noFill/>
          <a:ln w="9525">
            <a:noFill/>
            <a:miter lim="800000"/>
            <a:headEnd/>
            <a:tailEnd/>
          </a:ln>
        </p:spPr>
        <p:txBody>
          <a:bodyPr>
            <a:spAutoFit/>
          </a:bodyPr>
          <a:lstStyle/>
          <a:p>
            <a:pPr algn="ctr"/>
            <a:r>
              <a:rPr lang="en-US">
                <a:solidFill>
                  <a:srgbClr val="000000"/>
                </a:solidFill>
              </a:rPr>
              <a:t>BUSINESS PROCESSES</a:t>
            </a:r>
          </a:p>
        </p:txBody>
      </p:sp>
      <p:sp>
        <p:nvSpPr>
          <p:cNvPr id="43025" name="TextBox 65"/>
          <p:cNvSpPr txBox="1">
            <a:spLocks noChangeArrowheads="1"/>
          </p:cNvSpPr>
          <p:nvPr/>
        </p:nvSpPr>
        <p:spPr bwMode="auto">
          <a:xfrm>
            <a:off x="8377238" y="3562350"/>
            <a:ext cx="1608137" cy="368300"/>
          </a:xfrm>
          <a:prstGeom prst="rect">
            <a:avLst/>
          </a:prstGeom>
          <a:noFill/>
          <a:ln w="9525">
            <a:noFill/>
            <a:miter lim="800000"/>
            <a:headEnd/>
            <a:tailEnd/>
          </a:ln>
        </p:spPr>
        <p:txBody>
          <a:bodyPr>
            <a:spAutoFit/>
          </a:bodyPr>
          <a:lstStyle/>
          <a:p>
            <a:pPr algn="ctr"/>
            <a:r>
              <a:rPr lang="en-US">
                <a:solidFill>
                  <a:srgbClr val="000000"/>
                </a:solidFill>
              </a:rPr>
              <a:t>AS/ DBMS </a:t>
            </a:r>
          </a:p>
        </p:txBody>
      </p:sp>
      <p:sp>
        <p:nvSpPr>
          <p:cNvPr id="43026" name="TextBox 66"/>
          <p:cNvSpPr txBox="1">
            <a:spLocks noChangeArrowheads="1"/>
          </p:cNvSpPr>
          <p:nvPr/>
        </p:nvSpPr>
        <p:spPr bwMode="auto">
          <a:xfrm>
            <a:off x="8145462" y="4397375"/>
            <a:ext cx="1839913" cy="368300"/>
          </a:xfrm>
          <a:prstGeom prst="rect">
            <a:avLst/>
          </a:prstGeom>
          <a:noFill/>
          <a:ln w="9525">
            <a:noFill/>
            <a:miter lim="800000"/>
            <a:headEnd/>
            <a:tailEnd/>
          </a:ln>
        </p:spPr>
        <p:txBody>
          <a:bodyPr wrap="square">
            <a:spAutoFit/>
          </a:bodyPr>
          <a:lstStyle/>
          <a:p>
            <a:pPr algn="ctr"/>
            <a:r>
              <a:rPr lang="en-US" dirty="0">
                <a:solidFill>
                  <a:srgbClr val="000000"/>
                </a:solidFill>
              </a:rPr>
              <a:t>FUNCTIONALITY</a:t>
            </a:r>
          </a:p>
        </p:txBody>
      </p:sp>
      <p:sp>
        <p:nvSpPr>
          <p:cNvPr id="43027" name="TextBox 67"/>
          <p:cNvSpPr txBox="1">
            <a:spLocks noChangeArrowheads="1"/>
          </p:cNvSpPr>
          <p:nvPr/>
        </p:nvSpPr>
        <p:spPr bwMode="auto">
          <a:xfrm>
            <a:off x="7835900" y="5370513"/>
            <a:ext cx="2690813" cy="368300"/>
          </a:xfrm>
          <a:prstGeom prst="rect">
            <a:avLst/>
          </a:prstGeom>
          <a:noFill/>
          <a:ln w="9525">
            <a:noFill/>
            <a:miter lim="800000"/>
            <a:headEnd/>
            <a:tailEnd/>
          </a:ln>
        </p:spPr>
        <p:txBody>
          <a:bodyPr>
            <a:spAutoFit/>
          </a:bodyPr>
          <a:lstStyle/>
          <a:p>
            <a:pPr algn="ctr"/>
            <a:r>
              <a:rPr lang="en-US">
                <a:solidFill>
                  <a:srgbClr val="000000"/>
                </a:solidFill>
              </a:rPr>
              <a:t>IT-INFRASTRUCTURE</a:t>
            </a:r>
          </a:p>
        </p:txBody>
      </p:sp>
      <p:sp>
        <p:nvSpPr>
          <p:cNvPr id="43028" name="TextBox 69"/>
          <p:cNvSpPr txBox="1">
            <a:spLocks noChangeArrowheads="1"/>
          </p:cNvSpPr>
          <p:nvPr/>
        </p:nvSpPr>
        <p:spPr bwMode="auto">
          <a:xfrm>
            <a:off x="10604500" y="3316288"/>
            <a:ext cx="1592263" cy="830262"/>
          </a:xfrm>
          <a:prstGeom prst="rect">
            <a:avLst/>
          </a:prstGeom>
          <a:noFill/>
          <a:ln w="9525">
            <a:noFill/>
            <a:miter lim="800000"/>
            <a:headEnd/>
            <a:tailEnd/>
          </a:ln>
        </p:spPr>
        <p:txBody>
          <a:bodyPr>
            <a:spAutoFit/>
          </a:bodyPr>
          <a:lstStyle/>
          <a:p>
            <a:pPr algn="ctr"/>
            <a:r>
              <a:rPr lang="en-US" sz="1600">
                <a:solidFill>
                  <a:srgbClr val="276F8B"/>
                </a:solidFill>
              </a:rPr>
              <a:t>Implementation </a:t>
            </a:r>
          </a:p>
          <a:p>
            <a:pPr algn="ctr"/>
            <a:r>
              <a:rPr lang="en-US" sz="1600">
                <a:solidFill>
                  <a:srgbClr val="276F8B"/>
                </a:solidFill>
              </a:rPr>
              <a:t>of monitoring </a:t>
            </a:r>
          </a:p>
          <a:p>
            <a:pPr algn="ctr"/>
            <a:r>
              <a:rPr lang="en-US" sz="1600">
                <a:solidFill>
                  <a:srgbClr val="276F8B"/>
                </a:solidFill>
              </a:rPr>
              <a:t>in 2015-2017</a:t>
            </a:r>
          </a:p>
        </p:txBody>
      </p:sp>
      <p:sp>
        <p:nvSpPr>
          <p:cNvPr id="43029" name="TextBox 71"/>
          <p:cNvSpPr txBox="1">
            <a:spLocks noChangeArrowheads="1"/>
          </p:cNvSpPr>
          <p:nvPr/>
        </p:nvSpPr>
        <p:spPr bwMode="auto">
          <a:xfrm>
            <a:off x="10879138" y="4657725"/>
            <a:ext cx="1303337" cy="584200"/>
          </a:xfrm>
          <a:prstGeom prst="rect">
            <a:avLst/>
          </a:prstGeom>
          <a:noFill/>
          <a:ln w="9525">
            <a:noFill/>
            <a:miter lim="800000"/>
            <a:headEnd/>
            <a:tailEnd/>
          </a:ln>
        </p:spPr>
        <p:txBody>
          <a:bodyPr>
            <a:spAutoFit/>
          </a:bodyPr>
          <a:lstStyle/>
          <a:p>
            <a:pPr algn="ctr"/>
            <a:r>
              <a:rPr lang="en-US" sz="1600">
                <a:solidFill>
                  <a:srgbClr val="276F8B"/>
                </a:solidFill>
              </a:rPr>
              <a:t>Implemented</a:t>
            </a:r>
          </a:p>
          <a:p>
            <a:pPr algn="ctr"/>
            <a:r>
              <a:rPr lang="en-US" sz="1600">
                <a:solidFill>
                  <a:srgbClr val="276F8B"/>
                </a:solidFill>
              </a:rPr>
              <a:t>monitoring</a:t>
            </a:r>
          </a:p>
        </p:txBody>
      </p:sp>
      <p:cxnSp>
        <p:nvCxnSpPr>
          <p:cNvPr id="40" name="Прямая соединительная линия 39"/>
          <p:cNvCxnSpPr>
            <a:stCxn id="29" idx="2"/>
          </p:cNvCxnSpPr>
          <p:nvPr/>
        </p:nvCxnSpPr>
        <p:spPr>
          <a:xfrm>
            <a:off x="10417175" y="4148138"/>
            <a:ext cx="1774825"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a:stCxn id="29" idx="1"/>
          </p:cNvCxnSpPr>
          <p:nvPr/>
        </p:nvCxnSpPr>
        <p:spPr>
          <a:xfrm flipV="1">
            <a:off x="9985375" y="3330575"/>
            <a:ext cx="2206625" cy="0"/>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1"/>
          <p:cNvSpPr txBox="1">
            <a:spLocks noChangeArrowheads="1"/>
          </p:cNvSpPr>
          <p:nvPr/>
        </p:nvSpPr>
        <p:spPr bwMode="auto">
          <a:xfrm>
            <a:off x="5157788" y="374650"/>
            <a:ext cx="6675437" cy="461963"/>
          </a:xfrm>
          <a:prstGeom prst="rect">
            <a:avLst/>
          </a:prstGeom>
          <a:noFill/>
          <a:ln w="9525">
            <a:noFill/>
            <a:miter lim="800000"/>
            <a:headEnd/>
            <a:tailEnd/>
          </a:ln>
        </p:spPr>
        <p:txBody>
          <a:bodyPr>
            <a:spAutoFit/>
          </a:bodyPr>
          <a:lstStyle/>
          <a:p>
            <a:r>
              <a:rPr lang="en-US" sz="2400" b="1">
                <a:solidFill>
                  <a:srgbClr val="000000"/>
                </a:solidFill>
              </a:rPr>
              <a:t>Development of the Federal Treasury services</a:t>
            </a:r>
          </a:p>
        </p:txBody>
      </p:sp>
      <p:sp>
        <p:nvSpPr>
          <p:cNvPr id="44035" name="TextBox 1"/>
          <p:cNvSpPr txBox="1">
            <a:spLocks noChangeArrowheads="1"/>
          </p:cNvSpPr>
          <p:nvPr/>
        </p:nvSpPr>
        <p:spPr bwMode="auto">
          <a:xfrm>
            <a:off x="409575" y="1687513"/>
            <a:ext cx="5140325" cy="369887"/>
          </a:xfrm>
          <a:prstGeom prst="rect">
            <a:avLst/>
          </a:prstGeom>
          <a:noFill/>
          <a:ln w="9525">
            <a:noFill/>
            <a:miter lim="800000"/>
            <a:headEnd/>
            <a:tailEnd/>
          </a:ln>
        </p:spPr>
        <p:txBody>
          <a:bodyPr>
            <a:spAutoFit/>
          </a:bodyPr>
          <a:lstStyle/>
          <a:p>
            <a:pPr algn="ctr" eaLnBrk="0" hangingPunct="0"/>
            <a:r>
              <a:rPr lang="en-US" b="1">
                <a:solidFill>
                  <a:srgbClr val="595959"/>
                </a:solidFill>
              </a:rPr>
              <a:t>Federal Treasury IT-services current configuration</a:t>
            </a:r>
          </a:p>
        </p:txBody>
      </p:sp>
      <p:sp>
        <p:nvSpPr>
          <p:cNvPr id="18" name="Прямоугольник 17"/>
          <p:cNvSpPr/>
          <p:nvPr/>
        </p:nvSpPr>
        <p:spPr>
          <a:xfrm>
            <a:off x="542925" y="4094163"/>
            <a:ext cx="1573213" cy="1654175"/>
          </a:xfrm>
          <a:prstGeom prst="rect">
            <a:avLst/>
          </a:prstGeom>
          <a:solidFill>
            <a:srgbClr val="3494BA">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tIns="324000"/>
          <a:lstStyle/>
          <a:p>
            <a:pPr algn="ctr">
              <a:defRPr/>
            </a:pPr>
            <a:r>
              <a:rPr lang="en-US" sz="1600">
                <a:solidFill>
                  <a:prstClr val="black"/>
                </a:solidFill>
              </a:rPr>
              <a:t>Backup</a:t>
            </a:r>
          </a:p>
          <a:p>
            <a:pPr algn="ctr">
              <a:defRPr/>
            </a:pPr>
            <a:r>
              <a:rPr lang="en-US" sz="1600">
                <a:solidFill>
                  <a:prstClr val="black"/>
                </a:solidFill>
              </a:rPr>
              <a:t> DPC</a:t>
            </a:r>
          </a:p>
        </p:txBody>
      </p:sp>
      <p:sp>
        <p:nvSpPr>
          <p:cNvPr id="39" name="Полилиния 38"/>
          <p:cNvSpPr/>
          <p:nvPr/>
        </p:nvSpPr>
        <p:spPr>
          <a:xfrm flipH="1">
            <a:off x="1841500" y="2060575"/>
            <a:ext cx="1985963" cy="3687763"/>
          </a:xfrm>
          <a:custGeom>
            <a:avLst/>
            <a:gdLst>
              <a:gd name="connsiteX0" fmla="*/ 1898332 w 2103899"/>
              <a:gd name="connsiteY0" fmla="*/ 0 h 3905693"/>
              <a:gd name="connsiteX1" fmla="*/ 1486850 w 2103899"/>
              <a:gd name="connsiteY1" fmla="*/ 0 h 3905693"/>
              <a:gd name="connsiteX2" fmla="*/ 1152217 w 2103899"/>
              <a:gd name="connsiteY2" fmla="*/ 0 h 3905693"/>
              <a:gd name="connsiteX3" fmla="*/ 307027 w 2103899"/>
              <a:gd name="connsiteY3" fmla="*/ 0 h 3905693"/>
              <a:gd name="connsiteX4" fmla="*/ 307027 w 2103899"/>
              <a:gd name="connsiteY4" fmla="*/ 576915 h 3905693"/>
              <a:gd name="connsiteX5" fmla="*/ 92737 w 2103899"/>
              <a:gd name="connsiteY5" fmla="*/ 576915 h 3905693"/>
              <a:gd name="connsiteX6" fmla="*/ 0 w 2103899"/>
              <a:gd name="connsiteY6" fmla="*/ 801333 h 3905693"/>
              <a:gd name="connsiteX7" fmla="*/ 92737 w 2103899"/>
              <a:gd name="connsiteY7" fmla="*/ 1025751 h 3905693"/>
              <a:gd name="connsiteX8" fmla="*/ 307027 w 2103899"/>
              <a:gd name="connsiteY8" fmla="*/ 1025751 h 3905693"/>
              <a:gd name="connsiteX9" fmla="*/ 307027 w 2103899"/>
              <a:gd name="connsiteY9" fmla="*/ 1934959 h 3905693"/>
              <a:gd name="connsiteX10" fmla="*/ 92737 w 2103899"/>
              <a:gd name="connsiteY10" fmla="*/ 1934959 h 3905693"/>
              <a:gd name="connsiteX11" fmla="*/ 0 w 2103899"/>
              <a:gd name="connsiteY11" fmla="*/ 2159377 h 3905693"/>
              <a:gd name="connsiteX12" fmla="*/ 92737 w 2103899"/>
              <a:gd name="connsiteY12" fmla="*/ 2383795 h 3905693"/>
              <a:gd name="connsiteX13" fmla="*/ 307027 w 2103899"/>
              <a:gd name="connsiteY13" fmla="*/ 2383795 h 3905693"/>
              <a:gd name="connsiteX14" fmla="*/ 307027 w 2103899"/>
              <a:gd name="connsiteY14" fmla="*/ 3293003 h 3905693"/>
              <a:gd name="connsiteX15" fmla="*/ 92737 w 2103899"/>
              <a:gd name="connsiteY15" fmla="*/ 3293003 h 3905693"/>
              <a:gd name="connsiteX16" fmla="*/ 0 w 2103899"/>
              <a:gd name="connsiteY16" fmla="*/ 3517421 h 3905693"/>
              <a:gd name="connsiteX17" fmla="*/ 92737 w 2103899"/>
              <a:gd name="connsiteY17" fmla="*/ 3741839 h 3905693"/>
              <a:gd name="connsiteX18" fmla="*/ 307027 w 2103899"/>
              <a:gd name="connsiteY18" fmla="*/ 3741839 h 3905693"/>
              <a:gd name="connsiteX19" fmla="*/ 307027 w 2103899"/>
              <a:gd name="connsiteY19" fmla="*/ 3905693 h 3905693"/>
              <a:gd name="connsiteX20" fmla="*/ 1486850 w 2103899"/>
              <a:gd name="connsiteY20" fmla="*/ 3905693 h 3905693"/>
              <a:gd name="connsiteX21" fmla="*/ 1486850 w 2103899"/>
              <a:gd name="connsiteY21" fmla="*/ 3462166 h 3905693"/>
              <a:gd name="connsiteX22" fmla="*/ 1898332 w 2103899"/>
              <a:gd name="connsiteY22" fmla="*/ 3462166 h 3905693"/>
              <a:gd name="connsiteX23" fmla="*/ 2103899 w 2103899"/>
              <a:gd name="connsiteY23" fmla="*/ 3030358 h 3905693"/>
              <a:gd name="connsiteX24" fmla="*/ 1898332 w 2103899"/>
              <a:gd name="connsiteY24" fmla="*/ 2598550 h 3905693"/>
              <a:gd name="connsiteX25" fmla="*/ 1486850 w 2103899"/>
              <a:gd name="connsiteY25" fmla="*/ 2598550 h 3905693"/>
              <a:gd name="connsiteX26" fmla="*/ 1486850 w 2103899"/>
              <a:gd name="connsiteY26" fmla="*/ 863616 h 3905693"/>
              <a:gd name="connsiteX27" fmla="*/ 1898332 w 2103899"/>
              <a:gd name="connsiteY27" fmla="*/ 863616 h 3905693"/>
              <a:gd name="connsiteX28" fmla="*/ 2103899 w 2103899"/>
              <a:gd name="connsiteY28" fmla="*/ 431808 h 390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103899" h="3905693">
                <a:moveTo>
                  <a:pt x="1898332" y="0"/>
                </a:moveTo>
                <a:lnTo>
                  <a:pt x="1486850" y="0"/>
                </a:lnTo>
                <a:lnTo>
                  <a:pt x="1152217" y="0"/>
                </a:lnTo>
                <a:lnTo>
                  <a:pt x="307027" y="0"/>
                </a:lnTo>
                <a:lnTo>
                  <a:pt x="307027" y="576915"/>
                </a:lnTo>
                <a:lnTo>
                  <a:pt x="92737" y="576915"/>
                </a:lnTo>
                <a:lnTo>
                  <a:pt x="0" y="801333"/>
                </a:lnTo>
                <a:lnTo>
                  <a:pt x="92737" y="1025751"/>
                </a:lnTo>
                <a:lnTo>
                  <a:pt x="307027" y="1025751"/>
                </a:lnTo>
                <a:lnTo>
                  <a:pt x="307027" y="1934959"/>
                </a:lnTo>
                <a:lnTo>
                  <a:pt x="92737" y="1934959"/>
                </a:lnTo>
                <a:lnTo>
                  <a:pt x="0" y="2159377"/>
                </a:lnTo>
                <a:lnTo>
                  <a:pt x="92737" y="2383795"/>
                </a:lnTo>
                <a:lnTo>
                  <a:pt x="307027" y="2383795"/>
                </a:lnTo>
                <a:lnTo>
                  <a:pt x="307027" y="3293003"/>
                </a:lnTo>
                <a:lnTo>
                  <a:pt x="92737" y="3293003"/>
                </a:lnTo>
                <a:lnTo>
                  <a:pt x="0" y="3517421"/>
                </a:lnTo>
                <a:lnTo>
                  <a:pt x="92737" y="3741839"/>
                </a:lnTo>
                <a:lnTo>
                  <a:pt x="307027" y="3741839"/>
                </a:lnTo>
                <a:lnTo>
                  <a:pt x="307027" y="3905693"/>
                </a:lnTo>
                <a:lnTo>
                  <a:pt x="1486850" y="3905693"/>
                </a:lnTo>
                <a:lnTo>
                  <a:pt x="1486850" y="3462166"/>
                </a:lnTo>
                <a:lnTo>
                  <a:pt x="1898332" y="3462166"/>
                </a:lnTo>
                <a:lnTo>
                  <a:pt x="2103899" y="3030358"/>
                </a:lnTo>
                <a:lnTo>
                  <a:pt x="1898332" y="2598550"/>
                </a:lnTo>
                <a:lnTo>
                  <a:pt x="1486850" y="2598550"/>
                </a:lnTo>
                <a:lnTo>
                  <a:pt x="1486850" y="863616"/>
                </a:lnTo>
                <a:lnTo>
                  <a:pt x="1898332" y="863616"/>
                </a:lnTo>
                <a:lnTo>
                  <a:pt x="2103899" y="431808"/>
                </a:lnTo>
                <a:close/>
              </a:path>
            </a:pathLst>
          </a:cu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100" b="1" dirty="0">
              <a:solidFill>
                <a:prstClr val="black">
                  <a:lumMod val="85000"/>
                  <a:lumOff val="15000"/>
                </a:prstClr>
              </a:solidFill>
            </a:endParaRPr>
          </a:p>
          <a:p>
            <a:pPr algn="ctr">
              <a:defRPr/>
            </a:pPr>
            <a:endParaRPr lang="ru-RU" sz="1100" b="1" dirty="0">
              <a:solidFill>
                <a:prstClr val="black">
                  <a:lumMod val="85000"/>
                  <a:lumOff val="15000"/>
                </a:prstClr>
              </a:solidFill>
            </a:endParaRPr>
          </a:p>
        </p:txBody>
      </p:sp>
      <p:sp>
        <p:nvSpPr>
          <p:cNvPr id="55" name="Полилиния 54"/>
          <p:cNvSpPr/>
          <p:nvPr/>
        </p:nvSpPr>
        <p:spPr>
          <a:xfrm flipH="1">
            <a:off x="3386138" y="2060575"/>
            <a:ext cx="2032000" cy="1076325"/>
          </a:xfrm>
          <a:custGeom>
            <a:avLst/>
            <a:gdLst>
              <a:gd name="connsiteX0" fmla="*/ 1666434 w 2151974"/>
              <a:gd name="connsiteY0" fmla="*/ 0 h 1140643"/>
              <a:gd name="connsiteX1" fmla="*/ 0 w 2151974"/>
              <a:gd name="connsiteY1" fmla="*/ 0 h 1140643"/>
              <a:gd name="connsiteX2" fmla="*/ 0 w 2151974"/>
              <a:gd name="connsiteY2" fmla="*/ 1140643 h 1140643"/>
              <a:gd name="connsiteX3" fmla="*/ 1666434 w 2151974"/>
              <a:gd name="connsiteY3" fmla="*/ 1140643 h 1140643"/>
              <a:gd name="connsiteX4" fmla="*/ 1666434 w 2151974"/>
              <a:gd name="connsiteY4" fmla="*/ 575483 h 1140643"/>
              <a:gd name="connsiteX5" fmla="*/ 2045138 w 2151974"/>
              <a:gd name="connsiteY5" fmla="*/ 575483 h 1140643"/>
              <a:gd name="connsiteX6" fmla="*/ 2151974 w 2151974"/>
              <a:gd name="connsiteY6" fmla="*/ 351065 h 1140643"/>
              <a:gd name="connsiteX7" fmla="*/ 2045138 w 2151974"/>
              <a:gd name="connsiteY7" fmla="*/ 126647 h 1140643"/>
              <a:gd name="connsiteX8" fmla="*/ 1666434 w 2151974"/>
              <a:gd name="connsiteY8" fmla="*/ 126647 h 1140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1974" h="1140643">
                <a:moveTo>
                  <a:pt x="1666434" y="0"/>
                </a:moveTo>
                <a:lnTo>
                  <a:pt x="0" y="0"/>
                </a:lnTo>
                <a:lnTo>
                  <a:pt x="0" y="1140643"/>
                </a:lnTo>
                <a:lnTo>
                  <a:pt x="1666434" y="1140643"/>
                </a:lnTo>
                <a:lnTo>
                  <a:pt x="1666434" y="575483"/>
                </a:lnTo>
                <a:lnTo>
                  <a:pt x="2045138" y="575483"/>
                </a:lnTo>
                <a:lnTo>
                  <a:pt x="2151974" y="351065"/>
                </a:lnTo>
                <a:lnTo>
                  <a:pt x="2045138" y="126647"/>
                </a:lnTo>
                <a:lnTo>
                  <a:pt x="1666434" y="126647"/>
                </a:lnTo>
                <a:close/>
              </a:path>
            </a:pathLst>
          </a:custGeom>
          <a:solidFill>
            <a:srgbClr val="C2DF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solidFill>
                <a:prstClr val="white"/>
              </a:solidFill>
            </a:endParaRPr>
          </a:p>
        </p:txBody>
      </p:sp>
      <p:sp>
        <p:nvSpPr>
          <p:cNvPr id="56" name="Полилиния 55"/>
          <p:cNvSpPr/>
          <p:nvPr/>
        </p:nvSpPr>
        <p:spPr>
          <a:xfrm flipH="1">
            <a:off x="3386138" y="3348038"/>
            <a:ext cx="2032000" cy="1077912"/>
          </a:xfrm>
          <a:custGeom>
            <a:avLst/>
            <a:gdLst>
              <a:gd name="connsiteX0" fmla="*/ 1666434 w 2151973"/>
              <a:gd name="connsiteY0" fmla="*/ 0 h 1140643"/>
              <a:gd name="connsiteX1" fmla="*/ 0 w 2151973"/>
              <a:gd name="connsiteY1" fmla="*/ 0 h 1140643"/>
              <a:gd name="connsiteX2" fmla="*/ 0 w 2151973"/>
              <a:gd name="connsiteY2" fmla="*/ 1140643 h 1140643"/>
              <a:gd name="connsiteX3" fmla="*/ 1666434 w 2151973"/>
              <a:gd name="connsiteY3" fmla="*/ 1140643 h 1140643"/>
              <a:gd name="connsiteX4" fmla="*/ 1666434 w 2151973"/>
              <a:gd name="connsiteY4" fmla="*/ 569661 h 1140643"/>
              <a:gd name="connsiteX5" fmla="*/ 2045137 w 2151973"/>
              <a:gd name="connsiteY5" fmla="*/ 569661 h 1140643"/>
              <a:gd name="connsiteX6" fmla="*/ 2151973 w 2151973"/>
              <a:gd name="connsiteY6" fmla="*/ 345243 h 1140643"/>
              <a:gd name="connsiteX7" fmla="*/ 2045137 w 2151973"/>
              <a:gd name="connsiteY7" fmla="*/ 120825 h 1140643"/>
              <a:gd name="connsiteX8" fmla="*/ 1666434 w 2151973"/>
              <a:gd name="connsiteY8" fmla="*/ 120825 h 1140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1973" h="1140643">
                <a:moveTo>
                  <a:pt x="1666434" y="0"/>
                </a:moveTo>
                <a:lnTo>
                  <a:pt x="0" y="0"/>
                </a:lnTo>
                <a:lnTo>
                  <a:pt x="0" y="1140643"/>
                </a:lnTo>
                <a:lnTo>
                  <a:pt x="1666434" y="1140643"/>
                </a:lnTo>
                <a:lnTo>
                  <a:pt x="1666434" y="569661"/>
                </a:lnTo>
                <a:lnTo>
                  <a:pt x="2045137" y="569661"/>
                </a:lnTo>
                <a:lnTo>
                  <a:pt x="2151973" y="345243"/>
                </a:lnTo>
                <a:lnTo>
                  <a:pt x="2045137" y="120825"/>
                </a:lnTo>
                <a:lnTo>
                  <a:pt x="1666434" y="120825"/>
                </a:lnTo>
                <a:close/>
              </a:path>
            </a:pathLst>
          </a:custGeom>
          <a:solidFill>
            <a:srgbClr val="C2DF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solidFill>
                <a:prstClr val="white"/>
              </a:solidFill>
            </a:endParaRPr>
          </a:p>
        </p:txBody>
      </p:sp>
      <p:sp>
        <p:nvSpPr>
          <p:cNvPr id="57" name="Полилиния 56"/>
          <p:cNvSpPr/>
          <p:nvPr/>
        </p:nvSpPr>
        <p:spPr>
          <a:xfrm flipH="1">
            <a:off x="3386138" y="4630738"/>
            <a:ext cx="2032000" cy="1076325"/>
          </a:xfrm>
          <a:custGeom>
            <a:avLst/>
            <a:gdLst>
              <a:gd name="connsiteX0" fmla="*/ 1666434 w 2151973"/>
              <a:gd name="connsiteY0" fmla="*/ 0 h 1140643"/>
              <a:gd name="connsiteX1" fmla="*/ 0 w 2151973"/>
              <a:gd name="connsiteY1" fmla="*/ 0 h 1140643"/>
              <a:gd name="connsiteX2" fmla="*/ 0 w 2151973"/>
              <a:gd name="connsiteY2" fmla="*/ 1140643 h 1140643"/>
              <a:gd name="connsiteX3" fmla="*/ 1666434 w 2151973"/>
              <a:gd name="connsiteY3" fmla="*/ 1140643 h 1140643"/>
              <a:gd name="connsiteX4" fmla="*/ 1666434 w 2151973"/>
              <a:gd name="connsiteY4" fmla="*/ 570432 h 1140643"/>
              <a:gd name="connsiteX5" fmla="*/ 2045137 w 2151973"/>
              <a:gd name="connsiteY5" fmla="*/ 570432 h 1140643"/>
              <a:gd name="connsiteX6" fmla="*/ 2151973 w 2151973"/>
              <a:gd name="connsiteY6" fmla="*/ 346014 h 1140643"/>
              <a:gd name="connsiteX7" fmla="*/ 2045137 w 2151973"/>
              <a:gd name="connsiteY7" fmla="*/ 121596 h 1140643"/>
              <a:gd name="connsiteX8" fmla="*/ 1666434 w 2151973"/>
              <a:gd name="connsiteY8" fmla="*/ 121596 h 1140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1973" h="1140643">
                <a:moveTo>
                  <a:pt x="1666434" y="0"/>
                </a:moveTo>
                <a:lnTo>
                  <a:pt x="0" y="0"/>
                </a:lnTo>
                <a:lnTo>
                  <a:pt x="0" y="1140643"/>
                </a:lnTo>
                <a:lnTo>
                  <a:pt x="1666434" y="1140643"/>
                </a:lnTo>
                <a:lnTo>
                  <a:pt x="1666434" y="570432"/>
                </a:lnTo>
                <a:lnTo>
                  <a:pt x="2045137" y="570432"/>
                </a:lnTo>
                <a:lnTo>
                  <a:pt x="2151973" y="346014"/>
                </a:lnTo>
                <a:lnTo>
                  <a:pt x="2045137" y="121596"/>
                </a:lnTo>
                <a:lnTo>
                  <a:pt x="1666434" y="121596"/>
                </a:lnTo>
                <a:close/>
              </a:path>
            </a:pathLst>
          </a:custGeom>
          <a:solidFill>
            <a:srgbClr val="C2DF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solidFill>
                <a:prstClr val="white"/>
              </a:solidFill>
            </a:endParaRPr>
          </a:p>
        </p:txBody>
      </p:sp>
      <p:sp>
        <p:nvSpPr>
          <p:cNvPr id="52" name="Прямоугольник 33"/>
          <p:cNvSpPr/>
          <p:nvPr/>
        </p:nvSpPr>
        <p:spPr>
          <a:xfrm>
            <a:off x="3843338" y="2400300"/>
            <a:ext cx="1574800" cy="736600"/>
          </a:xfrm>
          <a:custGeom>
            <a:avLst/>
            <a:gdLst>
              <a:gd name="connsiteX0" fmla="*/ 0 w 1666434"/>
              <a:gd name="connsiteY0" fmla="*/ 0 h 779989"/>
              <a:gd name="connsiteX1" fmla="*/ 1666434 w 1666434"/>
              <a:gd name="connsiteY1" fmla="*/ 0 h 779989"/>
              <a:gd name="connsiteX2" fmla="*/ 1666434 w 1666434"/>
              <a:gd name="connsiteY2" fmla="*/ 779989 h 779989"/>
              <a:gd name="connsiteX3" fmla="*/ 0 w 1666434"/>
              <a:gd name="connsiteY3" fmla="*/ 779989 h 779989"/>
              <a:gd name="connsiteX4" fmla="*/ 0 w 1666434"/>
              <a:gd name="connsiteY4" fmla="*/ 0 h 779989"/>
              <a:gd name="connsiteX0" fmla="*/ 7620 w 1666434"/>
              <a:gd name="connsiteY0" fmla="*/ 419100 h 779989"/>
              <a:gd name="connsiteX1" fmla="*/ 1666434 w 1666434"/>
              <a:gd name="connsiteY1" fmla="*/ 0 h 779989"/>
              <a:gd name="connsiteX2" fmla="*/ 1666434 w 1666434"/>
              <a:gd name="connsiteY2" fmla="*/ 779989 h 779989"/>
              <a:gd name="connsiteX3" fmla="*/ 0 w 1666434"/>
              <a:gd name="connsiteY3" fmla="*/ 779989 h 779989"/>
              <a:gd name="connsiteX4" fmla="*/ 7620 w 1666434"/>
              <a:gd name="connsiteY4" fmla="*/ 419100 h 779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6434" h="779989">
                <a:moveTo>
                  <a:pt x="7620" y="419100"/>
                </a:moveTo>
                <a:lnTo>
                  <a:pt x="1666434" y="0"/>
                </a:lnTo>
                <a:lnTo>
                  <a:pt x="1666434" y="779989"/>
                </a:lnTo>
                <a:lnTo>
                  <a:pt x="0" y="779989"/>
                </a:lnTo>
                <a:lnTo>
                  <a:pt x="7620" y="419100"/>
                </a:lnTo>
                <a:close/>
              </a:path>
            </a:pathLst>
          </a:cu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sz="1200">
                <a:solidFill>
                  <a:prstClr val="black">
                    <a:lumMod val="85000"/>
                    <a:lumOff val="15000"/>
                  </a:prstClr>
                </a:solidFill>
              </a:rPr>
              <a:t>FTU 1 </a:t>
            </a:r>
          </a:p>
          <a:p>
            <a:pPr algn="ctr">
              <a:defRPr/>
            </a:pPr>
            <a:r>
              <a:rPr lang="en-US" sz="1200">
                <a:solidFill>
                  <a:prstClr val="black">
                    <a:lumMod val="85000"/>
                    <a:lumOff val="15000"/>
                  </a:prstClr>
                </a:solidFill>
              </a:rPr>
              <a:t>Users of FT IS</a:t>
            </a:r>
          </a:p>
        </p:txBody>
      </p:sp>
      <p:sp>
        <p:nvSpPr>
          <p:cNvPr id="53" name="Прямоугольник 33"/>
          <p:cNvSpPr/>
          <p:nvPr/>
        </p:nvSpPr>
        <p:spPr>
          <a:xfrm>
            <a:off x="3843338" y="3689350"/>
            <a:ext cx="1574800" cy="736600"/>
          </a:xfrm>
          <a:custGeom>
            <a:avLst/>
            <a:gdLst>
              <a:gd name="connsiteX0" fmla="*/ 0 w 1666434"/>
              <a:gd name="connsiteY0" fmla="*/ 0 h 779989"/>
              <a:gd name="connsiteX1" fmla="*/ 1666434 w 1666434"/>
              <a:gd name="connsiteY1" fmla="*/ 0 h 779989"/>
              <a:gd name="connsiteX2" fmla="*/ 1666434 w 1666434"/>
              <a:gd name="connsiteY2" fmla="*/ 779989 h 779989"/>
              <a:gd name="connsiteX3" fmla="*/ 0 w 1666434"/>
              <a:gd name="connsiteY3" fmla="*/ 779989 h 779989"/>
              <a:gd name="connsiteX4" fmla="*/ 0 w 1666434"/>
              <a:gd name="connsiteY4" fmla="*/ 0 h 779989"/>
              <a:gd name="connsiteX0" fmla="*/ 7620 w 1666434"/>
              <a:gd name="connsiteY0" fmla="*/ 419100 h 779989"/>
              <a:gd name="connsiteX1" fmla="*/ 1666434 w 1666434"/>
              <a:gd name="connsiteY1" fmla="*/ 0 h 779989"/>
              <a:gd name="connsiteX2" fmla="*/ 1666434 w 1666434"/>
              <a:gd name="connsiteY2" fmla="*/ 779989 h 779989"/>
              <a:gd name="connsiteX3" fmla="*/ 0 w 1666434"/>
              <a:gd name="connsiteY3" fmla="*/ 779989 h 779989"/>
              <a:gd name="connsiteX4" fmla="*/ 7620 w 1666434"/>
              <a:gd name="connsiteY4" fmla="*/ 419100 h 779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6434" h="779989">
                <a:moveTo>
                  <a:pt x="7620" y="419100"/>
                </a:moveTo>
                <a:lnTo>
                  <a:pt x="1666434" y="0"/>
                </a:lnTo>
                <a:lnTo>
                  <a:pt x="1666434" y="779989"/>
                </a:lnTo>
                <a:lnTo>
                  <a:pt x="0" y="779989"/>
                </a:lnTo>
                <a:lnTo>
                  <a:pt x="7620" y="419100"/>
                </a:lnTo>
                <a:close/>
              </a:path>
            </a:pathLst>
          </a:cu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sz="1200">
                <a:solidFill>
                  <a:prstClr val="black">
                    <a:lumMod val="85000"/>
                    <a:lumOff val="15000"/>
                  </a:prstClr>
                </a:solidFill>
              </a:rPr>
              <a:t>FTU 2 </a:t>
            </a:r>
          </a:p>
          <a:p>
            <a:pPr algn="ctr">
              <a:defRPr/>
            </a:pPr>
            <a:r>
              <a:rPr lang="en-US" sz="1200">
                <a:solidFill>
                  <a:prstClr val="black">
                    <a:lumMod val="85000"/>
                    <a:lumOff val="15000"/>
                  </a:prstClr>
                </a:solidFill>
              </a:rPr>
              <a:t>Users of FT IS</a:t>
            </a:r>
          </a:p>
        </p:txBody>
      </p:sp>
      <p:sp>
        <p:nvSpPr>
          <p:cNvPr id="54" name="Прямоугольник 33"/>
          <p:cNvSpPr/>
          <p:nvPr/>
        </p:nvSpPr>
        <p:spPr>
          <a:xfrm>
            <a:off x="3843338" y="4968875"/>
            <a:ext cx="1574800" cy="736600"/>
          </a:xfrm>
          <a:custGeom>
            <a:avLst/>
            <a:gdLst>
              <a:gd name="connsiteX0" fmla="*/ 0 w 1666434"/>
              <a:gd name="connsiteY0" fmla="*/ 0 h 779989"/>
              <a:gd name="connsiteX1" fmla="*/ 1666434 w 1666434"/>
              <a:gd name="connsiteY1" fmla="*/ 0 h 779989"/>
              <a:gd name="connsiteX2" fmla="*/ 1666434 w 1666434"/>
              <a:gd name="connsiteY2" fmla="*/ 779989 h 779989"/>
              <a:gd name="connsiteX3" fmla="*/ 0 w 1666434"/>
              <a:gd name="connsiteY3" fmla="*/ 779989 h 779989"/>
              <a:gd name="connsiteX4" fmla="*/ 0 w 1666434"/>
              <a:gd name="connsiteY4" fmla="*/ 0 h 779989"/>
              <a:gd name="connsiteX0" fmla="*/ 7620 w 1666434"/>
              <a:gd name="connsiteY0" fmla="*/ 419100 h 779989"/>
              <a:gd name="connsiteX1" fmla="*/ 1666434 w 1666434"/>
              <a:gd name="connsiteY1" fmla="*/ 0 h 779989"/>
              <a:gd name="connsiteX2" fmla="*/ 1666434 w 1666434"/>
              <a:gd name="connsiteY2" fmla="*/ 779989 h 779989"/>
              <a:gd name="connsiteX3" fmla="*/ 0 w 1666434"/>
              <a:gd name="connsiteY3" fmla="*/ 779989 h 779989"/>
              <a:gd name="connsiteX4" fmla="*/ 7620 w 1666434"/>
              <a:gd name="connsiteY4" fmla="*/ 419100 h 779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6434" h="779989">
                <a:moveTo>
                  <a:pt x="7620" y="419100"/>
                </a:moveTo>
                <a:lnTo>
                  <a:pt x="1666434" y="0"/>
                </a:lnTo>
                <a:lnTo>
                  <a:pt x="1666434" y="779989"/>
                </a:lnTo>
                <a:lnTo>
                  <a:pt x="0" y="779989"/>
                </a:lnTo>
                <a:lnTo>
                  <a:pt x="7620" y="419100"/>
                </a:lnTo>
                <a:close/>
              </a:path>
            </a:pathLst>
          </a:cu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sz="1200">
                <a:solidFill>
                  <a:prstClr val="black">
                    <a:lumMod val="85000"/>
                    <a:lumOff val="15000"/>
                  </a:prstClr>
                </a:solidFill>
              </a:rPr>
              <a:t>FTU N </a:t>
            </a:r>
          </a:p>
          <a:p>
            <a:pPr algn="ctr">
              <a:defRPr/>
            </a:pPr>
            <a:r>
              <a:rPr lang="en-US" sz="1200">
                <a:solidFill>
                  <a:prstClr val="black">
                    <a:lumMod val="85000"/>
                    <a:lumOff val="15000"/>
                  </a:prstClr>
                </a:solidFill>
              </a:rPr>
              <a:t>Users of FT IS</a:t>
            </a:r>
          </a:p>
        </p:txBody>
      </p:sp>
      <p:sp>
        <p:nvSpPr>
          <p:cNvPr id="63" name="Полилиния 62"/>
          <p:cNvSpPr/>
          <p:nvPr/>
        </p:nvSpPr>
        <p:spPr>
          <a:xfrm>
            <a:off x="563563" y="2058988"/>
            <a:ext cx="2046287" cy="1654175"/>
          </a:xfrm>
          <a:custGeom>
            <a:avLst/>
            <a:gdLst>
              <a:gd name="connsiteX0" fmla="*/ 0 w 2167057"/>
              <a:gd name="connsiteY0" fmla="*/ 0 h 1750669"/>
              <a:gd name="connsiteX1" fmla="*/ 1666434 w 2167057"/>
              <a:gd name="connsiteY1" fmla="*/ 0 h 1750669"/>
              <a:gd name="connsiteX2" fmla="*/ 1666434 w 2167057"/>
              <a:gd name="connsiteY2" fmla="*/ 863574 h 1750669"/>
              <a:gd name="connsiteX3" fmla="*/ 2032320 w 2167057"/>
              <a:gd name="connsiteY3" fmla="*/ 863574 h 1750669"/>
              <a:gd name="connsiteX4" fmla="*/ 2167057 w 2167057"/>
              <a:gd name="connsiteY4" fmla="*/ 1307122 h 1750669"/>
              <a:gd name="connsiteX5" fmla="*/ 2032320 w 2167057"/>
              <a:gd name="connsiteY5" fmla="*/ 1750669 h 1750669"/>
              <a:gd name="connsiteX6" fmla="*/ 1666434 w 2167057"/>
              <a:gd name="connsiteY6" fmla="*/ 1750669 h 1750669"/>
              <a:gd name="connsiteX7" fmla="*/ 1601006 w 2167057"/>
              <a:gd name="connsiteY7" fmla="*/ 1750669 h 1750669"/>
              <a:gd name="connsiteX8" fmla="*/ 0 w 2167057"/>
              <a:gd name="connsiteY8" fmla="*/ 1750669 h 1750669"/>
              <a:gd name="connsiteX0" fmla="*/ 0 w 2167057"/>
              <a:gd name="connsiteY0" fmla="*/ 1296 h 1751965"/>
              <a:gd name="connsiteX1" fmla="*/ 1574897 w 2167057"/>
              <a:gd name="connsiteY1" fmla="*/ 0 h 1751965"/>
              <a:gd name="connsiteX2" fmla="*/ 1666434 w 2167057"/>
              <a:gd name="connsiteY2" fmla="*/ 1296 h 1751965"/>
              <a:gd name="connsiteX3" fmla="*/ 1666434 w 2167057"/>
              <a:gd name="connsiteY3" fmla="*/ 864870 h 1751965"/>
              <a:gd name="connsiteX4" fmla="*/ 2032320 w 2167057"/>
              <a:gd name="connsiteY4" fmla="*/ 864870 h 1751965"/>
              <a:gd name="connsiteX5" fmla="*/ 2167057 w 2167057"/>
              <a:gd name="connsiteY5" fmla="*/ 1308418 h 1751965"/>
              <a:gd name="connsiteX6" fmla="*/ 2032320 w 2167057"/>
              <a:gd name="connsiteY6" fmla="*/ 1751965 h 1751965"/>
              <a:gd name="connsiteX7" fmla="*/ 1666434 w 2167057"/>
              <a:gd name="connsiteY7" fmla="*/ 1751965 h 1751965"/>
              <a:gd name="connsiteX8" fmla="*/ 1601006 w 2167057"/>
              <a:gd name="connsiteY8" fmla="*/ 1751965 h 1751965"/>
              <a:gd name="connsiteX9" fmla="*/ 0 w 2167057"/>
              <a:gd name="connsiteY9" fmla="*/ 1751965 h 1751965"/>
              <a:gd name="connsiteX10" fmla="*/ 0 w 2167057"/>
              <a:gd name="connsiteY10" fmla="*/ 1296 h 1751965"/>
              <a:gd name="connsiteX0" fmla="*/ 0 w 2167057"/>
              <a:gd name="connsiteY0" fmla="*/ 1296 h 1751965"/>
              <a:gd name="connsiteX1" fmla="*/ 1574897 w 2167057"/>
              <a:gd name="connsiteY1" fmla="*/ 0 h 1751965"/>
              <a:gd name="connsiteX2" fmla="*/ 1369254 w 2167057"/>
              <a:gd name="connsiteY2" fmla="*/ 439446 h 1751965"/>
              <a:gd name="connsiteX3" fmla="*/ 1666434 w 2167057"/>
              <a:gd name="connsiteY3" fmla="*/ 864870 h 1751965"/>
              <a:gd name="connsiteX4" fmla="*/ 2032320 w 2167057"/>
              <a:gd name="connsiteY4" fmla="*/ 864870 h 1751965"/>
              <a:gd name="connsiteX5" fmla="*/ 2167057 w 2167057"/>
              <a:gd name="connsiteY5" fmla="*/ 1308418 h 1751965"/>
              <a:gd name="connsiteX6" fmla="*/ 2032320 w 2167057"/>
              <a:gd name="connsiteY6" fmla="*/ 1751965 h 1751965"/>
              <a:gd name="connsiteX7" fmla="*/ 1666434 w 2167057"/>
              <a:gd name="connsiteY7" fmla="*/ 1751965 h 1751965"/>
              <a:gd name="connsiteX8" fmla="*/ 1601006 w 2167057"/>
              <a:gd name="connsiteY8" fmla="*/ 1751965 h 1751965"/>
              <a:gd name="connsiteX9" fmla="*/ 0 w 2167057"/>
              <a:gd name="connsiteY9" fmla="*/ 1751965 h 1751965"/>
              <a:gd name="connsiteX10" fmla="*/ 0 w 2167057"/>
              <a:gd name="connsiteY10" fmla="*/ 1296 h 1751965"/>
              <a:gd name="connsiteX0" fmla="*/ 0 w 2167057"/>
              <a:gd name="connsiteY0" fmla="*/ 1296 h 1751965"/>
              <a:gd name="connsiteX1" fmla="*/ 1574897 w 2167057"/>
              <a:gd name="connsiteY1" fmla="*/ 0 h 1751965"/>
              <a:gd name="connsiteX2" fmla="*/ 1369254 w 2167057"/>
              <a:gd name="connsiteY2" fmla="*/ 439446 h 1751965"/>
              <a:gd name="connsiteX3" fmla="*/ 1578804 w 2167057"/>
              <a:gd name="connsiteY3" fmla="*/ 864870 h 1751965"/>
              <a:gd name="connsiteX4" fmla="*/ 2032320 w 2167057"/>
              <a:gd name="connsiteY4" fmla="*/ 864870 h 1751965"/>
              <a:gd name="connsiteX5" fmla="*/ 2167057 w 2167057"/>
              <a:gd name="connsiteY5" fmla="*/ 1308418 h 1751965"/>
              <a:gd name="connsiteX6" fmla="*/ 2032320 w 2167057"/>
              <a:gd name="connsiteY6" fmla="*/ 1751965 h 1751965"/>
              <a:gd name="connsiteX7" fmla="*/ 1666434 w 2167057"/>
              <a:gd name="connsiteY7" fmla="*/ 1751965 h 1751965"/>
              <a:gd name="connsiteX8" fmla="*/ 1601006 w 2167057"/>
              <a:gd name="connsiteY8" fmla="*/ 1751965 h 1751965"/>
              <a:gd name="connsiteX9" fmla="*/ 0 w 2167057"/>
              <a:gd name="connsiteY9" fmla="*/ 1751965 h 1751965"/>
              <a:gd name="connsiteX10" fmla="*/ 0 w 2167057"/>
              <a:gd name="connsiteY10" fmla="*/ 1296 h 1751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67057" h="1751965">
                <a:moveTo>
                  <a:pt x="0" y="1296"/>
                </a:moveTo>
                <a:lnTo>
                  <a:pt x="1574897" y="0"/>
                </a:lnTo>
                <a:lnTo>
                  <a:pt x="1369254" y="439446"/>
                </a:lnTo>
                <a:lnTo>
                  <a:pt x="1578804" y="864870"/>
                </a:lnTo>
                <a:lnTo>
                  <a:pt x="2032320" y="864870"/>
                </a:lnTo>
                <a:lnTo>
                  <a:pt x="2167057" y="1308418"/>
                </a:lnTo>
                <a:lnTo>
                  <a:pt x="2032320" y="1751965"/>
                </a:lnTo>
                <a:lnTo>
                  <a:pt x="1666434" y="1751965"/>
                </a:lnTo>
                <a:lnTo>
                  <a:pt x="1601006" y="1751965"/>
                </a:lnTo>
                <a:lnTo>
                  <a:pt x="0" y="1751965"/>
                </a:lnTo>
                <a:lnTo>
                  <a:pt x="0" y="1296"/>
                </a:lnTo>
                <a:close/>
              </a:path>
            </a:pathLst>
          </a:custGeom>
          <a:solidFill>
            <a:srgbClr val="C2DF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solidFill>
                <a:prstClr val="white"/>
              </a:solidFill>
            </a:endParaRPr>
          </a:p>
        </p:txBody>
      </p:sp>
      <p:sp>
        <p:nvSpPr>
          <p:cNvPr id="44045" name="TextBox 63"/>
          <p:cNvSpPr txBox="1">
            <a:spLocks noChangeArrowheads="1"/>
          </p:cNvSpPr>
          <p:nvPr/>
        </p:nvSpPr>
        <p:spPr bwMode="auto">
          <a:xfrm>
            <a:off x="2562225" y="3511550"/>
            <a:ext cx="850900" cy="377825"/>
          </a:xfrm>
          <a:prstGeom prst="rect">
            <a:avLst/>
          </a:prstGeom>
          <a:noFill/>
          <a:ln w="9525">
            <a:noFill/>
            <a:miter lim="800000"/>
            <a:headEnd/>
            <a:tailEnd/>
          </a:ln>
        </p:spPr>
        <p:txBody>
          <a:bodyPr>
            <a:spAutoFit/>
          </a:bodyPr>
          <a:lstStyle/>
          <a:p>
            <a:pPr algn="ctr" eaLnBrk="0" hangingPunct="0"/>
            <a:r>
              <a:rPr lang="en-US" sz="2000" b="1">
                <a:solidFill>
                  <a:srgbClr val="000000"/>
                </a:solidFill>
              </a:rPr>
              <a:t>ВТС</a:t>
            </a:r>
          </a:p>
        </p:txBody>
      </p:sp>
      <p:sp>
        <p:nvSpPr>
          <p:cNvPr id="44046" name="TextBox 64"/>
          <p:cNvSpPr txBox="1">
            <a:spLocks noChangeArrowheads="1"/>
          </p:cNvSpPr>
          <p:nvPr/>
        </p:nvSpPr>
        <p:spPr bwMode="auto">
          <a:xfrm>
            <a:off x="563563" y="2229276"/>
            <a:ext cx="1277937" cy="738664"/>
          </a:xfrm>
          <a:prstGeom prst="rect">
            <a:avLst/>
          </a:prstGeom>
          <a:noFill/>
          <a:ln w="9525">
            <a:noFill/>
            <a:miter lim="800000"/>
            <a:headEnd/>
            <a:tailEnd/>
          </a:ln>
        </p:spPr>
        <p:txBody>
          <a:bodyPr wrap="square">
            <a:spAutoFit/>
          </a:bodyPr>
          <a:lstStyle/>
          <a:p>
            <a:pPr algn="ctr" eaLnBrk="0" hangingPunct="0"/>
            <a:r>
              <a:rPr lang="en-US" sz="1400" dirty="0">
                <a:solidFill>
                  <a:srgbClr val="000000"/>
                </a:solidFill>
              </a:rPr>
              <a:t>FT Headquarters DPC</a:t>
            </a:r>
          </a:p>
        </p:txBody>
      </p:sp>
      <p:sp>
        <p:nvSpPr>
          <p:cNvPr id="44047" name="TextBox 66"/>
          <p:cNvSpPr txBox="1">
            <a:spLocks noChangeArrowheads="1"/>
          </p:cNvSpPr>
          <p:nvPr/>
        </p:nvSpPr>
        <p:spPr bwMode="auto">
          <a:xfrm>
            <a:off x="2562225" y="3903663"/>
            <a:ext cx="896938" cy="646112"/>
          </a:xfrm>
          <a:prstGeom prst="rect">
            <a:avLst/>
          </a:prstGeom>
          <a:noFill/>
          <a:ln w="9525">
            <a:noFill/>
            <a:miter lim="800000"/>
            <a:headEnd/>
            <a:tailEnd/>
          </a:ln>
        </p:spPr>
        <p:txBody>
          <a:bodyPr>
            <a:spAutoFit/>
          </a:bodyPr>
          <a:lstStyle/>
          <a:p>
            <a:pPr eaLnBrk="0" hangingPunct="0"/>
            <a:r>
              <a:rPr lang="en-US" sz="1200" i="1">
                <a:solidFill>
                  <a:srgbClr val="000000"/>
                </a:solidFill>
              </a:rPr>
              <a:t>Data backups</a:t>
            </a:r>
          </a:p>
        </p:txBody>
      </p:sp>
      <p:sp>
        <p:nvSpPr>
          <p:cNvPr id="44048" name="TextBox 70"/>
          <p:cNvSpPr txBox="1">
            <a:spLocks noChangeArrowheads="1"/>
          </p:cNvSpPr>
          <p:nvPr/>
        </p:nvSpPr>
        <p:spPr bwMode="auto">
          <a:xfrm>
            <a:off x="3840163" y="2057400"/>
            <a:ext cx="1577975" cy="434975"/>
          </a:xfrm>
          <a:prstGeom prst="rect">
            <a:avLst/>
          </a:prstGeom>
          <a:noFill/>
          <a:ln w="9525">
            <a:noFill/>
            <a:miter lim="800000"/>
            <a:headEnd/>
            <a:tailEnd/>
          </a:ln>
        </p:spPr>
        <p:txBody>
          <a:bodyPr>
            <a:spAutoFit/>
          </a:bodyPr>
          <a:lstStyle/>
          <a:p>
            <a:pPr algn="ctr" eaLnBrk="0" hangingPunct="0"/>
            <a:r>
              <a:rPr lang="en-US" sz="1200" b="1">
                <a:solidFill>
                  <a:srgbClr val="000000"/>
                </a:solidFill>
              </a:rPr>
              <a:t>Regional FTU 1 DPC</a:t>
            </a:r>
          </a:p>
        </p:txBody>
      </p:sp>
      <p:sp>
        <p:nvSpPr>
          <p:cNvPr id="44049" name="TextBox 71"/>
          <p:cNvSpPr txBox="1">
            <a:spLocks noChangeArrowheads="1"/>
          </p:cNvSpPr>
          <p:nvPr/>
        </p:nvSpPr>
        <p:spPr bwMode="auto">
          <a:xfrm>
            <a:off x="3840163" y="3354388"/>
            <a:ext cx="1577975" cy="436562"/>
          </a:xfrm>
          <a:prstGeom prst="rect">
            <a:avLst/>
          </a:prstGeom>
          <a:noFill/>
          <a:ln w="9525">
            <a:noFill/>
            <a:miter lim="800000"/>
            <a:headEnd/>
            <a:tailEnd/>
          </a:ln>
        </p:spPr>
        <p:txBody>
          <a:bodyPr>
            <a:spAutoFit/>
          </a:bodyPr>
          <a:lstStyle/>
          <a:p>
            <a:pPr algn="ctr" eaLnBrk="0" hangingPunct="0"/>
            <a:r>
              <a:rPr lang="en-US" sz="1200" b="1">
                <a:solidFill>
                  <a:srgbClr val="000000"/>
                </a:solidFill>
              </a:rPr>
              <a:t>Regional FTU 2 DPC</a:t>
            </a:r>
          </a:p>
        </p:txBody>
      </p:sp>
      <p:sp>
        <p:nvSpPr>
          <p:cNvPr id="44050" name="TextBox 72"/>
          <p:cNvSpPr txBox="1">
            <a:spLocks noChangeArrowheads="1"/>
          </p:cNvSpPr>
          <p:nvPr/>
        </p:nvSpPr>
        <p:spPr bwMode="auto">
          <a:xfrm>
            <a:off x="3840163" y="4637088"/>
            <a:ext cx="1577975" cy="436562"/>
          </a:xfrm>
          <a:prstGeom prst="rect">
            <a:avLst/>
          </a:prstGeom>
          <a:noFill/>
          <a:ln w="9525">
            <a:noFill/>
            <a:miter lim="800000"/>
            <a:headEnd/>
            <a:tailEnd/>
          </a:ln>
        </p:spPr>
        <p:txBody>
          <a:bodyPr>
            <a:spAutoFit/>
          </a:bodyPr>
          <a:lstStyle/>
          <a:p>
            <a:pPr algn="ctr" eaLnBrk="0" hangingPunct="0"/>
            <a:r>
              <a:rPr lang="en-US" sz="1200" b="1">
                <a:solidFill>
                  <a:srgbClr val="000000"/>
                </a:solidFill>
              </a:rPr>
              <a:t>Regional FTU N DPC</a:t>
            </a:r>
            <a:endParaRPr lang="ru-RU" altLang="ru-RU" sz="1200" b="1">
              <a:solidFill>
                <a:srgbClr val="000000"/>
              </a:solidFill>
            </a:endParaRPr>
          </a:p>
        </p:txBody>
      </p:sp>
      <p:pic>
        <p:nvPicPr>
          <p:cNvPr id="44051" name="Рисунок 76"/>
          <p:cNvPicPr>
            <a:picLocks noChangeAspect="1"/>
          </p:cNvPicPr>
          <p:nvPr/>
        </p:nvPicPr>
        <p:blipFill>
          <a:blip r:embed="rId3" cstate="print"/>
          <a:srcRect/>
          <a:stretch>
            <a:fillRect/>
          </a:stretch>
        </p:blipFill>
        <p:spPr bwMode="auto">
          <a:xfrm>
            <a:off x="784225" y="5108575"/>
            <a:ext cx="322263" cy="455613"/>
          </a:xfrm>
          <a:prstGeom prst="rect">
            <a:avLst/>
          </a:prstGeom>
          <a:noFill/>
          <a:ln w="9525">
            <a:noFill/>
            <a:miter lim="800000"/>
            <a:headEnd/>
            <a:tailEnd/>
          </a:ln>
        </p:spPr>
      </p:pic>
      <p:pic>
        <p:nvPicPr>
          <p:cNvPr id="44052" name="Рисунок 77"/>
          <p:cNvPicPr>
            <a:picLocks noChangeAspect="1"/>
          </p:cNvPicPr>
          <p:nvPr/>
        </p:nvPicPr>
        <p:blipFill>
          <a:blip r:embed="rId3" cstate="print"/>
          <a:srcRect/>
          <a:stretch>
            <a:fillRect/>
          </a:stretch>
        </p:blipFill>
        <p:spPr bwMode="auto">
          <a:xfrm>
            <a:off x="1165225" y="5108575"/>
            <a:ext cx="320675" cy="455613"/>
          </a:xfrm>
          <a:prstGeom prst="rect">
            <a:avLst/>
          </a:prstGeom>
          <a:noFill/>
          <a:ln w="9525">
            <a:noFill/>
            <a:miter lim="800000"/>
            <a:headEnd/>
            <a:tailEnd/>
          </a:ln>
        </p:spPr>
      </p:pic>
      <p:pic>
        <p:nvPicPr>
          <p:cNvPr id="44053" name="Рисунок 78"/>
          <p:cNvPicPr>
            <a:picLocks noChangeAspect="1"/>
          </p:cNvPicPr>
          <p:nvPr/>
        </p:nvPicPr>
        <p:blipFill>
          <a:blip r:embed="rId3" cstate="print"/>
          <a:srcRect/>
          <a:stretch>
            <a:fillRect/>
          </a:stretch>
        </p:blipFill>
        <p:spPr bwMode="auto">
          <a:xfrm>
            <a:off x="1554163" y="5108575"/>
            <a:ext cx="322262" cy="455613"/>
          </a:xfrm>
          <a:prstGeom prst="rect">
            <a:avLst/>
          </a:prstGeom>
          <a:noFill/>
          <a:ln w="9525">
            <a:noFill/>
            <a:miter lim="800000"/>
            <a:headEnd/>
            <a:tailEnd/>
          </a:ln>
        </p:spPr>
      </p:pic>
      <p:pic>
        <p:nvPicPr>
          <p:cNvPr id="44054" name="Рисунок 79"/>
          <p:cNvPicPr>
            <a:picLocks noChangeAspect="1"/>
          </p:cNvPicPr>
          <p:nvPr/>
        </p:nvPicPr>
        <p:blipFill>
          <a:blip r:embed="rId3" cstate="print"/>
          <a:srcRect/>
          <a:stretch>
            <a:fillRect/>
          </a:stretch>
        </p:blipFill>
        <p:spPr bwMode="auto">
          <a:xfrm>
            <a:off x="784225" y="3059113"/>
            <a:ext cx="322263" cy="455612"/>
          </a:xfrm>
          <a:prstGeom prst="rect">
            <a:avLst/>
          </a:prstGeom>
          <a:noFill/>
          <a:ln w="9525">
            <a:noFill/>
            <a:miter lim="800000"/>
            <a:headEnd/>
            <a:tailEnd/>
          </a:ln>
        </p:spPr>
      </p:pic>
      <p:pic>
        <p:nvPicPr>
          <p:cNvPr id="44055" name="Рисунок 80"/>
          <p:cNvPicPr>
            <a:picLocks noChangeAspect="1"/>
          </p:cNvPicPr>
          <p:nvPr/>
        </p:nvPicPr>
        <p:blipFill>
          <a:blip r:embed="rId3" cstate="print"/>
          <a:srcRect/>
          <a:stretch>
            <a:fillRect/>
          </a:stretch>
        </p:blipFill>
        <p:spPr bwMode="auto">
          <a:xfrm>
            <a:off x="1165225" y="3059113"/>
            <a:ext cx="320675" cy="455612"/>
          </a:xfrm>
          <a:prstGeom prst="rect">
            <a:avLst/>
          </a:prstGeom>
          <a:noFill/>
          <a:ln w="9525">
            <a:noFill/>
            <a:miter lim="800000"/>
            <a:headEnd/>
            <a:tailEnd/>
          </a:ln>
        </p:spPr>
      </p:pic>
      <p:pic>
        <p:nvPicPr>
          <p:cNvPr id="44056" name="Рисунок 81"/>
          <p:cNvPicPr>
            <a:picLocks noChangeAspect="1"/>
          </p:cNvPicPr>
          <p:nvPr/>
        </p:nvPicPr>
        <p:blipFill>
          <a:blip r:embed="rId3" cstate="print"/>
          <a:srcRect/>
          <a:stretch>
            <a:fillRect/>
          </a:stretch>
        </p:blipFill>
        <p:spPr bwMode="auto">
          <a:xfrm>
            <a:off x="1554163" y="3059113"/>
            <a:ext cx="322262" cy="455612"/>
          </a:xfrm>
          <a:prstGeom prst="rect">
            <a:avLst/>
          </a:prstGeom>
          <a:noFill/>
          <a:ln w="9525">
            <a:noFill/>
            <a:miter lim="800000"/>
            <a:headEnd/>
            <a:tailEnd/>
          </a:ln>
        </p:spPr>
      </p:pic>
      <p:pic>
        <p:nvPicPr>
          <p:cNvPr id="5" name="Рисунок 4"/>
          <p:cNvPicPr>
            <a:picLocks noChangeAspect="1"/>
          </p:cNvPicPr>
          <p:nvPr/>
        </p:nvPicPr>
        <p:blipFill>
          <a:blip r:embed="rId4" cstate="print">
            <a:duotone>
              <a:prstClr val="black"/>
              <a:schemeClr val="accent1">
                <a:tint val="45000"/>
                <a:satMod val="400000"/>
              </a:schemeClr>
            </a:duotone>
            <a:extLst/>
          </a:blip>
          <a:stretch>
            <a:fillRect/>
          </a:stretch>
        </p:blipFill>
        <p:spPr>
          <a:xfrm>
            <a:off x="2661758" y="3268952"/>
            <a:ext cx="648898" cy="292750"/>
          </a:xfrm>
          <a:prstGeom prst="rect">
            <a:avLst/>
          </a:prstGeom>
        </p:spPr>
      </p:pic>
      <p:pic>
        <p:nvPicPr>
          <p:cNvPr id="44058" name="Рисунок 84"/>
          <p:cNvPicPr>
            <a:picLocks noChangeAspect="1"/>
          </p:cNvPicPr>
          <p:nvPr/>
        </p:nvPicPr>
        <p:blipFill>
          <a:blip r:embed="rId5" cstate="print"/>
          <a:srcRect/>
          <a:stretch>
            <a:fillRect/>
          </a:stretch>
        </p:blipFill>
        <p:spPr bwMode="auto">
          <a:xfrm>
            <a:off x="4003675" y="2371725"/>
            <a:ext cx="192088" cy="273050"/>
          </a:xfrm>
          <a:prstGeom prst="rect">
            <a:avLst/>
          </a:prstGeom>
          <a:noFill/>
          <a:ln w="9525">
            <a:noFill/>
            <a:miter lim="800000"/>
            <a:headEnd/>
            <a:tailEnd/>
          </a:ln>
        </p:spPr>
      </p:pic>
      <p:pic>
        <p:nvPicPr>
          <p:cNvPr id="44059" name="Рисунок 85"/>
          <p:cNvPicPr>
            <a:picLocks noChangeAspect="1"/>
          </p:cNvPicPr>
          <p:nvPr/>
        </p:nvPicPr>
        <p:blipFill>
          <a:blip r:embed="rId5" cstate="print"/>
          <a:srcRect/>
          <a:stretch>
            <a:fillRect/>
          </a:stretch>
        </p:blipFill>
        <p:spPr bwMode="auto">
          <a:xfrm>
            <a:off x="4003675" y="3667125"/>
            <a:ext cx="192088" cy="273050"/>
          </a:xfrm>
          <a:prstGeom prst="rect">
            <a:avLst/>
          </a:prstGeom>
          <a:noFill/>
          <a:ln w="9525">
            <a:noFill/>
            <a:miter lim="800000"/>
            <a:headEnd/>
            <a:tailEnd/>
          </a:ln>
        </p:spPr>
      </p:pic>
      <p:pic>
        <p:nvPicPr>
          <p:cNvPr id="44060" name="Рисунок 86"/>
          <p:cNvPicPr>
            <a:picLocks noChangeAspect="1"/>
          </p:cNvPicPr>
          <p:nvPr/>
        </p:nvPicPr>
        <p:blipFill>
          <a:blip r:embed="rId6" cstate="print"/>
          <a:srcRect/>
          <a:stretch>
            <a:fillRect/>
          </a:stretch>
        </p:blipFill>
        <p:spPr bwMode="auto">
          <a:xfrm>
            <a:off x="4003675" y="4933950"/>
            <a:ext cx="192088" cy="271463"/>
          </a:xfrm>
          <a:prstGeom prst="rect">
            <a:avLst/>
          </a:prstGeom>
          <a:noFill/>
          <a:ln w="9525">
            <a:noFill/>
            <a:miter lim="800000"/>
            <a:headEnd/>
            <a:tailEnd/>
          </a:ln>
        </p:spPr>
      </p:pic>
      <p:graphicFrame>
        <p:nvGraphicFramePr>
          <p:cNvPr id="89" name="Таблица 88"/>
          <p:cNvGraphicFramePr>
            <a:graphicFrameLocks noGrp="1"/>
          </p:cNvGraphicFramePr>
          <p:nvPr/>
        </p:nvGraphicFramePr>
        <p:xfrm>
          <a:off x="409575" y="5951538"/>
          <a:ext cx="10526712" cy="639762"/>
        </p:xfrm>
        <a:graphic>
          <a:graphicData uri="http://schemas.openxmlformats.org/drawingml/2006/table">
            <a:tbl>
              <a:tblPr firstRow="1" bandRow="1">
                <a:tableStyleId>{5C22544A-7EE6-4342-B048-85BDC9FD1C3A}</a:tableStyleId>
              </a:tblPr>
              <a:tblGrid>
                <a:gridCol w="2058514"/>
                <a:gridCol w="2157113"/>
                <a:gridCol w="1610241"/>
                <a:gridCol w="3336240"/>
                <a:gridCol w="1364604"/>
              </a:tblGrid>
              <a:tr h="26482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a:solidFill>
                            <a:schemeClr val="tx1"/>
                          </a:solidFill>
                          <a:latin typeface="Times New Roman" panose="02020603050405020304" pitchFamily="18" charset="0"/>
                          <a:cs typeface="Times New Roman" panose="02020603050405020304" pitchFamily="18" charset="0"/>
                        </a:rPr>
                        <a:t>FTAS budget structure</a:t>
                      </a:r>
                    </a:p>
                    <a:p>
                      <a:pPr marL="0" marR="0" indent="0" algn="ctr" defTabSz="914400" rtl="0" eaLnBrk="1" fontAlgn="auto" latinLnBrk="0" hangingPunct="1">
                        <a:lnSpc>
                          <a:spcPct val="100000"/>
                        </a:lnSpc>
                        <a:spcBef>
                          <a:spcPts val="0"/>
                        </a:spcBef>
                        <a:spcAft>
                          <a:spcPts val="0"/>
                        </a:spcAft>
                        <a:buClrTx/>
                        <a:buSzTx/>
                        <a:buFontTx/>
                        <a:buNone/>
                        <a:tabLst/>
                        <a:defRPr/>
                      </a:pPr>
                      <a:endParaRPr lang="ru-RU" sz="1200" b="1" dirty="0" smtClean="0">
                        <a:solidFill>
                          <a:schemeClr val="tx1"/>
                        </a:solidFill>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a:solidFill>
                            <a:schemeClr val="tx1"/>
                          </a:solidFill>
                          <a:latin typeface="Times New Roman" panose="02020603050405020304" pitchFamily="18" charset="0"/>
                          <a:cs typeface="Times New Roman" panose="02020603050405020304" pitchFamily="18" charset="0"/>
                        </a:rPr>
                        <a:t>TOTAL: 2.5 bln. rub.</a:t>
                      </a:r>
                      <a:endParaRPr lang="ru-RU" sz="1200" b="1" dirty="0" smtClean="0">
                        <a:solidFill>
                          <a:schemeClr val="tx1"/>
                        </a:solidFill>
                        <a:latin typeface="Times New Roman" panose="02020603050405020304" pitchFamily="18" charset="0"/>
                        <a:cs typeface="Times New Roman" panose="02020603050405020304" pitchFamily="18" charset="0"/>
                      </a:endParaRPr>
                    </a:p>
                  </a:txBody>
                  <a:tcPr marL="91467" marR="91467" marT="37837" marB="37837">
                    <a:noFill/>
                  </a:tcPr>
                </a:tc>
                <a:tc>
                  <a:txBody>
                    <a:bodyPr/>
                    <a:lstStyle/>
                    <a:p>
                      <a:pPr rtl="0"/>
                      <a:r>
                        <a:rPr lang="en-US" sz="1200" b="0">
                          <a:solidFill>
                            <a:schemeClr val="tx1"/>
                          </a:solidFill>
                          <a:latin typeface="Times New Roman" panose="02020603050405020304" pitchFamily="18" charset="0"/>
                          <a:cs typeface="Times New Roman" panose="02020603050405020304" pitchFamily="18" charset="0"/>
                        </a:rPr>
                        <a:t>AS operation</a:t>
                      </a:r>
                      <a:endParaRPr lang="ru-RU" sz="1200" b="0" dirty="0">
                        <a:solidFill>
                          <a:schemeClr val="tx1"/>
                        </a:solidFill>
                        <a:latin typeface="Times New Roman" panose="02020603050405020304" pitchFamily="18" charset="0"/>
                        <a:cs typeface="Times New Roman" panose="02020603050405020304" pitchFamily="18" charset="0"/>
                      </a:endParaRPr>
                    </a:p>
                  </a:txBody>
                  <a:tcPr marL="91467" marR="91467" marT="37837" marB="37837">
                    <a:solidFill>
                      <a:schemeClr val="accent1">
                        <a:lumMod val="20000"/>
                        <a:lumOff val="80000"/>
                      </a:schemeClr>
                    </a:solidFill>
                  </a:tcPr>
                </a:tc>
                <a:tc>
                  <a:txBody>
                    <a:bodyPr/>
                    <a:lstStyle/>
                    <a:p>
                      <a:pPr algn="l" rtl="0"/>
                      <a:r>
                        <a:rPr lang="en-US" sz="1200" b="0">
                          <a:solidFill>
                            <a:schemeClr val="tx1"/>
                          </a:solidFill>
                          <a:latin typeface="Times New Roman" panose="02020603050405020304" pitchFamily="18" charset="0"/>
                          <a:cs typeface="Times New Roman" panose="02020603050405020304" pitchFamily="18" charset="0"/>
                        </a:rPr>
                        <a:t>767 mln. rub.</a:t>
                      </a:r>
                      <a:endParaRPr lang="ru-RU" sz="1200" b="0" dirty="0">
                        <a:solidFill>
                          <a:schemeClr val="tx1"/>
                        </a:solidFill>
                        <a:latin typeface="Times New Roman" panose="02020603050405020304" pitchFamily="18" charset="0"/>
                        <a:cs typeface="Times New Roman" panose="02020603050405020304" pitchFamily="18" charset="0"/>
                      </a:endParaRPr>
                    </a:p>
                  </a:txBody>
                  <a:tcPr marL="91467" marR="91467" marT="37837" marB="37837">
                    <a:solidFill>
                      <a:schemeClr val="accent1">
                        <a:lumMod val="20000"/>
                        <a:lumOff val="80000"/>
                      </a:schemeClr>
                    </a:solidFill>
                  </a:tcPr>
                </a:tc>
                <a:tc>
                  <a:txBody>
                    <a:bodyPr/>
                    <a:lstStyle/>
                    <a:p>
                      <a:pPr algn="l" rtl="0"/>
                      <a:r>
                        <a:rPr lang="en-US" sz="1200" b="0">
                          <a:solidFill>
                            <a:schemeClr val="tx1"/>
                          </a:solidFill>
                          <a:latin typeface="Times New Roman" panose="02020603050405020304" pitchFamily="18" charset="0"/>
                          <a:cs typeface="Times New Roman" panose="02020603050405020304" pitchFamily="18" charset="0"/>
                        </a:rPr>
                        <a:t>Maintenance of communication channels</a:t>
                      </a:r>
                      <a:endParaRPr lang="ru-RU" sz="1200" b="0" dirty="0">
                        <a:solidFill>
                          <a:schemeClr val="tx1"/>
                        </a:solidFill>
                        <a:latin typeface="Times New Roman" panose="02020603050405020304" pitchFamily="18" charset="0"/>
                        <a:cs typeface="Times New Roman" panose="02020603050405020304" pitchFamily="18" charset="0"/>
                      </a:endParaRPr>
                    </a:p>
                  </a:txBody>
                  <a:tcPr marL="91467" marR="91467" marT="37837" marB="37837">
                    <a:solidFill>
                      <a:schemeClr val="accent1">
                        <a:lumMod val="20000"/>
                        <a:lumOff val="80000"/>
                      </a:schemeClr>
                    </a:solidFill>
                  </a:tcPr>
                </a:tc>
                <a:tc>
                  <a:txBody>
                    <a:bodyPr/>
                    <a:lstStyle/>
                    <a:p>
                      <a:pPr algn="l" rtl="0"/>
                      <a:r>
                        <a:rPr lang="en-US" sz="1200" b="0">
                          <a:solidFill>
                            <a:schemeClr val="tx1"/>
                          </a:solidFill>
                          <a:latin typeface="Times New Roman" panose="02020603050405020304" pitchFamily="18" charset="0"/>
                          <a:cs typeface="Times New Roman" panose="02020603050405020304" pitchFamily="18" charset="0"/>
                        </a:rPr>
                        <a:t>807 mln. rub.</a:t>
                      </a:r>
                      <a:endParaRPr lang="ru-RU" sz="1200" b="0" dirty="0">
                        <a:solidFill>
                          <a:schemeClr val="tx1"/>
                        </a:solidFill>
                        <a:latin typeface="Times New Roman" panose="02020603050405020304" pitchFamily="18" charset="0"/>
                        <a:cs typeface="Times New Roman" panose="02020603050405020304" pitchFamily="18" charset="0"/>
                      </a:endParaRPr>
                    </a:p>
                  </a:txBody>
                  <a:tcPr marL="91467" marR="91467" marT="37837" marB="37837">
                    <a:solidFill>
                      <a:schemeClr val="accent1">
                        <a:lumMod val="20000"/>
                        <a:lumOff val="80000"/>
                      </a:schemeClr>
                    </a:solidFill>
                  </a:tcPr>
                </a:tc>
              </a:tr>
              <a:tr h="374934">
                <a:tc vMerge="1">
                  <a:txBody>
                    <a:bodyPr/>
                    <a:lstStyle/>
                    <a:p>
                      <a:pPr rtl="0"/>
                      <a:endParaRPr lang="ru-RU" sz="1800" b="1" dirty="0">
                        <a:latin typeface="Times New Roman" panose="02020603050405020304" pitchFamily="18" charset="0"/>
                        <a:cs typeface="Times New Roman" panose="02020603050405020304" pitchFamily="18" charset="0"/>
                      </a:endParaRPr>
                    </a:p>
                  </a:txBody>
                  <a:tcPr marL="91467" marR="91467" marT="45699" marB="45699"/>
                </a:tc>
                <a:tc>
                  <a:txBody>
                    <a:bodyPr/>
                    <a:lstStyle/>
                    <a:p>
                      <a:pPr rtl="0"/>
                      <a:r>
                        <a:rPr lang="en-US" sz="1200" b="0">
                          <a:solidFill>
                            <a:schemeClr val="tx1"/>
                          </a:solidFill>
                          <a:latin typeface="Times New Roman" panose="02020603050405020304" pitchFamily="18" charset="0"/>
                          <a:cs typeface="Times New Roman" panose="02020603050405020304" pitchFamily="18" charset="0"/>
                        </a:rPr>
                        <a:t>AS development</a:t>
                      </a:r>
                      <a:endParaRPr lang="ru-RU" sz="1200" b="0" dirty="0">
                        <a:solidFill>
                          <a:schemeClr val="tx1"/>
                        </a:solidFill>
                        <a:latin typeface="Times New Roman" panose="02020603050405020304" pitchFamily="18" charset="0"/>
                        <a:cs typeface="Times New Roman" panose="02020603050405020304" pitchFamily="18" charset="0"/>
                      </a:endParaRPr>
                    </a:p>
                  </a:txBody>
                  <a:tcPr marL="91467" marR="91467" marT="37837" marB="37837">
                    <a:solidFill>
                      <a:schemeClr val="accent3">
                        <a:lumMod val="40000"/>
                        <a:lumOff val="60000"/>
                      </a:schemeClr>
                    </a:solidFill>
                  </a:tcPr>
                </a:tc>
                <a:tc>
                  <a:txBody>
                    <a:bodyPr/>
                    <a:lstStyle/>
                    <a:p>
                      <a:pPr algn="l" rtl="0"/>
                      <a:r>
                        <a:rPr lang="en-US" sz="1200" b="0">
                          <a:solidFill>
                            <a:schemeClr val="tx1"/>
                          </a:solidFill>
                          <a:latin typeface="Times New Roman" panose="02020603050405020304" pitchFamily="18" charset="0"/>
                          <a:cs typeface="Times New Roman" panose="02020603050405020304" pitchFamily="18" charset="0"/>
                        </a:rPr>
                        <a:t>506 mln. rub.</a:t>
                      </a:r>
                      <a:endParaRPr lang="ru-RU" sz="1200" b="0" dirty="0">
                        <a:solidFill>
                          <a:schemeClr val="tx1"/>
                        </a:solidFill>
                        <a:latin typeface="Times New Roman" panose="02020603050405020304" pitchFamily="18" charset="0"/>
                        <a:cs typeface="Times New Roman" panose="02020603050405020304" pitchFamily="18" charset="0"/>
                      </a:endParaRPr>
                    </a:p>
                  </a:txBody>
                  <a:tcPr marL="91467" marR="91467" marT="37837" marB="37837">
                    <a:solidFill>
                      <a:schemeClr val="accent3">
                        <a:lumMod val="40000"/>
                        <a:lumOff val="60000"/>
                      </a:schemeClr>
                    </a:solidFill>
                  </a:tcPr>
                </a:tc>
                <a:tc>
                  <a:txBody>
                    <a:bodyPr/>
                    <a:lstStyle/>
                    <a:p>
                      <a:pPr algn="l" rtl="0"/>
                      <a:r>
                        <a:rPr lang="en-US" sz="1200" b="0">
                          <a:solidFill>
                            <a:schemeClr val="tx1"/>
                          </a:solidFill>
                          <a:latin typeface="Times New Roman" panose="02020603050405020304" pitchFamily="18" charset="0"/>
                          <a:cs typeface="Times New Roman" panose="02020603050405020304" pitchFamily="18" charset="0"/>
                        </a:rPr>
                        <a:t>Maintenance services</a:t>
                      </a:r>
                      <a:endParaRPr lang="ru-RU" sz="1200" b="0" dirty="0">
                        <a:solidFill>
                          <a:schemeClr val="tx1"/>
                        </a:solidFill>
                        <a:latin typeface="Times New Roman" panose="02020603050405020304" pitchFamily="18" charset="0"/>
                        <a:cs typeface="Times New Roman" panose="02020603050405020304" pitchFamily="18" charset="0"/>
                      </a:endParaRPr>
                    </a:p>
                  </a:txBody>
                  <a:tcPr marL="91467" marR="91467" marT="37837" marB="37837">
                    <a:solidFill>
                      <a:schemeClr val="accent3">
                        <a:lumMod val="40000"/>
                        <a:lumOff val="60000"/>
                      </a:schemeClr>
                    </a:solidFill>
                  </a:tcPr>
                </a:tc>
                <a:tc>
                  <a:txBody>
                    <a:bodyPr/>
                    <a:lstStyle/>
                    <a:p>
                      <a:pPr algn="l" rtl="0"/>
                      <a:r>
                        <a:rPr lang="en-US" sz="1200" b="0">
                          <a:solidFill>
                            <a:schemeClr val="tx1"/>
                          </a:solidFill>
                          <a:latin typeface="Times New Roman" panose="02020603050405020304" pitchFamily="18" charset="0"/>
                          <a:cs typeface="Times New Roman" panose="02020603050405020304" pitchFamily="18" charset="0"/>
                        </a:rPr>
                        <a:t>467 mln. rub.</a:t>
                      </a:r>
                      <a:endParaRPr lang="ru-RU" sz="1200" b="0" dirty="0">
                        <a:solidFill>
                          <a:schemeClr val="tx1"/>
                        </a:solidFill>
                        <a:latin typeface="Times New Roman" panose="02020603050405020304" pitchFamily="18" charset="0"/>
                        <a:cs typeface="Times New Roman" panose="02020603050405020304" pitchFamily="18" charset="0"/>
                      </a:endParaRPr>
                    </a:p>
                  </a:txBody>
                  <a:tcPr marL="91467" marR="91467" marT="37837" marB="37837">
                    <a:solidFill>
                      <a:schemeClr val="accent3">
                        <a:lumMod val="40000"/>
                        <a:lumOff val="60000"/>
                      </a:schemeClr>
                    </a:solidFill>
                  </a:tcPr>
                </a:tc>
              </a:tr>
            </a:tbl>
          </a:graphicData>
        </a:graphic>
      </p:graphicFrame>
      <p:sp>
        <p:nvSpPr>
          <p:cNvPr id="44082" name="TextBox 151"/>
          <p:cNvSpPr txBox="1">
            <a:spLocks noChangeArrowheads="1"/>
          </p:cNvSpPr>
          <p:nvPr/>
        </p:nvSpPr>
        <p:spPr bwMode="auto">
          <a:xfrm>
            <a:off x="6535738" y="836613"/>
            <a:ext cx="5140325" cy="369887"/>
          </a:xfrm>
          <a:prstGeom prst="rect">
            <a:avLst/>
          </a:prstGeom>
          <a:noFill/>
          <a:ln w="9525">
            <a:noFill/>
            <a:miter lim="800000"/>
            <a:headEnd/>
            <a:tailEnd/>
          </a:ln>
        </p:spPr>
        <p:txBody>
          <a:bodyPr>
            <a:spAutoFit/>
          </a:bodyPr>
          <a:lstStyle/>
          <a:p>
            <a:pPr algn="ctr" eaLnBrk="0" hangingPunct="0"/>
            <a:r>
              <a:rPr lang="en-US" b="1">
                <a:solidFill>
                  <a:srgbClr val="000000"/>
                </a:solidFill>
              </a:rPr>
              <a:t>Federal Treasury IT-services target configuration</a:t>
            </a:r>
          </a:p>
        </p:txBody>
      </p:sp>
      <p:sp>
        <p:nvSpPr>
          <p:cNvPr id="44083" name="TextBox 84"/>
          <p:cNvSpPr txBox="1">
            <a:spLocks noChangeArrowheads="1"/>
          </p:cNvSpPr>
          <p:nvPr/>
        </p:nvSpPr>
        <p:spPr bwMode="auto">
          <a:xfrm>
            <a:off x="11676063" y="5767388"/>
            <a:ext cx="334962" cy="369887"/>
          </a:xfrm>
          <a:prstGeom prst="rect">
            <a:avLst/>
          </a:prstGeom>
          <a:noFill/>
          <a:ln w="9525">
            <a:noFill/>
            <a:miter lim="800000"/>
            <a:headEnd/>
            <a:tailEnd/>
          </a:ln>
        </p:spPr>
        <p:txBody>
          <a:bodyPr>
            <a:spAutoFit/>
          </a:bodyPr>
          <a:lstStyle/>
          <a:p>
            <a:pPr eaLnBrk="0" hangingPunct="0"/>
            <a:r>
              <a:rPr lang="en-US" b="1"/>
              <a:t>7</a:t>
            </a:r>
          </a:p>
        </p:txBody>
      </p:sp>
      <p:sp>
        <p:nvSpPr>
          <p:cNvPr id="3" name="Прямоугольник 2"/>
          <p:cNvSpPr/>
          <p:nvPr/>
        </p:nvSpPr>
        <p:spPr>
          <a:xfrm>
            <a:off x="6235700" y="1433513"/>
            <a:ext cx="2155825" cy="129063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0" hangingPunct="0">
              <a:defRPr/>
            </a:pPr>
            <a:r>
              <a:rPr lang="en-US"/>
              <a:t>GIIS E-Budget</a:t>
            </a:r>
          </a:p>
        </p:txBody>
      </p:sp>
      <p:sp>
        <p:nvSpPr>
          <p:cNvPr id="95" name="Прямоугольник 94"/>
          <p:cNvSpPr/>
          <p:nvPr/>
        </p:nvSpPr>
        <p:spPr>
          <a:xfrm>
            <a:off x="9236075" y="1433513"/>
            <a:ext cx="2155825" cy="129063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0" hangingPunct="0">
              <a:defRPr/>
            </a:pPr>
            <a:r>
              <a:rPr lang="en-US"/>
              <a:t>FTAS</a:t>
            </a:r>
          </a:p>
        </p:txBody>
      </p:sp>
      <p:sp>
        <p:nvSpPr>
          <p:cNvPr id="4" name="Прямоугольник 3"/>
          <p:cNvSpPr/>
          <p:nvPr/>
        </p:nvSpPr>
        <p:spPr>
          <a:xfrm>
            <a:off x="8143875" y="1706563"/>
            <a:ext cx="1543050" cy="785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t>Integration services</a:t>
            </a:r>
          </a:p>
        </p:txBody>
      </p:sp>
      <p:sp>
        <p:nvSpPr>
          <p:cNvPr id="97" name="Прямоугольник 96"/>
          <p:cNvSpPr/>
          <p:nvPr/>
        </p:nvSpPr>
        <p:spPr>
          <a:xfrm flipH="1">
            <a:off x="6221413" y="2733675"/>
            <a:ext cx="5213350" cy="1550988"/>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400">
                <a:solidFill>
                  <a:prstClr val="black">
                    <a:lumMod val="85000"/>
                    <a:lumOff val="15000"/>
                  </a:prstClr>
                </a:solidFill>
              </a:rPr>
              <a:t>Federal FT DPC</a:t>
            </a:r>
          </a:p>
        </p:txBody>
      </p:sp>
      <p:sp>
        <p:nvSpPr>
          <p:cNvPr id="119" name="Полилиния 118"/>
          <p:cNvSpPr/>
          <p:nvPr/>
        </p:nvSpPr>
        <p:spPr>
          <a:xfrm rot="16200000" flipV="1">
            <a:off x="6566694" y="2815432"/>
            <a:ext cx="1125537" cy="1517650"/>
          </a:xfrm>
          <a:custGeom>
            <a:avLst/>
            <a:gdLst>
              <a:gd name="connsiteX0" fmla="*/ 1126499 w 1126499"/>
              <a:gd name="connsiteY0" fmla="*/ 375304 h 1518142"/>
              <a:gd name="connsiteX1" fmla="*/ 924859 w 1126499"/>
              <a:gd name="connsiteY1" fmla="*/ 0 h 1518142"/>
              <a:gd name="connsiteX2" fmla="*/ 603260 w 1126499"/>
              <a:gd name="connsiteY2" fmla="*/ 0 h 1518142"/>
              <a:gd name="connsiteX3" fmla="*/ 488601 w 1126499"/>
              <a:gd name="connsiteY3" fmla="*/ 0 h 1518142"/>
              <a:gd name="connsiteX4" fmla="*/ 0 w 1126499"/>
              <a:gd name="connsiteY4" fmla="*/ 0 h 1518142"/>
              <a:gd name="connsiteX5" fmla="*/ 0 w 1126499"/>
              <a:gd name="connsiteY5" fmla="*/ 1518142 h 1518142"/>
              <a:gd name="connsiteX6" fmla="*/ 603260 w 1126499"/>
              <a:gd name="connsiteY6" fmla="*/ 1518142 h 1518142"/>
              <a:gd name="connsiteX7" fmla="*/ 603260 w 1126499"/>
              <a:gd name="connsiteY7" fmla="*/ 750608 h 1518142"/>
              <a:gd name="connsiteX8" fmla="*/ 924859 w 1126499"/>
              <a:gd name="connsiteY8" fmla="*/ 750608 h 151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6499" h="1518142">
                <a:moveTo>
                  <a:pt x="1126499" y="375304"/>
                </a:moveTo>
                <a:lnTo>
                  <a:pt x="924859" y="0"/>
                </a:lnTo>
                <a:lnTo>
                  <a:pt x="603260" y="0"/>
                </a:lnTo>
                <a:lnTo>
                  <a:pt x="488601" y="0"/>
                </a:lnTo>
                <a:lnTo>
                  <a:pt x="0" y="0"/>
                </a:lnTo>
                <a:lnTo>
                  <a:pt x="0" y="1518142"/>
                </a:lnTo>
                <a:lnTo>
                  <a:pt x="603260" y="1518142"/>
                </a:lnTo>
                <a:lnTo>
                  <a:pt x="603260" y="750608"/>
                </a:lnTo>
                <a:lnTo>
                  <a:pt x="924859" y="750608"/>
                </a:lnTo>
                <a:close/>
              </a:path>
            </a:pathLst>
          </a:custGeom>
          <a:solidFill>
            <a:srgbClr val="C2DF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prstClr val="white"/>
              </a:solidFill>
            </a:endParaRPr>
          </a:p>
        </p:txBody>
      </p:sp>
      <p:sp>
        <p:nvSpPr>
          <p:cNvPr id="44089" name="TextBox 123"/>
          <p:cNvSpPr txBox="1">
            <a:spLocks noChangeArrowheads="1"/>
          </p:cNvSpPr>
          <p:nvPr/>
        </p:nvSpPr>
        <p:spPr bwMode="auto">
          <a:xfrm>
            <a:off x="7065963" y="3109913"/>
            <a:ext cx="901700" cy="400110"/>
          </a:xfrm>
          <a:prstGeom prst="rect">
            <a:avLst/>
          </a:prstGeom>
          <a:noFill/>
          <a:ln w="9525">
            <a:noFill/>
            <a:miter lim="800000"/>
            <a:headEnd/>
            <a:tailEnd/>
          </a:ln>
        </p:spPr>
        <p:txBody>
          <a:bodyPr>
            <a:spAutoFit/>
          </a:bodyPr>
          <a:lstStyle/>
          <a:p>
            <a:pPr algn="ctr" eaLnBrk="0" hangingPunct="0"/>
            <a:r>
              <a:rPr lang="en-US" sz="1000" i="1" dirty="0">
                <a:solidFill>
                  <a:srgbClr val="000000"/>
                </a:solidFill>
              </a:rPr>
              <a:t>Data </a:t>
            </a:r>
            <a:endParaRPr lang="en-US" sz="1000" i="1" dirty="0" smtClean="0">
              <a:solidFill>
                <a:srgbClr val="000000"/>
              </a:solidFill>
            </a:endParaRPr>
          </a:p>
          <a:p>
            <a:pPr algn="ctr" eaLnBrk="0" hangingPunct="0"/>
            <a:r>
              <a:rPr lang="en-US" sz="1000" i="1" dirty="0" smtClean="0">
                <a:solidFill>
                  <a:srgbClr val="000000"/>
                </a:solidFill>
              </a:rPr>
              <a:t>backups</a:t>
            </a:r>
            <a:endParaRPr lang="en-US" sz="1000" i="1" dirty="0">
              <a:solidFill>
                <a:srgbClr val="000000"/>
              </a:solidFill>
            </a:endParaRPr>
          </a:p>
        </p:txBody>
      </p:sp>
      <p:sp>
        <p:nvSpPr>
          <p:cNvPr id="44090" name="TextBox 124"/>
          <p:cNvSpPr txBox="1">
            <a:spLocks noChangeArrowheads="1"/>
          </p:cNvSpPr>
          <p:nvPr/>
        </p:nvSpPr>
        <p:spPr bwMode="auto">
          <a:xfrm>
            <a:off x="6370638" y="3582988"/>
            <a:ext cx="1517650" cy="400050"/>
          </a:xfrm>
          <a:prstGeom prst="rect">
            <a:avLst/>
          </a:prstGeom>
          <a:noFill/>
          <a:ln w="9525">
            <a:noFill/>
            <a:miter lim="800000"/>
            <a:headEnd/>
            <a:tailEnd/>
          </a:ln>
        </p:spPr>
        <p:txBody>
          <a:bodyPr>
            <a:spAutoFit/>
          </a:bodyPr>
          <a:lstStyle/>
          <a:p>
            <a:pPr algn="ctr" eaLnBrk="0" hangingPunct="0"/>
            <a:r>
              <a:rPr lang="en-US" sz="1000" b="1" i="1">
                <a:solidFill>
                  <a:srgbClr val="000000"/>
                </a:solidFill>
              </a:rPr>
              <a:t>Virtual</a:t>
            </a:r>
            <a:endParaRPr lang="en-US" altLang="ru-RU" sz="1000" b="1" i="1">
              <a:solidFill>
                <a:srgbClr val="000000"/>
              </a:solidFill>
            </a:endParaRPr>
          </a:p>
          <a:p>
            <a:pPr algn="ctr" eaLnBrk="0" hangingPunct="0"/>
            <a:r>
              <a:rPr lang="en-US" sz="1000" b="1" i="1">
                <a:solidFill>
                  <a:srgbClr val="000000"/>
                </a:solidFill>
              </a:rPr>
              <a:t> FTU 1 DPC</a:t>
            </a:r>
          </a:p>
        </p:txBody>
      </p:sp>
      <p:sp>
        <p:nvSpPr>
          <p:cNvPr id="44091" name="TextBox 125"/>
          <p:cNvSpPr txBox="1">
            <a:spLocks noChangeArrowheads="1"/>
          </p:cNvSpPr>
          <p:nvPr/>
        </p:nvSpPr>
        <p:spPr bwMode="auto">
          <a:xfrm>
            <a:off x="6678613" y="3906838"/>
            <a:ext cx="904875" cy="246062"/>
          </a:xfrm>
          <a:prstGeom prst="rect">
            <a:avLst/>
          </a:prstGeom>
          <a:noFill/>
          <a:ln w="9525">
            <a:noFill/>
            <a:miter lim="800000"/>
            <a:headEnd/>
            <a:tailEnd/>
          </a:ln>
        </p:spPr>
        <p:txBody>
          <a:bodyPr>
            <a:spAutoFit/>
          </a:bodyPr>
          <a:lstStyle/>
          <a:p>
            <a:pPr algn="ctr" eaLnBrk="0" hangingPunct="0"/>
            <a:r>
              <a:rPr lang="en-US" sz="1000">
                <a:solidFill>
                  <a:srgbClr val="000000"/>
                </a:solidFill>
              </a:rPr>
              <a:t>IAAS, PAAS</a:t>
            </a:r>
            <a:endParaRPr lang="ru-RU" altLang="ru-RU" sz="1000">
              <a:solidFill>
                <a:srgbClr val="000000"/>
              </a:solidFill>
            </a:endParaRPr>
          </a:p>
        </p:txBody>
      </p:sp>
      <p:sp>
        <p:nvSpPr>
          <p:cNvPr id="126" name="Полилиния 125"/>
          <p:cNvSpPr/>
          <p:nvPr/>
        </p:nvSpPr>
        <p:spPr>
          <a:xfrm rot="16200000" flipV="1">
            <a:off x="8230394" y="2815432"/>
            <a:ext cx="1125537" cy="1517650"/>
          </a:xfrm>
          <a:custGeom>
            <a:avLst/>
            <a:gdLst>
              <a:gd name="connsiteX0" fmla="*/ 1126499 w 1126499"/>
              <a:gd name="connsiteY0" fmla="*/ 375304 h 1518142"/>
              <a:gd name="connsiteX1" fmla="*/ 924859 w 1126499"/>
              <a:gd name="connsiteY1" fmla="*/ 0 h 1518142"/>
              <a:gd name="connsiteX2" fmla="*/ 603260 w 1126499"/>
              <a:gd name="connsiteY2" fmla="*/ 0 h 1518142"/>
              <a:gd name="connsiteX3" fmla="*/ 488601 w 1126499"/>
              <a:gd name="connsiteY3" fmla="*/ 0 h 1518142"/>
              <a:gd name="connsiteX4" fmla="*/ 0 w 1126499"/>
              <a:gd name="connsiteY4" fmla="*/ 0 h 1518142"/>
              <a:gd name="connsiteX5" fmla="*/ 0 w 1126499"/>
              <a:gd name="connsiteY5" fmla="*/ 1518142 h 1518142"/>
              <a:gd name="connsiteX6" fmla="*/ 603260 w 1126499"/>
              <a:gd name="connsiteY6" fmla="*/ 1518142 h 1518142"/>
              <a:gd name="connsiteX7" fmla="*/ 603260 w 1126499"/>
              <a:gd name="connsiteY7" fmla="*/ 750608 h 1518142"/>
              <a:gd name="connsiteX8" fmla="*/ 924859 w 1126499"/>
              <a:gd name="connsiteY8" fmla="*/ 750608 h 151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6499" h="1518142">
                <a:moveTo>
                  <a:pt x="1126499" y="375304"/>
                </a:moveTo>
                <a:lnTo>
                  <a:pt x="924859" y="0"/>
                </a:lnTo>
                <a:lnTo>
                  <a:pt x="603260" y="0"/>
                </a:lnTo>
                <a:lnTo>
                  <a:pt x="488601" y="0"/>
                </a:lnTo>
                <a:lnTo>
                  <a:pt x="0" y="0"/>
                </a:lnTo>
                <a:lnTo>
                  <a:pt x="0" y="1518142"/>
                </a:lnTo>
                <a:lnTo>
                  <a:pt x="603260" y="1518142"/>
                </a:lnTo>
                <a:lnTo>
                  <a:pt x="603260" y="750608"/>
                </a:lnTo>
                <a:lnTo>
                  <a:pt x="924859" y="750608"/>
                </a:lnTo>
                <a:close/>
              </a:path>
            </a:pathLst>
          </a:custGeom>
          <a:solidFill>
            <a:srgbClr val="C2DF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prstClr val="white"/>
              </a:solidFill>
            </a:endParaRPr>
          </a:p>
        </p:txBody>
      </p:sp>
      <p:sp>
        <p:nvSpPr>
          <p:cNvPr id="44093" name="TextBox 129"/>
          <p:cNvSpPr txBox="1">
            <a:spLocks noChangeArrowheads="1"/>
          </p:cNvSpPr>
          <p:nvPr/>
        </p:nvSpPr>
        <p:spPr bwMode="auto">
          <a:xfrm>
            <a:off x="8726488" y="3109913"/>
            <a:ext cx="904875" cy="400110"/>
          </a:xfrm>
          <a:prstGeom prst="rect">
            <a:avLst/>
          </a:prstGeom>
          <a:noFill/>
          <a:ln w="9525">
            <a:noFill/>
            <a:miter lim="800000"/>
            <a:headEnd/>
            <a:tailEnd/>
          </a:ln>
        </p:spPr>
        <p:txBody>
          <a:bodyPr>
            <a:spAutoFit/>
          </a:bodyPr>
          <a:lstStyle/>
          <a:p>
            <a:pPr algn="ctr" eaLnBrk="0" hangingPunct="0"/>
            <a:r>
              <a:rPr lang="en-US" sz="1000" i="1" dirty="0">
                <a:solidFill>
                  <a:srgbClr val="000000"/>
                </a:solidFill>
              </a:rPr>
              <a:t>Data </a:t>
            </a:r>
            <a:endParaRPr lang="en-US" sz="1000" i="1" dirty="0" smtClean="0">
              <a:solidFill>
                <a:srgbClr val="000000"/>
              </a:solidFill>
            </a:endParaRPr>
          </a:p>
          <a:p>
            <a:pPr algn="ctr" eaLnBrk="0" hangingPunct="0"/>
            <a:r>
              <a:rPr lang="en-US" sz="1000" i="1" dirty="0" smtClean="0">
                <a:solidFill>
                  <a:srgbClr val="000000"/>
                </a:solidFill>
              </a:rPr>
              <a:t>backups</a:t>
            </a:r>
            <a:endParaRPr lang="en-US" sz="1000" i="1" dirty="0">
              <a:solidFill>
                <a:srgbClr val="000000"/>
              </a:solidFill>
            </a:endParaRPr>
          </a:p>
        </p:txBody>
      </p:sp>
      <p:sp>
        <p:nvSpPr>
          <p:cNvPr id="44094" name="TextBox 130"/>
          <p:cNvSpPr txBox="1">
            <a:spLocks noChangeArrowheads="1"/>
          </p:cNvSpPr>
          <p:nvPr/>
        </p:nvSpPr>
        <p:spPr bwMode="auto">
          <a:xfrm>
            <a:off x="8034338" y="3582988"/>
            <a:ext cx="1517650" cy="400050"/>
          </a:xfrm>
          <a:prstGeom prst="rect">
            <a:avLst/>
          </a:prstGeom>
          <a:noFill/>
          <a:ln w="9525">
            <a:noFill/>
            <a:miter lim="800000"/>
            <a:headEnd/>
            <a:tailEnd/>
          </a:ln>
        </p:spPr>
        <p:txBody>
          <a:bodyPr>
            <a:spAutoFit/>
          </a:bodyPr>
          <a:lstStyle/>
          <a:p>
            <a:pPr algn="ctr" eaLnBrk="0" hangingPunct="0"/>
            <a:r>
              <a:rPr lang="en-US" sz="1000" b="1" i="1">
                <a:solidFill>
                  <a:srgbClr val="000000"/>
                </a:solidFill>
              </a:rPr>
              <a:t>Virtual </a:t>
            </a:r>
            <a:endParaRPr lang="en-US" altLang="ru-RU" sz="1000" b="1" i="1">
              <a:solidFill>
                <a:srgbClr val="000000"/>
              </a:solidFill>
            </a:endParaRPr>
          </a:p>
          <a:p>
            <a:pPr algn="ctr" eaLnBrk="0" hangingPunct="0"/>
            <a:r>
              <a:rPr lang="en-US" sz="1000" b="1" i="1">
                <a:solidFill>
                  <a:srgbClr val="000000"/>
                </a:solidFill>
              </a:rPr>
              <a:t>FTU 2 DPC</a:t>
            </a:r>
            <a:endParaRPr lang="ru-RU" altLang="ru-RU" sz="1000" b="1" i="1">
              <a:solidFill>
                <a:srgbClr val="000000"/>
              </a:solidFill>
            </a:endParaRPr>
          </a:p>
        </p:txBody>
      </p:sp>
      <p:sp>
        <p:nvSpPr>
          <p:cNvPr id="44095" name="TextBox 131"/>
          <p:cNvSpPr txBox="1">
            <a:spLocks noChangeArrowheads="1"/>
          </p:cNvSpPr>
          <p:nvPr/>
        </p:nvSpPr>
        <p:spPr bwMode="auto">
          <a:xfrm>
            <a:off x="8342313" y="3906838"/>
            <a:ext cx="901700" cy="246062"/>
          </a:xfrm>
          <a:prstGeom prst="rect">
            <a:avLst/>
          </a:prstGeom>
          <a:noFill/>
          <a:ln w="9525">
            <a:noFill/>
            <a:miter lim="800000"/>
            <a:headEnd/>
            <a:tailEnd/>
          </a:ln>
        </p:spPr>
        <p:txBody>
          <a:bodyPr>
            <a:spAutoFit/>
          </a:bodyPr>
          <a:lstStyle/>
          <a:p>
            <a:pPr algn="ctr" eaLnBrk="0" hangingPunct="0"/>
            <a:r>
              <a:rPr lang="en-US" sz="1000">
                <a:solidFill>
                  <a:srgbClr val="000000"/>
                </a:solidFill>
              </a:rPr>
              <a:t>IAAS, PAAS</a:t>
            </a:r>
            <a:endParaRPr lang="ru-RU" altLang="ru-RU" sz="1000">
              <a:solidFill>
                <a:srgbClr val="000000"/>
              </a:solidFill>
            </a:endParaRPr>
          </a:p>
        </p:txBody>
      </p:sp>
      <p:sp>
        <p:nvSpPr>
          <p:cNvPr id="136" name="Полилиния 135"/>
          <p:cNvSpPr/>
          <p:nvPr/>
        </p:nvSpPr>
        <p:spPr>
          <a:xfrm rot="16200000" flipV="1">
            <a:off x="9922669" y="2815432"/>
            <a:ext cx="1125537" cy="1517650"/>
          </a:xfrm>
          <a:custGeom>
            <a:avLst/>
            <a:gdLst>
              <a:gd name="connsiteX0" fmla="*/ 1126499 w 1126499"/>
              <a:gd name="connsiteY0" fmla="*/ 375304 h 1518142"/>
              <a:gd name="connsiteX1" fmla="*/ 924859 w 1126499"/>
              <a:gd name="connsiteY1" fmla="*/ 0 h 1518142"/>
              <a:gd name="connsiteX2" fmla="*/ 603260 w 1126499"/>
              <a:gd name="connsiteY2" fmla="*/ 0 h 1518142"/>
              <a:gd name="connsiteX3" fmla="*/ 488601 w 1126499"/>
              <a:gd name="connsiteY3" fmla="*/ 0 h 1518142"/>
              <a:gd name="connsiteX4" fmla="*/ 0 w 1126499"/>
              <a:gd name="connsiteY4" fmla="*/ 0 h 1518142"/>
              <a:gd name="connsiteX5" fmla="*/ 0 w 1126499"/>
              <a:gd name="connsiteY5" fmla="*/ 1518142 h 1518142"/>
              <a:gd name="connsiteX6" fmla="*/ 603260 w 1126499"/>
              <a:gd name="connsiteY6" fmla="*/ 1518142 h 1518142"/>
              <a:gd name="connsiteX7" fmla="*/ 603260 w 1126499"/>
              <a:gd name="connsiteY7" fmla="*/ 750608 h 1518142"/>
              <a:gd name="connsiteX8" fmla="*/ 924859 w 1126499"/>
              <a:gd name="connsiteY8" fmla="*/ 750608 h 151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6499" h="1518142">
                <a:moveTo>
                  <a:pt x="1126499" y="375304"/>
                </a:moveTo>
                <a:lnTo>
                  <a:pt x="924859" y="0"/>
                </a:lnTo>
                <a:lnTo>
                  <a:pt x="603260" y="0"/>
                </a:lnTo>
                <a:lnTo>
                  <a:pt x="488601" y="0"/>
                </a:lnTo>
                <a:lnTo>
                  <a:pt x="0" y="0"/>
                </a:lnTo>
                <a:lnTo>
                  <a:pt x="0" y="1518142"/>
                </a:lnTo>
                <a:lnTo>
                  <a:pt x="603260" y="1518142"/>
                </a:lnTo>
                <a:lnTo>
                  <a:pt x="603260" y="750608"/>
                </a:lnTo>
                <a:lnTo>
                  <a:pt x="924859" y="750608"/>
                </a:lnTo>
                <a:close/>
              </a:path>
            </a:pathLst>
          </a:custGeom>
          <a:solidFill>
            <a:srgbClr val="C2DF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prstClr val="white"/>
              </a:solidFill>
            </a:endParaRPr>
          </a:p>
        </p:txBody>
      </p:sp>
      <p:sp>
        <p:nvSpPr>
          <p:cNvPr id="44097" name="TextBox 135"/>
          <p:cNvSpPr txBox="1">
            <a:spLocks noChangeArrowheads="1"/>
          </p:cNvSpPr>
          <p:nvPr/>
        </p:nvSpPr>
        <p:spPr bwMode="auto">
          <a:xfrm>
            <a:off x="10418763" y="3109913"/>
            <a:ext cx="904875" cy="400110"/>
          </a:xfrm>
          <a:prstGeom prst="rect">
            <a:avLst/>
          </a:prstGeom>
          <a:noFill/>
          <a:ln w="9525">
            <a:noFill/>
            <a:miter lim="800000"/>
            <a:headEnd/>
            <a:tailEnd/>
          </a:ln>
        </p:spPr>
        <p:txBody>
          <a:bodyPr>
            <a:spAutoFit/>
          </a:bodyPr>
          <a:lstStyle/>
          <a:p>
            <a:pPr algn="ctr" eaLnBrk="0" hangingPunct="0"/>
            <a:r>
              <a:rPr lang="en-US" sz="1000" i="1" dirty="0">
                <a:solidFill>
                  <a:srgbClr val="000000"/>
                </a:solidFill>
              </a:rPr>
              <a:t>Data </a:t>
            </a:r>
            <a:endParaRPr lang="en-US" sz="1000" i="1" dirty="0" smtClean="0">
              <a:solidFill>
                <a:srgbClr val="000000"/>
              </a:solidFill>
            </a:endParaRPr>
          </a:p>
          <a:p>
            <a:pPr algn="ctr" eaLnBrk="0" hangingPunct="0"/>
            <a:r>
              <a:rPr lang="en-US" sz="1000" i="1" dirty="0" smtClean="0">
                <a:solidFill>
                  <a:srgbClr val="000000"/>
                </a:solidFill>
              </a:rPr>
              <a:t>backups</a:t>
            </a:r>
            <a:endParaRPr lang="en-US" sz="1000" i="1" dirty="0">
              <a:solidFill>
                <a:srgbClr val="000000"/>
              </a:solidFill>
            </a:endParaRPr>
          </a:p>
        </p:txBody>
      </p:sp>
      <p:sp>
        <p:nvSpPr>
          <p:cNvPr id="44098" name="TextBox 136"/>
          <p:cNvSpPr txBox="1">
            <a:spLocks noChangeArrowheads="1"/>
          </p:cNvSpPr>
          <p:nvPr/>
        </p:nvSpPr>
        <p:spPr bwMode="auto">
          <a:xfrm>
            <a:off x="9726613" y="3582988"/>
            <a:ext cx="1517650" cy="400050"/>
          </a:xfrm>
          <a:prstGeom prst="rect">
            <a:avLst/>
          </a:prstGeom>
          <a:noFill/>
          <a:ln w="9525">
            <a:noFill/>
            <a:miter lim="800000"/>
            <a:headEnd/>
            <a:tailEnd/>
          </a:ln>
        </p:spPr>
        <p:txBody>
          <a:bodyPr>
            <a:spAutoFit/>
          </a:bodyPr>
          <a:lstStyle/>
          <a:p>
            <a:pPr algn="ctr" eaLnBrk="0" hangingPunct="0"/>
            <a:r>
              <a:rPr lang="en-US" sz="1000" b="1" i="1">
                <a:solidFill>
                  <a:srgbClr val="000000"/>
                </a:solidFill>
              </a:rPr>
              <a:t>Virtual </a:t>
            </a:r>
            <a:endParaRPr lang="en-US" altLang="ru-RU" sz="1000" b="1" i="1">
              <a:solidFill>
                <a:srgbClr val="000000"/>
              </a:solidFill>
            </a:endParaRPr>
          </a:p>
          <a:p>
            <a:pPr algn="ctr" eaLnBrk="0" hangingPunct="0"/>
            <a:r>
              <a:rPr lang="en-US" sz="1000" b="1" i="1">
                <a:solidFill>
                  <a:srgbClr val="000000"/>
                </a:solidFill>
              </a:rPr>
              <a:t>FTU N DPC</a:t>
            </a:r>
            <a:endParaRPr lang="ru-RU" altLang="ru-RU" sz="1000" b="1" i="1">
              <a:solidFill>
                <a:srgbClr val="000000"/>
              </a:solidFill>
            </a:endParaRPr>
          </a:p>
        </p:txBody>
      </p:sp>
      <p:sp>
        <p:nvSpPr>
          <p:cNvPr id="44099" name="TextBox 137"/>
          <p:cNvSpPr txBox="1">
            <a:spLocks noChangeArrowheads="1"/>
          </p:cNvSpPr>
          <p:nvPr/>
        </p:nvSpPr>
        <p:spPr bwMode="auto">
          <a:xfrm>
            <a:off x="10034588" y="3906838"/>
            <a:ext cx="901700" cy="246062"/>
          </a:xfrm>
          <a:prstGeom prst="rect">
            <a:avLst/>
          </a:prstGeom>
          <a:noFill/>
          <a:ln w="9525">
            <a:noFill/>
            <a:miter lim="800000"/>
            <a:headEnd/>
            <a:tailEnd/>
          </a:ln>
        </p:spPr>
        <p:txBody>
          <a:bodyPr>
            <a:spAutoFit/>
          </a:bodyPr>
          <a:lstStyle/>
          <a:p>
            <a:pPr algn="ctr" eaLnBrk="0" hangingPunct="0"/>
            <a:r>
              <a:rPr lang="en-US" sz="1000">
                <a:solidFill>
                  <a:srgbClr val="000000"/>
                </a:solidFill>
              </a:rPr>
              <a:t>IAAS, PAAS</a:t>
            </a:r>
            <a:endParaRPr lang="ru-RU" altLang="ru-RU" sz="1000">
              <a:solidFill>
                <a:srgbClr val="000000"/>
              </a:solidFill>
            </a:endParaRPr>
          </a:p>
        </p:txBody>
      </p:sp>
      <p:sp>
        <p:nvSpPr>
          <p:cNvPr id="143" name="Прямоугольник 142"/>
          <p:cNvSpPr/>
          <p:nvPr/>
        </p:nvSpPr>
        <p:spPr>
          <a:xfrm flipH="1">
            <a:off x="6221413" y="4287838"/>
            <a:ext cx="5213350" cy="34925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a:solidFill>
                  <a:prstClr val="black">
                    <a:lumMod val="85000"/>
                    <a:lumOff val="15000"/>
                  </a:prstClr>
                </a:solidFill>
              </a:rPr>
              <a:t>ВТС</a:t>
            </a:r>
          </a:p>
        </p:txBody>
      </p:sp>
      <p:sp>
        <p:nvSpPr>
          <p:cNvPr id="146" name="Прямоугольник 33"/>
          <p:cNvSpPr/>
          <p:nvPr/>
        </p:nvSpPr>
        <p:spPr>
          <a:xfrm>
            <a:off x="6399213" y="5197475"/>
            <a:ext cx="1517650" cy="5095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a:solidFill>
                  <a:prstClr val="black">
                    <a:lumMod val="85000"/>
                    <a:lumOff val="15000"/>
                  </a:prstClr>
                </a:solidFill>
              </a:rPr>
              <a:t>Users </a:t>
            </a:r>
          </a:p>
          <a:p>
            <a:pPr algn="ctr">
              <a:defRPr/>
            </a:pPr>
            <a:r>
              <a:rPr lang="en-US" sz="1200">
                <a:solidFill>
                  <a:prstClr val="black">
                    <a:lumMod val="85000"/>
                    <a:lumOff val="15000"/>
                  </a:prstClr>
                </a:solidFill>
              </a:rPr>
              <a:t>FT IS in FTU</a:t>
            </a:r>
          </a:p>
        </p:txBody>
      </p:sp>
      <p:sp>
        <p:nvSpPr>
          <p:cNvPr id="149" name="Прямоугольник 33"/>
          <p:cNvSpPr/>
          <p:nvPr/>
        </p:nvSpPr>
        <p:spPr>
          <a:xfrm>
            <a:off x="6399213" y="4694238"/>
            <a:ext cx="1517650" cy="503237"/>
          </a:xfrm>
          <a:prstGeom prst="rect">
            <a:avLst/>
          </a:prstGeom>
          <a:solidFill>
            <a:srgbClr val="ACD7CA"/>
          </a:solidFill>
        </p:spPr>
        <p:style>
          <a:lnRef idx="2">
            <a:schemeClr val="accent1">
              <a:shade val="50000"/>
            </a:schemeClr>
          </a:lnRef>
          <a:fillRef idx="1">
            <a:schemeClr val="accent1"/>
          </a:fillRef>
          <a:effectRef idx="0">
            <a:schemeClr val="accent1"/>
          </a:effectRef>
          <a:fontRef idx="minor">
            <a:schemeClr val="lt1"/>
          </a:fontRef>
        </p:style>
        <p:txBody>
          <a:bodyPr lIns="540000" anchor="ctr"/>
          <a:lstStyle/>
          <a:p>
            <a:pPr algn="ctr">
              <a:defRPr/>
            </a:pPr>
            <a:r>
              <a:rPr lang="en-US" sz="1200" b="1">
                <a:solidFill>
                  <a:prstClr val="black">
                    <a:lumMod val="85000"/>
                    <a:lumOff val="15000"/>
                  </a:prstClr>
                </a:solidFill>
              </a:rPr>
              <a:t>FTU 1</a:t>
            </a:r>
          </a:p>
        </p:txBody>
      </p:sp>
      <p:pic>
        <p:nvPicPr>
          <p:cNvPr id="44103" name="Рисунок 91"/>
          <p:cNvPicPr>
            <a:picLocks noChangeAspect="1"/>
          </p:cNvPicPr>
          <p:nvPr/>
        </p:nvPicPr>
        <p:blipFill>
          <a:blip r:embed="rId7" cstate="print"/>
          <a:srcRect/>
          <a:stretch>
            <a:fillRect/>
          </a:stretch>
        </p:blipFill>
        <p:spPr bwMode="auto">
          <a:xfrm>
            <a:off x="6535738" y="4705350"/>
            <a:ext cx="428625" cy="431800"/>
          </a:xfrm>
          <a:prstGeom prst="rect">
            <a:avLst/>
          </a:prstGeom>
          <a:noFill/>
          <a:ln w="9525">
            <a:noFill/>
            <a:miter lim="800000"/>
            <a:headEnd/>
            <a:tailEnd/>
          </a:ln>
        </p:spPr>
      </p:pic>
      <p:sp>
        <p:nvSpPr>
          <p:cNvPr id="153" name="Прямоугольник 33"/>
          <p:cNvSpPr/>
          <p:nvPr/>
        </p:nvSpPr>
        <p:spPr>
          <a:xfrm>
            <a:off x="8062913" y="5197475"/>
            <a:ext cx="1520825" cy="5095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a:solidFill>
                  <a:prstClr val="black">
                    <a:lumMod val="85000"/>
                    <a:lumOff val="15000"/>
                  </a:prstClr>
                </a:solidFill>
              </a:rPr>
              <a:t>Users </a:t>
            </a:r>
          </a:p>
          <a:p>
            <a:pPr algn="ctr">
              <a:defRPr/>
            </a:pPr>
            <a:r>
              <a:rPr lang="en-US" sz="1200">
                <a:solidFill>
                  <a:prstClr val="black">
                    <a:lumMod val="85000"/>
                    <a:lumOff val="15000"/>
                  </a:prstClr>
                </a:solidFill>
              </a:rPr>
              <a:t>FT IS in FTU</a:t>
            </a:r>
          </a:p>
        </p:txBody>
      </p:sp>
      <p:sp>
        <p:nvSpPr>
          <p:cNvPr id="154" name="Прямоугольник 33"/>
          <p:cNvSpPr/>
          <p:nvPr/>
        </p:nvSpPr>
        <p:spPr>
          <a:xfrm>
            <a:off x="8062913" y="4694238"/>
            <a:ext cx="1520825" cy="503237"/>
          </a:xfrm>
          <a:prstGeom prst="rect">
            <a:avLst/>
          </a:prstGeom>
          <a:solidFill>
            <a:srgbClr val="ACD7CA"/>
          </a:solidFill>
        </p:spPr>
        <p:style>
          <a:lnRef idx="2">
            <a:schemeClr val="accent1">
              <a:shade val="50000"/>
            </a:schemeClr>
          </a:lnRef>
          <a:fillRef idx="1">
            <a:schemeClr val="accent1"/>
          </a:fillRef>
          <a:effectRef idx="0">
            <a:schemeClr val="accent1"/>
          </a:effectRef>
          <a:fontRef idx="minor">
            <a:schemeClr val="lt1"/>
          </a:fontRef>
        </p:style>
        <p:txBody>
          <a:bodyPr lIns="540000" anchor="ctr"/>
          <a:lstStyle/>
          <a:p>
            <a:pPr algn="ctr">
              <a:defRPr/>
            </a:pPr>
            <a:r>
              <a:rPr lang="en-US" sz="1200" b="1">
                <a:solidFill>
                  <a:prstClr val="black">
                    <a:lumMod val="85000"/>
                    <a:lumOff val="15000"/>
                  </a:prstClr>
                </a:solidFill>
              </a:rPr>
              <a:t>FTU 2</a:t>
            </a:r>
          </a:p>
        </p:txBody>
      </p:sp>
      <p:pic>
        <p:nvPicPr>
          <p:cNvPr id="44106" name="Рисунок 145"/>
          <p:cNvPicPr>
            <a:picLocks noChangeAspect="1"/>
          </p:cNvPicPr>
          <p:nvPr/>
        </p:nvPicPr>
        <p:blipFill>
          <a:blip r:embed="rId7" cstate="print"/>
          <a:srcRect/>
          <a:stretch>
            <a:fillRect/>
          </a:stretch>
        </p:blipFill>
        <p:spPr bwMode="auto">
          <a:xfrm>
            <a:off x="8240713" y="4705350"/>
            <a:ext cx="431800" cy="431800"/>
          </a:xfrm>
          <a:prstGeom prst="rect">
            <a:avLst/>
          </a:prstGeom>
          <a:noFill/>
          <a:ln w="9525">
            <a:noFill/>
            <a:miter lim="800000"/>
            <a:headEnd/>
            <a:tailEnd/>
          </a:ln>
        </p:spPr>
      </p:pic>
      <p:sp>
        <p:nvSpPr>
          <p:cNvPr id="156" name="Прямоугольник 33"/>
          <p:cNvSpPr/>
          <p:nvPr/>
        </p:nvSpPr>
        <p:spPr>
          <a:xfrm>
            <a:off x="9752013" y="5197475"/>
            <a:ext cx="1520825" cy="50958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a:solidFill>
                  <a:prstClr val="black">
                    <a:lumMod val="85000"/>
                    <a:lumOff val="15000"/>
                  </a:prstClr>
                </a:solidFill>
              </a:rPr>
              <a:t>Users </a:t>
            </a:r>
          </a:p>
          <a:p>
            <a:pPr algn="ctr">
              <a:defRPr/>
            </a:pPr>
            <a:r>
              <a:rPr lang="en-US" sz="1200">
                <a:solidFill>
                  <a:prstClr val="black">
                    <a:lumMod val="85000"/>
                    <a:lumOff val="15000"/>
                  </a:prstClr>
                </a:solidFill>
              </a:rPr>
              <a:t>FT IS in FTU</a:t>
            </a:r>
          </a:p>
        </p:txBody>
      </p:sp>
      <p:sp>
        <p:nvSpPr>
          <p:cNvPr id="157" name="Прямоугольник 33"/>
          <p:cNvSpPr/>
          <p:nvPr/>
        </p:nvSpPr>
        <p:spPr>
          <a:xfrm>
            <a:off x="9752013" y="4694238"/>
            <a:ext cx="1520825" cy="503237"/>
          </a:xfrm>
          <a:prstGeom prst="rect">
            <a:avLst/>
          </a:prstGeom>
          <a:solidFill>
            <a:srgbClr val="ACD7CA"/>
          </a:solidFill>
        </p:spPr>
        <p:style>
          <a:lnRef idx="2">
            <a:schemeClr val="accent1">
              <a:shade val="50000"/>
            </a:schemeClr>
          </a:lnRef>
          <a:fillRef idx="1">
            <a:schemeClr val="accent1"/>
          </a:fillRef>
          <a:effectRef idx="0">
            <a:schemeClr val="accent1"/>
          </a:effectRef>
          <a:fontRef idx="minor">
            <a:schemeClr val="lt1"/>
          </a:fontRef>
        </p:style>
        <p:txBody>
          <a:bodyPr lIns="540000" anchor="ctr"/>
          <a:lstStyle/>
          <a:p>
            <a:pPr algn="ctr">
              <a:defRPr/>
            </a:pPr>
            <a:r>
              <a:rPr lang="en-US" sz="1200" b="1">
                <a:solidFill>
                  <a:prstClr val="black">
                    <a:lumMod val="85000"/>
                    <a:lumOff val="15000"/>
                  </a:prstClr>
                </a:solidFill>
              </a:rPr>
              <a:t>FTU N</a:t>
            </a:r>
            <a:endParaRPr lang="ru-RU" sz="1200" b="1" dirty="0">
              <a:solidFill>
                <a:prstClr val="black">
                  <a:lumMod val="85000"/>
                  <a:lumOff val="15000"/>
                </a:prstClr>
              </a:solidFill>
            </a:endParaRPr>
          </a:p>
        </p:txBody>
      </p:sp>
      <p:pic>
        <p:nvPicPr>
          <p:cNvPr id="44109" name="Рисунок 148"/>
          <p:cNvPicPr>
            <a:picLocks noChangeAspect="1"/>
          </p:cNvPicPr>
          <p:nvPr/>
        </p:nvPicPr>
        <p:blipFill>
          <a:blip r:embed="rId7" cstate="print"/>
          <a:srcRect/>
          <a:stretch>
            <a:fillRect/>
          </a:stretch>
        </p:blipFill>
        <p:spPr bwMode="auto">
          <a:xfrm>
            <a:off x="9929813" y="4705350"/>
            <a:ext cx="431800" cy="431800"/>
          </a:xfrm>
          <a:prstGeom prst="rect">
            <a:avLst/>
          </a:prstGeom>
          <a:noFill/>
          <a:ln w="9525">
            <a:noFill/>
            <a:miter lim="800000"/>
            <a:headEnd/>
            <a:tailEnd/>
          </a:ln>
        </p:spPr>
      </p:pic>
      <p:pic>
        <p:nvPicPr>
          <p:cNvPr id="159" name="Рисунок 158"/>
          <p:cNvPicPr>
            <a:picLocks noChangeAspect="1"/>
          </p:cNvPicPr>
          <p:nvPr/>
        </p:nvPicPr>
        <p:blipFill>
          <a:blip r:embed="rId4" cstate="print">
            <a:duotone>
              <a:prstClr val="black"/>
              <a:schemeClr val="bg1">
                <a:tint val="45000"/>
                <a:satMod val="400000"/>
              </a:schemeClr>
            </a:duotone>
            <a:extLst/>
          </a:blip>
          <a:stretch>
            <a:fillRect/>
          </a:stretch>
        </p:blipFill>
        <p:spPr>
          <a:xfrm>
            <a:off x="7494978" y="4316087"/>
            <a:ext cx="648898" cy="292750"/>
          </a:xfrm>
          <a:prstGeom prst="rect">
            <a:avLst/>
          </a:prstGeom>
        </p:spPr>
      </p:pic>
      <p:pic>
        <p:nvPicPr>
          <p:cNvPr id="160" name="Рисунок 159"/>
          <p:cNvPicPr>
            <a:picLocks noChangeAspect="1"/>
          </p:cNvPicPr>
          <p:nvPr/>
        </p:nvPicPr>
        <p:blipFill>
          <a:blip r:embed="rId4" cstate="print">
            <a:duotone>
              <a:prstClr val="black"/>
              <a:schemeClr val="bg1">
                <a:tint val="45000"/>
                <a:satMod val="400000"/>
              </a:schemeClr>
            </a:duotone>
            <a:extLst/>
          </a:blip>
          <a:stretch>
            <a:fillRect/>
          </a:stretch>
        </p:blipFill>
        <p:spPr>
          <a:xfrm flipH="1">
            <a:off x="9401369" y="4323700"/>
            <a:ext cx="648898" cy="29275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1"/>
          <p:cNvSpPr txBox="1">
            <a:spLocks noChangeArrowheads="1"/>
          </p:cNvSpPr>
          <p:nvPr/>
        </p:nvSpPr>
        <p:spPr bwMode="auto">
          <a:xfrm>
            <a:off x="3116263" y="3089275"/>
            <a:ext cx="6734175" cy="2062163"/>
          </a:xfrm>
          <a:prstGeom prst="rect">
            <a:avLst/>
          </a:prstGeom>
          <a:noFill/>
          <a:ln w="9525">
            <a:noFill/>
            <a:miter lim="800000"/>
            <a:headEnd/>
            <a:tailEnd/>
          </a:ln>
        </p:spPr>
        <p:txBody>
          <a:bodyPr>
            <a:spAutoFit/>
          </a:bodyPr>
          <a:lstStyle/>
          <a:p>
            <a:pPr eaLnBrk="0" hangingPunct="0"/>
            <a:r>
              <a:rPr lang="en-US" sz="3200">
                <a:latin typeface="Arial" charset="0"/>
              </a:rPr>
              <a:t>Automated System of the Federal Treasury of the Russian Federation: Development and Operation </a:t>
            </a:r>
          </a:p>
        </p:txBody>
      </p:sp>
      <p:sp>
        <p:nvSpPr>
          <p:cNvPr id="45059" name="TextBox 2"/>
          <p:cNvSpPr txBox="1">
            <a:spLocks noChangeArrowheads="1"/>
          </p:cNvSpPr>
          <p:nvPr/>
        </p:nvSpPr>
        <p:spPr bwMode="auto">
          <a:xfrm>
            <a:off x="3116263" y="5370513"/>
            <a:ext cx="6734175" cy="584200"/>
          </a:xfrm>
          <a:prstGeom prst="rect">
            <a:avLst/>
          </a:prstGeom>
          <a:noFill/>
          <a:ln w="9525">
            <a:noFill/>
            <a:miter lim="800000"/>
            <a:headEnd/>
            <a:tailEnd/>
          </a:ln>
        </p:spPr>
        <p:txBody>
          <a:bodyPr>
            <a:spAutoFit/>
          </a:bodyPr>
          <a:lstStyle/>
          <a:p>
            <a:pPr eaLnBrk="0" hangingPunct="0"/>
            <a:r>
              <a:rPr lang="en-US" sz="3200">
                <a:latin typeface="Arial" charset="0"/>
              </a:rPr>
              <a:t>V.V. Tkachenko</a:t>
            </a:r>
          </a:p>
        </p:txBody>
      </p:sp>
      <p:cxnSp>
        <p:nvCxnSpPr>
          <p:cNvPr id="3" name="Прямая соединительная линия 2"/>
          <p:cNvCxnSpPr/>
          <p:nvPr/>
        </p:nvCxnSpPr>
        <p:spPr>
          <a:xfrm>
            <a:off x="3230563" y="5260975"/>
            <a:ext cx="2767012"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45061" name="TextBox 1"/>
          <p:cNvSpPr txBox="1">
            <a:spLocks noChangeArrowheads="1"/>
          </p:cNvSpPr>
          <p:nvPr/>
        </p:nvSpPr>
        <p:spPr bwMode="auto">
          <a:xfrm>
            <a:off x="2351088" y="1905000"/>
            <a:ext cx="8751887" cy="1016000"/>
          </a:xfrm>
          <a:prstGeom prst="rect">
            <a:avLst/>
          </a:prstGeom>
          <a:noFill/>
          <a:ln w="9525">
            <a:noFill/>
            <a:miter lim="800000"/>
            <a:headEnd/>
            <a:tailEnd/>
          </a:ln>
        </p:spPr>
        <p:txBody>
          <a:bodyPr>
            <a:spAutoFit/>
          </a:bodyPr>
          <a:lstStyle/>
          <a:p>
            <a:pPr eaLnBrk="0" hangingPunct="0"/>
            <a:r>
              <a:rPr lang="en-US" sz="6000">
                <a:latin typeface="Arial" charset="0"/>
              </a:rPr>
              <a:t>Thank you for attention!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Тема Office">
  <a:themeElements>
    <a:clrScheme name="Синий и зеленый">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1178</TotalTime>
  <Words>1571</Words>
  <Application>Microsoft Office PowerPoint</Application>
  <PresentationFormat>Произвольный</PresentationFormat>
  <Paragraphs>182</Paragraphs>
  <Slides>8</Slides>
  <Notes>6</Notes>
  <HiddenSlides>0</HiddenSlides>
  <MMClips>0</MMClips>
  <ScaleCrop>false</ScaleCrop>
  <HeadingPairs>
    <vt:vector size="4" baseType="variant">
      <vt:variant>
        <vt:lpstr>Тема</vt:lpstr>
      </vt:variant>
      <vt:variant>
        <vt:i4>3</vt:i4>
      </vt:variant>
      <vt:variant>
        <vt:lpstr>Заголовки слайдов</vt:lpstr>
      </vt:variant>
      <vt:variant>
        <vt:i4>8</vt:i4>
      </vt:variant>
    </vt:vector>
  </HeadingPairs>
  <TitlesOfParts>
    <vt:vector size="11" baseType="lpstr">
      <vt:lpstr>Тема Office</vt:lpstr>
      <vt:lpstr>1_Тема Office</vt:lpstr>
      <vt:lpstr>2_Тема Office</vt:lpstr>
      <vt:lpstr>Презентация PowerPoint</vt:lpstr>
      <vt:lpstr>Презентация PowerPoint</vt:lpstr>
      <vt:lpstr>Презентация PowerPoint</vt:lpstr>
      <vt:lpstr>Презентация PowerPoint</vt:lpstr>
      <vt:lpstr>AS change management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Daria Voronina</dc:creator>
  <dc:description>Translated by TechInput, LLC</dc:description>
  <cp:lastModifiedBy>Daria Voronina</cp:lastModifiedBy>
  <cp:revision>72</cp:revision>
  <cp:lastPrinted>2015-09-29T07:56:15Z</cp:lastPrinted>
  <dcterms:created xsi:type="dcterms:W3CDTF">2015-03-03T16:27:21Z</dcterms:created>
  <dcterms:modified xsi:type="dcterms:W3CDTF">2015-10-15T13:49:01Z</dcterms:modified>
</cp:coreProperties>
</file>