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50" r:id="rId3"/>
    <p:sldId id="353" r:id="rId4"/>
    <p:sldId id="354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9" autoAdjust="0"/>
    <p:restoredTop sz="67771" autoAdjust="0"/>
  </p:normalViewPr>
  <p:slideViewPr>
    <p:cSldViewPr>
      <p:cViewPr>
        <p:scale>
          <a:sx n="84" d="100"/>
          <a:sy n="84" d="100"/>
        </p:scale>
        <p:origin x="-84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63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ru-RU" b="1" dirty="0" smtClean="0"/>
              <a:t>Группа 2</a:t>
            </a:r>
            <a:r>
              <a:rPr lang="bs-Latn-BA" sz="4400" b="1" dirty="0" smtClean="0"/>
              <a:t> </a:t>
            </a:r>
            <a:endParaRPr lang="ru-RU" sz="4400" b="1" dirty="0" smtClean="0"/>
          </a:p>
          <a:p>
            <a:pPr lvl="1"/>
            <a:endParaRPr lang="ru-RU" sz="4400" b="1" dirty="0" smtClean="0"/>
          </a:p>
          <a:p>
            <a:pPr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Модели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организации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служб ИТ поддержки для Министерств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Финансов /Казначейств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Проблемы и варианты их решения</a:t>
            </a:r>
          </a:p>
          <a:p>
            <a:pPr lvl="1"/>
            <a:endParaRPr lang="ru-RU" sz="4400" b="1" dirty="0" smtClean="0"/>
          </a:p>
          <a:p>
            <a:pPr lvl="1"/>
            <a:r>
              <a:rPr lang="ru-RU" sz="2600" b="1" dirty="0" smtClean="0">
                <a:solidFill>
                  <a:srgbClr val="C00000"/>
                </a:solidFill>
              </a:rPr>
              <a:t>Беларусь, Грузия, Казахстан, </a:t>
            </a:r>
            <a:br>
              <a:rPr lang="ru-RU" sz="2600" b="1" dirty="0" smtClean="0">
                <a:solidFill>
                  <a:srgbClr val="C00000"/>
                </a:solidFill>
              </a:rPr>
            </a:br>
            <a:r>
              <a:rPr lang="ru-RU" sz="2600" b="1" dirty="0" smtClean="0">
                <a:solidFill>
                  <a:srgbClr val="C00000"/>
                </a:solidFill>
              </a:rPr>
              <a:t>Молдова, Россия, Таджикистан</a:t>
            </a:r>
          </a:p>
          <a:p>
            <a:pPr lvl="1"/>
            <a:endParaRPr lang="ru-RU" sz="2600" b="1" dirty="0" smtClean="0"/>
          </a:p>
          <a:p>
            <a:pPr lvl="1"/>
            <a:r>
              <a:rPr lang="ru-RU" sz="2600" b="1" dirty="0" smtClean="0"/>
              <a:t>Тбилиси, 6 октября 2015г.</a:t>
            </a:r>
          </a:p>
          <a:p>
            <a:pPr lvl="1"/>
            <a:endParaRPr lang="en-US" sz="3900" b="1" dirty="0" smtClean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7239000" cy="6096000"/>
          </a:xfrm>
        </p:spPr>
        <p:txBody>
          <a:bodyPr>
            <a:normAutofit/>
          </a:bodyPr>
          <a:lstStyle/>
          <a:p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Модели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организации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служб ИТ поддержки для Министерств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Финансов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Казначейств, представленные в группе</a:t>
            </a:r>
            <a:endParaRPr lang="en-US" sz="2600" b="1" dirty="0" smtClean="0">
              <a:solidFill>
                <a:srgbClr val="C00000"/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/>
              <a:t>Государственное предприятие </a:t>
            </a:r>
            <a:r>
              <a:rPr lang="ru-RU" sz="2400" dirty="0" smtClean="0"/>
              <a:t>в подчинении МФ – Беларусь, Грузия, Молдова, </a:t>
            </a:r>
            <a:r>
              <a:rPr lang="ru-RU" sz="2400" dirty="0" smtClean="0"/>
              <a:t>Таджикистан. </a:t>
            </a:r>
          </a:p>
          <a:p>
            <a:pPr algn="l"/>
            <a:r>
              <a:rPr lang="ru-RU" sz="2400" dirty="0" smtClean="0"/>
              <a:t>     (ИСУГФ - собственные разработки).</a:t>
            </a:r>
            <a:endParaRPr lang="ru-RU" sz="2400" dirty="0" smtClean="0"/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ru-RU" sz="24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/>
              <a:t>Гибридная форма, включающая контрактирование части услуг по ИТ поддержке сторонним коммерческим организациям – Казахстан, </a:t>
            </a:r>
            <a:r>
              <a:rPr lang="ru-RU" sz="2400" dirty="0" smtClean="0"/>
              <a:t>Россия. (ИСУГФ - адаптированные решения). </a:t>
            </a:r>
          </a:p>
          <a:p>
            <a:pPr algn="l"/>
            <a:r>
              <a:rPr lang="ru-RU" sz="2400" dirty="0"/>
              <a:t>	</a:t>
            </a:r>
            <a:r>
              <a:rPr lang="ru-RU" sz="2400" dirty="0" smtClean="0"/>
              <a:t> </a:t>
            </a:r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 fontScale="70000" lnSpcReduction="20000"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Технические проблемы, с которыми сталкиваются службы ИТ поддержки и возможные решения:</a:t>
            </a:r>
          </a:p>
          <a:p>
            <a:pPr algn="just"/>
            <a:endParaRPr lang="ru-RU" sz="1700" dirty="0" smtClean="0"/>
          </a:p>
          <a:p>
            <a:pPr algn="just"/>
            <a:endParaRPr lang="en-US" sz="1700" dirty="0"/>
          </a:p>
          <a:p>
            <a:pPr marL="514350" indent="-514350" algn="l">
              <a:buAutoNum type="arabicPeriod"/>
            </a:pPr>
            <a:r>
              <a:rPr lang="ru-RU" sz="2800" dirty="0" smtClean="0"/>
              <a:t>Ресурсоемкость поддержки децентрализованных систем (персонал, инфраструктура, финансы, т.к.) – </a:t>
            </a:r>
            <a:r>
              <a:rPr lang="ru-RU" sz="2800" i="1" dirty="0" smtClean="0">
                <a:solidFill>
                  <a:srgbClr val="0070C0"/>
                </a:solidFill>
              </a:rPr>
              <a:t>Переход на централизованную систему.</a:t>
            </a:r>
            <a:endParaRPr lang="ru-RU" sz="2800" i="1" dirty="0" smtClean="0">
              <a:solidFill>
                <a:srgbClr val="0070C0"/>
              </a:solidFill>
            </a:endParaRPr>
          </a:p>
          <a:p>
            <a:pPr marL="514350" indent="-514350" algn="l">
              <a:buAutoNum type="arabicPeriod"/>
            </a:pPr>
            <a:r>
              <a:rPr lang="ru-RU" sz="2800" dirty="0" smtClean="0"/>
              <a:t>Сложность и продолжительность процесса  интеграции децентрализованной  в централизованную систему – </a:t>
            </a:r>
            <a:r>
              <a:rPr lang="ru-RU" sz="2800" i="1" dirty="0" smtClean="0">
                <a:solidFill>
                  <a:srgbClr val="0070C0"/>
                </a:solidFill>
              </a:rPr>
              <a:t>Четкая координация /регламентация плана действии.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Каналы связи (качество передачи данных) – </a:t>
            </a:r>
            <a:r>
              <a:rPr lang="ru-RU" sz="2800" i="1" dirty="0" smtClean="0">
                <a:solidFill>
                  <a:srgbClr val="0070C0"/>
                </a:solidFill>
              </a:rPr>
              <a:t>Резервирование каналов.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Обслуживание серверных помещений – </a:t>
            </a:r>
            <a:r>
              <a:rPr lang="ru-RU" sz="2800" i="1" dirty="0" smtClean="0">
                <a:solidFill>
                  <a:srgbClr val="0070C0"/>
                </a:solidFill>
              </a:rPr>
              <a:t>Размещение оборудования в современных ЦОД, применение облачных технологии.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Производительность системы (поддержка одновременных подключений) – </a:t>
            </a:r>
            <a:r>
              <a:rPr lang="ru-RU" sz="2800" i="1" dirty="0" smtClean="0">
                <a:solidFill>
                  <a:srgbClr val="0070C0"/>
                </a:solidFill>
              </a:rPr>
              <a:t>Аудит ИТ,  наращивание мощностей.</a:t>
            </a:r>
          </a:p>
          <a:p>
            <a:pPr marL="514350" indent="-514350" algn="l">
              <a:buAutoNum type="arabicPeriod"/>
            </a:pPr>
            <a:r>
              <a:rPr lang="ru-RU" sz="2800" dirty="0"/>
              <a:t>Недостаточный уровень </a:t>
            </a:r>
            <a:r>
              <a:rPr lang="ru-RU" sz="2800" dirty="0" smtClean="0"/>
              <a:t>обеспеченности АРМ пользоватлей </a:t>
            </a:r>
            <a:r>
              <a:rPr lang="ru-RU" sz="2800" dirty="0"/>
              <a:t>к </a:t>
            </a:r>
            <a:r>
              <a:rPr lang="ru-RU" sz="2800" dirty="0" smtClean="0"/>
              <a:t>внедрению/эксплуатации систем – </a:t>
            </a:r>
            <a:r>
              <a:rPr lang="ru-RU" sz="2800" i="1" dirty="0" smtClean="0">
                <a:solidFill>
                  <a:srgbClr val="0070C0"/>
                </a:solidFill>
              </a:rPr>
              <a:t>Своевременное предоставление технических требований.</a:t>
            </a: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Нетехнические проблемы, с которыми сталкиваются службы ИТ поддержки и возможные решения</a:t>
            </a:r>
          </a:p>
          <a:p>
            <a:endParaRPr lang="bs-Latn-B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800" dirty="0" smtClean="0"/>
              <a:t>1. Текучесть кадров – </a:t>
            </a:r>
            <a:r>
              <a:rPr lang="ru-RU" sz="2800" i="1" dirty="0" smtClean="0">
                <a:solidFill>
                  <a:srgbClr val="0070C0"/>
                </a:solidFill>
              </a:rPr>
              <a:t>Повышение моральной и материальной мотивации.</a:t>
            </a:r>
          </a:p>
          <a:p>
            <a:pPr algn="l"/>
            <a:r>
              <a:rPr lang="ru-RU" sz="2800" dirty="0" smtClean="0"/>
              <a:t>2. Недостаточный уровень подготовки пользователей к внедрению / эксплуатации систем  - </a:t>
            </a:r>
            <a:r>
              <a:rPr lang="ru-RU" sz="2800" i="1" dirty="0">
                <a:solidFill>
                  <a:srgbClr val="0070C0"/>
                </a:solidFill>
              </a:rPr>
              <a:t>О</a:t>
            </a:r>
            <a:r>
              <a:rPr lang="ru-RU" sz="2800" i="1" dirty="0" smtClean="0">
                <a:solidFill>
                  <a:srgbClr val="0070C0"/>
                </a:solidFill>
              </a:rPr>
              <a:t>рганизация непрерывного процесса повышения квалификации, применяя современные инструменты.</a:t>
            </a:r>
          </a:p>
          <a:p>
            <a:pPr algn="l"/>
            <a:r>
              <a:rPr lang="ru-RU" sz="2800" dirty="0" smtClean="0"/>
              <a:t>3. Сложность в коммуникации между заказчиком и исполнителем, особенно в  межведомстевенных проектах – </a:t>
            </a:r>
            <a:r>
              <a:rPr lang="ru-RU" sz="2800" i="1" dirty="0">
                <a:solidFill>
                  <a:srgbClr val="0070C0"/>
                </a:solidFill>
              </a:rPr>
              <a:t>В</a:t>
            </a:r>
            <a:r>
              <a:rPr lang="ru-RU" sz="2800" i="1" dirty="0" smtClean="0">
                <a:solidFill>
                  <a:srgbClr val="0070C0"/>
                </a:solidFill>
              </a:rPr>
              <a:t>недрение методологии проектного управления в ИТ.</a:t>
            </a:r>
            <a:r>
              <a:rPr lang="ru-RU" sz="2800" dirty="0" smtClean="0"/>
              <a:t>  </a:t>
            </a:r>
          </a:p>
          <a:p>
            <a:pPr algn="l"/>
            <a:r>
              <a:rPr lang="ru-RU" sz="2800" dirty="0" smtClean="0"/>
              <a:t>4. Непрерывный процесс изменения нормативной базы (короткие сроки доработки системы)  - </a:t>
            </a:r>
            <a:r>
              <a:rPr lang="ru-RU" sz="2800" i="1" dirty="0" smtClean="0">
                <a:solidFill>
                  <a:srgbClr val="0070C0"/>
                </a:solidFill>
              </a:rPr>
              <a:t>Привлечение ИТ специалистов к разработке изменений.</a:t>
            </a:r>
          </a:p>
          <a:p>
            <a:pPr algn="l"/>
            <a:r>
              <a:rPr lang="ru-RU" sz="2800" dirty="0" smtClean="0"/>
              <a:t>   </a:t>
            </a:r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3242</TotalTime>
  <Words>282</Words>
  <Application>Microsoft Office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Admin</cp:lastModifiedBy>
  <cp:revision>479</cp:revision>
  <cp:lastPrinted>2012-03-11T09:33:36Z</cp:lastPrinted>
  <dcterms:created xsi:type="dcterms:W3CDTF">2012-02-13T09:14:10Z</dcterms:created>
  <dcterms:modified xsi:type="dcterms:W3CDTF">2015-10-06T14:06:02Z</dcterms:modified>
</cp:coreProperties>
</file>