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6" r:id="rId2"/>
    <p:sldId id="378" r:id="rId3"/>
    <p:sldId id="380" r:id="rId4"/>
    <p:sldId id="388" r:id="rId5"/>
    <p:sldId id="389" r:id="rId6"/>
    <p:sldId id="384" r:id="rId7"/>
    <p:sldId id="385" r:id="rId8"/>
    <p:sldId id="381" r:id="rId9"/>
    <p:sldId id="386" r:id="rId10"/>
  </p:sldIdLst>
  <p:sldSz cx="9144000" cy="6858000" type="screen4x3"/>
  <p:notesSz cx="6797675" cy="9928225"/>
  <p:defaultTextStyle>
    <a:defPPr rtl="0">
      <a:defRPr lang="ru-RU"/>
    </a:defPPr>
    <a:lvl1pPr algn="l" rtl="0" fontAlgn="base">
      <a:spcBef>
        <a:spcPct val="20000"/>
      </a:spcBef>
      <a:spcAft>
        <a:spcPct val="0"/>
      </a:spcAft>
      <a:buClr>
        <a:schemeClr val="accent1"/>
      </a:buClr>
      <a:buFont typeface="Arial" charset="0"/>
      <a:buChar char="•"/>
      <a:defRPr sz="2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1"/>
      </a:buClr>
      <a:buFont typeface="Arial" charset="0"/>
      <a:buChar char="•"/>
      <a:defRPr sz="2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1"/>
      </a:buClr>
      <a:buFont typeface="Arial" charset="0"/>
      <a:buChar char="•"/>
      <a:defRPr sz="2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1"/>
      </a:buClr>
      <a:buFont typeface="Arial" charset="0"/>
      <a:buChar char="•"/>
      <a:defRPr sz="2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1"/>
      </a:buClr>
      <a:buFont typeface="Arial" charset="0"/>
      <a:buChar char="•"/>
      <a:defRPr sz="2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AEC5"/>
    <a:srgbClr val="C2CBE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ema Uygulanmış Stil 1 - Vurgu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4722" autoAdjust="0"/>
  </p:normalViewPr>
  <p:slideViewPr>
    <p:cSldViewPr>
      <p:cViewPr>
        <p:scale>
          <a:sx n="80" d="100"/>
          <a:sy n="80" d="100"/>
        </p:scale>
        <p:origin x="-2418" y="-6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214" y="-96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rtl="0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200">
                <a:latin typeface="+mn-lt"/>
                <a:cs typeface="+mn-cs"/>
              </a:defRPr>
            </a:lvl1pPr>
          </a:lstStyle>
          <a:p>
            <a:pPr rtl="0"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rtl="0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200">
                <a:latin typeface="+mn-lt"/>
                <a:cs typeface="+mn-cs"/>
              </a:defRPr>
            </a:lvl1pPr>
          </a:lstStyle>
          <a:p>
            <a:pPr rtl="0">
              <a:defRPr/>
            </a:pPr>
            <a:r>
              <a:rPr lang="en-US"/>
              <a:t>10/12/2015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rtl="0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200">
                <a:latin typeface="+mn-lt"/>
                <a:cs typeface="+mn-cs"/>
              </a:defRPr>
            </a:lvl1pPr>
          </a:lstStyle>
          <a:p>
            <a:pPr rtl="0">
              <a:defRPr/>
            </a:pPr>
            <a:fld id="{79B99605-94B0-4272-B467-CA8205260315}" type="slidenum">
              <a:rPr lang="en-US"/>
              <a:pPr rtl="0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49623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200">
                <a:latin typeface="+mn-lt"/>
                <a:cs typeface="+mn-cs"/>
              </a:defRPr>
            </a:lvl1pPr>
          </a:lstStyle>
          <a:p>
            <a:pPr rtl="0"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200">
                <a:latin typeface="+mn-lt"/>
                <a:cs typeface="+mn-cs"/>
              </a:defRPr>
            </a:lvl1pPr>
          </a:lstStyle>
          <a:p>
            <a:pPr rtl="0">
              <a:defRPr/>
            </a:pPr>
            <a:r>
              <a:rPr lang="en-US"/>
              <a:t>10/12/2015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 rt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16463"/>
            <a:ext cx="5435600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Click to edit Master text styles</a:t>
            </a:r>
          </a:p>
          <a:p>
            <a:pPr lvl="1" rtl="0"/>
            <a:r>
              <a:rPr lang="ru-RU" noProof="0"/>
              <a:t>Second level</a:t>
            </a:r>
          </a:p>
          <a:p>
            <a:pPr lvl="2" rtl="0"/>
            <a:r>
              <a:rPr lang="ru-RU" noProof="0"/>
              <a:t>Third level</a:t>
            </a:r>
          </a:p>
          <a:p>
            <a:pPr lvl="3" rtl="0"/>
            <a:r>
              <a:rPr lang="ru-RU" noProof="0"/>
              <a:t>Fourth level</a:t>
            </a:r>
          </a:p>
          <a:p>
            <a:pPr lvl="4" rtl="0"/>
            <a:r>
              <a:rPr lang="ru-RU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200">
                <a:latin typeface="+mn-lt"/>
                <a:cs typeface="+mn-cs"/>
              </a:defRPr>
            </a:lvl1pPr>
          </a:lstStyle>
          <a:p>
            <a:pPr rtl="0">
              <a:defRPr/>
            </a:pPr>
            <a:r>
              <a:rPr lang="ru-RU"/>
              <a:t>*** TASLAK ***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200">
                <a:latin typeface="+mn-lt"/>
                <a:cs typeface="+mn-cs"/>
              </a:defRPr>
            </a:lvl1pPr>
          </a:lstStyle>
          <a:p>
            <a:pPr rtl="0">
              <a:defRPr/>
            </a:pPr>
            <a:fld id="{F5639773-59B8-4179-A58F-F2A7FFB4C3EE}" type="slidenum">
              <a:rPr lang="en-US"/>
              <a:pPr rtl="0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0304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rtlCol="0" anchor="t" anchorCtr="0" compatLnSpc="1">
            <a:prstTxWarp prst="textNoShape">
              <a:avLst/>
            </a:prstTxWarp>
          </a:bodyPr>
          <a:lstStyle/>
          <a:p>
            <a:pPr rtl="0"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16387" name="Altbilgi Yer Tutucusu 3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rtlCol="0" anchorCtr="0" compatLnSpc="1">
            <a:prstTxWarp prst="textNoShape">
              <a:avLst/>
            </a:prstTxWarp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>
                <a:cs typeface="Arial" charset="0"/>
              </a:rPr>
              <a:t>*** TASLAK ***</a:t>
            </a:r>
          </a:p>
        </p:txBody>
      </p:sp>
      <p:sp>
        <p:nvSpPr>
          <p:cNvPr id="16388" name="Slayt Numarası Yer Tutucusu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rtlCol="0" anchorCtr="0" compatLnSpc="1">
            <a:prstTxWarp prst="textNoShape">
              <a:avLst/>
            </a:prstTxWarp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fld id="{8B725DF4-5A10-480E-971E-75653D8C85FE}" type="slidenum">
              <a:rPr lang="en-US">
                <a:cs typeface="Arial" charset="0"/>
              </a:rPr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789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rtlCol="0" anchor="t" anchorCtr="0" compatLnSpc="1">
            <a:prstTxWarp prst="textNoShape">
              <a:avLst/>
            </a:prstTxWarp>
          </a:bodyPr>
          <a:lstStyle/>
          <a:p>
            <a:pPr rtl="0"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18435" name="Altbilgi Yer Tutucusu 3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rtlCol="0" anchorCtr="0" compatLnSpc="1">
            <a:prstTxWarp prst="textNoShape">
              <a:avLst/>
            </a:prstTxWarp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>
                <a:cs typeface="Arial" charset="0"/>
              </a:rPr>
              <a:t>*** TASLAK ***</a:t>
            </a:r>
          </a:p>
        </p:txBody>
      </p:sp>
      <p:sp>
        <p:nvSpPr>
          <p:cNvPr id="18436" name="Slayt Numarası Yer Tutucusu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rtlCol="0" anchorCtr="0" compatLnSpc="1">
            <a:prstTxWarp prst="textNoShape">
              <a:avLst/>
            </a:prstTxWarp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fld id="{8560BC98-FEC0-4918-99A6-8AEEE80B38F4}" type="slidenum">
              <a:rPr lang="en-US">
                <a:cs typeface="Arial" charset="0"/>
              </a:rPr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020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rtlCol="0" anchorCtr="0" compatLnSpc="1">
            <a:prstTxWarp prst="textNoShape">
              <a:avLst/>
            </a:prstTxWarp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fld id="{053CC0F3-511F-48A1-A843-496E05EC90F1}" type="slidenum">
              <a:rPr lang="tr-TR">
                <a:cs typeface="Arial" charset="0"/>
              </a:rPr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tr-TR">
              <a:cs typeface="Arial" charset="0"/>
            </a:endParaRPr>
          </a:p>
        </p:txBody>
      </p:sp>
      <p:sp>
        <p:nvSpPr>
          <p:cNvPr id="20483" name="Not Yer Tutucusu 1"/>
          <p:cNvSpPr>
            <a:spLocks noGrp="1"/>
          </p:cNvSpPr>
          <p:nvPr/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tlCol="0"/>
          <a:lstStyle/>
          <a:p>
            <a:pPr rtl="0">
              <a:spcBef>
                <a:spcPct val="30000"/>
              </a:spcBef>
              <a:buClrTx/>
              <a:buFontTx/>
              <a:buNone/>
            </a:pPr>
            <a:endParaRPr kumimoji="1" lang="tr-TR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770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/>
          <a:p>
            <a:pPr rtl="0">
              <a:defRPr/>
            </a:pPr>
            <a:r>
              <a:rPr lang="ru-RU"/>
              <a:t>*** TASLAK ***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>
              <a:defRPr/>
            </a:pPr>
            <a:fld id="{F5639773-59B8-4179-A58F-F2A7FFB4C3EE}" type="slidenum">
              <a:rPr lang="en-US" smtClean="0"/>
              <a:pPr rtl="0"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/>
          <a:p>
            <a:pPr rtl="0">
              <a:defRPr/>
            </a:pPr>
            <a:r>
              <a:rPr lang="ru-RU"/>
              <a:t>*** TASLAK ***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>
              <a:defRPr/>
            </a:pPr>
            <a:fld id="{F5639773-59B8-4179-A58F-F2A7FFB4C3EE}" type="slidenum">
              <a:rPr lang="en-US" smtClean="0"/>
              <a:pPr rtl="0"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0096368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545384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147305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4240237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rtlCol="0" anchor="b"/>
          <a:lstStyle>
            <a:lvl1pPr algn="l" rtl="0"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pPr rtl="0"/>
            <a:r>
              <a:rPr lang="ru-RU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-RU"/>
              <a:t>Asıl alt başlık stilini düzenlemek için tıklatın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 rtlCol="0"/>
          <a:lstStyle>
            <a:lvl1pPr algn="l" rtl="0">
              <a:defRPr/>
            </a:lvl1pPr>
          </a:lstStyle>
          <a:p>
            <a:pPr rtl="0">
              <a:defRPr/>
            </a:pPr>
            <a:fld id="{D69CD4FD-F00E-481D-B607-2E5B695B5117}" type="slidenum">
              <a:rPr lang="en-US"/>
              <a:pPr rtl="0"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>
              <a:defRPr/>
            </a:pPr>
            <a:r>
              <a:rPr lang="ru-RU"/>
              <a:t>İş Yönetim Modeli --- TASLAK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>
              <a:defRPr/>
            </a:pPr>
            <a:r>
              <a:rPr lang="en-US"/>
              <a:t>10/12/2015</a:t>
            </a:r>
          </a:p>
        </p:txBody>
      </p:sp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/>
              <a:t>Asıl metin stillerini düzenlemek için tıklatın</a:t>
            </a:r>
          </a:p>
          <a:p>
            <a:pPr lvl="1" rtl="0"/>
            <a:r>
              <a:rPr lang="ru-RU"/>
              <a:t>İkinci düzey</a:t>
            </a:r>
          </a:p>
          <a:p>
            <a:pPr lvl="2" rtl="0"/>
            <a:r>
              <a:rPr lang="ru-RU"/>
              <a:t>Üçüncü düzey</a:t>
            </a:r>
          </a:p>
          <a:p>
            <a:pPr lvl="3" rtl="0"/>
            <a:r>
              <a:rPr lang="ru-RU"/>
              <a:t>Dördüncü düzey</a:t>
            </a:r>
          </a:p>
          <a:p>
            <a:pPr lvl="4" rtl="0"/>
            <a:r>
              <a:rPr lang="ru-RU"/>
              <a:t>Beşinci düzey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 rtlCol="0"/>
          <a:lstStyle>
            <a:lvl1pPr algn="l" rtl="0">
              <a:defRPr/>
            </a:lvl1pPr>
          </a:lstStyle>
          <a:p>
            <a:pPr rtl="0">
              <a:defRPr/>
            </a:pPr>
            <a:fld id="{ED75297F-3E64-436C-9478-2CB16CB6E80C}" type="slidenum">
              <a:rPr lang="en-US"/>
              <a:pPr rtl="0"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>
              <a:defRPr/>
            </a:pPr>
            <a:r>
              <a:rPr lang="ru-RU"/>
              <a:t>İş Yönetim Modeli --- TASLAK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>
              <a:defRPr/>
            </a:pPr>
            <a:r>
              <a:rPr lang="en-US"/>
              <a:t>10/12/2015</a:t>
            </a:r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rtlCol="0" anchor="b" anchorCtr="0"/>
          <a:lstStyle/>
          <a:p>
            <a:pPr rtl="0"/>
            <a:r>
              <a:rPr lang="ru-RU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rtlCol="0"/>
          <a:lstStyle/>
          <a:p>
            <a:pPr lvl="0" rtl="0"/>
            <a:r>
              <a:rPr lang="ru-RU"/>
              <a:t>Asıl metin stillerini düzenlemek için tıklatın</a:t>
            </a:r>
          </a:p>
          <a:p>
            <a:pPr lvl="1" rtl="0"/>
            <a:r>
              <a:rPr lang="ru-RU"/>
              <a:t>İkinci düzey</a:t>
            </a:r>
          </a:p>
          <a:p>
            <a:pPr lvl="2" rtl="0"/>
            <a:r>
              <a:rPr lang="ru-RU"/>
              <a:t>Üçüncü düzey</a:t>
            </a:r>
          </a:p>
          <a:p>
            <a:pPr lvl="3" rtl="0"/>
            <a:r>
              <a:rPr lang="ru-RU"/>
              <a:t>Dördüncü düzey</a:t>
            </a:r>
          </a:p>
          <a:p>
            <a:pPr lvl="4" rtl="0"/>
            <a:r>
              <a:rPr lang="ru-RU"/>
              <a:t>Beşinci düzey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 rtlCol="0"/>
          <a:lstStyle>
            <a:lvl1pPr algn="l" rtl="0">
              <a:defRPr/>
            </a:lvl1pPr>
          </a:lstStyle>
          <a:p>
            <a:pPr rtl="0">
              <a:defRPr/>
            </a:pPr>
            <a:fld id="{A7586237-6EFD-4E44-B499-35DD46ADCEE9}" type="slidenum">
              <a:rPr lang="en-US"/>
              <a:pPr rtl="0"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>
              <a:defRPr/>
            </a:pPr>
            <a:r>
              <a:rPr lang="ru-RU"/>
              <a:t>İş Yönetim Modeli --- TASLAK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>
              <a:defRPr/>
            </a:pPr>
            <a:r>
              <a:rPr lang="en-US"/>
              <a:t>10/12/2015</a:t>
            </a:r>
          </a:p>
        </p:txBody>
      </p:sp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/>
              <a:t>Asıl metin stillerini düzenlemek için tıklatın</a:t>
            </a:r>
          </a:p>
          <a:p>
            <a:pPr lvl="1" rtl="0"/>
            <a:r>
              <a:rPr lang="ru-RU"/>
              <a:t>İkinci düzey</a:t>
            </a:r>
          </a:p>
          <a:p>
            <a:pPr lvl="2" rtl="0"/>
            <a:r>
              <a:rPr lang="ru-RU"/>
              <a:t>Üçüncü düzey</a:t>
            </a:r>
          </a:p>
          <a:p>
            <a:pPr lvl="3" rtl="0"/>
            <a:r>
              <a:rPr lang="ru-RU"/>
              <a:t>Dördüncü düzey</a:t>
            </a:r>
          </a:p>
          <a:p>
            <a:pPr lvl="4" rtl="0"/>
            <a:r>
              <a:rPr lang="ru-RU"/>
              <a:t>Beşinci düzey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 rtlCol="0"/>
          <a:lstStyle>
            <a:lvl1pPr algn="l" rtl="0">
              <a:defRPr/>
            </a:lvl1pPr>
          </a:lstStyle>
          <a:p>
            <a:pPr rtl="0">
              <a:defRPr/>
            </a:pPr>
            <a:fld id="{C09D7D43-1A1F-4389-AE52-30DE36C87B8F}" type="slidenum">
              <a:rPr lang="en-US"/>
              <a:pPr rtl="0"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>
              <a:defRPr/>
            </a:pPr>
            <a:r>
              <a:rPr lang="ru-RU"/>
              <a:t>İş Yönetim Modeli --- TASLAK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>
              <a:defRPr/>
            </a:pPr>
            <a:r>
              <a:rPr lang="en-US"/>
              <a:t>10/12/2015</a:t>
            </a:r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rtlCol="0" anchor="t"/>
          <a:lstStyle>
            <a:lvl1pPr algn="l" rtl="0">
              <a:defRPr sz="3600" b="0" cap="all"/>
            </a:lvl1pPr>
          </a:lstStyle>
          <a:p>
            <a:pPr rtl="0"/>
            <a:r>
              <a:rPr lang="ru-RU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rtlCol="0" anchor="b"/>
          <a:lstStyle>
            <a:lvl1pPr marL="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/>
              <a:t>Asıl metin stillerini düzenlemek için tıklatın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 rtlCol="0"/>
          <a:lstStyle>
            <a:lvl1pPr algn="l" rtl="0">
              <a:defRPr/>
            </a:lvl1pPr>
          </a:lstStyle>
          <a:p>
            <a:pPr rtl="0">
              <a:defRPr/>
            </a:pPr>
            <a:fld id="{28A62DC5-9A90-464E-BEFF-AB99344B4628}" type="slidenum">
              <a:rPr lang="en-US"/>
              <a:pPr rtl="0"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>
              <a:defRPr/>
            </a:pPr>
            <a:r>
              <a:rPr lang="ru-RU"/>
              <a:t>İş Yönetim Modeli --- TASLAK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>
              <a:defRPr/>
            </a:pPr>
            <a:r>
              <a:rPr lang="en-US"/>
              <a:t>10/12/2015</a:t>
            </a:r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 rtlCol="0"/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1800"/>
            </a:lvl4pPr>
            <a:lvl5pPr algn="l" rtl="0">
              <a:defRPr sz="1800"/>
            </a:lvl5pPr>
            <a:lvl6pPr algn="l" rtl="0">
              <a:defRPr sz="1800"/>
            </a:lvl6pPr>
            <a:lvl7pPr algn="l" rtl="0">
              <a:defRPr sz="1800"/>
            </a:lvl7pPr>
            <a:lvl8pPr algn="l" rtl="0">
              <a:defRPr sz="1800"/>
            </a:lvl8pPr>
            <a:lvl9pPr algn="l" rtl="0">
              <a:defRPr sz="1800"/>
            </a:lvl9pPr>
          </a:lstStyle>
          <a:p>
            <a:pPr lvl="0" rtl="0"/>
            <a:r>
              <a:rPr lang="ru-RU"/>
              <a:t>Asıl metin stillerini düzenlemek için tıklatın</a:t>
            </a:r>
          </a:p>
          <a:p>
            <a:pPr lvl="1" rtl="0"/>
            <a:r>
              <a:rPr lang="ru-RU"/>
              <a:t>İkinci düzey</a:t>
            </a:r>
          </a:p>
          <a:p>
            <a:pPr lvl="2" rtl="0"/>
            <a:r>
              <a:rPr lang="ru-RU"/>
              <a:t>Üçüncü düzey</a:t>
            </a:r>
          </a:p>
          <a:p>
            <a:pPr lvl="3" rtl="0"/>
            <a:r>
              <a:rPr lang="ru-RU"/>
              <a:t>Dördüncü düzey</a:t>
            </a:r>
          </a:p>
          <a:p>
            <a:pPr lvl="4" rtl="0"/>
            <a:r>
              <a:rPr lang="ru-RU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 rtlCol="0"/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1800"/>
            </a:lvl4pPr>
            <a:lvl5pPr algn="l" rtl="0">
              <a:defRPr sz="1800"/>
            </a:lvl5pPr>
            <a:lvl6pPr algn="l" rtl="0">
              <a:defRPr sz="1800"/>
            </a:lvl6pPr>
            <a:lvl7pPr algn="l" rtl="0">
              <a:defRPr sz="1800"/>
            </a:lvl7pPr>
            <a:lvl8pPr algn="l" rtl="0">
              <a:defRPr sz="1800"/>
            </a:lvl8pPr>
            <a:lvl9pPr algn="l" rtl="0">
              <a:defRPr sz="1800"/>
            </a:lvl9pPr>
          </a:lstStyle>
          <a:p>
            <a:pPr lvl="0" rtl="0"/>
            <a:r>
              <a:rPr lang="ru-RU"/>
              <a:t>Asıl metin stillerini düzenlemek için tıklatın</a:t>
            </a:r>
          </a:p>
          <a:p>
            <a:pPr lvl="1" rtl="0"/>
            <a:r>
              <a:rPr lang="ru-RU"/>
              <a:t>İkinci düzey</a:t>
            </a:r>
          </a:p>
          <a:p>
            <a:pPr lvl="2" rtl="0"/>
            <a:r>
              <a:rPr lang="ru-RU"/>
              <a:t>Üçüncü düzey</a:t>
            </a:r>
          </a:p>
          <a:p>
            <a:pPr lvl="3" rtl="0"/>
            <a:r>
              <a:rPr lang="ru-RU"/>
              <a:t>Dördüncü düzey</a:t>
            </a:r>
          </a:p>
          <a:p>
            <a:pPr lvl="4" rtl="0"/>
            <a:r>
              <a:rPr lang="ru-RU"/>
              <a:t>Beşinci düzey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 rtlCol="0"/>
          <a:lstStyle>
            <a:lvl1pPr algn="l" rtl="0">
              <a:defRPr/>
            </a:lvl1pPr>
          </a:lstStyle>
          <a:p>
            <a:pPr rtl="0">
              <a:defRPr/>
            </a:pPr>
            <a:fld id="{010A9D87-6B41-479F-AEAF-2C3F8DD01325}" type="slidenum">
              <a:rPr lang="en-US"/>
              <a:pPr rtl="0"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>
              <a:defRPr/>
            </a:pPr>
            <a:r>
              <a:rPr lang="ru-RU"/>
              <a:t>İş Yönetim Modeli --- TASLAK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>
              <a:defRPr/>
            </a:pPr>
            <a:r>
              <a:rPr lang="en-US"/>
              <a:t>10/12/2015</a:t>
            </a:r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r>
              <a:rPr lang="ru-RU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rtlCol="0" anchor="b">
            <a:noAutofit/>
          </a:bodyPr>
          <a:lstStyle>
            <a:lvl1pPr marL="0" indent="0" algn="ctr" rtl="0">
              <a:buNone/>
              <a:defRPr sz="2000" b="1">
                <a:solidFill>
                  <a:schemeClr val="tx2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ru-RU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 rtlCol="0"/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1600"/>
            </a:lvl6pPr>
            <a:lvl7pPr algn="l" rtl="0">
              <a:defRPr sz="1600"/>
            </a:lvl7pPr>
            <a:lvl8pPr algn="l" rtl="0">
              <a:defRPr sz="1600"/>
            </a:lvl8pPr>
            <a:lvl9pPr algn="l" rtl="0">
              <a:defRPr sz="1600"/>
            </a:lvl9pPr>
          </a:lstStyle>
          <a:p>
            <a:pPr lvl="0" rtl="0"/>
            <a:r>
              <a:rPr lang="ru-RU"/>
              <a:t>Asıl metin stillerini düzenlemek için tıklatın</a:t>
            </a:r>
          </a:p>
          <a:p>
            <a:pPr lvl="1" rtl="0"/>
            <a:r>
              <a:rPr lang="ru-RU"/>
              <a:t>İkinci düzey</a:t>
            </a:r>
          </a:p>
          <a:p>
            <a:pPr lvl="2" rtl="0"/>
            <a:r>
              <a:rPr lang="ru-RU"/>
              <a:t>Üçüncü düzey</a:t>
            </a:r>
          </a:p>
          <a:p>
            <a:pPr lvl="3" rtl="0"/>
            <a:r>
              <a:rPr lang="ru-RU"/>
              <a:t>Dördüncü düzey</a:t>
            </a:r>
          </a:p>
          <a:p>
            <a:pPr lvl="4" rtl="0"/>
            <a:r>
              <a:rPr lang="ru-RU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rtlCol="0" anchor="b">
            <a:noAutofit/>
          </a:bodyPr>
          <a:lstStyle>
            <a:lvl1pPr marL="0" indent="0" algn="ctr" rtl="0">
              <a:buNone/>
              <a:defRPr sz="2000" b="1">
                <a:solidFill>
                  <a:schemeClr val="tx2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ru-RU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 rtlCol="0"/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1600"/>
            </a:lvl6pPr>
            <a:lvl7pPr algn="l" rtl="0">
              <a:defRPr sz="1600"/>
            </a:lvl7pPr>
            <a:lvl8pPr algn="l" rtl="0">
              <a:defRPr sz="1600"/>
            </a:lvl8pPr>
            <a:lvl9pPr algn="l" rtl="0">
              <a:defRPr sz="1600"/>
            </a:lvl9pPr>
          </a:lstStyle>
          <a:p>
            <a:pPr lvl="0" rtl="0"/>
            <a:r>
              <a:rPr lang="ru-RU"/>
              <a:t>Asıl metin stillerini düzenlemek için tıklatın</a:t>
            </a:r>
          </a:p>
          <a:p>
            <a:pPr lvl="1" rtl="0"/>
            <a:r>
              <a:rPr lang="ru-RU"/>
              <a:t>İkinci düzey</a:t>
            </a:r>
          </a:p>
          <a:p>
            <a:pPr lvl="2" rtl="0"/>
            <a:r>
              <a:rPr lang="ru-RU"/>
              <a:t>Üçüncü düzey</a:t>
            </a:r>
          </a:p>
          <a:p>
            <a:pPr lvl="3" rtl="0"/>
            <a:r>
              <a:rPr lang="ru-RU"/>
              <a:t>Dördüncü düzey</a:t>
            </a:r>
          </a:p>
          <a:p>
            <a:pPr lvl="4" rtl="0"/>
            <a:r>
              <a:rPr lang="ru-RU"/>
              <a:t>Beşinci düzey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 rtlCol="0"/>
          <a:lstStyle>
            <a:lvl1pPr algn="l" rtl="0">
              <a:defRPr/>
            </a:lvl1pPr>
          </a:lstStyle>
          <a:p>
            <a:pPr rtl="0">
              <a:defRPr/>
            </a:pPr>
            <a:fld id="{1A5AABFC-8431-44AB-AA2F-8C9FD565A6EE}" type="slidenum">
              <a:rPr lang="en-US"/>
              <a:pPr rtl="0"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>
              <a:defRPr/>
            </a:pPr>
            <a:r>
              <a:rPr lang="ru-RU"/>
              <a:t>İş Yönetim Modeli --- TASLAK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>
              <a:defRPr/>
            </a:pPr>
            <a:r>
              <a:rPr lang="en-US"/>
              <a:t>10/12/2015</a:t>
            </a:r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Asıl başlık stili için tıklatın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 rtlCol="0"/>
          <a:lstStyle>
            <a:lvl1pPr algn="l" rtl="0">
              <a:defRPr/>
            </a:lvl1pPr>
          </a:lstStyle>
          <a:p>
            <a:pPr rtl="0">
              <a:defRPr/>
            </a:pPr>
            <a:fld id="{04F79338-20CE-4798-A3EA-D0BB94863000}" type="slidenum">
              <a:rPr lang="en-US"/>
              <a:pPr rtl="0">
                <a:defRPr/>
              </a:pPr>
              <a:t>‹#›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>
              <a:defRPr/>
            </a:pPr>
            <a:r>
              <a:rPr lang="ru-RU"/>
              <a:t>İş Yönetim Modeli --- TASLAK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>
              <a:defRPr/>
            </a:pPr>
            <a:r>
              <a:rPr lang="en-US"/>
              <a:t>10/12/2015</a:t>
            </a:r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 rtlCol="0"/>
          <a:lstStyle>
            <a:lvl1pPr algn="l" rtl="0">
              <a:defRPr/>
            </a:lvl1pPr>
          </a:lstStyle>
          <a:p>
            <a:pPr rtl="0">
              <a:defRPr/>
            </a:pPr>
            <a:fld id="{03D47F28-11C8-41BD-9984-8608F4A48334}" type="slidenum">
              <a:rPr lang="en-US"/>
              <a:pPr rtl="0">
                <a:defRPr/>
              </a:pPr>
              <a:t>‹#›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>
              <a:defRPr/>
            </a:pPr>
            <a:r>
              <a:rPr lang="ru-RU"/>
              <a:t>İş Yönetim Modeli --- TASLAK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>
              <a:defRPr/>
            </a:pPr>
            <a:r>
              <a:rPr lang="en-US"/>
              <a:t>10/12/2015</a:t>
            </a:r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rtlCol="0" anchor="b"/>
          <a:lstStyle>
            <a:lvl1pPr algn="ctr" rtl="0">
              <a:defRPr sz="2200" b="1"/>
            </a:lvl1pPr>
          </a:lstStyle>
          <a:p>
            <a:pPr rtl="0"/>
            <a:r>
              <a:rPr lang="ru-RU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 rtlCol="0">
            <a:normAutofit/>
          </a:bodyPr>
          <a:lstStyle>
            <a:lvl1pPr marL="0" indent="0" algn="ctr" rtl="0">
              <a:buNone/>
              <a:defRPr sz="16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 rtl="0"/>
            <a:r>
              <a:rPr lang="ru-RU"/>
              <a:t>Asıl metin stillerini düzenlemek için tıklatın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 rtlCol="0"/>
          <a:lstStyle/>
          <a:p>
            <a:pPr lvl="0" rtl="0"/>
            <a:r>
              <a:rPr lang="ru-RU"/>
              <a:t>Asıl metin stillerini düzenlemek için tıklatın</a:t>
            </a:r>
          </a:p>
          <a:p>
            <a:pPr lvl="1" rtl="0"/>
            <a:r>
              <a:rPr lang="ru-RU"/>
              <a:t>İkinci düzey</a:t>
            </a:r>
          </a:p>
          <a:p>
            <a:pPr lvl="2" rtl="0"/>
            <a:r>
              <a:rPr lang="ru-RU"/>
              <a:t>Üçüncü düzey</a:t>
            </a:r>
          </a:p>
          <a:p>
            <a:pPr lvl="3" rtl="0"/>
            <a:r>
              <a:rPr lang="ru-RU"/>
              <a:t>Dördüncü düzey</a:t>
            </a:r>
          </a:p>
          <a:p>
            <a:pPr lvl="4" rtl="0"/>
            <a:r>
              <a:rPr lang="ru-RU"/>
              <a:t>Beşinci düzey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 rtlCol="0"/>
          <a:lstStyle>
            <a:lvl1pPr algn="l" rtl="0">
              <a:defRPr/>
            </a:lvl1pPr>
          </a:lstStyle>
          <a:p>
            <a:pPr rtl="0">
              <a:defRPr/>
            </a:pPr>
            <a:fld id="{F7350426-1F23-400E-BE01-2DAE428DA2D8}" type="slidenum">
              <a:rPr lang="en-US"/>
              <a:pPr rtl="0"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>
              <a:defRPr/>
            </a:pPr>
            <a:r>
              <a:rPr lang="ru-RU"/>
              <a:t>İş Yönetim Modeli --- TASLAK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>
              <a:defRPr/>
            </a:pPr>
            <a:r>
              <a:rPr lang="en-US"/>
              <a:t>10/12/2015</a:t>
            </a:r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rtlCol="0" anchor="b"/>
          <a:lstStyle>
            <a:lvl1pPr algn="ctr" rtl="0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pPr rtl="0"/>
            <a:r>
              <a:rPr lang="ru-RU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32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lvl="0" rtl="0"/>
            <a:r>
              <a:rPr lang="ru-RU" noProof="0"/>
              <a:t>Resim eklemek için simgeyi tıklatın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 rtlCol="0">
            <a:normAutofit/>
          </a:bodyPr>
          <a:lstStyle>
            <a:lvl1pPr marL="0" indent="0" algn="ctr" rtl="0">
              <a:buNone/>
              <a:defRPr sz="16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 rtl="0"/>
            <a:r>
              <a:rPr lang="ru-RU"/>
              <a:t>Asıl metin stillerini düzenlemek için tıklatın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 rtlCol="0"/>
          <a:lstStyle>
            <a:lvl1pPr algn="l" rtl="0">
              <a:defRPr/>
            </a:lvl1pPr>
          </a:lstStyle>
          <a:p>
            <a:pPr rtl="0">
              <a:defRPr/>
            </a:pPr>
            <a:fld id="{F6EF7C1E-6EAC-47C1-A2E4-16F4F817F55B}" type="slidenum">
              <a:rPr lang="en-US"/>
              <a:pPr rtl="0"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>
              <a:defRPr/>
            </a:pPr>
            <a:r>
              <a:rPr lang="ru-RU"/>
              <a:t>İş Yönetim Modeli --- TASLAK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>
              <a:defRPr/>
            </a:pPr>
            <a:r>
              <a:rPr lang="en-US"/>
              <a:t>10/12/2015</a:t>
            </a:r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rtl="0"/>
            <a:r>
              <a:rPr lang="ru-RU"/>
              <a:t>Asıl başlık stili için tıklatın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r>
              <a:rPr lang="ru-RU"/>
              <a:t>Asıl metin stillerini düzenlemek için tıklatın</a:t>
            </a:r>
          </a:p>
          <a:p>
            <a:pPr lvl="1" rtl="0"/>
            <a:r>
              <a:rPr lang="ru-RU"/>
              <a:t>İkinci düzey</a:t>
            </a:r>
          </a:p>
          <a:p>
            <a:pPr lvl="2" rtl="0"/>
            <a:r>
              <a:rPr lang="ru-RU"/>
              <a:t>Üçüncü düzey</a:t>
            </a:r>
          </a:p>
          <a:p>
            <a:pPr lvl="3" rtl="0"/>
            <a:r>
              <a:rPr lang="ru-RU"/>
              <a:t>Dördüncü düzey</a:t>
            </a:r>
          </a:p>
          <a:p>
            <a:pPr lvl="4" rtl="0"/>
            <a:r>
              <a:rPr lang="ru-RU"/>
              <a:t>Beşinci düzey</a:t>
            </a:r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 rtl="0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8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 rtl="0">
              <a:defRPr/>
            </a:pPr>
            <a:fld id="{17F4C286-63DB-4E83-B482-2EC0E826A4F9}" type="slidenum">
              <a:rPr lang="en-US"/>
              <a:pPr rtl="0"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200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pPr rtl="0">
              <a:defRPr/>
            </a:pPr>
            <a:r>
              <a:rPr lang="ru-RU"/>
              <a:t>İş Yönetim Modeli --- TASLAK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200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pPr rtl="0">
              <a:defRPr/>
            </a:pPr>
            <a:r>
              <a:rPr lang="en-US"/>
              <a:t>10/12/2015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B32C16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F5CD2D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AEBAD5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838200"/>
            <a:ext cx="6889750" cy="1981200"/>
          </a:xfrm>
        </p:spPr>
        <p:txBody>
          <a:bodyPr wrap="square" numCol="1" rtlCol="0" anchorCtr="0" compatLnSpc="1">
            <a:prstTxWarp prst="textNoShape">
              <a:avLst/>
            </a:prstTxWarp>
            <a:normAutofit/>
          </a:bodyPr>
          <a:lstStyle/>
          <a:p>
            <a:pPr algn="ctr" rtl="0" eaLnBrk="1" hangingPunct="1"/>
            <a:r>
              <a:rPr lang="ru-RU" sz="6000"/>
              <a:t>Внедрение системы SGB.net</a:t>
            </a:r>
            <a:endParaRPr lang="tr-TR" sz="6000" b="1" smtClean="0">
              <a:solidFill>
                <a:srgbClr val="FF0000"/>
              </a:solidFill>
            </a:endParaRPr>
          </a:p>
        </p:txBody>
      </p:sp>
      <p:pic>
        <p:nvPicPr>
          <p:cNvPr id="15362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2750" y="3352800"/>
            <a:ext cx="8042275" cy="237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lt Başlık 2"/>
          <p:cNvSpPr>
            <a:spLocks noGrp="1"/>
          </p:cNvSpPr>
          <p:nvPr>
            <p:ph type="subTitle" idx="1"/>
          </p:nvPr>
        </p:nvSpPr>
        <p:spPr>
          <a:xfrm>
            <a:off x="1828800" y="5562600"/>
            <a:ext cx="4425950" cy="922338"/>
          </a:xfrm>
        </p:spPr>
        <p:txBody>
          <a:bodyPr rtlCol="0">
            <a:normAutofit fontScale="40000" lnSpcReduction="20000"/>
          </a:bodyPr>
          <a:lstStyle/>
          <a:p>
            <a:pPr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dirty="0" smtClean="0"/>
          </a:p>
          <a:p>
            <a:pPr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sz="2200" b="1" dirty="0" smtClean="0">
              <a:solidFill>
                <a:srgbClr val="002060"/>
              </a:solidFill>
            </a:endParaRPr>
          </a:p>
          <a:p>
            <a:pPr algn="ctr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>
                <a:solidFill>
                  <a:srgbClr val="002060"/>
                </a:solidFill>
              </a:rPr>
              <a:t>Атилла ЧАКИР </a:t>
            </a:r>
          </a:p>
          <a:p>
            <a:pPr algn="ctr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>
                <a:solidFill>
                  <a:srgbClr val="002060"/>
                </a:solidFill>
              </a:rPr>
              <a:t>Эзги ДЮЛЬГЕР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229600" cy="590550"/>
          </a:xfrm>
        </p:spPr>
        <p:txBody>
          <a:bodyPr rtlCol="0"/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 lang="ru-RU" sz="4400">
                <a:solidFill>
                  <a:srgbClr val="FF0000"/>
                </a:solidFill>
              </a:rPr>
              <a:t>Общие сведения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7620000" cy="4800600"/>
          </a:xfrm>
        </p:spPr>
        <p:txBody>
          <a:bodyPr rtlCol="0"/>
          <a:lstStyle/>
          <a:p>
            <a:pPr rtl="0" eaLnBrk="1" hangingPunct="1">
              <a:buFont typeface="Wingdings" pitchFamily="2" charset="2"/>
              <a:buChar char="Ø"/>
            </a:pPr>
            <a:r>
              <a:rPr lang="ru-RU" sz="1800" dirty="0">
                <a:latin typeface="Arial" charset="0"/>
                <a:cs typeface="Times New Roman" pitchFamily="18" charset="0"/>
              </a:rPr>
              <a:t>Sgb.net</a:t>
            </a:r>
          </a:p>
          <a:p>
            <a:pPr rtl="0" eaLnBrk="1" hangingPunct="1"/>
            <a:r>
              <a:rPr lang="ru-RU" sz="1800" dirty="0">
                <a:latin typeface="Arial" charset="0"/>
                <a:cs typeface="Times New Roman" pitchFamily="18" charset="0"/>
              </a:rPr>
              <a:t>это веб-система;</a:t>
            </a:r>
          </a:p>
          <a:p>
            <a:pPr rtl="0" eaLnBrk="1" hangingPunct="1"/>
            <a:r>
              <a:rPr lang="ru-RU" sz="1800" dirty="0">
                <a:latin typeface="Arial" charset="0"/>
                <a:cs typeface="Times New Roman" pitchFamily="18" charset="0"/>
              </a:rPr>
              <a:t>написана на языке C# в инфраструктуре Asp.net</a:t>
            </a:r>
          </a:p>
          <a:p>
            <a:pPr rtl="0" eaLnBrk="1" hangingPunct="1"/>
            <a:r>
              <a:rPr lang="ru-RU" sz="1800" dirty="0">
                <a:latin typeface="Arial" charset="0"/>
                <a:cs typeface="Times New Roman" pitchFamily="18" charset="0"/>
              </a:rPr>
              <a:t>совместима со всеми базами данных.</a:t>
            </a:r>
          </a:p>
          <a:p>
            <a:pPr rtl="0" eaLnBrk="1" hangingPunct="1"/>
            <a:r>
              <a:rPr lang="ru-RU" sz="1800" dirty="0">
                <a:latin typeface="Arial" charset="0"/>
                <a:cs typeface="Times New Roman" pitchFamily="18" charset="0"/>
              </a:rPr>
              <a:t>использует заказную разработку программного обеспечения и собственные наработки.</a:t>
            </a:r>
          </a:p>
          <a:p>
            <a:pPr rtl="0" eaLnBrk="1" hangingPunct="1"/>
            <a:r>
              <a:rPr lang="ru-RU" sz="1800" dirty="0">
                <a:latin typeface="Arial" charset="0"/>
                <a:cs typeface="Times New Roman" pitchFamily="18" charset="0"/>
              </a:rPr>
              <a:t>может служить централизованно, но была передана отдельным учреждениям.</a:t>
            </a:r>
          </a:p>
          <a:p>
            <a:pPr rtl="0" eaLnBrk="1" hangingPunct="1"/>
            <a:r>
              <a:rPr lang="ru-RU" sz="1800" dirty="0">
                <a:latin typeface="Arial" charset="0"/>
                <a:cs typeface="Times New Roman" pitchFamily="18" charset="0"/>
              </a:rPr>
              <a:t>используется в центральных и региональных подразделениях министерства финансов.</a:t>
            </a:r>
          </a:p>
          <a:p>
            <a:pPr rtl="0" eaLnBrk="1" hangingPunct="1"/>
            <a:r>
              <a:rPr lang="ru-RU" sz="1800" dirty="0">
                <a:latin typeface="Arial" charset="0"/>
                <a:cs typeface="Times New Roman" pitchFamily="18" charset="0"/>
              </a:rPr>
              <a:t>используется в 81 региональных и 980 окружных подразделениях; и была передана через протоколы 175 государственным управлениям.</a:t>
            </a:r>
          </a:p>
          <a:p>
            <a:pPr rtl="0" eaLnBrk="1" hangingPunct="1">
              <a:buFont typeface="Wingdings" pitchFamily="2" charset="2"/>
              <a:buChar char="Ø"/>
            </a:pPr>
            <a:r>
              <a:rPr lang="ru-RU" sz="1800" dirty="0">
                <a:latin typeface="Arial" charset="0"/>
                <a:cs typeface="Times New Roman" pitchFamily="18" charset="0"/>
              </a:rPr>
              <a:t>Министерство финансов Турции использует SQL сервер.</a:t>
            </a:r>
          </a:p>
          <a:p>
            <a:pPr rtl="0" eaLnBrk="1" hangingPunct="1">
              <a:buFont typeface="Wingdings" pitchFamily="2" charset="2"/>
              <a:buChar char="Ø"/>
            </a:pPr>
            <a:r>
              <a:rPr lang="ru-RU" sz="1800" dirty="0">
                <a:latin typeface="Arial" charset="0"/>
                <a:cs typeface="Times New Roman" pitchFamily="18" charset="0"/>
              </a:rPr>
              <a:t>Около 11 000 операторов используют эту систему в министерстве финансов.</a:t>
            </a:r>
          </a:p>
          <a:p>
            <a:pPr rtl="0" eaLnBrk="1" hangingPunct="1">
              <a:buFont typeface="Wingdings" pitchFamily="2" charset="2"/>
              <a:buChar char="Ø"/>
            </a:pPr>
            <a:r>
              <a:rPr lang="ru-RU" sz="1800" dirty="0">
                <a:latin typeface="Arial" charset="0"/>
                <a:cs typeface="Times New Roman" pitchFamily="18" charset="0"/>
              </a:rPr>
              <a:t>Услуга восстановления работоспособности после сбоев предоставляется турецкой телекоммуникационной компанией.</a:t>
            </a:r>
          </a:p>
        </p:txBody>
      </p:sp>
      <p:sp>
        <p:nvSpPr>
          <p:cNvPr id="17411" name="Slide Number Placeholder 4"/>
          <p:cNvSpPr>
            <a:spLocks noGrp="1"/>
          </p:cNvSpPr>
          <p:nvPr>
            <p:ph type="sldNum" sz="quarter" idx="10"/>
          </p:nvPr>
        </p:nvSpPr>
        <p:spPr bwMode="auto">
          <a:ln>
            <a:round/>
            <a:headEnd/>
            <a:tailEnd/>
          </a:ln>
        </p:spPr>
        <p:txBody>
          <a:bodyPr wrap="square" numCol="1" rtlCol="0" anchorCtr="0" compatLnSpc="1">
            <a:prstTxWarp prst="textNoShape">
              <a:avLst/>
            </a:prstTxWarp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cs typeface="Arial" charset="0"/>
              </a:rPr>
              <a:t>   </a:t>
            </a:r>
            <a:fld id="{FDB0C9D4-2684-479B-A70A-C8E597CED230}" type="slidenum">
              <a:rPr lang="en-US" smtClean="0">
                <a:cs typeface="Arial" charset="0"/>
              </a:rPr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35 Dikdörtgen"/>
          <p:cNvSpPr>
            <a:spLocks noChangeArrowheads="1"/>
          </p:cNvSpPr>
          <p:nvPr/>
        </p:nvSpPr>
        <p:spPr bwMode="auto">
          <a:xfrm>
            <a:off x="642938" y="1000125"/>
            <a:ext cx="75009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tlCol="0">
            <a:spAutoFit/>
          </a:bodyPr>
          <a:lstStyle/>
          <a:p>
            <a:pPr rtl="0">
              <a:spcBef>
                <a:spcPct val="0"/>
              </a:spcBef>
              <a:buClrTx/>
              <a:buFontTx/>
              <a:buNone/>
            </a:pPr>
            <a:r>
              <a:rPr lang="ru-RU" sz="1800" b="1">
                <a:solidFill>
                  <a:schemeClr val="accent1"/>
                </a:solidFill>
                <a:latin typeface="Calibri" pitchFamily="34" charset="0"/>
              </a:rPr>
              <a:t>Комплексный подход, а не отдельные системы</a:t>
            </a: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gray">
          <a:xfrm>
            <a:off x="971550" y="428625"/>
            <a:ext cx="647065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rtl="0">
              <a:spcBef>
                <a:spcPct val="0"/>
              </a:spcBef>
              <a:buClrTx/>
              <a:buFontTx/>
              <a:buNone/>
            </a:pPr>
            <a:r>
              <a:rPr lang="ru-RU" sz="3200">
                <a:solidFill>
                  <a:srgbClr val="FF0000"/>
                </a:solidFill>
                <a:latin typeface="Calibri" pitchFamily="34" charset="0"/>
              </a:rPr>
              <a:t>Функции SGB.net</a:t>
            </a:r>
            <a:endParaRPr lang="tr-TR" sz="3200">
              <a:solidFill>
                <a:srgbClr val="FF0000"/>
              </a:solidFill>
              <a:latin typeface="Calibri" pitchFamily="34" charset="0"/>
            </a:endParaRPr>
          </a:p>
        </p:txBody>
      </p:sp>
      <p:grpSp>
        <p:nvGrpSpPr>
          <p:cNvPr id="19459" name="37 Grup"/>
          <p:cNvGrpSpPr>
            <a:grpSpLocks/>
          </p:cNvGrpSpPr>
          <p:nvPr/>
        </p:nvGrpSpPr>
        <p:grpSpPr bwMode="auto">
          <a:xfrm>
            <a:off x="1439499" y="1341438"/>
            <a:ext cx="5875352" cy="5516562"/>
            <a:chOff x="1643042" y="1238234"/>
            <a:chExt cx="5461078" cy="5284787"/>
          </a:xfrm>
        </p:grpSpPr>
        <p:sp>
          <p:nvSpPr>
            <p:cNvPr id="19461" name="Rectangle 4"/>
            <p:cNvSpPr>
              <a:spLocks noChangeArrowheads="1"/>
            </p:cNvSpPr>
            <p:nvPr/>
          </p:nvSpPr>
          <p:spPr bwMode="auto">
            <a:xfrm>
              <a:off x="2773363" y="2484438"/>
              <a:ext cx="2476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rtlCol="0">
              <a:spAutoFit/>
            </a:bodyPr>
            <a:lstStyle/>
            <a:p>
              <a:pPr rtl="0">
                <a:spcBef>
                  <a:spcPct val="0"/>
                </a:spcBef>
                <a:buClrTx/>
                <a:buFontTx/>
                <a:buNone/>
              </a:pPr>
              <a:r>
                <a:rPr lang="ru-RU" sz="1800"/>
                <a:t> </a:t>
              </a:r>
            </a:p>
          </p:txBody>
        </p:sp>
        <p:sp>
          <p:nvSpPr>
            <p:cNvPr id="19462" name="Rectangle 5"/>
            <p:cNvSpPr>
              <a:spLocks noChangeArrowheads="1"/>
            </p:cNvSpPr>
            <p:nvPr/>
          </p:nvSpPr>
          <p:spPr bwMode="auto">
            <a:xfrm>
              <a:off x="4429125" y="4500563"/>
              <a:ext cx="2476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rtlCol="0">
              <a:spAutoFit/>
            </a:bodyPr>
            <a:lstStyle/>
            <a:p>
              <a:pPr rtl="0">
                <a:spcBef>
                  <a:spcPct val="0"/>
                </a:spcBef>
                <a:buClrTx/>
                <a:buFontTx/>
                <a:buNone/>
              </a:pPr>
              <a:r>
                <a:rPr lang="ru-RU" sz="1800"/>
                <a:t> </a:t>
              </a:r>
            </a:p>
          </p:txBody>
        </p:sp>
        <p:sp>
          <p:nvSpPr>
            <p:cNvPr id="19463" name="Text Box 7"/>
            <p:cNvSpPr txBox="1">
              <a:spLocks noChangeArrowheads="1"/>
            </p:cNvSpPr>
            <p:nvPr/>
          </p:nvSpPr>
          <p:spPr bwMode="auto">
            <a:xfrm flipH="1">
              <a:off x="1785635" y="3131501"/>
              <a:ext cx="845577" cy="3820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tlCol="0">
              <a:spAutoFit/>
            </a:bodyPr>
            <a:lstStyle/>
            <a:p>
              <a:pPr rtl="0">
                <a:spcBef>
                  <a:spcPct val="0"/>
                </a:spcBef>
                <a:buClrTx/>
                <a:buFontTx/>
                <a:buNone/>
              </a:pPr>
              <a:endParaRPr lang="tr-TR" sz="1800"/>
            </a:p>
          </p:txBody>
        </p:sp>
        <p:grpSp>
          <p:nvGrpSpPr>
            <p:cNvPr id="19464" name="Group 89"/>
            <p:cNvGrpSpPr>
              <a:grpSpLocks/>
            </p:cNvGrpSpPr>
            <p:nvPr/>
          </p:nvGrpSpPr>
          <p:grpSpPr bwMode="auto">
            <a:xfrm>
              <a:off x="1643042" y="1238234"/>
              <a:ext cx="5272088" cy="5284787"/>
              <a:chOff x="1153" y="443"/>
              <a:chExt cx="3321" cy="3329"/>
            </a:xfrm>
          </p:grpSpPr>
          <p:grpSp>
            <p:nvGrpSpPr>
              <p:cNvPr id="19483" name="Group 88"/>
              <p:cNvGrpSpPr>
                <a:grpSpLocks/>
              </p:cNvGrpSpPr>
              <p:nvPr/>
            </p:nvGrpSpPr>
            <p:grpSpPr bwMode="auto">
              <a:xfrm>
                <a:off x="1153" y="443"/>
                <a:ext cx="3321" cy="3329"/>
                <a:chOff x="1153" y="443"/>
                <a:chExt cx="3321" cy="3329"/>
              </a:xfrm>
            </p:grpSpPr>
            <p:pic>
              <p:nvPicPr>
                <p:cNvPr id="19488" name="Picture 85" descr="sgb2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rcRect/>
                <a:stretch>
                  <a:fillRect/>
                </a:stretch>
              </p:blipFill>
              <p:spPr bwMode="auto">
                <a:xfrm>
                  <a:off x="1153" y="443"/>
                  <a:ext cx="3321" cy="332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98" name="Line 80"/>
                <p:cNvSpPr>
                  <a:spLocks noChangeShapeType="1"/>
                </p:cNvSpPr>
                <p:nvPr/>
              </p:nvSpPr>
              <p:spPr bwMode="auto">
                <a:xfrm flipV="1">
                  <a:off x="3213" y="600"/>
                  <a:ext cx="227" cy="499"/>
                </a:xfrm>
                <a:prstGeom prst="line">
                  <a:avLst/>
                </a:prstGeom>
                <a:noFill/>
                <a:ln w="19050">
                  <a:solidFill>
                    <a:srgbClr val="E96610"/>
                  </a:solidFill>
                  <a:round/>
                  <a:headEnd/>
                  <a:tailEnd/>
                </a:ln>
              </p:spPr>
              <p:txBody>
                <a:bodyPr rtlCol="0"/>
                <a:lstStyle/>
                <a:p>
                  <a:pPr rtl="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FontTx/>
                    <a:buNone/>
                    <a:defRPr/>
                  </a:pPr>
                  <a:endParaRPr lang="tr-TR" sz="18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+mn-cs"/>
                  </a:endParaRPr>
                </a:p>
              </p:txBody>
            </p:sp>
            <p:sp>
              <p:nvSpPr>
                <p:cNvPr id="99" name="Line 77"/>
                <p:cNvSpPr>
                  <a:spLocks noChangeShapeType="1"/>
                </p:cNvSpPr>
                <p:nvPr/>
              </p:nvSpPr>
              <p:spPr bwMode="auto">
                <a:xfrm flipV="1">
                  <a:off x="3833" y="1706"/>
                  <a:ext cx="495" cy="176"/>
                </a:xfrm>
                <a:prstGeom prst="line">
                  <a:avLst/>
                </a:prstGeom>
                <a:noFill/>
                <a:ln w="19050">
                  <a:solidFill>
                    <a:srgbClr val="E96610"/>
                  </a:solidFill>
                  <a:round/>
                  <a:headEnd/>
                  <a:tailEnd/>
                </a:ln>
              </p:spPr>
              <p:txBody>
                <a:bodyPr rtlCol="0"/>
                <a:lstStyle/>
                <a:p>
                  <a:pPr rtl="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FontTx/>
                    <a:buNone/>
                    <a:defRPr/>
                  </a:pPr>
                  <a:endParaRPr lang="tr-TR" sz="18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+mn-cs"/>
                  </a:endParaRPr>
                </a:p>
              </p:txBody>
            </p:sp>
            <p:sp>
              <p:nvSpPr>
                <p:cNvPr id="100" name="Line 86"/>
                <p:cNvSpPr>
                  <a:spLocks noChangeShapeType="1"/>
                </p:cNvSpPr>
                <p:nvPr/>
              </p:nvSpPr>
              <p:spPr bwMode="auto">
                <a:xfrm flipV="1">
                  <a:off x="3560" y="935"/>
                  <a:ext cx="363" cy="403"/>
                </a:xfrm>
                <a:prstGeom prst="line">
                  <a:avLst/>
                </a:prstGeom>
                <a:noFill/>
                <a:ln w="19050">
                  <a:solidFill>
                    <a:srgbClr val="E96610"/>
                  </a:solidFill>
                  <a:round/>
                  <a:headEnd/>
                  <a:tailEnd/>
                </a:ln>
              </p:spPr>
              <p:txBody>
                <a:bodyPr rtlCol="0"/>
                <a:lstStyle/>
                <a:p>
                  <a:pPr rtl="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FontTx/>
                    <a:buNone/>
                    <a:defRPr/>
                  </a:pPr>
                  <a:endParaRPr lang="tr-TR" sz="18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+mn-cs"/>
                  </a:endParaRPr>
                </a:p>
              </p:txBody>
            </p:sp>
            <p:sp>
              <p:nvSpPr>
                <p:cNvPr id="101" name="Line 87"/>
                <p:cNvSpPr>
                  <a:spLocks noChangeShapeType="1"/>
                </p:cNvSpPr>
                <p:nvPr/>
              </p:nvSpPr>
              <p:spPr bwMode="auto">
                <a:xfrm flipV="1">
                  <a:off x="3742" y="1344"/>
                  <a:ext cx="453" cy="272"/>
                </a:xfrm>
                <a:prstGeom prst="line">
                  <a:avLst/>
                </a:prstGeom>
                <a:noFill/>
                <a:ln w="19050">
                  <a:solidFill>
                    <a:srgbClr val="E96610"/>
                  </a:solidFill>
                  <a:round/>
                  <a:headEnd/>
                  <a:tailEnd/>
                </a:ln>
              </p:spPr>
              <p:txBody>
                <a:bodyPr rtlCol="0"/>
                <a:lstStyle/>
                <a:p>
                  <a:pPr rtl="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FontTx/>
                    <a:buNone/>
                    <a:defRPr/>
                  </a:pPr>
                  <a:endParaRPr lang="tr-TR" sz="18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+mn-cs"/>
                  </a:endParaRPr>
                </a:p>
              </p:txBody>
            </p:sp>
          </p:grpSp>
          <p:grpSp>
            <p:nvGrpSpPr>
              <p:cNvPr id="19484" name="Group 71"/>
              <p:cNvGrpSpPr>
                <a:grpSpLocks/>
              </p:cNvGrpSpPr>
              <p:nvPr/>
            </p:nvGrpSpPr>
            <p:grpSpPr bwMode="auto">
              <a:xfrm>
                <a:off x="2414" y="1625"/>
                <a:ext cx="796" cy="796"/>
                <a:chOff x="2604" y="1679"/>
                <a:chExt cx="796" cy="796"/>
              </a:xfrm>
            </p:grpSpPr>
            <p:sp>
              <p:nvSpPr>
                <p:cNvPr id="19485" name="Oval 15"/>
                <p:cNvSpPr>
                  <a:spLocks noChangeArrowheads="1"/>
                </p:cNvSpPr>
                <p:nvPr/>
              </p:nvSpPr>
              <p:spPr bwMode="gray">
                <a:xfrm>
                  <a:off x="2604" y="1679"/>
                  <a:ext cx="796" cy="796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ADDB9"/>
                    </a:gs>
                    <a:gs pos="100000">
                      <a:srgbClr val="93A187"/>
                    </a:gs>
                  </a:gsLst>
                  <a:lin ang="27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rtlCol="0" anchor="ctr"/>
                <a:lstStyle/>
                <a:p>
                  <a:pPr rtl="0">
                    <a:spcBef>
                      <a:spcPct val="0"/>
                    </a:spcBef>
                    <a:buClrTx/>
                    <a:buFontTx/>
                    <a:buNone/>
                  </a:pPr>
                  <a:endParaRPr lang="tr-TR" sz="1800"/>
                </a:p>
              </p:txBody>
            </p:sp>
            <p:sp>
              <p:nvSpPr>
                <p:cNvPr id="19486" name="Oval 17"/>
                <p:cNvSpPr>
                  <a:spLocks noChangeArrowheads="1"/>
                </p:cNvSpPr>
                <p:nvPr/>
              </p:nvSpPr>
              <p:spPr bwMode="gray">
                <a:xfrm>
                  <a:off x="2700" y="1775"/>
                  <a:ext cx="612" cy="61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ADDB9"/>
                    </a:gs>
                    <a:gs pos="100000">
                      <a:srgbClr val="75806B"/>
                    </a:gs>
                  </a:gsLst>
                  <a:lin ang="27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rtlCol="0" anchor="ctr"/>
                <a:lstStyle/>
                <a:p>
                  <a:pPr rtl="0">
                    <a:spcBef>
                      <a:spcPct val="0"/>
                    </a:spcBef>
                    <a:buClrTx/>
                    <a:buFontTx/>
                    <a:buNone/>
                  </a:pPr>
                  <a:endParaRPr lang="tr-TR" sz="1800"/>
                </a:p>
              </p:txBody>
            </p:sp>
            <p:sp>
              <p:nvSpPr>
                <p:cNvPr id="96" name="Text Box 69"/>
                <p:cNvSpPr txBox="1">
                  <a:spLocks noChangeArrowheads="1"/>
                </p:cNvSpPr>
                <p:nvPr/>
              </p:nvSpPr>
              <p:spPr bwMode="auto">
                <a:xfrm>
                  <a:off x="2663" y="1979"/>
                  <a:ext cx="684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rtlCol="0">
                  <a:spAutoFit/>
                </a:bodyPr>
                <a:lstStyle/>
                <a:p>
                  <a:pPr rtl="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FontTx/>
                    <a:buNone/>
                    <a:defRPr/>
                  </a:pPr>
                  <a:r>
                    <a:rPr lang="ru-RU" sz="18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cs typeface="+mn-cs"/>
                    </a:rPr>
                    <a:t>SGB.net</a:t>
                  </a:r>
                </a:p>
              </p:txBody>
            </p:sp>
          </p:grpSp>
        </p:grpSp>
        <p:sp>
          <p:nvSpPr>
            <p:cNvPr id="19465" name="Text Box 20"/>
            <p:cNvSpPr txBox="1">
              <a:spLocks noChangeArrowheads="1"/>
            </p:cNvSpPr>
            <p:nvPr/>
          </p:nvSpPr>
          <p:spPr bwMode="auto">
            <a:xfrm rot="18810399">
              <a:off x="3008316" y="2873283"/>
              <a:ext cx="1019177" cy="3086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rtlCol="0">
              <a:spAutoFit/>
            </a:bodyPr>
            <a:lstStyle/>
            <a:p>
              <a:pPr rtl="0">
                <a:spcBef>
                  <a:spcPct val="0"/>
                </a:spcBef>
                <a:buClrTx/>
                <a:buFontTx/>
                <a:buNone/>
              </a:pPr>
              <a:r>
                <a:rPr lang="ru-RU" sz="1400" b="1" dirty="0">
                  <a:latin typeface="Tahoma" pitchFamily="34" charset="0"/>
                </a:rPr>
                <a:t>Планирование</a:t>
              </a:r>
              <a:endParaRPr lang="tr-TR" sz="1400" b="1" dirty="0">
                <a:latin typeface="Tahoma" pitchFamily="34" charset="0"/>
              </a:endParaRPr>
            </a:p>
          </p:txBody>
        </p:sp>
        <p:sp>
          <p:nvSpPr>
            <p:cNvPr id="19466" name="Text Box 27"/>
            <p:cNvSpPr txBox="1">
              <a:spLocks noChangeArrowheads="1"/>
            </p:cNvSpPr>
            <p:nvPr/>
          </p:nvSpPr>
          <p:spPr bwMode="auto">
            <a:xfrm rot="2700000">
              <a:off x="4547423" y="2898810"/>
              <a:ext cx="954037" cy="3086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rtlCol="0">
              <a:spAutoFit/>
            </a:bodyPr>
            <a:lstStyle/>
            <a:p>
              <a:pPr rtl="0">
                <a:spcBef>
                  <a:spcPct val="0"/>
                </a:spcBef>
                <a:buClrTx/>
                <a:buFontTx/>
                <a:buNone/>
              </a:pPr>
              <a:r>
                <a:rPr lang="ru-RU" sz="1400" b="1" dirty="0">
                  <a:latin typeface="Tahoma" pitchFamily="34" charset="0"/>
                </a:rPr>
                <a:t>Практика</a:t>
              </a:r>
              <a:endParaRPr lang="tr-TR" sz="1400" dirty="0">
                <a:latin typeface="Tahoma" pitchFamily="34" charset="0"/>
              </a:endParaRPr>
            </a:p>
          </p:txBody>
        </p:sp>
        <p:sp>
          <p:nvSpPr>
            <p:cNvPr id="19467" name="Text Box 28"/>
            <p:cNvSpPr txBox="1">
              <a:spLocks noChangeArrowheads="1"/>
            </p:cNvSpPr>
            <p:nvPr/>
          </p:nvSpPr>
          <p:spPr bwMode="auto">
            <a:xfrm rot="2130976">
              <a:off x="3091687" y="4240208"/>
              <a:ext cx="852435" cy="3206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rtlCol="0">
              <a:spAutoFit/>
            </a:bodyPr>
            <a:lstStyle/>
            <a:p>
              <a:pPr rtl="0">
                <a:spcBef>
                  <a:spcPct val="0"/>
                </a:spcBef>
                <a:buClrTx/>
                <a:buFontTx/>
                <a:buNone/>
              </a:pPr>
              <a:r>
                <a:rPr lang="ru-RU" sz="1400" b="1">
                  <a:latin typeface="Tahoma" pitchFamily="34" charset="0"/>
                </a:rPr>
                <a:t>Контроль</a:t>
              </a:r>
              <a:endParaRPr lang="tr-TR" sz="1400" b="1">
                <a:latin typeface="Tahoma" pitchFamily="34" charset="0"/>
              </a:endParaRPr>
            </a:p>
          </p:txBody>
        </p:sp>
        <p:sp>
          <p:nvSpPr>
            <p:cNvPr id="19468" name="Text Box 29"/>
            <p:cNvSpPr txBox="1">
              <a:spLocks noChangeArrowheads="1"/>
            </p:cNvSpPr>
            <p:nvPr/>
          </p:nvSpPr>
          <p:spPr bwMode="auto">
            <a:xfrm rot="19036626">
              <a:off x="4344223" y="3946781"/>
              <a:ext cx="1992312" cy="545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tlCol="0">
              <a:spAutoFit/>
            </a:bodyPr>
            <a:lstStyle/>
            <a:p>
              <a:pPr rtl="0">
                <a:spcBef>
                  <a:spcPct val="0"/>
                </a:spcBef>
                <a:buClrTx/>
                <a:buFontTx/>
                <a:buNone/>
              </a:pPr>
              <a:r>
                <a:rPr lang="ru-RU" sz="1400" b="1" dirty="0">
                  <a:latin typeface="Tahoma" pitchFamily="34" charset="0"/>
                </a:rPr>
                <a:t>Мониторинг</a:t>
              </a:r>
              <a:endParaRPr lang="tr-TR" sz="1400" b="1" dirty="0">
                <a:latin typeface="Tahoma" pitchFamily="34" charset="0"/>
              </a:endParaRPr>
            </a:p>
            <a:p>
              <a:pPr rtl="0">
                <a:spcBef>
                  <a:spcPct val="0"/>
                </a:spcBef>
                <a:buClrTx/>
                <a:buFontTx/>
                <a:buNone/>
              </a:pPr>
              <a:r>
                <a:rPr lang="ru-RU" sz="1400" b="1" dirty="0">
                  <a:latin typeface="Tahoma" pitchFamily="34" charset="0"/>
                </a:rPr>
                <a:t>Оценка</a:t>
              </a:r>
              <a:endParaRPr lang="tr-TR" sz="1400" dirty="0">
                <a:latin typeface="Tahoma" pitchFamily="34" charset="0"/>
              </a:endParaRPr>
            </a:p>
          </p:txBody>
        </p:sp>
        <p:sp>
          <p:nvSpPr>
            <p:cNvPr id="19469" name="Text Box 30"/>
            <p:cNvSpPr txBox="1">
              <a:spLocks noChangeArrowheads="1"/>
            </p:cNvSpPr>
            <p:nvPr/>
          </p:nvSpPr>
          <p:spPr bwMode="auto">
            <a:xfrm>
              <a:off x="5264289" y="2359645"/>
              <a:ext cx="1028700" cy="7518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tlCol="0">
              <a:spAutoFit/>
            </a:bodyPr>
            <a:lstStyle/>
            <a:p>
              <a:pPr rtl="0">
                <a:spcBef>
                  <a:spcPct val="0"/>
                </a:spcBef>
                <a:buClrTx/>
                <a:buFontTx/>
                <a:buNone/>
              </a:pPr>
              <a:r>
                <a:rPr lang="ru-RU" sz="900" b="1" dirty="0">
                  <a:latin typeface="Tahoma" pitchFamily="34" charset="0"/>
                </a:rPr>
                <a:t>Бюджет на основе результативности деятельности</a:t>
              </a:r>
              <a:endParaRPr lang="tr-TR" sz="900" b="1" dirty="0">
                <a:latin typeface="Tahoma" pitchFamily="34" charset="0"/>
              </a:endParaRPr>
            </a:p>
          </p:txBody>
        </p:sp>
        <p:sp>
          <p:nvSpPr>
            <p:cNvPr id="19470" name="Text Box 31"/>
            <p:cNvSpPr txBox="1">
              <a:spLocks noChangeArrowheads="1"/>
            </p:cNvSpPr>
            <p:nvPr/>
          </p:nvSpPr>
          <p:spPr bwMode="auto">
            <a:xfrm>
              <a:off x="4340225" y="1479550"/>
              <a:ext cx="873125" cy="4810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tlCol="0">
              <a:spAutoFit/>
            </a:bodyPr>
            <a:lstStyle/>
            <a:p>
              <a:pPr rtl="0">
                <a:spcBef>
                  <a:spcPct val="0"/>
                </a:spcBef>
                <a:buClrTx/>
                <a:buFontTx/>
                <a:buNone/>
              </a:pPr>
              <a:r>
                <a:rPr lang="ru-RU" sz="800" b="1">
                  <a:latin typeface="Tahoma" pitchFamily="34" charset="0"/>
                </a:rPr>
                <a:t>Управление расходами</a:t>
              </a:r>
              <a:endParaRPr lang="tr-TR" sz="800" b="1">
                <a:latin typeface="Tahoma" pitchFamily="34" charset="0"/>
              </a:endParaRPr>
            </a:p>
          </p:txBody>
        </p:sp>
        <p:sp>
          <p:nvSpPr>
            <p:cNvPr id="19471" name="Text Box 33"/>
            <p:cNvSpPr txBox="1">
              <a:spLocks noChangeArrowheads="1"/>
            </p:cNvSpPr>
            <p:nvPr/>
          </p:nvSpPr>
          <p:spPr bwMode="auto">
            <a:xfrm>
              <a:off x="6034080" y="2889559"/>
              <a:ext cx="896917" cy="442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rtlCol="0">
              <a:spAutoFit/>
            </a:bodyPr>
            <a:lstStyle/>
            <a:p>
              <a:pPr rtl="0">
                <a:spcBef>
                  <a:spcPct val="0"/>
                </a:spcBef>
                <a:buClrTx/>
                <a:buFontTx/>
                <a:buNone/>
              </a:pPr>
              <a:r>
                <a:rPr lang="ru-RU" sz="800" b="1" dirty="0">
                  <a:latin typeface="Tahoma" pitchFamily="34" charset="0"/>
                </a:rPr>
                <a:t>Контроль за инкассацией денег</a:t>
              </a:r>
              <a:endParaRPr lang="tr-TR" sz="800" b="1" dirty="0">
                <a:latin typeface="Tahoma" pitchFamily="34" charset="0"/>
              </a:endParaRPr>
            </a:p>
          </p:txBody>
        </p:sp>
        <p:sp>
          <p:nvSpPr>
            <p:cNvPr id="19472" name="Text Box 34"/>
            <p:cNvSpPr txBox="1">
              <a:spLocks noChangeArrowheads="1"/>
            </p:cNvSpPr>
            <p:nvPr/>
          </p:nvSpPr>
          <p:spPr bwMode="auto">
            <a:xfrm>
              <a:off x="6024620" y="3404844"/>
              <a:ext cx="1079500" cy="3527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tlCol="0">
              <a:spAutoFit/>
            </a:bodyPr>
            <a:lstStyle/>
            <a:p>
              <a:pPr rtl="0">
                <a:spcBef>
                  <a:spcPct val="0"/>
                </a:spcBef>
                <a:buClrTx/>
                <a:buFontTx/>
                <a:buNone/>
              </a:pPr>
              <a:r>
                <a:rPr lang="ru-RU" sz="800" b="1" dirty="0">
                  <a:latin typeface="Tahoma" pitchFamily="34" charset="0"/>
                </a:rPr>
                <a:t>Перевод ассигнований</a:t>
              </a:r>
              <a:endParaRPr lang="tr-TR" sz="800" b="1" dirty="0">
                <a:latin typeface="Tahoma" pitchFamily="34" charset="0"/>
              </a:endParaRPr>
            </a:p>
          </p:txBody>
        </p:sp>
        <p:sp>
          <p:nvSpPr>
            <p:cNvPr id="19473" name="Text Box 32"/>
            <p:cNvSpPr txBox="1">
              <a:spLocks noChangeArrowheads="1"/>
            </p:cNvSpPr>
            <p:nvPr/>
          </p:nvSpPr>
          <p:spPr bwMode="auto">
            <a:xfrm>
              <a:off x="5005388" y="1754188"/>
              <a:ext cx="1052512" cy="577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tlCol="0">
              <a:spAutoFit/>
            </a:bodyPr>
            <a:lstStyle/>
            <a:p>
              <a:pPr rtl="0">
                <a:spcBef>
                  <a:spcPct val="0"/>
                </a:spcBef>
                <a:buClrTx/>
                <a:buFontTx/>
                <a:buNone/>
              </a:pPr>
              <a:r>
                <a:rPr lang="ru-RU" sz="1000" b="1">
                  <a:latin typeface="Tahoma" pitchFamily="34" charset="0"/>
                </a:rPr>
                <a:t>Управление движимым имуществом</a:t>
              </a:r>
              <a:endParaRPr lang="tr-TR" sz="1000" b="1">
                <a:latin typeface="Tahoma" pitchFamily="34" charset="0"/>
              </a:endParaRPr>
            </a:p>
          </p:txBody>
        </p:sp>
        <p:sp>
          <p:nvSpPr>
            <p:cNvPr id="19474" name="Text Box 37"/>
            <p:cNvSpPr txBox="1">
              <a:spLocks noChangeArrowheads="1"/>
            </p:cNvSpPr>
            <p:nvPr/>
          </p:nvSpPr>
          <p:spPr bwMode="auto">
            <a:xfrm>
              <a:off x="1854020" y="4080839"/>
              <a:ext cx="1009339" cy="391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tlCol="0">
              <a:spAutoFit/>
            </a:bodyPr>
            <a:lstStyle/>
            <a:p>
              <a:pPr rtl="0">
                <a:lnSpc>
                  <a:spcPct val="115000"/>
                </a:lnSpc>
                <a:spcBef>
                  <a:spcPct val="0"/>
                </a:spcBef>
                <a:buClr>
                  <a:srgbClr val="003300"/>
                </a:buClr>
                <a:buFont typeface="Wingdings" pitchFamily="2" charset="2"/>
                <a:buNone/>
              </a:pPr>
              <a:r>
                <a:rPr lang="ru-RU" sz="800" b="1" dirty="0">
                  <a:latin typeface="Tahoma" pitchFamily="34" charset="0"/>
                </a:rPr>
                <a:t>Отчеты о деятельности</a:t>
              </a:r>
              <a:endParaRPr lang="tr-TR" sz="800" b="1" dirty="0">
                <a:latin typeface="Tahoma" pitchFamily="34" charset="0"/>
              </a:endParaRPr>
            </a:p>
          </p:txBody>
        </p:sp>
        <p:sp>
          <p:nvSpPr>
            <p:cNvPr id="19475" name="Text Box 38"/>
            <p:cNvSpPr txBox="1">
              <a:spLocks noChangeArrowheads="1"/>
            </p:cNvSpPr>
            <p:nvPr/>
          </p:nvSpPr>
          <p:spPr bwMode="auto">
            <a:xfrm>
              <a:off x="2323054" y="4869823"/>
              <a:ext cx="1202707" cy="486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rtlCol="0">
              <a:spAutoFit/>
            </a:bodyPr>
            <a:lstStyle/>
            <a:p>
              <a:pPr rtl="0">
                <a:spcBef>
                  <a:spcPct val="0"/>
                </a:spcBef>
                <a:buClrTx/>
                <a:buFontTx/>
                <a:buNone/>
              </a:pPr>
              <a:r>
                <a:rPr lang="ru-RU" sz="900" b="1" dirty="0">
                  <a:latin typeface="Tahoma" pitchFamily="34" charset="0"/>
                </a:rPr>
                <a:t>Предварительный</a:t>
              </a:r>
            </a:p>
            <a:p>
              <a:pPr rtl="0">
                <a:spcBef>
                  <a:spcPct val="0"/>
                </a:spcBef>
                <a:buClrTx/>
                <a:buFontTx/>
                <a:buNone/>
              </a:pPr>
              <a:r>
                <a:rPr lang="ru-RU" sz="900" b="1" dirty="0">
                  <a:latin typeface="Tahoma" pitchFamily="34" charset="0"/>
                </a:rPr>
                <a:t>финансовый </a:t>
              </a:r>
              <a:endParaRPr lang="en-US" sz="900" b="1" dirty="0" smtClean="0">
                <a:latin typeface="Tahoma" pitchFamily="34" charset="0"/>
              </a:endParaRPr>
            </a:p>
            <a:p>
              <a:pPr rtl="0">
                <a:spcBef>
                  <a:spcPct val="0"/>
                </a:spcBef>
                <a:buClrTx/>
                <a:buFontTx/>
                <a:buNone/>
              </a:pPr>
              <a:r>
                <a:rPr lang="ru-RU" sz="900" b="1" dirty="0" smtClean="0">
                  <a:latin typeface="Tahoma" pitchFamily="34" charset="0"/>
                </a:rPr>
                <a:t>контроль</a:t>
              </a:r>
              <a:endParaRPr lang="tr-TR" sz="900" b="1" dirty="0">
                <a:latin typeface="Tahoma" pitchFamily="34" charset="0"/>
              </a:endParaRPr>
            </a:p>
          </p:txBody>
        </p:sp>
        <p:sp>
          <p:nvSpPr>
            <p:cNvPr id="19476" name="Text Box 39"/>
            <p:cNvSpPr txBox="1">
              <a:spLocks noChangeArrowheads="1"/>
            </p:cNvSpPr>
            <p:nvPr/>
          </p:nvSpPr>
          <p:spPr bwMode="auto">
            <a:xfrm>
              <a:off x="3338091" y="5437188"/>
              <a:ext cx="751146" cy="4168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rtlCol="0">
              <a:spAutoFit/>
            </a:bodyPr>
            <a:lstStyle/>
            <a:p>
              <a:pPr rtl="0">
                <a:spcBef>
                  <a:spcPct val="0"/>
                </a:spcBef>
                <a:buClrTx/>
                <a:buFontTx/>
                <a:buNone/>
              </a:pPr>
              <a:r>
                <a:rPr lang="ru-RU" sz="1000" b="1" dirty="0">
                  <a:latin typeface="Tahoma" pitchFamily="34" charset="0"/>
                </a:rPr>
                <a:t>Внутренний </a:t>
              </a:r>
            </a:p>
            <a:p>
              <a:pPr rtl="0">
                <a:spcBef>
                  <a:spcPct val="0"/>
                </a:spcBef>
                <a:buClrTx/>
                <a:buFontTx/>
                <a:buNone/>
              </a:pPr>
              <a:r>
                <a:rPr lang="ru-RU" sz="1000" b="1" dirty="0">
                  <a:latin typeface="Tahoma" pitchFamily="34" charset="0"/>
                </a:rPr>
                <a:t>контроль</a:t>
              </a:r>
              <a:endParaRPr lang="tr-TR" sz="1000" b="1" dirty="0">
                <a:latin typeface="Tahoma" pitchFamily="34" charset="0"/>
              </a:endParaRPr>
            </a:p>
          </p:txBody>
        </p:sp>
        <p:sp>
          <p:nvSpPr>
            <p:cNvPr id="19477" name="Text Box 41"/>
            <p:cNvSpPr txBox="1">
              <a:spLocks noChangeArrowheads="1"/>
            </p:cNvSpPr>
            <p:nvPr/>
          </p:nvSpPr>
          <p:spPr bwMode="auto">
            <a:xfrm>
              <a:off x="5764711" y="3991047"/>
              <a:ext cx="1182184" cy="4810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rtlCol="0">
              <a:spAutoFit/>
            </a:bodyPr>
            <a:lstStyle/>
            <a:p>
              <a:pPr rtl="0">
                <a:spcBef>
                  <a:spcPct val="0"/>
                </a:spcBef>
                <a:buClrTx/>
                <a:buFontTx/>
                <a:buNone/>
              </a:pPr>
              <a:r>
                <a:rPr lang="ru-RU" sz="800" b="1" dirty="0">
                  <a:latin typeface="Tahoma" pitchFamily="34" charset="0"/>
                </a:rPr>
                <a:t>Результативность </a:t>
              </a:r>
              <a:endParaRPr lang="en-US" sz="800" b="1" dirty="0" smtClean="0">
                <a:latin typeface="Tahoma" pitchFamily="34" charset="0"/>
              </a:endParaRPr>
            </a:p>
            <a:p>
              <a:pPr rtl="0">
                <a:spcBef>
                  <a:spcPct val="0"/>
                </a:spcBef>
                <a:buClrTx/>
                <a:buFontTx/>
                <a:buNone/>
              </a:pPr>
              <a:r>
                <a:rPr lang="ru-RU" sz="800" b="1" dirty="0" smtClean="0">
                  <a:latin typeface="Tahoma" pitchFamily="34" charset="0"/>
                </a:rPr>
                <a:t>деятельности/</a:t>
              </a:r>
              <a:endParaRPr lang="en-US" sz="800" b="1" dirty="0" smtClean="0">
                <a:latin typeface="Tahoma" pitchFamily="34" charset="0"/>
              </a:endParaRPr>
            </a:p>
            <a:p>
              <a:pPr rtl="0">
                <a:spcBef>
                  <a:spcPct val="0"/>
                </a:spcBef>
                <a:buClrTx/>
                <a:buFontTx/>
                <a:buNone/>
              </a:pPr>
              <a:r>
                <a:rPr lang="ru-RU" sz="800" b="1" dirty="0" smtClean="0">
                  <a:latin typeface="Tahoma" pitchFamily="34" charset="0"/>
                </a:rPr>
                <a:t>Отчетность</a:t>
              </a:r>
              <a:endParaRPr lang="tr-TR" sz="800" b="1" dirty="0">
                <a:latin typeface="Tahoma" pitchFamily="34" charset="0"/>
              </a:endParaRPr>
            </a:p>
          </p:txBody>
        </p:sp>
        <p:sp>
          <p:nvSpPr>
            <p:cNvPr id="19478" name="Text Box 42"/>
            <p:cNvSpPr txBox="1">
              <a:spLocks noChangeArrowheads="1"/>
            </p:cNvSpPr>
            <p:nvPr/>
          </p:nvSpPr>
          <p:spPr bwMode="auto">
            <a:xfrm>
              <a:off x="5179744" y="4990833"/>
              <a:ext cx="1108217" cy="4463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rtlCol="0">
              <a:spAutoFit/>
            </a:bodyPr>
            <a:lstStyle/>
            <a:p>
              <a:pPr rtl="0">
                <a:lnSpc>
                  <a:spcPct val="115000"/>
                </a:lnSpc>
                <a:spcBef>
                  <a:spcPct val="0"/>
                </a:spcBef>
                <a:buClr>
                  <a:srgbClr val="003300"/>
                </a:buClr>
                <a:buFont typeface="Wingdings" pitchFamily="2" charset="2"/>
                <a:buNone/>
              </a:pPr>
              <a:r>
                <a:rPr lang="ru-RU" sz="1000" b="1" dirty="0">
                  <a:latin typeface="Tahoma" pitchFamily="34" charset="0"/>
                </a:rPr>
                <a:t>Отчеты о </a:t>
              </a:r>
              <a:endParaRPr lang="en-US" sz="1000" b="1" dirty="0" smtClean="0">
                <a:latin typeface="Tahoma" pitchFamily="34" charset="0"/>
              </a:endParaRPr>
            </a:p>
            <a:p>
              <a:pPr rtl="0">
                <a:lnSpc>
                  <a:spcPct val="115000"/>
                </a:lnSpc>
                <a:spcBef>
                  <a:spcPct val="0"/>
                </a:spcBef>
                <a:buClr>
                  <a:srgbClr val="003300"/>
                </a:buClr>
                <a:buFont typeface="Wingdings" pitchFamily="2" charset="2"/>
                <a:buNone/>
              </a:pPr>
              <a:r>
                <a:rPr lang="ru-RU" sz="1000" b="1" dirty="0" smtClean="0">
                  <a:latin typeface="Tahoma" pitchFamily="34" charset="0"/>
                </a:rPr>
                <a:t>деятельности</a:t>
              </a:r>
              <a:endParaRPr lang="tr-TR" sz="1000" b="1" dirty="0">
                <a:latin typeface="Tahoma" pitchFamily="34" charset="0"/>
              </a:endParaRPr>
            </a:p>
          </p:txBody>
        </p:sp>
        <p:sp>
          <p:nvSpPr>
            <p:cNvPr id="19479" name="Text Box 43"/>
            <p:cNvSpPr txBox="1">
              <a:spLocks noChangeArrowheads="1"/>
            </p:cNvSpPr>
            <p:nvPr/>
          </p:nvSpPr>
          <p:spPr bwMode="auto">
            <a:xfrm>
              <a:off x="4314327" y="5645634"/>
              <a:ext cx="1108075" cy="4168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tlCol="0">
              <a:spAutoFit/>
            </a:bodyPr>
            <a:lstStyle/>
            <a:p>
              <a:pPr rtl="0">
                <a:spcBef>
                  <a:spcPct val="0"/>
                </a:spcBef>
                <a:buClrTx/>
                <a:buFontTx/>
                <a:buNone/>
              </a:pPr>
              <a:r>
                <a:rPr lang="ru-RU" sz="1000" b="1" dirty="0">
                  <a:latin typeface="Tahoma" pitchFamily="34" charset="0"/>
                </a:rPr>
                <a:t>Финансовые отчеты</a:t>
              </a:r>
              <a:endParaRPr lang="tr-TR" sz="1000" b="1" dirty="0">
                <a:latin typeface="Tahoma" pitchFamily="34" charset="0"/>
              </a:endParaRPr>
            </a:p>
          </p:txBody>
        </p:sp>
        <p:sp>
          <p:nvSpPr>
            <p:cNvPr id="19480" name="Text Box 24"/>
            <p:cNvSpPr txBox="1">
              <a:spLocks noChangeArrowheads="1"/>
            </p:cNvSpPr>
            <p:nvPr/>
          </p:nvSpPr>
          <p:spPr bwMode="auto">
            <a:xfrm>
              <a:off x="2208424" y="1925224"/>
              <a:ext cx="1329356" cy="678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rtlCol="0">
              <a:spAutoFit/>
            </a:bodyPr>
            <a:lstStyle/>
            <a:p>
              <a:pPr rtl="0">
                <a:spcBef>
                  <a:spcPct val="0"/>
                </a:spcBef>
                <a:buClrTx/>
                <a:buFontTx/>
                <a:buNone/>
              </a:pPr>
              <a:r>
                <a:rPr lang="ru-RU" sz="1000" b="1" dirty="0">
                  <a:latin typeface="Tahoma" pitchFamily="34" charset="0"/>
                </a:rPr>
                <a:t>Программа </a:t>
              </a:r>
            </a:p>
            <a:p>
              <a:pPr rtl="0">
                <a:spcBef>
                  <a:spcPct val="0"/>
                </a:spcBef>
                <a:buClrTx/>
                <a:buFontTx/>
                <a:buNone/>
              </a:pPr>
              <a:r>
                <a:rPr lang="ru-RU" sz="1000" b="1" dirty="0">
                  <a:latin typeface="Tahoma" pitchFamily="34" charset="0"/>
                </a:rPr>
                <a:t>на основе </a:t>
              </a:r>
              <a:endParaRPr lang="en-US" sz="1000" b="1" dirty="0" smtClean="0">
                <a:latin typeface="Tahoma" pitchFamily="34" charset="0"/>
              </a:endParaRPr>
            </a:p>
            <a:p>
              <a:pPr rtl="0">
                <a:spcBef>
                  <a:spcPct val="0"/>
                </a:spcBef>
                <a:buClrTx/>
                <a:buFontTx/>
                <a:buNone/>
              </a:pPr>
              <a:r>
                <a:rPr lang="ru-RU" sz="1000" b="1" dirty="0" smtClean="0">
                  <a:latin typeface="Tahoma" pitchFamily="34" charset="0"/>
                </a:rPr>
                <a:t>результативности </a:t>
              </a:r>
              <a:endParaRPr lang="en-US" sz="1000" b="1" dirty="0" smtClean="0">
                <a:latin typeface="Tahoma" pitchFamily="34" charset="0"/>
              </a:endParaRPr>
            </a:p>
            <a:p>
              <a:pPr rtl="0">
                <a:spcBef>
                  <a:spcPct val="0"/>
                </a:spcBef>
                <a:buClrTx/>
                <a:buFontTx/>
                <a:buNone/>
              </a:pPr>
              <a:r>
                <a:rPr lang="ru-RU" sz="1000" b="1" dirty="0" smtClean="0">
                  <a:latin typeface="Tahoma" pitchFamily="34" charset="0"/>
                </a:rPr>
                <a:t>деятельности</a:t>
              </a:r>
              <a:endParaRPr lang="tr-TR" sz="1000" b="1" dirty="0">
                <a:latin typeface="Tahoma" pitchFamily="34" charset="0"/>
              </a:endParaRPr>
            </a:p>
          </p:txBody>
        </p:sp>
        <p:sp>
          <p:nvSpPr>
            <p:cNvPr id="19481" name="Text Box 23"/>
            <p:cNvSpPr txBox="1">
              <a:spLocks noChangeArrowheads="1"/>
            </p:cNvSpPr>
            <p:nvPr/>
          </p:nvSpPr>
          <p:spPr bwMode="auto">
            <a:xfrm>
              <a:off x="3112159" y="1489075"/>
              <a:ext cx="1198237" cy="383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rtlCol="0">
              <a:spAutoFit/>
            </a:bodyPr>
            <a:lstStyle/>
            <a:p>
              <a:pPr rtl="0">
                <a:spcBef>
                  <a:spcPct val="0"/>
                </a:spcBef>
                <a:buClrTx/>
                <a:buFontTx/>
                <a:buNone/>
              </a:pPr>
              <a:r>
                <a:rPr lang="ru-RU" sz="1000" b="1" dirty="0">
                  <a:latin typeface="Tahoma" pitchFamily="34" charset="0"/>
                </a:rPr>
                <a:t>Стратегический </a:t>
              </a:r>
              <a:endParaRPr lang="en-US" sz="1000" b="1" dirty="0" smtClean="0">
                <a:latin typeface="Tahoma" pitchFamily="34" charset="0"/>
              </a:endParaRPr>
            </a:p>
            <a:p>
              <a:pPr rtl="0">
                <a:spcBef>
                  <a:spcPct val="0"/>
                </a:spcBef>
                <a:buClrTx/>
                <a:buFontTx/>
                <a:buNone/>
              </a:pPr>
              <a:r>
                <a:rPr lang="ru-RU" sz="1000" b="1" dirty="0" smtClean="0">
                  <a:latin typeface="Tahoma" pitchFamily="34" charset="0"/>
                </a:rPr>
                <a:t>план</a:t>
              </a:r>
              <a:endParaRPr lang="tr-TR" sz="1000" b="1" dirty="0">
                <a:latin typeface="Tahoma" pitchFamily="34" charset="0"/>
              </a:endParaRPr>
            </a:p>
          </p:txBody>
        </p:sp>
        <p:sp>
          <p:nvSpPr>
            <p:cNvPr id="19482" name="Text Box 25"/>
            <p:cNvSpPr txBox="1">
              <a:spLocks noChangeArrowheads="1"/>
            </p:cNvSpPr>
            <p:nvPr/>
          </p:nvSpPr>
          <p:spPr bwMode="auto">
            <a:xfrm>
              <a:off x="1662142" y="3050026"/>
              <a:ext cx="1201217" cy="383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rtlCol="0">
              <a:spAutoFit/>
            </a:bodyPr>
            <a:lstStyle/>
            <a:p>
              <a:pPr rtl="0">
                <a:spcBef>
                  <a:spcPct val="0"/>
                </a:spcBef>
                <a:buClrTx/>
                <a:buFontTx/>
                <a:buNone/>
              </a:pPr>
              <a:r>
                <a:rPr lang="ru-RU" sz="1000" b="1" dirty="0">
                  <a:latin typeface="Tahoma" pitchFamily="34" charset="0"/>
                </a:rPr>
                <a:t>Финансовые </a:t>
              </a:r>
              <a:endParaRPr lang="en-US" sz="1000" b="1" dirty="0" smtClean="0">
                <a:latin typeface="Tahoma" pitchFamily="34" charset="0"/>
              </a:endParaRPr>
            </a:p>
            <a:p>
              <a:pPr rtl="0">
                <a:spcBef>
                  <a:spcPct val="0"/>
                </a:spcBef>
                <a:buClrTx/>
                <a:buFontTx/>
                <a:buNone/>
              </a:pPr>
              <a:r>
                <a:rPr lang="ru-RU" sz="1000" b="1" dirty="0" smtClean="0">
                  <a:latin typeface="Tahoma" pitchFamily="34" charset="0"/>
                </a:rPr>
                <a:t>планы и </a:t>
              </a:r>
              <a:r>
                <a:rPr lang="ru-RU" sz="1000" b="1" dirty="0">
                  <a:latin typeface="Tahoma" pitchFamily="34" charset="0"/>
                </a:rPr>
                <a:t>отчеты </a:t>
              </a:r>
              <a:endParaRPr lang="tr-TR" sz="1000" b="1" dirty="0">
                <a:latin typeface="Tahoma" pitchFamily="34" charset="0"/>
              </a:endParaRPr>
            </a:p>
          </p:txBody>
        </p:sp>
      </p:grpSp>
      <p:sp>
        <p:nvSpPr>
          <p:cNvPr id="19460" name="Slayt Numarası Yer Tutucusu 1"/>
          <p:cNvSpPr>
            <a:spLocks noGrp="1"/>
          </p:cNvSpPr>
          <p:nvPr>
            <p:ph type="sldNum" sz="quarter" idx="10"/>
          </p:nvPr>
        </p:nvSpPr>
        <p:spPr bwMode="auto">
          <a:ln>
            <a:round/>
            <a:headEnd/>
            <a:tailEnd/>
          </a:ln>
        </p:spPr>
        <p:txBody>
          <a:bodyPr wrap="square" numCol="1" rtlCol="0" anchorCtr="0" compatLnSpc="1">
            <a:prstTxWarp prst="textNoShape">
              <a:avLst/>
            </a:prstTxWarp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cs typeface="Arial" charset="0"/>
              </a:rPr>
              <a:t>    </a:t>
            </a:r>
            <a:fld id="{02BD803E-5DEF-4D93-A590-C9E790CA78AB}" type="slidenum">
              <a:rPr lang="tr-TR" smtClean="0">
                <a:cs typeface="Arial" charset="0"/>
              </a:rPr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tr-TR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2" name="Oval 8"/>
          <p:cNvSpPr>
            <a:spLocks noChangeArrowheads="1"/>
          </p:cNvSpPr>
          <p:nvPr/>
        </p:nvSpPr>
        <p:spPr bwMode="auto">
          <a:xfrm>
            <a:off x="1981200" y="2590800"/>
            <a:ext cx="1524000" cy="243840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rtlCol="0" anchor="ctr"/>
          <a:lstStyle/>
          <a:p>
            <a:pPr rtl="0"/>
            <a:endParaRPr lang="tr-TR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295990" y="119021"/>
            <a:ext cx="698474" cy="95217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marL="63500" indent="0" algn="ctr" rtl="0">
              <a:buNone/>
            </a:pPr>
            <a:r>
              <a:rPr lang="ru-RU" sz="750">
                <a:solidFill>
                  <a:srgbClr val="FFFFFF"/>
                </a:solidFill>
                <a:latin typeface="Franklin Gothic Heavy"/>
              </a:rPr>
              <a:t>МИНИСТР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295400" y="914400"/>
            <a:ext cx="1371600" cy="228600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algn="ctr" rtl="0">
              <a:buNone/>
            </a:pPr>
            <a:r>
              <a:rPr lang="ru-RU" sz="650">
                <a:solidFill>
                  <a:srgbClr val="FFFFFF"/>
                </a:solidFill>
                <a:latin typeface="Franklin Gothic Heavy"/>
              </a:rPr>
              <a:t>Налоговая инспекция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295400" y="1211560"/>
            <a:ext cx="1371600" cy="204349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marL="76200" marR="63500" indent="0" algn="ctr" rtl="0">
              <a:lnSpc>
                <a:spcPts val="806"/>
              </a:lnSpc>
              <a:buNone/>
            </a:pPr>
            <a:r>
              <a:rPr lang="ru-RU" sz="650" dirty="0">
                <a:solidFill>
                  <a:srgbClr val="FFFFFF"/>
                </a:solidFill>
                <a:latin typeface="Franklin Gothic Heavy"/>
              </a:rPr>
              <a:t>Инспекция по финансовым преступлениям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622262" y="1523471"/>
            <a:ext cx="781089" cy="80934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marL="63500" indent="0" algn="ctr" rtl="0">
              <a:buNone/>
            </a:pPr>
            <a:r>
              <a:rPr lang="ru-RU" sz="650">
                <a:solidFill>
                  <a:srgbClr val="FFFFFF"/>
                </a:solidFill>
                <a:latin typeface="Franklin Gothic Heavy"/>
              </a:rPr>
              <a:t>Налоговый совет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085697" y="1729140"/>
            <a:ext cx="1115305" cy="83315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marL="63500" indent="0" algn="ctr" rtl="0">
              <a:buNone/>
            </a:pPr>
            <a:r>
              <a:rPr lang="ru-RU" sz="650">
                <a:solidFill>
                  <a:srgbClr val="FFFFFF"/>
                </a:solidFill>
                <a:latin typeface="Franklin Gothic Heavy"/>
              </a:rPr>
              <a:t>ПОМОЩНИК МИНИСТРА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025613" y="2574190"/>
            <a:ext cx="1242984" cy="169010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marL="12700" indent="0" algn="ctr" rtl="0">
              <a:buNone/>
            </a:pPr>
            <a:r>
              <a:rPr lang="ru-RU" sz="650">
                <a:solidFill>
                  <a:srgbClr val="FFFFFF"/>
                </a:solidFill>
                <a:latin typeface="Franklin Gothic Heavy"/>
              </a:rPr>
              <a:t>ЗАМЕСТИТЕЛИ</a:t>
            </a:r>
          </a:p>
          <a:p>
            <a:pPr marL="12700" indent="0" algn="ctr" rtl="0">
              <a:buNone/>
            </a:pPr>
            <a:r>
              <a:rPr lang="ru-RU" sz="650">
                <a:solidFill>
                  <a:srgbClr val="FFFFFF"/>
                </a:solidFill>
                <a:latin typeface="Franklin Gothic Heavy"/>
              </a:rPr>
              <a:t>ПОМОЩНИКОВ МИНИСТРА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989324" y="2890410"/>
            <a:ext cx="1493487" cy="197575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indent="0" algn="ctr" rtl="0">
              <a:lnSpc>
                <a:spcPts val="720"/>
              </a:lnSpc>
              <a:buNone/>
            </a:pPr>
            <a:r>
              <a:rPr lang="ru-RU" sz="650" dirty="0">
                <a:solidFill>
                  <a:srgbClr val="FFFFFF"/>
                </a:solidFill>
                <a:latin typeface="Franklin Gothic Heavy"/>
              </a:rPr>
              <a:t>Главный юридический консультативный совет и Главное управление судопроизводства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933946" y="3180245"/>
            <a:ext cx="1606068" cy="154728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marL="114300" marR="114300" indent="0" algn="ctr" rtl="0">
              <a:lnSpc>
                <a:spcPts val="806"/>
              </a:lnSpc>
              <a:buNone/>
            </a:pPr>
            <a:r>
              <a:rPr lang="ru-RU" sz="650" dirty="0">
                <a:solidFill>
                  <a:srgbClr val="FFFFFF"/>
                </a:solidFill>
                <a:latin typeface="Franklin Gothic Heavy"/>
              </a:rPr>
              <a:t>Генеральное управление по бюджету и финансовому контролю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94242" y="3441293"/>
            <a:ext cx="1299781" cy="147586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indent="0" algn="ctr" rtl="0">
              <a:lnSpc>
                <a:spcPts val="778"/>
              </a:lnSpc>
              <a:buNone/>
            </a:pPr>
            <a:r>
              <a:rPr lang="ru-RU" sz="650" dirty="0">
                <a:solidFill>
                  <a:srgbClr val="FFFFFF"/>
                </a:solidFill>
                <a:latin typeface="Franklin Gothic Heavy"/>
              </a:rPr>
              <a:t>Центральные управления по бухгалтерскому учету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106688" y="3453994"/>
            <a:ext cx="1291801" cy="152347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indent="0" algn="ctr" rtl="0">
              <a:lnSpc>
                <a:spcPts val="778"/>
              </a:lnSpc>
              <a:buNone/>
            </a:pPr>
            <a:r>
              <a:rPr lang="ru-RU" sz="650" dirty="0">
                <a:solidFill>
                  <a:srgbClr val="FFFFFF"/>
                </a:solidFill>
                <a:latin typeface="Franklin Gothic Heavy"/>
              </a:rPr>
              <a:t>Генеральное управление по государственным счетам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892248" y="3706200"/>
            <a:ext cx="1647766" cy="180000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marL="127000" marR="63500" indent="0" algn="ctr" rtl="0">
              <a:lnSpc>
                <a:spcPts val="806"/>
              </a:lnSpc>
              <a:buNone/>
            </a:pPr>
            <a:r>
              <a:rPr lang="ru-RU" sz="650" dirty="0">
                <a:solidFill>
                  <a:srgbClr val="FFFFFF"/>
                </a:solidFill>
                <a:latin typeface="Franklin Gothic Heavy"/>
              </a:rPr>
              <a:t>Генеральное управление политики налоговой службы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981201" y="3962400"/>
            <a:ext cx="1469860" cy="191439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marL="127000" marR="127000" indent="0" algn="ctr" rtl="0">
              <a:lnSpc>
                <a:spcPts val="806"/>
              </a:lnSpc>
              <a:buNone/>
            </a:pPr>
            <a:r>
              <a:rPr lang="ru-RU" sz="650" dirty="0">
                <a:solidFill>
                  <a:srgbClr val="FFFFFF"/>
                </a:solidFill>
                <a:latin typeface="Franklin Gothic Heavy"/>
              </a:rPr>
              <a:t>Генеральное управление национальной собственности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106688" y="4263338"/>
            <a:ext cx="1276780" cy="154728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indent="0" algn="ctr" rtl="0">
              <a:lnSpc>
                <a:spcPts val="778"/>
              </a:lnSpc>
              <a:buNone/>
            </a:pPr>
            <a:r>
              <a:rPr lang="ru-RU" sz="650" dirty="0">
                <a:solidFill>
                  <a:srgbClr val="FFFFFF"/>
                </a:solidFill>
                <a:latin typeface="Franklin Gothic Heavy"/>
              </a:rPr>
              <a:t>Управление ЕС и иностранных дел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713495" y="5275018"/>
            <a:ext cx="2226855" cy="104739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marL="63500" indent="0" algn="ctr" rtl="0">
              <a:buNone/>
            </a:pPr>
            <a:r>
              <a:rPr lang="ru-RU" sz="900">
                <a:latin typeface="Franklin Gothic Heavy"/>
              </a:rPr>
              <a:t>ПРОВИНЦИАЛЬНЫЕ ОРГАНИЗАЦИИ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999326" y="5415463"/>
            <a:ext cx="1288046" cy="97597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marL="63500" indent="0" algn="ctr" rtl="0">
              <a:buNone/>
            </a:pPr>
            <a:r>
              <a:rPr lang="ru-RU" sz="650">
                <a:solidFill>
                  <a:srgbClr val="FFFFFF"/>
                </a:solidFill>
                <a:latin typeface="Franklin Gothic Heavy"/>
              </a:rPr>
              <a:t>РАЙОННЫЕ КАЗНАЧЕЙСТВА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066800" y="5903450"/>
            <a:ext cx="867147" cy="147586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marL="76200" marR="76200" indent="0" algn="ctr" rtl="0">
              <a:lnSpc>
                <a:spcPts val="806"/>
              </a:lnSpc>
              <a:buNone/>
            </a:pPr>
            <a:r>
              <a:rPr lang="ru-RU" sz="650">
                <a:solidFill>
                  <a:srgbClr val="FFFFFF"/>
                </a:solidFill>
                <a:latin typeface="Franklin Gothic Heavy"/>
              </a:rPr>
              <a:t>Управление по судопроизводству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209800" y="5867400"/>
            <a:ext cx="914400" cy="152347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marL="1588" algn="ctr" rtl="0">
              <a:buNone/>
            </a:pPr>
            <a:r>
              <a:rPr lang="ru-RU" sz="650">
                <a:solidFill>
                  <a:srgbClr val="FFFFFF"/>
                </a:solidFill>
                <a:latin typeface="Franklin Gothic Heavy"/>
              </a:rPr>
              <a:t>Управление по</a:t>
            </a:r>
          </a:p>
          <a:p>
            <a:pPr marL="88900" indent="0" algn="ctr" rtl="0">
              <a:buNone/>
            </a:pPr>
            <a:r>
              <a:rPr lang="ru-RU" sz="650">
                <a:solidFill>
                  <a:srgbClr val="FFFFFF"/>
                </a:solidFill>
                <a:latin typeface="Franklin Gothic Heavy"/>
              </a:rPr>
              <a:t>бухгалтерскому учету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364692" y="5867400"/>
            <a:ext cx="814886" cy="154728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marL="63500" marR="76200" indent="0" algn="ctr" rtl="0">
              <a:lnSpc>
                <a:spcPts val="806"/>
              </a:lnSpc>
              <a:buNone/>
            </a:pPr>
            <a:r>
              <a:rPr lang="ru-RU" sz="650">
                <a:solidFill>
                  <a:srgbClr val="FFFFFF"/>
                </a:solidFill>
                <a:latin typeface="Franklin Gothic Heavy"/>
              </a:rPr>
              <a:t>Управление по бухгалтерскому учету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3877725" y="6370564"/>
            <a:ext cx="1472052" cy="92836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marL="63500" indent="0" algn="ctr" rtl="0">
              <a:buNone/>
            </a:pPr>
            <a:r>
              <a:rPr lang="ru-RU" sz="650" dirty="0">
                <a:solidFill>
                  <a:srgbClr val="FFFFFF"/>
                </a:solidFill>
                <a:latin typeface="Franklin Gothic Heavy"/>
              </a:rPr>
              <a:t>РАЙОННЫЕ НАЛОГОВЫЕ УПРАВЛЕНИЯ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5831882" y="4894150"/>
            <a:ext cx="1314333" cy="92837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marL="63500" indent="0" algn="ctr" rtl="0">
              <a:buNone/>
            </a:pPr>
            <a:r>
              <a:rPr lang="ru-RU" sz="650">
                <a:solidFill>
                  <a:srgbClr val="FFFFFF"/>
                </a:solidFill>
                <a:latin typeface="Franklin Gothic Heavy"/>
              </a:rPr>
              <a:t>Зарубежные организации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5933273" y="3984828"/>
            <a:ext cx="1062732" cy="190434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marL="25400" indent="0" algn="ctr" rtl="0">
              <a:lnSpc>
                <a:spcPts val="720"/>
              </a:lnSpc>
              <a:spcBef>
                <a:spcPts val="840"/>
              </a:spcBef>
              <a:buNone/>
            </a:pPr>
            <a:r>
              <a:rPr lang="ru-RU" sz="650">
                <a:solidFill>
                  <a:srgbClr val="FFFFFF"/>
                </a:solidFill>
                <a:latin typeface="Franklin Gothic Heavy"/>
              </a:rPr>
              <a:t>Консультативный совет по связям со СМИ и</a:t>
            </a:r>
          </a:p>
          <a:p>
            <a:pPr marL="25400" algn="ctr" rtl="0">
              <a:lnSpc>
                <a:spcPts val="720"/>
              </a:lnSpc>
              <a:buNone/>
            </a:pPr>
            <a:r>
              <a:rPr lang="ru-RU" sz="650">
                <a:solidFill>
                  <a:srgbClr val="FFFFFF"/>
                </a:solidFill>
                <a:latin typeface="Franklin Gothic Heavy"/>
              </a:rPr>
              <a:t>общественностью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5910741" y="3725362"/>
            <a:ext cx="1149103" cy="161869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marL="25400" indent="0" algn="ctr" rtl="0">
              <a:lnSpc>
                <a:spcPts val="806"/>
              </a:lnSpc>
              <a:spcAft>
                <a:spcPts val="840"/>
              </a:spcAft>
              <a:buNone/>
            </a:pPr>
            <a:r>
              <a:rPr lang="ru-RU" sz="650">
                <a:solidFill>
                  <a:srgbClr val="FFFFFF"/>
                </a:solidFill>
                <a:latin typeface="Franklin Gothic Heavy"/>
              </a:rPr>
              <a:t>Департамент по обработке данных (ИТ)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5756777" y="3456374"/>
            <a:ext cx="1449521" cy="138065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indent="0" algn="ctr" rtl="0">
              <a:lnSpc>
                <a:spcPts val="720"/>
              </a:lnSpc>
              <a:buNone/>
            </a:pPr>
            <a:r>
              <a:rPr lang="ru-RU" sz="650">
                <a:solidFill>
                  <a:srgbClr val="FFFFFF"/>
                </a:solidFill>
                <a:latin typeface="Franklin Gothic Heavy"/>
              </a:rPr>
              <a:t>Департамент по административным и финансовым вопросам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5914497" y="3185006"/>
            <a:ext cx="1104039" cy="159488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marL="76200" marR="63500" indent="0" algn="ctr" rtl="0">
              <a:lnSpc>
                <a:spcPts val="806"/>
              </a:lnSpc>
              <a:buNone/>
            </a:pPr>
            <a:r>
              <a:rPr lang="ru-RU" sz="650">
                <a:solidFill>
                  <a:srgbClr val="FFFFFF"/>
                </a:solidFill>
                <a:latin typeface="Franklin Gothic Heavy"/>
              </a:rPr>
              <a:t>Центр МФ по высшему образованию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5715000" y="2946964"/>
            <a:ext cx="1524000" cy="142825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indent="0" algn="ctr" rtl="0">
              <a:lnSpc>
                <a:spcPts val="778"/>
              </a:lnSpc>
              <a:buNone/>
            </a:pPr>
            <a:r>
              <a:rPr lang="ru-RU" sz="650">
                <a:solidFill>
                  <a:srgbClr val="FFFFFF"/>
                </a:solidFill>
                <a:latin typeface="Franklin Gothic Heavy"/>
              </a:rPr>
              <a:t>Главное управление по персоналу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7543800" y="2906496"/>
            <a:ext cx="1447800" cy="152347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indent="0" algn="ctr" rtl="0">
              <a:lnSpc>
                <a:spcPts val="778"/>
              </a:lnSpc>
              <a:buNone/>
            </a:pPr>
            <a:r>
              <a:rPr lang="ru-RU" sz="650" dirty="0">
                <a:solidFill>
                  <a:srgbClr val="FFFFFF"/>
                </a:solidFill>
                <a:latin typeface="Franklin Gothic Heavy"/>
              </a:rPr>
              <a:t>Курсы профессиональной подготовки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6710607" y="2456597"/>
            <a:ext cx="1021424" cy="109500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marL="63500" indent="0" algn="ctr" rtl="0">
              <a:buNone/>
            </a:pPr>
            <a:r>
              <a:rPr lang="ru-RU" sz="650">
                <a:solidFill>
                  <a:srgbClr val="FFFFFF"/>
                </a:solidFill>
                <a:latin typeface="Franklin Gothic Heavy"/>
              </a:rPr>
              <a:t>Внутренние аудиторы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6500314" y="2192369"/>
            <a:ext cx="1457031" cy="97598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marL="63500" indent="0" algn="ctr" rtl="0">
              <a:buNone/>
            </a:pPr>
            <a:r>
              <a:rPr lang="ru-RU" sz="650">
                <a:solidFill>
                  <a:srgbClr val="FFFFFF"/>
                </a:solidFill>
                <a:latin typeface="Franklin Gothic Heavy"/>
              </a:rPr>
              <a:t>Группа по разработке стратегий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6524828" y="1905000"/>
            <a:ext cx="1552372" cy="213604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marL="63500" marR="127000" indent="0" algn="ctr" rtl="0">
              <a:lnSpc>
                <a:spcPts val="806"/>
              </a:lnSpc>
              <a:buNone/>
            </a:pPr>
            <a:r>
              <a:rPr lang="ru-RU" sz="600" dirty="0">
                <a:solidFill>
                  <a:srgbClr val="FFFFFF"/>
                </a:solidFill>
                <a:latin typeface="Franklin Gothic Heavy"/>
              </a:rPr>
              <a:t>Координационный совет по борьбе с финансовыми преступлениями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6654278" y="1380645"/>
            <a:ext cx="1167879" cy="92836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marL="63500" indent="0" algn="ctr" rtl="0">
              <a:buNone/>
            </a:pPr>
            <a:r>
              <a:rPr lang="ru-RU" sz="650">
                <a:solidFill>
                  <a:srgbClr val="FFFFFF"/>
                </a:solidFill>
                <a:latin typeface="Franklin Gothic Heavy"/>
              </a:rPr>
              <a:t>Советники министра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6586684" y="1118799"/>
            <a:ext cx="1314333" cy="109499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marL="63500" indent="0" algn="ctr" rtl="0">
              <a:buNone/>
            </a:pPr>
            <a:r>
              <a:rPr lang="ru-RU" sz="650">
                <a:solidFill>
                  <a:srgbClr val="FFFFFF"/>
                </a:solidFill>
                <a:latin typeface="Franklin Gothic Heavy"/>
              </a:rPr>
              <a:t>Основная канцелярия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6631747" y="661758"/>
            <a:ext cx="1201676" cy="107119"/>
          </a:xfrm>
          <a:prstGeom prst="rect">
            <a:avLst/>
          </a:prstGeom>
        </p:spPr>
        <p:txBody>
          <a:bodyPr lIns="0" tIns="0" rIns="0" bIns="0" rtlCol="0">
            <a:noAutofit/>
          </a:bodyPr>
          <a:lstStyle/>
          <a:p>
            <a:pPr marL="63500" indent="0" algn="ctr" rtl="0">
              <a:buNone/>
            </a:pPr>
            <a:r>
              <a:rPr lang="ru-RU" sz="600" dirty="0">
                <a:solidFill>
                  <a:srgbClr val="FFFFFF"/>
                </a:solidFill>
                <a:latin typeface="Franklin Gothic Heavy"/>
              </a:rPr>
              <a:t>ЗАМЕСТИТЕЛЬ МИНИСТРА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4988758" y="5887744"/>
            <a:ext cx="960986" cy="154728"/>
          </a:xfrm>
          <a:prstGeom prst="rect">
            <a:avLst/>
          </a:prstGeom>
          <a:solidFill>
            <a:srgbClr val="88B4E5"/>
          </a:solidFill>
        </p:spPr>
        <p:txBody>
          <a:bodyPr lIns="0" tIns="0" rIns="0" bIns="0" rtlCol="0">
            <a:noAutofit/>
          </a:bodyPr>
          <a:lstStyle/>
          <a:p>
            <a:pPr marL="63500" marR="76200" indent="0" algn="ctr" rtl="0">
              <a:lnSpc>
                <a:spcPts val="806"/>
              </a:lnSpc>
              <a:buNone/>
            </a:pPr>
            <a:r>
              <a:rPr lang="ru-RU" sz="650">
                <a:solidFill>
                  <a:srgbClr val="FFFFFF"/>
                </a:solidFill>
                <a:latin typeface="Franklin Gothic Heavy"/>
              </a:rPr>
              <a:t>Департамент национальной собственности</a:t>
            </a:r>
            <a:endParaRPr lang="en-US" sz="650" dirty="0">
              <a:solidFill>
                <a:srgbClr val="FFFFFF"/>
              </a:solidFill>
              <a:latin typeface="Franklin Gothic Heavy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6134548" y="5887744"/>
            <a:ext cx="924025" cy="154728"/>
          </a:xfrm>
          <a:prstGeom prst="rect">
            <a:avLst/>
          </a:prstGeom>
          <a:solidFill>
            <a:srgbClr val="88B4E5"/>
          </a:solidFill>
        </p:spPr>
        <p:txBody>
          <a:bodyPr lIns="0" tIns="0" rIns="0" bIns="0" rtlCol="0">
            <a:noAutofit/>
          </a:bodyPr>
          <a:lstStyle/>
          <a:p>
            <a:pPr marL="63500" marR="76200" indent="0" algn="ctr" rtl="0">
              <a:lnSpc>
                <a:spcPts val="806"/>
              </a:lnSpc>
              <a:buNone/>
            </a:pPr>
            <a:r>
              <a:rPr lang="ru-RU" sz="650">
                <a:solidFill>
                  <a:srgbClr val="FFFFFF"/>
                </a:solidFill>
                <a:latin typeface="Franklin Gothic Heavy"/>
              </a:rPr>
              <a:t>Управление национальной собственности</a:t>
            </a:r>
            <a:endParaRPr lang="en-US" sz="650" dirty="0">
              <a:solidFill>
                <a:srgbClr val="FFFFFF"/>
              </a:solidFill>
              <a:latin typeface="Franklin Gothic Heavy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257586" y="5887744"/>
            <a:ext cx="924025" cy="154728"/>
          </a:xfrm>
          <a:prstGeom prst="rect">
            <a:avLst/>
          </a:prstGeom>
          <a:solidFill>
            <a:srgbClr val="88B4E5"/>
          </a:solidFill>
        </p:spPr>
        <p:txBody>
          <a:bodyPr lIns="0" tIns="0" rIns="0" bIns="0" rtlCol="0">
            <a:noAutofit/>
          </a:bodyPr>
          <a:lstStyle/>
          <a:p>
            <a:pPr marL="63500" marR="76200" indent="0" algn="ctr" rtl="0">
              <a:lnSpc>
                <a:spcPts val="806"/>
              </a:lnSpc>
              <a:buNone/>
            </a:pPr>
            <a:r>
              <a:rPr lang="ru-RU" sz="650">
                <a:solidFill>
                  <a:srgbClr val="FFFFFF"/>
                </a:solidFill>
                <a:latin typeface="Franklin Gothic Heavy"/>
              </a:rPr>
              <a:t>Управление по персоналу</a:t>
            </a:r>
            <a:endParaRPr lang="en-US" sz="650" dirty="0">
              <a:solidFill>
                <a:srgbClr val="FFFFFF"/>
              </a:solidFill>
              <a:latin typeface="Franklin Gothic Heavy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620000" cy="715962"/>
          </a:xfrm>
          <a:noFill/>
        </p:spPr>
        <p:txBody>
          <a:bodyPr wrap="square" numCol="1" rtlCol="0" anchorCtr="0" compatLnSpc="1">
            <a:prstTxWarp prst="textNoShape">
              <a:avLst/>
            </a:prstTxWarp>
          </a:bodyPr>
          <a:lstStyle/>
          <a:p>
            <a:pPr rtl="0" eaLnBrk="1" hangingPunct="1"/>
            <a:r>
              <a:rPr lang="ru-RU" sz="3600">
                <a:solidFill>
                  <a:srgbClr val="FF0000"/>
                </a:solidFill>
                <a:latin typeface="Calibri" pitchFamily="34" charset="0"/>
                <a:cs typeface="Arial" charset="0"/>
              </a:rPr>
              <a:t>Организация функции ИТ-поддержки</a:t>
            </a:r>
            <a:endParaRPr lang="en-US" sz="3600" smtClean="0">
              <a:solidFill>
                <a:srgbClr val="FF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7620000" cy="4800600"/>
          </a:xfrm>
        </p:spPr>
        <p:txBody>
          <a:bodyPr rtlCol="0"/>
          <a:lstStyle/>
          <a:p>
            <a:pPr algn="just" rtl="0">
              <a:lnSpc>
                <a:spcPct val="80000"/>
              </a:lnSpc>
            </a:pPr>
            <a:r>
              <a:rPr lang="ru-RU" sz="2000" dirty="0"/>
              <a:t>Генеральные управления, </a:t>
            </a:r>
            <a:r>
              <a:rPr lang="ru-RU" sz="2000" dirty="0" smtClean="0"/>
              <a:t>например</a:t>
            </a:r>
            <a:r>
              <a:rPr lang="en-US" sz="2000" dirty="0" smtClean="0"/>
              <a:t>,</a:t>
            </a:r>
            <a:r>
              <a:rPr lang="ru-RU" sz="2000" dirty="0" smtClean="0"/>
              <a:t> </a:t>
            </a:r>
            <a:r>
              <a:rPr lang="ru-RU" sz="2000" dirty="0"/>
              <a:t>ГУ государственных счетов, ГУ по бюджету и финансовому управлению, Главный юридический консультативный совет и Главное управление судопроизводства и ГУ по национальной собственности имеют свои собственные подразделения по ИКТ, которые действуют соответственно в области ведения государственной учетной документации и отчетности, подготовки и исполнения бюджета, судопроизводства относительно государства и государственных имущественных операций. </a:t>
            </a:r>
          </a:p>
          <a:p>
            <a:pPr algn="just" rtl="0">
              <a:lnSpc>
                <a:spcPct val="80000"/>
              </a:lnSpc>
            </a:pPr>
            <a:r>
              <a:rPr lang="ru-RU" sz="2000" dirty="0"/>
              <a:t>Эти генеральные управления проводят свои собственные процессы выработки политических решений, процессы внедрения и технической поддержки. </a:t>
            </a:r>
          </a:p>
          <a:p>
            <a:pPr algn="just" rtl="0">
              <a:lnSpc>
                <a:spcPct val="80000"/>
              </a:lnSpc>
            </a:pPr>
            <a:r>
              <a:rPr lang="ru-RU" sz="2000" dirty="0"/>
              <a:t>Эти подразделения ИКТ имеют централизованную структуру. </a:t>
            </a:r>
          </a:p>
          <a:p>
            <a:pPr algn="just" rtl="0">
              <a:lnSpc>
                <a:spcPct val="80000"/>
              </a:lnSpc>
            </a:pPr>
            <a:r>
              <a:rPr lang="ru-RU" sz="2000" dirty="0"/>
              <a:t>Общее количество сотрудников ИКТ — около 300 человек. </a:t>
            </a:r>
          </a:p>
          <a:p>
            <a:pPr algn="just" rtl="0">
              <a:lnSpc>
                <a:spcPct val="80000"/>
              </a:lnSpc>
            </a:pPr>
            <a:r>
              <a:rPr lang="ru-RU" sz="2000" dirty="0"/>
              <a:t>Не существует единого и всеобъемлющего подразделения ИКТ в министерстве.  </a:t>
            </a:r>
          </a:p>
          <a:p>
            <a:pPr algn="just">
              <a:lnSpc>
                <a:spcPct val="80000"/>
              </a:lnSpc>
            </a:pPr>
            <a:r>
              <a:rPr lang="ru-RU" sz="2000" dirty="0"/>
              <a:t>Предполагается, что это вызывает проблемы, и в этом году были начаты исследования </a:t>
            </a:r>
            <a:r>
              <a:rPr lang="ru-RU" sz="2000" dirty="0" smtClean="0"/>
              <a:t>для </a:t>
            </a:r>
            <a:r>
              <a:rPr lang="ru-RU" sz="2000" dirty="0"/>
              <a:t>решения этой проблемы.</a:t>
            </a:r>
          </a:p>
          <a:p>
            <a:pPr algn="just" rtl="0">
              <a:lnSpc>
                <a:spcPct val="80000"/>
              </a:lnSpc>
            </a:pPr>
            <a:r>
              <a:rPr lang="ru-RU" sz="2000" dirty="0"/>
              <a:t>Целью является создание единого подразделения ИКТ в рамках министерства и обеспечения того, что оно </a:t>
            </a:r>
            <a:r>
              <a:rPr lang="ru-RU" sz="2000" dirty="0" smtClean="0"/>
              <a:t>работало </a:t>
            </a:r>
            <a:r>
              <a:rPr lang="ru-RU" sz="2000" dirty="0"/>
              <a:t>во взаимодействии с другими подразделениями.</a:t>
            </a:r>
          </a:p>
          <a:p>
            <a:pPr algn="just" rtl="0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rtlCol="0" anchorCtr="0" compatLnSpc="1">
            <a:prstTxWarp prst="textNoShape">
              <a:avLst/>
            </a:prstTxWarp>
          </a:bodyPr>
          <a:lstStyle/>
          <a:p>
            <a:pPr rtl="0" eaLnBrk="1" hangingPunct="1"/>
            <a:r>
              <a:rPr lang="ru-RU" sz="2400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Подразделение ИКТ в Группе по разработке стратегий (ГРС)</a:t>
            </a:r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>
          <a:xfrm>
            <a:off x="457200" y="1224529"/>
            <a:ext cx="7620000" cy="4708981"/>
          </a:xfrm>
        </p:spPr>
        <p:txBody>
          <a:bodyPr rtlCol="0" anchor="ctr">
            <a:spAutoFit/>
          </a:bodyPr>
          <a:lstStyle/>
          <a:p>
            <a:pPr rtl="0" eaLnBrk="1" hangingPunct="1"/>
            <a:r>
              <a:rPr lang="ru-RU" sz="2000" dirty="0">
                <a:latin typeface="Arial" charset="0"/>
              </a:rPr>
              <a:t>Группа поддержки </a:t>
            </a:r>
            <a:r>
              <a:rPr lang="ru-RU" sz="2000" dirty="0" err="1">
                <a:latin typeface="Arial" charset="0"/>
              </a:rPr>
              <a:t>Sgb.net</a:t>
            </a:r>
            <a:r>
              <a:rPr lang="ru-RU" sz="2000" dirty="0">
                <a:latin typeface="Arial" charset="0"/>
              </a:rPr>
              <a:t> располагается в министерстве финансов.</a:t>
            </a:r>
          </a:p>
          <a:p>
            <a:pPr rtl="0" eaLnBrk="1" hangingPunct="1"/>
            <a:r>
              <a:rPr lang="ru-RU" sz="2000" dirty="0">
                <a:latin typeface="Arial" charset="0"/>
              </a:rPr>
              <a:t>Разработка программного обеспечения заказывается у третьей стороны.</a:t>
            </a:r>
          </a:p>
          <a:p>
            <a:pPr rtl="0" eaLnBrk="1" hangingPunct="1"/>
            <a:r>
              <a:rPr lang="ru-RU" sz="2000" dirty="0">
                <a:latin typeface="Arial" charset="0"/>
              </a:rPr>
              <a:t>Подразделение ИКТ подотчетно Группе по разработке стратегий.</a:t>
            </a:r>
          </a:p>
          <a:p>
            <a:pPr rtl="0" eaLnBrk="1" hangingPunct="1"/>
            <a:r>
              <a:rPr lang="ru-RU" sz="2000" dirty="0">
                <a:latin typeface="Arial" charset="0"/>
              </a:rPr>
              <a:t>Специалисты департамента определяют политику, а техническая команда осуществляет технические услуги, услуги по безопасности и услуги поддержки.</a:t>
            </a:r>
          </a:p>
          <a:p>
            <a:pPr rtl="0" eaLnBrk="1" hangingPunct="1"/>
            <a:r>
              <a:rPr lang="ru-RU" sz="2000" dirty="0">
                <a:latin typeface="Arial" charset="0"/>
              </a:rPr>
              <a:t>Подразделение ИКТ и его функционирование осуществляются централизованно.</a:t>
            </a:r>
          </a:p>
          <a:p>
            <a:pPr rtl="0" eaLnBrk="1" hangingPunct="1"/>
            <a:r>
              <a:rPr lang="ru-RU" sz="2000" dirty="0">
                <a:latin typeface="Arial" charset="0"/>
              </a:rPr>
              <a:t>8 экспертов, 3 статистиков и 5 </a:t>
            </a:r>
            <a:r>
              <a:rPr lang="ru-RU" sz="2000" dirty="0" err="1">
                <a:latin typeface="Arial" charset="0"/>
              </a:rPr>
              <a:t>ИТ-сотрудников</a:t>
            </a:r>
            <a:r>
              <a:rPr lang="ru-RU" sz="2000" dirty="0">
                <a:latin typeface="Arial" charset="0"/>
              </a:rPr>
              <a:t> работают в штате. Кроме того, некоторые сервисы программного обеспечения заказываются у третьей стороны.</a:t>
            </a:r>
          </a:p>
        </p:txBody>
      </p:sp>
      <p:sp>
        <p:nvSpPr>
          <p:cNvPr id="19460" name="Slayt Numarası Yer Tutucusu 1"/>
          <p:cNvSpPr txBox="1">
            <a:spLocks noGrp="1"/>
          </p:cNvSpPr>
          <p:nvPr/>
        </p:nvSpPr>
        <p:spPr bwMode="auto"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noFill/>
          <a:ln w="19050">
            <a:solidFill>
              <a:srgbClr val="FFFFFF"/>
            </a:solidFill>
            <a:round/>
            <a:headEnd/>
            <a:tailEnd/>
          </a:ln>
        </p:spPr>
        <p:txBody>
          <a:bodyPr lIns="0" tIns="0" rIns="0" bIns="0" rtlCol="0" anchor="ctr"/>
          <a:lstStyle/>
          <a:p>
            <a:pPr algn="ctr" rtl="0">
              <a:spcBef>
                <a:spcPct val="0"/>
              </a:spcBef>
              <a:buClrTx/>
              <a:buFontTx/>
              <a:buNone/>
              <a:defRPr/>
            </a:pPr>
            <a:fld id="{E7A182CC-CCFB-4313-B9D7-1360DFE1E1DC}" type="slidenum">
              <a:rPr lang="tr-TR" sz="1800">
                <a:solidFill>
                  <a:srgbClr val="FFFFFF"/>
                </a:solidFill>
                <a:latin typeface="+mn-lt"/>
              </a:rPr>
              <a:pPr algn="ctr" rtl="0">
                <a:spcBef>
                  <a:spcPct val="0"/>
                </a:spcBef>
                <a:buClrTx/>
                <a:buFontTx/>
                <a:buNone/>
                <a:defRPr/>
              </a:pPr>
              <a:t>6</a:t>
            </a:fld>
            <a:endParaRPr lang="tr-TR" sz="1800">
              <a:solidFill>
                <a:srgbClr val="FFFFFF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rtlCol="0" anchorCtr="0" compatLnSpc="1">
            <a:prstTxWarp prst="textNoShape">
              <a:avLst/>
            </a:prstTxWarp>
          </a:bodyPr>
          <a:lstStyle/>
          <a:p>
            <a:pPr rtl="0" eaLnBrk="1" hangingPunct="1"/>
            <a:r>
              <a:rPr lang="ru-RU" sz="3200">
                <a:solidFill>
                  <a:srgbClr val="FF0000"/>
                </a:solidFill>
                <a:latin typeface="Calibri" pitchFamily="34" charset="0"/>
                <a:cs typeface="Arial" charset="0"/>
              </a:rPr>
              <a:t>Управление проблемами</a:t>
            </a:r>
          </a:p>
        </p:txBody>
      </p:sp>
      <p:sp>
        <p:nvSpPr>
          <p:cNvPr id="22530" name="Rectangle 3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 eaLnBrk="1" hangingPunct="1"/>
            <a:r>
              <a:rPr lang="ru-RU">
                <a:latin typeface="Arial" charset="0"/>
              </a:rPr>
              <a:t>Был создан колл-центр для решения технических и нетехнических проблем пользователей.</a:t>
            </a:r>
          </a:p>
          <a:p>
            <a:pPr rtl="0" eaLnBrk="1" hangingPunct="1"/>
            <a:r>
              <a:rPr lang="ru-RU">
                <a:latin typeface="Arial" charset="0"/>
              </a:rPr>
              <a:t>Проблемы передаются центру и решаются должностными лицами центра.</a:t>
            </a:r>
          </a:p>
          <a:p>
            <a:pPr rtl="0" eaLnBrk="1" hangingPunct="1"/>
            <a:r>
              <a:rPr lang="ru-RU">
                <a:latin typeface="Arial" charset="0"/>
              </a:rPr>
              <a:t>Должностные лица передают вопросы, на которые они не могут дать ответ, группе экспертов.</a:t>
            </a:r>
          </a:p>
          <a:p>
            <a:pPr rtl="0" eaLnBrk="1" hangingPunct="1"/>
            <a:r>
              <a:rPr lang="ru-RU">
                <a:latin typeface="Arial" charset="0"/>
              </a:rPr>
              <a:t>Проблемы программного обеспечения оцениваются технической группой, и разрабатываются необходимые предлагаемые решения.</a:t>
            </a:r>
          </a:p>
          <a:p>
            <a:pPr rtl="0" eaLnBrk="1" hangingPunct="1"/>
            <a:r>
              <a:rPr lang="ru-RU">
                <a:latin typeface="Arial" charset="0"/>
              </a:rPr>
              <a:t>Предложения относительно возникающих потребностей оцениваются и решаются группой экспертов.</a:t>
            </a:r>
          </a:p>
          <a:p>
            <a:pPr rtl="0" eaLnBrk="1" hangingPunct="1"/>
            <a:endParaRPr lang="en-US" smtClean="0">
              <a:latin typeface="Arial" charset="0"/>
            </a:endParaRPr>
          </a:p>
        </p:txBody>
      </p:sp>
      <p:sp>
        <p:nvSpPr>
          <p:cNvPr id="19460" name="Slayt Numarası Yer Tutucusu 1"/>
          <p:cNvSpPr txBox="1">
            <a:spLocks noGrp="1"/>
          </p:cNvSpPr>
          <p:nvPr/>
        </p:nvSpPr>
        <p:spPr bwMode="auto"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noFill/>
          <a:ln w="19050">
            <a:solidFill>
              <a:srgbClr val="FFFFFF"/>
            </a:solidFill>
            <a:round/>
            <a:headEnd/>
            <a:tailEnd/>
          </a:ln>
        </p:spPr>
        <p:txBody>
          <a:bodyPr lIns="0" tIns="0" rIns="0" bIns="0" rtlCol="0" anchor="ctr"/>
          <a:lstStyle/>
          <a:p>
            <a:pPr algn="ctr" rtl="0">
              <a:spcBef>
                <a:spcPct val="0"/>
              </a:spcBef>
              <a:buClrTx/>
              <a:buFontTx/>
              <a:buNone/>
              <a:defRPr/>
            </a:pPr>
            <a:fld id="{0E71A277-61C3-436D-8DF8-24B27518F572}" type="slidenum">
              <a:rPr lang="tr-TR" sz="1800">
                <a:solidFill>
                  <a:srgbClr val="FFFFFF"/>
                </a:solidFill>
                <a:latin typeface="+mn-lt"/>
              </a:rPr>
              <a:pPr algn="ctr" rtl="0">
                <a:spcBef>
                  <a:spcPct val="0"/>
                </a:spcBef>
                <a:buClrTx/>
                <a:buFontTx/>
                <a:buNone/>
                <a:defRPr/>
              </a:pPr>
              <a:t>7</a:t>
            </a:fld>
            <a:endParaRPr lang="tr-TR" sz="1800">
              <a:solidFill>
                <a:srgbClr val="FFFFFF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08025"/>
          </a:xfrm>
        </p:spPr>
        <p:txBody>
          <a:bodyPr wrap="square" numCol="1" rtlCol="0" anchorCtr="0" compatLnSpc="1">
            <a:prstTxWarp prst="textNoShape">
              <a:avLst/>
            </a:prstTxWarp>
            <a:normAutofit/>
          </a:bodyPr>
          <a:lstStyle/>
          <a:p>
            <a:pPr rtl="0" eaLnBrk="1" hangingPunct="1"/>
            <a:r>
              <a:rPr lang="ru-RU" sz="3200">
                <a:solidFill>
                  <a:srgbClr val="FF0000"/>
                </a:solidFill>
                <a:latin typeface="Calibri" pitchFamily="34" charset="0"/>
                <a:cs typeface="Arial" charset="0"/>
              </a:rPr>
              <a:t>Безопасность системы</a:t>
            </a:r>
            <a:endParaRPr lang="tr-TR" sz="3200" smtClean="0">
              <a:solidFill>
                <a:srgbClr val="FF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23554" name="İçerik Yer Tutucusu 2"/>
          <p:cNvSpPr>
            <a:spLocks noGrp="1"/>
          </p:cNvSpPr>
          <p:nvPr>
            <p:ph idx="1"/>
          </p:nvPr>
        </p:nvSpPr>
        <p:spPr>
          <a:xfrm>
            <a:off x="12865" y="1524000"/>
            <a:ext cx="8229600" cy="4767262"/>
          </a:xfrm>
        </p:spPr>
        <p:txBody>
          <a:bodyPr rtlCol="0"/>
          <a:lstStyle/>
          <a:p>
            <a:pPr rtl="0" eaLnBrk="1" hangingPunct="1"/>
            <a:r>
              <a:rPr lang="ru-RU" dirty="0">
                <a:latin typeface="Cambria" pitchFamily="18" charset="0"/>
              </a:rPr>
              <a:t>Безопасность системы SGB.net контролируется аппаратной межсетевой защитой / предупреждениями о вирусах (IPS-IDS), сканером слабых мест в системе обеспечения безопасности, журналом отчетов/мониторинга.</a:t>
            </a:r>
          </a:p>
          <a:p>
            <a:pPr rtl="0" eaLnBrk="1" hangingPunct="1"/>
            <a:r>
              <a:rPr lang="ru-RU" dirty="0">
                <a:latin typeface="Cambria" pitchFamily="18" charset="0"/>
              </a:rPr>
              <a:t>Связь между операторами и системой обеспечивается надежными SSL-сертификатами. </a:t>
            </a:r>
          </a:p>
          <a:p>
            <a:pPr rtl="0" eaLnBrk="1" hangingPunct="1"/>
            <a:r>
              <a:rPr lang="ru-RU" dirty="0">
                <a:latin typeface="Cambria" pitchFamily="18" charset="0"/>
              </a:rPr>
              <a:t>Управление системой осуществляется в соответствии с Турецким институтом стандартов (TSE) на основе ISO 27001 (тесты на проникновение, физическая безопасность, безопасность паролей и т.д.</a:t>
            </a:r>
            <a:endParaRPr lang="tr-TR" dirty="0" smtClean="0">
              <a:latin typeface="Cambria" pitchFamily="18" charset="0"/>
            </a:endParaRPr>
          </a:p>
          <a:p>
            <a:pPr rtl="0" eaLnBrk="1" hangingPunct="1">
              <a:buFont typeface="Arial" charset="0"/>
              <a:buNone/>
            </a:pPr>
            <a:endParaRPr lang="tr-TR" dirty="0" smtClean="0"/>
          </a:p>
          <a:p>
            <a:pPr rtl="0" eaLnBrk="1" hangingPunct="1">
              <a:buFont typeface="Arial" charset="0"/>
              <a:buNone/>
            </a:pPr>
            <a:endParaRPr lang="tr-TR" dirty="0" smtClean="0"/>
          </a:p>
          <a:p>
            <a:pPr rtl="0" eaLnBrk="1" hangingPunct="1"/>
            <a:endParaRPr lang="tr-TR" dirty="0" smtClean="0">
              <a:solidFill>
                <a:srgbClr val="FF0000"/>
              </a:solidFill>
            </a:endParaRPr>
          </a:p>
        </p:txBody>
      </p:sp>
      <p:sp>
        <p:nvSpPr>
          <p:cNvPr id="21507" name="Slayt Numarası Yer Tutucusu 3"/>
          <p:cNvSpPr>
            <a:spLocks noGrp="1"/>
          </p:cNvSpPr>
          <p:nvPr>
            <p:ph type="sldNum" sz="quarter" idx="10"/>
          </p:nvPr>
        </p:nvSpPr>
        <p:spPr bwMode="auto">
          <a:ln>
            <a:round/>
            <a:headEnd/>
            <a:tailEnd/>
          </a:ln>
        </p:spPr>
        <p:txBody>
          <a:bodyPr wrap="square" numCol="1" rtlCol="0" anchorCtr="0" compatLnSpc="1">
            <a:prstTxWarp prst="textNoShape">
              <a:avLst/>
            </a:prstTxWarp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cs typeface="Arial" charset="0"/>
              </a:rPr>
              <a:t>   </a:t>
            </a:r>
            <a:fld id="{F6A30ED9-9871-4318-A294-6D5F0317E696}" type="slidenum">
              <a:rPr lang="tr-TR" smtClean="0">
                <a:cs typeface="Arial" charset="0"/>
              </a:rPr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tr-TR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3429000"/>
          </a:xfrm>
        </p:spPr>
        <p:txBody>
          <a:bodyPr rtlCol="0" anchor="b"/>
          <a:lstStyle/>
          <a:p>
            <a:pPr rtl="0" eaLnBrk="1" hangingPunct="1">
              <a:buFont typeface="Arial" charset="0"/>
              <a:buNone/>
            </a:pPr>
            <a:r>
              <a:rPr lang="ru-RU">
                <a:latin typeface="Arial" charset="0"/>
              </a:rPr>
              <a:t>С наилучшими пожеланиями,</a:t>
            </a:r>
          </a:p>
        </p:txBody>
      </p:sp>
      <p:sp>
        <p:nvSpPr>
          <p:cNvPr id="19460" name="Slayt Numarası Yer Tutucusu 1"/>
          <p:cNvSpPr txBox="1">
            <a:spLocks noGrp="1"/>
          </p:cNvSpPr>
          <p:nvPr/>
        </p:nvSpPr>
        <p:spPr bwMode="auto"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noFill/>
          <a:ln w="19050">
            <a:solidFill>
              <a:srgbClr val="FFFFFF"/>
            </a:solidFill>
            <a:round/>
            <a:headEnd/>
            <a:tailEnd/>
          </a:ln>
        </p:spPr>
        <p:txBody>
          <a:bodyPr lIns="0" tIns="0" rIns="0" bIns="0" rtlCol="0" anchor="ctr"/>
          <a:lstStyle/>
          <a:p>
            <a:pPr algn="ctr" rtl="0">
              <a:spcBef>
                <a:spcPct val="0"/>
              </a:spcBef>
              <a:buClrTx/>
              <a:buFontTx/>
              <a:buNone/>
              <a:defRPr/>
            </a:pPr>
            <a:fld id="{69729EBE-192F-4DB1-9AA1-ECAA4C97BD16}" type="slidenum">
              <a:rPr lang="tr-TR" sz="1800">
                <a:solidFill>
                  <a:srgbClr val="FFFFFF"/>
                </a:solidFill>
                <a:latin typeface="+mn-lt"/>
              </a:rPr>
              <a:pPr algn="ctr" rtl="0">
                <a:spcBef>
                  <a:spcPct val="0"/>
                </a:spcBef>
                <a:buClrTx/>
                <a:buFontTx/>
                <a:buNone/>
                <a:defRPr/>
              </a:pPr>
              <a:t>9</a:t>
            </a:fld>
            <a:endParaRPr lang="tr-TR" sz="1800">
              <a:solidFill>
                <a:srgbClr val="FFFFFF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1830</TotalTime>
  <Words>685</Words>
  <Application>Microsoft Office PowerPoint</Application>
  <PresentationFormat>Экран (4:3)</PresentationFormat>
  <Paragraphs>132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Bitişiklik</vt:lpstr>
      <vt:lpstr>Внедрение системы SGB.net</vt:lpstr>
      <vt:lpstr>Общие сведения</vt:lpstr>
      <vt:lpstr>Презентация PowerPoint</vt:lpstr>
      <vt:lpstr>Презентация PowerPoint</vt:lpstr>
      <vt:lpstr>Организация функции ИТ-поддержки</vt:lpstr>
      <vt:lpstr>Подразделение ИКТ в Группе по разработке стратегий (ГРС)</vt:lpstr>
      <vt:lpstr>Управление проблемами</vt:lpstr>
      <vt:lpstr>Безопасность системы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BÜTÇE KAMU MALİ YÖNETİMİNDE BİR İŞ YÖNETİM MODELİ ÖNERİSİ</dc:title>
  <dc:creator/>
  <dc:description>Translated by TechInput, LLC</dc:description>
  <cp:lastModifiedBy>Daria Voronina</cp:lastModifiedBy>
  <cp:revision>381</cp:revision>
  <cp:lastPrinted>2014-02-26T15:01:44Z</cp:lastPrinted>
  <dcterms:created xsi:type="dcterms:W3CDTF">2013-09-01T09:24:07Z</dcterms:created>
  <dcterms:modified xsi:type="dcterms:W3CDTF">2015-10-14T11:50:01Z</dcterms:modified>
</cp:coreProperties>
</file>