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drawings/drawing1.xml" ContentType="application/vnd.openxmlformats-officedocument.drawingml.chartshapes+xml"/>
  <Override PartName="/ppt/charts/chart4.xml" ContentType="application/vnd.openxmlformats-officedocument.drawingml.chart+xml"/>
  <Override PartName="/ppt/theme/themeOverride4.xml" ContentType="application/vnd.openxmlformats-officedocument.themeOverride+xml"/>
  <Override PartName="/ppt/drawings/drawing2.xml" ContentType="application/vnd.openxmlformats-officedocument.drawingml.chartshapes+xml"/>
  <Override PartName="/ppt/charts/chart5.xml" ContentType="application/vnd.openxmlformats-officedocument.drawingml.chart+xml"/>
  <Override PartName="/ppt/theme/themeOverride5.xml" ContentType="application/vnd.openxmlformats-officedocument.themeOverride+xml"/>
  <Override PartName="/ppt/drawings/drawing3.xml" ContentType="application/vnd.openxmlformats-officedocument.drawingml.chartshapes+xml"/>
  <Override PartName="/ppt/notesSlides/notesSlide10.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drawings/drawing4.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drawings/drawing5.xml" ContentType="application/vnd.openxmlformats-officedocument.drawingml.chartshapes+xml"/>
  <Override PartName="/ppt/notesSlides/notesSlide20.xml" ContentType="application/vnd.openxmlformats-officedocument.presentationml.notesSlide+xml"/>
  <Override PartName="/ppt/charts/chart8.xml" ContentType="application/vnd.openxmlformats-officedocument.drawingml.chart+xml"/>
  <Override PartName="/ppt/notesSlides/notesSlide21.xml" ContentType="application/vnd.openxmlformats-officedocument.presentationml.notesSlide+xml"/>
  <Override PartName="/ppt/charts/chart9.xml" ContentType="application/vnd.openxmlformats-officedocument.drawingml.chart+xml"/>
  <Override PartName="/ppt/notesSlides/notesSlide22.xml" ContentType="application/vnd.openxmlformats-officedocument.presentationml.notesSlide+xml"/>
  <Override PartName="/ppt/charts/chart10.xml" ContentType="application/vnd.openxmlformats-officedocument.drawingml.chart+xml"/>
  <Override PartName="/ppt/notesSlides/notesSlide2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8"/>
  </p:notesMasterIdLst>
  <p:handoutMasterIdLst>
    <p:handoutMasterId r:id="rId69"/>
  </p:handoutMasterIdLst>
  <p:sldIdLst>
    <p:sldId id="257" r:id="rId2"/>
    <p:sldId id="440" r:id="rId3"/>
    <p:sldId id="441" r:id="rId4"/>
    <p:sldId id="421" r:id="rId5"/>
    <p:sldId id="324" r:id="rId6"/>
    <p:sldId id="443" r:id="rId7"/>
    <p:sldId id="445" r:id="rId8"/>
    <p:sldId id="446" r:id="rId9"/>
    <p:sldId id="447" r:id="rId10"/>
    <p:sldId id="448" r:id="rId11"/>
    <p:sldId id="422" r:id="rId12"/>
    <p:sldId id="396" r:id="rId13"/>
    <p:sldId id="458" r:id="rId14"/>
    <p:sldId id="395" r:id="rId15"/>
    <p:sldId id="459" r:id="rId16"/>
    <p:sldId id="423" r:id="rId17"/>
    <p:sldId id="461" r:id="rId18"/>
    <p:sldId id="460" r:id="rId19"/>
    <p:sldId id="455" r:id="rId20"/>
    <p:sldId id="490" r:id="rId21"/>
    <p:sldId id="499" r:id="rId22"/>
    <p:sldId id="491" r:id="rId23"/>
    <p:sldId id="500" r:id="rId24"/>
    <p:sldId id="442" r:id="rId25"/>
    <p:sldId id="502" r:id="rId26"/>
    <p:sldId id="503" r:id="rId27"/>
    <p:sldId id="495" r:id="rId28"/>
    <p:sldId id="496" r:id="rId29"/>
    <p:sldId id="497" r:id="rId30"/>
    <p:sldId id="398" r:id="rId31"/>
    <p:sldId id="462" r:id="rId32"/>
    <p:sldId id="449" r:id="rId33"/>
    <p:sldId id="450" r:id="rId34"/>
    <p:sldId id="451" r:id="rId35"/>
    <p:sldId id="452" r:id="rId36"/>
    <p:sldId id="453" r:id="rId37"/>
    <p:sldId id="454" r:id="rId38"/>
    <p:sldId id="505" r:id="rId39"/>
    <p:sldId id="506" r:id="rId40"/>
    <p:sldId id="498" r:id="rId41"/>
    <p:sldId id="508" r:id="rId42"/>
    <p:sldId id="509" r:id="rId43"/>
    <p:sldId id="527" r:id="rId44"/>
    <p:sldId id="521" r:id="rId45"/>
    <p:sldId id="425" r:id="rId46"/>
    <p:sldId id="504" r:id="rId47"/>
    <p:sldId id="456" r:id="rId48"/>
    <p:sldId id="530" r:id="rId49"/>
    <p:sldId id="477" r:id="rId50"/>
    <p:sldId id="478" r:id="rId51"/>
    <p:sldId id="511" r:id="rId52"/>
    <p:sldId id="513" r:id="rId53"/>
    <p:sldId id="514" r:id="rId54"/>
    <p:sldId id="515" r:id="rId55"/>
    <p:sldId id="516" r:id="rId56"/>
    <p:sldId id="517" r:id="rId57"/>
    <p:sldId id="518" r:id="rId58"/>
    <p:sldId id="519" r:id="rId59"/>
    <p:sldId id="520" r:id="rId60"/>
    <p:sldId id="457" r:id="rId61"/>
    <p:sldId id="531" r:id="rId62"/>
    <p:sldId id="467" r:id="rId63"/>
    <p:sldId id="468" r:id="rId64"/>
    <p:sldId id="469" r:id="rId65"/>
    <p:sldId id="439" r:id="rId66"/>
    <p:sldId id="371" r:id="rId67"/>
  </p:sldIdLst>
  <p:sldSz cx="9144000" cy="6858000" type="screen4x3"/>
  <p:notesSz cx="6808788" cy="9940925"/>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88B9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3C2FFA5D-87B4-456A-9821-1D502468CF0F}" styleName="Téma alapján készült stílus 1 – 1. jelölőszín">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Világos stílus 2 – 1. jelölőszín">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Világos stílus 3 – 1. jelölőszín">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ílus és rács nélkül">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8603FDC-E32A-4AB5-989C-0864C3EAD2B8}" styleName="Téma alapján készült stílus 2 – 2. jelölőszín">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CAF9ED-07DC-4A11-8D7F-57B35C25682E}" styleName="Közepesen sötét stílus 1 – 2. jelölőszín">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013" autoAdjust="0"/>
    <p:restoredTop sz="92387" autoAdjust="0"/>
  </p:normalViewPr>
  <p:slideViewPr>
    <p:cSldViewPr>
      <p:cViewPr varScale="1">
        <p:scale>
          <a:sx n="63" d="100"/>
          <a:sy n="63" d="100"/>
        </p:scale>
        <p:origin x="980" y="-16"/>
      </p:cViewPr>
      <p:guideLst>
        <p:guide orient="horz" pos="2160"/>
        <p:guide pos="2880"/>
      </p:guideLst>
    </p:cSldViewPr>
  </p:slideViewPr>
  <p:outlineViewPr>
    <p:cViewPr>
      <p:scale>
        <a:sx n="33" d="100"/>
        <a:sy n="33" d="100"/>
      </p:scale>
      <p:origin x="0" y="10026"/>
    </p:cViewPr>
  </p:outlineViewPr>
  <p:notesTextViewPr>
    <p:cViewPr>
      <p:scale>
        <a:sx n="1" d="1"/>
        <a:sy n="1" d="1"/>
      </p:scale>
      <p:origin x="0" y="0"/>
    </p:cViewPr>
  </p:notesTextViewPr>
  <p:sorterViewPr>
    <p:cViewPr>
      <p:scale>
        <a:sx n="100" d="100"/>
        <a:sy n="100" d="100"/>
      </p:scale>
      <p:origin x="0" y="18355"/>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oleObject" Target="../embeddings/oleObject5.bin"/></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embeddings/oleObject1.bin"/><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embeddings/oleObject2.bin"/><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embeddings/oleObject3.bin"/><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2.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3.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9.xml.rels><?xml version="1.0" encoding="UTF-8" standalone="yes"?>
<Relationships xmlns="http://schemas.openxmlformats.org/package/2006/relationships"><Relationship Id="rId1" Type="http://schemas.openxmlformats.org/officeDocument/2006/relationships/oleObject" Target="../embeddings/oleObject4.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40"/>
      <c:hPercent val="100"/>
      <c:rotY val="0"/>
      <c:depthPercent val="100"/>
      <c:rAngAx val="0"/>
      <c:perspective val="0"/>
    </c:view3D>
    <c:floor>
      <c:thickness val="0"/>
    </c:floor>
    <c:sideWall>
      <c:thickness val="0"/>
    </c:sideWall>
    <c:backWall>
      <c:thickness val="0"/>
    </c:backWall>
    <c:plotArea>
      <c:layout>
        <c:manualLayout>
          <c:layoutTarget val="inner"/>
          <c:xMode val="edge"/>
          <c:yMode val="edge"/>
          <c:x val="1.2220526928096572E-2"/>
          <c:y val="8.5509824206728105E-2"/>
          <c:w val="0.54254436132138606"/>
          <c:h val="0.82898035158654382"/>
        </c:manualLayout>
      </c:layout>
      <c:pie3DChart>
        <c:varyColors val="1"/>
        <c:ser>
          <c:idx val="0"/>
          <c:order val="0"/>
          <c:dLbls>
            <c:numFmt formatCode="0.0%" sourceLinked="0"/>
            <c:spPr>
              <a:solidFill>
                <a:schemeClr val="lt1"/>
              </a:solidFill>
              <a:ln w="3175" cap="flat" cmpd="sng" algn="ctr">
                <a:solidFill>
                  <a:schemeClr val="dk1"/>
                </a:solidFill>
                <a:prstDash val="solid"/>
              </a:ln>
              <a:effectLst/>
            </c:spPr>
            <c:txPr>
              <a:bodyPr/>
              <a:lstStyle/>
              <a:p>
                <a:pPr>
                  <a:defRPr b="1">
                    <a:solidFill>
                      <a:schemeClr val="dk1"/>
                    </a:solidFill>
                    <a:latin typeface="+mn-lt"/>
                    <a:ea typeface="+mn-ea"/>
                    <a:cs typeface="+mn-cs"/>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'Sorbarendezett alap.'!$B$3:$B$18</c:f>
              <c:strCache>
                <c:ptCount val="16"/>
                <c:pt idx="0">
                  <c:v>Pensions</c:v>
                </c:pt>
                <c:pt idx="1">
                  <c:v>Social protection</c:v>
                </c:pt>
                <c:pt idx="2">
                  <c:v>Education</c:v>
                </c:pt>
                <c:pt idx="3">
                  <c:v>General public services</c:v>
                </c:pt>
                <c:pt idx="4">
                  <c:v>Transportation and Communicational services</c:v>
                </c:pt>
                <c:pt idx="5">
                  <c:v>Health care</c:v>
                </c:pt>
                <c:pt idx="6">
                  <c:v>Public debt transaction</c:v>
                </c:pt>
                <c:pt idx="7">
                  <c:v>Other general services</c:v>
                </c:pt>
                <c:pt idx="8">
                  <c:v>Civil defence and Security</c:v>
                </c:pt>
                <c:pt idx="9">
                  <c:v>Entertainment, Sporting and Cultural services, Broadcasting &amp; Media</c:v>
                </c:pt>
                <c:pt idx="10">
                  <c:v>Mining, manufacturing and construction</c:v>
                </c:pt>
                <c:pt idx="11">
                  <c:v>Military defence</c:v>
                </c:pt>
                <c:pt idx="12">
                  <c:v>Reserves</c:v>
                </c:pt>
                <c:pt idx="13">
                  <c:v>Housing and Community services</c:v>
                </c:pt>
                <c:pt idx="14">
                  <c:v>Recreation, Culture and Religion</c:v>
                </c:pt>
                <c:pt idx="15">
                  <c:v>Environment protection</c:v>
                </c:pt>
              </c:strCache>
            </c:strRef>
          </c:cat>
          <c:val>
            <c:numRef>
              <c:f>'Sorbarendezett alap.'!$C$3:$C$18</c:f>
              <c:numCache>
                <c:formatCode>#,##0.0</c:formatCode>
                <c:ptCount val="16"/>
                <c:pt idx="0">
                  <c:v>3444842.6</c:v>
                </c:pt>
                <c:pt idx="1">
                  <c:v>1808304.4</c:v>
                </c:pt>
                <c:pt idx="2">
                  <c:v>1776263.2000000002</c:v>
                </c:pt>
                <c:pt idx="3">
                  <c:v>1710774.8</c:v>
                </c:pt>
                <c:pt idx="4">
                  <c:v>1673908.4000000001</c:v>
                </c:pt>
                <c:pt idx="5">
                  <c:v>1623138.0999999996</c:v>
                </c:pt>
                <c:pt idx="6">
                  <c:v>1024665.7999999999</c:v>
                </c:pt>
                <c:pt idx="7">
                  <c:v>872740.59999999986</c:v>
                </c:pt>
                <c:pt idx="8">
                  <c:v>845293.1999999996</c:v>
                </c:pt>
                <c:pt idx="9">
                  <c:v>582019.69999999995</c:v>
                </c:pt>
                <c:pt idx="10">
                  <c:v>491495.9</c:v>
                </c:pt>
                <c:pt idx="11">
                  <c:v>436551.7</c:v>
                </c:pt>
                <c:pt idx="12">
                  <c:v>306891.3</c:v>
                </c:pt>
                <c:pt idx="13">
                  <c:v>243870</c:v>
                </c:pt>
                <c:pt idx="14">
                  <c:v>141441.20000000007</c:v>
                </c:pt>
                <c:pt idx="15">
                  <c:v>132714</c:v>
                </c:pt>
              </c:numCache>
            </c:numRef>
          </c:val>
          <c:extLst>
            <c:ext xmlns:c16="http://schemas.microsoft.com/office/drawing/2014/chart" uri="{C3380CC4-5D6E-409C-BE32-E72D297353CC}">
              <c16:uniqueId val="{00000000-8313-4923-B068-DE321A5DB77F}"/>
            </c:ext>
          </c:extLst>
        </c:ser>
        <c:dLbls>
          <c:showLegendKey val="0"/>
          <c:showVal val="0"/>
          <c:showCatName val="0"/>
          <c:showSerName val="0"/>
          <c:showPercent val="0"/>
          <c:showBubbleSize val="0"/>
          <c:showLeaderLines val="1"/>
        </c:dLbls>
      </c:pie3DChart>
    </c:plotArea>
    <c:legend>
      <c:legendPos val="r"/>
      <c:layout>
        <c:manualLayout>
          <c:xMode val="edge"/>
          <c:yMode val="edge"/>
          <c:x val="0.55742586320119825"/>
          <c:y val="0"/>
          <c:w val="0.43438023510476098"/>
          <c:h val="1"/>
        </c:manualLayout>
      </c:layout>
      <c:overlay val="0"/>
      <c:spPr>
        <a:ln w="0"/>
      </c:spPr>
      <c:txPr>
        <a:bodyPr/>
        <a:lstStyle/>
        <a:p>
          <a:pPr>
            <a:defRPr sz="950" b="1">
              <a:latin typeface="Times New Roman" panose="02020603050405020304" pitchFamily="18" charset="0"/>
              <a:cs typeface="Times New Roman" panose="02020603050405020304" pitchFamily="18" charset="0"/>
            </a:defRPr>
          </a:pPr>
          <a:endParaRPr lang="en-US"/>
        </a:p>
      </c:txPr>
    </c:legend>
    <c:plotVisOnly val="1"/>
    <c:dispBlanksAs val="gap"/>
    <c:showDLblsOverMax val="0"/>
  </c:chart>
  <c:spPr>
    <a:ln>
      <a:noFill/>
    </a:ln>
    <a:scene3d>
      <a:camera prst="orthographicFront"/>
      <a:lightRig rig="threePt" dir="t"/>
    </a:scene3d>
  </c:sp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5"/>
    </mc:Choice>
    <mc:Fallback>
      <c:style val="35"/>
    </mc:Fallback>
  </mc:AlternateContent>
  <c:chart>
    <c:autoTitleDeleted val="1"/>
    <c:plotArea>
      <c:layout>
        <c:manualLayout>
          <c:layoutTarget val="inner"/>
          <c:xMode val="edge"/>
          <c:yMode val="edge"/>
          <c:x val="1.5180772924872146E-2"/>
          <c:y val="7.7133738964447626E-2"/>
          <c:w val="0.96790824764990269"/>
          <c:h val="0.76782689095681222"/>
        </c:manualLayout>
      </c:layout>
      <c:barChart>
        <c:barDir val="col"/>
        <c:grouping val="clustered"/>
        <c:varyColors val="0"/>
        <c:ser>
          <c:idx val="0"/>
          <c:order val="0"/>
          <c:tx>
            <c:strRef>
              <c:f>ábra!$A$13</c:f>
              <c:strCache>
                <c:ptCount val="1"/>
                <c:pt idx="0">
                  <c:v>Cash balance difference</c:v>
                </c:pt>
              </c:strCache>
            </c:strRef>
          </c:tx>
          <c:spPr>
            <a:solidFill>
              <a:schemeClr val="tx2">
                <a:lumMod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ábra!$E$7:$I$7</c:f>
              <c:numCache>
                <c:formatCode>0</c:formatCode>
                <c:ptCount val="5"/>
                <c:pt idx="0">
                  <c:v>2013</c:v>
                </c:pt>
                <c:pt idx="1">
                  <c:v>2014</c:v>
                </c:pt>
                <c:pt idx="2">
                  <c:v>2015</c:v>
                </c:pt>
                <c:pt idx="3">
                  <c:v>2016</c:v>
                </c:pt>
                <c:pt idx="4">
                  <c:v>2017</c:v>
                </c:pt>
              </c:numCache>
            </c:numRef>
          </c:cat>
          <c:val>
            <c:numRef>
              <c:f>ábra!$E$13:$I$13</c:f>
              <c:numCache>
                <c:formatCode>0.0%</c:formatCode>
                <c:ptCount val="5"/>
                <c:pt idx="0">
                  <c:v>-1.2204244373839736E-3</c:v>
                </c:pt>
                <c:pt idx="1">
                  <c:v>-7.3985953478952534E-3</c:v>
                </c:pt>
                <c:pt idx="2">
                  <c:v>9.3581856479850369E-3</c:v>
                </c:pt>
                <c:pt idx="3">
                  <c:v>-6.9624791433159517E-3</c:v>
                </c:pt>
                <c:pt idx="4">
                  <c:v>7.3305345530636154E-3</c:v>
                </c:pt>
              </c:numCache>
            </c:numRef>
          </c:val>
          <c:extLst>
            <c:ext xmlns:c16="http://schemas.microsoft.com/office/drawing/2014/chart" uri="{C3380CC4-5D6E-409C-BE32-E72D297353CC}">
              <c16:uniqueId val="{00000000-59C8-4209-B24E-99F8AEA74255}"/>
            </c:ext>
          </c:extLst>
        </c:ser>
        <c:ser>
          <c:idx val="1"/>
          <c:order val="1"/>
          <c:tx>
            <c:strRef>
              <c:f>ábra!$A$14</c:f>
              <c:strCache>
                <c:ptCount val="1"/>
                <c:pt idx="0">
                  <c:v>ESA balance difference</c:v>
                </c:pt>
              </c:strCache>
            </c:strRef>
          </c:tx>
          <c:spPr>
            <a:solidFill>
              <a:schemeClr val="tx2">
                <a:lumMod val="20000"/>
                <a:lumOff val="8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ábra!$E$7:$I$7</c:f>
              <c:numCache>
                <c:formatCode>0</c:formatCode>
                <c:ptCount val="5"/>
                <c:pt idx="0">
                  <c:v>2013</c:v>
                </c:pt>
                <c:pt idx="1">
                  <c:v>2014</c:v>
                </c:pt>
                <c:pt idx="2">
                  <c:v>2015</c:v>
                </c:pt>
                <c:pt idx="3">
                  <c:v>2016</c:v>
                </c:pt>
                <c:pt idx="4">
                  <c:v>2017</c:v>
                </c:pt>
              </c:numCache>
            </c:numRef>
          </c:cat>
          <c:val>
            <c:numRef>
              <c:f>ábra!$E$14:$I$14</c:f>
              <c:numCache>
                <c:formatCode>0.0%</c:formatCode>
                <c:ptCount val="5"/>
                <c:pt idx="0">
                  <c:v>-1.3199215792588513E-3</c:v>
                </c:pt>
                <c:pt idx="1">
                  <c:v>-1.2380514057262462E-3</c:v>
                </c:pt>
                <c:pt idx="2">
                  <c:v>-4.5949959358001623E-3</c:v>
                </c:pt>
                <c:pt idx="3">
                  <c:v>-3.2490944458403175E-3</c:v>
                </c:pt>
                <c:pt idx="4">
                  <c:v>-3.8810919957155449E-3</c:v>
                </c:pt>
              </c:numCache>
            </c:numRef>
          </c:val>
          <c:extLst>
            <c:ext xmlns:c16="http://schemas.microsoft.com/office/drawing/2014/chart" uri="{C3380CC4-5D6E-409C-BE32-E72D297353CC}">
              <c16:uniqueId val="{00000001-59C8-4209-B24E-99F8AEA74255}"/>
            </c:ext>
          </c:extLst>
        </c:ser>
        <c:dLbls>
          <c:showLegendKey val="0"/>
          <c:showVal val="0"/>
          <c:showCatName val="0"/>
          <c:showSerName val="0"/>
          <c:showPercent val="0"/>
          <c:showBubbleSize val="0"/>
        </c:dLbls>
        <c:gapWidth val="58"/>
        <c:axId val="131766528"/>
        <c:axId val="131772416"/>
      </c:barChart>
      <c:catAx>
        <c:axId val="131766528"/>
        <c:scaling>
          <c:orientation val="minMax"/>
        </c:scaling>
        <c:delete val="0"/>
        <c:axPos val="b"/>
        <c:numFmt formatCode="0" sourceLinked="1"/>
        <c:majorTickMark val="none"/>
        <c:minorTickMark val="none"/>
        <c:tickLblPos val="low"/>
        <c:txPr>
          <a:bodyPr/>
          <a:lstStyle/>
          <a:p>
            <a:pPr>
              <a:defRPr sz="1200"/>
            </a:pPr>
            <a:endParaRPr lang="en-US"/>
          </a:p>
        </c:txPr>
        <c:crossAx val="131772416"/>
        <c:crosses val="autoZero"/>
        <c:auto val="1"/>
        <c:lblAlgn val="ctr"/>
        <c:lblOffset val="100"/>
        <c:noMultiLvlLbl val="0"/>
      </c:catAx>
      <c:valAx>
        <c:axId val="131772416"/>
        <c:scaling>
          <c:orientation val="minMax"/>
        </c:scaling>
        <c:delete val="1"/>
        <c:axPos val="l"/>
        <c:majorGridlines>
          <c:spPr>
            <a:ln>
              <a:solidFill>
                <a:schemeClr val="bg1">
                  <a:lumMod val="95000"/>
                </a:schemeClr>
              </a:solidFill>
            </a:ln>
          </c:spPr>
        </c:majorGridlines>
        <c:title>
          <c:tx>
            <c:rich>
              <a:bodyPr rot="0" vert="horz"/>
              <a:lstStyle/>
              <a:p>
                <a:pPr>
                  <a:defRPr/>
                </a:pPr>
                <a:r>
                  <a:rPr lang="hu-HU"/>
                  <a:t>% of GDP</a:t>
                </a:r>
              </a:p>
            </c:rich>
          </c:tx>
          <c:layout>
            <c:manualLayout>
              <c:xMode val="edge"/>
              <c:yMode val="edge"/>
              <c:x val="0"/>
              <c:y val="3.8628410085102993E-3"/>
            </c:manualLayout>
          </c:layout>
          <c:overlay val="0"/>
        </c:title>
        <c:numFmt formatCode="0.0%" sourceLinked="1"/>
        <c:majorTickMark val="none"/>
        <c:minorTickMark val="none"/>
        <c:tickLblPos val="nextTo"/>
        <c:crossAx val="131766528"/>
        <c:crosses val="autoZero"/>
        <c:crossBetween val="between"/>
      </c:valAx>
      <c:spPr>
        <a:noFill/>
      </c:spPr>
    </c:plotArea>
    <c:legend>
      <c:legendPos val="b"/>
      <c:layout>
        <c:manualLayout>
          <c:xMode val="edge"/>
          <c:yMode val="edge"/>
          <c:x val="3.0901696406492457E-2"/>
          <c:y val="0.92314702139505289"/>
          <c:w val="0.94388593919672004"/>
          <c:h val="6.1701463453431957E-2"/>
        </c:manualLayout>
      </c:layout>
      <c:overlay val="0"/>
    </c:legend>
    <c:plotVisOnly val="1"/>
    <c:dispBlanksAs val="gap"/>
    <c:showDLblsOverMax val="0"/>
  </c:chart>
  <c:txPr>
    <a:bodyPr/>
    <a:lstStyle/>
    <a:p>
      <a:pPr>
        <a:defRPr sz="1400" b="1">
          <a:latin typeface="Segoe UI" panose="020B0502040204020203" pitchFamily="34" charset="0"/>
          <a:ea typeface="Segoe UI" panose="020B0502040204020203" pitchFamily="34" charset="0"/>
          <a:cs typeface="Segoe UI" panose="020B0502040204020203"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40"/>
      <c:rotY val="210"/>
      <c:rAngAx val="0"/>
      <c:perspective val="20"/>
    </c:view3D>
    <c:floor>
      <c:thickness val="0"/>
    </c:floor>
    <c:sideWall>
      <c:thickness val="0"/>
    </c:sideWall>
    <c:backWall>
      <c:thickness val="0"/>
    </c:backWall>
    <c:plotArea>
      <c:layout>
        <c:manualLayout>
          <c:layoutTarget val="inner"/>
          <c:xMode val="edge"/>
          <c:yMode val="edge"/>
          <c:x val="1.7426557854806429E-2"/>
          <c:y val="2.903078577018121E-2"/>
          <c:w val="0.65639970067526565"/>
          <c:h val="0.94403024469802821"/>
        </c:manualLayout>
      </c:layout>
      <c:pie3DChart>
        <c:varyColors val="1"/>
        <c:ser>
          <c:idx val="0"/>
          <c:order val="0"/>
          <c:dLbls>
            <c:numFmt formatCode="0.0%" sourceLinked="0"/>
            <c:spPr>
              <a:solidFill>
                <a:schemeClr val="lt1"/>
              </a:solidFill>
              <a:ln w="3175" cap="flat" cmpd="sng" algn="ctr">
                <a:solidFill>
                  <a:schemeClr val="dk1"/>
                </a:solidFill>
                <a:prstDash val="solid"/>
              </a:ln>
              <a:effectLst/>
            </c:spPr>
            <c:txPr>
              <a:bodyPr/>
              <a:lstStyle/>
              <a:p>
                <a:pPr>
                  <a:defRPr b="1">
                    <a:solidFill>
                      <a:schemeClr val="dk1"/>
                    </a:solidFill>
                    <a:latin typeface="+mn-lt"/>
                    <a:ea typeface="+mn-ea"/>
                    <a:cs typeface="+mn-cs"/>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Alaptábla!$B$3:$B$18</c:f>
              <c:strCache>
                <c:ptCount val="16"/>
                <c:pt idx="0">
                  <c:v>Social security contributions</c:v>
                </c:pt>
                <c:pt idx="1">
                  <c:v>VAT</c:v>
                </c:pt>
                <c:pt idx="2">
                  <c:v>Gross personal tax incomes</c:v>
                </c:pt>
                <c:pt idx="3">
                  <c:v>Excises</c:v>
                </c:pt>
                <c:pt idx="4">
                  <c:v>Corporate taxes</c:v>
                </c:pt>
                <c:pt idx="5">
                  <c:v>Financial transaction tax</c:v>
                </c:pt>
                <c:pt idx="6">
                  <c:v>Fees and duties</c:v>
                </c:pt>
                <c:pt idx="7">
                  <c:v>Itemized tax of small taxpayers (KATA)</c:v>
                </c:pt>
                <c:pt idx="8">
                  <c:v>Disability contributions</c:v>
                </c:pt>
                <c:pt idx="9">
                  <c:v>Insurance tax</c:v>
                </c:pt>
                <c:pt idx="10">
                  <c:v>Energy companies' income tax</c:v>
                </c:pt>
                <c:pt idx="11">
                  <c:v>Public health tax on food-products (NETA)</c:v>
                </c:pt>
                <c:pt idx="12">
                  <c:v>Tax on utility systems</c:v>
                </c:pt>
                <c:pt idx="13">
                  <c:v>Extra tax on financial institutions</c:v>
                </c:pt>
                <c:pt idx="14">
                  <c:v>Telecom levy</c:v>
                </c:pt>
                <c:pt idx="15">
                  <c:v>Other tax revenues</c:v>
                </c:pt>
              </c:strCache>
            </c:strRef>
          </c:cat>
          <c:val>
            <c:numRef>
              <c:f>Alaptábla!$C$3:$C$18</c:f>
              <c:numCache>
                <c:formatCode>#,##0.0</c:formatCode>
                <c:ptCount val="16"/>
                <c:pt idx="0">
                  <c:v>5408326.7000000002</c:v>
                </c:pt>
                <c:pt idx="1">
                  <c:v>4285750</c:v>
                </c:pt>
                <c:pt idx="2">
                  <c:v>2361000</c:v>
                </c:pt>
                <c:pt idx="3">
                  <c:v>1136300</c:v>
                </c:pt>
                <c:pt idx="4">
                  <c:v>399500</c:v>
                </c:pt>
                <c:pt idx="5">
                  <c:v>228100</c:v>
                </c:pt>
                <c:pt idx="6">
                  <c:v>192400</c:v>
                </c:pt>
                <c:pt idx="7">
                  <c:v>135700</c:v>
                </c:pt>
                <c:pt idx="8">
                  <c:v>98000</c:v>
                </c:pt>
                <c:pt idx="9">
                  <c:v>81993.7</c:v>
                </c:pt>
                <c:pt idx="10">
                  <c:v>59100</c:v>
                </c:pt>
                <c:pt idx="11">
                  <c:v>57200</c:v>
                </c:pt>
                <c:pt idx="12">
                  <c:v>55000</c:v>
                </c:pt>
                <c:pt idx="13">
                  <c:v>52900</c:v>
                </c:pt>
                <c:pt idx="14">
                  <c:v>52200</c:v>
                </c:pt>
                <c:pt idx="15">
                  <c:v>341300</c:v>
                </c:pt>
              </c:numCache>
            </c:numRef>
          </c:val>
          <c:extLst>
            <c:ext xmlns:c16="http://schemas.microsoft.com/office/drawing/2014/chart" uri="{C3380CC4-5D6E-409C-BE32-E72D297353CC}">
              <c16:uniqueId val="{00000000-9AFD-43C1-A9D6-D623CD308E1A}"/>
            </c:ext>
          </c:extLst>
        </c:ser>
        <c:dLbls>
          <c:showLegendKey val="0"/>
          <c:showVal val="0"/>
          <c:showCatName val="0"/>
          <c:showSerName val="0"/>
          <c:showPercent val="0"/>
          <c:showBubbleSize val="0"/>
          <c:showLeaderLines val="1"/>
        </c:dLbls>
      </c:pie3DChart>
    </c:plotArea>
    <c:legend>
      <c:legendPos val="r"/>
      <c:layout>
        <c:manualLayout>
          <c:xMode val="edge"/>
          <c:yMode val="edge"/>
          <c:x val="0.69398411694955875"/>
          <c:y val="1.6680407879992989E-2"/>
          <c:w val="0.29782198135640042"/>
          <c:h val="0.97267788386355092"/>
        </c:manualLayout>
      </c:layout>
      <c:overlay val="0"/>
      <c:txPr>
        <a:bodyPr/>
        <a:lstStyle/>
        <a:p>
          <a:pPr>
            <a:defRPr b="1">
              <a:latin typeface="Times New Roman" panose="02020603050405020304" pitchFamily="18" charset="0"/>
              <a:cs typeface="Times New Roman" panose="02020603050405020304" pitchFamily="18" charset="0"/>
            </a:defRPr>
          </a:pPr>
          <a:endParaRPr lang="en-US"/>
        </a:p>
      </c:txPr>
    </c:legend>
    <c:plotVisOnly val="1"/>
    <c:dispBlanksAs val="gap"/>
    <c:showDLblsOverMax val="0"/>
  </c:chart>
  <c:spPr>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595519763809166E-3"/>
          <c:y val="4.1836324767812513E-3"/>
          <c:w val="0.99044044802361908"/>
          <c:h val="0.93099848014750164"/>
        </c:manualLayout>
      </c:layout>
      <c:barChart>
        <c:barDir val="col"/>
        <c:grouping val="clustered"/>
        <c:varyColors val="0"/>
        <c:ser>
          <c:idx val="0"/>
          <c:order val="0"/>
          <c:tx>
            <c:strRef>
              <c:f>Munka1!$A$2</c:f>
              <c:strCache>
                <c:ptCount val="1"/>
                <c:pt idx="0">
                  <c:v>Szociális hozzájárulási adó változása</c:v>
                </c:pt>
              </c:strCache>
            </c:strRef>
          </c:tx>
          <c:spPr>
            <a:solidFill>
              <a:schemeClr val="tx2">
                <a:lumMod val="75000"/>
              </a:schemeClr>
            </a:solidFill>
          </c:spPr>
          <c:invertIfNegative val="0"/>
          <c:dLbls>
            <c:numFmt formatCode="0.0%" sourceLinked="0"/>
            <c:spPr>
              <a:noFill/>
              <a:ln>
                <a:noFill/>
              </a:ln>
              <a:effectLst/>
            </c:spPr>
            <c:txPr>
              <a:bodyPr/>
              <a:lstStyle/>
              <a:p>
                <a:pPr>
                  <a:defRPr sz="1200" b="1">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Munka1!$F$1:$I$1</c:f>
              <c:numCache>
                <c:formatCode>General</c:formatCode>
                <c:ptCount val="4"/>
                <c:pt idx="0">
                  <c:v>2016</c:v>
                </c:pt>
                <c:pt idx="1">
                  <c:v>2017</c:v>
                </c:pt>
                <c:pt idx="2">
                  <c:v>2018</c:v>
                </c:pt>
                <c:pt idx="3">
                  <c:v>2019</c:v>
                </c:pt>
              </c:numCache>
            </c:numRef>
          </c:cat>
          <c:val>
            <c:numRef>
              <c:f>Munka1!$F$2:$I$2</c:f>
              <c:numCache>
                <c:formatCode>General</c:formatCode>
                <c:ptCount val="4"/>
                <c:pt idx="0">
                  <c:v>0.27</c:v>
                </c:pt>
                <c:pt idx="1">
                  <c:v>0.22</c:v>
                </c:pt>
                <c:pt idx="2">
                  <c:v>0.19500000000000001</c:v>
                </c:pt>
                <c:pt idx="3">
                  <c:v>0.17499999999999999</c:v>
                </c:pt>
              </c:numCache>
            </c:numRef>
          </c:val>
          <c:extLst>
            <c:ext xmlns:c16="http://schemas.microsoft.com/office/drawing/2014/chart" uri="{C3380CC4-5D6E-409C-BE32-E72D297353CC}">
              <c16:uniqueId val="{00000000-A6A9-46FF-991B-8D11586635FF}"/>
            </c:ext>
          </c:extLst>
        </c:ser>
        <c:dLbls>
          <c:showLegendKey val="0"/>
          <c:showVal val="0"/>
          <c:showCatName val="0"/>
          <c:showSerName val="0"/>
          <c:showPercent val="0"/>
          <c:showBubbleSize val="0"/>
        </c:dLbls>
        <c:gapWidth val="150"/>
        <c:axId val="128585088"/>
        <c:axId val="128627840"/>
      </c:barChart>
      <c:catAx>
        <c:axId val="128585088"/>
        <c:scaling>
          <c:orientation val="minMax"/>
        </c:scaling>
        <c:delete val="0"/>
        <c:axPos val="b"/>
        <c:numFmt formatCode="General" sourceLinked="1"/>
        <c:majorTickMark val="out"/>
        <c:minorTickMark val="none"/>
        <c:tickLblPos val="nextTo"/>
        <c:txPr>
          <a:bodyPr/>
          <a:lstStyle/>
          <a:p>
            <a:pPr>
              <a:defRPr sz="1200" b="1">
                <a:latin typeface="Segoe UI" panose="020B0502040204020203" pitchFamily="34" charset="0"/>
                <a:ea typeface="Segoe UI" panose="020B0502040204020203" pitchFamily="34" charset="0"/>
                <a:cs typeface="Segoe UI" panose="020B0502040204020203" pitchFamily="34" charset="0"/>
              </a:defRPr>
            </a:pPr>
            <a:endParaRPr lang="en-US"/>
          </a:p>
        </c:txPr>
        <c:crossAx val="128627840"/>
        <c:crosses val="autoZero"/>
        <c:auto val="1"/>
        <c:lblAlgn val="ctr"/>
        <c:lblOffset val="100"/>
        <c:noMultiLvlLbl val="0"/>
      </c:catAx>
      <c:valAx>
        <c:axId val="128627840"/>
        <c:scaling>
          <c:orientation val="minMax"/>
          <c:max val="0.30000000000000004"/>
          <c:min val="0.15000000000000002"/>
        </c:scaling>
        <c:delete val="1"/>
        <c:axPos val="l"/>
        <c:numFmt formatCode="0%" sourceLinked="0"/>
        <c:majorTickMark val="out"/>
        <c:minorTickMark val="none"/>
        <c:tickLblPos val="nextTo"/>
        <c:crossAx val="128585088"/>
        <c:crosses val="autoZero"/>
        <c:crossBetween val="between"/>
        <c:majorUnit val="5.000000000000001E-2"/>
      </c:valAx>
    </c:plotArea>
    <c:plotVisOnly val="1"/>
    <c:dispBlanksAs val="gap"/>
    <c:showDLblsOverMax val="0"/>
  </c:chart>
  <c:spPr>
    <a:ln>
      <a:noFill/>
    </a:ln>
  </c:sp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r">
              <a:defRPr sz="2000">
                <a:latin typeface="Segoe UI" panose="020B0502040204020203" pitchFamily="34" charset="0"/>
                <a:ea typeface="Segoe UI" panose="020B0502040204020203" pitchFamily="34" charset="0"/>
                <a:cs typeface="Segoe UI" panose="020B0502040204020203" pitchFamily="34" charset="0"/>
              </a:defRPr>
            </a:pPr>
            <a:r>
              <a:rPr lang="hu-HU" sz="1400" dirty="0">
                <a:latin typeface="Segoe UI" panose="020B0502040204020203" pitchFamily="34" charset="0"/>
                <a:ea typeface="Segoe UI" panose="020B0502040204020203" pitchFamily="34" charset="0"/>
                <a:cs typeface="Segoe UI" panose="020B0502040204020203" pitchFamily="34" charset="0"/>
              </a:rPr>
              <a:t>Main </a:t>
            </a:r>
            <a:r>
              <a:rPr lang="hu-HU" sz="1400" dirty="0" err="1">
                <a:latin typeface="Segoe UI" panose="020B0502040204020203" pitchFamily="34" charset="0"/>
                <a:ea typeface="Segoe UI" panose="020B0502040204020203" pitchFamily="34" charset="0"/>
                <a:cs typeface="Segoe UI" panose="020B0502040204020203" pitchFamily="34" charset="0"/>
              </a:rPr>
              <a:t>domestic</a:t>
            </a:r>
            <a:r>
              <a:rPr lang="hu-HU" sz="1400" dirty="0">
                <a:latin typeface="Segoe UI" panose="020B0502040204020203" pitchFamily="34" charset="0"/>
                <a:ea typeface="Segoe UI" panose="020B0502040204020203" pitchFamily="34" charset="0"/>
                <a:cs typeface="Segoe UI" panose="020B0502040204020203" pitchFamily="34" charset="0"/>
              </a:rPr>
              <a:t> </a:t>
            </a:r>
            <a:r>
              <a:rPr lang="hu-HU" sz="1400" dirty="0" err="1">
                <a:latin typeface="Segoe UI" panose="020B0502040204020203" pitchFamily="34" charset="0"/>
                <a:ea typeface="Segoe UI" panose="020B0502040204020203" pitchFamily="34" charset="0"/>
                <a:cs typeface="Segoe UI" panose="020B0502040204020203" pitchFamily="34" charset="0"/>
              </a:rPr>
              <a:t>developments</a:t>
            </a:r>
            <a:r>
              <a:rPr lang="hu-HU" sz="1400" dirty="0">
                <a:latin typeface="Segoe UI" panose="020B0502040204020203" pitchFamily="34" charset="0"/>
                <a:ea typeface="Segoe UI" panose="020B0502040204020203" pitchFamily="34" charset="0"/>
                <a:cs typeface="Segoe UI" panose="020B0502040204020203" pitchFamily="34" charset="0"/>
              </a:rPr>
              <a:t> </a:t>
            </a:r>
            <a:r>
              <a:rPr lang="hu-HU" sz="1400" dirty="0" err="1">
                <a:latin typeface="Segoe UI" panose="020B0502040204020203" pitchFamily="34" charset="0"/>
                <a:ea typeface="Segoe UI" panose="020B0502040204020203" pitchFamily="34" charset="0"/>
                <a:cs typeface="Segoe UI" panose="020B0502040204020203" pitchFamily="34" charset="0"/>
              </a:rPr>
              <a:t>bn</a:t>
            </a:r>
            <a:r>
              <a:rPr lang="hu-HU" sz="1400" dirty="0">
                <a:latin typeface="Segoe UI" panose="020B0502040204020203" pitchFamily="34" charset="0"/>
                <a:ea typeface="Segoe UI" panose="020B0502040204020203" pitchFamily="34" charset="0"/>
                <a:cs typeface="Segoe UI" panose="020B0502040204020203" pitchFamily="34" charset="0"/>
              </a:rPr>
              <a:t> HUF</a:t>
            </a:r>
            <a:endParaRPr lang="en-US" sz="1400" dirty="0">
              <a:latin typeface="Segoe UI" panose="020B0502040204020203" pitchFamily="34" charset="0"/>
              <a:ea typeface="Segoe UI" panose="020B0502040204020203" pitchFamily="34" charset="0"/>
              <a:cs typeface="Segoe UI" panose="020B0502040204020203" pitchFamily="34" charset="0"/>
            </a:endParaRPr>
          </a:p>
        </c:rich>
      </c:tx>
      <c:layout>
        <c:manualLayout>
          <c:xMode val="edge"/>
          <c:yMode val="edge"/>
          <c:x val="0.72486446853691955"/>
          <c:y val="0"/>
        </c:manualLayout>
      </c:layout>
      <c:overlay val="0"/>
    </c:title>
    <c:autoTitleDeleted val="0"/>
    <c:plotArea>
      <c:layout>
        <c:manualLayout>
          <c:layoutTarget val="inner"/>
          <c:xMode val="edge"/>
          <c:yMode val="edge"/>
          <c:x val="8.351985156493557E-3"/>
          <c:y val="1.4641232864944153E-2"/>
          <c:w val="0.82109981301344281"/>
          <c:h val="0.94341291184279297"/>
        </c:manualLayout>
      </c:layout>
      <c:barChart>
        <c:barDir val="col"/>
        <c:grouping val="clustered"/>
        <c:varyColors val="0"/>
        <c:ser>
          <c:idx val="0"/>
          <c:order val="0"/>
          <c:tx>
            <c:strRef>
              <c:f>Munka1!$A$2</c:f>
              <c:strCache>
                <c:ptCount val="1"/>
                <c:pt idx="0">
                  <c:v>Hazai felhalmozási kiadás</c:v>
                </c:pt>
              </c:strCache>
            </c:strRef>
          </c:tx>
          <c:spPr>
            <a:solidFill>
              <a:schemeClr val="tx2">
                <a:lumMod val="75000"/>
              </a:schemeClr>
            </a:solidFill>
          </c:spPr>
          <c:invertIfNegative val="0"/>
          <c:dLbls>
            <c:numFmt formatCode="#,##0.0&quot; bn HUF&quot;" sourceLinked="0"/>
            <c:spPr>
              <a:noFill/>
              <a:ln>
                <a:noFill/>
              </a:ln>
              <a:effectLst/>
            </c:spPr>
            <c:txPr>
              <a:bodyPr/>
              <a:lstStyle/>
              <a:p>
                <a:pPr>
                  <a:defRPr sz="1200" b="1">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Munka1!$B$1:$C$1</c:f>
              <c:numCache>
                <c:formatCode>General</c:formatCode>
                <c:ptCount val="2"/>
                <c:pt idx="0">
                  <c:v>2018</c:v>
                </c:pt>
                <c:pt idx="1">
                  <c:v>2019</c:v>
                </c:pt>
              </c:numCache>
            </c:numRef>
          </c:cat>
          <c:val>
            <c:numRef>
              <c:f>Munka1!$B$2:$C$2</c:f>
              <c:numCache>
                <c:formatCode>#,##0.00</c:formatCode>
                <c:ptCount val="2"/>
                <c:pt idx="0">
                  <c:v>2382.1745000000005</c:v>
                </c:pt>
                <c:pt idx="1">
                  <c:v>2715.2466000000004</c:v>
                </c:pt>
              </c:numCache>
            </c:numRef>
          </c:val>
          <c:extLst>
            <c:ext xmlns:c16="http://schemas.microsoft.com/office/drawing/2014/chart" uri="{C3380CC4-5D6E-409C-BE32-E72D297353CC}">
              <c16:uniqueId val="{00000000-F122-489B-B060-7186A6559BC1}"/>
            </c:ext>
          </c:extLst>
        </c:ser>
        <c:dLbls>
          <c:showLegendKey val="0"/>
          <c:showVal val="0"/>
          <c:showCatName val="0"/>
          <c:showSerName val="0"/>
          <c:showPercent val="0"/>
          <c:showBubbleSize val="0"/>
        </c:dLbls>
        <c:gapWidth val="422"/>
        <c:axId val="129103360"/>
        <c:axId val="129104896"/>
      </c:barChart>
      <c:catAx>
        <c:axId val="129103360"/>
        <c:scaling>
          <c:orientation val="minMax"/>
        </c:scaling>
        <c:delete val="0"/>
        <c:axPos val="b"/>
        <c:numFmt formatCode="General" sourceLinked="1"/>
        <c:majorTickMark val="out"/>
        <c:minorTickMark val="none"/>
        <c:tickLblPos val="nextTo"/>
        <c:txPr>
          <a:bodyPr/>
          <a:lstStyle/>
          <a:p>
            <a:pPr>
              <a:defRPr sz="1100" b="1">
                <a:latin typeface="Times New Roman" panose="02020603050405020304" pitchFamily="18" charset="0"/>
                <a:cs typeface="Times New Roman" panose="02020603050405020304" pitchFamily="18" charset="0"/>
              </a:defRPr>
            </a:pPr>
            <a:endParaRPr lang="en-US"/>
          </a:p>
        </c:txPr>
        <c:crossAx val="129104896"/>
        <c:crosses val="autoZero"/>
        <c:auto val="1"/>
        <c:lblAlgn val="ctr"/>
        <c:lblOffset val="100"/>
        <c:noMultiLvlLbl val="0"/>
      </c:catAx>
      <c:valAx>
        <c:axId val="129104896"/>
        <c:scaling>
          <c:orientation val="minMax"/>
        </c:scaling>
        <c:delete val="1"/>
        <c:axPos val="l"/>
        <c:numFmt formatCode="#,##0.00" sourceLinked="1"/>
        <c:majorTickMark val="out"/>
        <c:minorTickMark val="none"/>
        <c:tickLblPos val="nextTo"/>
        <c:crossAx val="129103360"/>
        <c:crosses val="autoZero"/>
        <c:crossBetween val="between"/>
      </c:valAx>
      <c:spPr>
        <a:ln>
          <a:noFill/>
        </a:ln>
      </c:spPr>
    </c:plotArea>
    <c:plotVisOnly val="1"/>
    <c:dispBlanksAs val="gap"/>
    <c:showDLblsOverMax val="0"/>
  </c:chart>
  <c:spPr>
    <a:ln>
      <a:noFill/>
    </a:ln>
  </c:sp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7313005646802621E-3"/>
          <c:y val="1.3589971484649854E-2"/>
          <c:w val="0.99658551940479967"/>
          <c:h val="0.93400659186016366"/>
        </c:manualLayout>
      </c:layout>
      <c:barChart>
        <c:barDir val="col"/>
        <c:grouping val="clustered"/>
        <c:varyColors val="0"/>
        <c:ser>
          <c:idx val="1"/>
          <c:order val="0"/>
          <c:tx>
            <c:strRef>
              <c:f>Munka1!$A$4</c:f>
              <c:strCache>
                <c:ptCount val="1"/>
                <c:pt idx="0">
                  <c:v>Kiengedett szja</c:v>
                </c:pt>
              </c:strCache>
            </c:strRef>
          </c:tx>
          <c:spPr>
            <a:solidFill>
              <a:schemeClr val="tx2">
                <a:lumMod val="75000"/>
              </a:schemeClr>
            </a:solidFill>
          </c:spPr>
          <c:invertIfNegative val="0"/>
          <c:dLbls>
            <c:dLbl>
              <c:idx val="7"/>
              <c:layout>
                <c:manualLayout>
                  <c:x val="2.86779337074551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5F3-422C-99DF-19CCBDEE65D5}"/>
                </c:ext>
              </c:extLst>
            </c:dLbl>
            <c:numFmt formatCode="#,##0.0&quot; bn HUF&quot;" sourceLinked="0"/>
            <c:spPr>
              <a:noFill/>
              <a:ln>
                <a:noFill/>
              </a:ln>
              <a:effectLst/>
            </c:spPr>
            <c:txPr>
              <a:bodyPr/>
              <a:lstStyle/>
              <a:p>
                <a:pPr>
                  <a:defRPr sz="1200" b="1">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Munka1!$B$1:$I$1</c:f>
              <c:numCache>
                <c:formatCode>General</c:formatCode>
                <c:ptCount val="8"/>
                <c:pt idx="0">
                  <c:v>2012</c:v>
                </c:pt>
                <c:pt idx="1">
                  <c:v>2013</c:v>
                </c:pt>
                <c:pt idx="2">
                  <c:v>2014</c:v>
                </c:pt>
                <c:pt idx="3">
                  <c:v>2015</c:v>
                </c:pt>
                <c:pt idx="4">
                  <c:v>2016</c:v>
                </c:pt>
                <c:pt idx="5">
                  <c:v>2017</c:v>
                </c:pt>
                <c:pt idx="6">
                  <c:v>2018</c:v>
                </c:pt>
                <c:pt idx="7">
                  <c:v>2019</c:v>
                </c:pt>
              </c:numCache>
            </c:numRef>
          </c:cat>
          <c:val>
            <c:numRef>
              <c:f>Munka1!$B$4:$I$4</c:f>
              <c:numCache>
                <c:formatCode>General</c:formatCode>
                <c:ptCount val="8"/>
                <c:pt idx="0">
                  <c:v>184.2</c:v>
                </c:pt>
                <c:pt idx="1">
                  <c:v>184.8</c:v>
                </c:pt>
                <c:pt idx="2">
                  <c:v>235.6</c:v>
                </c:pt>
                <c:pt idx="3">
                  <c:v>243.4</c:v>
                </c:pt>
                <c:pt idx="4">
                  <c:v>263.39999999999998</c:v>
                </c:pt>
                <c:pt idx="5">
                  <c:v>277</c:v>
                </c:pt>
                <c:pt idx="6">
                  <c:v>316</c:v>
                </c:pt>
                <c:pt idx="7">
                  <c:v>354.6</c:v>
                </c:pt>
              </c:numCache>
            </c:numRef>
          </c:val>
          <c:extLst>
            <c:ext xmlns:c16="http://schemas.microsoft.com/office/drawing/2014/chart" uri="{C3380CC4-5D6E-409C-BE32-E72D297353CC}">
              <c16:uniqueId val="{00000001-A5F3-422C-99DF-19CCBDEE65D5}"/>
            </c:ext>
          </c:extLst>
        </c:ser>
        <c:dLbls>
          <c:showLegendKey val="0"/>
          <c:showVal val="0"/>
          <c:showCatName val="0"/>
          <c:showSerName val="0"/>
          <c:showPercent val="0"/>
          <c:showBubbleSize val="0"/>
        </c:dLbls>
        <c:gapWidth val="72"/>
        <c:overlap val="-1"/>
        <c:axId val="129148416"/>
        <c:axId val="129149952"/>
      </c:barChart>
      <c:catAx>
        <c:axId val="129148416"/>
        <c:scaling>
          <c:orientation val="minMax"/>
        </c:scaling>
        <c:delete val="0"/>
        <c:axPos val="b"/>
        <c:numFmt formatCode="General" sourceLinked="1"/>
        <c:majorTickMark val="out"/>
        <c:minorTickMark val="none"/>
        <c:tickLblPos val="nextTo"/>
        <c:txPr>
          <a:bodyPr/>
          <a:lstStyle/>
          <a:p>
            <a:pPr>
              <a:defRPr sz="1100" b="1">
                <a:latin typeface="Times New Roman" panose="02020603050405020304" pitchFamily="18" charset="0"/>
                <a:cs typeface="Times New Roman" panose="02020603050405020304" pitchFamily="18" charset="0"/>
              </a:defRPr>
            </a:pPr>
            <a:endParaRPr lang="en-US"/>
          </a:p>
        </c:txPr>
        <c:crossAx val="129149952"/>
        <c:crosses val="autoZero"/>
        <c:auto val="1"/>
        <c:lblAlgn val="ctr"/>
        <c:lblOffset val="100"/>
        <c:noMultiLvlLbl val="0"/>
      </c:catAx>
      <c:valAx>
        <c:axId val="129149952"/>
        <c:scaling>
          <c:orientation val="minMax"/>
          <c:max val="360"/>
          <c:min val="170"/>
        </c:scaling>
        <c:delete val="1"/>
        <c:axPos val="l"/>
        <c:numFmt formatCode="General" sourceLinked="1"/>
        <c:majorTickMark val="out"/>
        <c:minorTickMark val="none"/>
        <c:tickLblPos val="nextTo"/>
        <c:crossAx val="129148416"/>
        <c:crosses val="autoZero"/>
        <c:crossBetween val="between"/>
        <c:majorUnit val="20"/>
      </c:valAx>
    </c:plotArea>
    <c:plotVisOnly val="1"/>
    <c:dispBlanksAs val="gap"/>
    <c:showDLblsOverMax val="0"/>
  </c:chart>
  <c:spPr>
    <a:ln>
      <a:noFill/>
    </a:ln>
  </c:sp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1680060143304576E-2"/>
          <c:y val="1.0666917632316785E-2"/>
          <c:w val="0.98712072163721776"/>
          <c:h val="0.85546154538630703"/>
        </c:manualLayout>
      </c:layout>
      <c:barChart>
        <c:barDir val="col"/>
        <c:grouping val="clustered"/>
        <c:varyColors val="0"/>
        <c:ser>
          <c:idx val="0"/>
          <c:order val="0"/>
          <c:tx>
            <c:strRef>
              <c:f>Munka1!$A$2</c:f>
              <c:strCache>
                <c:ptCount val="1"/>
                <c:pt idx="0">
                  <c:v>General reserves</c:v>
                </c:pt>
              </c:strCache>
            </c:strRef>
          </c:tx>
          <c:spPr>
            <a:solidFill>
              <a:schemeClr val="tx2">
                <a:lumMod val="75000"/>
              </a:schemeClr>
            </a:solidFill>
          </c:spPr>
          <c:invertIfNegative val="0"/>
          <c:dLbls>
            <c:numFmt formatCode="#,##0.0&quot; bn HUF&quot;" sourceLinked="0"/>
            <c:spPr>
              <a:noFill/>
              <a:ln>
                <a:noFill/>
              </a:ln>
              <a:effectLst/>
            </c:spPr>
            <c:txPr>
              <a:bodyPr/>
              <a:lstStyle/>
              <a:p>
                <a:pPr>
                  <a:defRPr sz="1200" b="1">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Munka1!$B$1:$C$1</c:f>
              <c:numCache>
                <c:formatCode>General</c:formatCode>
                <c:ptCount val="2"/>
                <c:pt idx="0">
                  <c:v>2018</c:v>
                </c:pt>
                <c:pt idx="1">
                  <c:v>2019</c:v>
                </c:pt>
              </c:numCache>
            </c:numRef>
          </c:cat>
          <c:val>
            <c:numRef>
              <c:f>Munka1!$B$2:$C$2</c:f>
              <c:numCache>
                <c:formatCode>#,##0.0</c:formatCode>
                <c:ptCount val="2"/>
                <c:pt idx="0">
                  <c:v>110</c:v>
                </c:pt>
                <c:pt idx="1">
                  <c:v>165</c:v>
                </c:pt>
              </c:numCache>
            </c:numRef>
          </c:val>
          <c:extLst>
            <c:ext xmlns:c16="http://schemas.microsoft.com/office/drawing/2014/chart" uri="{C3380CC4-5D6E-409C-BE32-E72D297353CC}">
              <c16:uniqueId val="{00000000-B3A9-4E60-8F12-68DAA58C3207}"/>
            </c:ext>
          </c:extLst>
        </c:ser>
        <c:ser>
          <c:idx val="1"/>
          <c:order val="1"/>
          <c:tx>
            <c:strRef>
              <c:f>Munka1!$A$3</c:f>
              <c:strCache>
                <c:ptCount val="1"/>
                <c:pt idx="0">
                  <c:v>Security reserves connected to the fulfillment of the deficit target</c:v>
                </c:pt>
              </c:strCache>
            </c:strRef>
          </c:tx>
          <c:spPr>
            <a:solidFill>
              <a:srgbClr val="FF0000"/>
            </a:solidFill>
          </c:spPr>
          <c:invertIfNegative val="0"/>
          <c:dLbls>
            <c:dLbl>
              <c:idx val="0"/>
              <c:layout>
                <c:manualLayout>
                  <c:x val="1.2648706683574398E-2"/>
                  <c:y val="-2.320648582905992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3A9-4E60-8F12-68DAA58C3207}"/>
                </c:ext>
              </c:extLst>
            </c:dLbl>
            <c:dLbl>
              <c:idx val="1"/>
              <c:layout>
                <c:manualLayout>
                  <c:x val="1.4054118537304785E-2"/>
                  <c:y val="-4.641297165811985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3A9-4E60-8F12-68DAA58C3207}"/>
                </c:ext>
              </c:extLst>
            </c:dLbl>
            <c:numFmt formatCode="#,##0.0&quot; bn HUF&quot;" sourceLinked="0"/>
            <c:spPr>
              <a:noFill/>
              <a:ln>
                <a:noFill/>
              </a:ln>
              <a:effectLst/>
            </c:spPr>
            <c:txPr>
              <a:bodyPr/>
              <a:lstStyle/>
              <a:p>
                <a:pPr>
                  <a:defRPr sz="1200" b="1">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Munka1!$B$1:$C$1</c:f>
              <c:numCache>
                <c:formatCode>General</c:formatCode>
                <c:ptCount val="2"/>
                <c:pt idx="0">
                  <c:v>2018</c:v>
                </c:pt>
                <c:pt idx="1">
                  <c:v>2019</c:v>
                </c:pt>
              </c:numCache>
            </c:numRef>
          </c:cat>
          <c:val>
            <c:numRef>
              <c:f>Munka1!$B$3:$C$3</c:f>
              <c:numCache>
                <c:formatCode>#,##0.0</c:formatCode>
                <c:ptCount val="2"/>
                <c:pt idx="0">
                  <c:v>60</c:v>
                </c:pt>
                <c:pt idx="1">
                  <c:v>90</c:v>
                </c:pt>
              </c:numCache>
            </c:numRef>
          </c:val>
          <c:extLst>
            <c:ext xmlns:c16="http://schemas.microsoft.com/office/drawing/2014/chart" uri="{C3380CC4-5D6E-409C-BE32-E72D297353CC}">
              <c16:uniqueId val="{00000003-B3A9-4E60-8F12-68DAA58C3207}"/>
            </c:ext>
          </c:extLst>
        </c:ser>
        <c:dLbls>
          <c:showLegendKey val="0"/>
          <c:showVal val="0"/>
          <c:showCatName val="0"/>
          <c:showSerName val="0"/>
          <c:showPercent val="0"/>
          <c:showBubbleSize val="0"/>
        </c:dLbls>
        <c:gapWidth val="422"/>
        <c:axId val="129195392"/>
        <c:axId val="129201280"/>
      </c:barChart>
      <c:catAx>
        <c:axId val="129195392"/>
        <c:scaling>
          <c:orientation val="minMax"/>
        </c:scaling>
        <c:delete val="0"/>
        <c:axPos val="b"/>
        <c:numFmt formatCode="General" sourceLinked="1"/>
        <c:majorTickMark val="out"/>
        <c:minorTickMark val="none"/>
        <c:tickLblPos val="nextTo"/>
        <c:txPr>
          <a:bodyPr/>
          <a:lstStyle/>
          <a:p>
            <a:pPr>
              <a:defRPr sz="1100" b="1">
                <a:latin typeface="Times New Roman" panose="02020603050405020304" pitchFamily="18" charset="0"/>
                <a:cs typeface="Times New Roman" panose="02020603050405020304" pitchFamily="18" charset="0"/>
              </a:defRPr>
            </a:pPr>
            <a:endParaRPr lang="en-US"/>
          </a:p>
        </c:txPr>
        <c:crossAx val="129201280"/>
        <c:crosses val="autoZero"/>
        <c:auto val="1"/>
        <c:lblAlgn val="ctr"/>
        <c:lblOffset val="100"/>
        <c:noMultiLvlLbl val="0"/>
      </c:catAx>
      <c:valAx>
        <c:axId val="129201280"/>
        <c:scaling>
          <c:orientation val="minMax"/>
        </c:scaling>
        <c:delete val="1"/>
        <c:axPos val="l"/>
        <c:numFmt formatCode="#,##0.0" sourceLinked="1"/>
        <c:majorTickMark val="out"/>
        <c:minorTickMark val="none"/>
        <c:tickLblPos val="nextTo"/>
        <c:crossAx val="129195392"/>
        <c:crosses val="autoZero"/>
        <c:crossBetween val="between"/>
      </c:valAx>
    </c:plotArea>
    <c:legend>
      <c:legendPos val="b"/>
      <c:layout>
        <c:manualLayout>
          <c:xMode val="edge"/>
          <c:yMode val="edge"/>
          <c:x val="2.2328357155598132E-2"/>
          <c:y val="0.93503390965511368"/>
          <c:w val="0.95807580478545329"/>
          <c:h val="5.2425549590844285E-2"/>
        </c:manualLayout>
      </c:layout>
      <c:overlay val="0"/>
      <c:txPr>
        <a:bodyPr/>
        <a:lstStyle/>
        <a:p>
          <a:pPr>
            <a:defRPr sz="1200" b="1">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5022153105741442E-2"/>
          <c:y val="1.2550897430343754E-2"/>
          <c:w val="0.96995569378851709"/>
          <c:h val="0.71416817428507684"/>
        </c:manualLayout>
      </c:layout>
      <c:barChart>
        <c:barDir val="col"/>
        <c:grouping val="stacked"/>
        <c:varyColors val="0"/>
        <c:ser>
          <c:idx val="1"/>
          <c:order val="0"/>
          <c:invertIfNegative val="0"/>
          <c:dPt>
            <c:idx val="0"/>
            <c:invertIfNegative val="0"/>
            <c:bubble3D val="0"/>
            <c:spPr>
              <a:pattFill prst="wdDnDiag">
                <a:fgClr>
                  <a:schemeClr val="tx2">
                    <a:lumMod val="75000"/>
                  </a:schemeClr>
                </a:fgClr>
                <a:bgClr>
                  <a:schemeClr val="bg1"/>
                </a:bgClr>
              </a:pattFill>
            </c:spPr>
            <c:extLst>
              <c:ext xmlns:c16="http://schemas.microsoft.com/office/drawing/2014/chart" uri="{C3380CC4-5D6E-409C-BE32-E72D297353CC}">
                <c16:uniqueId val="{00000001-91C7-49D6-866D-9AC95912F528}"/>
              </c:ext>
            </c:extLst>
          </c:dPt>
          <c:dPt>
            <c:idx val="1"/>
            <c:invertIfNegative val="0"/>
            <c:bubble3D val="0"/>
            <c:spPr>
              <a:pattFill prst="wdDnDiag">
                <a:fgClr>
                  <a:srgbClr val="FF0000"/>
                </a:fgClr>
                <a:bgClr>
                  <a:schemeClr val="bg1"/>
                </a:bgClr>
              </a:pattFill>
            </c:spPr>
            <c:extLst>
              <c:ext xmlns:c16="http://schemas.microsoft.com/office/drawing/2014/chart" uri="{C3380CC4-5D6E-409C-BE32-E72D297353CC}">
                <c16:uniqueId val="{00000003-91C7-49D6-866D-9AC95912F528}"/>
              </c:ext>
            </c:extLst>
          </c:dPt>
          <c:cat>
            <c:strRef>
              <c:f>Munka1!$B$7:$C$7</c:f>
              <c:strCache>
                <c:ptCount val="2"/>
                <c:pt idx="0">
                  <c:v>Reserves for extraordinary government measures (at least 0,5% of expenditure)</c:v>
                </c:pt>
                <c:pt idx="1">
                  <c:v>Country Protection Fund (risk insurance against 0,3-0,4% GDP slow or ~60bp interest rate increase)</c:v>
                </c:pt>
              </c:strCache>
            </c:strRef>
          </c:cat>
          <c:val>
            <c:numRef>
              <c:f>Munka1!$B$8:$C$8</c:f>
              <c:numCache>
                <c:formatCode>General</c:formatCode>
                <c:ptCount val="2"/>
                <c:pt idx="0" formatCode="#,##0.0">
                  <c:v>44</c:v>
                </c:pt>
                <c:pt idx="1">
                  <c:v>30</c:v>
                </c:pt>
              </c:numCache>
            </c:numRef>
          </c:val>
          <c:extLst>
            <c:ext xmlns:c16="http://schemas.microsoft.com/office/drawing/2014/chart" uri="{C3380CC4-5D6E-409C-BE32-E72D297353CC}">
              <c16:uniqueId val="{00000004-91C7-49D6-866D-9AC95912F528}"/>
            </c:ext>
          </c:extLst>
        </c:ser>
        <c:ser>
          <c:idx val="0"/>
          <c:order val="1"/>
          <c:spPr>
            <a:solidFill>
              <a:srgbClr val="FF0000"/>
            </a:solidFill>
          </c:spPr>
          <c:invertIfNegative val="0"/>
          <c:dPt>
            <c:idx val="0"/>
            <c:invertIfNegative val="0"/>
            <c:bubble3D val="0"/>
            <c:spPr>
              <a:solidFill>
                <a:schemeClr val="tx2">
                  <a:lumMod val="75000"/>
                </a:schemeClr>
              </a:solidFill>
            </c:spPr>
            <c:extLst>
              <c:ext xmlns:c16="http://schemas.microsoft.com/office/drawing/2014/chart" uri="{C3380CC4-5D6E-409C-BE32-E72D297353CC}">
                <c16:uniqueId val="{00000006-91C7-49D6-866D-9AC95912F528}"/>
              </c:ext>
            </c:extLst>
          </c:dPt>
          <c:cat>
            <c:strRef>
              <c:f>Munka1!$B$7:$C$7</c:f>
              <c:strCache>
                <c:ptCount val="2"/>
                <c:pt idx="0">
                  <c:v>Reserves for extraordinary government measures (at least 0,5% of expenditure)</c:v>
                </c:pt>
                <c:pt idx="1">
                  <c:v>Country Protection Fund (risk insurance against 0,3-0,4% GDP slow or ~60bp interest rate increase)</c:v>
                </c:pt>
              </c:strCache>
            </c:strRef>
          </c:cat>
          <c:val>
            <c:numRef>
              <c:f>Munka1!$B$9:$C$9</c:f>
              <c:numCache>
                <c:formatCode>General</c:formatCode>
                <c:ptCount val="2"/>
                <c:pt idx="0" formatCode="#,##0.0">
                  <c:v>121</c:v>
                </c:pt>
                <c:pt idx="1">
                  <c:v>30</c:v>
                </c:pt>
              </c:numCache>
            </c:numRef>
          </c:val>
          <c:extLst>
            <c:ext xmlns:c16="http://schemas.microsoft.com/office/drawing/2014/chart" uri="{C3380CC4-5D6E-409C-BE32-E72D297353CC}">
              <c16:uniqueId val="{00000007-91C7-49D6-866D-9AC95912F528}"/>
            </c:ext>
          </c:extLst>
        </c:ser>
        <c:dLbls>
          <c:showLegendKey val="0"/>
          <c:showVal val="0"/>
          <c:showCatName val="0"/>
          <c:showSerName val="0"/>
          <c:showPercent val="0"/>
          <c:showBubbleSize val="0"/>
        </c:dLbls>
        <c:gapWidth val="74"/>
        <c:overlap val="100"/>
        <c:axId val="132269568"/>
        <c:axId val="132271104"/>
      </c:barChart>
      <c:catAx>
        <c:axId val="132269568"/>
        <c:scaling>
          <c:orientation val="minMax"/>
        </c:scaling>
        <c:delete val="0"/>
        <c:axPos val="b"/>
        <c:numFmt formatCode="General" sourceLinked="0"/>
        <c:majorTickMark val="out"/>
        <c:minorTickMark val="none"/>
        <c:tickLblPos val="nextTo"/>
        <c:txPr>
          <a:bodyPr/>
          <a:lstStyle/>
          <a:p>
            <a:pPr>
              <a:defRPr sz="1300" b="1">
                <a:latin typeface="Segoe UI" panose="020B0502040204020203" pitchFamily="34" charset="0"/>
                <a:ea typeface="Segoe UI" panose="020B0502040204020203" pitchFamily="34" charset="0"/>
                <a:cs typeface="Segoe UI" panose="020B0502040204020203" pitchFamily="34" charset="0"/>
              </a:defRPr>
            </a:pPr>
            <a:endParaRPr lang="en-US"/>
          </a:p>
        </c:txPr>
        <c:crossAx val="132271104"/>
        <c:crosses val="autoZero"/>
        <c:auto val="1"/>
        <c:lblAlgn val="ctr"/>
        <c:lblOffset val="100"/>
        <c:noMultiLvlLbl val="0"/>
      </c:catAx>
      <c:valAx>
        <c:axId val="132271104"/>
        <c:scaling>
          <c:orientation val="minMax"/>
          <c:min val="0"/>
        </c:scaling>
        <c:delete val="1"/>
        <c:axPos val="l"/>
        <c:numFmt formatCode="#,##0.0" sourceLinked="1"/>
        <c:majorTickMark val="out"/>
        <c:minorTickMark val="none"/>
        <c:tickLblPos val="nextTo"/>
        <c:crossAx val="132269568"/>
        <c:crosses val="autoZero"/>
        <c:crossBetween val="between"/>
      </c:valAx>
    </c:plotArea>
    <c:plotVisOnly val="1"/>
    <c:dispBlanksAs val="gap"/>
    <c:showDLblsOverMax val="0"/>
  </c:chart>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dirty="0"/>
              <a:t>Total amount of </a:t>
            </a:r>
            <a:r>
              <a:rPr lang="en-US" noProof="0" dirty="0"/>
              <a:t>amendment</a:t>
            </a:r>
            <a:r>
              <a:rPr lang="en-US" baseline="0" noProof="0" dirty="0"/>
              <a:t> </a:t>
            </a:r>
            <a:r>
              <a:rPr lang="hu-HU" baseline="0" dirty="0" err="1"/>
              <a:t>in</a:t>
            </a:r>
            <a:r>
              <a:rPr lang="en-US" dirty="0"/>
              <a:t> budgets (as a share of GDP)</a:t>
            </a:r>
          </a:p>
        </c:rich>
      </c:tx>
      <c:overlay val="0"/>
    </c:title>
    <c:autoTitleDeleted val="0"/>
    <c:plotArea>
      <c:layout>
        <c:manualLayout>
          <c:layoutTarget val="inner"/>
          <c:xMode val="edge"/>
          <c:yMode val="edge"/>
          <c:x val="3.6213175063353614E-2"/>
          <c:y val="0.26808575779305011"/>
          <c:w val="0.92757364987329272"/>
          <c:h val="0.5315753110765471"/>
        </c:manualLayout>
      </c:layout>
      <c:barChart>
        <c:barDir val="col"/>
        <c:grouping val="clustered"/>
        <c:varyColors val="0"/>
        <c:ser>
          <c:idx val="0"/>
          <c:order val="0"/>
          <c:tx>
            <c:strRef>
              <c:f>Sheet1!$C$4</c:f>
              <c:strCache>
                <c:ptCount val="1"/>
                <c:pt idx="0">
                  <c:v>Total amount of supplementary budgets (as a share of GDP)</c:v>
                </c:pt>
              </c:strCache>
            </c:strRef>
          </c:tx>
          <c:spPr>
            <a:solidFill>
              <a:schemeClr val="tx2">
                <a:lumMod val="75000"/>
              </a:schemeClr>
            </a:solidFill>
          </c:spPr>
          <c:invertIfNegative val="0"/>
          <c:dLbls>
            <c:numFmt formatCode="0.00%" sourceLinked="0"/>
            <c:spPr>
              <a:noFill/>
              <a:ln>
                <a:noFill/>
              </a:ln>
              <a:effectLst/>
            </c:spPr>
            <c:txPr>
              <a:bodyPr/>
              <a:lstStyle/>
              <a:p>
                <a:pPr>
                  <a:defRPr sz="11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Sheet1!$B$5:$B$8</c:f>
              <c:numCache>
                <c:formatCode>General</c:formatCode>
                <c:ptCount val="4"/>
                <c:pt idx="0">
                  <c:v>2014</c:v>
                </c:pt>
                <c:pt idx="1">
                  <c:v>2015</c:v>
                </c:pt>
                <c:pt idx="2">
                  <c:v>2016</c:v>
                </c:pt>
                <c:pt idx="3">
                  <c:v>2017</c:v>
                </c:pt>
              </c:numCache>
            </c:numRef>
          </c:cat>
          <c:val>
            <c:numRef>
              <c:f>Sheet1!$C$5:$C$8</c:f>
              <c:numCache>
                <c:formatCode>0.00%</c:formatCode>
                <c:ptCount val="4"/>
                <c:pt idx="0">
                  <c:v>5.0000000000000001E-3</c:v>
                </c:pt>
                <c:pt idx="1">
                  <c:v>4.0000000000000001E-3</c:v>
                </c:pt>
                <c:pt idx="2">
                  <c:v>1.2999999999999999E-2</c:v>
                </c:pt>
                <c:pt idx="3">
                  <c:v>5.0000000000000001E-3</c:v>
                </c:pt>
              </c:numCache>
            </c:numRef>
          </c:val>
          <c:extLst>
            <c:ext xmlns:c16="http://schemas.microsoft.com/office/drawing/2014/chart" uri="{C3380CC4-5D6E-409C-BE32-E72D297353CC}">
              <c16:uniqueId val="{00000000-7284-4641-B014-29E143BADC88}"/>
            </c:ext>
          </c:extLst>
        </c:ser>
        <c:dLbls>
          <c:showLegendKey val="0"/>
          <c:showVal val="0"/>
          <c:showCatName val="0"/>
          <c:showSerName val="0"/>
          <c:showPercent val="0"/>
          <c:showBubbleSize val="0"/>
        </c:dLbls>
        <c:gapWidth val="150"/>
        <c:axId val="136425472"/>
        <c:axId val="136427008"/>
      </c:barChart>
      <c:catAx>
        <c:axId val="136425472"/>
        <c:scaling>
          <c:orientation val="minMax"/>
        </c:scaling>
        <c:delete val="0"/>
        <c:axPos val="b"/>
        <c:numFmt formatCode="General" sourceLinked="1"/>
        <c:majorTickMark val="out"/>
        <c:minorTickMark val="none"/>
        <c:tickLblPos val="nextTo"/>
        <c:txPr>
          <a:bodyPr/>
          <a:lstStyle/>
          <a:p>
            <a:pPr>
              <a:defRPr sz="1100" b="1"/>
            </a:pPr>
            <a:endParaRPr lang="en-US"/>
          </a:p>
        </c:txPr>
        <c:crossAx val="136427008"/>
        <c:crosses val="autoZero"/>
        <c:auto val="1"/>
        <c:lblAlgn val="ctr"/>
        <c:lblOffset val="100"/>
        <c:noMultiLvlLbl val="0"/>
      </c:catAx>
      <c:valAx>
        <c:axId val="136427008"/>
        <c:scaling>
          <c:orientation val="minMax"/>
          <c:max val="4.0000000000000008E-2"/>
        </c:scaling>
        <c:delete val="1"/>
        <c:axPos val="l"/>
        <c:numFmt formatCode="0%" sourceLinked="0"/>
        <c:majorTickMark val="out"/>
        <c:minorTickMark val="none"/>
        <c:tickLblPos val="nextTo"/>
        <c:crossAx val="136425472"/>
        <c:crosses val="autoZero"/>
        <c:crossBetween val="between"/>
      </c:valAx>
    </c:plotArea>
    <c:plotVisOnly val="1"/>
    <c:dispBlanksAs val="gap"/>
    <c:showDLblsOverMax val="0"/>
  </c:chart>
  <c:txPr>
    <a:bodyPr/>
    <a:lstStyle/>
    <a:p>
      <a:pPr>
        <a:defRPr>
          <a:latin typeface="Segoe UI" panose="020B0502040204020203" pitchFamily="34" charset="0"/>
          <a:ea typeface="Segoe UI" panose="020B0502040204020203" pitchFamily="34" charset="0"/>
          <a:cs typeface="Segoe UI" panose="020B0502040204020203"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6.0410538305353347E-2"/>
          <c:y val="9.1565030574780285E-2"/>
          <c:w val="0.91652866504894437"/>
          <c:h val="0.72001808581406956"/>
        </c:manualLayout>
      </c:layout>
      <c:barChart>
        <c:barDir val="col"/>
        <c:grouping val="stacked"/>
        <c:varyColors val="0"/>
        <c:ser>
          <c:idx val="0"/>
          <c:order val="0"/>
          <c:tx>
            <c:strRef>
              <c:f>'SFA tételek'!$A$3</c:f>
              <c:strCache>
                <c:ptCount val="1"/>
                <c:pt idx="0">
                  <c:v>ESA Bridge</c:v>
                </c:pt>
              </c:strCache>
            </c:strRef>
          </c:tx>
          <c:spPr>
            <a:solidFill>
              <a:schemeClr val="accent1">
                <a:lumMod val="50000"/>
              </a:schemeClr>
            </a:solidFill>
          </c:spPr>
          <c:invertIfNegative val="0"/>
          <c:cat>
            <c:numRef>
              <c:f>'SFA tételek'!$F$1:$I$1</c:f>
              <c:numCache>
                <c:formatCode>General</c:formatCode>
                <c:ptCount val="4"/>
                <c:pt idx="0">
                  <c:v>2013</c:v>
                </c:pt>
                <c:pt idx="1">
                  <c:v>2014</c:v>
                </c:pt>
                <c:pt idx="2">
                  <c:v>2015</c:v>
                </c:pt>
                <c:pt idx="3">
                  <c:v>2016</c:v>
                </c:pt>
              </c:numCache>
            </c:numRef>
          </c:cat>
          <c:val>
            <c:numRef>
              <c:f>'SFA tételek'!$F$15:$I$15</c:f>
              <c:numCache>
                <c:formatCode>0.0</c:formatCode>
                <c:ptCount val="4"/>
                <c:pt idx="0">
                  <c:v>9.0256586581854314E-2</c:v>
                </c:pt>
                <c:pt idx="1">
                  <c:v>-0.40961349055127538</c:v>
                </c:pt>
                <c:pt idx="2">
                  <c:v>1.6588927313461965</c:v>
                </c:pt>
                <c:pt idx="3">
                  <c:v>-0.13946804516054345</c:v>
                </c:pt>
              </c:numCache>
            </c:numRef>
          </c:val>
          <c:extLst>
            <c:ext xmlns:c16="http://schemas.microsoft.com/office/drawing/2014/chart" uri="{C3380CC4-5D6E-409C-BE32-E72D297353CC}">
              <c16:uniqueId val="{00000000-B87A-40AC-AE4F-84E411B7EE16}"/>
            </c:ext>
          </c:extLst>
        </c:ser>
        <c:ser>
          <c:idx val="1"/>
          <c:order val="1"/>
          <c:tx>
            <c:strRef>
              <c:f>'SFA tételek'!$A$4</c:f>
              <c:strCache>
                <c:ptCount val="1"/>
                <c:pt idx="0">
                  <c:v>FX rate effect</c:v>
                </c:pt>
              </c:strCache>
            </c:strRef>
          </c:tx>
          <c:invertIfNegative val="0"/>
          <c:cat>
            <c:numRef>
              <c:f>'SFA tételek'!$F$1:$I$1</c:f>
              <c:numCache>
                <c:formatCode>General</c:formatCode>
                <c:ptCount val="4"/>
                <c:pt idx="0">
                  <c:v>2013</c:v>
                </c:pt>
                <c:pt idx="1">
                  <c:v>2014</c:v>
                </c:pt>
                <c:pt idx="2">
                  <c:v>2015</c:v>
                </c:pt>
                <c:pt idx="3">
                  <c:v>2016</c:v>
                </c:pt>
              </c:numCache>
            </c:numRef>
          </c:cat>
          <c:val>
            <c:numRef>
              <c:f>'SFA tételek'!$F$16:$I$16</c:f>
              <c:numCache>
                <c:formatCode>0.0</c:formatCode>
                <c:ptCount val="4"/>
                <c:pt idx="0">
                  <c:v>-0.77312171837283572</c:v>
                </c:pt>
                <c:pt idx="1">
                  <c:v>0.59492869320955954</c:v>
                </c:pt>
                <c:pt idx="2">
                  <c:v>1.295976172735221</c:v>
                </c:pt>
                <c:pt idx="3">
                  <c:v>-3.7583459566124529E-2</c:v>
                </c:pt>
              </c:numCache>
            </c:numRef>
          </c:val>
          <c:extLst>
            <c:ext xmlns:c16="http://schemas.microsoft.com/office/drawing/2014/chart" uri="{C3380CC4-5D6E-409C-BE32-E72D297353CC}">
              <c16:uniqueId val="{00000001-B87A-40AC-AE4F-84E411B7EE16}"/>
            </c:ext>
          </c:extLst>
        </c:ser>
        <c:ser>
          <c:idx val="5"/>
          <c:order val="2"/>
          <c:tx>
            <c:strRef>
              <c:f>'SFA tételek'!$A$10</c:f>
              <c:strCache>
                <c:ptCount val="1"/>
                <c:pt idx="0">
                  <c:v>Other</c:v>
                </c:pt>
              </c:strCache>
            </c:strRef>
          </c:tx>
          <c:spPr>
            <a:pattFill prst="lgCheck">
              <a:fgClr>
                <a:schemeClr val="tx2">
                  <a:lumMod val="20000"/>
                  <a:lumOff val="80000"/>
                </a:schemeClr>
              </a:fgClr>
              <a:bgClr>
                <a:schemeClr val="bg1"/>
              </a:bgClr>
            </a:pattFill>
          </c:spPr>
          <c:invertIfNegative val="0"/>
          <c:cat>
            <c:numRef>
              <c:f>'SFA tételek'!$F$1:$I$1</c:f>
              <c:numCache>
                <c:formatCode>General</c:formatCode>
                <c:ptCount val="4"/>
                <c:pt idx="0">
                  <c:v>2013</c:v>
                </c:pt>
                <c:pt idx="1">
                  <c:v>2014</c:v>
                </c:pt>
                <c:pt idx="2">
                  <c:v>2015</c:v>
                </c:pt>
                <c:pt idx="3">
                  <c:v>2016</c:v>
                </c:pt>
              </c:numCache>
            </c:numRef>
          </c:cat>
          <c:val>
            <c:numRef>
              <c:f>'SFA tételek'!$F$18:$I$18</c:f>
              <c:numCache>
                <c:formatCode>0.00</c:formatCode>
                <c:ptCount val="4"/>
                <c:pt idx="0">
                  <c:v>0.2439759591281071</c:v>
                </c:pt>
                <c:pt idx="1">
                  <c:v>1.7820972036794904</c:v>
                </c:pt>
                <c:pt idx="2">
                  <c:v>-1.6593952734468709</c:v>
                </c:pt>
                <c:pt idx="3">
                  <c:v>-0.21108663180061493</c:v>
                </c:pt>
              </c:numCache>
            </c:numRef>
          </c:val>
          <c:extLst>
            <c:ext xmlns:c16="http://schemas.microsoft.com/office/drawing/2014/chart" uri="{C3380CC4-5D6E-409C-BE32-E72D297353CC}">
              <c16:uniqueId val="{00000002-B87A-40AC-AE4F-84E411B7EE16}"/>
            </c:ext>
          </c:extLst>
        </c:ser>
        <c:dLbls>
          <c:showLegendKey val="0"/>
          <c:showVal val="0"/>
          <c:showCatName val="0"/>
          <c:showSerName val="0"/>
          <c:showPercent val="0"/>
          <c:showBubbleSize val="0"/>
        </c:dLbls>
        <c:gapWidth val="75"/>
        <c:overlap val="100"/>
        <c:axId val="136573312"/>
        <c:axId val="136574848"/>
      </c:barChart>
      <c:lineChart>
        <c:grouping val="standard"/>
        <c:varyColors val="0"/>
        <c:ser>
          <c:idx val="2"/>
          <c:order val="3"/>
          <c:tx>
            <c:strRef>
              <c:f>'SFA tételek'!$A$11</c:f>
              <c:strCache>
                <c:ptCount val="1"/>
                <c:pt idx="0">
                  <c:v>Total SFA</c:v>
                </c:pt>
              </c:strCache>
            </c:strRef>
          </c:tx>
          <c:spPr>
            <a:ln>
              <a:noFill/>
            </a:ln>
          </c:spPr>
          <c:marker>
            <c:symbol val="triangle"/>
            <c:size val="18"/>
            <c:spPr>
              <a:solidFill>
                <a:schemeClr val="accent6">
                  <a:lumMod val="75000"/>
                </a:schemeClr>
              </a:solidFill>
              <a:ln>
                <a:solidFill>
                  <a:schemeClr val="accent3">
                    <a:lumMod val="75000"/>
                  </a:schemeClr>
                </a:solidFill>
              </a:ln>
            </c:spPr>
          </c:marker>
          <c:dLbls>
            <c:spPr>
              <a:noFill/>
              <a:ln>
                <a:noFill/>
              </a:ln>
              <a:effectLst/>
            </c:spPr>
            <c:txPr>
              <a:bodyPr/>
              <a:lstStyle/>
              <a:p>
                <a:pPr>
                  <a:defRPr>
                    <a:solidFill>
                      <a:schemeClr val="accent6"/>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'SFA tételek'!$F$2:$I$2</c:f>
              <c:numCache>
                <c:formatCode>0.0</c:formatCode>
                <c:ptCount val="4"/>
                <c:pt idx="0">
                  <c:v>-0.43888917266287431</c:v>
                </c:pt>
                <c:pt idx="1">
                  <c:v>1.9674124063377745</c:v>
                </c:pt>
                <c:pt idx="2">
                  <c:v>1.2954736306345467</c:v>
                </c:pt>
                <c:pt idx="3">
                  <c:v>-0.38813813652728291</c:v>
                </c:pt>
              </c:numCache>
            </c:numRef>
          </c:val>
          <c:smooth val="0"/>
          <c:extLst>
            <c:ext xmlns:c16="http://schemas.microsoft.com/office/drawing/2014/chart" uri="{C3380CC4-5D6E-409C-BE32-E72D297353CC}">
              <c16:uniqueId val="{00000003-B87A-40AC-AE4F-84E411B7EE16}"/>
            </c:ext>
          </c:extLst>
        </c:ser>
        <c:ser>
          <c:idx val="4"/>
          <c:order val="4"/>
          <c:tx>
            <c:strRef>
              <c:f>'SFA tételek'!$A$22</c:f>
              <c:strCache>
                <c:ptCount val="1"/>
                <c:pt idx="0">
                  <c:v>ESA deficit</c:v>
                </c:pt>
              </c:strCache>
            </c:strRef>
          </c:tx>
          <c:spPr>
            <a:ln>
              <a:noFill/>
            </a:ln>
          </c:spPr>
          <c:marker>
            <c:symbol val="diamond"/>
            <c:size val="18"/>
            <c:spPr>
              <a:solidFill>
                <a:srgbClr val="C00000"/>
              </a:solidFill>
              <a:ln>
                <a:solidFill>
                  <a:srgbClr val="C00000"/>
                </a:solidFill>
              </a:ln>
            </c:spPr>
          </c:marker>
          <c:dLbls>
            <c:spPr>
              <a:noFill/>
            </c:spPr>
            <c:txPr>
              <a:bodyPr/>
              <a:lstStyle/>
              <a:p>
                <a:pPr>
                  <a:defRPr>
                    <a:solidFill>
                      <a:srgbClr val="C00000"/>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'SFA tételek'!$F$22:$I$22</c:f>
              <c:numCache>
                <c:formatCode>0.0</c:formatCode>
                <c:ptCount val="4"/>
                <c:pt idx="0">
                  <c:v>-2.6204165027391055</c:v>
                </c:pt>
                <c:pt idx="1">
                  <c:v>-2.5988211722616494</c:v>
                </c:pt>
                <c:pt idx="2">
                  <c:v>-1.905949464079175</c:v>
                </c:pt>
                <c:pt idx="3">
                  <c:v>-1.6640175266725576</c:v>
                </c:pt>
              </c:numCache>
            </c:numRef>
          </c:val>
          <c:smooth val="0"/>
          <c:extLst>
            <c:ext xmlns:c16="http://schemas.microsoft.com/office/drawing/2014/chart" uri="{C3380CC4-5D6E-409C-BE32-E72D297353CC}">
              <c16:uniqueId val="{00000004-B87A-40AC-AE4F-84E411B7EE16}"/>
            </c:ext>
          </c:extLst>
        </c:ser>
        <c:dLbls>
          <c:showLegendKey val="0"/>
          <c:showVal val="0"/>
          <c:showCatName val="0"/>
          <c:showSerName val="0"/>
          <c:showPercent val="0"/>
          <c:showBubbleSize val="0"/>
        </c:dLbls>
        <c:marker val="1"/>
        <c:smooth val="0"/>
        <c:axId val="136573312"/>
        <c:axId val="136574848"/>
      </c:lineChart>
      <c:catAx>
        <c:axId val="136573312"/>
        <c:scaling>
          <c:orientation val="minMax"/>
        </c:scaling>
        <c:delete val="0"/>
        <c:axPos val="b"/>
        <c:numFmt formatCode="General" sourceLinked="1"/>
        <c:majorTickMark val="none"/>
        <c:minorTickMark val="none"/>
        <c:tickLblPos val="low"/>
        <c:txPr>
          <a:bodyPr/>
          <a:lstStyle/>
          <a:p>
            <a:pPr>
              <a:defRPr sz="1200"/>
            </a:pPr>
            <a:endParaRPr lang="en-US"/>
          </a:p>
        </c:txPr>
        <c:crossAx val="136574848"/>
        <c:crosses val="autoZero"/>
        <c:auto val="1"/>
        <c:lblAlgn val="ctr"/>
        <c:lblOffset val="100"/>
        <c:noMultiLvlLbl val="0"/>
      </c:catAx>
      <c:valAx>
        <c:axId val="136574848"/>
        <c:scaling>
          <c:orientation val="minMax"/>
        </c:scaling>
        <c:delete val="0"/>
        <c:axPos val="l"/>
        <c:majorGridlines>
          <c:spPr>
            <a:ln>
              <a:solidFill>
                <a:schemeClr val="bg1">
                  <a:lumMod val="95000"/>
                </a:schemeClr>
              </a:solidFill>
            </a:ln>
          </c:spPr>
        </c:majorGridlines>
        <c:title>
          <c:tx>
            <c:rich>
              <a:bodyPr rot="0" vert="horz"/>
              <a:lstStyle/>
              <a:p>
                <a:pPr>
                  <a:defRPr sz="1200"/>
                </a:pPr>
                <a:r>
                  <a:rPr lang="hu-HU" sz="1200"/>
                  <a:t>% of GDP</a:t>
                </a:r>
              </a:p>
            </c:rich>
          </c:tx>
          <c:layout>
            <c:manualLayout>
              <c:xMode val="edge"/>
              <c:yMode val="edge"/>
              <c:x val="6.2893081761006293E-3"/>
              <c:y val="8.8882681239124579E-3"/>
            </c:manualLayout>
          </c:layout>
          <c:overlay val="0"/>
        </c:title>
        <c:numFmt formatCode="0.0" sourceLinked="1"/>
        <c:majorTickMark val="none"/>
        <c:minorTickMark val="none"/>
        <c:tickLblPos val="nextTo"/>
        <c:txPr>
          <a:bodyPr/>
          <a:lstStyle/>
          <a:p>
            <a:pPr>
              <a:defRPr sz="1200"/>
            </a:pPr>
            <a:endParaRPr lang="en-US"/>
          </a:p>
        </c:txPr>
        <c:crossAx val="136573312"/>
        <c:crosses val="autoZero"/>
        <c:crossBetween val="between"/>
      </c:valAx>
    </c:plotArea>
    <c:legend>
      <c:legendPos val="b"/>
      <c:layout>
        <c:manualLayout>
          <c:xMode val="edge"/>
          <c:yMode val="edge"/>
          <c:x val="1.424837230456856E-2"/>
          <c:y val="0.91605647699215798"/>
          <c:w val="0.98575151550440687"/>
          <c:h val="6.8712101344522769E-2"/>
        </c:manualLayout>
      </c:layout>
      <c:overlay val="0"/>
    </c:legend>
    <c:plotVisOnly val="1"/>
    <c:dispBlanksAs val="gap"/>
    <c:showDLblsOverMax val="0"/>
  </c:chart>
  <c:txPr>
    <a:bodyPr/>
    <a:lstStyle/>
    <a:p>
      <a:pPr>
        <a:defRPr sz="1600" b="1">
          <a:latin typeface="Segoe UI" panose="020B0502040204020203" pitchFamily="34" charset="0"/>
          <a:ea typeface="Segoe UI" panose="020B0502040204020203" pitchFamily="34" charset="0"/>
          <a:cs typeface="Segoe UI" panose="020B0502040204020203" pitchFamily="34" charset="0"/>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1C4F82-8B6A-4ABD-8B0C-31ECA539B40A}" type="doc">
      <dgm:prSet loTypeId="urn:microsoft.com/office/officeart/2005/8/layout/hierarchy3" loCatId="relationship" qsTypeId="urn:microsoft.com/office/officeart/2005/8/quickstyle/simple1" qsCatId="simple" csTypeId="urn:microsoft.com/office/officeart/2005/8/colors/colorful1" csCatId="colorful" phldr="1"/>
      <dgm:spPr/>
      <dgm:t>
        <a:bodyPr/>
        <a:lstStyle/>
        <a:p>
          <a:endParaRPr lang="hu-HU"/>
        </a:p>
      </dgm:t>
    </dgm:pt>
    <dgm:pt modelId="{85837FFA-29F1-47D5-B66D-98965517A553}">
      <dgm:prSet phldrT="[Szöveg]" custT="1"/>
      <dgm:spPr/>
      <dgm:t>
        <a:bodyPr/>
        <a:lstStyle/>
        <a:p>
          <a:pPr algn="ctr"/>
          <a:r>
            <a:rPr lang="hu-HU" sz="1600" b="1" dirty="0">
              <a:latin typeface="Segoe UI" panose="020B0502040204020203" pitchFamily="34" charset="0"/>
              <a:ea typeface="Segoe UI" panose="020B0502040204020203" pitchFamily="34" charset="0"/>
              <a:cs typeface="Segoe UI" panose="020B0502040204020203" pitchFamily="34" charset="0"/>
            </a:rPr>
            <a:t>General </a:t>
          </a:r>
          <a:r>
            <a:rPr lang="hu-HU" sz="1600" b="1" dirty="0" err="1">
              <a:latin typeface="Segoe UI" panose="020B0502040204020203" pitchFamily="34" charset="0"/>
              <a:ea typeface="Segoe UI" panose="020B0502040204020203" pitchFamily="34" charset="0"/>
              <a:cs typeface="Segoe UI" panose="020B0502040204020203" pitchFamily="34" charset="0"/>
            </a:rPr>
            <a:t>Government</a:t>
          </a:r>
          <a:endParaRPr lang="hu-HU" sz="1600" b="1" dirty="0">
            <a:latin typeface="Segoe UI" panose="020B0502040204020203" pitchFamily="34" charset="0"/>
            <a:ea typeface="Segoe UI" panose="020B0502040204020203" pitchFamily="34" charset="0"/>
            <a:cs typeface="Segoe UI" panose="020B0502040204020203" pitchFamily="34" charset="0"/>
          </a:endParaRPr>
        </a:p>
      </dgm:t>
    </dgm:pt>
    <dgm:pt modelId="{5257E25B-2C3D-4290-A74F-C9F9B73CC80E}" type="parTrans" cxnId="{CB96AE87-A4D0-4660-867F-B88498E640BA}">
      <dgm:prSet/>
      <dgm:spPr/>
      <dgm:t>
        <a:bodyPr/>
        <a:lstStyle/>
        <a:p>
          <a:endParaRPr lang="hu-HU"/>
        </a:p>
      </dgm:t>
    </dgm:pt>
    <dgm:pt modelId="{2B5202B5-C639-4481-84B3-21B13F3CDAEE}" type="sibTrans" cxnId="{CB96AE87-A4D0-4660-867F-B88498E640BA}">
      <dgm:prSet/>
      <dgm:spPr/>
      <dgm:t>
        <a:bodyPr/>
        <a:lstStyle/>
        <a:p>
          <a:endParaRPr lang="hu-HU"/>
        </a:p>
      </dgm:t>
    </dgm:pt>
    <dgm:pt modelId="{89AB88BA-B242-41BF-B943-C53C18D4C9EF}">
      <dgm:prSet phldrT="[Szöveg]" custT="1"/>
      <dgm:spPr/>
      <dgm:t>
        <a:bodyPr/>
        <a:lstStyle/>
        <a:p>
          <a:pPr algn="l"/>
          <a:r>
            <a:rPr lang="hu-HU" sz="1800" b="1" dirty="0" err="1"/>
            <a:t>Central</a:t>
          </a:r>
          <a:r>
            <a:rPr lang="hu-HU" sz="1800" b="1" dirty="0"/>
            <a:t> </a:t>
          </a:r>
          <a:r>
            <a:rPr lang="hu-HU" sz="1800" b="1" dirty="0" err="1"/>
            <a:t>Government</a:t>
          </a:r>
          <a:r>
            <a:rPr lang="hu-HU" sz="1800" b="1" dirty="0"/>
            <a:t>:</a:t>
          </a:r>
        </a:p>
      </dgm:t>
    </dgm:pt>
    <dgm:pt modelId="{40840525-66DA-4714-9E45-0C1690BA2429}" type="parTrans" cxnId="{C564ADDC-C6FF-4850-AB0C-BF0D995B441D}">
      <dgm:prSet/>
      <dgm:spPr/>
      <dgm:t>
        <a:bodyPr/>
        <a:lstStyle/>
        <a:p>
          <a:endParaRPr lang="hu-HU"/>
        </a:p>
      </dgm:t>
    </dgm:pt>
    <dgm:pt modelId="{5DF6B301-BE7A-4149-84E3-B6E3E8655C4C}" type="sibTrans" cxnId="{C564ADDC-C6FF-4850-AB0C-BF0D995B441D}">
      <dgm:prSet/>
      <dgm:spPr/>
      <dgm:t>
        <a:bodyPr/>
        <a:lstStyle/>
        <a:p>
          <a:endParaRPr lang="hu-HU"/>
        </a:p>
      </dgm:t>
    </dgm:pt>
    <dgm:pt modelId="{5CE99B0F-676C-41E6-894E-D6FD0F2D4F55}">
      <dgm:prSet phldrT="[Szöveg]" custT="1"/>
      <dgm:spPr>
        <a:solidFill>
          <a:srgbClr val="FBE0BD">
            <a:alpha val="90000"/>
          </a:srgbClr>
        </a:solidFill>
      </dgm:spPr>
      <dgm:t>
        <a:bodyPr/>
        <a:lstStyle/>
        <a:p>
          <a:pPr algn="l"/>
          <a:r>
            <a:rPr lang="hu-HU" sz="1800" b="1" dirty="0" err="1"/>
            <a:t>Other</a:t>
          </a:r>
          <a:r>
            <a:rPr lang="hu-HU" sz="1800" b="1" dirty="0"/>
            <a:t> </a:t>
          </a:r>
          <a:r>
            <a:rPr lang="hu-HU" sz="1800" b="1" dirty="0" err="1"/>
            <a:t>Governmental</a:t>
          </a:r>
          <a:r>
            <a:rPr lang="hu-HU" sz="1800" b="1" dirty="0"/>
            <a:t> </a:t>
          </a:r>
          <a:r>
            <a:rPr lang="hu-HU" sz="1800" b="1" dirty="0" err="1"/>
            <a:t>Organisations</a:t>
          </a:r>
          <a:r>
            <a:rPr lang="hu-HU" sz="1800" b="1" dirty="0"/>
            <a:t> (</a:t>
          </a:r>
          <a:r>
            <a:rPr lang="hu-HU" sz="1800" b="1" dirty="0" err="1"/>
            <a:t>ie</a:t>
          </a:r>
          <a:r>
            <a:rPr lang="hu-HU" sz="1800" b="1" dirty="0"/>
            <a:t>. MNV </a:t>
          </a:r>
          <a:r>
            <a:rPr lang="hu-HU" sz="1800" b="1" dirty="0" err="1"/>
            <a:t>Zrt</a:t>
          </a:r>
          <a:r>
            <a:rPr lang="hu-HU" sz="1800" b="1" dirty="0"/>
            <a:t>.)</a:t>
          </a:r>
        </a:p>
      </dgm:t>
    </dgm:pt>
    <dgm:pt modelId="{0B415F56-57D7-48AA-A3DB-B26399E31130}" type="parTrans" cxnId="{4F2A95C8-2C0F-466B-91D7-94BB6F7FF936}">
      <dgm:prSet/>
      <dgm:spPr/>
      <dgm:t>
        <a:bodyPr/>
        <a:lstStyle/>
        <a:p>
          <a:endParaRPr lang="hu-HU"/>
        </a:p>
      </dgm:t>
    </dgm:pt>
    <dgm:pt modelId="{4577BEB1-A3FE-4A73-81D7-53B31876E1E4}" type="sibTrans" cxnId="{4F2A95C8-2C0F-466B-91D7-94BB6F7FF936}">
      <dgm:prSet/>
      <dgm:spPr/>
      <dgm:t>
        <a:bodyPr/>
        <a:lstStyle/>
        <a:p>
          <a:endParaRPr lang="hu-HU"/>
        </a:p>
      </dgm:t>
    </dgm:pt>
    <dgm:pt modelId="{BB9F985D-4E9D-49AF-9F47-5FAA2A88E065}">
      <dgm:prSet phldrT="[Szöveg]" custT="1"/>
      <dgm:spPr/>
      <dgm:t>
        <a:bodyPr/>
        <a:lstStyle/>
        <a:p>
          <a:pPr algn="l"/>
          <a:r>
            <a:rPr lang="hu-HU" sz="1800" b="1" dirty="0" err="1"/>
            <a:t>Central</a:t>
          </a:r>
          <a:r>
            <a:rPr lang="hu-HU" sz="1800" b="1" dirty="0"/>
            <a:t> </a:t>
          </a:r>
          <a:r>
            <a:rPr lang="hu-HU" sz="1800" b="1" dirty="0" err="1"/>
            <a:t>Budget</a:t>
          </a:r>
          <a:endParaRPr lang="hu-HU" sz="1800" b="1" dirty="0"/>
        </a:p>
      </dgm:t>
    </dgm:pt>
    <dgm:pt modelId="{16ECB4E5-8C10-4209-A3C0-5AB50AA93044}" type="parTrans" cxnId="{365BF6E1-CAC3-44B5-8FA6-79F78ED72C72}">
      <dgm:prSet/>
      <dgm:spPr/>
      <dgm:t>
        <a:bodyPr/>
        <a:lstStyle/>
        <a:p>
          <a:endParaRPr lang="hu-HU"/>
        </a:p>
      </dgm:t>
    </dgm:pt>
    <dgm:pt modelId="{504BCF58-0AD6-434E-9BC0-45714F5B988A}" type="sibTrans" cxnId="{365BF6E1-CAC3-44B5-8FA6-79F78ED72C72}">
      <dgm:prSet/>
      <dgm:spPr/>
      <dgm:t>
        <a:bodyPr/>
        <a:lstStyle/>
        <a:p>
          <a:endParaRPr lang="hu-HU"/>
        </a:p>
      </dgm:t>
    </dgm:pt>
    <dgm:pt modelId="{9A23E176-2747-4AEB-BCCA-60AF65D55C1D}">
      <dgm:prSet phldrT="[Szöveg]" custT="1"/>
      <dgm:spPr/>
      <dgm:t>
        <a:bodyPr/>
        <a:lstStyle/>
        <a:p>
          <a:pPr algn="l"/>
          <a:r>
            <a:rPr lang="hu-HU" sz="1800" b="1" dirty="0"/>
            <a:t>Extra </a:t>
          </a:r>
          <a:r>
            <a:rPr lang="hu-HU" sz="1800" b="1" dirty="0" err="1"/>
            <a:t>budgetary</a:t>
          </a:r>
          <a:r>
            <a:rPr lang="hu-HU" sz="1800" b="1" dirty="0"/>
            <a:t> </a:t>
          </a:r>
          <a:r>
            <a:rPr lang="hu-HU" sz="1800" b="1" dirty="0" err="1"/>
            <a:t>Funds</a:t>
          </a:r>
          <a:endParaRPr lang="hu-HU" sz="1800" b="1" dirty="0"/>
        </a:p>
      </dgm:t>
    </dgm:pt>
    <dgm:pt modelId="{7760C9ED-948E-467D-AD2B-7997585C698C}" type="parTrans" cxnId="{B2D60CC2-3AF0-4016-A8D0-B4CD82FBE66D}">
      <dgm:prSet/>
      <dgm:spPr/>
      <dgm:t>
        <a:bodyPr/>
        <a:lstStyle/>
        <a:p>
          <a:endParaRPr lang="hu-HU"/>
        </a:p>
      </dgm:t>
    </dgm:pt>
    <dgm:pt modelId="{C2F1320B-247D-4B74-9A96-7637B8CDA4AE}" type="sibTrans" cxnId="{B2D60CC2-3AF0-4016-A8D0-B4CD82FBE66D}">
      <dgm:prSet/>
      <dgm:spPr/>
      <dgm:t>
        <a:bodyPr/>
        <a:lstStyle/>
        <a:p>
          <a:endParaRPr lang="hu-HU"/>
        </a:p>
      </dgm:t>
    </dgm:pt>
    <dgm:pt modelId="{88B7B7D2-EC8C-44B8-BE5C-B71748130238}">
      <dgm:prSet phldrT="[Szöveg]" custT="1"/>
      <dgm:spPr/>
      <dgm:t>
        <a:bodyPr/>
        <a:lstStyle/>
        <a:p>
          <a:pPr algn="l"/>
          <a:r>
            <a:rPr lang="hu-HU" sz="1800" b="1" dirty="0" err="1"/>
            <a:t>Social</a:t>
          </a:r>
          <a:r>
            <a:rPr lang="hu-HU" sz="1800" b="1" dirty="0"/>
            <a:t> </a:t>
          </a:r>
          <a:r>
            <a:rPr lang="hu-HU" sz="1800" b="1" dirty="0" err="1"/>
            <a:t>Security</a:t>
          </a:r>
          <a:r>
            <a:rPr lang="hu-HU" sz="1800" b="1" dirty="0"/>
            <a:t> </a:t>
          </a:r>
          <a:r>
            <a:rPr lang="hu-HU" sz="1800" b="1" dirty="0" err="1"/>
            <a:t>Funds</a:t>
          </a:r>
          <a:r>
            <a:rPr lang="hu-HU" sz="1800" b="1" dirty="0"/>
            <a:t> (</a:t>
          </a:r>
          <a:r>
            <a:rPr lang="hu-HU" sz="1800" b="1" err="1"/>
            <a:t>Pension</a:t>
          </a:r>
          <a:r>
            <a:rPr lang="hu-HU" sz="1800" b="1"/>
            <a:t> Fund, </a:t>
          </a:r>
          <a:r>
            <a:rPr lang="hu-HU" sz="1800" b="1" dirty="0"/>
            <a:t>Health </a:t>
          </a:r>
          <a:r>
            <a:rPr lang="hu-HU" sz="1800" b="1" dirty="0" err="1"/>
            <a:t>Fund</a:t>
          </a:r>
          <a:r>
            <a:rPr lang="hu-HU" sz="1800" b="1" dirty="0"/>
            <a:t>)</a:t>
          </a:r>
        </a:p>
      </dgm:t>
    </dgm:pt>
    <dgm:pt modelId="{A82952B8-8592-43CC-9E7C-6FC88D7CDB2E}" type="parTrans" cxnId="{39F0AE58-558E-43A5-974F-CD299C3AC6B6}">
      <dgm:prSet/>
      <dgm:spPr/>
      <dgm:t>
        <a:bodyPr/>
        <a:lstStyle/>
        <a:p>
          <a:endParaRPr lang="hu-HU"/>
        </a:p>
      </dgm:t>
    </dgm:pt>
    <dgm:pt modelId="{2D20AC8C-F9F2-44C7-88D7-E866317D3138}" type="sibTrans" cxnId="{39F0AE58-558E-43A5-974F-CD299C3AC6B6}">
      <dgm:prSet/>
      <dgm:spPr/>
      <dgm:t>
        <a:bodyPr/>
        <a:lstStyle/>
        <a:p>
          <a:endParaRPr lang="hu-HU"/>
        </a:p>
      </dgm:t>
    </dgm:pt>
    <dgm:pt modelId="{EE0DED82-8614-4736-A273-6B56FB7F64EF}">
      <dgm:prSet phldrT="[Szöveg]" custT="1">
        <dgm:style>
          <a:lnRef idx="2">
            <a:schemeClr val="accent3"/>
          </a:lnRef>
          <a:fillRef idx="1">
            <a:schemeClr val="lt1"/>
          </a:fillRef>
          <a:effectRef idx="0">
            <a:schemeClr val="accent3"/>
          </a:effectRef>
          <a:fontRef idx="minor">
            <a:schemeClr val="dk1"/>
          </a:fontRef>
        </dgm:style>
      </dgm:prSet>
      <dgm:spPr/>
      <dgm:t>
        <a:bodyPr/>
        <a:lstStyle/>
        <a:p>
          <a:pPr algn="l"/>
          <a:r>
            <a:rPr lang="hu-HU" sz="1800" b="1"/>
            <a:t>Local Governments</a:t>
          </a:r>
          <a:endParaRPr lang="hu-HU" sz="1800" b="1" dirty="0"/>
        </a:p>
      </dgm:t>
    </dgm:pt>
    <dgm:pt modelId="{B14AB3D6-F9AF-44CD-A25F-4744F2DC7D1A}" type="parTrans" cxnId="{AE521438-865B-4A5F-BC1A-95059CF1D8CA}">
      <dgm:prSet/>
      <dgm:spPr/>
      <dgm:t>
        <a:bodyPr/>
        <a:lstStyle/>
        <a:p>
          <a:endParaRPr lang="hu-HU"/>
        </a:p>
      </dgm:t>
    </dgm:pt>
    <dgm:pt modelId="{1CFFAD56-48D8-47CE-94A3-7D4B9836F98B}" type="sibTrans" cxnId="{AE521438-865B-4A5F-BC1A-95059CF1D8CA}">
      <dgm:prSet/>
      <dgm:spPr/>
      <dgm:t>
        <a:bodyPr/>
        <a:lstStyle/>
        <a:p>
          <a:endParaRPr lang="hu-HU"/>
        </a:p>
      </dgm:t>
    </dgm:pt>
    <dgm:pt modelId="{96645245-5B36-42F8-B6DE-E642EA122344}" type="pres">
      <dgm:prSet presAssocID="{871C4F82-8B6A-4ABD-8B0C-31ECA539B40A}" presName="diagram" presStyleCnt="0">
        <dgm:presLayoutVars>
          <dgm:chPref val="1"/>
          <dgm:dir/>
          <dgm:animOne val="branch"/>
          <dgm:animLvl val="lvl"/>
          <dgm:resizeHandles/>
        </dgm:presLayoutVars>
      </dgm:prSet>
      <dgm:spPr/>
    </dgm:pt>
    <dgm:pt modelId="{89D1B8E5-C10E-40C4-A9C4-BD8AF69315EA}" type="pres">
      <dgm:prSet presAssocID="{85837FFA-29F1-47D5-B66D-98965517A553}" presName="root" presStyleCnt="0"/>
      <dgm:spPr/>
    </dgm:pt>
    <dgm:pt modelId="{AF33B761-D168-4B4F-A010-169F9A0166C8}" type="pres">
      <dgm:prSet presAssocID="{85837FFA-29F1-47D5-B66D-98965517A553}" presName="rootComposite" presStyleCnt="0"/>
      <dgm:spPr/>
    </dgm:pt>
    <dgm:pt modelId="{E79798F8-21B1-4899-BAF9-24D587D2AD60}" type="pres">
      <dgm:prSet presAssocID="{85837FFA-29F1-47D5-B66D-98965517A553}" presName="rootText" presStyleLbl="node1" presStyleIdx="0" presStyleCnt="1" custScaleX="421390" custScaleY="149860" custLinFactNeighborX="-589" custLinFactNeighborY="-73029"/>
      <dgm:spPr/>
    </dgm:pt>
    <dgm:pt modelId="{DF486601-4814-4325-B232-75DBC77793AB}" type="pres">
      <dgm:prSet presAssocID="{85837FFA-29F1-47D5-B66D-98965517A553}" presName="rootConnector" presStyleLbl="node1" presStyleIdx="0" presStyleCnt="1"/>
      <dgm:spPr/>
    </dgm:pt>
    <dgm:pt modelId="{367B7173-3BB5-4736-94D8-D72ED4D27096}" type="pres">
      <dgm:prSet presAssocID="{85837FFA-29F1-47D5-B66D-98965517A553}" presName="childShape" presStyleCnt="0"/>
      <dgm:spPr/>
    </dgm:pt>
    <dgm:pt modelId="{A3EC2816-7312-4F30-9989-225EFFFB0579}" type="pres">
      <dgm:prSet presAssocID="{40840525-66DA-4714-9E45-0C1690BA2429}" presName="Name13" presStyleLbl="parChTrans1D2" presStyleIdx="0" presStyleCnt="3"/>
      <dgm:spPr/>
    </dgm:pt>
    <dgm:pt modelId="{0A42C152-F5D2-4C53-A846-3CB9F1825E48}" type="pres">
      <dgm:prSet presAssocID="{89AB88BA-B242-41BF-B943-C53C18D4C9EF}" presName="childText" presStyleLbl="bgAcc1" presStyleIdx="0" presStyleCnt="3" custScaleX="958801" custScaleY="261759" custLinFactNeighborX="3615" custLinFactNeighborY="-39487">
        <dgm:presLayoutVars>
          <dgm:bulletEnabled val="1"/>
        </dgm:presLayoutVars>
      </dgm:prSet>
      <dgm:spPr/>
    </dgm:pt>
    <dgm:pt modelId="{3277955F-E1AE-4393-9C15-1751E9029578}" type="pres">
      <dgm:prSet presAssocID="{B14AB3D6-F9AF-44CD-A25F-4744F2DC7D1A}" presName="Name13" presStyleLbl="parChTrans1D2" presStyleIdx="1" presStyleCnt="3"/>
      <dgm:spPr/>
    </dgm:pt>
    <dgm:pt modelId="{AE9A0C9E-BF43-496D-AEEE-044B023AB795}" type="pres">
      <dgm:prSet presAssocID="{EE0DED82-8614-4736-A273-6B56FB7F64EF}" presName="childText" presStyleLbl="bgAcc1" presStyleIdx="1" presStyleCnt="3" custScaleX="955951">
        <dgm:presLayoutVars>
          <dgm:bulletEnabled val="1"/>
        </dgm:presLayoutVars>
      </dgm:prSet>
      <dgm:spPr/>
    </dgm:pt>
    <dgm:pt modelId="{A042F158-7297-4628-82DF-7DEB6D1C5E78}" type="pres">
      <dgm:prSet presAssocID="{0B415F56-57D7-48AA-A3DB-B26399E31130}" presName="Name13" presStyleLbl="parChTrans1D2" presStyleIdx="2" presStyleCnt="3"/>
      <dgm:spPr/>
    </dgm:pt>
    <dgm:pt modelId="{19AAB24B-83F7-4851-AAA3-8B6DC3486B44}" type="pres">
      <dgm:prSet presAssocID="{5CE99B0F-676C-41E6-894E-D6FD0F2D4F55}" presName="childText" presStyleLbl="bgAcc1" presStyleIdx="2" presStyleCnt="3" custScaleX="960095" custScaleY="154549" custLinFactNeighborX="11756" custLinFactNeighborY="75458">
        <dgm:presLayoutVars>
          <dgm:bulletEnabled val="1"/>
        </dgm:presLayoutVars>
      </dgm:prSet>
      <dgm:spPr/>
    </dgm:pt>
  </dgm:ptLst>
  <dgm:cxnLst>
    <dgm:cxn modelId="{97C70B34-17AC-44E9-B59E-2BE44242F9C0}" type="presOf" srcId="{871C4F82-8B6A-4ABD-8B0C-31ECA539B40A}" destId="{96645245-5B36-42F8-B6DE-E642EA122344}" srcOrd="0" destOrd="0" presId="urn:microsoft.com/office/officeart/2005/8/layout/hierarchy3"/>
    <dgm:cxn modelId="{A36A4835-5F31-4A01-B7B3-DA30E15C7F9D}" type="presOf" srcId="{9A23E176-2747-4AEB-BCCA-60AF65D55C1D}" destId="{0A42C152-F5D2-4C53-A846-3CB9F1825E48}" srcOrd="0" destOrd="2" presId="urn:microsoft.com/office/officeart/2005/8/layout/hierarchy3"/>
    <dgm:cxn modelId="{AE521438-865B-4A5F-BC1A-95059CF1D8CA}" srcId="{85837FFA-29F1-47D5-B66D-98965517A553}" destId="{EE0DED82-8614-4736-A273-6B56FB7F64EF}" srcOrd="1" destOrd="0" parTransId="{B14AB3D6-F9AF-44CD-A25F-4744F2DC7D1A}" sibTransId="{1CFFAD56-48D8-47CE-94A3-7D4B9836F98B}"/>
    <dgm:cxn modelId="{2686643B-A6C6-47C1-A734-36C847D1295C}" type="presOf" srcId="{85837FFA-29F1-47D5-B66D-98965517A553}" destId="{DF486601-4814-4325-B232-75DBC77793AB}" srcOrd="1" destOrd="0" presId="urn:microsoft.com/office/officeart/2005/8/layout/hierarchy3"/>
    <dgm:cxn modelId="{A3AE003D-86A4-4469-99FB-1C4B7471528B}" type="presOf" srcId="{5CE99B0F-676C-41E6-894E-D6FD0F2D4F55}" destId="{19AAB24B-83F7-4851-AAA3-8B6DC3486B44}" srcOrd="0" destOrd="0" presId="urn:microsoft.com/office/officeart/2005/8/layout/hierarchy3"/>
    <dgm:cxn modelId="{32CCF240-811C-4789-A920-27031FD37F1B}" type="presOf" srcId="{BB9F985D-4E9D-49AF-9F47-5FAA2A88E065}" destId="{0A42C152-F5D2-4C53-A846-3CB9F1825E48}" srcOrd="0" destOrd="1" presId="urn:microsoft.com/office/officeart/2005/8/layout/hierarchy3"/>
    <dgm:cxn modelId="{8861455F-99C6-4EC5-A498-62B7D7209F84}" type="presOf" srcId="{88B7B7D2-EC8C-44B8-BE5C-B71748130238}" destId="{0A42C152-F5D2-4C53-A846-3CB9F1825E48}" srcOrd="0" destOrd="3" presId="urn:microsoft.com/office/officeart/2005/8/layout/hierarchy3"/>
    <dgm:cxn modelId="{54257242-485F-407A-B000-76ADD8681565}" type="presOf" srcId="{40840525-66DA-4714-9E45-0C1690BA2429}" destId="{A3EC2816-7312-4F30-9989-225EFFFB0579}" srcOrd="0" destOrd="0" presId="urn:microsoft.com/office/officeart/2005/8/layout/hierarchy3"/>
    <dgm:cxn modelId="{24391F66-04F5-4D66-BFB4-3F0DB907512F}" type="presOf" srcId="{B14AB3D6-F9AF-44CD-A25F-4744F2DC7D1A}" destId="{3277955F-E1AE-4393-9C15-1751E9029578}" srcOrd="0" destOrd="0" presId="urn:microsoft.com/office/officeart/2005/8/layout/hierarchy3"/>
    <dgm:cxn modelId="{8B21EB57-0327-4CB7-8A79-61DFA8B315C4}" type="presOf" srcId="{85837FFA-29F1-47D5-B66D-98965517A553}" destId="{E79798F8-21B1-4899-BAF9-24D587D2AD60}" srcOrd="0" destOrd="0" presId="urn:microsoft.com/office/officeart/2005/8/layout/hierarchy3"/>
    <dgm:cxn modelId="{39F0AE58-558E-43A5-974F-CD299C3AC6B6}" srcId="{89AB88BA-B242-41BF-B943-C53C18D4C9EF}" destId="{88B7B7D2-EC8C-44B8-BE5C-B71748130238}" srcOrd="2" destOrd="0" parTransId="{A82952B8-8592-43CC-9E7C-6FC88D7CDB2E}" sibTransId="{2D20AC8C-F9F2-44C7-88D7-E866317D3138}"/>
    <dgm:cxn modelId="{C1F4DC80-4581-4A58-9C84-B3484758EEF5}" type="presOf" srcId="{EE0DED82-8614-4736-A273-6B56FB7F64EF}" destId="{AE9A0C9E-BF43-496D-AEEE-044B023AB795}" srcOrd="0" destOrd="0" presId="urn:microsoft.com/office/officeart/2005/8/layout/hierarchy3"/>
    <dgm:cxn modelId="{CB96AE87-A4D0-4660-867F-B88498E640BA}" srcId="{871C4F82-8B6A-4ABD-8B0C-31ECA539B40A}" destId="{85837FFA-29F1-47D5-B66D-98965517A553}" srcOrd="0" destOrd="0" parTransId="{5257E25B-2C3D-4290-A74F-C9F9B73CC80E}" sibTransId="{2B5202B5-C639-4481-84B3-21B13F3CDAEE}"/>
    <dgm:cxn modelId="{2C6B0FBC-B8F0-4DD8-9AB9-7DD5800AAE8E}" type="presOf" srcId="{0B415F56-57D7-48AA-A3DB-B26399E31130}" destId="{A042F158-7297-4628-82DF-7DEB6D1C5E78}" srcOrd="0" destOrd="0" presId="urn:microsoft.com/office/officeart/2005/8/layout/hierarchy3"/>
    <dgm:cxn modelId="{B2D60CC2-3AF0-4016-A8D0-B4CD82FBE66D}" srcId="{89AB88BA-B242-41BF-B943-C53C18D4C9EF}" destId="{9A23E176-2747-4AEB-BCCA-60AF65D55C1D}" srcOrd="1" destOrd="0" parTransId="{7760C9ED-948E-467D-AD2B-7997585C698C}" sibTransId="{C2F1320B-247D-4B74-9A96-7637B8CDA4AE}"/>
    <dgm:cxn modelId="{4F2A95C8-2C0F-466B-91D7-94BB6F7FF936}" srcId="{85837FFA-29F1-47D5-B66D-98965517A553}" destId="{5CE99B0F-676C-41E6-894E-D6FD0F2D4F55}" srcOrd="2" destOrd="0" parTransId="{0B415F56-57D7-48AA-A3DB-B26399E31130}" sibTransId="{4577BEB1-A3FE-4A73-81D7-53B31876E1E4}"/>
    <dgm:cxn modelId="{C564ADDC-C6FF-4850-AB0C-BF0D995B441D}" srcId="{85837FFA-29F1-47D5-B66D-98965517A553}" destId="{89AB88BA-B242-41BF-B943-C53C18D4C9EF}" srcOrd="0" destOrd="0" parTransId="{40840525-66DA-4714-9E45-0C1690BA2429}" sibTransId="{5DF6B301-BE7A-4149-84E3-B6E3E8655C4C}"/>
    <dgm:cxn modelId="{365BF6E1-CAC3-44B5-8FA6-79F78ED72C72}" srcId="{89AB88BA-B242-41BF-B943-C53C18D4C9EF}" destId="{BB9F985D-4E9D-49AF-9F47-5FAA2A88E065}" srcOrd="0" destOrd="0" parTransId="{16ECB4E5-8C10-4209-A3C0-5AB50AA93044}" sibTransId="{504BCF58-0AD6-434E-9BC0-45714F5B988A}"/>
    <dgm:cxn modelId="{4E5113ED-F25A-4C14-A52E-C805E529D39D}" type="presOf" srcId="{89AB88BA-B242-41BF-B943-C53C18D4C9EF}" destId="{0A42C152-F5D2-4C53-A846-3CB9F1825E48}" srcOrd="0" destOrd="0" presId="urn:microsoft.com/office/officeart/2005/8/layout/hierarchy3"/>
    <dgm:cxn modelId="{F7D287D2-A200-4102-BCD7-C81002F94EDC}" type="presParOf" srcId="{96645245-5B36-42F8-B6DE-E642EA122344}" destId="{89D1B8E5-C10E-40C4-A9C4-BD8AF69315EA}" srcOrd="0" destOrd="0" presId="urn:microsoft.com/office/officeart/2005/8/layout/hierarchy3"/>
    <dgm:cxn modelId="{515655D0-724B-4071-BB05-6691F6D06B9A}" type="presParOf" srcId="{89D1B8E5-C10E-40C4-A9C4-BD8AF69315EA}" destId="{AF33B761-D168-4B4F-A010-169F9A0166C8}" srcOrd="0" destOrd="0" presId="urn:microsoft.com/office/officeart/2005/8/layout/hierarchy3"/>
    <dgm:cxn modelId="{A7FE501E-D0E6-4581-9ECA-576FC1F55895}" type="presParOf" srcId="{AF33B761-D168-4B4F-A010-169F9A0166C8}" destId="{E79798F8-21B1-4899-BAF9-24D587D2AD60}" srcOrd="0" destOrd="0" presId="urn:microsoft.com/office/officeart/2005/8/layout/hierarchy3"/>
    <dgm:cxn modelId="{BB1138DA-B532-4055-B651-08867E8A1884}" type="presParOf" srcId="{AF33B761-D168-4B4F-A010-169F9A0166C8}" destId="{DF486601-4814-4325-B232-75DBC77793AB}" srcOrd="1" destOrd="0" presId="urn:microsoft.com/office/officeart/2005/8/layout/hierarchy3"/>
    <dgm:cxn modelId="{DFBD8827-326E-42D5-A8F0-E69A4DFB9885}" type="presParOf" srcId="{89D1B8E5-C10E-40C4-A9C4-BD8AF69315EA}" destId="{367B7173-3BB5-4736-94D8-D72ED4D27096}" srcOrd="1" destOrd="0" presId="urn:microsoft.com/office/officeart/2005/8/layout/hierarchy3"/>
    <dgm:cxn modelId="{18833395-B530-4D46-AF00-F6BF8057C3B5}" type="presParOf" srcId="{367B7173-3BB5-4736-94D8-D72ED4D27096}" destId="{A3EC2816-7312-4F30-9989-225EFFFB0579}" srcOrd="0" destOrd="0" presId="urn:microsoft.com/office/officeart/2005/8/layout/hierarchy3"/>
    <dgm:cxn modelId="{C176F720-116C-4D39-9A90-BC5E524CFA77}" type="presParOf" srcId="{367B7173-3BB5-4736-94D8-D72ED4D27096}" destId="{0A42C152-F5D2-4C53-A846-3CB9F1825E48}" srcOrd="1" destOrd="0" presId="urn:microsoft.com/office/officeart/2005/8/layout/hierarchy3"/>
    <dgm:cxn modelId="{73F3FE5B-B5B5-453F-8050-4D06854E5421}" type="presParOf" srcId="{367B7173-3BB5-4736-94D8-D72ED4D27096}" destId="{3277955F-E1AE-4393-9C15-1751E9029578}" srcOrd="2" destOrd="0" presId="urn:microsoft.com/office/officeart/2005/8/layout/hierarchy3"/>
    <dgm:cxn modelId="{49CE4160-11EE-4F37-8633-C903784B7B39}" type="presParOf" srcId="{367B7173-3BB5-4736-94D8-D72ED4D27096}" destId="{AE9A0C9E-BF43-496D-AEEE-044B023AB795}" srcOrd="3" destOrd="0" presId="urn:microsoft.com/office/officeart/2005/8/layout/hierarchy3"/>
    <dgm:cxn modelId="{5E1EE844-330E-49DD-A73B-89B05AABC0BC}" type="presParOf" srcId="{367B7173-3BB5-4736-94D8-D72ED4D27096}" destId="{A042F158-7297-4628-82DF-7DEB6D1C5E78}" srcOrd="4" destOrd="0" presId="urn:microsoft.com/office/officeart/2005/8/layout/hierarchy3"/>
    <dgm:cxn modelId="{918E8E9A-12E2-4DF6-AE0E-4743FDB9E1CD}" type="presParOf" srcId="{367B7173-3BB5-4736-94D8-D72ED4D27096}" destId="{19AAB24B-83F7-4851-AAA3-8B6DC3486B44}"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3F5F7E6-42B3-4B85-A909-C982A27AF0D8}" type="doc">
      <dgm:prSet loTypeId="urn:microsoft.com/office/officeart/2005/8/layout/process4" loCatId="process" qsTypeId="urn:microsoft.com/office/officeart/2005/8/quickstyle/simple1" qsCatId="simple" csTypeId="urn:microsoft.com/office/officeart/2005/8/colors/accent0_3" csCatId="mainScheme" phldr="1"/>
      <dgm:spPr/>
      <dgm:t>
        <a:bodyPr/>
        <a:lstStyle/>
        <a:p>
          <a:endParaRPr lang="hu-HU"/>
        </a:p>
      </dgm:t>
    </dgm:pt>
    <dgm:pt modelId="{DD85039A-ECA4-4B5D-8A92-9909C9D8B84B}">
      <dgm:prSet custT="1"/>
      <dgm:spPr/>
      <dgm:t>
        <a:bodyPr/>
        <a:lstStyle/>
        <a:p>
          <a:pPr algn="ctr" rtl="0"/>
          <a:r>
            <a:rPr lang="hu-HU" sz="1200" b="1" dirty="0" err="1">
              <a:latin typeface="Segoe UI" panose="020B0502040204020203" pitchFamily="34" charset="0"/>
              <a:ea typeface="Segoe UI" panose="020B0502040204020203" pitchFamily="34" charset="0"/>
              <a:cs typeface="Segoe UI" panose="020B0502040204020203" pitchFamily="34" charset="0"/>
            </a:rPr>
            <a:t>Budgetary</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hu-HU" sz="1200" b="1" dirty="0" err="1">
              <a:latin typeface="Segoe UI" panose="020B0502040204020203" pitchFamily="34" charset="0"/>
              <a:ea typeface="Segoe UI" panose="020B0502040204020203" pitchFamily="34" charset="0"/>
              <a:cs typeface="Segoe UI" panose="020B0502040204020203" pitchFamily="34" charset="0"/>
            </a:rPr>
            <a:t>institutions</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hu-HU" sz="1200" b="1" dirty="0" err="1">
              <a:latin typeface="Segoe UI" panose="020B0502040204020203" pitchFamily="34" charset="0"/>
              <a:ea typeface="Segoe UI" panose="020B0502040204020203" pitchFamily="34" charset="0"/>
              <a:cs typeface="Segoe UI" panose="020B0502040204020203" pitchFamily="34" charset="0"/>
            </a:rPr>
            <a:t>send</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hu-HU" sz="1200" b="1" dirty="0" err="1">
              <a:latin typeface="Segoe UI" panose="020B0502040204020203" pitchFamily="34" charset="0"/>
              <a:ea typeface="Segoe UI" panose="020B0502040204020203" pitchFamily="34" charset="0"/>
              <a:cs typeface="Segoe UI" panose="020B0502040204020203" pitchFamily="34" charset="0"/>
            </a:rPr>
            <a:t>their</a:t>
          </a:r>
          <a:r>
            <a:rPr lang="hu-HU" sz="1200" b="1" dirty="0">
              <a:latin typeface="Segoe UI" panose="020B0502040204020203" pitchFamily="34" charset="0"/>
              <a:ea typeface="Segoe UI" panose="020B0502040204020203" pitchFamily="34" charset="0"/>
              <a:cs typeface="Segoe UI" panose="020B0502040204020203" pitchFamily="34" charset="0"/>
            </a:rPr>
            <a:t> Year-end Financial </a:t>
          </a:r>
          <a:r>
            <a:rPr lang="hu-HU" sz="1200" b="1" dirty="0" err="1">
              <a:latin typeface="Segoe UI" panose="020B0502040204020203" pitchFamily="34" charset="0"/>
              <a:ea typeface="Segoe UI" panose="020B0502040204020203" pitchFamily="34" charset="0"/>
              <a:cs typeface="Segoe UI" panose="020B0502040204020203" pitchFamily="34" charset="0"/>
            </a:rPr>
            <a:t>Statments</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hu-HU" sz="1200" b="1" dirty="0" err="1">
              <a:latin typeface="Segoe UI" panose="020B0502040204020203" pitchFamily="34" charset="0"/>
              <a:ea typeface="Segoe UI" panose="020B0502040204020203" pitchFamily="34" charset="0"/>
              <a:cs typeface="Segoe UI" panose="020B0502040204020203" pitchFamily="34" charset="0"/>
            </a:rPr>
            <a:t>to</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hu-HU" sz="1200" b="1" dirty="0" err="1">
              <a:latin typeface="Segoe UI" panose="020B0502040204020203" pitchFamily="34" charset="0"/>
              <a:ea typeface="Segoe UI" panose="020B0502040204020203" pitchFamily="34" charset="0"/>
              <a:cs typeface="Segoe UI" panose="020B0502040204020203" pitchFamily="34" charset="0"/>
            </a:rPr>
            <a:t>the</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hu-HU" sz="1200" b="1" dirty="0" err="1">
              <a:latin typeface="Segoe UI" panose="020B0502040204020203" pitchFamily="34" charset="0"/>
              <a:ea typeface="Segoe UI" panose="020B0502040204020203" pitchFamily="34" charset="0"/>
              <a:cs typeface="Segoe UI" panose="020B0502040204020203" pitchFamily="34" charset="0"/>
            </a:rPr>
            <a:t>Treasury</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hu-HU" sz="1200" b="1" dirty="0" err="1">
              <a:latin typeface="Segoe UI" panose="020B0502040204020203" pitchFamily="34" charset="0"/>
              <a:ea typeface="Segoe UI" panose="020B0502040204020203" pitchFamily="34" charset="0"/>
              <a:cs typeface="Segoe UI" panose="020B0502040204020203" pitchFamily="34" charset="0"/>
            </a:rPr>
            <a:t>database</a:t>
          </a:r>
          <a:endParaRPr lang="hu-HU" sz="1200" dirty="0">
            <a:latin typeface="Segoe UI" panose="020B0502040204020203" pitchFamily="34" charset="0"/>
            <a:ea typeface="Segoe UI" panose="020B0502040204020203" pitchFamily="34" charset="0"/>
            <a:cs typeface="Segoe UI" panose="020B0502040204020203" pitchFamily="34" charset="0"/>
          </a:endParaRPr>
        </a:p>
      </dgm:t>
    </dgm:pt>
    <dgm:pt modelId="{088191EA-F348-4273-9F38-5C1CF82336CE}" type="parTrans" cxnId="{4896A9FA-D153-428C-8DB0-A1A280377CCA}">
      <dgm:prSet/>
      <dgm:spPr/>
      <dgm:t>
        <a:bodyPr/>
        <a:lstStyle/>
        <a:p>
          <a:pPr algn="ctr"/>
          <a:endParaRPr lang="hu-HU" sz="1400"/>
        </a:p>
      </dgm:t>
    </dgm:pt>
    <dgm:pt modelId="{390ED4DB-97AC-4340-82D9-B1152B52CFF7}" type="sibTrans" cxnId="{4896A9FA-D153-428C-8DB0-A1A280377CCA}">
      <dgm:prSet/>
      <dgm:spPr/>
      <dgm:t>
        <a:bodyPr/>
        <a:lstStyle/>
        <a:p>
          <a:pPr algn="ctr"/>
          <a:endParaRPr lang="hu-HU" sz="1400"/>
        </a:p>
      </dgm:t>
    </dgm:pt>
    <dgm:pt modelId="{B1D16B15-8E71-4552-9E0B-36E3540FACCB}">
      <dgm:prSet custT="1"/>
      <dgm:spPr/>
      <dgm:t>
        <a:bodyPr/>
        <a:lstStyle/>
        <a:p>
          <a:pPr algn="ctr" rtl="0"/>
          <a:r>
            <a:rPr lang="hu-HU" sz="1200" b="1" dirty="0">
              <a:latin typeface="Segoe UI" panose="020B0502040204020203" pitchFamily="34" charset="0"/>
              <a:ea typeface="Segoe UI" panose="020B0502040204020203" pitchFamily="34" charset="0"/>
              <a:cs typeface="Segoe UI" panose="020B0502040204020203" pitchFamily="34" charset="0"/>
            </a:rPr>
            <a:t>Line </a:t>
          </a:r>
          <a:r>
            <a:rPr lang="hu-HU" sz="1200" b="1" dirty="0" err="1">
              <a:latin typeface="Segoe UI" panose="020B0502040204020203" pitchFamily="34" charset="0"/>
              <a:ea typeface="Segoe UI" panose="020B0502040204020203" pitchFamily="34" charset="0"/>
              <a:cs typeface="Segoe UI" panose="020B0502040204020203" pitchFamily="34" charset="0"/>
            </a:rPr>
            <a:t>ministries</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hu-HU" sz="1200" b="1" dirty="0" err="1">
              <a:latin typeface="Segoe UI" panose="020B0502040204020203" pitchFamily="34" charset="0"/>
              <a:ea typeface="Segoe UI" panose="020B0502040204020203" pitchFamily="34" charset="0"/>
              <a:cs typeface="Segoe UI" panose="020B0502040204020203" pitchFamily="34" charset="0"/>
            </a:rPr>
            <a:t>check</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hu-HU" sz="1200" b="1" dirty="0" err="1">
              <a:latin typeface="Segoe UI" panose="020B0502040204020203" pitchFamily="34" charset="0"/>
              <a:ea typeface="Segoe UI" panose="020B0502040204020203" pitchFamily="34" charset="0"/>
              <a:cs typeface="Segoe UI" panose="020B0502040204020203" pitchFamily="34" charset="0"/>
            </a:rPr>
            <a:t>the</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hu-HU" sz="1200" b="1" dirty="0" err="1">
              <a:latin typeface="Segoe UI" panose="020B0502040204020203" pitchFamily="34" charset="0"/>
              <a:ea typeface="Segoe UI" panose="020B0502040204020203" pitchFamily="34" charset="0"/>
              <a:cs typeface="Segoe UI" panose="020B0502040204020203" pitchFamily="34" charset="0"/>
            </a:rPr>
            <a:t>data</a:t>
          </a:r>
          <a:r>
            <a:rPr lang="hu-HU" sz="1200" b="1" dirty="0">
              <a:latin typeface="Segoe UI" panose="020B0502040204020203" pitchFamily="34" charset="0"/>
              <a:ea typeface="Segoe UI" panose="020B0502040204020203" pitchFamily="34" charset="0"/>
              <a:cs typeface="Segoe UI" panose="020B0502040204020203" pitchFamily="34" charset="0"/>
            </a:rPr>
            <a:t> and </a:t>
          </a:r>
          <a:r>
            <a:rPr lang="hu-HU" sz="1200" b="1" dirty="0" err="1">
              <a:latin typeface="Segoe UI" panose="020B0502040204020203" pitchFamily="34" charset="0"/>
              <a:ea typeface="Segoe UI" panose="020B0502040204020203" pitchFamily="34" charset="0"/>
              <a:cs typeface="Segoe UI" panose="020B0502040204020203" pitchFamily="34" charset="0"/>
            </a:rPr>
            <a:t>prepare</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hu-HU" sz="1200" b="1" dirty="0" err="1">
              <a:latin typeface="Segoe UI" panose="020B0502040204020203" pitchFamily="34" charset="0"/>
              <a:ea typeface="Segoe UI" panose="020B0502040204020203" pitchFamily="34" charset="0"/>
              <a:cs typeface="Segoe UI" panose="020B0502040204020203" pitchFamily="34" charset="0"/>
            </a:rPr>
            <a:t>the</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hu-HU" sz="1200" b="1" dirty="0" err="1">
              <a:latin typeface="Segoe UI" panose="020B0502040204020203" pitchFamily="34" charset="0"/>
              <a:ea typeface="Segoe UI" panose="020B0502040204020203" pitchFamily="34" charset="0"/>
              <a:cs typeface="Segoe UI" panose="020B0502040204020203" pitchFamily="34" charset="0"/>
            </a:rPr>
            <a:t>chapter</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hu-HU" sz="1200" b="1" dirty="0" err="1">
              <a:latin typeface="Segoe UI" panose="020B0502040204020203" pitchFamily="34" charset="0"/>
              <a:ea typeface="Segoe UI" panose="020B0502040204020203" pitchFamily="34" charset="0"/>
              <a:cs typeface="Segoe UI" panose="020B0502040204020203" pitchFamily="34" charset="0"/>
            </a:rPr>
            <a:t>explanation</a:t>
          </a:r>
          <a:endParaRPr lang="hu-HU" sz="1200" dirty="0">
            <a:latin typeface="Segoe UI" panose="020B0502040204020203" pitchFamily="34" charset="0"/>
            <a:ea typeface="Segoe UI" panose="020B0502040204020203" pitchFamily="34" charset="0"/>
            <a:cs typeface="Segoe UI" panose="020B0502040204020203" pitchFamily="34" charset="0"/>
          </a:endParaRPr>
        </a:p>
      </dgm:t>
    </dgm:pt>
    <dgm:pt modelId="{73355204-227A-4A2C-B631-0A69A6E537DF}" type="parTrans" cxnId="{52C96FE1-0862-4B0F-8C6D-B0D4E56E1810}">
      <dgm:prSet/>
      <dgm:spPr/>
      <dgm:t>
        <a:bodyPr/>
        <a:lstStyle/>
        <a:p>
          <a:pPr algn="ctr"/>
          <a:endParaRPr lang="hu-HU" sz="1400"/>
        </a:p>
      </dgm:t>
    </dgm:pt>
    <dgm:pt modelId="{DDDEC5A7-E3E7-4F3E-AF8B-269960F95EC4}" type="sibTrans" cxnId="{52C96FE1-0862-4B0F-8C6D-B0D4E56E1810}">
      <dgm:prSet/>
      <dgm:spPr/>
      <dgm:t>
        <a:bodyPr/>
        <a:lstStyle/>
        <a:p>
          <a:pPr algn="ctr"/>
          <a:endParaRPr lang="hu-HU" sz="1400"/>
        </a:p>
      </dgm:t>
    </dgm:pt>
    <dgm:pt modelId="{9509ABDD-D722-4B65-8CBC-5D1D5FC64D80}">
      <dgm:prSet custT="1"/>
      <dgm:spPr/>
      <dgm:t>
        <a:bodyPr/>
        <a:lstStyle/>
        <a:p>
          <a:pPr algn="ctr" rtl="0"/>
          <a:r>
            <a:rPr lang="hu-HU" sz="1200" b="1" dirty="0" err="1">
              <a:latin typeface="Segoe UI" panose="020B0502040204020203" pitchFamily="34" charset="0"/>
              <a:ea typeface="Segoe UI" panose="020B0502040204020203" pitchFamily="34" charset="0"/>
              <a:cs typeface="Segoe UI" panose="020B0502040204020203" pitchFamily="34" charset="0"/>
            </a:rPr>
            <a:t>Treasure</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hu-HU" sz="1200" b="1" dirty="0" err="1">
              <a:latin typeface="Segoe UI" panose="020B0502040204020203" pitchFamily="34" charset="0"/>
              <a:ea typeface="Segoe UI" panose="020B0502040204020203" pitchFamily="34" charset="0"/>
              <a:cs typeface="Segoe UI" panose="020B0502040204020203" pitchFamily="34" charset="0"/>
            </a:rPr>
            <a:t>send</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hu-HU" sz="1200" b="1" dirty="0" err="1">
              <a:latin typeface="Segoe UI" panose="020B0502040204020203" pitchFamily="34" charset="0"/>
              <a:ea typeface="Segoe UI" panose="020B0502040204020203" pitchFamily="34" charset="0"/>
              <a:cs typeface="Segoe UI" panose="020B0502040204020203" pitchFamily="34" charset="0"/>
            </a:rPr>
            <a:t>the</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hu-HU" sz="1200" b="1" dirty="0" err="1">
              <a:latin typeface="Segoe UI" panose="020B0502040204020203" pitchFamily="34" charset="0"/>
              <a:ea typeface="Segoe UI" panose="020B0502040204020203" pitchFamily="34" charset="0"/>
              <a:cs typeface="Segoe UI" panose="020B0502040204020203" pitchFamily="34" charset="0"/>
            </a:rPr>
            <a:t>summarized</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hu-HU" sz="1200" b="1" dirty="0" err="1">
              <a:latin typeface="Segoe UI" panose="020B0502040204020203" pitchFamily="34" charset="0"/>
              <a:ea typeface="Segoe UI" panose="020B0502040204020203" pitchFamily="34" charset="0"/>
              <a:cs typeface="Segoe UI" panose="020B0502040204020203" pitchFamily="34" charset="0"/>
            </a:rPr>
            <a:t>data</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hu-HU" sz="1200" b="1" dirty="0" err="1">
              <a:latin typeface="Segoe UI" panose="020B0502040204020203" pitchFamily="34" charset="0"/>
              <a:ea typeface="Segoe UI" panose="020B0502040204020203" pitchFamily="34" charset="0"/>
              <a:cs typeface="Segoe UI" panose="020B0502040204020203" pitchFamily="34" charset="0"/>
            </a:rPr>
            <a:t>to</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hu-HU" sz="1200" b="1" dirty="0" err="1">
              <a:latin typeface="Segoe UI" panose="020B0502040204020203" pitchFamily="34" charset="0"/>
              <a:ea typeface="Segoe UI" panose="020B0502040204020203" pitchFamily="34" charset="0"/>
              <a:cs typeface="Segoe UI" panose="020B0502040204020203" pitchFamily="34" charset="0"/>
            </a:rPr>
            <a:t>Ministry</a:t>
          </a:r>
          <a:r>
            <a:rPr lang="hu-HU" sz="1200" b="1" dirty="0">
              <a:latin typeface="Segoe UI" panose="020B0502040204020203" pitchFamily="34" charset="0"/>
              <a:ea typeface="Segoe UI" panose="020B0502040204020203" pitchFamily="34" charset="0"/>
              <a:cs typeface="Segoe UI" panose="020B0502040204020203" pitchFamily="34" charset="0"/>
            </a:rPr>
            <a:t> of </a:t>
          </a:r>
          <a:r>
            <a:rPr lang="hu-HU" sz="1200" b="1" dirty="0" err="1">
              <a:latin typeface="Segoe UI" panose="020B0502040204020203" pitchFamily="34" charset="0"/>
              <a:ea typeface="Segoe UI" panose="020B0502040204020203" pitchFamily="34" charset="0"/>
              <a:cs typeface="Segoe UI" panose="020B0502040204020203" pitchFamily="34" charset="0"/>
            </a:rPr>
            <a:t>Finance</a:t>
          </a:r>
          <a:endParaRPr lang="hu-HU" sz="1200" dirty="0">
            <a:latin typeface="Segoe UI" panose="020B0502040204020203" pitchFamily="34" charset="0"/>
            <a:ea typeface="Segoe UI" panose="020B0502040204020203" pitchFamily="34" charset="0"/>
            <a:cs typeface="Segoe UI" panose="020B0502040204020203" pitchFamily="34" charset="0"/>
          </a:endParaRPr>
        </a:p>
      </dgm:t>
    </dgm:pt>
    <dgm:pt modelId="{3A569308-1664-4661-BAFD-F29099EBDF53}" type="parTrans" cxnId="{21DF6C0E-6A74-453E-A0E5-7DC35ED0BAD3}">
      <dgm:prSet/>
      <dgm:spPr/>
      <dgm:t>
        <a:bodyPr/>
        <a:lstStyle/>
        <a:p>
          <a:pPr algn="ctr"/>
          <a:endParaRPr lang="hu-HU" sz="1400"/>
        </a:p>
      </dgm:t>
    </dgm:pt>
    <dgm:pt modelId="{02AD37D9-E23A-406A-AFE1-DDCC7412E164}" type="sibTrans" cxnId="{21DF6C0E-6A74-453E-A0E5-7DC35ED0BAD3}">
      <dgm:prSet/>
      <dgm:spPr/>
      <dgm:t>
        <a:bodyPr/>
        <a:lstStyle/>
        <a:p>
          <a:pPr algn="ctr"/>
          <a:endParaRPr lang="hu-HU" sz="1400"/>
        </a:p>
      </dgm:t>
    </dgm:pt>
    <dgm:pt modelId="{7A7C767C-1792-4D4F-926F-97A63D836897}">
      <dgm:prSet custT="1"/>
      <dgm:spPr/>
      <dgm:t>
        <a:bodyPr/>
        <a:lstStyle/>
        <a:p>
          <a:pPr algn="ctr" rtl="0"/>
          <a:r>
            <a:rPr lang="hu-HU" sz="1200" b="1" dirty="0" err="1">
              <a:latin typeface="Segoe UI" panose="020B0502040204020203" pitchFamily="34" charset="0"/>
              <a:ea typeface="Segoe UI" panose="020B0502040204020203" pitchFamily="34" charset="0"/>
              <a:cs typeface="Segoe UI" panose="020B0502040204020203" pitchFamily="34" charset="0"/>
            </a:rPr>
            <a:t>Ministry</a:t>
          </a:r>
          <a:r>
            <a:rPr lang="hu-HU" sz="1200" b="1" dirty="0">
              <a:latin typeface="Segoe UI" panose="020B0502040204020203" pitchFamily="34" charset="0"/>
              <a:ea typeface="Segoe UI" panose="020B0502040204020203" pitchFamily="34" charset="0"/>
              <a:cs typeface="Segoe UI" panose="020B0502040204020203" pitchFamily="34" charset="0"/>
            </a:rPr>
            <a:t> of </a:t>
          </a:r>
          <a:r>
            <a:rPr lang="hu-HU" sz="1200" b="1" dirty="0" err="1">
              <a:latin typeface="Segoe UI" panose="020B0502040204020203" pitchFamily="34" charset="0"/>
              <a:ea typeface="Segoe UI" panose="020B0502040204020203" pitchFamily="34" charset="0"/>
              <a:cs typeface="Segoe UI" panose="020B0502040204020203" pitchFamily="34" charset="0"/>
            </a:rPr>
            <a:t>Finance</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hu-HU" sz="1200" b="1" dirty="0" err="1">
              <a:latin typeface="Segoe UI" panose="020B0502040204020203" pitchFamily="34" charset="0"/>
              <a:ea typeface="Segoe UI" panose="020B0502040204020203" pitchFamily="34" charset="0"/>
              <a:cs typeface="Segoe UI" panose="020B0502040204020203" pitchFamily="34" charset="0"/>
            </a:rPr>
            <a:t>prepare</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hu-HU" sz="1200" b="1" dirty="0" err="1">
              <a:latin typeface="Segoe UI" panose="020B0502040204020203" pitchFamily="34" charset="0"/>
              <a:ea typeface="Segoe UI" panose="020B0502040204020203" pitchFamily="34" charset="0"/>
              <a:cs typeface="Segoe UI" panose="020B0502040204020203" pitchFamily="34" charset="0"/>
            </a:rPr>
            <a:t>the</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hu-HU" sz="1200" b="1" dirty="0" err="1">
              <a:latin typeface="Segoe UI" panose="020B0502040204020203" pitchFamily="34" charset="0"/>
              <a:ea typeface="Segoe UI" panose="020B0502040204020203" pitchFamily="34" charset="0"/>
              <a:cs typeface="Segoe UI" panose="020B0502040204020203" pitchFamily="34" charset="0"/>
            </a:rPr>
            <a:t>proposal</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hu-HU" sz="1200" b="1" dirty="0" err="1">
              <a:latin typeface="Segoe UI" panose="020B0502040204020203" pitchFamily="34" charset="0"/>
              <a:ea typeface="Segoe UI" panose="020B0502040204020203" pitchFamily="34" charset="0"/>
              <a:cs typeface="Segoe UI" panose="020B0502040204020203" pitchFamily="34" charset="0"/>
            </a:rPr>
            <a:t>for</a:t>
          </a:r>
          <a:r>
            <a:rPr lang="hu-HU" sz="1200" b="1" dirty="0">
              <a:latin typeface="Segoe UI" panose="020B0502040204020203" pitchFamily="34" charset="0"/>
              <a:ea typeface="Segoe UI" panose="020B0502040204020203" pitchFamily="34" charset="0"/>
              <a:cs typeface="Segoe UI" panose="020B0502040204020203" pitchFamily="34" charset="0"/>
            </a:rPr>
            <a:t> Year-end </a:t>
          </a:r>
          <a:r>
            <a:rPr lang="hu-HU" sz="1200" b="1" dirty="0" err="1">
              <a:latin typeface="Segoe UI" panose="020B0502040204020203" pitchFamily="34" charset="0"/>
              <a:ea typeface="Segoe UI" panose="020B0502040204020203" pitchFamily="34" charset="0"/>
              <a:cs typeface="Segoe UI" panose="020B0502040204020203" pitchFamily="34" charset="0"/>
            </a:rPr>
            <a:t>Report</a:t>
          </a:r>
          <a:endParaRPr lang="hu-HU" sz="1200" dirty="0">
            <a:latin typeface="Segoe UI" panose="020B0502040204020203" pitchFamily="34" charset="0"/>
            <a:ea typeface="Segoe UI" panose="020B0502040204020203" pitchFamily="34" charset="0"/>
            <a:cs typeface="Segoe UI" panose="020B0502040204020203" pitchFamily="34" charset="0"/>
          </a:endParaRPr>
        </a:p>
      </dgm:t>
    </dgm:pt>
    <dgm:pt modelId="{7B0467F9-D34B-45BD-8366-78305B6C15A3}" type="parTrans" cxnId="{1C790017-1EC9-457F-9BC4-219DE5682EA8}">
      <dgm:prSet/>
      <dgm:spPr/>
      <dgm:t>
        <a:bodyPr/>
        <a:lstStyle/>
        <a:p>
          <a:pPr algn="ctr"/>
          <a:endParaRPr lang="hu-HU" sz="1400"/>
        </a:p>
      </dgm:t>
    </dgm:pt>
    <dgm:pt modelId="{60A79356-62FD-4F6A-861B-3812DE001F97}" type="sibTrans" cxnId="{1C790017-1EC9-457F-9BC4-219DE5682EA8}">
      <dgm:prSet/>
      <dgm:spPr/>
      <dgm:t>
        <a:bodyPr/>
        <a:lstStyle/>
        <a:p>
          <a:pPr algn="ctr"/>
          <a:endParaRPr lang="hu-HU" sz="1400"/>
        </a:p>
      </dgm:t>
    </dgm:pt>
    <dgm:pt modelId="{BD32C9ED-2064-4BAB-AE9F-86DE6D96D29C}">
      <dgm:prSet custT="1"/>
      <dgm:spPr/>
      <dgm:t>
        <a:bodyPr/>
        <a:lstStyle/>
        <a:p>
          <a:pPr algn="ctr" rtl="0"/>
          <a:r>
            <a:rPr lang="hu-HU" sz="1200" b="1" dirty="0" err="1">
              <a:latin typeface="Segoe UI" panose="020B0502040204020203" pitchFamily="34" charset="0"/>
              <a:ea typeface="Segoe UI" panose="020B0502040204020203" pitchFamily="34" charset="0"/>
              <a:cs typeface="Segoe UI" panose="020B0502040204020203" pitchFamily="34" charset="0"/>
            </a:rPr>
            <a:t>Gorvernment</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hu-HU" sz="1200" b="1" dirty="0" err="1">
              <a:latin typeface="Segoe UI" panose="020B0502040204020203" pitchFamily="34" charset="0"/>
              <a:ea typeface="Segoe UI" panose="020B0502040204020203" pitchFamily="34" charset="0"/>
              <a:cs typeface="Segoe UI" panose="020B0502040204020203" pitchFamily="34" charset="0"/>
            </a:rPr>
            <a:t>debate</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hu-HU" sz="1200" b="1" dirty="0" err="1">
              <a:latin typeface="Segoe UI" panose="020B0502040204020203" pitchFamily="34" charset="0"/>
              <a:ea typeface="Segoe UI" panose="020B0502040204020203" pitchFamily="34" charset="0"/>
              <a:cs typeface="Segoe UI" panose="020B0502040204020203" pitchFamily="34" charset="0"/>
            </a:rPr>
            <a:t>the</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hu-HU" sz="1200" b="1" dirty="0" err="1">
              <a:latin typeface="Segoe UI" panose="020B0502040204020203" pitchFamily="34" charset="0"/>
              <a:ea typeface="Segoe UI" panose="020B0502040204020203" pitchFamily="34" charset="0"/>
              <a:cs typeface="Segoe UI" panose="020B0502040204020203" pitchFamily="34" charset="0"/>
            </a:rPr>
            <a:t>proposal</a:t>
          </a:r>
          <a:endParaRPr lang="hu-HU" sz="1200" dirty="0">
            <a:latin typeface="Segoe UI" panose="020B0502040204020203" pitchFamily="34" charset="0"/>
            <a:ea typeface="Segoe UI" panose="020B0502040204020203" pitchFamily="34" charset="0"/>
            <a:cs typeface="Segoe UI" panose="020B0502040204020203" pitchFamily="34" charset="0"/>
          </a:endParaRPr>
        </a:p>
      </dgm:t>
    </dgm:pt>
    <dgm:pt modelId="{EF00EF9D-3B21-4AEE-A806-F67B4B46BB1F}" type="parTrans" cxnId="{85B5C4EE-EC44-4D63-B3F6-E7B64AFF6C82}">
      <dgm:prSet/>
      <dgm:spPr/>
      <dgm:t>
        <a:bodyPr/>
        <a:lstStyle/>
        <a:p>
          <a:pPr algn="ctr"/>
          <a:endParaRPr lang="hu-HU" sz="1400"/>
        </a:p>
      </dgm:t>
    </dgm:pt>
    <dgm:pt modelId="{78FC2808-AB6B-47EB-9E2B-B75429F02E4A}" type="sibTrans" cxnId="{85B5C4EE-EC44-4D63-B3F6-E7B64AFF6C82}">
      <dgm:prSet/>
      <dgm:spPr/>
      <dgm:t>
        <a:bodyPr/>
        <a:lstStyle/>
        <a:p>
          <a:pPr algn="ctr"/>
          <a:endParaRPr lang="hu-HU" sz="1400"/>
        </a:p>
      </dgm:t>
    </dgm:pt>
    <dgm:pt modelId="{806F29EB-DBE0-44C5-B3E0-BC4C7A8ED90A}">
      <dgm:prSet custT="1"/>
      <dgm:spPr/>
      <dgm:t>
        <a:bodyPr/>
        <a:lstStyle/>
        <a:p>
          <a:pPr algn="ctr" rtl="0"/>
          <a:r>
            <a:rPr lang="hu-HU" sz="1200" b="1" dirty="0" err="1">
              <a:latin typeface="Segoe UI" panose="020B0502040204020203" pitchFamily="34" charset="0"/>
              <a:ea typeface="Segoe UI" panose="020B0502040204020203" pitchFamily="34" charset="0"/>
              <a:cs typeface="Segoe UI" panose="020B0502040204020203" pitchFamily="34" charset="0"/>
            </a:rPr>
            <a:t>Ministry</a:t>
          </a:r>
          <a:r>
            <a:rPr lang="hu-HU" sz="1200" b="1" dirty="0">
              <a:latin typeface="Segoe UI" panose="020B0502040204020203" pitchFamily="34" charset="0"/>
              <a:ea typeface="Segoe UI" panose="020B0502040204020203" pitchFamily="34" charset="0"/>
              <a:cs typeface="Segoe UI" panose="020B0502040204020203" pitchFamily="34" charset="0"/>
            </a:rPr>
            <a:t> of </a:t>
          </a:r>
          <a:r>
            <a:rPr lang="hu-HU" sz="1200" b="1" dirty="0" err="1">
              <a:latin typeface="Segoe UI" panose="020B0502040204020203" pitchFamily="34" charset="0"/>
              <a:ea typeface="Segoe UI" panose="020B0502040204020203" pitchFamily="34" charset="0"/>
              <a:cs typeface="Segoe UI" panose="020B0502040204020203" pitchFamily="34" charset="0"/>
            </a:rPr>
            <a:t>Finance</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hu-HU" sz="1200" b="1" dirty="0" err="1">
              <a:latin typeface="Segoe UI" panose="020B0502040204020203" pitchFamily="34" charset="0"/>
              <a:ea typeface="Segoe UI" panose="020B0502040204020203" pitchFamily="34" charset="0"/>
              <a:cs typeface="Segoe UI" panose="020B0502040204020203" pitchFamily="34" charset="0"/>
            </a:rPr>
            <a:t>send</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hu-HU" sz="1200" b="1" dirty="0" err="1">
              <a:latin typeface="Segoe UI" panose="020B0502040204020203" pitchFamily="34" charset="0"/>
              <a:ea typeface="Segoe UI" panose="020B0502040204020203" pitchFamily="34" charset="0"/>
              <a:cs typeface="Segoe UI" panose="020B0502040204020203" pitchFamily="34" charset="0"/>
            </a:rPr>
            <a:t>the</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hu-HU" sz="1200" b="1" dirty="0" err="1">
              <a:latin typeface="Segoe UI" panose="020B0502040204020203" pitchFamily="34" charset="0"/>
              <a:ea typeface="Segoe UI" panose="020B0502040204020203" pitchFamily="34" charset="0"/>
              <a:cs typeface="Segoe UI" panose="020B0502040204020203" pitchFamily="34" charset="0"/>
            </a:rPr>
            <a:t>proposal</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hu-HU" sz="1200" b="1" dirty="0" err="1">
              <a:latin typeface="Segoe UI" panose="020B0502040204020203" pitchFamily="34" charset="0"/>
              <a:ea typeface="Segoe UI" panose="020B0502040204020203" pitchFamily="34" charset="0"/>
              <a:cs typeface="Segoe UI" panose="020B0502040204020203" pitchFamily="34" charset="0"/>
            </a:rPr>
            <a:t>to</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hu-HU" sz="1200" b="1" dirty="0" err="1">
              <a:latin typeface="Segoe UI" panose="020B0502040204020203" pitchFamily="34" charset="0"/>
              <a:ea typeface="Segoe UI" panose="020B0502040204020203" pitchFamily="34" charset="0"/>
              <a:cs typeface="Segoe UI" panose="020B0502040204020203" pitchFamily="34" charset="0"/>
            </a:rPr>
            <a:t>the</a:t>
          </a:r>
          <a:r>
            <a:rPr lang="hu-HU" sz="1200" b="1" dirty="0">
              <a:latin typeface="Segoe UI" panose="020B0502040204020203" pitchFamily="34" charset="0"/>
              <a:ea typeface="Segoe UI" panose="020B0502040204020203" pitchFamily="34" charset="0"/>
              <a:cs typeface="Segoe UI" panose="020B0502040204020203" pitchFamily="34" charset="0"/>
            </a:rPr>
            <a:t> Parlament</a:t>
          </a:r>
          <a:endParaRPr lang="hu-HU" sz="1200" dirty="0">
            <a:latin typeface="Segoe UI" panose="020B0502040204020203" pitchFamily="34" charset="0"/>
            <a:ea typeface="Segoe UI" panose="020B0502040204020203" pitchFamily="34" charset="0"/>
            <a:cs typeface="Segoe UI" panose="020B0502040204020203" pitchFamily="34" charset="0"/>
          </a:endParaRPr>
        </a:p>
      </dgm:t>
    </dgm:pt>
    <dgm:pt modelId="{A21E3D91-E627-4B01-85D5-A2214D6CB18B}" type="parTrans" cxnId="{D894ABE1-F16B-4FF4-90A8-F4E6671F2E9E}">
      <dgm:prSet/>
      <dgm:spPr/>
      <dgm:t>
        <a:bodyPr/>
        <a:lstStyle/>
        <a:p>
          <a:pPr algn="ctr"/>
          <a:endParaRPr lang="hu-HU" sz="1400"/>
        </a:p>
      </dgm:t>
    </dgm:pt>
    <dgm:pt modelId="{7C2EDC20-EE67-4813-958A-5E35AF39CCC3}" type="sibTrans" cxnId="{D894ABE1-F16B-4FF4-90A8-F4E6671F2E9E}">
      <dgm:prSet/>
      <dgm:spPr/>
      <dgm:t>
        <a:bodyPr/>
        <a:lstStyle/>
        <a:p>
          <a:pPr algn="ctr"/>
          <a:endParaRPr lang="hu-HU" sz="1400"/>
        </a:p>
      </dgm:t>
    </dgm:pt>
    <dgm:pt modelId="{071B1A16-2B12-4958-8556-E511CCD3B6D6}">
      <dgm:prSet custT="1"/>
      <dgm:spPr/>
      <dgm:t>
        <a:bodyPr/>
        <a:lstStyle/>
        <a:p>
          <a:pPr algn="ctr" rtl="0"/>
          <a:r>
            <a:rPr lang="hu-HU" sz="1200" b="1" dirty="0">
              <a:latin typeface="Segoe UI" panose="020B0502040204020203" pitchFamily="34" charset="0"/>
              <a:ea typeface="Segoe UI" panose="020B0502040204020203" pitchFamily="34" charset="0"/>
              <a:cs typeface="Segoe UI" panose="020B0502040204020203" pitchFamily="34" charset="0"/>
            </a:rPr>
            <a:t>The </a:t>
          </a:r>
          <a:r>
            <a:rPr lang="hu-HU" sz="1200" b="1" dirty="0" err="1">
              <a:latin typeface="Segoe UI" panose="020B0502040204020203" pitchFamily="34" charset="0"/>
              <a:ea typeface="Segoe UI" panose="020B0502040204020203" pitchFamily="34" charset="0"/>
              <a:cs typeface="Segoe UI" panose="020B0502040204020203" pitchFamily="34" charset="0"/>
            </a:rPr>
            <a:t>procedure</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hu-HU" sz="1200" b="1" dirty="0" err="1">
              <a:latin typeface="Segoe UI" panose="020B0502040204020203" pitchFamily="34" charset="0"/>
              <a:ea typeface="Segoe UI" panose="020B0502040204020203" pitchFamily="34" charset="0"/>
              <a:cs typeface="Segoe UI" panose="020B0502040204020203" pitchFamily="34" charset="0"/>
            </a:rPr>
            <a:t>for</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hu-HU" sz="1200" b="1" dirty="0" err="1">
              <a:latin typeface="Segoe UI" panose="020B0502040204020203" pitchFamily="34" charset="0"/>
              <a:ea typeface="Segoe UI" panose="020B0502040204020203" pitchFamily="34" charset="0"/>
              <a:cs typeface="Segoe UI" panose="020B0502040204020203" pitchFamily="34" charset="0"/>
            </a:rPr>
            <a:t>debate</a:t>
          </a:r>
          <a:r>
            <a:rPr lang="hu-HU" sz="1200" b="1" dirty="0">
              <a:latin typeface="Segoe UI" panose="020B0502040204020203" pitchFamily="34" charset="0"/>
              <a:ea typeface="Segoe UI" panose="020B0502040204020203" pitchFamily="34" charset="0"/>
              <a:cs typeface="Segoe UI" panose="020B0502040204020203" pitchFamily="34" charset="0"/>
            </a:rPr>
            <a:t> and </a:t>
          </a:r>
          <a:r>
            <a:rPr lang="hu-HU" sz="1200" b="1" dirty="0" err="1">
              <a:latin typeface="Segoe UI" panose="020B0502040204020203" pitchFamily="34" charset="0"/>
              <a:ea typeface="Segoe UI" panose="020B0502040204020203" pitchFamily="34" charset="0"/>
              <a:cs typeface="Segoe UI" panose="020B0502040204020203" pitchFamily="34" charset="0"/>
            </a:rPr>
            <a:t>approval</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hu-HU" sz="1200" b="1" dirty="0" err="1">
              <a:latin typeface="Segoe UI" panose="020B0502040204020203" pitchFamily="34" charset="0"/>
              <a:ea typeface="Segoe UI" panose="020B0502040204020203" pitchFamily="34" charset="0"/>
              <a:cs typeface="Segoe UI" panose="020B0502040204020203" pitchFamily="34" charset="0"/>
            </a:rPr>
            <a:t>by</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hu-HU" sz="1200" b="1" dirty="0" err="1">
              <a:latin typeface="Segoe UI" panose="020B0502040204020203" pitchFamily="34" charset="0"/>
              <a:ea typeface="Segoe UI" panose="020B0502040204020203" pitchFamily="34" charset="0"/>
              <a:cs typeface="Segoe UI" panose="020B0502040204020203" pitchFamily="34" charset="0"/>
            </a:rPr>
            <a:t>the</a:t>
          </a:r>
          <a:r>
            <a:rPr lang="hu-HU" sz="1200" b="1" dirty="0">
              <a:latin typeface="Segoe UI" panose="020B0502040204020203" pitchFamily="34" charset="0"/>
              <a:ea typeface="Segoe UI" panose="020B0502040204020203" pitchFamily="34" charset="0"/>
              <a:cs typeface="Segoe UI" panose="020B0502040204020203" pitchFamily="34" charset="0"/>
            </a:rPr>
            <a:t> Parlament is </a:t>
          </a:r>
          <a:r>
            <a:rPr lang="hu-HU" sz="1200" b="1" dirty="0" err="1">
              <a:latin typeface="Segoe UI" panose="020B0502040204020203" pitchFamily="34" charset="0"/>
              <a:ea typeface="Segoe UI" panose="020B0502040204020203" pitchFamily="34" charset="0"/>
              <a:cs typeface="Segoe UI" panose="020B0502040204020203" pitchFamily="34" charset="0"/>
            </a:rPr>
            <a:t>identical</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hu-HU" sz="1200" b="1" dirty="0" err="1">
              <a:latin typeface="Segoe UI" panose="020B0502040204020203" pitchFamily="34" charset="0"/>
              <a:ea typeface="Segoe UI" panose="020B0502040204020203" pitchFamily="34" charset="0"/>
              <a:cs typeface="Segoe UI" panose="020B0502040204020203" pitchFamily="34" charset="0"/>
            </a:rPr>
            <a:t>with</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hu-HU" sz="1200" b="1" dirty="0" err="1">
              <a:latin typeface="Segoe UI" panose="020B0502040204020203" pitchFamily="34" charset="0"/>
              <a:ea typeface="Segoe UI" panose="020B0502040204020203" pitchFamily="34" charset="0"/>
              <a:cs typeface="Segoe UI" panose="020B0502040204020203" pitchFamily="34" charset="0"/>
            </a:rPr>
            <a:t>process</a:t>
          </a:r>
          <a:r>
            <a:rPr lang="hu-HU" sz="1200" b="1">
              <a:latin typeface="Segoe UI" panose="020B0502040204020203" pitchFamily="34" charset="0"/>
              <a:ea typeface="Segoe UI" panose="020B0502040204020203" pitchFamily="34" charset="0"/>
              <a:cs typeface="Segoe UI" panose="020B0502040204020203" pitchFamily="34" charset="0"/>
            </a:rPr>
            <a:t> of formulation</a:t>
          </a:r>
          <a:r>
            <a:rPr lang="hu-HU" sz="1200" b="1" dirty="0">
              <a:latin typeface="Segoe UI" panose="020B0502040204020203" pitchFamily="34" charset="0"/>
              <a:ea typeface="Segoe UI" panose="020B0502040204020203" pitchFamily="34" charset="0"/>
              <a:cs typeface="Segoe UI" panose="020B0502040204020203" pitchFamily="34" charset="0"/>
            </a:rPr>
            <a:t> of </a:t>
          </a:r>
          <a:r>
            <a:rPr lang="hu-HU" sz="1200" b="1" dirty="0" err="1">
              <a:latin typeface="Segoe UI" panose="020B0502040204020203" pitchFamily="34" charset="0"/>
              <a:ea typeface="Segoe UI" panose="020B0502040204020203" pitchFamily="34" charset="0"/>
              <a:cs typeface="Segoe UI" panose="020B0502040204020203" pitchFamily="34" charset="0"/>
            </a:rPr>
            <a:t>budget</a:t>
          </a:r>
          <a:r>
            <a:rPr lang="hu-HU" sz="1200" b="1" dirty="0">
              <a:latin typeface="Segoe UI" panose="020B0502040204020203" pitchFamily="34" charset="0"/>
              <a:ea typeface="Segoe UI" panose="020B0502040204020203" pitchFamily="34" charset="0"/>
              <a:cs typeface="Segoe UI" panose="020B0502040204020203" pitchFamily="34" charset="0"/>
            </a:rPr>
            <a:t>.</a:t>
          </a:r>
          <a:endParaRPr lang="hu-HU" sz="1200" dirty="0">
            <a:latin typeface="Segoe UI" panose="020B0502040204020203" pitchFamily="34" charset="0"/>
            <a:ea typeface="Segoe UI" panose="020B0502040204020203" pitchFamily="34" charset="0"/>
            <a:cs typeface="Segoe UI" panose="020B0502040204020203" pitchFamily="34" charset="0"/>
          </a:endParaRPr>
        </a:p>
      </dgm:t>
    </dgm:pt>
    <dgm:pt modelId="{A06540F5-1733-46A9-9384-2DAA5A712772}" type="parTrans" cxnId="{9509CE8C-5232-443C-A1D8-266C840BE31C}">
      <dgm:prSet/>
      <dgm:spPr/>
      <dgm:t>
        <a:bodyPr/>
        <a:lstStyle/>
        <a:p>
          <a:pPr algn="ctr"/>
          <a:endParaRPr lang="hu-HU" sz="1400"/>
        </a:p>
      </dgm:t>
    </dgm:pt>
    <dgm:pt modelId="{CD7BA85F-4963-44E2-9E77-68A1A494CB72}" type="sibTrans" cxnId="{9509CE8C-5232-443C-A1D8-266C840BE31C}">
      <dgm:prSet/>
      <dgm:spPr/>
      <dgm:t>
        <a:bodyPr/>
        <a:lstStyle/>
        <a:p>
          <a:pPr algn="ctr"/>
          <a:endParaRPr lang="hu-HU" sz="1400"/>
        </a:p>
      </dgm:t>
    </dgm:pt>
    <dgm:pt modelId="{2462ACA1-28B0-4DB6-91EB-2E5D700FDE8C}">
      <dgm:prSet custT="1"/>
      <dgm:spPr/>
      <dgm:t>
        <a:bodyPr/>
        <a:lstStyle/>
        <a:p>
          <a:pPr algn="ctr" rtl="0"/>
          <a:r>
            <a:rPr lang="hu-HU"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19 </a:t>
          </a:r>
          <a:r>
            <a:rPr lang="hu-HU" sz="1200" b="1" dirty="0" err="1">
              <a:solidFill>
                <a:schemeClr val="bg1"/>
              </a:solidFill>
              <a:latin typeface="Segoe UI" panose="020B0502040204020203" pitchFamily="34" charset="0"/>
              <a:ea typeface="Segoe UI" panose="020B0502040204020203" pitchFamily="34" charset="0"/>
              <a:cs typeface="Segoe UI" panose="020B0502040204020203" pitchFamily="34" charset="0"/>
            </a:rPr>
            <a:t>June</a:t>
          </a:r>
          <a:r>
            <a:rPr lang="hu-HU"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 2018</a:t>
          </a:r>
        </a:p>
      </dgm:t>
    </dgm:pt>
    <dgm:pt modelId="{0A48B43E-035D-467E-BB66-1C41E9155D12}" type="parTrans" cxnId="{8473E4BD-CB20-44A0-9332-A2BB7D1B914F}">
      <dgm:prSet/>
      <dgm:spPr/>
      <dgm:t>
        <a:bodyPr/>
        <a:lstStyle/>
        <a:p>
          <a:endParaRPr lang="hu-HU" sz="1400"/>
        </a:p>
      </dgm:t>
    </dgm:pt>
    <dgm:pt modelId="{C9525A96-2D31-47D9-BB48-9935331B383D}" type="sibTrans" cxnId="{8473E4BD-CB20-44A0-9332-A2BB7D1B914F}">
      <dgm:prSet/>
      <dgm:spPr/>
      <dgm:t>
        <a:bodyPr/>
        <a:lstStyle/>
        <a:p>
          <a:endParaRPr lang="hu-HU" sz="1400"/>
        </a:p>
      </dgm:t>
    </dgm:pt>
    <dgm:pt modelId="{93E91988-20FE-4DEA-A3E6-0B5221376726}">
      <dgm:prSet custT="1"/>
      <dgm:spPr/>
      <dgm:t>
        <a:bodyPr/>
        <a:lstStyle/>
        <a:p>
          <a:pPr algn="ctr" rtl="0"/>
          <a:r>
            <a:rPr lang="hu-HU"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26 </a:t>
          </a:r>
          <a:r>
            <a:rPr lang="hu-HU" sz="1200" b="1" dirty="0" err="1">
              <a:solidFill>
                <a:schemeClr val="bg1"/>
              </a:solidFill>
              <a:latin typeface="Segoe UI" panose="020B0502040204020203" pitchFamily="34" charset="0"/>
              <a:ea typeface="Segoe UI" panose="020B0502040204020203" pitchFamily="34" charset="0"/>
              <a:cs typeface="Segoe UI" panose="020B0502040204020203" pitchFamily="34" charset="0"/>
            </a:rPr>
            <a:t>June</a:t>
          </a:r>
          <a:r>
            <a:rPr lang="hu-HU"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 2018</a:t>
          </a:r>
          <a:endParaRPr lang="hu-HU" sz="1200" dirty="0">
            <a:latin typeface="Segoe UI" panose="020B0502040204020203" pitchFamily="34" charset="0"/>
            <a:ea typeface="Segoe UI" panose="020B0502040204020203" pitchFamily="34" charset="0"/>
            <a:cs typeface="Segoe UI" panose="020B0502040204020203" pitchFamily="34" charset="0"/>
          </a:endParaRPr>
        </a:p>
      </dgm:t>
    </dgm:pt>
    <dgm:pt modelId="{B753D3D8-551A-45BD-982D-10AE305A8849}" type="parTrans" cxnId="{8528E5D9-B12B-4A08-BB8D-B571B9E8A1A0}">
      <dgm:prSet/>
      <dgm:spPr/>
      <dgm:t>
        <a:bodyPr/>
        <a:lstStyle/>
        <a:p>
          <a:endParaRPr lang="hu-HU" sz="1400"/>
        </a:p>
      </dgm:t>
    </dgm:pt>
    <dgm:pt modelId="{FDF52118-C7F7-4324-8C59-BE0F7B5E0718}" type="sibTrans" cxnId="{8528E5D9-B12B-4A08-BB8D-B571B9E8A1A0}">
      <dgm:prSet/>
      <dgm:spPr/>
      <dgm:t>
        <a:bodyPr/>
        <a:lstStyle/>
        <a:p>
          <a:endParaRPr lang="hu-HU" sz="1400"/>
        </a:p>
      </dgm:t>
    </dgm:pt>
    <dgm:pt modelId="{E9D59310-B619-4052-AA91-53D03DFDED05}">
      <dgm:prSet custT="1"/>
      <dgm:spPr/>
      <dgm:t>
        <a:bodyPr/>
        <a:lstStyle/>
        <a:p>
          <a:pPr algn="ctr" rtl="0"/>
          <a:r>
            <a:rPr lang="hu-HU"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2 </a:t>
          </a:r>
          <a:r>
            <a:rPr lang="hu-HU" sz="1200" b="1" dirty="0" err="1">
              <a:solidFill>
                <a:schemeClr val="bg1"/>
              </a:solidFill>
              <a:latin typeface="Segoe UI" panose="020B0502040204020203" pitchFamily="34" charset="0"/>
              <a:ea typeface="Segoe UI" panose="020B0502040204020203" pitchFamily="34" charset="0"/>
              <a:cs typeface="Segoe UI" panose="020B0502040204020203" pitchFamily="34" charset="0"/>
            </a:rPr>
            <a:t>July</a:t>
          </a:r>
          <a:r>
            <a:rPr lang="hu-HU"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 2018</a:t>
          </a:r>
          <a:endParaRPr lang="hu-HU" sz="1200" dirty="0">
            <a:latin typeface="Segoe UI" panose="020B0502040204020203" pitchFamily="34" charset="0"/>
            <a:ea typeface="Segoe UI" panose="020B0502040204020203" pitchFamily="34" charset="0"/>
            <a:cs typeface="Segoe UI" panose="020B0502040204020203" pitchFamily="34" charset="0"/>
          </a:endParaRPr>
        </a:p>
      </dgm:t>
    </dgm:pt>
    <dgm:pt modelId="{3191B1A5-B784-4EC4-9C18-C62BF7A82C97}" type="parTrans" cxnId="{E4E60347-8E71-41CD-A527-6F44EB114510}">
      <dgm:prSet/>
      <dgm:spPr/>
      <dgm:t>
        <a:bodyPr/>
        <a:lstStyle/>
        <a:p>
          <a:endParaRPr lang="hu-HU" sz="1400"/>
        </a:p>
      </dgm:t>
    </dgm:pt>
    <dgm:pt modelId="{81E2EEB1-8DCB-4B96-9B2E-6985E9FB6905}" type="sibTrans" cxnId="{E4E60347-8E71-41CD-A527-6F44EB114510}">
      <dgm:prSet/>
      <dgm:spPr/>
      <dgm:t>
        <a:bodyPr/>
        <a:lstStyle/>
        <a:p>
          <a:endParaRPr lang="hu-HU" sz="1400"/>
        </a:p>
      </dgm:t>
    </dgm:pt>
    <dgm:pt modelId="{5A9ED606-E85C-4A4D-A28E-A53A27B3865B}">
      <dgm:prSet custT="1"/>
      <dgm:spPr/>
      <dgm:t>
        <a:bodyPr/>
        <a:lstStyle/>
        <a:p>
          <a:pPr algn="ctr" rtl="0"/>
          <a:r>
            <a:rPr lang="hu-HU"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13 </a:t>
          </a:r>
          <a:r>
            <a:rPr lang="hu-HU" sz="1200" b="1" dirty="0" err="1">
              <a:solidFill>
                <a:schemeClr val="bg1"/>
              </a:solidFill>
              <a:latin typeface="Segoe UI" panose="020B0502040204020203" pitchFamily="34" charset="0"/>
              <a:ea typeface="Segoe UI" panose="020B0502040204020203" pitchFamily="34" charset="0"/>
              <a:cs typeface="Segoe UI" panose="020B0502040204020203" pitchFamily="34" charset="0"/>
            </a:rPr>
            <a:t>July</a:t>
          </a:r>
          <a:r>
            <a:rPr lang="hu-HU"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 2018</a:t>
          </a:r>
          <a:endParaRPr lang="hu-HU" sz="1200" dirty="0">
            <a:latin typeface="Segoe UI" panose="020B0502040204020203" pitchFamily="34" charset="0"/>
            <a:ea typeface="Segoe UI" panose="020B0502040204020203" pitchFamily="34" charset="0"/>
            <a:cs typeface="Segoe UI" panose="020B0502040204020203" pitchFamily="34" charset="0"/>
          </a:endParaRPr>
        </a:p>
      </dgm:t>
    </dgm:pt>
    <dgm:pt modelId="{6C6371AC-FA2E-4831-8236-52D92FD0BB0F}" type="parTrans" cxnId="{7A6B04F2-0187-418D-AA15-534C1DAFED8A}">
      <dgm:prSet/>
      <dgm:spPr/>
      <dgm:t>
        <a:bodyPr/>
        <a:lstStyle/>
        <a:p>
          <a:endParaRPr lang="hu-HU" sz="1400"/>
        </a:p>
      </dgm:t>
    </dgm:pt>
    <dgm:pt modelId="{FB99A524-12CD-40C8-A59F-B7D7025DEE03}" type="sibTrans" cxnId="{7A6B04F2-0187-418D-AA15-534C1DAFED8A}">
      <dgm:prSet/>
      <dgm:spPr/>
      <dgm:t>
        <a:bodyPr/>
        <a:lstStyle/>
        <a:p>
          <a:endParaRPr lang="hu-HU" sz="1400"/>
        </a:p>
      </dgm:t>
    </dgm:pt>
    <dgm:pt modelId="{63B435E8-061C-46B5-A67F-1530CEDADC56}">
      <dgm:prSet custT="1"/>
      <dgm:spPr/>
      <dgm:t>
        <a:bodyPr/>
        <a:lstStyle/>
        <a:p>
          <a:pPr algn="ctr" rtl="0"/>
          <a:r>
            <a:rPr lang="hu-HU" sz="1200" b="1" dirty="0" err="1">
              <a:solidFill>
                <a:schemeClr val="bg1"/>
              </a:solidFill>
              <a:latin typeface="Segoe UI" panose="020B0502040204020203" pitchFamily="34" charset="0"/>
              <a:ea typeface="Segoe UI" panose="020B0502040204020203" pitchFamily="34" charset="0"/>
              <a:cs typeface="Segoe UI" panose="020B0502040204020203" pitchFamily="34" charset="0"/>
            </a:rPr>
            <a:t>September</a:t>
          </a:r>
          <a:r>
            <a:rPr lang="hu-HU"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 2018</a:t>
          </a:r>
          <a:endParaRPr lang="hu-HU" sz="1200" dirty="0">
            <a:latin typeface="Segoe UI" panose="020B0502040204020203" pitchFamily="34" charset="0"/>
            <a:ea typeface="Segoe UI" panose="020B0502040204020203" pitchFamily="34" charset="0"/>
            <a:cs typeface="Segoe UI" panose="020B0502040204020203" pitchFamily="34" charset="0"/>
          </a:endParaRPr>
        </a:p>
      </dgm:t>
    </dgm:pt>
    <dgm:pt modelId="{3B90B061-27A7-470C-83D6-70DF666A55A6}" type="parTrans" cxnId="{9691274E-B11F-4B70-BD91-CF705CDF10CE}">
      <dgm:prSet/>
      <dgm:spPr/>
      <dgm:t>
        <a:bodyPr/>
        <a:lstStyle/>
        <a:p>
          <a:endParaRPr lang="hu-HU" sz="1400"/>
        </a:p>
      </dgm:t>
    </dgm:pt>
    <dgm:pt modelId="{5AE310F3-87BC-493F-BF3E-AF1F26581F8A}" type="sibTrans" cxnId="{9691274E-B11F-4B70-BD91-CF705CDF10CE}">
      <dgm:prSet/>
      <dgm:spPr/>
      <dgm:t>
        <a:bodyPr/>
        <a:lstStyle/>
        <a:p>
          <a:endParaRPr lang="hu-HU" sz="1400"/>
        </a:p>
      </dgm:t>
    </dgm:pt>
    <dgm:pt modelId="{194D308C-8F9E-4CCB-A886-00BA2BBE1B19}">
      <dgm:prSet custT="1"/>
      <dgm:spPr/>
      <dgm:t>
        <a:bodyPr/>
        <a:lstStyle/>
        <a:p>
          <a:pPr algn="ctr" rtl="0"/>
          <a:r>
            <a:rPr lang="hu-HU" sz="1200" b="1" dirty="0" err="1">
              <a:solidFill>
                <a:schemeClr val="bg1"/>
              </a:solidFill>
              <a:latin typeface="Segoe UI" panose="020B0502040204020203" pitchFamily="34" charset="0"/>
              <a:ea typeface="Segoe UI" panose="020B0502040204020203" pitchFamily="34" charset="0"/>
              <a:cs typeface="Segoe UI" panose="020B0502040204020203" pitchFamily="34" charset="0"/>
            </a:rPr>
            <a:t>Sebtember</a:t>
          </a:r>
          <a:r>
            <a:rPr lang="hu-HU" sz="1200" b="1" dirty="0">
              <a:solidFill>
                <a:schemeClr val="bg1"/>
              </a:solidFill>
              <a:latin typeface="Segoe UI" panose="020B0502040204020203" pitchFamily="34" charset="0"/>
              <a:ea typeface="Segoe UI" panose="020B0502040204020203" pitchFamily="34" charset="0"/>
              <a:cs typeface="Segoe UI" panose="020B0502040204020203" pitchFamily="34" charset="0"/>
            </a:rPr>
            <a:t> 2018</a:t>
          </a:r>
        </a:p>
      </dgm:t>
    </dgm:pt>
    <dgm:pt modelId="{BBD3FFF9-AD51-4DC3-9283-81895D8B2648}" type="parTrans" cxnId="{D870CD4C-B03F-49BC-ACC9-23AE1BCF2C70}">
      <dgm:prSet/>
      <dgm:spPr/>
      <dgm:t>
        <a:bodyPr/>
        <a:lstStyle/>
        <a:p>
          <a:endParaRPr lang="hu-HU"/>
        </a:p>
      </dgm:t>
    </dgm:pt>
    <dgm:pt modelId="{DE00F814-CD9F-4943-98BE-03886D9AC6B7}" type="sibTrans" cxnId="{D870CD4C-B03F-49BC-ACC9-23AE1BCF2C70}">
      <dgm:prSet/>
      <dgm:spPr/>
      <dgm:t>
        <a:bodyPr/>
        <a:lstStyle/>
        <a:p>
          <a:endParaRPr lang="hu-HU"/>
        </a:p>
      </dgm:t>
    </dgm:pt>
    <dgm:pt modelId="{F9DDC54A-CAA6-4DD9-90A6-22E339906C9F}">
      <dgm:prSet/>
      <dgm:spPr/>
      <dgm:t>
        <a:bodyPr/>
        <a:lstStyle/>
        <a:p>
          <a:pPr rtl="0"/>
          <a:r>
            <a:rPr lang="hu-HU" b="1" dirty="0">
              <a:solidFill>
                <a:schemeClr val="bg1"/>
              </a:solidFill>
              <a:latin typeface="Segoe UI" panose="020B0502040204020203" pitchFamily="34" charset="0"/>
              <a:ea typeface="Segoe UI" panose="020B0502040204020203" pitchFamily="34" charset="0"/>
              <a:cs typeface="Segoe UI" panose="020B0502040204020203" pitchFamily="34" charset="0"/>
            </a:rPr>
            <a:t>27 </a:t>
          </a:r>
          <a:r>
            <a:rPr lang="hu-HU" b="1" dirty="0" err="1">
              <a:solidFill>
                <a:schemeClr val="bg1"/>
              </a:solidFill>
              <a:latin typeface="Segoe UI" panose="020B0502040204020203" pitchFamily="34" charset="0"/>
              <a:ea typeface="Segoe UI" panose="020B0502040204020203" pitchFamily="34" charset="0"/>
              <a:cs typeface="Segoe UI" panose="020B0502040204020203" pitchFamily="34" charset="0"/>
            </a:rPr>
            <a:t>July</a:t>
          </a:r>
          <a:r>
            <a:rPr lang="hu-HU" b="1" dirty="0">
              <a:solidFill>
                <a:schemeClr val="bg1"/>
              </a:solidFill>
              <a:latin typeface="Segoe UI" panose="020B0502040204020203" pitchFamily="34" charset="0"/>
              <a:ea typeface="Segoe UI" panose="020B0502040204020203" pitchFamily="34" charset="0"/>
              <a:cs typeface="Segoe UI" panose="020B0502040204020203" pitchFamily="34" charset="0"/>
            </a:rPr>
            <a:t> 2018</a:t>
          </a:r>
          <a:endParaRPr lang="hu-HU" dirty="0">
            <a:latin typeface="Segoe UI" panose="020B0502040204020203" pitchFamily="34" charset="0"/>
            <a:ea typeface="Segoe UI" panose="020B0502040204020203" pitchFamily="34" charset="0"/>
            <a:cs typeface="Segoe UI" panose="020B0502040204020203" pitchFamily="34" charset="0"/>
          </a:endParaRPr>
        </a:p>
      </dgm:t>
    </dgm:pt>
    <dgm:pt modelId="{047A4C76-9019-4856-9DB9-90AFE2DBA29C}" type="parTrans" cxnId="{04E2A024-5EBD-4AF6-8525-87FF35E1ED25}">
      <dgm:prSet/>
      <dgm:spPr/>
      <dgm:t>
        <a:bodyPr/>
        <a:lstStyle/>
        <a:p>
          <a:endParaRPr lang="hu-HU"/>
        </a:p>
      </dgm:t>
    </dgm:pt>
    <dgm:pt modelId="{D24E89DF-3DAA-4B2B-A019-233EF596687E}" type="sibTrans" cxnId="{04E2A024-5EBD-4AF6-8525-87FF35E1ED25}">
      <dgm:prSet/>
      <dgm:spPr/>
      <dgm:t>
        <a:bodyPr/>
        <a:lstStyle/>
        <a:p>
          <a:endParaRPr lang="hu-HU"/>
        </a:p>
      </dgm:t>
    </dgm:pt>
    <dgm:pt modelId="{0A67AD9F-6106-4F44-BFDB-9D90DA0E8539}">
      <dgm:prSet custT="1"/>
      <dgm:spPr/>
      <dgm:t>
        <a:bodyPr/>
        <a:lstStyle/>
        <a:p>
          <a:pPr algn="ctr" rtl="0"/>
          <a:r>
            <a:rPr lang="hu-HU" sz="1200" b="1" dirty="0">
              <a:latin typeface="Segoe UI" panose="020B0502040204020203" pitchFamily="34" charset="0"/>
              <a:ea typeface="Segoe UI" panose="020B0502040204020203" pitchFamily="34" charset="0"/>
              <a:cs typeface="Segoe UI" panose="020B0502040204020203" pitchFamily="34" charset="0"/>
            </a:rPr>
            <a:t>The </a:t>
          </a:r>
          <a:r>
            <a:rPr lang="hu-HU" sz="1200" b="1" dirty="0" err="1">
              <a:latin typeface="Segoe UI" panose="020B0502040204020203" pitchFamily="34" charset="0"/>
              <a:ea typeface="Segoe UI" panose="020B0502040204020203" pitchFamily="34" charset="0"/>
              <a:cs typeface="Segoe UI" panose="020B0502040204020203" pitchFamily="34" charset="0"/>
            </a:rPr>
            <a:t>State</a:t>
          </a:r>
          <a:r>
            <a:rPr lang="hu-HU" sz="1200" b="1" dirty="0">
              <a:latin typeface="Segoe UI" panose="020B0502040204020203" pitchFamily="34" charset="0"/>
              <a:ea typeface="Segoe UI" panose="020B0502040204020203" pitchFamily="34" charset="0"/>
              <a:cs typeface="Segoe UI" panose="020B0502040204020203" pitchFamily="34" charset="0"/>
            </a:rPr>
            <a:t> Audit Office </a:t>
          </a:r>
          <a:r>
            <a:rPr lang="hu-HU" sz="1200" b="1" dirty="0" err="1">
              <a:latin typeface="Segoe UI" panose="020B0502040204020203" pitchFamily="34" charset="0"/>
              <a:ea typeface="Segoe UI" panose="020B0502040204020203" pitchFamily="34" charset="0"/>
              <a:cs typeface="Segoe UI" panose="020B0502040204020203" pitchFamily="34" charset="0"/>
            </a:rPr>
            <a:t>receive</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hu-HU" sz="1200" b="1" dirty="0" err="1">
              <a:latin typeface="Segoe UI" panose="020B0502040204020203" pitchFamily="34" charset="0"/>
              <a:ea typeface="Segoe UI" panose="020B0502040204020203" pitchFamily="34" charset="0"/>
              <a:cs typeface="Segoe UI" panose="020B0502040204020203" pitchFamily="34" charset="0"/>
            </a:rPr>
            <a:t>the</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hu-HU" sz="1200" b="1" dirty="0" err="1">
              <a:latin typeface="Segoe UI" panose="020B0502040204020203" pitchFamily="34" charset="0"/>
              <a:ea typeface="Segoe UI" panose="020B0502040204020203" pitchFamily="34" charset="0"/>
              <a:cs typeface="Segoe UI" panose="020B0502040204020203" pitchFamily="34" charset="0"/>
            </a:rPr>
            <a:t>proposal</a:t>
          </a:r>
          <a:endParaRPr lang="hu-HU" sz="1200" dirty="0">
            <a:latin typeface="Segoe UI" panose="020B0502040204020203" pitchFamily="34" charset="0"/>
            <a:ea typeface="Segoe UI" panose="020B0502040204020203" pitchFamily="34" charset="0"/>
            <a:cs typeface="Segoe UI" panose="020B0502040204020203" pitchFamily="34" charset="0"/>
          </a:endParaRPr>
        </a:p>
      </dgm:t>
    </dgm:pt>
    <dgm:pt modelId="{BBFE49C6-DB59-4472-AF2F-3A51AFA95A52}" type="parTrans" cxnId="{049E375C-C834-4832-A841-CA53FA0369F5}">
      <dgm:prSet/>
      <dgm:spPr/>
      <dgm:t>
        <a:bodyPr/>
        <a:lstStyle/>
        <a:p>
          <a:endParaRPr lang="hu-HU"/>
        </a:p>
      </dgm:t>
    </dgm:pt>
    <dgm:pt modelId="{1D9E442D-DEC8-4290-A084-85E513B65953}" type="sibTrans" cxnId="{049E375C-C834-4832-A841-CA53FA0369F5}">
      <dgm:prSet/>
      <dgm:spPr/>
      <dgm:t>
        <a:bodyPr/>
        <a:lstStyle/>
        <a:p>
          <a:endParaRPr lang="hu-HU"/>
        </a:p>
      </dgm:t>
    </dgm:pt>
    <dgm:pt modelId="{A2725A33-9047-48F0-AEF9-D4E7C1E38366}">
      <dgm:prSet custT="1"/>
      <dgm:spPr/>
      <dgm:t>
        <a:bodyPr/>
        <a:lstStyle/>
        <a:p>
          <a:pPr algn="ctr" rtl="0"/>
          <a:r>
            <a:rPr lang="hu-HU" sz="1200" b="1">
              <a:latin typeface="Segoe UI" panose="020B0502040204020203" pitchFamily="34" charset="0"/>
              <a:ea typeface="Segoe UI" panose="020B0502040204020203" pitchFamily="34" charset="0"/>
              <a:cs typeface="Segoe UI" panose="020B0502040204020203" pitchFamily="34" charset="0"/>
            </a:rPr>
            <a:t>Ministry of Finance set the </a:t>
          </a:r>
          <a:r>
            <a:rPr lang="en-US" sz="1200" b="1">
              <a:latin typeface="Segoe UI" panose="020B0502040204020203" pitchFamily="34" charset="0"/>
              <a:ea typeface="Segoe UI" panose="020B0502040204020203" pitchFamily="34" charset="0"/>
              <a:cs typeface="Segoe UI" panose="020B0502040204020203" pitchFamily="34" charset="0"/>
            </a:rPr>
            <a:t>process of closing the accounts</a:t>
          </a:r>
          <a:r>
            <a:rPr lang="hu-HU" sz="1200" b="1">
              <a:latin typeface="Segoe UI" panose="020B0502040204020203" pitchFamily="34" charset="0"/>
              <a:ea typeface="Segoe UI" panose="020B0502040204020203" pitchFamily="34" charset="0"/>
              <a:cs typeface="Segoe UI" panose="020B0502040204020203" pitchFamily="34" charset="0"/>
            </a:rPr>
            <a:t> </a:t>
          </a:r>
          <a:endParaRPr lang="hu-HU" sz="1200" dirty="0">
            <a:latin typeface="Segoe UI" panose="020B0502040204020203" pitchFamily="34" charset="0"/>
            <a:ea typeface="Segoe UI" panose="020B0502040204020203" pitchFamily="34" charset="0"/>
            <a:cs typeface="Segoe UI" panose="020B0502040204020203" pitchFamily="34" charset="0"/>
          </a:endParaRPr>
        </a:p>
      </dgm:t>
    </dgm:pt>
    <dgm:pt modelId="{228F2E95-3077-4DE6-9375-2826BED6AE5A}" type="parTrans" cxnId="{C95296B9-E525-4F82-971E-5CBF567717A2}">
      <dgm:prSet/>
      <dgm:spPr/>
      <dgm:t>
        <a:bodyPr/>
        <a:lstStyle/>
        <a:p>
          <a:endParaRPr lang="hu-HU"/>
        </a:p>
      </dgm:t>
    </dgm:pt>
    <dgm:pt modelId="{26AECD64-160A-4373-9D4C-2678C1147A30}" type="sibTrans" cxnId="{C95296B9-E525-4F82-971E-5CBF567717A2}">
      <dgm:prSet/>
      <dgm:spPr/>
      <dgm:t>
        <a:bodyPr/>
        <a:lstStyle/>
        <a:p>
          <a:endParaRPr lang="hu-HU"/>
        </a:p>
      </dgm:t>
    </dgm:pt>
    <dgm:pt modelId="{02B99FA6-24AB-4007-9CE6-024CE9A7533C}" type="pres">
      <dgm:prSet presAssocID="{B3F5F7E6-42B3-4B85-A909-C982A27AF0D8}" presName="Name0" presStyleCnt="0">
        <dgm:presLayoutVars>
          <dgm:dir/>
          <dgm:animLvl val="lvl"/>
          <dgm:resizeHandles val="exact"/>
        </dgm:presLayoutVars>
      </dgm:prSet>
      <dgm:spPr/>
    </dgm:pt>
    <dgm:pt modelId="{06797775-504E-4B08-A929-59D27565F099}" type="pres">
      <dgm:prSet presAssocID="{071B1A16-2B12-4958-8556-E511CCD3B6D6}" presName="boxAndChildren" presStyleCnt="0"/>
      <dgm:spPr/>
    </dgm:pt>
    <dgm:pt modelId="{2B901B7B-0872-48C1-A07E-57966C4EE775}" type="pres">
      <dgm:prSet presAssocID="{071B1A16-2B12-4958-8556-E511CCD3B6D6}" presName="parentTextBox" presStyleLbl="node1" presStyleIdx="0" presStyleCnt="9"/>
      <dgm:spPr/>
    </dgm:pt>
    <dgm:pt modelId="{65BB8728-AC09-4D53-9502-2CE7D914288A}" type="pres">
      <dgm:prSet presAssocID="{7C2EDC20-EE67-4813-958A-5E35AF39CCC3}" presName="sp" presStyleCnt="0"/>
      <dgm:spPr/>
    </dgm:pt>
    <dgm:pt modelId="{309E902F-96F9-4B0D-9426-D3DC32B56AF4}" type="pres">
      <dgm:prSet presAssocID="{806F29EB-DBE0-44C5-B3E0-BC4C7A8ED90A}" presName="arrowAndChildren" presStyleCnt="0"/>
      <dgm:spPr/>
    </dgm:pt>
    <dgm:pt modelId="{6282D06C-2AF8-49AC-B129-811674A1B13B}" type="pres">
      <dgm:prSet presAssocID="{806F29EB-DBE0-44C5-B3E0-BC4C7A8ED90A}" presName="parentTextArrow" presStyleLbl="node1" presStyleIdx="0" presStyleCnt="9"/>
      <dgm:spPr/>
    </dgm:pt>
    <dgm:pt modelId="{8602F542-2B71-491A-8E2D-8075967E44E2}" type="pres">
      <dgm:prSet presAssocID="{806F29EB-DBE0-44C5-B3E0-BC4C7A8ED90A}" presName="arrow" presStyleLbl="node1" presStyleIdx="1" presStyleCnt="9"/>
      <dgm:spPr/>
    </dgm:pt>
    <dgm:pt modelId="{585F0A19-5D5D-46BB-8233-5B054AD74BD4}" type="pres">
      <dgm:prSet presAssocID="{806F29EB-DBE0-44C5-B3E0-BC4C7A8ED90A}" presName="descendantArrow" presStyleCnt="0"/>
      <dgm:spPr/>
    </dgm:pt>
    <dgm:pt modelId="{50D6EB8B-9ACA-4820-A673-2AEFFEA3EA9B}" type="pres">
      <dgm:prSet presAssocID="{194D308C-8F9E-4CCB-A886-00BA2BBE1B19}" presName="childTextArrow" presStyleLbl="fgAccFollowNode1" presStyleIdx="0" presStyleCnt="7">
        <dgm:presLayoutVars>
          <dgm:bulletEnabled val="1"/>
        </dgm:presLayoutVars>
      </dgm:prSet>
      <dgm:spPr/>
    </dgm:pt>
    <dgm:pt modelId="{FA693CE7-88A3-4104-AB31-556251F11A60}" type="pres">
      <dgm:prSet presAssocID="{78FC2808-AB6B-47EB-9E2B-B75429F02E4A}" presName="sp" presStyleCnt="0"/>
      <dgm:spPr/>
    </dgm:pt>
    <dgm:pt modelId="{3D4A13C1-D1BE-491C-A020-535AEA63E6A7}" type="pres">
      <dgm:prSet presAssocID="{BD32C9ED-2064-4BAB-AE9F-86DE6D96D29C}" presName="arrowAndChildren" presStyleCnt="0"/>
      <dgm:spPr/>
    </dgm:pt>
    <dgm:pt modelId="{21D987D5-6620-45D2-B553-C48D673A1BD7}" type="pres">
      <dgm:prSet presAssocID="{BD32C9ED-2064-4BAB-AE9F-86DE6D96D29C}" presName="parentTextArrow" presStyleLbl="node1" presStyleIdx="1" presStyleCnt="9"/>
      <dgm:spPr/>
    </dgm:pt>
    <dgm:pt modelId="{194E4920-B1FD-415E-8C38-A92E54C2C421}" type="pres">
      <dgm:prSet presAssocID="{BD32C9ED-2064-4BAB-AE9F-86DE6D96D29C}" presName="arrow" presStyleLbl="node1" presStyleIdx="2" presStyleCnt="9"/>
      <dgm:spPr/>
    </dgm:pt>
    <dgm:pt modelId="{338D40ED-5EC0-4C93-ABB4-4D7FAFD5A5E8}" type="pres">
      <dgm:prSet presAssocID="{BD32C9ED-2064-4BAB-AE9F-86DE6D96D29C}" presName="descendantArrow" presStyleCnt="0"/>
      <dgm:spPr/>
    </dgm:pt>
    <dgm:pt modelId="{10B1F6E5-8610-406F-A82E-4FFFB9FA3647}" type="pres">
      <dgm:prSet presAssocID="{63B435E8-061C-46B5-A67F-1530CEDADC56}" presName="childTextArrow" presStyleLbl="fgAccFollowNode1" presStyleIdx="1" presStyleCnt="7">
        <dgm:presLayoutVars>
          <dgm:bulletEnabled val="1"/>
        </dgm:presLayoutVars>
      </dgm:prSet>
      <dgm:spPr/>
    </dgm:pt>
    <dgm:pt modelId="{F870B7A5-AA14-4CBE-AAD9-D5B6EE6E971F}" type="pres">
      <dgm:prSet presAssocID="{1D9E442D-DEC8-4290-A084-85E513B65953}" presName="sp" presStyleCnt="0"/>
      <dgm:spPr/>
    </dgm:pt>
    <dgm:pt modelId="{D9CED52A-45F1-4AF7-AA4D-A6402FF5F3C2}" type="pres">
      <dgm:prSet presAssocID="{0A67AD9F-6106-4F44-BFDB-9D90DA0E8539}" presName="arrowAndChildren" presStyleCnt="0"/>
      <dgm:spPr/>
    </dgm:pt>
    <dgm:pt modelId="{C8001E93-F506-49F1-8F10-B233C1EEE461}" type="pres">
      <dgm:prSet presAssocID="{0A67AD9F-6106-4F44-BFDB-9D90DA0E8539}" presName="parentTextArrow" presStyleLbl="node1" presStyleIdx="2" presStyleCnt="9"/>
      <dgm:spPr/>
    </dgm:pt>
    <dgm:pt modelId="{D23045CB-8870-4F05-A229-DF15A437C436}" type="pres">
      <dgm:prSet presAssocID="{0A67AD9F-6106-4F44-BFDB-9D90DA0E8539}" presName="arrow" presStyleLbl="node1" presStyleIdx="3" presStyleCnt="9"/>
      <dgm:spPr/>
    </dgm:pt>
    <dgm:pt modelId="{30513E9C-4C39-4224-A9FE-DC2652EF4DB2}" type="pres">
      <dgm:prSet presAssocID="{0A67AD9F-6106-4F44-BFDB-9D90DA0E8539}" presName="descendantArrow" presStyleCnt="0"/>
      <dgm:spPr/>
    </dgm:pt>
    <dgm:pt modelId="{5BCC2CD5-C0B1-4E27-8346-9420AA9245C4}" type="pres">
      <dgm:prSet presAssocID="{F9DDC54A-CAA6-4DD9-90A6-22E339906C9F}" presName="childTextArrow" presStyleLbl="fgAccFollowNode1" presStyleIdx="2" presStyleCnt="7">
        <dgm:presLayoutVars>
          <dgm:bulletEnabled val="1"/>
        </dgm:presLayoutVars>
      </dgm:prSet>
      <dgm:spPr/>
    </dgm:pt>
    <dgm:pt modelId="{C978CE09-C52C-474D-9F93-9FE36E285E3F}" type="pres">
      <dgm:prSet presAssocID="{60A79356-62FD-4F6A-861B-3812DE001F97}" presName="sp" presStyleCnt="0"/>
      <dgm:spPr/>
    </dgm:pt>
    <dgm:pt modelId="{D26753E9-CBDF-4B9E-B3F3-C2597A47342C}" type="pres">
      <dgm:prSet presAssocID="{7A7C767C-1792-4D4F-926F-97A63D836897}" presName="arrowAndChildren" presStyleCnt="0"/>
      <dgm:spPr/>
    </dgm:pt>
    <dgm:pt modelId="{0FD25854-8E86-48DA-BA96-482F2AEE9DB2}" type="pres">
      <dgm:prSet presAssocID="{7A7C767C-1792-4D4F-926F-97A63D836897}" presName="parentTextArrow" presStyleLbl="node1" presStyleIdx="3" presStyleCnt="9"/>
      <dgm:spPr/>
    </dgm:pt>
    <dgm:pt modelId="{4552DE5F-4D01-4D89-B72F-7D648EE6FFE1}" type="pres">
      <dgm:prSet presAssocID="{7A7C767C-1792-4D4F-926F-97A63D836897}" presName="arrow" presStyleLbl="node1" presStyleIdx="4" presStyleCnt="9"/>
      <dgm:spPr/>
    </dgm:pt>
    <dgm:pt modelId="{EAF4EA06-57FA-4C1D-9526-8A3301B14304}" type="pres">
      <dgm:prSet presAssocID="{7A7C767C-1792-4D4F-926F-97A63D836897}" presName="descendantArrow" presStyleCnt="0"/>
      <dgm:spPr/>
    </dgm:pt>
    <dgm:pt modelId="{281E7860-B579-40A4-B9C8-E2B680CAD4C4}" type="pres">
      <dgm:prSet presAssocID="{5A9ED606-E85C-4A4D-A28E-A53A27B3865B}" presName="childTextArrow" presStyleLbl="fgAccFollowNode1" presStyleIdx="3" presStyleCnt="7">
        <dgm:presLayoutVars>
          <dgm:bulletEnabled val="1"/>
        </dgm:presLayoutVars>
      </dgm:prSet>
      <dgm:spPr/>
    </dgm:pt>
    <dgm:pt modelId="{1EC84A8D-D17D-4F7E-BD7F-332047C40144}" type="pres">
      <dgm:prSet presAssocID="{02AD37D9-E23A-406A-AFE1-DDCC7412E164}" presName="sp" presStyleCnt="0"/>
      <dgm:spPr/>
    </dgm:pt>
    <dgm:pt modelId="{0FEAD649-0D58-4AC0-9634-AB5FF86F2173}" type="pres">
      <dgm:prSet presAssocID="{9509ABDD-D722-4B65-8CBC-5D1D5FC64D80}" presName="arrowAndChildren" presStyleCnt="0"/>
      <dgm:spPr/>
    </dgm:pt>
    <dgm:pt modelId="{04E957B4-30CC-4546-965B-8F407A1E7609}" type="pres">
      <dgm:prSet presAssocID="{9509ABDD-D722-4B65-8CBC-5D1D5FC64D80}" presName="parentTextArrow" presStyleLbl="node1" presStyleIdx="4" presStyleCnt="9"/>
      <dgm:spPr/>
    </dgm:pt>
    <dgm:pt modelId="{ADD3C36C-AD42-4D02-8D5A-E6771AB390D8}" type="pres">
      <dgm:prSet presAssocID="{9509ABDD-D722-4B65-8CBC-5D1D5FC64D80}" presName="arrow" presStyleLbl="node1" presStyleIdx="5" presStyleCnt="9"/>
      <dgm:spPr/>
    </dgm:pt>
    <dgm:pt modelId="{5DE72A27-6306-4B9D-B8B1-3F6D87EF6747}" type="pres">
      <dgm:prSet presAssocID="{9509ABDD-D722-4B65-8CBC-5D1D5FC64D80}" presName="descendantArrow" presStyleCnt="0"/>
      <dgm:spPr/>
    </dgm:pt>
    <dgm:pt modelId="{892FC494-596D-45E1-A267-BA370B9D387E}" type="pres">
      <dgm:prSet presAssocID="{E9D59310-B619-4052-AA91-53D03DFDED05}" presName="childTextArrow" presStyleLbl="fgAccFollowNode1" presStyleIdx="4" presStyleCnt="7">
        <dgm:presLayoutVars>
          <dgm:bulletEnabled val="1"/>
        </dgm:presLayoutVars>
      </dgm:prSet>
      <dgm:spPr/>
    </dgm:pt>
    <dgm:pt modelId="{0BC62026-24A1-40F4-9577-F007C268B4E9}" type="pres">
      <dgm:prSet presAssocID="{DDDEC5A7-E3E7-4F3E-AF8B-269960F95EC4}" presName="sp" presStyleCnt="0"/>
      <dgm:spPr/>
    </dgm:pt>
    <dgm:pt modelId="{DD5A54D6-F68A-4A05-BBAF-1DA916A56E68}" type="pres">
      <dgm:prSet presAssocID="{B1D16B15-8E71-4552-9E0B-36E3540FACCB}" presName="arrowAndChildren" presStyleCnt="0"/>
      <dgm:spPr/>
    </dgm:pt>
    <dgm:pt modelId="{A9CFBEEF-FFAC-4065-B07D-E6D2199C3B90}" type="pres">
      <dgm:prSet presAssocID="{B1D16B15-8E71-4552-9E0B-36E3540FACCB}" presName="parentTextArrow" presStyleLbl="node1" presStyleIdx="5" presStyleCnt="9"/>
      <dgm:spPr/>
    </dgm:pt>
    <dgm:pt modelId="{5AA06FD6-929F-448F-ADEA-00D8AB57870B}" type="pres">
      <dgm:prSet presAssocID="{B1D16B15-8E71-4552-9E0B-36E3540FACCB}" presName="arrow" presStyleLbl="node1" presStyleIdx="6" presStyleCnt="9"/>
      <dgm:spPr/>
    </dgm:pt>
    <dgm:pt modelId="{7768C1C7-D6EA-4D3B-9040-7AC6E6CE26EF}" type="pres">
      <dgm:prSet presAssocID="{B1D16B15-8E71-4552-9E0B-36E3540FACCB}" presName="descendantArrow" presStyleCnt="0"/>
      <dgm:spPr/>
    </dgm:pt>
    <dgm:pt modelId="{6216FAE3-C466-497D-A243-134F5949DC42}" type="pres">
      <dgm:prSet presAssocID="{93E91988-20FE-4DEA-A3E6-0B5221376726}" presName="childTextArrow" presStyleLbl="fgAccFollowNode1" presStyleIdx="5" presStyleCnt="7">
        <dgm:presLayoutVars>
          <dgm:bulletEnabled val="1"/>
        </dgm:presLayoutVars>
      </dgm:prSet>
      <dgm:spPr/>
    </dgm:pt>
    <dgm:pt modelId="{75FF32E4-A31B-4C2A-B717-0F8F8E7871C8}" type="pres">
      <dgm:prSet presAssocID="{26AECD64-160A-4373-9D4C-2678C1147A30}" presName="sp" presStyleCnt="0"/>
      <dgm:spPr/>
    </dgm:pt>
    <dgm:pt modelId="{2902A3DB-FDD7-4E6D-AFAF-A0423C4FCED1}" type="pres">
      <dgm:prSet presAssocID="{A2725A33-9047-48F0-AEF9-D4E7C1E38366}" presName="arrowAndChildren" presStyleCnt="0"/>
      <dgm:spPr/>
    </dgm:pt>
    <dgm:pt modelId="{A08BFC92-2365-42A8-A34D-5EA13401CB6F}" type="pres">
      <dgm:prSet presAssocID="{A2725A33-9047-48F0-AEF9-D4E7C1E38366}" presName="parentTextArrow" presStyleLbl="node1" presStyleIdx="6" presStyleCnt="9"/>
      <dgm:spPr/>
    </dgm:pt>
    <dgm:pt modelId="{807A07F9-AEAB-4F53-90CC-CE5CB73D7092}" type="pres">
      <dgm:prSet presAssocID="{A2725A33-9047-48F0-AEF9-D4E7C1E38366}" presName="arrow" presStyleLbl="node1" presStyleIdx="7" presStyleCnt="9"/>
      <dgm:spPr/>
    </dgm:pt>
    <dgm:pt modelId="{AFD77EF1-3079-4B34-A1B1-7295159C6B7B}" type="pres">
      <dgm:prSet presAssocID="{A2725A33-9047-48F0-AEF9-D4E7C1E38366}" presName="descendantArrow" presStyleCnt="0"/>
      <dgm:spPr/>
    </dgm:pt>
    <dgm:pt modelId="{FA890B8C-2BF3-4C08-8FEC-32483231D39B}" type="pres">
      <dgm:prSet presAssocID="{2462ACA1-28B0-4DB6-91EB-2E5D700FDE8C}" presName="childTextArrow" presStyleLbl="fgAccFollowNode1" presStyleIdx="6" presStyleCnt="7">
        <dgm:presLayoutVars>
          <dgm:bulletEnabled val="1"/>
        </dgm:presLayoutVars>
      </dgm:prSet>
      <dgm:spPr/>
    </dgm:pt>
    <dgm:pt modelId="{5534388F-D272-4B6B-A79D-B93DE019EB99}" type="pres">
      <dgm:prSet presAssocID="{390ED4DB-97AC-4340-82D9-B1152B52CFF7}" presName="sp" presStyleCnt="0"/>
      <dgm:spPr/>
    </dgm:pt>
    <dgm:pt modelId="{C5822F21-E515-4858-8560-62CBDB30F508}" type="pres">
      <dgm:prSet presAssocID="{DD85039A-ECA4-4B5D-8A92-9909C9D8B84B}" presName="arrowAndChildren" presStyleCnt="0"/>
      <dgm:spPr/>
    </dgm:pt>
    <dgm:pt modelId="{72BDCD5E-93C9-4CFF-B1DD-1F2E46179C1F}" type="pres">
      <dgm:prSet presAssocID="{DD85039A-ECA4-4B5D-8A92-9909C9D8B84B}" presName="parentTextArrow" presStyleLbl="node1" presStyleIdx="8" presStyleCnt="9"/>
      <dgm:spPr/>
    </dgm:pt>
  </dgm:ptLst>
  <dgm:cxnLst>
    <dgm:cxn modelId="{21DF6C0E-6A74-453E-A0E5-7DC35ED0BAD3}" srcId="{B3F5F7E6-42B3-4B85-A909-C982A27AF0D8}" destId="{9509ABDD-D722-4B65-8CBC-5D1D5FC64D80}" srcOrd="3" destOrd="0" parTransId="{3A569308-1664-4661-BAFD-F29099EBDF53}" sibTransId="{02AD37D9-E23A-406A-AFE1-DDCC7412E164}"/>
    <dgm:cxn modelId="{1C790017-1EC9-457F-9BC4-219DE5682EA8}" srcId="{B3F5F7E6-42B3-4B85-A909-C982A27AF0D8}" destId="{7A7C767C-1792-4D4F-926F-97A63D836897}" srcOrd="4" destOrd="0" parTransId="{7B0467F9-D34B-45BD-8366-78305B6C15A3}" sibTransId="{60A79356-62FD-4F6A-861B-3812DE001F97}"/>
    <dgm:cxn modelId="{25477E22-C667-46A9-8E03-6ECA70582877}" type="presOf" srcId="{7A7C767C-1792-4D4F-926F-97A63D836897}" destId="{4552DE5F-4D01-4D89-B72F-7D648EE6FFE1}" srcOrd="1" destOrd="0" presId="urn:microsoft.com/office/officeart/2005/8/layout/process4"/>
    <dgm:cxn modelId="{ACC8B023-793E-4ADD-ADD7-E1960CBE51DB}" type="presOf" srcId="{E9D59310-B619-4052-AA91-53D03DFDED05}" destId="{892FC494-596D-45E1-A267-BA370B9D387E}" srcOrd="0" destOrd="0" presId="urn:microsoft.com/office/officeart/2005/8/layout/process4"/>
    <dgm:cxn modelId="{04E2A024-5EBD-4AF6-8525-87FF35E1ED25}" srcId="{0A67AD9F-6106-4F44-BFDB-9D90DA0E8539}" destId="{F9DDC54A-CAA6-4DD9-90A6-22E339906C9F}" srcOrd="0" destOrd="0" parTransId="{047A4C76-9019-4856-9DB9-90AFE2DBA29C}" sibTransId="{D24E89DF-3DAA-4B2B-A019-233EF596687E}"/>
    <dgm:cxn modelId="{6581F13E-1778-4809-944D-6CC834C47FC2}" type="presOf" srcId="{B3F5F7E6-42B3-4B85-A909-C982A27AF0D8}" destId="{02B99FA6-24AB-4007-9CE6-024CE9A7533C}" srcOrd="0" destOrd="0" presId="urn:microsoft.com/office/officeart/2005/8/layout/process4"/>
    <dgm:cxn modelId="{049E375C-C834-4832-A841-CA53FA0369F5}" srcId="{B3F5F7E6-42B3-4B85-A909-C982A27AF0D8}" destId="{0A67AD9F-6106-4F44-BFDB-9D90DA0E8539}" srcOrd="5" destOrd="0" parTransId="{BBFE49C6-DB59-4472-AF2F-3A51AFA95A52}" sibTransId="{1D9E442D-DEC8-4290-A084-85E513B65953}"/>
    <dgm:cxn modelId="{AFB46442-096D-4320-AD87-0A19BAE3994B}" type="presOf" srcId="{A2725A33-9047-48F0-AEF9-D4E7C1E38366}" destId="{807A07F9-AEAB-4F53-90CC-CE5CB73D7092}" srcOrd="1" destOrd="0" presId="urn:microsoft.com/office/officeart/2005/8/layout/process4"/>
    <dgm:cxn modelId="{E4E60347-8E71-41CD-A527-6F44EB114510}" srcId="{9509ABDD-D722-4B65-8CBC-5D1D5FC64D80}" destId="{E9D59310-B619-4052-AA91-53D03DFDED05}" srcOrd="0" destOrd="0" parTransId="{3191B1A5-B784-4EC4-9C18-C62BF7A82C97}" sibTransId="{81E2EEB1-8DCB-4B96-9B2E-6985E9FB6905}"/>
    <dgm:cxn modelId="{101D7649-66E5-46CE-A876-882E00F9A8B7}" type="presOf" srcId="{9509ABDD-D722-4B65-8CBC-5D1D5FC64D80}" destId="{04E957B4-30CC-4546-965B-8F407A1E7609}" srcOrd="0" destOrd="0" presId="urn:microsoft.com/office/officeart/2005/8/layout/process4"/>
    <dgm:cxn modelId="{D870CD4C-B03F-49BC-ACC9-23AE1BCF2C70}" srcId="{806F29EB-DBE0-44C5-B3E0-BC4C7A8ED90A}" destId="{194D308C-8F9E-4CCB-A886-00BA2BBE1B19}" srcOrd="0" destOrd="0" parTransId="{BBD3FFF9-AD51-4DC3-9283-81895D8B2648}" sibTransId="{DE00F814-CD9F-4943-98BE-03886D9AC6B7}"/>
    <dgm:cxn modelId="{9691274E-B11F-4B70-BD91-CF705CDF10CE}" srcId="{BD32C9ED-2064-4BAB-AE9F-86DE6D96D29C}" destId="{63B435E8-061C-46B5-A67F-1530CEDADC56}" srcOrd="0" destOrd="0" parTransId="{3B90B061-27A7-470C-83D6-70DF666A55A6}" sibTransId="{5AE310F3-87BC-493F-BF3E-AF1F26581F8A}"/>
    <dgm:cxn modelId="{08993152-0B67-4F1A-89E8-6CF01E43506F}" type="presOf" srcId="{9509ABDD-D722-4B65-8CBC-5D1D5FC64D80}" destId="{ADD3C36C-AD42-4D02-8D5A-E6771AB390D8}" srcOrd="1" destOrd="0" presId="urn:microsoft.com/office/officeart/2005/8/layout/process4"/>
    <dgm:cxn modelId="{A229FB7E-5564-4A4D-BC09-079E95A1FE9E}" type="presOf" srcId="{806F29EB-DBE0-44C5-B3E0-BC4C7A8ED90A}" destId="{8602F542-2B71-491A-8E2D-8075967E44E2}" srcOrd="1" destOrd="0" presId="urn:microsoft.com/office/officeart/2005/8/layout/process4"/>
    <dgm:cxn modelId="{11CA3981-A1B2-4D30-AC73-ED0065A29FA6}" type="presOf" srcId="{5A9ED606-E85C-4A4D-A28E-A53A27B3865B}" destId="{281E7860-B579-40A4-B9C8-E2B680CAD4C4}" srcOrd="0" destOrd="0" presId="urn:microsoft.com/office/officeart/2005/8/layout/process4"/>
    <dgm:cxn modelId="{ACCA1888-566F-4D08-96E0-1A8E123FFD6B}" type="presOf" srcId="{63B435E8-061C-46B5-A67F-1530CEDADC56}" destId="{10B1F6E5-8610-406F-A82E-4FFFB9FA3647}" srcOrd="0" destOrd="0" presId="urn:microsoft.com/office/officeart/2005/8/layout/process4"/>
    <dgm:cxn modelId="{3B8EAC89-87DD-4ACF-A0C6-53E7C3ED186E}" type="presOf" srcId="{194D308C-8F9E-4CCB-A886-00BA2BBE1B19}" destId="{50D6EB8B-9ACA-4820-A673-2AEFFEA3EA9B}" srcOrd="0" destOrd="0" presId="urn:microsoft.com/office/officeart/2005/8/layout/process4"/>
    <dgm:cxn modelId="{9509CE8C-5232-443C-A1D8-266C840BE31C}" srcId="{B3F5F7E6-42B3-4B85-A909-C982A27AF0D8}" destId="{071B1A16-2B12-4958-8556-E511CCD3B6D6}" srcOrd="8" destOrd="0" parTransId="{A06540F5-1733-46A9-9384-2DAA5A712772}" sibTransId="{CD7BA85F-4963-44E2-9E77-68A1A494CB72}"/>
    <dgm:cxn modelId="{D1D6238E-E33B-410B-8EA7-73C7E84E0AEA}" type="presOf" srcId="{0A67AD9F-6106-4F44-BFDB-9D90DA0E8539}" destId="{D23045CB-8870-4F05-A229-DF15A437C436}" srcOrd="1" destOrd="0" presId="urn:microsoft.com/office/officeart/2005/8/layout/process4"/>
    <dgm:cxn modelId="{7EA4FD92-495F-4934-AE4F-A39BAF415A05}" type="presOf" srcId="{806F29EB-DBE0-44C5-B3E0-BC4C7A8ED90A}" destId="{6282D06C-2AF8-49AC-B129-811674A1B13B}" srcOrd="0" destOrd="0" presId="urn:microsoft.com/office/officeart/2005/8/layout/process4"/>
    <dgm:cxn modelId="{B6A39DA9-BA34-44B0-BA60-D75EF0ABB5EA}" type="presOf" srcId="{B1D16B15-8E71-4552-9E0B-36E3540FACCB}" destId="{5AA06FD6-929F-448F-ADEA-00D8AB57870B}" srcOrd="1" destOrd="0" presId="urn:microsoft.com/office/officeart/2005/8/layout/process4"/>
    <dgm:cxn modelId="{F68647AA-4EF3-470A-AC8B-2A4200EC9D9A}" type="presOf" srcId="{7A7C767C-1792-4D4F-926F-97A63D836897}" destId="{0FD25854-8E86-48DA-BA96-482F2AEE9DB2}" srcOrd="0" destOrd="0" presId="urn:microsoft.com/office/officeart/2005/8/layout/process4"/>
    <dgm:cxn modelId="{DFE11EAB-959D-42E6-86DD-1004187876CC}" type="presOf" srcId="{071B1A16-2B12-4958-8556-E511CCD3B6D6}" destId="{2B901B7B-0872-48C1-A07E-57966C4EE775}" srcOrd="0" destOrd="0" presId="urn:microsoft.com/office/officeart/2005/8/layout/process4"/>
    <dgm:cxn modelId="{9AFB9AB7-DCFE-4DCF-B083-7BF59A600C8C}" type="presOf" srcId="{BD32C9ED-2064-4BAB-AE9F-86DE6D96D29C}" destId="{21D987D5-6620-45D2-B553-C48D673A1BD7}" srcOrd="0" destOrd="0" presId="urn:microsoft.com/office/officeart/2005/8/layout/process4"/>
    <dgm:cxn modelId="{A1B25FB8-0444-4C59-9AE8-845D8786651B}" type="presOf" srcId="{2462ACA1-28B0-4DB6-91EB-2E5D700FDE8C}" destId="{FA890B8C-2BF3-4C08-8FEC-32483231D39B}" srcOrd="0" destOrd="0" presId="urn:microsoft.com/office/officeart/2005/8/layout/process4"/>
    <dgm:cxn modelId="{C95296B9-E525-4F82-971E-5CBF567717A2}" srcId="{B3F5F7E6-42B3-4B85-A909-C982A27AF0D8}" destId="{A2725A33-9047-48F0-AEF9-D4E7C1E38366}" srcOrd="1" destOrd="0" parTransId="{228F2E95-3077-4DE6-9375-2826BED6AE5A}" sibTransId="{26AECD64-160A-4373-9D4C-2678C1147A30}"/>
    <dgm:cxn modelId="{419208BC-C81E-4180-8D66-9DF3CCB068A7}" type="presOf" srcId="{B1D16B15-8E71-4552-9E0B-36E3540FACCB}" destId="{A9CFBEEF-FFAC-4065-B07D-E6D2199C3B90}" srcOrd="0" destOrd="0" presId="urn:microsoft.com/office/officeart/2005/8/layout/process4"/>
    <dgm:cxn modelId="{8473E4BD-CB20-44A0-9332-A2BB7D1B914F}" srcId="{A2725A33-9047-48F0-AEF9-D4E7C1E38366}" destId="{2462ACA1-28B0-4DB6-91EB-2E5D700FDE8C}" srcOrd="0" destOrd="0" parTransId="{0A48B43E-035D-467E-BB66-1C41E9155D12}" sibTransId="{C9525A96-2D31-47D9-BB48-9935331B383D}"/>
    <dgm:cxn modelId="{8D1976BE-1D63-4247-A02D-DE54B5F8A882}" type="presOf" srcId="{DD85039A-ECA4-4B5D-8A92-9909C9D8B84B}" destId="{72BDCD5E-93C9-4CFF-B1DD-1F2E46179C1F}" srcOrd="0" destOrd="0" presId="urn:microsoft.com/office/officeart/2005/8/layout/process4"/>
    <dgm:cxn modelId="{D1C94AC2-A09D-4A3B-9939-513B39A8F037}" type="presOf" srcId="{F9DDC54A-CAA6-4DD9-90A6-22E339906C9F}" destId="{5BCC2CD5-C0B1-4E27-8346-9420AA9245C4}" srcOrd="0" destOrd="0" presId="urn:microsoft.com/office/officeart/2005/8/layout/process4"/>
    <dgm:cxn modelId="{E15B3AC4-3532-4FEA-833E-A3676BD5B7F4}" type="presOf" srcId="{93E91988-20FE-4DEA-A3E6-0B5221376726}" destId="{6216FAE3-C466-497D-A243-134F5949DC42}" srcOrd="0" destOrd="0" presId="urn:microsoft.com/office/officeart/2005/8/layout/process4"/>
    <dgm:cxn modelId="{4E93A1CE-012F-4475-A0D6-7CE0F7620F4A}" type="presOf" srcId="{A2725A33-9047-48F0-AEF9-D4E7C1E38366}" destId="{A08BFC92-2365-42A8-A34D-5EA13401CB6F}" srcOrd="0" destOrd="0" presId="urn:microsoft.com/office/officeart/2005/8/layout/process4"/>
    <dgm:cxn modelId="{8528E5D9-B12B-4A08-BB8D-B571B9E8A1A0}" srcId="{B1D16B15-8E71-4552-9E0B-36E3540FACCB}" destId="{93E91988-20FE-4DEA-A3E6-0B5221376726}" srcOrd="0" destOrd="0" parTransId="{B753D3D8-551A-45BD-982D-10AE305A8849}" sibTransId="{FDF52118-C7F7-4324-8C59-BE0F7B5E0718}"/>
    <dgm:cxn modelId="{52C96FE1-0862-4B0F-8C6D-B0D4E56E1810}" srcId="{B3F5F7E6-42B3-4B85-A909-C982A27AF0D8}" destId="{B1D16B15-8E71-4552-9E0B-36E3540FACCB}" srcOrd="2" destOrd="0" parTransId="{73355204-227A-4A2C-B631-0A69A6E537DF}" sibTransId="{DDDEC5A7-E3E7-4F3E-AF8B-269960F95EC4}"/>
    <dgm:cxn modelId="{D894ABE1-F16B-4FF4-90A8-F4E6671F2E9E}" srcId="{B3F5F7E6-42B3-4B85-A909-C982A27AF0D8}" destId="{806F29EB-DBE0-44C5-B3E0-BC4C7A8ED90A}" srcOrd="7" destOrd="0" parTransId="{A21E3D91-E627-4B01-85D5-A2214D6CB18B}" sibTransId="{7C2EDC20-EE67-4813-958A-5E35AF39CCC3}"/>
    <dgm:cxn modelId="{025542EB-0A93-4A44-B792-7DA2BED40010}" type="presOf" srcId="{0A67AD9F-6106-4F44-BFDB-9D90DA0E8539}" destId="{C8001E93-F506-49F1-8F10-B233C1EEE461}" srcOrd="0" destOrd="0" presId="urn:microsoft.com/office/officeart/2005/8/layout/process4"/>
    <dgm:cxn modelId="{85B5C4EE-EC44-4D63-B3F6-E7B64AFF6C82}" srcId="{B3F5F7E6-42B3-4B85-A909-C982A27AF0D8}" destId="{BD32C9ED-2064-4BAB-AE9F-86DE6D96D29C}" srcOrd="6" destOrd="0" parTransId="{EF00EF9D-3B21-4AEE-A806-F67B4B46BB1F}" sibTransId="{78FC2808-AB6B-47EB-9E2B-B75429F02E4A}"/>
    <dgm:cxn modelId="{7A6B04F2-0187-418D-AA15-534C1DAFED8A}" srcId="{7A7C767C-1792-4D4F-926F-97A63D836897}" destId="{5A9ED606-E85C-4A4D-A28E-A53A27B3865B}" srcOrd="0" destOrd="0" parTransId="{6C6371AC-FA2E-4831-8236-52D92FD0BB0F}" sibTransId="{FB99A524-12CD-40C8-A59F-B7D7025DEE03}"/>
    <dgm:cxn modelId="{0FEB97F2-BA86-4486-A906-37B145DD6808}" type="presOf" srcId="{BD32C9ED-2064-4BAB-AE9F-86DE6D96D29C}" destId="{194E4920-B1FD-415E-8C38-A92E54C2C421}" srcOrd="1" destOrd="0" presId="urn:microsoft.com/office/officeart/2005/8/layout/process4"/>
    <dgm:cxn modelId="{4896A9FA-D153-428C-8DB0-A1A280377CCA}" srcId="{B3F5F7E6-42B3-4B85-A909-C982A27AF0D8}" destId="{DD85039A-ECA4-4B5D-8A92-9909C9D8B84B}" srcOrd="0" destOrd="0" parTransId="{088191EA-F348-4273-9F38-5C1CF82336CE}" sibTransId="{390ED4DB-97AC-4340-82D9-B1152B52CFF7}"/>
    <dgm:cxn modelId="{A7926C15-7E62-471C-8E00-1DEB5A2ADFBC}" type="presParOf" srcId="{02B99FA6-24AB-4007-9CE6-024CE9A7533C}" destId="{06797775-504E-4B08-A929-59D27565F099}" srcOrd="0" destOrd="0" presId="urn:microsoft.com/office/officeart/2005/8/layout/process4"/>
    <dgm:cxn modelId="{5252F646-D70A-41DF-BAC9-D4EB7409E461}" type="presParOf" srcId="{06797775-504E-4B08-A929-59D27565F099}" destId="{2B901B7B-0872-48C1-A07E-57966C4EE775}" srcOrd="0" destOrd="0" presId="urn:microsoft.com/office/officeart/2005/8/layout/process4"/>
    <dgm:cxn modelId="{15380925-B251-4F71-94F8-56B0D4C749E1}" type="presParOf" srcId="{02B99FA6-24AB-4007-9CE6-024CE9A7533C}" destId="{65BB8728-AC09-4D53-9502-2CE7D914288A}" srcOrd="1" destOrd="0" presId="urn:microsoft.com/office/officeart/2005/8/layout/process4"/>
    <dgm:cxn modelId="{451E044E-B3E8-490C-B522-0F83ADC163F7}" type="presParOf" srcId="{02B99FA6-24AB-4007-9CE6-024CE9A7533C}" destId="{309E902F-96F9-4B0D-9426-D3DC32B56AF4}" srcOrd="2" destOrd="0" presId="urn:microsoft.com/office/officeart/2005/8/layout/process4"/>
    <dgm:cxn modelId="{645E2D7C-2393-4315-B2DF-CFEDD1EFC17F}" type="presParOf" srcId="{309E902F-96F9-4B0D-9426-D3DC32B56AF4}" destId="{6282D06C-2AF8-49AC-B129-811674A1B13B}" srcOrd="0" destOrd="0" presId="urn:microsoft.com/office/officeart/2005/8/layout/process4"/>
    <dgm:cxn modelId="{6C5CB759-CA24-453A-AC47-C20ADA0955C5}" type="presParOf" srcId="{309E902F-96F9-4B0D-9426-D3DC32B56AF4}" destId="{8602F542-2B71-491A-8E2D-8075967E44E2}" srcOrd="1" destOrd="0" presId="urn:microsoft.com/office/officeart/2005/8/layout/process4"/>
    <dgm:cxn modelId="{23D6E3FB-2538-4516-86A3-2E0C2A146A61}" type="presParOf" srcId="{309E902F-96F9-4B0D-9426-D3DC32B56AF4}" destId="{585F0A19-5D5D-46BB-8233-5B054AD74BD4}" srcOrd="2" destOrd="0" presId="urn:microsoft.com/office/officeart/2005/8/layout/process4"/>
    <dgm:cxn modelId="{72773693-80ED-4D88-8448-6D716DE1515F}" type="presParOf" srcId="{585F0A19-5D5D-46BB-8233-5B054AD74BD4}" destId="{50D6EB8B-9ACA-4820-A673-2AEFFEA3EA9B}" srcOrd="0" destOrd="0" presId="urn:microsoft.com/office/officeart/2005/8/layout/process4"/>
    <dgm:cxn modelId="{D1DABCB9-3D9A-4A6C-9D1F-3957CEF11DC4}" type="presParOf" srcId="{02B99FA6-24AB-4007-9CE6-024CE9A7533C}" destId="{FA693CE7-88A3-4104-AB31-556251F11A60}" srcOrd="3" destOrd="0" presId="urn:microsoft.com/office/officeart/2005/8/layout/process4"/>
    <dgm:cxn modelId="{68B2E075-B94B-4845-B8D3-A2F33B55AA21}" type="presParOf" srcId="{02B99FA6-24AB-4007-9CE6-024CE9A7533C}" destId="{3D4A13C1-D1BE-491C-A020-535AEA63E6A7}" srcOrd="4" destOrd="0" presId="urn:microsoft.com/office/officeart/2005/8/layout/process4"/>
    <dgm:cxn modelId="{A6F6BFCF-27B5-4BFB-A882-D8EEA6056AB9}" type="presParOf" srcId="{3D4A13C1-D1BE-491C-A020-535AEA63E6A7}" destId="{21D987D5-6620-45D2-B553-C48D673A1BD7}" srcOrd="0" destOrd="0" presId="urn:microsoft.com/office/officeart/2005/8/layout/process4"/>
    <dgm:cxn modelId="{FCA11112-BE38-4E50-AAE9-FE758382E3A2}" type="presParOf" srcId="{3D4A13C1-D1BE-491C-A020-535AEA63E6A7}" destId="{194E4920-B1FD-415E-8C38-A92E54C2C421}" srcOrd="1" destOrd="0" presId="urn:microsoft.com/office/officeart/2005/8/layout/process4"/>
    <dgm:cxn modelId="{49BEAE05-0346-4326-ACA1-A9AED2F57413}" type="presParOf" srcId="{3D4A13C1-D1BE-491C-A020-535AEA63E6A7}" destId="{338D40ED-5EC0-4C93-ABB4-4D7FAFD5A5E8}" srcOrd="2" destOrd="0" presId="urn:microsoft.com/office/officeart/2005/8/layout/process4"/>
    <dgm:cxn modelId="{90665E14-F171-4E92-AABD-B438972897CA}" type="presParOf" srcId="{338D40ED-5EC0-4C93-ABB4-4D7FAFD5A5E8}" destId="{10B1F6E5-8610-406F-A82E-4FFFB9FA3647}" srcOrd="0" destOrd="0" presId="urn:microsoft.com/office/officeart/2005/8/layout/process4"/>
    <dgm:cxn modelId="{452DB1D6-4F71-4455-BC99-0C0EEEFC3BAF}" type="presParOf" srcId="{02B99FA6-24AB-4007-9CE6-024CE9A7533C}" destId="{F870B7A5-AA14-4CBE-AAD9-D5B6EE6E971F}" srcOrd="5" destOrd="0" presId="urn:microsoft.com/office/officeart/2005/8/layout/process4"/>
    <dgm:cxn modelId="{6ABD1F4A-82D1-4146-BD33-8B83BB614323}" type="presParOf" srcId="{02B99FA6-24AB-4007-9CE6-024CE9A7533C}" destId="{D9CED52A-45F1-4AF7-AA4D-A6402FF5F3C2}" srcOrd="6" destOrd="0" presId="urn:microsoft.com/office/officeart/2005/8/layout/process4"/>
    <dgm:cxn modelId="{48016DBB-E6F1-4959-94AE-EF5B5451A273}" type="presParOf" srcId="{D9CED52A-45F1-4AF7-AA4D-A6402FF5F3C2}" destId="{C8001E93-F506-49F1-8F10-B233C1EEE461}" srcOrd="0" destOrd="0" presId="urn:microsoft.com/office/officeart/2005/8/layout/process4"/>
    <dgm:cxn modelId="{04B89B30-DD34-4AB7-A8FF-AD60C37CF12D}" type="presParOf" srcId="{D9CED52A-45F1-4AF7-AA4D-A6402FF5F3C2}" destId="{D23045CB-8870-4F05-A229-DF15A437C436}" srcOrd="1" destOrd="0" presId="urn:microsoft.com/office/officeart/2005/8/layout/process4"/>
    <dgm:cxn modelId="{F9C8FAB7-3E32-4EB9-814E-BADCA878B309}" type="presParOf" srcId="{D9CED52A-45F1-4AF7-AA4D-A6402FF5F3C2}" destId="{30513E9C-4C39-4224-A9FE-DC2652EF4DB2}" srcOrd="2" destOrd="0" presId="urn:microsoft.com/office/officeart/2005/8/layout/process4"/>
    <dgm:cxn modelId="{5D8AAC4F-9DF9-4ABF-B42B-B5E1349F5CE8}" type="presParOf" srcId="{30513E9C-4C39-4224-A9FE-DC2652EF4DB2}" destId="{5BCC2CD5-C0B1-4E27-8346-9420AA9245C4}" srcOrd="0" destOrd="0" presId="urn:microsoft.com/office/officeart/2005/8/layout/process4"/>
    <dgm:cxn modelId="{FC37DB16-7969-4937-973D-1694DCDC1A80}" type="presParOf" srcId="{02B99FA6-24AB-4007-9CE6-024CE9A7533C}" destId="{C978CE09-C52C-474D-9F93-9FE36E285E3F}" srcOrd="7" destOrd="0" presId="urn:microsoft.com/office/officeart/2005/8/layout/process4"/>
    <dgm:cxn modelId="{3291CA92-29B2-43C6-B37D-E42DF02F6F94}" type="presParOf" srcId="{02B99FA6-24AB-4007-9CE6-024CE9A7533C}" destId="{D26753E9-CBDF-4B9E-B3F3-C2597A47342C}" srcOrd="8" destOrd="0" presId="urn:microsoft.com/office/officeart/2005/8/layout/process4"/>
    <dgm:cxn modelId="{DFD3300F-DBB4-4581-ADCA-DBFBE8EC4E72}" type="presParOf" srcId="{D26753E9-CBDF-4B9E-B3F3-C2597A47342C}" destId="{0FD25854-8E86-48DA-BA96-482F2AEE9DB2}" srcOrd="0" destOrd="0" presId="urn:microsoft.com/office/officeart/2005/8/layout/process4"/>
    <dgm:cxn modelId="{4F7D89BD-1A99-41E8-819A-72DB7577AAEC}" type="presParOf" srcId="{D26753E9-CBDF-4B9E-B3F3-C2597A47342C}" destId="{4552DE5F-4D01-4D89-B72F-7D648EE6FFE1}" srcOrd="1" destOrd="0" presId="urn:microsoft.com/office/officeart/2005/8/layout/process4"/>
    <dgm:cxn modelId="{BBC9C538-370E-4AA0-9583-E50FC44DA4F4}" type="presParOf" srcId="{D26753E9-CBDF-4B9E-B3F3-C2597A47342C}" destId="{EAF4EA06-57FA-4C1D-9526-8A3301B14304}" srcOrd="2" destOrd="0" presId="urn:microsoft.com/office/officeart/2005/8/layout/process4"/>
    <dgm:cxn modelId="{A5F3CC5C-DD60-4946-B858-B9ECF5FCC358}" type="presParOf" srcId="{EAF4EA06-57FA-4C1D-9526-8A3301B14304}" destId="{281E7860-B579-40A4-B9C8-E2B680CAD4C4}" srcOrd="0" destOrd="0" presId="urn:microsoft.com/office/officeart/2005/8/layout/process4"/>
    <dgm:cxn modelId="{D8051DF3-BB71-4E6B-B88E-61AFA240A57D}" type="presParOf" srcId="{02B99FA6-24AB-4007-9CE6-024CE9A7533C}" destId="{1EC84A8D-D17D-4F7E-BD7F-332047C40144}" srcOrd="9" destOrd="0" presId="urn:microsoft.com/office/officeart/2005/8/layout/process4"/>
    <dgm:cxn modelId="{4EE5D025-4769-4CF8-BB4F-DCAD5EAAC08B}" type="presParOf" srcId="{02B99FA6-24AB-4007-9CE6-024CE9A7533C}" destId="{0FEAD649-0D58-4AC0-9634-AB5FF86F2173}" srcOrd="10" destOrd="0" presId="urn:microsoft.com/office/officeart/2005/8/layout/process4"/>
    <dgm:cxn modelId="{50E2372D-BE3F-4A8A-8EDD-D2EF6CB016A2}" type="presParOf" srcId="{0FEAD649-0D58-4AC0-9634-AB5FF86F2173}" destId="{04E957B4-30CC-4546-965B-8F407A1E7609}" srcOrd="0" destOrd="0" presId="urn:microsoft.com/office/officeart/2005/8/layout/process4"/>
    <dgm:cxn modelId="{916E813E-EE80-4FC6-A368-A3EBA6B37728}" type="presParOf" srcId="{0FEAD649-0D58-4AC0-9634-AB5FF86F2173}" destId="{ADD3C36C-AD42-4D02-8D5A-E6771AB390D8}" srcOrd="1" destOrd="0" presId="urn:microsoft.com/office/officeart/2005/8/layout/process4"/>
    <dgm:cxn modelId="{86462DBD-B0A1-4506-9A87-76B32A369F5A}" type="presParOf" srcId="{0FEAD649-0D58-4AC0-9634-AB5FF86F2173}" destId="{5DE72A27-6306-4B9D-B8B1-3F6D87EF6747}" srcOrd="2" destOrd="0" presId="urn:microsoft.com/office/officeart/2005/8/layout/process4"/>
    <dgm:cxn modelId="{ACEFE11F-FDFA-4092-8893-E2AB3D49748F}" type="presParOf" srcId="{5DE72A27-6306-4B9D-B8B1-3F6D87EF6747}" destId="{892FC494-596D-45E1-A267-BA370B9D387E}" srcOrd="0" destOrd="0" presId="urn:microsoft.com/office/officeart/2005/8/layout/process4"/>
    <dgm:cxn modelId="{335CE5AA-5C56-499E-A99E-001111888163}" type="presParOf" srcId="{02B99FA6-24AB-4007-9CE6-024CE9A7533C}" destId="{0BC62026-24A1-40F4-9577-F007C268B4E9}" srcOrd="11" destOrd="0" presId="urn:microsoft.com/office/officeart/2005/8/layout/process4"/>
    <dgm:cxn modelId="{DF76A53D-C543-47CB-9B9C-87107B6D7FA6}" type="presParOf" srcId="{02B99FA6-24AB-4007-9CE6-024CE9A7533C}" destId="{DD5A54D6-F68A-4A05-BBAF-1DA916A56E68}" srcOrd="12" destOrd="0" presId="urn:microsoft.com/office/officeart/2005/8/layout/process4"/>
    <dgm:cxn modelId="{6EE33137-A3FD-4E2E-8395-EC80F45B4778}" type="presParOf" srcId="{DD5A54D6-F68A-4A05-BBAF-1DA916A56E68}" destId="{A9CFBEEF-FFAC-4065-B07D-E6D2199C3B90}" srcOrd="0" destOrd="0" presId="urn:microsoft.com/office/officeart/2005/8/layout/process4"/>
    <dgm:cxn modelId="{B43F4F97-0F51-46D8-B862-927A312BC05F}" type="presParOf" srcId="{DD5A54D6-F68A-4A05-BBAF-1DA916A56E68}" destId="{5AA06FD6-929F-448F-ADEA-00D8AB57870B}" srcOrd="1" destOrd="0" presId="urn:microsoft.com/office/officeart/2005/8/layout/process4"/>
    <dgm:cxn modelId="{C7A670DB-8A50-484D-9788-C55D47FA5DDE}" type="presParOf" srcId="{DD5A54D6-F68A-4A05-BBAF-1DA916A56E68}" destId="{7768C1C7-D6EA-4D3B-9040-7AC6E6CE26EF}" srcOrd="2" destOrd="0" presId="urn:microsoft.com/office/officeart/2005/8/layout/process4"/>
    <dgm:cxn modelId="{19ACEF75-EF10-4AF3-8622-16CC84697274}" type="presParOf" srcId="{7768C1C7-D6EA-4D3B-9040-7AC6E6CE26EF}" destId="{6216FAE3-C466-497D-A243-134F5949DC42}" srcOrd="0" destOrd="0" presId="urn:microsoft.com/office/officeart/2005/8/layout/process4"/>
    <dgm:cxn modelId="{409ED3C3-D7D4-48D7-9615-F0BB15D89921}" type="presParOf" srcId="{02B99FA6-24AB-4007-9CE6-024CE9A7533C}" destId="{75FF32E4-A31B-4C2A-B717-0F8F8E7871C8}" srcOrd="13" destOrd="0" presId="urn:microsoft.com/office/officeart/2005/8/layout/process4"/>
    <dgm:cxn modelId="{372DE5ED-9B02-45C1-B57A-A2314906CCDB}" type="presParOf" srcId="{02B99FA6-24AB-4007-9CE6-024CE9A7533C}" destId="{2902A3DB-FDD7-4E6D-AFAF-A0423C4FCED1}" srcOrd="14" destOrd="0" presId="urn:microsoft.com/office/officeart/2005/8/layout/process4"/>
    <dgm:cxn modelId="{5BA2C5B6-4045-4576-949D-E2B381142BD7}" type="presParOf" srcId="{2902A3DB-FDD7-4E6D-AFAF-A0423C4FCED1}" destId="{A08BFC92-2365-42A8-A34D-5EA13401CB6F}" srcOrd="0" destOrd="0" presId="urn:microsoft.com/office/officeart/2005/8/layout/process4"/>
    <dgm:cxn modelId="{5768FD4F-4DB9-4250-86EC-70174D597A73}" type="presParOf" srcId="{2902A3DB-FDD7-4E6D-AFAF-A0423C4FCED1}" destId="{807A07F9-AEAB-4F53-90CC-CE5CB73D7092}" srcOrd="1" destOrd="0" presId="urn:microsoft.com/office/officeart/2005/8/layout/process4"/>
    <dgm:cxn modelId="{A9EF6CC3-A1FF-4B65-9271-963A0FF07FDF}" type="presParOf" srcId="{2902A3DB-FDD7-4E6D-AFAF-A0423C4FCED1}" destId="{AFD77EF1-3079-4B34-A1B1-7295159C6B7B}" srcOrd="2" destOrd="0" presId="urn:microsoft.com/office/officeart/2005/8/layout/process4"/>
    <dgm:cxn modelId="{3C0C908B-8682-46FE-B269-7AE1E8D2F3B4}" type="presParOf" srcId="{AFD77EF1-3079-4B34-A1B1-7295159C6B7B}" destId="{FA890B8C-2BF3-4C08-8FEC-32483231D39B}" srcOrd="0" destOrd="0" presId="urn:microsoft.com/office/officeart/2005/8/layout/process4"/>
    <dgm:cxn modelId="{AB4AD316-4A18-45CD-880A-B4939CD64668}" type="presParOf" srcId="{02B99FA6-24AB-4007-9CE6-024CE9A7533C}" destId="{5534388F-D272-4B6B-A79D-B93DE019EB99}" srcOrd="15" destOrd="0" presId="urn:microsoft.com/office/officeart/2005/8/layout/process4"/>
    <dgm:cxn modelId="{D316D25B-230F-4883-988A-1850E30F4489}" type="presParOf" srcId="{02B99FA6-24AB-4007-9CE6-024CE9A7533C}" destId="{C5822F21-E515-4858-8560-62CBDB30F508}" srcOrd="16" destOrd="0" presId="urn:microsoft.com/office/officeart/2005/8/layout/process4"/>
    <dgm:cxn modelId="{CACC56AA-38CE-47DB-ACF1-211A617656FC}" type="presParOf" srcId="{C5822F21-E515-4858-8560-62CBDB30F508}" destId="{72BDCD5E-93C9-4CFF-B1DD-1F2E46179C1F}"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BA7B187-8734-4379-BB9F-7BC2E408F1BE}"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hu-HU"/>
        </a:p>
      </dgm:t>
    </dgm:pt>
    <dgm:pt modelId="{45EFFD9C-628F-44BC-9DC6-FB38198BE19F}">
      <dgm:prSet custT="1"/>
      <dgm:spPr/>
      <dgm:t>
        <a:bodyPr/>
        <a:lstStyle/>
        <a:p>
          <a:pPr rtl="0"/>
          <a:r>
            <a:rPr lang="hu-HU" sz="1200" b="1" dirty="0">
              <a:latin typeface="Segoe UI" panose="020B0502040204020203" pitchFamily="34" charset="0"/>
              <a:ea typeface="Segoe UI" panose="020B0502040204020203" pitchFamily="34" charset="0"/>
              <a:cs typeface="Segoe UI" panose="020B0502040204020203" pitchFamily="34" charset="0"/>
            </a:rPr>
            <a:t>A. </a:t>
          </a:r>
          <a:r>
            <a:rPr lang="hu-HU" sz="1200" b="1" dirty="0" err="1">
              <a:latin typeface="Segoe UI" panose="020B0502040204020203" pitchFamily="34" charset="0"/>
              <a:ea typeface="Segoe UI" panose="020B0502040204020203" pitchFamily="34" charset="0"/>
              <a:cs typeface="Segoe UI" panose="020B0502040204020203" pitchFamily="34" charset="0"/>
            </a:rPr>
            <a:t>Proposal</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hu-HU" sz="1200" b="1" dirty="0" err="1">
              <a:latin typeface="Segoe UI" panose="020B0502040204020203" pitchFamily="34" charset="0"/>
              <a:ea typeface="Segoe UI" panose="020B0502040204020203" pitchFamily="34" charset="0"/>
              <a:cs typeface="Segoe UI" panose="020B0502040204020203" pitchFamily="34" charset="0"/>
            </a:rPr>
            <a:t>on</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hu-HU" sz="1200" b="1" dirty="0" err="1">
              <a:latin typeface="Segoe UI" panose="020B0502040204020203" pitchFamily="34" charset="0"/>
              <a:ea typeface="Segoe UI" panose="020B0502040204020203" pitchFamily="34" charset="0"/>
              <a:cs typeface="Segoe UI" panose="020B0502040204020203" pitchFamily="34" charset="0"/>
            </a:rPr>
            <a:t>execution</a:t>
          </a:r>
          <a:r>
            <a:rPr lang="hu-HU" sz="1200" b="1" dirty="0">
              <a:latin typeface="Segoe UI" panose="020B0502040204020203" pitchFamily="34" charset="0"/>
              <a:ea typeface="Segoe UI" panose="020B0502040204020203" pitchFamily="34" charset="0"/>
              <a:cs typeface="Segoe UI" panose="020B0502040204020203" pitchFamily="34" charset="0"/>
            </a:rPr>
            <a:t> of </a:t>
          </a:r>
          <a:r>
            <a:rPr lang="hu-HU" sz="1200" b="1" dirty="0" err="1">
              <a:latin typeface="Segoe UI" panose="020B0502040204020203" pitchFamily="34" charset="0"/>
              <a:ea typeface="Segoe UI" panose="020B0502040204020203" pitchFamily="34" charset="0"/>
              <a:cs typeface="Segoe UI" panose="020B0502040204020203" pitchFamily="34" charset="0"/>
            </a:rPr>
            <a:t>the</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hu-HU" sz="1200" b="1" dirty="0" err="1">
              <a:latin typeface="Segoe UI" panose="020B0502040204020203" pitchFamily="34" charset="0"/>
              <a:ea typeface="Segoe UI" panose="020B0502040204020203" pitchFamily="34" charset="0"/>
              <a:cs typeface="Segoe UI" panose="020B0502040204020203" pitchFamily="34" charset="0"/>
            </a:rPr>
            <a:t>Budget</a:t>
          </a:r>
          <a:endParaRPr lang="hu-HU" sz="1200" b="1" dirty="0">
            <a:latin typeface="Segoe UI" panose="020B0502040204020203" pitchFamily="34" charset="0"/>
            <a:ea typeface="Segoe UI" panose="020B0502040204020203" pitchFamily="34" charset="0"/>
            <a:cs typeface="Segoe UI" panose="020B0502040204020203" pitchFamily="34" charset="0"/>
          </a:endParaRPr>
        </a:p>
      </dgm:t>
    </dgm:pt>
    <dgm:pt modelId="{D3ED80A2-6BD7-4140-AA3F-AF7E71F7E874}" type="parTrans" cxnId="{12FE9E58-6461-41FD-9E49-B5A21D2790D7}">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198028CB-622A-4A74-9813-CEC12CCEF00A}" type="sibTrans" cxnId="{12FE9E58-6461-41FD-9E49-B5A21D2790D7}">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E17C3E12-58FA-48FD-A70A-6D9E9AC20A1E}">
      <dgm:prSet custT="1"/>
      <dgm:spPr/>
      <dgm:t>
        <a:bodyPr/>
        <a:lstStyle/>
        <a:p>
          <a:pPr rtl="0"/>
          <a:r>
            <a:rPr lang="hu-HU" sz="1200" b="1">
              <a:latin typeface="Segoe UI" panose="020B0502040204020203" pitchFamily="34" charset="0"/>
              <a:ea typeface="Segoe UI" panose="020B0502040204020203" pitchFamily="34" charset="0"/>
              <a:cs typeface="Segoe UI" panose="020B0502040204020203" pitchFamily="34" charset="0"/>
            </a:rPr>
            <a:t>B. Annexes of Proposal</a:t>
          </a:r>
        </a:p>
      </dgm:t>
    </dgm:pt>
    <dgm:pt modelId="{C533ABC6-73BA-4E88-9CF0-C84DF48F9258}" type="parTrans" cxnId="{E6354FE4-2949-4353-9256-8951B33AD82F}">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D5E76923-F5AE-4998-BB2F-4E841C2DDDA2}" type="sibTrans" cxnId="{E6354FE4-2949-4353-9256-8951B33AD82F}">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8E53083F-B736-4F94-972A-A92210D8AE89}">
      <dgm:prSet custT="1"/>
      <dgm:spPr/>
      <dgm:t>
        <a:bodyPr/>
        <a:lstStyle/>
        <a:p>
          <a:pPr rtl="0"/>
          <a:r>
            <a:rPr lang="hu-HU" sz="1200" b="1" dirty="0" err="1">
              <a:latin typeface="Segoe UI" panose="020B0502040204020203" pitchFamily="34" charset="0"/>
              <a:ea typeface="Segoe UI" panose="020B0502040204020203" pitchFamily="34" charset="0"/>
              <a:cs typeface="Segoe UI" panose="020B0502040204020203" pitchFamily="34" charset="0"/>
            </a:rPr>
            <a:t>Annex</a:t>
          </a:r>
          <a:r>
            <a:rPr lang="hu-HU" sz="1200" b="1" dirty="0">
              <a:latin typeface="Segoe UI" panose="020B0502040204020203" pitchFamily="34" charset="0"/>
              <a:ea typeface="Segoe UI" panose="020B0502040204020203" pitchFamily="34" charset="0"/>
              <a:cs typeface="Segoe UI" panose="020B0502040204020203" pitchFamily="34" charset="0"/>
            </a:rPr>
            <a:t> 1: </a:t>
          </a:r>
          <a:r>
            <a:rPr lang="hu-HU" sz="1200" b="1" dirty="0" err="1">
              <a:latin typeface="Segoe UI" panose="020B0502040204020203" pitchFamily="34" charset="0"/>
              <a:ea typeface="Segoe UI" panose="020B0502040204020203" pitchFamily="34" charset="0"/>
              <a:cs typeface="Segoe UI" panose="020B0502040204020203" pitchFamily="34" charset="0"/>
            </a:rPr>
            <a:t>Execution</a:t>
          </a:r>
          <a:r>
            <a:rPr lang="hu-HU" sz="1200" b="1" dirty="0">
              <a:latin typeface="Segoe UI" panose="020B0502040204020203" pitchFamily="34" charset="0"/>
              <a:ea typeface="Segoe UI" panose="020B0502040204020203" pitchFamily="34" charset="0"/>
              <a:cs typeface="Segoe UI" panose="020B0502040204020203" pitchFamily="34" charset="0"/>
            </a:rPr>
            <a:t> of </a:t>
          </a:r>
          <a:r>
            <a:rPr lang="hu-HU" sz="1200" b="1" dirty="0" err="1">
              <a:latin typeface="Segoe UI" panose="020B0502040204020203" pitchFamily="34" charset="0"/>
              <a:ea typeface="Segoe UI" panose="020B0502040204020203" pitchFamily="34" charset="0"/>
              <a:cs typeface="Segoe UI" panose="020B0502040204020203" pitchFamily="34" charset="0"/>
            </a:rPr>
            <a:t>central</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hu-HU" sz="1200" b="1" dirty="0" err="1">
              <a:latin typeface="Segoe UI" panose="020B0502040204020203" pitchFamily="34" charset="0"/>
              <a:ea typeface="Segoe UI" panose="020B0502040204020203" pitchFamily="34" charset="0"/>
              <a:cs typeface="Segoe UI" panose="020B0502040204020203" pitchFamily="34" charset="0"/>
            </a:rPr>
            <a:t>government</a:t>
          </a:r>
          <a:r>
            <a:rPr lang="hu-HU" sz="1200" b="1" dirty="0">
              <a:latin typeface="Segoe UI" panose="020B0502040204020203" pitchFamily="34" charset="0"/>
              <a:ea typeface="Segoe UI" panose="020B0502040204020203" pitchFamily="34" charset="0"/>
              <a:cs typeface="Segoe UI" panose="020B0502040204020203" pitchFamily="34" charset="0"/>
            </a:rPr>
            <a:t>’s </a:t>
          </a:r>
          <a:r>
            <a:rPr lang="hu-HU" sz="1200" b="1" dirty="0" err="1">
              <a:latin typeface="Segoe UI" panose="020B0502040204020203" pitchFamily="34" charset="0"/>
              <a:ea typeface="Segoe UI" panose="020B0502040204020203" pitchFamily="34" charset="0"/>
              <a:cs typeface="Segoe UI" panose="020B0502040204020203" pitchFamily="34" charset="0"/>
            </a:rPr>
            <a:t>budget</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hu-HU" sz="1200" b="1" dirty="0" err="1">
              <a:latin typeface="Segoe UI" panose="020B0502040204020203" pitchFamily="34" charset="0"/>
              <a:ea typeface="Segoe UI" panose="020B0502040204020203" pitchFamily="34" charset="0"/>
              <a:cs typeface="Segoe UI" panose="020B0502040204020203" pitchFamily="34" charset="0"/>
            </a:rPr>
            <a:t>by</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hu-HU" sz="1200" b="1" dirty="0" err="1">
              <a:latin typeface="Segoe UI" panose="020B0502040204020203" pitchFamily="34" charset="0"/>
              <a:ea typeface="Segoe UI" panose="020B0502040204020203" pitchFamily="34" charset="0"/>
              <a:cs typeface="Segoe UI" panose="020B0502040204020203" pitchFamily="34" charset="0"/>
            </a:rPr>
            <a:t>chapters</a:t>
          </a:r>
          <a:endParaRPr lang="hu-HU" sz="1200" b="1" dirty="0">
            <a:latin typeface="Segoe UI" panose="020B0502040204020203" pitchFamily="34" charset="0"/>
            <a:ea typeface="Segoe UI" panose="020B0502040204020203" pitchFamily="34" charset="0"/>
            <a:cs typeface="Segoe UI" panose="020B0502040204020203" pitchFamily="34" charset="0"/>
          </a:endParaRPr>
        </a:p>
      </dgm:t>
    </dgm:pt>
    <dgm:pt modelId="{72FEAA34-7B38-4A25-A5F4-C3368E177806}" type="parTrans" cxnId="{625AB6C5-BB23-459C-8B15-298F996F5B7D}">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A377237C-A842-4D07-9243-0DF7557E17EB}" type="sibTrans" cxnId="{625AB6C5-BB23-459C-8B15-298F996F5B7D}">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4FA379AB-049F-4D2E-A040-7922B0AA9EA2}">
      <dgm:prSet custT="1"/>
      <dgm:spPr/>
      <dgm:t>
        <a:bodyPr/>
        <a:lstStyle/>
        <a:p>
          <a:pPr rtl="0"/>
          <a:r>
            <a:rPr lang="hu-HU" sz="1200" b="1" dirty="0" err="1">
              <a:latin typeface="Segoe UI" panose="020B0502040204020203" pitchFamily="34" charset="0"/>
              <a:ea typeface="Segoe UI" panose="020B0502040204020203" pitchFamily="34" charset="0"/>
              <a:cs typeface="Segoe UI" panose="020B0502040204020203" pitchFamily="34" charset="0"/>
            </a:rPr>
            <a:t>Annex</a:t>
          </a:r>
          <a:r>
            <a:rPr lang="hu-HU" sz="1200" b="1" dirty="0">
              <a:latin typeface="Segoe UI" panose="020B0502040204020203" pitchFamily="34" charset="0"/>
              <a:ea typeface="Segoe UI" panose="020B0502040204020203" pitchFamily="34" charset="0"/>
              <a:cs typeface="Segoe UI" panose="020B0502040204020203" pitchFamily="34" charset="0"/>
            </a:rPr>
            <a:t> 2</a:t>
          </a:r>
          <a:r>
            <a:rPr lang="hu-HU" sz="1200" b="1">
              <a:latin typeface="Segoe UI" panose="020B0502040204020203" pitchFamily="34" charset="0"/>
              <a:ea typeface="Segoe UI" panose="020B0502040204020203" pitchFamily="34" charset="0"/>
              <a:cs typeface="Segoe UI" panose="020B0502040204020203" pitchFamily="34" charset="0"/>
            </a:rPr>
            <a:t>: ,,Support </a:t>
          </a:r>
          <a:r>
            <a:rPr lang="hu-HU" sz="1200" b="1" dirty="0">
              <a:latin typeface="Segoe UI" panose="020B0502040204020203" pitchFamily="34" charset="0"/>
              <a:ea typeface="Segoe UI" panose="020B0502040204020203" pitchFamily="34" charset="0"/>
              <a:cs typeface="Segoe UI" panose="020B0502040204020203" pitchFamily="34" charset="0"/>
            </a:rPr>
            <a:t>of local </a:t>
          </a:r>
          <a:r>
            <a:rPr lang="hu-HU" sz="1200" b="1" dirty="0" err="1">
              <a:latin typeface="Segoe UI" panose="020B0502040204020203" pitchFamily="34" charset="0"/>
              <a:ea typeface="Segoe UI" panose="020B0502040204020203" pitchFamily="34" charset="0"/>
              <a:cs typeface="Segoe UI" panose="020B0502040204020203" pitchFamily="34" charset="0"/>
            </a:rPr>
            <a:t>governments</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hu-HU" sz="1200" b="1" dirty="0" err="1">
              <a:latin typeface="Segoe UI" panose="020B0502040204020203" pitchFamily="34" charset="0"/>
              <a:ea typeface="Segoe UI" panose="020B0502040204020203" pitchFamily="34" charset="0"/>
              <a:cs typeface="Segoe UI" panose="020B0502040204020203" pitchFamily="34" charset="0"/>
            </a:rPr>
            <a:t>general</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hu-HU" sz="1200" b="1" dirty="0" err="1">
              <a:latin typeface="Segoe UI" panose="020B0502040204020203" pitchFamily="34" charset="0"/>
              <a:ea typeface="Segoe UI" panose="020B0502040204020203" pitchFamily="34" charset="0"/>
              <a:cs typeface="Segoe UI" panose="020B0502040204020203" pitchFamily="34" charset="0"/>
            </a:rPr>
            <a:t>operation</a:t>
          </a:r>
          <a:r>
            <a:rPr lang="hu-HU" sz="1200" b="1" dirty="0">
              <a:latin typeface="Segoe UI" panose="020B0502040204020203" pitchFamily="34" charset="0"/>
              <a:ea typeface="Segoe UI" panose="020B0502040204020203" pitchFamily="34" charset="0"/>
              <a:cs typeface="Segoe UI" panose="020B0502040204020203" pitchFamily="34" charset="0"/>
            </a:rPr>
            <a:t> and </a:t>
          </a:r>
          <a:r>
            <a:rPr lang="hu-HU" sz="1200" b="1" dirty="0" err="1">
              <a:latin typeface="Segoe UI" panose="020B0502040204020203" pitchFamily="34" charset="0"/>
              <a:ea typeface="Segoe UI" panose="020B0502040204020203" pitchFamily="34" charset="0"/>
              <a:cs typeface="Segoe UI" panose="020B0502040204020203" pitchFamily="34" charset="0"/>
            </a:rPr>
            <a:t>sectoral</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hu-HU" sz="1200" b="1" dirty="0" err="1">
              <a:latin typeface="Segoe UI" panose="020B0502040204020203" pitchFamily="34" charset="0"/>
              <a:ea typeface="Segoe UI" panose="020B0502040204020203" pitchFamily="34" charset="0"/>
              <a:cs typeface="Segoe UI" panose="020B0502040204020203" pitchFamily="34" charset="0"/>
            </a:rPr>
            <a:t>tasks</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hu-HU" sz="1200" b="1" dirty="0" err="1">
              <a:latin typeface="Segoe UI" panose="020B0502040204020203" pitchFamily="34" charset="0"/>
              <a:ea typeface="Segoe UI" panose="020B0502040204020203" pitchFamily="34" charset="0"/>
              <a:cs typeface="Segoe UI" panose="020B0502040204020203" pitchFamily="34" charset="0"/>
            </a:rPr>
            <a:t>title</a:t>
          </a:r>
          <a:r>
            <a:rPr lang="hu-HU" sz="1200" b="1" dirty="0">
              <a:latin typeface="Segoe UI" panose="020B0502040204020203" pitchFamily="34" charset="0"/>
              <a:ea typeface="Segoe UI" panose="020B0502040204020203" pitchFamily="34" charset="0"/>
              <a:cs typeface="Segoe UI" panose="020B0502040204020203" pitchFamily="34" charset="0"/>
            </a:rPr>
            <a:t>’s </a:t>
          </a:r>
          <a:r>
            <a:rPr lang="hu-HU" sz="1200" b="1" dirty="0" err="1">
              <a:latin typeface="Segoe UI" panose="020B0502040204020203" pitchFamily="34" charset="0"/>
              <a:ea typeface="Segoe UI" panose="020B0502040204020203" pitchFamily="34" charset="0"/>
              <a:cs typeface="Segoe UI" panose="020B0502040204020203" pitchFamily="34" charset="0"/>
            </a:rPr>
            <a:t>implementation</a:t>
          </a:r>
          <a:r>
            <a:rPr lang="hu-HU" sz="1200" b="1" dirty="0">
              <a:latin typeface="Segoe UI" panose="020B0502040204020203" pitchFamily="34" charset="0"/>
              <a:ea typeface="Segoe UI" panose="020B0502040204020203" pitchFamily="34" charset="0"/>
              <a:cs typeface="Segoe UI" panose="020B0502040204020203" pitchFamily="34" charset="0"/>
            </a:rPr>
            <a:t> of </a:t>
          </a:r>
          <a:r>
            <a:rPr lang="hu-HU" sz="1200" b="1" dirty="0" err="1">
              <a:latin typeface="Segoe UI" panose="020B0502040204020203" pitchFamily="34" charset="0"/>
              <a:ea typeface="Segoe UI" panose="020B0502040204020203" pitchFamily="34" charset="0"/>
              <a:cs typeface="Segoe UI" panose="020B0502040204020203" pitchFamily="34" charset="0"/>
            </a:rPr>
            <a:t>appropriation</a:t>
          </a:r>
          <a:r>
            <a:rPr lang="hu-HU" sz="1200" b="1" dirty="0">
              <a:latin typeface="Segoe UI" panose="020B0502040204020203" pitchFamily="34" charset="0"/>
              <a:ea typeface="Segoe UI" panose="020B0502040204020203" pitchFamily="34" charset="0"/>
              <a:cs typeface="Segoe UI" panose="020B0502040204020203" pitchFamily="34" charset="0"/>
            </a:rPr>
            <a:t> and cash </a:t>
          </a:r>
          <a:r>
            <a:rPr lang="hu-HU" sz="1200" b="1" dirty="0" err="1">
              <a:latin typeface="Segoe UI" panose="020B0502040204020203" pitchFamily="34" charset="0"/>
              <a:ea typeface="Segoe UI" panose="020B0502040204020203" pitchFamily="34" charset="0"/>
              <a:cs typeface="Segoe UI" panose="020B0502040204020203" pitchFamily="34" charset="0"/>
            </a:rPr>
            <a:t>payments</a:t>
          </a:r>
          <a:r>
            <a:rPr lang="hu-HU" sz="1200" b="1" dirty="0">
              <a:latin typeface="Segoe UI" panose="020B0502040204020203" pitchFamily="34" charset="0"/>
              <a:ea typeface="Segoe UI" panose="020B0502040204020203" pitchFamily="34" charset="0"/>
              <a:cs typeface="Segoe UI" panose="020B0502040204020203" pitchFamily="34" charset="0"/>
            </a:rPr>
            <a:t> </a:t>
          </a:r>
        </a:p>
      </dgm:t>
    </dgm:pt>
    <dgm:pt modelId="{2334228E-82A4-4786-B0E6-2705E88DC512}" type="parTrans" cxnId="{A0A311F8-C5C8-41AB-AFAE-5D7E26A05031}">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7F14DD98-F847-42B4-A08D-369E9D8D6859}" type="sibTrans" cxnId="{A0A311F8-C5C8-41AB-AFAE-5D7E26A05031}">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A7482E92-3144-4002-B51F-2C1C74B1FF63}">
      <dgm:prSet custT="1"/>
      <dgm:spPr/>
      <dgm:t>
        <a:bodyPr/>
        <a:lstStyle/>
        <a:p>
          <a:pPr rtl="0"/>
          <a:r>
            <a:rPr lang="hu-HU" sz="1200" b="1">
              <a:latin typeface="Segoe UI" panose="020B0502040204020203" pitchFamily="34" charset="0"/>
              <a:ea typeface="Segoe UI" panose="020B0502040204020203" pitchFamily="34" charset="0"/>
              <a:cs typeface="Segoe UI" panose="020B0502040204020203" pitchFamily="34" charset="0"/>
            </a:rPr>
            <a:t>Annex 3: „Supplementary grants of local governments’ operating tasks ” title’s implementation of appropriation and cash payments</a:t>
          </a:r>
        </a:p>
      </dgm:t>
    </dgm:pt>
    <dgm:pt modelId="{6C0B5070-488D-4ABD-8AC4-A7DE1FC77820}" type="parTrans" cxnId="{54CAFDE0-2AA7-46FD-91BD-BC112A811497}">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D23A880A-5866-499F-9F45-48FBF1B933C2}" type="sibTrans" cxnId="{54CAFDE0-2AA7-46FD-91BD-BC112A811497}">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E7F24A53-A81F-4A83-A4CD-D00EC4DE66F1}">
      <dgm:prSet custT="1"/>
      <dgm:spPr/>
      <dgm:t>
        <a:bodyPr/>
        <a:lstStyle/>
        <a:p>
          <a:pPr rtl="0"/>
          <a:r>
            <a:rPr lang="hu-HU" sz="1200" b="1">
              <a:latin typeface="Segoe UI" panose="020B0502040204020203" pitchFamily="34" charset="0"/>
              <a:ea typeface="Segoe UI" panose="020B0502040204020203" pitchFamily="34" charset="0"/>
              <a:cs typeface="Segoe UI" panose="020B0502040204020203" pitchFamily="34" charset="0"/>
            </a:rPr>
            <a:t>Annex 4: „Supplementary transfers to local governments’ accumulating tasks ” title’s implementation of appropriation and cash payments</a:t>
          </a:r>
        </a:p>
      </dgm:t>
    </dgm:pt>
    <dgm:pt modelId="{81C49513-3EDA-40C5-975B-CBA44E400C22}" type="parTrans" cxnId="{6086DA3C-8326-4B19-89F5-4986013A3A76}">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9439C725-6B9B-4AA4-B6C6-D0E5438AB9EA}" type="sibTrans" cxnId="{6086DA3C-8326-4B19-89F5-4986013A3A76}">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8AE63DC9-F049-4A69-AED9-6B3B9825FF9F}">
      <dgm:prSet custT="1"/>
      <dgm:spPr/>
      <dgm:t>
        <a:bodyPr/>
        <a:lstStyle/>
        <a:p>
          <a:pPr rtl="0"/>
          <a:r>
            <a:rPr lang="hu-HU" sz="1200" b="1" dirty="0" err="1">
              <a:latin typeface="Segoe UI" panose="020B0502040204020203" pitchFamily="34" charset="0"/>
              <a:ea typeface="Segoe UI" panose="020B0502040204020203" pitchFamily="34" charset="0"/>
              <a:cs typeface="Segoe UI" panose="020B0502040204020203" pitchFamily="34" charset="0"/>
            </a:rPr>
            <a:t>Annex</a:t>
          </a:r>
          <a:r>
            <a:rPr lang="hu-HU" sz="1200" b="1" dirty="0">
              <a:latin typeface="Segoe UI" panose="020B0502040204020203" pitchFamily="34" charset="0"/>
              <a:ea typeface="Segoe UI" panose="020B0502040204020203" pitchFamily="34" charset="0"/>
              <a:cs typeface="Segoe UI" panose="020B0502040204020203" pitchFamily="34" charset="0"/>
            </a:rPr>
            <a:t> 5: The </a:t>
          </a:r>
          <a:r>
            <a:rPr lang="hu-HU" sz="1200" b="1" dirty="0" err="1">
              <a:latin typeface="Segoe UI" panose="020B0502040204020203" pitchFamily="34" charset="0"/>
              <a:ea typeface="Segoe UI" panose="020B0502040204020203" pitchFamily="34" charset="0"/>
              <a:cs typeface="Segoe UI" panose="020B0502040204020203" pitchFamily="34" charset="0"/>
            </a:rPr>
            <a:t>use</a:t>
          </a:r>
          <a:r>
            <a:rPr lang="hu-HU" sz="1200" b="1" dirty="0">
              <a:latin typeface="Segoe UI" panose="020B0502040204020203" pitchFamily="34" charset="0"/>
              <a:ea typeface="Segoe UI" panose="020B0502040204020203" pitchFamily="34" charset="0"/>
              <a:cs typeface="Segoe UI" panose="020B0502040204020203" pitchFamily="34" charset="0"/>
            </a:rPr>
            <a:t> of EU </a:t>
          </a:r>
          <a:r>
            <a:rPr lang="hu-HU" sz="1200" b="1" dirty="0" err="1">
              <a:latin typeface="Segoe UI" panose="020B0502040204020203" pitchFamily="34" charset="0"/>
              <a:ea typeface="Segoe UI" panose="020B0502040204020203" pitchFamily="34" charset="0"/>
              <a:cs typeface="Segoe UI" panose="020B0502040204020203" pitchFamily="34" charset="0"/>
            </a:rPr>
            <a:t>funds</a:t>
          </a:r>
          <a:endParaRPr lang="hu-HU" sz="1200" b="1" dirty="0">
            <a:latin typeface="Segoe UI" panose="020B0502040204020203" pitchFamily="34" charset="0"/>
            <a:ea typeface="Segoe UI" panose="020B0502040204020203" pitchFamily="34" charset="0"/>
            <a:cs typeface="Segoe UI" panose="020B0502040204020203" pitchFamily="34" charset="0"/>
          </a:endParaRPr>
        </a:p>
      </dgm:t>
    </dgm:pt>
    <dgm:pt modelId="{F51152E5-A23B-42E0-B265-83BEA431E793}" type="parTrans" cxnId="{77A57D40-2C30-4CAD-9A5F-A31C09651432}">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54E5D8BF-CFB1-4861-B1D8-3A006A138EFD}" type="sibTrans" cxnId="{77A57D40-2C30-4CAD-9A5F-A31C09651432}">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0E2A54D5-4729-42E3-8CAC-249374165C86}">
      <dgm:prSet custT="1"/>
      <dgm:spPr/>
      <dgm:t>
        <a:bodyPr/>
        <a:lstStyle/>
        <a:p>
          <a:pPr rtl="0"/>
          <a:r>
            <a:rPr lang="hu-HU" sz="1200" b="1">
              <a:latin typeface="Segoe UI" panose="020B0502040204020203" pitchFamily="34" charset="0"/>
              <a:ea typeface="Segoe UI" panose="020B0502040204020203" pitchFamily="34" charset="0"/>
              <a:cs typeface="Segoe UI" panose="020B0502040204020203" pitchFamily="34" charset="0"/>
            </a:rPr>
            <a:t>C. GENERAL EXPLANATORY STATEMENT OF THE PROPOSAL</a:t>
          </a:r>
        </a:p>
      </dgm:t>
    </dgm:pt>
    <dgm:pt modelId="{82550F3C-9286-48C6-8FBF-222D5FAFB09C}" type="parTrans" cxnId="{210F20B2-C0BE-441E-B637-CEB77E1DD43C}">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C9EA20F6-4CFD-4F24-AD24-9293160EA97F}" type="sibTrans" cxnId="{210F20B2-C0BE-441E-B637-CEB77E1DD43C}">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4D511C19-9869-4A6E-8B5C-9AAC711C727E}">
      <dgm:prSet custT="1"/>
      <dgm:spPr/>
      <dgm:t>
        <a:bodyPr/>
        <a:lstStyle/>
        <a:p>
          <a:pPr rtl="0"/>
          <a:r>
            <a:rPr lang="hu-HU" sz="1200" b="1" dirty="0">
              <a:latin typeface="Segoe UI" panose="020B0502040204020203" pitchFamily="34" charset="0"/>
              <a:ea typeface="Segoe UI" panose="020B0502040204020203" pitchFamily="34" charset="0"/>
              <a:cs typeface="Segoe UI" panose="020B0502040204020203" pitchFamily="34" charset="0"/>
            </a:rPr>
            <a:t>I. The main </a:t>
          </a:r>
          <a:r>
            <a:rPr lang="hu-HU" sz="1200" b="1" dirty="0" err="1">
              <a:latin typeface="Segoe UI" panose="020B0502040204020203" pitchFamily="34" charset="0"/>
              <a:ea typeface="Segoe UI" panose="020B0502040204020203" pitchFamily="34" charset="0"/>
              <a:cs typeface="Segoe UI" panose="020B0502040204020203" pitchFamily="34" charset="0"/>
            </a:rPr>
            <a:t>features</a:t>
          </a:r>
          <a:r>
            <a:rPr lang="hu-HU" sz="1200" b="1" dirty="0">
              <a:latin typeface="Segoe UI" panose="020B0502040204020203" pitchFamily="34" charset="0"/>
              <a:ea typeface="Segoe UI" panose="020B0502040204020203" pitchFamily="34" charset="0"/>
              <a:cs typeface="Segoe UI" panose="020B0502040204020203" pitchFamily="34" charset="0"/>
            </a:rPr>
            <a:t> of </a:t>
          </a:r>
          <a:r>
            <a:rPr lang="hu-HU" sz="1200" b="1" dirty="0" err="1">
              <a:latin typeface="Segoe UI" panose="020B0502040204020203" pitchFamily="34" charset="0"/>
              <a:ea typeface="Segoe UI" panose="020B0502040204020203" pitchFamily="34" charset="0"/>
              <a:cs typeface="Segoe UI" panose="020B0502040204020203" pitchFamily="34" charset="0"/>
            </a:rPr>
            <a:t>the</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hu-HU" sz="1200" b="1" dirty="0" err="1">
              <a:latin typeface="Segoe UI" panose="020B0502040204020203" pitchFamily="34" charset="0"/>
              <a:ea typeface="Segoe UI" panose="020B0502040204020203" pitchFamily="34" charset="0"/>
              <a:cs typeface="Segoe UI" panose="020B0502040204020203" pitchFamily="34" charset="0"/>
            </a:rPr>
            <a:t>government</a:t>
          </a:r>
          <a:r>
            <a:rPr lang="hu-HU" sz="1200" b="1" dirty="0">
              <a:latin typeface="Segoe UI" panose="020B0502040204020203" pitchFamily="34" charset="0"/>
              <a:ea typeface="Segoe UI" panose="020B0502040204020203" pitchFamily="34" charset="0"/>
              <a:cs typeface="Segoe UI" panose="020B0502040204020203" pitchFamily="34" charset="0"/>
            </a:rPr>
            <a:t>'s </a:t>
          </a:r>
          <a:r>
            <a:rPr lang="hu-HU" sz="1200" b="1" err="1">
              <a:latin typeface="Segoe UI" panose="020B0502040204020203" pitchFamily="34" charset="0"/>
              <a:ea typeface="Segoe UI" panose="020B0502040204020203" pitchFamily="34" charset="0"/>
              <a:cs typeface="Segoe UI" panose="020B0502040204020203" pitchFamily="34" charset="0"/>
            </a:rPr>
            <a:t>economic</a:t>
          </a:r>
          <a:r>
            <a:rPr lang="hu-HU" sz="1200" b="1">
              <a:latin typeface="Segoe UI" panose="020B0502040204020203" pitchFamily="34" charset="0"/>
              <a:ea typeface="Segoe UI" panose="020B0502040204020203" pitchFamily="34" charset="0"/>
              <a:cs typeface="Segoe UI" panose="020B0502040204020203" pitchFamily="34" charset="0"/>
            </a:rPr>
            <a:t> policy, </a:t>
          </a:r>
          <a:r>
            <a:rPr lang="hu-HU" sz="1200" b="1" dirty="0" err="1">
              <a:latin typeface="Segoe UI" panose="020B0502040204020203" pitchFamily="34" charset="0"/>
              <a:ea typeface="Segoe UI" panose="020B0502040204020203" pitchFamily="34" charset="0"/>
              <a:cs typeface="Segoe UI" panose="020B0502040204020203" pitchFamily="34" charset="0"/>
            </a:rPr>
            <a:t>development</a:t>
          </a:r>
          <a:r>
            <a:rPr lang="hu-HU" sz="1200" b="1" dirty="0">
              <a:latin typeface="Segoe UI" panose="020B0502040204020203" pitchFamily="34" charset="0"/>
              <a:ea typeface="Segoe UI" panose="020B0502040204020203" pitchFamily="34" charset="0"/>
              <a:cs typeface="Segoe UI" panose="020B0502040204020203" pitchFamily="34" charset="0"/>
            </a:rPr>
            <a:t> of </a:t>
          </a:r>
          <a:r>
            <a:rPr lang="hu-HU" sz="1200" b="1" dirty="0" err="1">
              <a:latin typeface="Segoe UI" panose="020B0502040204020203" pitchFamily="34" charset="0"/>
              <a:ea typeface="Segoe UI" panose="020B0502040204020203" pitchFamily="34" charset="0"/>
              <a:cs typeface="Segoe UI" panose="020B0502040204020203" pitchFamily="34" charset="0"/>
            </a:rPr>
            <a:t>public</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hu-HU" sz="1200" b="1" dirty="0" err="1">
              <a:latin typeface="Segoe UI" panose="020B0502040204020203" pitchFamily="34" charset="0"/>
              <a:ea typeface="Segoe UI" panose="020B0502040204020203" pitchFamily="34" charset="0"/>
              <a:cs typeface="Segoe UI" panose="020B0502040204020203" pitchFamily="34" charset="0"/>
            </a:rPr>
            <a:t>finances</a:t>
          </a:r>
          <a:endParaRPr lang="hu-HU" sz="1200" b="1" dirty="0">
            <a:latin typeface="Segoe UI" panose="020B0502040204020203" pitchFamily="34" charset="0"/>
            <a:ea typeface="Segoe UI" panose="020B0502040204020203" pitchFamily="34" charset="0"/>
            <a:cs typeface="Segoe UI" panose="020B0502040204020203" pitchFamily="34" charset="0"/>
          </a:endParaRPr>
        </a:p>
      </dgm:t>
    </dgm:pt>
    <dgm:pt modelId="{F0881920-BCAB-45EF-A8E2-D896AFAC07A1}" type="parTrans" cxnId="{D52A2F3F-6731-4167-AFCC-FF6F13421F0B}">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D7C38D74-BEFA-46A9-9F5F-7C5B9449B734}" type="sibTrans" cxnId="{D52A2F3F-6731-4167-AFCC-FF6F13421F0B}">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54085DEB-3D72-450C-AB1D-8342EB6AA408}">
      <dgm:prSet custT="1"/>
      <dgm:spPr/>
      <dgm:t>
        <a:bodyPr/>
        <a:lstStyle/>
        <a:p>
          <a:pPr rtl="0"/>
          <a:r>
            <a:rPr lang="hu-HU" sz="1200" b="1">
              <a:latin typeface="Segoe UI" panose="020B0502040204020203" pitchFamily="34" charset="0"/>
              <a:ea typeface="Segoe UI" panose="020B0502040204020203" pitchFamily="34" charset="0"/>
              <a:cs typeface="Segoe UI" panose="020B0502040204020203" pitchFamily="34" charset="0"/>
            </a:rPr>
            <a:t>1.	The main features of the government's economic policy</a:t>
          </a:r>
        </a:p>
      </dgm:t>
    </dgm:pt>
    <dgm:pt modelId="{BDDBB7A3-60A2-4154-AD7E-3E07089A957C}" type="parTrans" cxnId="{E3DA84D4-CCA7-4C1C-B882-277D08FAD2B7}">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1B3598EF-8723-4D42-B5A4-BB621CB9FEBB}" type="sibTrans" cxnId="{E3DA84D4-CCA7-4C1C-B882-277D08FAD2B7}">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5F670B30-C0A1-471F-947C-B4C4FE797307}">
      <dgm:prSet custT="1"/>
      <dgm:spPr/>
      <dgm:t>
        <a:bodyPr/>
        <a:lstStyle/>
        <a:p>
          <a:pPr rtl="0"/>
          <a:r>
            <a:rPr lang="hu-HU" sz="1200" b="1">
              <a:latin typeface="Segoe UI" panose="020B0502040204020203" pitchFamily="34" charset="0"/>
              <a:ea typeface="Segoe UI" panose="020B0502040204020203" pitchFamily="34" charset="0"/>
              <a:cs typeface="Segoe UI" panose="020B0502040204020203" pitchFamily="34" charset="0"/>
            </a:rPr>
            <a:t>2.	Evaluation of budgetary processes</a:t>
          </a:r>
        </a:p>
      </dgm:t>
    </dgm:pt>
    <dgm:pt modelId="{8814B441-8553-4E4D-A1C1-5F31334EF0FC}" type="parTrans" cxnId="{2BDF2D3F-667B-49FC-9AFA-4B38D36BE6F5}">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7A6CEC76-86BA-4B0A-9293-1958ACB2DB11}" type="sibTrans" cxnId="{2BDF2D3F-667B-49FC-9AFA-4B38D36BE6F5}">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4968B3AA-250D-4E1C-B406-C45F528574ED}">
      <dgm:prSet custT="1"/>
      <dgm:spPr/>
      <dgm:t>
        <a:bodyPr/>
        <a:lstStyle/>
        <a:p>
          <a:pPr rtl="0"/>
          <a:r>
            <a:rPr lang="hu-HU" sz="1200" b="1" dirty="0">
              <a:latin typeface="Segoe UI" panose="020B0502040204020203" pitchFamily="34" charset="0"/>
              <a:ea typeface="Segoe UI" panose="020B0502040204020203" pitchFamily="34" charset="0"/>
              <a:cs typeface="Segoe UI" panose="020B0502040204020203" pitchFamily="34" charset="0"/>
            </a:rPr>
            <a:t>3.	</a:t>
          </a:r>
          <a:r>
            <a:rPr lang="hu-HU" sz="1200" b="1" dirty="0" err="1">
              <a:latin typeface="Segoe UI" panose="020B0502040204020203" pitchFamily="34" charset="0"/>
              <a:ea typeface="Segoe UI" panose="020B0502040204020203" pitchFamily="34" charset="0"/>
              <a:cs typeface="Segoe UI" panose="020B0502040204020203" pitchFamily="34" charset="0"/>
            </a:rPr>
            <a:t>Functional</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hu-HU" sz="1200" b="1" dirty="0" err="1">
              <a:latin typeface="Segoe UI" panose="020B0502040204020203" pitchFamily="34" charset="0"/>
              <a:ea typeface="Segoe UI" panose="020B0502040204020203" pitchFamily="34" charset="0"/>
              <a:cs typeface="Segoe UI" panose="020B0502040204020203" pitchFamily="34" charset="0"/>
            </a:rPr>
            <a:t>presentation</a:t>
          </a:r>
          <a:r>
            <a:rPr lang="hu-HU" sz="1200" b="1" dirty="0">
              <a:latin typeface="Segoe UI" panose="020B0502040204020203" pitchFamily="34" charset="0"/>
              <a:ea typeface="Segoe UI" panose="020B0502040204020203" pitchFamily="34" charset="0"/>
              <a:cs typeface="Segoe UI" panose="020B0502040204020203" pitchFamily="34" charset="0"/>
            </a:rPr>
            <a:t> of </a:t>
          </a:r>
          <a:r>
            <a:rPr lang="hu-HU" sz="1200" b="1" dirty="0" err="1">
              <a:latin typeface="Segoe UI" panose="020B0502040204020203" pitchFamily="34" charset="0"/>
              <a:ea typeface="Segoe UI" panose="020B0502040204020203" pitchFamily="34" charset="0"/>
              <a:cs typeface="Segoe UI" panose="020B0502040204020203" pitchFamily="34" charset="0"/>
            </a:rPr>
            <a:t>the</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hu-HU" sz="1200" b="1" dirty="0" err="1">
              <a:latin typeface="Segoe UI" panose="020B0502040204020203" pitchFamily="34" charset="0"/>
              <a:ea typeface="Segoe UI" panose="020B0502040204020203" pitchFamily="34" charset="0"/>
              <a:cs typeface="Segoe UI" panose="020B0502040204020203" pitchFamily="34" charset="0"/>
            </a:rPr>
            <a:t>governmental</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hu-HU" sz="1200" b="1" err="1">
              <a:latin typeface="Segoe UI" panose="020B0502040204020203" pitchFamily="34" charset="0"/>
              <a:ea typeface="Segoe UI" panose="020B0502040204020203" pitchFamily="34" charset="0"/>
              <a:cs typeface="Segoe UI" panose="020B0502040204020203" pitchFamily="34" charset="0"/>
            </a:rPr>
            <a:t>task</a:t>
          </a:r>
          <a:r>
            <a:rPr lang="hu-HU" sz="1200" b="1">
              <a:latin typeface="Segoe UI" panose="020B0502040204020203" pitchFamily="34" charset="0"/>
              <a:ea typeface="Segoe UI" panose="020B0502040204020203" pitchFamily="34" charset="0"/>
              <a:cs typeface="Segoe UI" panose="020B0502040204020203" pitchFamily="34" charset="0"/>
            </a:rPr>
            <a:t> performance, </a:t>
          </a:r>
          <a:r>
            <a:rPr lang="hu-HU" sz="1200" b="1" dirty="0" err="1">
              <a:latin typeface="Segoe UI" panose="020B0502040204020203" pitchFamily="34" charset="0"/>
              <a:ea typeface="Segoe UI" panose="020B0502040204020203" pitchFamily="34" charset="0"/>
              <a:cs typeface="Segoe UI" panose="020B0502040204020203" pitchFamily="34" charset="0"/>
            </a:rPr>
            <a:t>characteristics</a:t>
          </a:r>
          <a:r>
            <a:rPr lang="hu-HU" sz="1200" b="1" dirty="0">
              <a:latin typeface="Segoe UI" panose="020B0502040204020203" pitchFamily="34" charset="0"/>
              <a:ea typeface="Segoe UI" panose="020B0502040204020203" pitchFamily="34" charset="0"/>
              <a:cs typeface="Segoe UI" panose="020B0502040204020203" pitchFamily="34" charset="0"/>
            </a:rPr>
            <a:t> of </a:t>
          </a:r>
          <a:r>
            <a:rPr lang="hu-HU" sz="1200" b="1" dirty="0" err="1">
              <a:latin typeface="Segoe UI" panose="020B0502040204020203" pitchFamily="34" charset="0"/>
              <a:ea typeface="Segoe UI" panose="020B0502040204020203" pitchFamily="34" charset="0"/>
              <a:cs typeface="Segoe UI" panose="020B0502040204020203" pitchFamily="34" charset="0"/>
            </a:rPr>
            <a:t>its</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hu-HU" sz="1200" b="1" dirty="0" err="1">
              <a:latin typeface="Segoe UI" panose="020B0502040204020203" pitchFamily="34" charset="0"/>
              <a:ea typeface="Segoe UI" panose="020B0502040204020203" pitchFamily="34" charset="0"/>
              <a:cs typeface="Segoe UI" panose="020B0502040204020203" pitchFamily="34" charset="0"/>
            </a:rPr>
            <a:t>change</a:t>
          </a:r>
          <a:endParaRPr lang="hu-HU" sz="1200" b="1" dirty="0">
            <a:latin typeface="Segoe UI" panose="020B0502040204020203" pitchFamily="34" charset="0"/>
            <a:ea typeface="Segoe UI" panose="020B0502040204020203" pitchFamily="34" charset="0"/>
            <a:cs typeface="Segoe UI" panose="020B0502040204020203" pitchFamily="34" charset="0"/>
          </a:endParaRPr>
        </a:p>
      </dgm:t>
    </dgm:pt>
    <dgm:pt modelId="{CE44CD58-A9ED-4DF0-A07F-984B41A810C6}" type="parTrans" cxnId="{11F2E0D6-8114-4028-82A0-A0E13753CA08}">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05607EEB-3935-47A2-BE8B-CACB5CFE1449}" type="sibTrans" cxnId="{11F2E0D6-8114-4028-82A0-A0E13753CA08}">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DF4ECDF8-AFEF-42E7-8304-68D5580F619B}">
      <dgm:prSet custT="1"/>
      <dgm:spPr/>
      <dgm:t>
        <a:bodyPr/>
        <a:lstStyle/>
        <a:p>
          <a:pPr rtl="0"/>
          <a:r>
            <a:rPr lang="hu-HU" sz="1200" b="1">
              <a:latin typeface="Segoe UI" panose="020B0502040204020203" pitchFamily="34" charset="0"/>
              <a:ea typeface="Segoe UI" panose="020B0502040204020203" pitchFamily="34" charset="0"/>
              <a:cs typeface="Segoe UI" panose="020B0502040204020203" pitchFamily="34" charset="0"/>
            </a:rPr>
            <a:t>4.	Tax and contributional policy</a:t>
          </a:r>
        </a:p>
      </dgm:t>
    </dgm:pt>
    <dgm:pt modelId="{0297681E-00C0-4200-933A-F8B9093E6A7E}" type="parTrans" cxnId="{E7863404-F490-4CE2-847F-1640D118BCA7}">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59AE2571-DF6E-4A0A-8DE5-78486F7A4694}" type="sibTrans" cxnId="{E7863404-F490-4CE2-847F-1640D118BCA7}">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0EBC5956-4E02-4365-A069-6438C2E704FF}" type="pres">
      <dgm:prSet presAssocID="{3BA7B187-8734-4379-BB9F-7BC2E408F1BE}" presName="linear" presStyleCnt="0">
        <dgm:presLayoutVars>
          <dgm:animLvl val="lvl"/>
          <dgm:resizeHandles val="exact"/>
        </dgm:presLayoutVars>
      </dgm:prSet>
      <dgm:spPr/>
    </dgm:pt>
    <dgm:pt modelId="{477D0054-C50C-4F06-810B-1ED69DE3E49D}" type="pres">
      <dgm:prSet presAssocID="{45EFFD9C-628F-44BC-9DC6-FB38198BE19F}" presName="parentText" presStyleLbl="node1" presStyleIdx="0" presStyleCnt="8">
        <dgm:presLayoutVars>
          <dgm:chMax val="0"/>
          <dgm:bulletEnabled val="1"/>
        </dgm:presLayoutVars>
      </dgm:prSet>
      <dgm:spPr/>
    </dgm:pt>
    <dgm:pt modelId="{520F6565-13C1-4189-85E5-4AAC5A0A165A}" type="pres">
      <dgm:prSet presAssocID="{198028CB-622A-4A74-9813-CEC12CCEF00A}" presName="spacer" presStyleCnt="0"/>
      <dgm:spPr/>
    </dgm:pt>
    <dgm:pt modelId="{8C95947E-3B81-4627-8320-AA1D0801DD31}" type="pres">
      <dgm:prSet presAssocID="{E17C3E12-58FA-48FD-A70A-6D9E9AC20A1E}" presName="parentText" presStyleLbl="node1" presStyleIdx="1" presStyleCnt="8">
        <dgm:presLayoutVars>
          <dgm:chMax val="0"/>
          <dgm:bulletEnabled val="1"/>
        </dgm:presLayoutVars>
      </dgm:prSet>
      <dgm:spPr/>
    </dgm:pt>
    <dgm:pt modelId="{33CBCC1B-927D-4701-9C7C-ED0107A06072}" type="pres">
      <dgm:prSet presAssocID="{E17C3E12-58FA-48FD-A70A-6D9E9AC20A1E}" presName="childText" presStyleLbl="revTx" presStyleIdx="0" presStyleCnt="1">
        <dgm:presLayoutVars>
          <dgm:bulletEnabled val="1"/>
        </dgm:presLayoutVars>
      </dgm:prSet>
      <dgm:spPr/>
    </dgm:pt>
    <dgm:pt modelId="{C6C81F94-74D8-44D6-ABC2-1097BFA2866A}" type="pres">
      <dgm:prSet presAssocID="{0E2A54D5-4729-42E3-8CAC-249374165C86}" presName="parentText" presStyleLbl="node1" presStyleIdx="2" presStyleCnt="8">
        <dgm:presLayoutVars>
          <dgm:chMax val="0"/>
          <dgm:bulletEnabled val="1"/>
        </dgm:presLayoutVars>
      </dgm:prSet>
      <dgm:spPr/>
    </dgm:pt>
    <dgm:pt modelId="{4632C796-F462-49C4-9F6F-13E3AFF90008}" type="pres">
      <dgm:prSet presAssocID="{C9EA20F6-4CFD-4F24-AD24-9293160EA97F}" presName="spacer" presStyleCnt="0"/>
      <dgm:spPr/>
    </dgm:pt>
    <dgm:pt modelId="{C452E9A5-F32B-46CB-BFED-A075DCB411D0}" type="pres">
      <dgm:prSet presAssocID="{4D511C19-9869-4A6E-8B5C-9AAC711C727E}" presName="parentText" presStyleLbl="node1" presStyleIdx="3" presStyleCnt="8">
        <dgm:presLayoutVars>
          <dgm:chMax val="0"/>
          <dgm:bulletEnabled val="1"/>
        </dgm:presLayoutVars>
      </dgm:prSet>
      <dgm:spPr/>
    </dgm:pt>
    <dgm:pt modelId="{58AC5DAC-EB17-40CA-A582-B9285ABF6C28}" type="pres">
      <dgm:prSet presAssocID="{D7C38D74-BEFA-46A9-9F5F-7C5B9449B734}" presName="spacer" presStyleCnt="0"/>
      <dgm:spPr/>
    </dgm:pt>
    <dgm:pt modelId="{66CE3F74-476E-4423-82E1-8A71198F62CB}" type="pres">
      <dgm:prSet presAssocID="{54085DEB-3D72-450C-AB1D-8342EB6AA408}" presName="parentText" presStyleLbl="node1" presStyleIdx="4" presStyleCnt="8">
        <dgm:presLayoutVars>
          <dgm:chMax val="0"/>
          <dgm:bulletEnabled val="1"/>
        </dgm:presLayoutVars>
      </dgm:prSet>
      <dgm:spPr/>
    </dgm:pt>
    <dgm:pt modelId="{D8A92CBB-782C-42E7-A0DB-EC43BC5D3E6F}" type="pres">
      <dgm:prSet presAssocID="{1B3598EF-8723-4D42-B5A4-BB621CB9FEBB}" presName="spacer" presStyleCnt="0"/>
      <dgm:spPr/>
    </dgm:pt>
    <dgm:pt modelId="{C3BF251B-0EC7-420B-8ACB-FBEA8E380B0B}" type="pres">
      <dgm:prSet presAssocID="{5F670B30-C0A1-471F-947C-B4C4FE797307}" presName="parentText" presStyleLbl="node1" presStyleIdx="5" presStyleCnt="8">
        <dgm:presLayoutVars>
          <dgm:chMax val="0"/>
          <dgm:bulletEnabled val="1"/>
        </dgm:presLayoutVars>
      </dgm:prSet>
      <dgm:spPr/>
    </dgm:pt>
    <dgm:pt modelId="{997647A9-F1FE-4F4C-9A81-42AB61AE9F6F}" type="pres">
      <dgm:prSet presAssocID="{7A6CEC76-86BA-4B0A-9293-1958ACB2DB11}" presName="spacer" presStyleCnt="0"/>
      <dgm:spPr/>
    </dgm:pt>
    <dgm:pt modelId="{9C90D180-A163-48BF-A0D6-C553B74B2308}" type="pres">
      <dgm:prSet presAssocID="{4968B3AA-250D-4E1C-B406-C45F528574ED}" presName="parentText" presStyleLbl="node1" presStyleIdx="6" presStyleCnt="8">
        <dgm:presLayoutVars>
          <dgm:chMax val="0"/>
          <dgm:bulletEnabled val="1"/>
        </dgm:presLayoutVars>
      </dgm:prSet>
      <dgm:spPr/>
    </dgm:pt>
    <dgm:pt modelId="{FA06A85C-6DDD-49D6-8824-ABE29B25C252}" type="pres">
      <dgm:prSet presAssocID="{05607EEB-3935-47A2-BE8B-CACB5CFE1449}" presName="spacer" presStyleCnt="0"/>
      <dgm:spPr/>
    </dgm:pt>
    <dgm:pt modelId="{418097F1-5CA0-4BB6-BBB3-3A8B4DAEE076}" type="pres">
      <dgm:prSet presAssocID="{DF4ECDF8-AFEF-42E7-8304-68D5580F619B}" presName="parentText" presStyleLbl="node1" presStyleIdx="7" presStyleCnt="8">
        <dgm:presLayoutVars>
          <dgm:chMax val="0"/>
          <dgm:bulletEnabled val="1"/>
        </dgm:presLayoutVars>
      </dgm:prSet>
      <dgm:spPr/>
    </dgm:pt>
  </dgm:ptLst>
  <dgm:cxnLst>
    <dgm:cxn modelId="{E7863404-F490-4CE2-847F-1640D118BCA7}" srcId="{3BA7B187-8734-4379-BB9F-7BC2E408F1BE}" destId="{DF4ECDF8-AFEF-42E7-8304-68D5580F619B}" srcOrd="7" destOrd="0" parTransId="{0297681E-00C0-4200-933A-F8B9093E6A7E}" sibTransId="{59AE2571-DF6E-4A0A-8DE5-78486F7A4694}"/>
    <dgm:cxn modelId="{95A1F119-A59C-49FA-BF69-3E8B50BA695D}" type="presOf" srcId="{4D511C19-9869-4A6E-8B5C-9AAC711C727E}" destId="{C452E9A5-F32B-46CB-BFED-A075DCB411D0}" srcOrd="0" destOrd="0" presId="urn:microsoft.com/office/officeart/2005/8/layout/vList2"/>
    <dgm:cxn modelId="{E8BA2322-869E-4557-A516-F60F6E4FC4EF}" type="presOf" srcId="{5F670B30-C0A1-471F-947C-B4C4FE797307}" destId="{C3BF251B-0EC7-420B-8ACB-FBEA8E380B0B}" srcOrd="0" destOrd="0" presId="urn:microsoft.com/office/officeart/2005/8/layout/vList2"/>
    <dgm:cxn modelId="{6086DA3C-8326-4B19-89F5-4986013A3A76}" srcId="{E17C3E12-58FA-48FD-A70A-6D9E9AC20A1E}" destId="{E7F24A53-A81F-4A83-A4CD-D00EC4DE66F1}" srcOrd="3" destOrd="0" parTransId="{81C49513-3EDA-40C5-975B-CBA44E400C22}" sibTransId="{9439C725-6B9B-4AA4-B6C6-D0E5438AB9EA}"/>
    <dgm:cxn modelId="{2BDF2D3F-667B-49FC-9AFA-4B38D36BE6F5}" srcId="{3BA7B187-8734-4379-BB9F-7BC2E408F1BE}" destId="{5F670B30-C0A1-471F-947C-B4C4FE797307}" srcOrd="5" destOrd="0" parTransId="{8814B441-8553-4E4D-A1C1-5F31334EF0FC}" sibTransId="{7A6CEC76-86BA-4B0A-9293-1958ACB2DB11}"/>
    <dgm:cxn modelId="{D52A2F3F-6731-4167-AFCC-FF6F13421F0B}" srcId="{3BA7B187-8734-4379-BB9F-7BC2E408F1BE}" destId="{4D511C19-9869-4A6E-8B5C-9AAC711C727E}" srcOrd="3" destOrd="0" parTransId="{F0881920-BCAB-45EF-A8E2-D896AFAC07A1}" sibTransId="{D7C38D74-BEFA-46A9-9F5F-7C5B9449B734}"/>
    <dgm:cxn modelId="{77A57D40-2C30-4CAD-9A5F-A31C09651432}" srcId="{E17C3E12-58FA-48FD-A70A-6D9E9AC20A1E}" destId="{8AE63DC9-F049-4A69-AED9-6B3B9825FF9F}" srcOrd="4" destOrd="0" parTransId="{F51152E5-A23B-42E0-B265-83BEA431E793}" sibTransId="{54E5D8BF-CFB1-4861-B1D8-3A006A138EFD}"/>
    <dgm:cxn modelId="{FB419C63-9877-46D6-99EA-8EB9D33CE81F}" type="presOf" srcId="{E17C3E12-58FA-48FD-A70A-6D9E9AC20A1E}" destId="{8C95947E-3B81-4627-8320-AA1D0801DD31}" srcOrd="0" destOrd="0" presId="urn:microsoft.com/office/officeart/2005/8/layout/vList2"/>
    <dgm:cxn modelId="{A423406B-3787-444D-BD52-59ED7FC9FFA9}" type="presOf" srcId="{4968B3AA-250D-4E1C-B406-C45F528574ED}" destId="{9C90D180-A163-48BF-A0D6-C553B74B2308}" srcOrd="0" destOrd="0" presId="urn:microsoft.com/office/officeart/2005/8/layout/vList2"/>
    <dgm:cxn modelId="{CFAE074E-3933-470C-8D3A-C3E8ADFCC549}" type="presOf" srcId="{E7F24A53-A81F-4A83-A4CD-D00EC4DE66F1}" destId="{33CBCC1B-927D-4701-9C7C-ED0107A06072}" srcOrd="0" destOrd="3" presId="urn:microsoft.com/office/officeart/2005/8/layout/vList2"/>
    <dgm:cxn modelId="{1A5D6A71-965F-408C-BD38-AD7788F17D7B}" type="presOf" srcId="{DF4ECDF8-AFEF-42E7-8304-68D5580F619B}" destId="{418097F1-5CA0-4BB6-BBB3-3A8B4DAEE076}" srcOrd="0" destOrd="0" presId="urn:microsoft.com/office/officeart/2005/8/layout/vList2"/>
    <dgm:cxn modelId="{ADEDE253-1554-4259-AB98-8ADE56471504}" type="presOf" srcId="{8AE63DC9-F049-4A69-AED9-6B3B9825FF9F}" destId="{33CBCC1B-927D-4701-9C7C-ED0107A06072}" srcOrd="0" destOrd="4" presId="urn:microsoft.com/office/officeart/2005/8/layout/vList2"/>
    <dgm:cxn modelId="{12FE9E58-6461-41FD-9E49-B5A21D2790D7}" srcId="{3BA7B187-8734-4379-BB9F-7BC2E408F1BE}" destId="{45EFFD9C-628F-44BC-9DC6-FB38198BE19F}" srcOrd="0" destOrd="0" parTransId="{D3ED80A2-6BD7-4140-AA3F-AF7E71F7E874}" sibTransId="{198028CB-622A-4A74-9813-CEC12CCEF00A}"/>
    <dgm:cxn modelId="{03B0CB79-7039-42AF-8547-B52555EBF8E5}" type="presOf" srcId="{4FA379AB-049F-4D2E-A040-7922B0AA9EA2}" destId="{33CBCC1B-927D-4701-9C7C-ED0107A06072}" srcOrd="0" destOrd="1" presId="urn:microsoft.com/office/officeart/2005/8/layout/vList2"/>
    <dgm:cxn modelId="{54A88D82-449A-481C-9F1A-D7853715C0C8}" type="presOf" srcId="{0E2A54D5-4729-42E3-8CAC-249374165C86}" destId="{C6C81F94-74D8-44D6-ABC2-1097BFA2866A}" srcOrd="0" destOrd="0" presId="urn:microsoft.com/office/officeart/2005/8/layout/vList2"/>
    <dgm:cxn modelId="{8B92388D-15E2-42DF-8D55-40540BB44418}" type="presOf" srcId="{8E53083F-B736-4F94-972A-A92210D8AE89}" destId="{33CBCC1B-927D-4701-9C7C-ED0107A06072}" srcOrd="0" destOrd="0" presId="urn:microsoft.com/office/officeart/2005/8/layout/vList2"/>
    <dgm:cxn modelId="{C60F038E-7B65-435D-8392-436A51FD985A}" type="presOf" srcId="{A7482E92-3144-4002-B51F-2C1C74B1FF63}" destId="{33CBCC1B-927D-4701-9C7C-ED0107A06072}" srcOrd="0" destOrd="2" presId="urn:microsoft.com/office/officeart/2005/8/layout/vList2"/>
    <dgm:cxn modelId="{42AEC493-C285-4F41-9514-4DDAFEB51B17}" type="presOf" srcId="{54085DEB-3D72-450C-AB1D-8342EB6AA408}" destId="{66CE3F74-476E-4423-82E1-8A71198F62CB}" srcOrd="0" destOrd="0" presId="urn:microsoft.com/office/officeart/2005/8/layout/vList2"/>
    <dgm:cxn modelId="{06E01C96-E0F8-48F7-A7B8-EEBBC3C8435B}" type="presOf" srcId="{45EFFD9C-628F-44BC-9DC6-FB38198BE19F}" destId="{477D0054-C50C-4F06-810B-1ED69DE3E49D}" srcOrd="0" destOrd="0" presId="urn:microsoft.com/office/officeart/2005/8/layout/vList2"/>
    <dgm:cxn modelId="{210F20B2-C0BE-441E-B637-CEB77E1DD43C}" srcId="{3BA7B187-8734-4379-BB9F-7BC2E408F1BE}" destId="{0E2A54D5-4729-42E3-8CAC-249374165C86}" srcOrd="2" destOrd="0" parTransId="{82550F3C-9286-48C6-8FBF-222D5FAFB09C}" sibTransId="{C9EA20F6-4CFD-4F24-AD24-9293160EA97F}"/>
    <dgm:cxn modelId="{625AB6C5-BB23-459C-8B15-298F996F5B7D}" srcId="{E17C3E12-58FA-48FD-A70A-6D9E9AC20A1E}" destId="{8E53083F-B736-4F94-972A-A92210D8AE89}" srcOrd="0" destOrd="0" parTransId="{72FEAA34-7B38-4A25-A5F4-C3368E177806}" sibTransId="{A377237C-A842-4D07-9243-0DF7557E17EB}"/>
    <dgm:cxn modelId="{E3DA84D4-CCA7-4C1C-B882-277D08FAD2B7}" srcId="{3BA7B187-8734-4379-BB9F-7BC2E408F1BE}" destId="{54085DEB-3D72-450C-AB1D-8342EB6AA408}" srcOrd="4" destOrd="0" parTransId="{BDDBB7A3-60A2-4154-AD7E-3E07089A957C}" sibTransId="{1B3598EF-8723-4D42-B5A4-BB621CB9FEBB}"/>
    <dgm:cxn modelId="{11F2E0D6-8114-4028-82A0-A0E13753CA08}" srcId="{3BA7B187-8734-4379-BB9F-7BC2E408F1BE}" destId="{4968B3AA-250D-4E1C-B406-C45F528574ED}" srcOrd="6" destOrd="0" parTransId="{CE44CD58-A9ED-4DF0-A07F-984B41A810C6}" sibTransId="{05607EEB-3935-47A2-BE8B-CACB5CFE1449}"/>
    <dgm:cxn modelId="{AECC0DDF-1D8C-43CE-9F52-340C793EF08D}" type="presOf" srcId="{3BA7B187-8734-4379-BB9F-7BC2E408F1BE}" destId="{0EBC5956-4E02-4365-A069-6438C2E704FF}" srcOrd="0" destOrd="0" presId="urn:microsoft.com/office/officeart/2005/8/layout/vList2"/>
    <dgm:cxn modelId="{54CAFDE0-2AA7-46FD-91BD-BC112A811497}" srcId="{E17C3E12-58FA-48FD-A70A-6D9E9AC20A1E}" destId="{A7482E92-3144-4002-B51F-2C1C74B1FF63}" srcOrd="2" destOrd="0" parTransId="{6C0B5070-488D-4ABD-8AC4-A7DE1FC77820}" sibTransId="{D23A880A-5866-499F-9F45-48FBF1B933C2}"/>
    <dgm:cxn modelId="{E6354FE4-2949-4353-9256-8951B33AD82F}" srcId="{3BA7B187-8734-4379-BB9F-7BC2E408F1BE}" destId="{E17C3E12-58FA-48FD-A70A-6D9E9AC20A1E}" srcOrd="1" destOrd="0" parTransId="{C533ABC6-73BA-4E88-9CF0-C84DF48F9258}" sibTransId="{D5E76923-F5AE-4998-BB2F-4E841C2DDDA2}"/>
    <dgm:cxn modelId="{A0A311F8-C5C8-41AB-AFAE-5D7E26A05031}" srcId="{E17C3E12-58FA-48FD-A70A-6D9E9AC20A1E}" destId="{4FA379AB-049F-4D2E-A040-7922B0AA9EA2}" srcOrd="1" destOrd="0" parTransId="{2334228E-82A4-4786-B0E6-2705E88DC512}" sibTransId="{7F14DD98-F847-42B4-A08D-369E9D8D6859}"/>
    <dgm:cxn modelId="{30B9488E-2F58-4D7E-B845-A34B709FE07D}" type="presParOf" srcId="{0EBC5956-4E02-4365-A069-6438C2E704FF}" destId="{477D0054-C50C-4F06-810B-1ED69DE3E49D}" srcOrd="0" destOrd="0" presId="urn:microsoft.com/office/officeart/2005/8/layout/vList2"/>
    <dgm:cxn modelId="{D2B1D568-7C32-4372-BCF9-C14471E4B310}" type="presParOf" srcId="{0EBC5956-4E02-4365-A069-6438C2E704FF}" destId="{520F6565-13C1-4189-85E5-4AAC5A0A165A}" srcOrd="1" destOrd="0" presId="urn:microsoft.com/office/officeart/2005/8/layout/vList2"/>
    <dgm:cxn modelId="{8A745FF7-D59D-4D44-BFAD-88080A7BFBF8}" type="presParOf" srcId="{0EBC5956-4E02-4365-A069-6438C2E704FF}" destId="{8C95947E-3B81-4627-8320-AA1D0801DD31}" srcOrd="2" destOrd="0" presId="urn:microsoft.com/office/officeart/2005/8/layout/vList2"/>
    <dgm:cxn modelId="{63AEAD00-4CE3-4628-BE6C-6CDF688133CE}" type="presParOf" srcId="{0EBC5956-4E02-4365-A069-6438C2E704FF}" destId="{33CBCC1B-927D-4701-9C7C-ED0107A06072}" srcOrd="3" destOrd="0" presId="urn:microsoft.com/office/officeart/2005/8/layout/vList2"/>
    <dgm:cxn modelId="{C5212CD7-068B-4612-9062-2E2A0BD264DD}" type="presParOf" srcId="{0EBC5956-4E02-4365-A069-6438C2E704FF}" destId="{C6C81F94-74D8-44D6-ABC2-1097BFA2866A}" srcOrd="4" destOrd="0" presId="urn:microsoft.com/office/officeart/2005/8/layout/vList2"/>
    <dgm:cxn modelId="{493BA3C6-D209-49CA-B3C1-5284FFE59DAE}" type="presParOf" srcId="{0EBC5956-4E02-4365-A069-6438C2E704FF}" destId="{4632C796-F462-49C4-9F6F-13E3AFF90008}" srcOrd="5" destOrd="0" presId="urn:microsoft.com/office/officeart/2005/8/layout/vList2"/>
    <dgm:cxn modelId="{6A7A5070-EAE6-4C0F-B2EB-B60D0131F495}" type="presParOf" srcId="{0EBC5956-4E02-4365-A069-6438C2E704FF}" destId="{C452E9A5-F32B-46CB-BFED-A075DCB411D0}" srcOrd="6" destOrd="0" presId="urn:microsoft.com/office/officeart/2005/8/layout/vList2"/>
    <dgm:cxn modelId="{0C517812-3D64-4B48-8BC6-081D87A3A75B}" type="presParOf" srcId="{0EBC5956-4E02-4365-A069-6438C2E704FF}" destId="{58AC5DAC-EB17-40CA-A582-B9285ABF6C28}" srcOrd="7" destOrd="0" presId="urn:microsoft.com/office/officeart/2005/8/layout/vList2"/>
    <dgm:cxn modelId="{D0CB6BBA-D910-4D64-92B7-C64DEA42A7F9}" type="presParOf" srcId="{0EBC5956-4E02-4365-A069-6438C2E704FF}" destId="{66CE3F74-476E-4423-82E1-8A71198F62CB}" srcOrd="8" destOrd="0" presId="urn:microsoft.com/office/officeart/2005/8/layout/vList2"/>
    <dgm:cxn modelId="{32EF309F-BEEF-43D7-B9EC-7DBA0E57E306}" type="presParOf" srcId="{0EBC5956-4E02-4365-A069-6438C2E704FF}" destId="{D8A92CBB-782C-42E7-A0DB-EC43BC5D3E6F}" srcOrd="9" destOrd="0" presId="urn:microsoft.com/office/officeart/2005/8/layout/vList2"/>
    <dgm:cxn modelId="{6599882B-59E3-42D2-B270-37BBC861D9B7}" type="presParOf" srcId="{0EBC5956-4E02-4365-A069-6438C2E704FF}" destId="{C3BF251B-0EC7-420B-8ACB-FBEA8E380B0B}" srcOrd="10" destOrd="0" presId="urn:microsoft.com/office/officeart/2005/8/layout/vList2"/>
    <dgm:cxn modelId="{E159EDFA-6472-48CB-8D46-79B2F59030C9}" type="presParOf" srcId="{0EBC5956-4E02-4365-A069-6438C2E704FF}" destId="{997647A9-F1FE-4F4C-9A81-42AB61AE9F6F}" srcOrd="11" destOrd="0" presId="urn:microsoft.com/office/officeart/2005/8/layout/vList2"/>
    <dgm:cxn modelId="{5ACAC0E2-2323-4123-AF72-20D7CFC414D0}" type="presParOf" srcId="{0EBC5956-4E02-4365-A069-6438C2E704FF}" destId="{9C90D180-A163-48BF-A0D6-C553B74B2308}" srcOrd="12" destOrd="0" presId="urn:microsoft.com/office/officeart/2005/8/layout/vList2"/>
    <dgm:cxn modelId="{5D7C87E6-C8B9-4D0A-BFA2-693C9294B343}" type="presParOf" srcId="{0EBC5956-4E02-4365-A069-6438C2E704FF}" destId="{FA06A85C-6DDD-49D6-8824-ABE29B25C252}" srcOrd="13" destOrd="0" presId="urn:microsoft.com/office/officeart/2005/8/layout/vList2"/>
    <dgm:cxn modelId="{58B6C4ED-654E-49FE-A868-1727825CC593}" type="presParOf" srcId="{0EBC5956-4E02-4365-A069-6438C2E704FF}" destId="{418097F1-5CA0-4BB6-BBB3-3A8B4DAEE076}"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B2D4B7B-41A2-45BD-9AD8-4ED2D25BBCA3}"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hu-HU"/>
        </a:p>
      </dgm:t>
    </dgm:pt>
    <dgm:pt modelId="{18C11E3E-4CEC-4922-804A-A28B77F1257B}">
      <dgm:prSet custT="1"/>
      <dgm:spPr/>
      <dgm:t>
        <a:bodyPr/>
        <a:lstStyle/>
        <a:p>
          <a:pPr rtl="0"/>
          <a:r>
            <a:rPr lang="hu-HU" sz="1200" b="1">
              <a:latin typeface="Segoe UI" panose="020B0502040204020203" pitchFamily="34" charset="0"/>
              <a:ea typeface="Segoe UI" panose="020B0502040204020203" pitchFamily="34" charset="0"/>
              <a:cs typeface="Segoe UI" panose="020B0502040204020203" pitchFamily="34" charset="0"/>
            </a:rPr>
            <a:t>II. Appropriations of the central government</a:t>
          </a:r>
        </a:p>
      </dgm:t>
    </dgm:pt>
    <dgm:pt modelId="{1DC8919C-4E26-496F-BD2A-F083876A78E6}" type="parTrans" cxnId="{8ED2FCED-8839-4F94-AEB8-A716C303F981}">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C9A26387-FA84-4693-99F3-B9906A5711E1}" type="sibTrans" cxnId="{8ED2FCED-8839-4F94-AEB8-A716C303F981}">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0BA46264-2F88-4ED4-9A08-A6528322A35D}">
      <dgm:prSet custT="1"/>
      <dgm:spPr/>
      <dgm:t>
        <a:bodyPr/>
        <a:lstStyle/>
        <a:p>
          <a:pPr rtl="0"/>
          <a:r>
            <a:rPr lang="hu-HU" sz="1200" b="1" dirty="0">
              <a:latin typeface="Segoe UI" panose="020B0502040204020203" pitchFamily="34" charset="0"/>
              <a:ea typeface="Segoe UI" panose="020B0502040204020203" pitchFamily="34" charset="0"/>
              <a:cs typeface="Segoe UI" panose="020B0502040204020203" pitchFamily="34" charset="0"/>
            </a:rPr>
            <a:t>A. </a:t>
          </a:r>
          <a:r>
            <a:rPr lang="hu-HU" sz="1200" b="1" dirty="0" err="1">
              <a:latin typeface="Segoe UI" panose="020B0502040204020203" pitchFamily="34" charset="0"/>
              <a:ea typeface="Segoe UI" panose="020B0502040204020203" pitchFamily="34" charset="0"/>
              <a:cs typeface="Segoe UI" panose="020B0502040204020203" pitchFamily="34" charset="0"/>
            </a:rPr>
            <a:t>Appropriations</a:t>
          </a:r>
          <a:r>
            <a:rPr lang="hu-HU" sz="1200" b="1" dirty="0">
              <a:latin typeface="Segoe UI" panose="020B0502040204020203" pitchFamily="34" charset="0"/>
              <a:ea typeface="Segoe UI" panose="020B0502040204020203" pitchFamily="34" charset="0"/>
              <a:cs typeface="Segoe UI" panose="020B0502040204020203" pitchFamily="34" charset="0"/>
            </a:rPr>
            <a:t> of </a:t>
          </a:r>
          <a:r>
            <a:rPr lang="hu-HU" sz="1200" b="1" dirty="0" err="1">
              <a:latin typeface="Segoe UI" panose="020B0502040204020203" pitchFamily="34" charset="0"/>
              <a:ea typeface="Segoe UI" panose="020B0502040204020203" pitchFamily="34" charset="0"/>
              <a:cs typeface="Segoe UI" panose="020B0502040204020203" pitchFamily="34" charset="0"/>
            </a:rPr>
            <a:t>the</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hu-HU" sz="1200" b="1" dirty="0" err="1">
              <a:latin typeface="Segoe UI" panose="020B0502040204020203" pitchFamily="34" charset="0"/>
              <a:ea typeface="Segoe UI" panose="020B0502040204020203" pitchFamily="34" charset="0"/>
              <a:cs typeface="Segoe UI" panose="020B0502040204020203" pitchFamily="34" charset="0"/>
            </a:rPr>
            <a:t>central</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hu-HU" sz="1200" b="1" dirty="0" err="1">
              <a:latin typeface="Segoe UI" panose="020B0502040204020203" pitchFamily="34" charset="0"/>
              <a:ea typeface="Segoe UI" panose="020B0502040204020203" pitchFamily="34" charset="0"/>
              <a:cs typeface="Segoe UI" panose="020B0502040204020203" pitchFamily="34" charset="0"/>
            </a:rPr>
            <a:t>budget</a:t>
          </a:r>
          <a:endParaRPr lang="hu-HU" sz="1200" b="1" dirty="0">
            <a:latin typeface="Segoe UI" panose="020B0502040204020203" pitchFamily="34" charset="0"/>
            <a:ea typeface="Segoe UI" panose="020B0502040204020203" pitchFamily="34" charset="0"/>
            <a:cs typeface="Segoe UI" panose="020B0502040204020203" pitchFamily="34" charset="0"/>
          </a:endParaRPr>
        </a:p>
      </dgm:t>
    </dgm:pt>
    <dgm:pt modelId="{AD7E1A8E-06BE-419B-8F68-84FDF88579BC}" type="parTrans" cxnId="{00558C19-124B-4527-A579-B189BF7D030A}">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D24D6DC9-6357-41D3-9257-6ACAC4D213E8}" type="sibTrans" cxnId="{00558C19-124B-4527-A579-B189BF7D030A}">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B602F190-3919-4944-9B53-E37D8FA33D85}">
      <dgm:prSet custT="1"/>
      <dgm:spPr/>
      <dgm:t>
        <a:bodyPr/>
        <a:lstStyle/>
        <a:p>
          <a:pPr rtl="0"/>
          <a:r>
            <a:rPr lang="hu-HU" sz="1200" b="1" dirty="0">
              <a:latin typeface="Segoe UI" panose="020B0502040204020203" pitchFamily="34" charset="0"/>
              <a:ea typeface="Segoe UI" panose="020B0502040204020203" pitchFamily="34" charset="0"/>
              <a:cs typeface="Segoe UI" panose="020B0502040204020203" pitchFamily="34" charset="0"/>
            </a:rPr>
            <a:t>B. Deficit and </a:t>
          </a:r>
          <a:r>
            <a:rPr lang="hu-HU" sz="1200" b="1" dirty="0" err="1">
              <a:latin typeface="Segoe UI" panose="020B0502040204020203" pitchFamily="34" charset="0"/>
              <a:ea typeface="Segoe UI" panose="020B0502040204020203" pitchFamily="34" charset="0"/>
              <a:cs typeface="Segoe UI" panose="020B0502040204020203" pitchFamily="34" charset="0"/>
            </a:rPr>
            <a:t>financing</a:t>
          </a:r>
          <a:r>
            <a:rPr lang="hu-HU" sz="1200" b="1" dirty="0">
              <a:latin typeface="Segoe UI" panose="020B0502040204020203" pitchFamily="34" charset="0"/>
              <a:ea typeface="Segoe UI" panose="020B0502040204020203" pitchFamily="34" charset="0"/>
              <a:cs typeface="Segoe UI" panose="020B0502040204020203" pitchFamily="34" charset="0"/>
            </a:rPr>
            <a:t> of </a:t>
          </a:r>
          <a:r>
            <a:rPr lang="hu-HU" sz="1200" b="1" dirty="0" err="1">
              <a:latin typeface="Segoe UI" panose="020B0502040204020203" pitchFamily="34" charset="0"/>
              <a:ea typeface="Segoe UI" panose="020B0502040204020203" pitchFamily="34" charset="0"/>
              <a:cs typeface="Segoe UI" panose="020B0502040204020203" pitchFamily="34" charset="0"/>
            </a:rPr>
            <a:t>the</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hu-HU" sz="1200" b="1" dirty="0" err="1">
              <a:latin typeface="Segoe UI" panose="020B0502040204020203" pitchFamily="34" charset="0"/>
              <a:ea typeface="Segoe UI" panose="020B0502040204020203" pitchFamily="34" charset="0"/>
              <a:cs typeface="Segoe UI" panose="020B0502040204020203" pitchFamily="34" charset="0"/>
            </a:rPr>
            <a:t>central</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hu-HU" sz="1200" b="1" err="1">
              <a:latin typeface="Segoe UI" panose="020B0502040204020203" pitchFamily="34" charset="0"/>
              <a:ea typeface="Segoe UI" panose="020B0502040204020203" pitchFamily="34" charset="0"/>
              <a:cs typeface="Segoe UI" panose="020B0502040204020203" pitchFamily="34" charset="0"/>
            </a:rPr>
            <a:t>governmental</a:t>
          </a:r>
          <a:r>
            <a:rPr lang="hu-HU" sz="1200" b="1">
              <a:latin typeface="Segoe UI" panose="020B0502040204020203" pitchFamily="34" charset="0"/>
              <a:ea typeface="Segoe UI" panose="020B0502040204020203" pitchFamily="34" charset="0"/>
              <a:cs typeface="Segoe UI" panose="020B0502040204020203" pitchFamily="34" charset="0"/>
            </a:rPr>
            <a:t> subsystem, </a:t>
          </a:r>
          <a:r>
            <a:rPr lang="hu-HU" sz="1200" b="1" dirty="0">
              <a:latin typeface="Segoe UI" panose="020B0502040204020203" pitchFamily="34" charset="0"/>
              <a:ea typeface="Segoe UI" panose="020B0502040204020203" pitchFamily="34" charset="0"/>
              <a:cs typeface="Segoe UI" panose="020B0502040204020203" pitchFamily="34" charset="0"/>
            </a:rPr>
            <a:t>management of </a:t>
          </a:r>
          <a:r>
            <a:rPr lang="hu-HU" sz="1200" b="1" dirty="0" err="1">
              <a:latin typeface="Segoe UI" panose="020B0502040204020203" pitchFamily="34" charset="0"/>
              <a:ea typeface="Segoe UI" panose="020B0502040204020203" pitchFamily="34" charset="0"/>
              <a:cs typeface="Segoe UI" panose="020B0502040204020203" pitchFamily="34" charset="0"/>
            </a:rPr>
            <a:t>public</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hu-HU" sz="1200" b="1" dirty="0" err="1">
              <a:latin typeface="Segoe UI" panose="020B0502040204020203" pitchFamily="34" charset="0"/>
              <a:ea typeface="Segoe UI" panose="020B0502040204020203" pitchFamily="34" charset="0"/>
              <a:cs typeface="Segoe UI" panose="020B0502040204020203" pitchFamily="34" charset="0"/>
            </a:rPr>
            <a:t>debt</a:t>
          </a:r>
          <a:endParaRPr lang="hu-HU" sz="1200" b="1" dirty="0">
            <a:latin typeface="Segoe UI" panose="020B0502040204020203" pitchFamily="34" charset="0"/>
            <a:ea typeface="Segoe UI" panose="020B0502040204020203" pitchFamily="34" charset="0"/>
            <a:cs typeface="Segoe UI" panose="020B0502040204020203" pitchFamily="34" charset="0"/>
          </a:endParaRPr>
        </a:p>
      </dgm:t>
    </dgm:pt>
    <dgm:pt modelId="{82FA5C5B-516D-4055-92B0-0044E0500035}" type="parTrans" cxnId="{D4ADDDFB-C4BD-4782-9B9D-912028A884A0}">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D5AFB86B-6DF3-4AB2-8D7C-1BA3058DE3FC}" type="sibTrans" cxnId="{D4ADDDFB-C4BD-4782-9B9D-912028A884A0}">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32C5DD19-FBA9-41C8-A9FB-AD4356918540}">
      <dgm:prSet custT="1"/>
      <dgm:spPr/>
      <dgm:t>
        <a:bodyPr/>
        <a:lstStyle/>
        <a:p>
          <a:pPr rtl="0"/>
          <a:r>
            <a:rPr lang="hu-HU" sz="1200" b="1" dirty="0">
              <a:latin typeface="Segoe UI" panose="020B0502040204020203" pitchFamily="34" charset="0"/>
              <a:ea typeface="Segoe UI" panose="020B0502040204020203" pitchFamily="34" charset="0"/>
              <a:cs typeface="Segoe UI" panose="020B0502040204020203" pitchFamily="34" charset="0"/>
            </a:rPr>
            <a:t>C. </a:t>
          </a:r>
          <a:r>
            <a:rPr lang="hu-HU" sz="1200" b="1" dirty="0" err="1">
              <a:latin typeface="Segoe UI" panose="020B0502040204020203" pitchFamily="34" charset="0"/>
              <a:ea typeface="Segoe UI" panose="020B0502040204020203" pitchFamily="34" charset="0"/>
              <a:cs typeface="Segoe UI" panose="020B0502040204020203" pitchFamily="34" charset="0"/>
            </a:rPr>
            <a:t>Operation</a:t>
          </a:r>
          <a:r>
            <a:rPr lang="hu-HU" sz="1200" b="1" dirty="0">
              <a:latin typeface="Segoe UI" panose="020B0502040204020203" pitchFamily="34" charset="0"/>
              <a:ea typeface="Segoe UI" panose="020B0502040204020203" pitchFamily="34" charset="0"/>
              <a:cs typeface="Segoe UI" panose="020B0502040204020203" pitchFamily="34" charset="0"/>
            </a:rPr>
            <a:t> of </a:t>
          </a:r>
          <a:r>
            <a:rPr lang="hu-HU" sz="1200" b="1" dirty="0" err="1">
              <a:latin typeface="Segoe UI" panose="020B0502040204020203" pitchFamily="34" charset="0"/>
              <a:ea typeface="Segoe UI" panose="020B0502040204020203" pitchFamily="34" charset="0"/>
              <a:cs typeface="Segoe UI" panose="020B0502040204020203" pitchFamily="34" charset="0"/>
            </a:rPr>
            <a:t>extrabudgetary</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hu-HU" sz="1200" b="1" dirty="0" err="1">
              <a:latin typeface="Segoe UI" panose="020B0502040204020203" pitchFamily="34" charset="0"/>
              <a:ea typeface="Segoe UI" panose="020B0502040204020203" pitchFamily="34" charset="0"/>
              <a:cs typeface="Segoe UI" panose="020B0502040204020203" pitchFamily="34" charset="0"/>
            </a:rPr>
            <a:t>funds</a:t>
          </a:r>
          <a:endParaRPr lang="hu-HU" sz="1200" b="1" dirty="0">
            <a:latin typeface="Segoe UI" panose="020B0502040204020203" pitchFamily="34" charset="0"/>
            <a:ea typeface="Segoe UI" panose="020B0502040204020203" pitchFamily="34" charset="0"/>
            <a:cs typeface="Segoe UI" panose="020B0502040204020203" pitchFamily="34" charset="0"/>
          </a:endParaRPr>
        </a:p>
      </dgm:t>
    </dgm:pt>
    <dgm:pt modelId="{1567E0A6-F4B1-4032-810B-A58F4ED1996B}" type="parTrans" cxnId="{1693A2D0-BAFF-4F5D-9A41-B64B76572E56}">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96358B9D-A614-4F8D-8A57-7976999C4D13}" type="sibTrans" cxnId="{1693A2D0-BAFF-4F5D-9A41-B64B76572E56}">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89874903-7F10-4B99-8990-6C3A214A6F68}">
      <dgm:prSet custT="1"/>
      <dgm:spPr/>
      <dgm:t>
        <a:bodyPr/>
        <a:lstStyle/>
        <a:p>
          <a:pPr rtl="0"/>
          <a:r>
            <a:rPr lang="hu-HU" sz="1200" b="1" dirty="0" err="1">
              <a:latin typeface="Segoe UI" panose="020B0502040204020203" pitchFamily="34" charset="0"/>
              <a:ea typeface="Segoe UI" panose="020B0502040204020203" pitchFamily="34" charset="0"/>
              <a:cs typeface="Segoe UI" panose="020B0502040204020203" pitchFamily="34" charset="0"/>
            </a:rPr>
            <a:t>Revenue</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hu-HU" sz="1200" b="1" dirty="0" err="1">
              <a:latin typeface="Segoe UI" panose="020B0502040204020203" pitchFamily="34" charset="0"/>
              <a:ea typeface="Segoe UI" panose="020B0502040204020203" pitchFamily="34" charset="0"/>
              <a:cs typeface="Segoe UI" panose="020B0502040204020203" pitchFamily="34" charset="0"/>
            </a:rPr>
            <a:t>developments</a:t>
          </a:r>
          <a:endParaRPr lang="hu-HU" sz="1200" b="1" dirty="0">
            <a:latin typeface="Segoe UI" panose="020B0502040204020203" pitchFamily="34" charset="0"/>
            <a:ea typeface="Segoe UI" panose="020B0502040204020203" pitchFamily="34" charset="0"/>
            <a:cs typeface="Segoe UI" panose="020B0502040204020203" pitchFamily="34" charset="0"/>
          </a:endParaRPr>
        </a:p>
      </dgm:t>
    </dgm:pt>
    <dgm:pt modelId="{BB980712-644F-489D-819E-DD3E9FBFD9DE}" type="parTrans" cxnId="{DB5968B3-D38E-43CA-9784-0DB4B07F6F81}">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D0FE7E08-5713-4D3E-8AFE-2862DABB95C0}" type="sibTrans" cxnId="{DB5968B3-D38E-43CA-9784-0DB4B07F6F81}">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1F8E36B1-39BA-4278-B7E3-538CDF3E6150}">
      <dgm:prSet custT="1"/>
      <dgm:spPr/>
      <dgm:t>
        <a:bodyPr/>
        <a:lstStyle/>
        <a:p>
          <a:pPr rtl="0"/>
          <a:r>
            <a:rPr lang="hu-HU" sz="1200" b="1" dirty="0">
              <a:latin typeface="Segoe UI" panose="020B0502040204020203" pitchFamily="34" charset="0"/>
              <a:ea typeface="Segoe UI" panose="020B0502040204020203" pitchFamily="34" charset="0"/>
              <a:cs typeface="Segoe UI" panose="020B0502040204020203" pitchFamily="34" charset="0"/>
            </a:rPr>
            <a:t>The </a:t>
          </a:r>
          <a:r>
            <a:rPr lang="hu-HU" sz="1200" b="1" dirty="0" err="1">
              <a:latin typeface="Segoe UI" panose="020B0502040204020203" pitchFamily="34" charset="0"/>
              <a:ea typeface="Segoe UI" panose="020B0502040204020203" pitchFamily="34" charset="0"/>
              <a:cs typeface="Segoe UI" panose="020B0502040204020203" pitchFamily="34" charset="0"/>
            </a:rPr>
            <a:t>development</a:t>
          </a:r>
          <a:r>
            <a:rPr lang="hu-HU" sz="1200" b="1" dirty="0">
              <a:latin typeface="Segoe UI" panose="020B0502040204020203" pitchFamily="34" charset="0"/>
              <a:ea typeface="Segoe UI" panose="020B0502040204020203" pitchFamily="34" charset="0"/>
              <a:cs typeface="Segoe UI" panose="020B0502040204020203" pitchFamily="34" charset="0"/>
            </a:rPr>
            <a:t> of </a:t>
          </a:r>
          <a:r>
            <a:rPr lang="hu-HU" sz="1200" b="1" dirty="0" err="1">
              <a:latin typeface="Segoe UI" panose="020B0502040204020203" pitchFamily="34" charset="0"/>
              <a:ea typeface="Segoe UI" panose="020B0502040204020203" pitchFamily="34" charset="0"/>
              <a:cs typeface="Segoe UI" panose="020B0502040204020203" pitchFamily="34" charset="0"/>
            </a:rPr>
            <a:t>expenditures</a:t>
          </a:r>
          <a:endParaRPr lang="hu-HU" sz="1200" b="1" dirty="0">
            <a:latin typeface="Segoe UI" panose="020B0502040204020203" pitchFamily="34" charset="0"/>
            <a:ea typeface="Segoe UI" panose="020B0502040204020203" pitchFamily="34" charset="0"/>
            <a:cs typeface="Segoe UI" panose="020B0502040204020203" pitchFamily="34" charset="0"/>
          </a:endParaRPr>
        </a:p>
      </dgm:t>
    </dgm:pt>
    <dgm:pt modelId="{50E543BF-45F2-4197-AEBF-4129CE7DA1DB}" type="parTrans" cxnId="{67653BE1-06DC-450F-A244-F5E23962B7F1}">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6DAD4AC8-01DA-48C7-9A0B-86C471E5A4B2}" type="sibTrans" cxnId="{67653BE1-06DC-450F-A244-F5E23962B7F1}">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22362CCE-881E-4678-8A15-3761D9E4B6D3}">
      <dgm:prSet custT="1"/>
      <dgm:spPr/>
      <dgm:t>
        <a:bodyPr/>
        <a:lstStyle/>
        <a:p>
          <a:pPr rtl="0"/>
          <a:r>
            <a:rPr lang="hu-HU" sz="1200" b="1" dirty="0" err="1">
              <a:latin typeface="Segoe UI" panose="020B0502040204020203" pitchFamily="34" charset="0"/>
              <a:ea typeface="Segoe UI" panose="020B0502040204020203" pitchFamily="34" charset="0"/>
              <a:cs typeface="Segoe UI" panose="020B0502040204020203" pitchFamily="34" charset="0"/>
            </a:rPr>
            <a:t>Statement</a:t>
          </a:r>
          <a:r>
            <a:rPr lang="hu-HU" sz="1200" b="1" dirty="0">
              <a:latin typeface="Segoe UI" panose="020B0502040204020203" pitchFamily="34" charset="0"/>
              <a:ea typeface="Segoe UI" panose="020B0502040204020203" pitchFamily="34" charset="0"/>
              <a:cs typeface="Segoe UI" panose="020B0502040204020203" pitchFamily="34" charset="0"/>
            </a:rPr>
            <a:t> of </a:t>
          </a:r>
          <a:r>
            <a:rPr lang="hu-HU" sz="1200" b="1" dirty="0" err="1">
              <a:latin typeface="Segoe UI" panose="020B0502040204020203" pitchFamily="34" charset="0"/>
              <a:ea typeface="Segoe UI" panose="020B0502040204020203" pitchFamily="34" charset="0"/>
              <a:cs typeface="Segoe UI" panose="020B0502040204020203" pitchFamily="34" charset="0"/>
            </a:rPr>
            <a:t>balance</a:t>
          </a:r>
          <a:endParaRPr lang="hu-HU" sz="1200" b="1" dirty="0">
            <a:latin typeface="Segoe UI" panose="020B0502040204020203" pitchFamily="34" charset="0"/>
            <a:ea typeface="Segoe UI" panose="020B0502040204020203" pitchFamily="34" charset="0"/>
            <a:cs typeface="Segoe UI" panose="020B0502040204020203" pitchFamily="34" charset="0"/>
          </a:endParaRPr>
        </a:p>
      </dgm:t>
    </dgm:pt>
    <dgm:pt modelId="{55AD049C-9D7B-4574-99EA-B7668B631AAA}" type="parTrans" cxnId="{5F7A7A07-3CF8-4B96-987D-9876E88F6CEE}">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ADB98058-CA6F-4C31-9142-5A8CD3424893}" type="sibTrans" cxnId="{5F7A7A07-3CF8-4B96-987D-9876E88F6CEE}">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5763F37D-72B4-4161-B11B-02CF8514279D}">
      <dgm:prSet custT="1"/>
      <dgm:spPr/>
      <dgm:t>
        <a:bodyPr/>
        <a:lstStyle/>
        <a:p>
          <a:pPr rtl="0"/>
          <a:r>
            <a:rPr lang="hu-HU" sz="1200" b="1" dirty="0">
              <a:latin typeface="Segoe UI" panose="020B0502040204020203" pitchFamily="34" charset="0"/>
              <a:ea typeface="Segoe UI" panose="020B0502040204020203" pitchFamily="34" charset="0"/>
              <a:cs typeface="Segoe UI" panose="020B0502040204020203" pitchFamily="34" charset="0"/>
            </a:rPr>
            <a:t>Etc.</a:t>
          </a:r>
        </a:p>
      </dgm:t>
    </dgm:pt>
    <dgm:pt modelId="{7824BD7C-B96F-4367-A793-4288DF25C929}" type="parTrans" cxnId="{7BF14041-B682-48ED-B9CA-DC17B8B489BC}">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5F4F0ADF-6D7B-4BA7-802E-BF5119F5E782}" type="sibTrans" cxnId="{7BF14041-B682-48ED-B9CA-DC17B8B489BC}">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A4BFED2B-4464-4A6D-A31D-75530A437D3D}">
      <dgm:prSet custT="1"/>
      <dgm:spPr/>
      <dgm:t>
        <a:bodyPr/>
        <a:lstStyle/>
        <a:p>
          <a:pPr rtl="0"/>
          <a:r>
            <a:rPr lang="hu-HU" sz="1200" b="1">
              <a:latin typeface="Segoe UI" panose="020B0502040204020203" pitchFamily="34" charset="0"/>
              <a:ea typeface="Segoe UI" panose="020B0502040204020203" pitchFamily="34" charset="0"/>
              <a:cs typeface="Segoe UI" panose="020B0502040204020203" pitchFamily="34" charset="0"/>
            </a:rPr>
            <a:t>D. Operation of social security funds</a:t>
          </a:r>
        </a:p>
      </dgm:t>
    </dgm:pt>
    <dgm:pt modelId="{CC3A3CD0-CD03-4A0D-B4DC-6E867EA9964F}" type="parTrans" cxnId="{7B9B18FD-5B71-4506-8E97-B5664FE6C66B}">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92958D94-B17C-4B73-A000-A1E2D62063E4}" type="sibTrans" cxnId="{7B9B18FD-5B71-4506-8E97-B5664FE6C66B}">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ABF1578D-C4EB-483F-9DFD-0A2B1D50B504}">
      <dgm:prSet custT="1"/>
      <dgm:spPr/>
      <dgm:t>
        <a:bodyPr/>
        <a:lstStyle/>
        <a:p>
          <a:pPr rtl="0"/>
          <a:r>
            <a:rPr lang="hu-HU" sz="1200" b="1" dirty="0" err="1">
              <a:latin typeface="Segoe UI" panose="020B0502040204020203" pitchFamily="34" charset="0"/>
              <a:ea typeface="Segoe UI" panose="020B0502040204020203" pitchFamily="34" charset="0"/>
              <a:cs typeface="Segoe UI" panose="020B0502040204020203" pitchFamily="34" charset="0"/>
            </a:rPr>
            <a:t>Pension</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hu-HU" sz="1200" b="1" dirty="0" err="1">
              <a:latin typeface="Segoe UI" panose="020B0502040204020203" pitchFamily="34" charset="0"/>
              <a:ea typeface="Segoe UI" panose="020B0502040204020203" pitchFamily="34" charset="0"/>
              <a:cs typeface="Segoe UI" panose="020B0502040204020203" pitchFamily="34" charset="0"/>
            </a:rPr>
            <a:t>Fund</a:t>
          </a:r>
          <a:endParaRPr lang="hu-HU" sz="1200" b="1" dirty="0">
            <a:latin typeface="Segoe UI" panose="020B0502040204020203" pitchFamily="34" charset="0"/>
            <a:ea typeface="Segoe UI" panose="020B0502040204020203" pitchFamily="34" charset="0"/>
            <a:cs typeface="Segoe UI" panose="020B0502040204020203" pitchFamily="34" charset="0"/>
          </a:endParaRPr>
        </a:p>
      </dgm:t>
    </dgm:pt>
    <dgm:pt modelId="{23ED0914-AEE3-4ED7-9428-599890FCB721}" type="parTrans" cxnId="{90D3697B-8598-4FC2-B67F-A3BA351A7D98}">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24A3807A-3D22-4454-BF21-E4D0D1ED4775}" type="sibTrans" cxnId="{90D3697B-8598-4FC2-B67F-A3BA351A7D98}">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587E1767-0081-4604-952F-FDD6162BA1CD}">
      <dgm:prSet custT="1"/>
      <dgm:spPr/>
      <dgm:t>
        <a:bodyPr/>
        <a:lstStyle/>
        <a:p>
          <a:pPr rtl="0"/>
          <a:r>
            <a:rPr lang="hu-HU" sz="1200" b="1" dirty="0">
              <a:latin typeface="Segoe UI" panose="020B0502040204020203" pitchFamily="34" charset="0"/>
              <a:ea typeface="Segoe UI" panose="020B0502040204020203" pitchFamily="34" charset="0"/>
              <a:cs typeface="Segoe UI" panose="020B0502040204020203" pitchFamily="34" charset="0"/>
            </a:rPr>
            <a:t>Health </a:t>
          </a:r>
          <a:r>
            <a:rPr lang="hu-HU" sz="1200" b="1" dirty="0" err="1">
              <a:latin typeface="Segoe UI" panose="020B0502040204020203" pitchFamily="34" charset="0"/>
              <a:ea typeface="Segoe UI" panose="020B0502040204020203" pitchFamily="34" charset="0"/>
              <a:cs typeface="Segoe UI" panose="020B0502040204020203" pitchFamily="34" charset="0"/>
            </a:rPr>
            <a:t>Fund</a:t>
          </a:r>
          <a:endParaRPr lang="hu-HU" sz="1200" b="1" dirty="0">
            <a:latin typeface="Segoe UI" panose="020B0502040204020203" pitchFamily="34" charset="0"/>
            <a:ea typeface="Segoe UI" panose="020B0502040204020203" pitchFamily="34" charset="0"/>
            <a:cs typeface="Segoe UI" panose="020B0502040204020203" pitchFamily="34" charset="0"/>
          </a:endParaRPr>
        </a:p>
      </dgm:t>
    </dgm:pt>
    <dgm:pt modelId="{70F27D1D-FA07-4059-B753-EFAACC73A046}" type="parTrans" cxnId="{CD6B8088-C315-46A6-B444-9458F1EF2652}">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09D35BB8-D10E-4F3B-A296-E4B2018A7D27}" type="sibTrans" cxnId="{CD6B8088-C315-46A6-B444-9458F1EF2652}">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0E1E171D-C32F-45B7-BE04-C5C6BD529150}">
      <dgm:prSet custT="1"/>
      <dgm:spPr/>
      <dgm:t>
        <a:bodyPr/>
        <a:lstStyle/>
        <a:p>
          <a:pPr rtl="0"/>
          <a:r>
            <a:rPr lang="hu-HU" sz="1200" b="1" dirty="0" err="1">
              <a:latin typeface="Segoe UI" panose="020B0502040204020203" pitchFamily="34" charset="0"/>
              <a:ea typeface="Segoe UI" panose="020B0502040204020203" pitchFamily="34" charset="0"/>
              <a:cs typeface="Segoe UI" panose="020B0502040204020203" pitchFamily="34" charset="0"/>
            </a:rPr>
            <a:t>Staff</a:t>
          </a:r>
          <a:r>
            <a:rPr lang="hu-HU" sz="1200" b="1" dirty="0">
              <a:latin typeface="Segoe UI" panose="020B0502040204020203" pitchFamily="34" charset="0"/>
              <a:ea typeface="Segoe UI" panose="020B0502040204020203" pitchFamily="34" charset="0"/>
              <a:cs typeface="Segoe UI" panose="020B0502040204020203" pitchFamily="34" charset="0"/>
            </a:rPr>
            <a:t> and </a:t>
          </a:r>
          <a:r>
            <a:rPr lang="hu-HU" sz="1200" b="1" dirty="0" err="1">
              <a:latin typeface="Segoe UI" panose="020B0502040204020203" pitchFamily="34" charset="0"/>
              <a:ea typeface="Segoe UI" panose="020B0502040204020203" pitchFamily="34" charset="0"/>
              <a:cs typeface="Segoe UI" panose="020B0502040204020203" pitchFamily="34" charset="0"/>
            </a:rPr>
            <a:t>personal</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hu-HU" sz="1200" b="1" dirty="0" err="1">
              <a:latin typeface="Segoe UI" panose="020B0502040204020203" pitchFamily="34" charset="0"/>
              <a:ea typeface="Segoe UI" panose="020B0502040204020203" pitchFamily="34" charset="0"/>
              <a:cs typeface="Segoe UI" panose="020B0502040204020203" pitchFamily="34" charset="0"/>
            </a:rPr>
            <a:t>allowances</a:t>
          </a:r>
          <a:endParaRPr lang="hu-HU" sz="1200" b="1" dirty="0">
            <a:latin typeface="Segoe UI" panose="020B0502040204020203" pitchFamily="34" charset="0"/>
            <a:ea typeface="Segoe UI" panose="020B0502040204020203" pitchFamily="34" charset="0"/>
            <a:cs typeface="Segoe UI" panose="020B0502040204020203" pitchFamily="34" charset="0"/>
          </a:endParaRPr>
        </a:p>
      </dgm:t>
    </dgm:pt>
    <dgm:pt modelId="{1DD094FB-78A6-4AD8-B0F7-75464B72ED16}" type="parTrans" cxnId="{BE019F18-5433-414A-B32F-604EF9478EDC}">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70C4971E-F65F-4369-BEDD-FA5011713F52}" type="sibTrans" cxnId="{BE019F18-5433-414A-B32F-604EF9478EDC}">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7D1C7973-5BF7-4D22-847F-FAD768F48626}">
      <dgm:prSet custT="1"/>
      <dgm:spPr/>
      <dgm:t>
        <a:bodyPr/>
        <a:lstStyle/>
        <a:p>
          <a:pPr rtl="0"/>
          <a:r>
            <a:rPr lang="hu-HU" sz="1200" b="1" dirty="0">
              <a:latin typeface="Segoe UI" panose="020B0502040204020203" pitchFamily="34" charset="0"/>
              <a:ea typeface="Segoe UI" panose="020B0502040204020203" pitchFamily="34" charset="0"/>
              <a:cs typeface="Segoe UI" panose="020B0502040204020203" pitchFamily="34" charset="0"/>
            </a:rPr>
            <a:t>Etc.</a:t>
          </a:r>
        </a:p>
      </dgm:t>
    </dgm:pt>
    <dgm:pt modelId="{614A1B42-1AAD-49C7-B2D9-CC297F54FFC7}" type="parTrans" cxnId="{8890BD23-A3D9-4EF3-BF61-EC6580ED2781}">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A9B1B324-41F8-43B5-940E-F8C2D9291993}" type="sibTrans" cxnId="{8890BD23-A3D9-4EF3-BF61-EC6580ED2781}">
      <dgm:prSet/>
      <dgm:spPr/>
      <dgm:t>
        <a:bodyPr/>
        <a:lstStyle/>
        <a:p>
          <a:endParaRPr lang="hu-HU" sz="1200" b="1">
            <a:latin typeface="Segoe UI" panose="020B0502040204020203" pitchFamily="34" charset="0"/>
            <a:ea typeface="Segoe UI" panose="020B0502040204020203" pitchFamily="34" charset="0"/>
            <a:cs typeface="Segoe UI" panose="020B0502040204020203" pitchFamily="34" charset="0"/>
          </a:endParaRPr>
        </a:p>
      </dgm:t>
    </dgm:pt>
    <dgm:pt modelId="{BA9CDCF8-DB5A-4138-A5AD-31F204024501}">
      <dgm:prSet custT="1"/>
      <dgm:spPr/>
      <dgm:t>
        <a:bodyPr/>
        <a:lstStyle/>
        <a:p>
          <a:pPr rtl="0"/>
          <a:r>
            <a:rPr lang="hu-HU" sz="1200" b="1" dirty="0" err="1">
              <a:latin typeface="Segoe UI" panose="020B0502040204020203" pitchFamily="34" charset="0"/>
              <a:ea typeface="Segoe UI" panose="020B0502040204020203" pitchFamily="34" charset="0"/>
              <a:cs typeface="Segoe UI" panose="020B0502040204020203" pitchFamily="34" charset="0"/>
            </a:rPr>
            <a:t>Appropriations</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hu-HU" sz="1200" b="1" dirty="0" err="1">
              <a:latin typeface="Segoe UI" panose="020B0502040204020203" pitchFamily="34" charset="0"/>
              <a:ea typeface="Segoe UI" panose="020B0502040204020203" pitchFamily="34" charset="0"/>
              <a:cs typeface="Segoe UI" panose="020B0502040204020203" pitchFamily="34" charset="0"/>
            </a:rPr>
            <a:t>for</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hu-HU" sz="1200" b="1" dirty="0" err="1">
              <a:latin typeface="Segoe UI" panose="020B0502040204020203" pitchFamily="34" charset="0"/>
              <a:ea typeface="Segoe UI" panose="020B0502040204020203" pitchFamily="34" charset="0"/>
              <a:cs typeface="Segoe UI" panose="020B0502040204020203" pitchFamily="34" charset="0"/>
            </a:rPr>
            <a:t>revenues</a:t>
          </a:r>
          <a:endParaRPr lang="hu-HU" sz="1200" b="1" dirty="0">
            <a:latin typeface="Segoe UI" panose="020B0502040204020203" pitchFamily="34" charset="0"/>
            <a:ea typeface="Segoe UI" panose="020B0502040204020203" pitchFamily="34" charset="0"/>
            <a:cs typeface="Segoe UI" panose="020B0502040204020203" pitchFamily="34" charset="0"/>
          </a:endParaRPr>
        </a:p>
      </dgm:t>
    </dgm:pt>
    <dgm:pt modelId="{BE238263-C179-4771-A008-9AD194F1F4AC}" type="parTrans" cxnId="{5FD34FD9-E901-4CC6-B468-4EA31FA507A0}">
      <dgm:prSet/>
      <dgm:spPr/>
      <dgm:t>
        <a:bodyPr/>
        <a:lstStyle/>
        <a:p>
          <a:endParaRPr lang="hu-HU"/>
        </a:p>
      </dgm:t>
    </dgm:pt>
    <dgm:pt modelId="{A47C6EDC-96A8-4A3E-937D-416485FCFA23}" type="sibTrans" cxnId="{5FD34FD9-E901-4CC6-B468-4EA31FA507A0}">
      <dgm:prSet/>
      <dgm:spPr/>
      <dgm:t>
        <a:bodyPr/>
        <a:lstStyle/>
        <a:p>
          <a:endParaRPr lang="hu-HU"/>
        </a:p>
      </dgm:t>
    </dgm:pt>
    <dgm:pt modelId="{F883159D-0483-47BB-80B3-841560B6C658}">
      <dgm:prSet custT="1"/>
      <dgm:spPr/>
      <dgm:t>
        <a:bodyPr/>
        <a:lstStyle/>
        <a:p>
          <a:pPr rtl="0"/>
          <a:r>
            <a:rPr lang="hu-HU" sz="1200" b="1" dirty="0" err="1">
              <a:latin typeface="Segoe UI" panose="020B0502040204020203" pitchFamily="34" charset="0"/>
              <a:ea typeface="Segoe UI" panose="020B0502040204020203" pitchFamily="34" charset="0"/>
              <a:cs typeface="Segoe UI" panose="020B0502040204020203" pitchFamily="34" charset="0"/>
            </a:rPr>
            <a:t>Appropriations</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hu-HU" sz="1200" b="1" dirty="0" err="1">
              <a:latin typeface="Segoe UI" panose="020B0502040204020203" pitchFamily="34" charset="0"/>
              <a:ea typeface="Segoe UI" panose="020B0502040204020203" pitchFamily="34" charset="0"/>
              <a:cs typeface="Segoe UI" panose="020B0502040204020203" pitchFamily="34" charset="0"/>
            </a:rPr>
            <a:t>for</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hu-HU" sz="1200" b="1" dirty="0" err="1">
              <a:latin typeface="Segoe UI" panose="020B0502040204020203" pitchFamily="34" charset="0"/>
              <a:ea typeface="Segoe UI" panose="020B0502040204020203" pitchFamily="34" charset="0"/>
              <a:cs typeface="Segoe UI" panose="020B0502040204020203" pitchFamily="34" charset="0"/>
            </a:rPr>
            <a:t>expenditures</a:t>
          </a:r>
          <a:endParaRPr lang="hu-HU" sz="1200" b="1" dirty="0">
            <a:latin typeface="Segoe UI" panose="020B0502040204020203" pitchFamily="34" charset="0"/>
            <a:ea typeface="Segoe UI" panose="020B0502040204020203" pitchFamily="34" charset="0"/>
            <a:cs typeface="Segoe UI" panose="020B0502040204020203" pitchFamily="34" charset="0"/>
          </a:endParaRPr>
        </a:p>
      </dgm:t>
    </dgm:pt>
    <dgm:pt modelId="{06A2CFA9-5A07-4848-82D2-C8CA86354C94}" type="parTrans" cxnId="{71DFFF47-32E9-4D04-91A0-07D9B668C5BC}">
      <dgm:prSet/>
      <dgm:spPr/>
      <dgm:t>
        <a:bodyPr/>
        <a:lstStyle/>
        <a:p>
          <a:endParaRPr lang="hu-HU"/>
        </a:p>
      </dgm:t>
    </dgm:pt>
    <dgm:pt modelId="{63C1C35D-AD0B-4E89-B80B-0079151A3452}" type="sibTrans" cxnId="{71DFFF47-32E9-4D04-91A0-07D9B668C5BC}">
      <dgm:prSet/>
      <dgm:spPr/>
      <dgm:t>
        <a:bodyPr/>
        <a:lstStyle/>
        <a:p>
          <a:endParaRPr lang="hu-HU"/>
        </a:p>
      </dgm:t>
    </dgm:pt>
    <dgm:pt modelId="{DA758F77-7C9B-4CDB-A8B8-276FC896B1F4}">
      <dgm:prSet custT="1"/>
      <dgm:spPr/>
      <dgm:t>
        <a:bodyPr/>
        <a:lstStyle/>
        <a:p>
          <a:pPr rtl="0"/>
          <a:r>
            <a:rPr lang="hu-HU" sz="1200" b="1" dirty="0" err="1">
              <a:solidFill>
                <a:srgbClr val="FF0000"/>
              </a:solidFill>
              <a:latin typeface="Segoe UI" panose="020B0502040204020203" pitchFamily="34" charset="0"/>
              <a:ea typeface="Segoe UI" panose="020B0502040204020203" pitchFamily="34" charset="0"/>
              <a:cs typeface="Segoe UI" panose="020B0502040204020203" pitchFamily="34" charset="0"/>
            </a:rPr>
            <a:t>Financing</a:t>
          </a:r>
          <a:r>
            <a:rPr lang="hu-HU" sz="1200" b="1" dirty="0">
              <a:solidFill>
                <a:srgbClr val="FF0000"/>
              </a:solidFill>
              <a:latin typeface="Segoe UI" panose="020B0502040204020203" pitchFamily="34" charset="0"/>
              <a:ea typeface="Segoe UI" panose="020B0502040204020203" pitchFamily="34" charset="0"/>
              <a:cs typeface="Segoe UI" panose="020B0502040204020203" pitchFamily="34" charset="0"/>
            </a:rPr>
            <a:t> of </a:t>
          </a:r>
          <a:r>
            <a:rPr lang="hu-HU" sz="1200" b="1" dirty="0" err="1">
              <a:solidFill>
                <a:srgbClr val="FF0000"/>
              </a:solidFill>
              <a:latin typeface="Segoe UI" panose="020B0502040204020203" pitchFamily="34" charset="0"/>
              <a:ea typeface="Segoe UI" panose="020B0502040204020203" pitchFamily="34" charset="0"/>
              <a:cs typeface="Segoe UI" panose="020B0502040204020203" pitchFamily="34" charset="0"/>
            </a:rPr>
            <a:t>the</a:t>
          </a:r>
          <a:r>
            <a:rPr lang="hu-HU" sz="1200" b="1" dirty="0">
              <a:solidFill>
                <a:srgbClr val="FF0000"/>
              </a:solidFill>
              <a:latin typeface="Segoe UI" panose="020B0502040204020203" pitchFamily="34" charset="0"/>
              <a:ea typeface="Segoe UI" panose="020B0502040204020203" pitchFamily="34" charset="0"/>
              <a:cs typeface="Segoe UI" panose="020B0502040204020203" pitchFamily="34" charset="0"/>
            </a:rPr>
            <a:t> </a:t>
          </a:r>
          <a:r>
            <a:rPr lang="hu-HU" sz="1200" b="1" dirty="0" err="1">
              <a:solidFill>
                <a:srgbClr val="FF0000"/>
              </a:solidFill>
              <a:latin typeface="Segoe UI" panose="020B0502040204020203" pitchFamily="34" charset="0"/>
              <a:ea typeface="Segoe UI" panose="020B0502040204020203" pitchFamily="34" charset="0"/>
              <a:cs typeface="Segoe UI" panose="020B0502040204020203" pitchFamily="34" charset="0"/>
            </a:rPr>
            <a:t>central</a:t>
          </a:r>
          <a:r>
            <a:rPr lang="hu-HU" sz="1200" b="1" dirty="0">
              <a:solidFill>
                <a:srgbClr val="FF0000"/>
              </a:solidFill>
              <a:latin typeface="Segoe UI" panose="020B0502040204020203" pitchFamily="34" charset="0"/>
              <a:ea typeface="Segoe UI" panose="020B0502040204020203" pitchFamily="34" charset="0"/>
              <a:cs typeface="Segoe UI" panose="020B0502040204020203" pitchFamily="34" charset="0"/>
            </a:rPr>
            <a:t> </a:t>
          </a:r>
          <a:r>
            <a:rPr lang="hu-HU" sz="1200" b="1" dirty="0" err="1">
              <a:solidFill>
                <a:srgbClr val="FF0000"/>
              </a:solidFill>
              <a:latin typeface="Segoe UI" panose="020B0502040204020203" pitchFamily="34" charset="0"/>
              <a:ea typeface="Segoe UI" panose="020B0502040204020203" pitchFamily="34" charset="0"/>
              <a:cs typeface="Segoe UI" panose="020B0502040204020203" pitchFamily="34" charset="0"/>
            </a:rPr>
            <a:t>budget</a:t>
          </a:r>
          <a:endParaRPr lang="hu-HU" sz="1200" b="1"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dgm:t>
    </dgm:pt>
    <dgm:pt modelId="{CD9B3EC7-E78E-41B4-AF19-1008CDB59E3B}" type="parTrans" cxnId="{FA97C2A2-6697-4D5C-97EA-0406783ABFBD}">
      <dgm:prSet/>
      <dgm:spPr/>
      <dgm:t>
        <a:bodyPr/>
        <a:lstStyle/>
        <a:p>
          <a:endParaRPr lang="hu-HU"/>
        </a:p>
      </dgm:t>
    </dgm:pt>
    <dgm:pt modelId="{2F45A36F-3239-48B9-A7F2-FD7440EDD2DF}" type="sibTrans" cxnId="{FA97C2A2-6697-4D5C-97EA-0406783ABFBD}">
      <dgm:prSet/>
      <dgm:spPr/>
      <dgm:t>
        <a:bodyPr/>
        <a:lstStyle/>
        <a:p>
          <a:endParaRPr lang="hu-HU"/>
        </a:p>
      </dgm:t>
    </dgm:pt>
    <dgm:pt modelId="{90203D26-6A18-443C-861D-D7CEA923FA9D}">
      <dgm:prSet custT="1"/>
      <dgm:spPr/>
      <dgm:t>
        <a:bodyPr/>
        <a:lstStyle/>
        <a:p>
          <a:pPr rtl="0"/>
          <a:r>
            <a:rPr lang="hu-HU" sz="1200" b="1" dirty="0">
              <a:latin typeface="Segoe UI" panose="020B0502040204020203" pitchFamily="34" charset="0"/>
              <a:ea typeface="Segoe UI" panose="020B0502040204020203" pitchFamily="34" charset="0"/>
              <a:cs typeface="Segoe UI" panose="020B0502040204020203" pitchFamily="34" charset="0"/>
            </a:rPr>
            <a:t>The </a:t>
          </a:r>
          <a:r>
            <a:rPr lang="hu-HU" sz="1200" b="1" dirty="0" err="1">
              <a:latin typeface="Segoe UI" panose="020B0502040204020203" pitchFamily="34" charset="0"/>
              <a:ea typeface="Segoe UI" panose="020B0502040204020203" pitchFamily="34" charset="0"/>
              <a:cs typeface="Segoe UI" panose="020B0502040204020203" pitchFamily="34" charset="0"/>
            </a:rPr>
            <a:t>development</a:t>
          </a:r>
          <a:r>
            <a:rPr lang="hu-HU" sz="1200" b="1" dirty="0">
              <a:latin typeface="Segoe UI" panose="020B0502040204020203" pitchFamily="34" charset="0"/>
              <a:ea typeface="Segoe UI" panose="020B0502040204020203" pitchFamily="34" charset="0"/>
              <a:cs typeface="Segoe UI" panose="020B0502040204020203" pitchFamily="34" charset="0"/>
            </a:rPr>
            <a:t> of </a:t>
          </a:r>
          <a:r>
            <a:rPr lang="hu-HU" sz="1200" b="1" dirty="0" err="1">
              <a:latin typeface="Segoe UI" panose="020B0502040204020203" pitchFamily="34" charset="0"/>
              <a:ea typeface="Segoe UI" panose="020B0502040204020203" pitchFamily="34" charset="0"/>
              <a:cs typeface="Segoe UI" panose="020B0502040204020203" pitchFamily="34" charset="0"/>
            </a:rPr>
            <a:t>the</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hu-HU" sz="1200" b="1" dirty="0" err="1">
              <a:latin typeface="Segoe UI" panose="020B0502040204020203" pitchFamily="34" charset="0"/>
              <a:ea typeface="Segoe UI" panose="020B0502040204020203" pitchFamily="34" charset="0"/>
              <a:cs typeface="Segoe UI" panose="020B0502040204020203" pitchFamily="34" charset="0"/>
            </a:rPr>
            <a:t>governmental</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hu-HU" sz="1200" b="1" dirty="0" err="1">
              <a:latin typeface="Segoe UI" panose="020B0502040204020203" pitchFamily="34" charset="0"/>
              <a:ea typeface="Segoe UI" panose="020B0502040204020203" pitchFamily="34" charset="0"/>
              <a:cs typeface="Segoe UI" panose="020B0502040204020203" pitchFamily="34" charset="0"/>
            </a:rPr>
            <a:t>debt</a:t>
          </a:r>
          <a:endParaRPr lang="hu-HU" sz="1200" b="1" dirty="0">
            <a:latin typeface="Segoe UI" panose="020B0502040204020203" pitchFamily="34" charset="0"/>
            <a:ea typeface="Segoe UI" panose="020B0502040204020203" pitchFamily="34" charset="0"/>
            <a:cs typeface="Segoe UI" panose="020B0502040204020203" pitchFamily="34" charset="0"/>
          </a:endParaRPr>
        </a:p>
      </dgm:t>
    </dgm:pt>
    <dgm:pt modelId="{F3A5010E-823A-4F83-9EC0-09C20D3EDC9C}" type="parTrans" cxnId="{BA772F6A-5121-4839-84D3-C37761F102B0}">
      <dgm:prSet/>
      <dgm:spPr/>
      <dgm:t>
        <a:bodyPr/>
        <a:lstStyle/>
        <a:p>
          <a:endParaRPr lang="hu-HU"/>
        </a:p>
      </dgm:t>
    </dgm:pt>
    <dgm:pt modelId="{60493764-1FE5-4CD2-8D37-85F3904BF849}" type="sibTrans" cxnId="{BA772F6A-5121-4839-84D3-C37761F102B0}">
      <dgm:prSet/>
      <dgm:spPr/>
      <dgm:t>
        <a:bodyPr/>
        <a:lstStyle/>
        <a:p>
          <a:endParaRPr lang="hu-HU"/>
        </a:p>
      </dgm:t>
    </dgm:pt>
    <dgm:pt modelId="{2A346FC7-4F1B-42C2-9D14-8D98EB8BA36D}" type="pres">
      <dgm:prSet presAssocID="{7B2D4B7B-41A2-45BD-9AD8-4ED2D25BBCA3}" presName="linear" presStyleCnt="0">
        <dgm:presLayoutVars>
          <dgm:animLvl val="lvl"/>
          <dgm:resizeHandles val="exact"/>
        </dgm:presLayoutVars>
      </dgm:prSet>
      <dgm:spPr/>
    </dgm:pt>
    <dgm:pt modelId="{0CBB5E14-419A-457C-9B1C-E8B985AC0BCF}" type="pres">
      <dgm:prSet presAssocID="{18C11E3E-4CEC-4922-804A-A28B77F1257B}" presName="parentText" presStyleLbl="node1" presStyleIdx="0" presStyleCnt="5">
        <dgm:presLayoutVars>
          <dgm:chMax val="0"/>
          <dgm:bulletEnabled val="1"/>
        </dgm:presLayoutVars>
      </dgm:prSet>
      <dgm:spPr/>
    </dgm:pt>
    <dgm:pt modelId="{48C963A1-9D74-42AB-BA91-DAACEF62F252}" type="pres">
      <dgm:prSet presAssocID="{C9A26387-FA84-4693-99F3-B9906A5711E1}" presName="spacer" presStyleCnt="0"/>
      <dgm:spPr/>
    </dgm:pt>
    <dgm:pt modelId="{E91D72F1-57EC-45AE-A47E-735A6244EFB5}" type="pres">
      <dgm:prSet presAssocID="{0BA46264-2F88-4ED4-9A08-A6528322A35D}" presName="parentText" presStyleLbl="node1" presStyleIdx="1" presStyleCnt="5">
        <dgm:presLayoutVars>
          <dgm:chMax val="0"/>
          <dgm:bulletEnabled val="1"/>
        </dgm:presLayoutVars>
      </dgm:prSet>
      <dgm:spPr/>
    </dgm:pt>
    <dgm:pt modelId="{E180F8A9-137F-404F-909E-E6843AD27F5A}" type="pres">
      <dgm:prSet presAssocID="{0BA46264-2F88-4ED4-9A08-A6528322A35D}" presName="childText" presStyleLbl="revTx" presStyleIdx="0" presStyleCnt="4" custScaleY="117172">
        <dgm:presLayoutVars>
          <dgm:bulletEnabled val="1"/>
        </dgm:presLayoutVars>
      </dgm:prSet>
      <dgm:spPr/>
    </dgm:pt>
    <dgm:pt modelId="{B753FD0F-2B88-49B3-B94E-BDEF1C8C9F31}" type="pres">
      <dgm:prSet presAssocID="{B602F190-3919-4944-9B53-E37D8FA33D85}" presName="parentText" presStyleLbl="node1" presStyleIdx="2" presStyleCnt="5">
        <dgm:presLayoutVars>
          <dgm:chMax val="0"/>
          <dgm:bulletEnabled val="1"/>
        </dgm:presLayoutVars>
      </dgm:prSet>
      <dgm:spPr/>
    </dgm:pt>
    <dgm:pt modelId="{9A4F8484-F606-449C-A610-D709F3C23EB1}" type="pres">
      <dgm:prSet presAssocID="{B602F190-3919-4944-9B53-E37D8FA33D85}" presName="childText" presStyleLbl="revTx" presStyleIdx="1" presStyleCnt="4">
        <dgm:presLayoutVars>
          <dgm:bulletEnabled val="1"/>
        </dgm:presLayoutVars>
      </dgm:prSet>
      <dgm:spPr/>
    </dgm:pt>
    <dgm:pt modelId="{B157868F-DA69-4193-A4C4-BC65B7DA1402}" type="pres">
      <dgm:prSet presAssocID="{32C5DD19-FBA9-41C8-A9FB-AD4356918540}" presName="parentText" presStyleLbl="node1" presStyleIdx="3" presStyleCnt="5">
        <dgm:presLayoutVars>
          <dgm:chMax val="0"/>
          <dgm:bulletEnabled val="1"/>
        </dgm:presLayoutVars>
      </dgm:prSet>
      <dgm:spPr/>
    </dgm:pt>
    <dgm:pt modelId="{83947FA3-3E1F-48FD-94A0-DA16473B9D26}" type="pres">
      <dgm:prSet presAssocID="{32C5DD19-FBA9-41C8-A9FB-AD4356918540}" presName="childText" presStyleLbl="revTx" presStyleIdx="2" presStyleCnt="4">
        <dgm:presLayoutVars>
          <dgm:bulletEnabled val="1"/>
        </dgm:presLayoutVars>
      </dgm:prSet>
      <dgm:spPr/>
    </dgm:pt>
    <dgm:pt modelId="{C22FCD8B-5368-4B1A-B51A-1E7EB13DC3CB}" type="pres">
      <dgm:prSet presAssocID="{A4BFED2B-4464-4A6D-A31D-75530A437D3D}" presName="parentText" presStyleLbl="node1" presStyleIdx="4" presStyleCnt="5">
        <dgm:presLayoutVars>
          <dgm:chMax val="0"/>
          <dgm:bulletEnabled val="1"/>
        </dgm:presLayoutVars>
      </dgm:prSet>
      <dgm:spPr/>
    </dgm:pt>
    <dgm:pt modelId="{944A072C-F1D1-4577-AE94-52B6FC7A2926}" type="pres">
      <dgm:prSet presAssocID="{A4BFED2B-4464-4A6D-A31D-75530A437D3D}" presName="childText" presStyleLbl="revTx" presStyleIdx="3" presStyleCnt="4">
        <dgm:presLayoutVars>
          <dgm:bulletEnabled val="1"/>
        </dgm:presLayoutVars>
      </dgm:prSet>
      <dgm:spPr/>
    </dgm:pt>
  </dgm:ptLst>
  <dgm:cxnLst>
    <dgm:cxn modelId="{5F7A7A07-3CF8-4B96-987D-9876E88F6CEE}" srcId="{32C5DD19-FBA9-41C8-A9FB-AD4356918540}" destId="{22362CCE-881E-4678-8A15-3761D9E4B6D3}" srcOrd="2" destOrd="0" parTransId="{55AD049C-9D7B-4574-99EA-B7668B631AAA}" sibTransId="{ADB98058-CA6F-4C31-9142-5A8CD3424893}"/>
    <dgm:cxn modelId="{7F1BB511-DE84-478D-BB39-73AC46C945DB}" type="presOf" srcId="{F883159D-0483-47BB-80B3-841560B6C658}" destId="{E180F8A9-137F-404F-909E-E6843AD27F5A}" srcOrd="0" destOrd="1" presId="urn:microsoft.com/office/officeart/2005/8/layout/vList2"/>
    <dgm:cxn modelId="{BE019F18-5433-414A-B32F-604EF9478EDC}" srcId="{A4BFED2B-4464-4A6D-A31D-75530A437D3D}" destId="{0E1E171D-C32F-45B7-BE04-C5C6BD529150}" srcOrd="2" destOrd="0" parTransId="{1DD094FB-78A6-4AD8-B0F7-75464B72ED16}" sibTransId="{70C4971E-F65F-4369-BEDD-FA5011713F52}"/>
    <dgm:cxn modelId="{A1A14019-25A7-4CE4-B790-B660947C68F1}" type="presOf" srcId="{0E1E171D-C32F-45B7-BE04-C5C6BD529150}" destId="{944A072C-F1D1-4577-AE94-52B6FC7A2926}" srcOrd="0" destOrd="2" presId="urn:microsoft.com/office/officeart/2005/8/layout/vList2"/>
    <dgm:cxn modelId="{00558C19-124B-4527-A579-B189BF7D030A}" srcId="{7B2D4B7B-41A2-45BD-9AD8-4ED2D25BBCA3}" destId="{0BA46264-2F88-4ED4-9A08-A6528322A35D}" srcOrd="1" destOrd="0" parTransId="{AD7E1A8E-06BE-419B-8F68-84FDF88579BC}" sibTransId="{D24D6DC9-6357-41D3-9257-6ACAC4D213E8}"/>
    <dgm:cxn modelId="{1A7D681C-6225-4A62-9FC1-99A735CF5105}" type="presOf" srcId="{89874903-7F10-4B99-8990-6C3A214A6F68}" destId="{83947FA3-3E1F-48FD-94A0-DA16473B9D26}" srcOrd="0" destOrd="0" presId="urn:microsoft.com/office/officeart/2005/8/layout/vList2"/>
    <dgm:cxn modelId="{8890BD23-A3D9-4EF3-BF61-EC6580ED2781}" srcId="{A4BFED2B-4464-4A6D-A31D-75530A437D3D}" destId="{7D1C7973-5BF7-4D22-847F-FAD768F48626}" srcOrd="3" destOrd="0" parTransId="{614A1B42-1AAD-49C7-B2D9-CC297F54FFC7}" sibTransId="{A9B1B324-41F8-43B5-940E-F8C2D9291993}"/>
    <dgm:cxn modelId="{9473CF33-EA7C-4751-B807-B6D913AF0F09}" type="presOf" srcId="{DA758F77-7C9B-4CDB-A8B8-276FC896B1F4}" destId="{9A4F8484-F606-449C-A610-D709F3C23EB1}" srcOrd="0" destOrd="0" presId="urn:microsoft.com/office/officeart/2005/8/layout/vList2"/>
    <dgm:cxn modelId="{B73CE760-3186-43AF-9495-37612EBE1A5C}" type="presOf" srcId="{5763F37D-72B4-4161-B11B-02CF8514279D}" destId="{83947FA3-3E1F-48FD-94A0-DA16473B9D26}" srcOrd="0" destOrd="3" presId="urn:microsoft.com/office/officeart/2005/8/layout/vList2"/>
    <dgm:cxn modelId="{7BF14041-B682-48ED-B9CA-DC17B8B489BC}" srcId="{32C5DD19-FBA9-41C8-A9FB-AD4356918540}" destId="{5763F37D-72B4-4161-B11B-02CF8514279D}" srcOrd="3" destOrd="0" parTransId="{7824BD7C-B96F-4367-A793-4288DF25C929}" sibTransId="{5F4F0ADF-6D7B-4BA7-802E-BF5119F5E782}"/>
    <dgm:cxn modelId="{D29FB063-445E-4102-BC4D-529358F6BCBA}" type="presOf" srcId="{90203D26-6A18-443C-861D-D7CEA923FA9D}" destId="{9A4F8484-F606-449C-A610-D709F3C23EB1}" srcOrd="0" destOrd="1" presId="urn:microsoft.com/office/officeart/2005/8/layout/vList2"/>
    <dgm:cxn modelId="{69040865-51E1-4C4F-8C4C-CC493F82AF83}" type="presOf" srcId="{587E1767-0081-4604-952F-FDD6162BA1CD}" destId="{944A072C-F1D1-4577-AE94-52B6FC7A2926}" srcOrd="0" destOrd="1" presId="urn:microsoft.com/office/officeart/2005/8/layout/vList2"/>
    <dgm:cxn modelId="{71DFFF47-32E9-4D04-91A0-07D9B668C5BC}" srcId="{0BA46264-2F88-4ED4-9A08-A6528322A35D}" destId="{F883159D-0483-47BB-80B3-841560B6C658}" srcOrd="1" destOrd="0" parTransId="{06A2CFA9-5A07-4848-82D2-C8CA86354C94}" sibTransId="{63C1C35D-AD0B-4E89-B80B-0079151A3452}"/>
    <dgm:cxn modelId="{BA772F6A-5121-4839-84D3-C37761F102B0}" srcId="{B602F190-3919-4944-9B53-E37D8FA33D85}" destId="{90203D26-6A18-443C-861D-D7CEA923FA9D}" srcOrd="1" destOrd="0" parTransId="{F3A5010E-823A-4F83-9EC0-09C20D3EDC9C}" sibTransId="{60493764-1FE5-4CD2-8D37-85F3904BF849}"/>
    <dgm:cxn modelId="{4BBA026B-C2BC-4A3E-AB8B-06DF7BAE3F59}" type="presOf" srcId="{0BA46264-2F88-4ED4-9A08-A6528322A35D}" destId="{E91D72F1-57EC-45AE-A47E-735A6244EFB5}" srcOrd="0" destOrd="0" presId="urn:microsoft.com/office/officeart/2005/8/layout/vList2"/>
    <dgm:cxn modelId="{7EE1AA4C-EBEC-4EA6-B125-8B63C64A89D4}" type="presOf" srcId="{18C11E3E-4CEC-4922-804A-A28B77F1257B}" destId="{0CBB5E14-419A-457C-9B1C-E8B985AC0BCF}" srcOrd="0" destOrd="0" presId="urn:microsoft.com/office/officeart/2005/8/layout/vList2"/>
    <dgm:cxn modelId="{90D3697B-8598-4FC2-B67F-A3BA351A7D98}" srcId="{A4BFED2B-4464-4A6D-A31D-75530A437D3D}" destId="{ABF1578D-C4EB-483F-9DFD-0A2B1D50B504}" srcOrd="0" destOrd="0" parTransId="{23ED0914-AEE3-4ED7-9428-599890FCB721}" sibTransId="{24A3807A-3D22-4454-BF21-E4D0D1ED4775}"/>
    <dgm:cxn modelId="{CD6B8088-C315-46A6-B444-9458F1EF2652}" srcId="{A4BFED2B-4464-4A6D-A31D-75530A437D3D}" destId="{587E1767-0081-4604-952F-FDD6162BA1CD}" srcOrd="1" destOrd="0" parTransId="{70F27D1D-FA07-4059-B753-EFAACC73A046}" sibTransId="{09D35BB8-D10E-4F3B-A296-E4B2018A7D27}"/>
    <dgm:cxn modelId="{2F141799-6CE3-40A0-A34D-15BAD533AAE5}" type="presOf" srcId="{A4BFED2B-4464-4A6D-A31D-75530A437D3D}" destId="{C22FCD8B-5368-4B1A-B51A-1E7EB13DC3CB}" srcOrd="0" destOrd="0" presId="urn:microsoft.com/office/officeart/2005/8/layout/vList2"/>
    <dgm:cxn modelId="{5BA442A1-C65A-4F3E-9A96-80E95CFA5C0B}" type="presOf" srcId="{B602F190-3919-4944-9B53-E37D8FA33D85}" destId="{B753FD0F-2B88-49B3-B94E-BDEF1C8C9F31}" srcOrd="0" destOrd="0" presId="urn:microsoft.com/office/officeart/2005/8/layout/vList2"/>
    <dgm:cxn modelId="{FA97C2A2-6697-4D5C-97EA-0406783ABFBD}" srcId="{B602F190-3919-4944-9B53-E37D8FA33D85}" destId="{DA758F77-7C9B-4CDB-A8B8-276FC896B1F4}" srcOrd="0" destOrd="0" parTransId="{CD9B3EC7-E78E-41B4-AF19-1008CDB59E3B}" sibTransId="{2F45A36F-3239-48B9-A7F2-FD7440EDD2DF}"/>
    <dgm:cxn modelId="{232E7FAA-FB51-4454-AE20-6AF84BD0D1B8}" type="presOf" srcId="{32C5DD19-FBA9-41C8-A9FB-AD4356918540}" destId="{B157868F-DA69-4193-A4C4-BC65B7DA1402}" srcOrd="0" destOrd="0" presId="urn:microsoft.com/office/officeart/2005/8/layout/vList2"/>
    <dgm:cxn modelId="{2EAE86B2-4E57-4228-8B7C-94F10AD97DBF}" type="presOf" srcId="{BA9CDCF8-DB5A-4138-A5AD-31F204024501}" destId="{E180F8A9-137F-404F-909E-E6843AD27F5A}" srcOrd="0" destOrd="0" presId="urn:microsoft.com/office/officeart/2005/8/layout/vList2"/>
    <dgm:cxn modelId="{DB5968B3-D38E-43CA-9784-0DB4B07F6F81}" srcId="{32C5DD19-FBA9-41C8-A9FB-AD4356918540}" destId="{89874903-7F10-4B99-8990-6C3A214A6F68}" srcOrd="0" destOrd="0" parTransId="{BB980712-644F-489D-819E-DD3E9FBFD9DE}" sibTransId="{D0FE7E08-5713-4D3E-8AFE-2862DABB95C0}"/>
    <dgm:cxn modelId="{7C59CFC0-B7DD-4E6F-9B06-74C047C35175}" type="presOf" srcId="{22362CCE-881E-4678-8A15-3761D9E4B6D3}" destId="{83947FA3-3E1F-48FD-94A0-DA16473B9D26}" srcOrd="0" destOrd="2" presId="urn:microsoft.com/office/officeart/2005/8/layout/vList2"/>
    <dgm:cxn modelId="{E015DCC9-AC4B-40E6-A171-1CC1196FC591}" type="presOf" srcId="{1F8E36B1-39BA-4278-B7E3-538CDF3E6150}" destId="{83947FA3-3E1F-48FD-94A0-DA16473B9D26}" srcOrd="0" destOrd="1" presId="urn:microsoft.com/office/officeart/2005/8/layout/vList2"/>
    <dgm:cxn modelId="{1693A2D0-BAFF-4F5D-9A41-B64B76572E56}" srcId="{7B2D4B7B-41A2-45BD-9AD8-4ED2D25BBCA3}" destId="{32C5DD19-FBA9-41C8-A9FB-AD4356918540}" srcOrd="3" destOrd="0" parTransId="{1567E0A6-F4B1-4032-810B-A58F4ED1996B}" sibTransId="{96358B9D-A614-4F8D-8A57-7976999C4D13}"/>
    <dgm:cxn modelId="{5FD34FD9-E901-4CC6-B468-4EA31FA507A0}" srcId="{0BA46264-2F88-4ED4-9A08-A6528322A35D}" destId="{BA9CDCF8-DB5A-4138-A5AD-31F204024501}" srcOrd="0" destOrd="0" parTransId="{BE238263-C179-4771-A008-9AD194F1F4AC}" sibTransId="{A47C6EDC-96A8-4A3E-937D-416485FCFA23}"/>
    <dgm:cxn modelId="{67653BE1-06DC-450F-A244-F5E23962B7F1}" srcId="{32C5DD19-FBA9-41C8-A9FB-AD4356918540}" destId="{1F8E36B1-39BA-4278-B7E3-538CDF3E6150}" srcOrd="1" destOrd="0" parTransId="{50E543BF-45F2-4197-AEBF-4129CE7DA1DB}" sibTransId="{6DAD4AC8-01DA-48C7-9A0B-86C471E5A4B2}"/>
    <dgm:cxn modelId="{0EE8CCE1-5206-45B7-959B-86FA8A1B86CA}" type="presOf" srcId="{ABF1578D-C4EB-483F-9DFD-0A2B1D50B504}" destId="{944A072C-F1D1-4577-AE94-52B6FC7A2926}" srcOrd="0" destOrd="0" presId="urn:microsoft.com/office/officeart/2005/8/layout/vList2"/>
    <dgm:cxn modelId="{8ED2FCED-8839-4F94-AEB8-A716C303F981}" srcId="{7B2D4B7B-41A2-45BD-9AD8-4ED2D25BBCA3}" destId="{18C11E3E-4CEC-4922-804A-A28B77F1257B}" srcOrd="0" destOrd="0" parTransId="{1DC8919C-4E26-496F-BD2A-F083876A78E6}" sibTransId="{C9A26387-FA84-4693-99F3-B9906A5711E1}"/>
    <dgm:cxn modelId="{D6D612F3-5744-4D16-8B1A-A7FB842F5EC9}" type="presOf" srcId="{7D1C7973-5BF7-4D22-847F-FAD768F48626}" destId="{944A072C-F1D1-4577-AE94-52B6FC7A2926}" srcOrd="0" destOrd="3" presId="urn:microsoft.com/office/officeart/2005/8/layout/vList2"/>
    <dgm:cxn modelId="{92282BF7-E7C2-4AA3-BFC3-36CD5600726E}" type="presOf" srcId="{7B2D4B7B-41A2-45BD-9AD8-4ED2D25BBCA3}" destId="{2A346FC7-4F1B-42C2-9D14-8D98EB8BA36D}" srcOrd="0" destOrd="0" presId="urn:microsoft.com/office/officeart/2005/8/layout/vList2"/>
    <dgm:cxn modelId="{D4ADDDFB-C4BD-4782-9B9D-912028A884A0}" srcId="{7B2D4B7B-41A2-45BD-9AD8-4ED2D25BBCA3}" destId="{B602F190-3919-4944-9B53-E37D8FA33D85}" srcOrd="2" destOrd="0" parTransId="{82FA5C5B-516D-4055-92B0-0044E0500035}" sibTransId="{D5AFB86B-6DF3-4AB2-8D7C-1BA3058DE3FC}"/>
    <dgm:cxn modelId="{7B9B18FD-5B71-4506-8E97-B5664FE6C66B}" srcId="{7B2D4B7B-41A2-45BD-9AD8-4ED2D25BBCA3}" destId="{A4BFED2B-4464-4A6D-A31D-75530A437D3D}" srcOrd="4" destOrd="0" parTransId="{CC3A3CD0-CD03-4A0D-B4DC-6E867EA9964F}" sibTransId="{92958D94-B17C-4B73-A000-A1E2D62063E4}"/>
    <dgm:cxn modelId="{251DD291-4FC1-4A03-83B5-769FB12F038F}" type="presParOf" srcId="{2A346FC7-4F1B-42C2-9D14-8D98EB8BA36D}" destId="{0CBB5E14-419A-457C-9B1C-E8B985AC0BCF}" srcOrd="0" destOrd="0" presId="urn:microsoft.com/office/officeart/2005/8/layout/vList2"/>
    <dgm:cxn modelId="{34428059-7C84-4AC1-B069-7A63ACF9F601}" type="presParOf" srcId="{2A346FC7-4F1B-42C2-9D14-8D98EB8BA36D}" destId="{48C963A1-9D74-42AB-BA91-DAACEF62F252}" srcOrd="1" destOrd="0" presId="urn:microsoft.com/office/officeart/2005/8/layout/vList2"/>
    <dgm:cxn modelId="{9D897AF4-2304-40D0-B1D9-BA129B86B06A}" type="presParOf" srcId="{2A346FC7-4F1B-42C2-9D14-8D98EB8BA36D}" destId="{E91D72F1-57EC-45AE-A47E-735A6244EFB5}" srcOrd="2" destOrd="0" presId="urn:microsoft.com/office/officeart/2005/8/layout/vList2"/>
    <dgm:cxn modelId="{0DFCED1E-5E95-40F6-8170-427CB647D681}" type="presParOf" srcId="{2A346FC7-4F1B-42C2-9D14-8D98EB8BA36D}" destId="{E180F8A9-137F-404F-909E-E6843AD27F5A}" srcOrd="3" destOrd="0" presId="urn:microsoft.com/office/officeart/2005/8/layout/vList2"/>
    <dgm:cxn modelId="{3EDAB9E0-87C8-400C-8FA1-125E311225EC}" type="presParOf" srcId="{2A346FC7-4F1B-42C2-9D14-8D98EB8BA36D}" destId="{B753FD0F-2B88-49B3-B94E-BDEF1C8C9F31}" srcOrd="4" destOrd="0" presId="urn:microsoft.com/office/officeart/2005/8/layout/vList2"/>
    <dgm:cxn modelId="{4D3386EB-308F-4AFA-84B6-6C3574959DA6}" type="presParOf" srcId="{2A346FC7-4F1B-42C2-9D14-8D98EB8BA36D}" destId="{9A4F8484-F606-449C-A610-D709F3C23EB1}" srcOrd="5" destOrd="0" presId="urn:microsoft.com/office/officeart/2005/8/layout/vList2"/>
    <dgm:cxn modelId="{EA9D4517-AAAB-4F67-B0B7-04B44F63E988}" type="presParOf" srcId="{2A346FC7-4F1B-42C2-9D14-8D98EB8BA36D}" destId="{B157868F-DA69-4193-A4C4-BC65B7DA1402}" srcOrd="6" destOrd="0" presId="urn:microsoft.com/office/officeart/2005/8/layout/vList2"/>
    <dgm:cxn modelId="{CAF03281-B847-4B87-9831-69CFC9D8364C}" type="presParOf" srcId="{2A346FC7-4F1B-42C2-9D14-8D98EB8BA36D}" destId="{83947FA3-3E1F-48FD-94A0-DA16473B9D26}" srcOrd="7" destOrd="0" presId="urn:microsoft.com/office/officeart/2005/8/layout/vList2"/>
    <dgm:cxn modelId="{351B52A4-60C1-436C-9975-F5D383E550D2}" type="presParOf" srcId="{2A346FC7-4F1B-42C2-9D14-8D98EB8BA36D}" destId="{C22FCD8B-5368-4B1A-B51A-1E7EB13DC3CB}" srcOrd="8" destOrd="0" presId="urn:microsoft.com/office/officeart/2005/8/layout/vList2"/>
    <dgm:cxn modelId="{9FA5CE59-1515-4197-A45A-CEF188697CD1}" type="presParOf" srcId="{2A346FC7-4F1B-42C2-9D14-8D98EB8BA36D}" destId="{944A072C-F1D1-4577-AE94-52B6FC7A2926}"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363F6FD-732C-4AA2-90EC-A640B962B360}"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hu-HU"/>
        </a:p>
      </dgm:t>
    </dgm:pt>
    <dgm:pt modelId="{841096C8-657D-4F3D-83FF-CB9BDE024416}">
      <dgm:prSet custT="1"/>
      <dgm:spPr/>
      <dgm:t>
        <a:bodyPr/>
        <a:lstStyle/>
        <a:p>
          <a:pPr rtl="0"/>
          <a:r>
            <a:rPr lang="hu-HU" sz="1200" b="1" dirty="0">
              <a:latin typeface="Segoe UI" panose="020B0502040204020203" pitchFamily="34" charset="0"/>
              <a:ea typeface="Segoe UI" panose="020B0502040204020203" pitchFamily="34" charset="0"/>
              <a:cs typeface="Segoe UI" panose="020B0502040204020203" pitchFamily="34" charset="0"/>
            </a:rPr>
            <a:t>III. </a:t>
          </a:r>
          <a:r>
            <a:rPr lang="hu-HU" sz="1200" b="1" dirty="0" err="1">
              <a:latin typeface="Segoe UI" panose="020B0502040204020203" pitchFamily="34" charset="0"/>
              <a:ea typeface="Segoe UI" panose="020B0502040204020203" pitchFamily="34" charset="0"/>
              <a:cs typeface="Segoe UI" panose="020B0502040204020203" pitchFamily="34" charset="0"/>
            </a:rPr>
            <a:t>Operation</a:t>
          </a:r>
          <a:r>
            <a:rPr lang="hu-HU" sz="1200" b="1" dirty="0">
              <a:latin typeface="Segoe UI" panose="020B0502040204020203" pitchFamily="34" charset="0"/>
              <a:ea typeface="Segoe UI" panose="020B0502040204020203" pitchFamily="34" charset="0"/>
              <a:cs typeface="Segoe UI" panose="020B0502040204020203" pitchFamily="34" charset="0"/>
            </a:rPr>
            <a:t> of local </a:t>
          </a:r>
          <a:r>
            <a:rPr lang="hu-HU" sz="1200" b="1" dirty="0" err="1">
              <a:latin typeface="Segoe UI" panose="020B0502040204020203" pitchFamily="34" charset="0"/>
              <a:ea typeface="Segoe UI" panose="020B0502040204020203" pitchFamily="34" charset="0"/>
              <a:cs typeface="Segoe UI" panose="020B0502040204020203" pitchFamily="34" charset="0"/>
            </a:rPr>
            <a:t>governments</a:t>
          </a:r>
          <a:endParaRPr lang="hu-HU" sz="1200" b="1" dirty="0">
            <a:latin typeface="Segoe UI" panose="020B0502040204020203" pitchFamily="34" charset="0"/>
            <a:ea typeface="Segoe UI" panose="020B0502040204020203" pitchFamily="34" charset="0"/>
            <a:cs typeface="Segoe UI" panose="020B0502040204020203" pitchFamily="34" charset="0"/>
          </a:endParaRPr>
        </a:p>
      </dgm:t>
    </dgm:pt>
    <dgm:pt modelId="{681C90B7-D2AC-406E-B5D3-383D0B78D218}" type="parTrans" cxnId="{F42C6001-09C1-4103-841E-78373D502771}">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B00BAD8C-79FB-4B85-9D71-01C6B6C8A04B}" type="sibTrans" cxnId="{F42C6001-09C1-4103-841E-78373D502771}">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161F9A37-56B6-4FC1-AF0F-31E7B406CECF}">
      <dgm:prSet custT="1"/>
      <dgm:spPr/>
      <dgm:t>
        <a:bodyPr/>
        <a:lstStyle/>
        <a:p>
          <a:pPr rtl="0"/>
          <a:r>
            <a:rPr lang="hu-HU" sz="1200" b="1" dirty="0">
              <a:latin typeface="Segoe UI" panose="020B0502040204020203" pitchFamily="34" charset="0"/>
              <a:ea typeface="Segoe UI" panose="020B0502040204020203" pitchFamily="34" charset="0"/>
              <a:cs typeface="Segoe UI" panose="020B0502040204020203" pitchFamily="34" charset="0"/>
            </a:rPr>
            <a:t>General </a:t>
          </a:r>
          <a:r>
            <a:rPr lang="hu-HU" sz="1200" b="1" dirty="0" err="1">
              <a:latin typeface="Segoe UI" panose="020B0502040204020203" pitchFamily="34" charset="0"/>
              <a:ea typeface="Segoe UI" panose="020B0502040204020203" pitchFamily="34" charset="0"/>
              <a:cs typeface="Segoe UI" panose="020B0502040204020203" pitchFamily="34" charset="0"/>
            </a:rPr>
            <a:t>evaluation</a:t>
          </a:r>
          <a:r>
            <a:rPr lang="hu-HU" sz="1200" b="1" dirty="0">
              <a:latin typeface="Segoe UI" panose="020B0502040204020203" pitchFamily="34" charset="0"/>
              <a:ea typeface="Segoe UI" panose="020B0502040204020203" pitchFamily="34" charset="0"/>
              <a:cs typeface="Segoe UI" panose="020B0502040204020203" pitchFamily="34" charset="0"/>
            </a:rPr>
            <a:t> of local </a:t>
          </a:r>
          <a:r>
            <a:rPr lang="hu-HU" sz="1200" b="1" dirty="0" err="1">
              <a:latin typeface="Segoe UI" panose="020B0502040204020203" pitchFamily="34" charset="0"/>
              <a:ea typeface="Segoe UI" panose="020B0502040204020203" pitchFamily="34" charset="0"/>
              <a:cs typeface="Segoe UI" panose="020B0502040204020203" pitchFamily="34" charset="0"/>
            </a:rPr>
            <a:t>governments</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hu-HU" sz="1200" b="1" dirty="0" err="1">
              <a:latin typeface="Segoe UI" panose="020B0502040204020203" pitchFamily="34" charset="0"/>
              <a:ea typeface="Segoe UI" panose="020B0502040204020203" pitchFamily="34" charset="0"/>
              <a:cs typeface="Segoe UI" panose="020B0502040204020203" pitchFamily="34" charset="0"/>
            </a:rPr>
            <a:t>operation</a:t>
          </a:r>
          <a:endParaRPr lang="hu-HU" sz="1200" b="1" dirty="0">
            <a:latin typeface="Segoe UI" panose="020B0502040204020203" pitchFamily="34" charset="0"/>
            <a:ea typeface="Segoe UI" panose="020B0502040204020203" pitchFamily="34" charset="0"/>
            <a:cs typeface="Segoe UI" panose="020B0502040204020203" pitchFamily="34" charset="0"/>
          </a:endParaRPr>
        </a:p>
      </dgm:t>
    </dgm:pt>
    <dgm:pt modelId="{535572C1-4EDC-4693-BF55-BA2B8223372C}" type="parTrans" cxnId="{38EC4EEA-B81E-444B-8743-7D4CCC09E0C6}">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CB07494F-14A3-4420-9BF7-29969550476C}" type="sibTrans" cxnId="{38EC4EEA-B81E-444B-8743-7D4CCC09E0C6}">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1C15BBAF-E7CE-4C15-A74E-ACE8BE57DEA8}">
      <dgm:prSet custT="1"/>
      <dgm:spPr/>
      <dgm:t>
        <a:bodyPr/>
        <a:lstStyle/>
        <a:p>
          <a:pPr rtl="0"/>
          <a:r>
            <a:rPr lang="hu-HU" sz="1200" b="1"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Developement</a:t>
          </a:r>
          <a:r>
            <a:rPr lang="hu-HU" sz="1200" b="1"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b="1"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in</a:t>
          </a:r>
          <a:r>
            <a:rPr lang="hu-HU" sz="1200" b="1"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b="1"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assets</a:t>
          </a:r>
          <a:endParaRPr lang="hu-HU" sz="12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dgm:t>
    </dgm:pt>
    <dgm:pt modelId="{403BCF08-258B-4E2B-A833-E04F747A7547}" type="parTrans" cxnId="{745B0A24-178D-4681-A448-A4C6C0B82984}">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F40A82B2-4ED2-42A6-98C9-53B9A2BDF4AC}" type="sibTrans" cxnId="{745B0A24-178D-4681-A448-A4C6C0B82984}">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E7F6031A-B426-456C-8327-FE05EB4997A1}">
      <dgm:prSet custT="1"/>
      <dgm:spPr/>
      <dgm:t>
        <a:bodyPr/>
        <a:lstStyle/>
        <a:p>
          <a:pPr rtl="0"/>
          <a:r>
            <a:rPr lang="hu-HU" sz="1200" b="1" dirty="0">
              <a:latin typeface="Segoe UI" panose="020B0502040204020203" pitchFamily="34" charset="0"/>
              <a:ea typeface="Segoe UI" panose="020B0502040204020203" pitchFamily="34" charset="0"/>
              <a:cs typeface="Segoe UI" panose="020B0502040204020203" pitchFamily="34" charset="0"/>
            </a:rPr>
            <a:t>IV. </a:t>
          </a:r>
          <a:r>
            <a:rPr lang="hu-HU" sz="1200" b="1" dirty="0" err="1">
              <a:latin typeface="Segoe UI" panose="020B0502040204020203" pitchFamily="34" charset="0"/>
              <a:ea typeface="Segoe UI" panose="020B0502040204020203" pitchFamily="34" charset="0"/>
              <a:cs typeface="Segoe UI" panose="020B0502040204020203" pitchFamily="34" charset="0"/>
            </a:rPr>
            <a:t>Reporting</a:t>
          </a:r>
          <a:r>
            <a:rPr lang="hu-HU" sz="1200" b="1" dirty="0">
              <a:latin typeface="Segoe UI" panose="020B0502040204020203" pitchFamily="34" charset="0"/>
              <a:ea typeface="Segoe UI" panose="020B0502040204020203" pitchFamily="34" charset="0"/>
              <a:cs typeface="Segoe UI" panose="020B0502040204020203" pitchFamily="34" charset="0"/>
            </a:rPr>
            <a:t> and </a:t>
          </a:r>
          <a:r>
            <a:rPr lang="hu-HU" sz="1200" b="1" dirty="0" err="1">
              <a:latin typeface="Segoe UI" panose="020B0502040204020203" pitchFamily="34" charset="0"/>
              <a:ea typeface="Segoe UI" panose="020B0502040204020203" pitchFamily="34" charset="0"/>
              <a:cs typeface="Segoe UI" panose="020B0502040204020203" pitchFamily="34" charset="0"/>
            </a:rPr>
            <a:t>informing</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hu-HU" sz="1200" b="1" dirty="0" err="1">
              <a:latin typeface="Segoe UI" panose="020B0502040204020203" pitchFamily="34" charset="0"/>
              <a:ea typeface="Segoe UI" panose="020B0502040204020203" pitchFamily="34" charset="0"/>
              <a:cs typeface="Segoe UI" panose="020B0502040204020203" pitchFamily="34" charset="0"/>
            </a:rPr>
            <a:t>obligations</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hu-HU" sz="1200" b="1" dirty="0" err="1">
              <a:latin typeface="Segoe UI" panose="020B0502040204020203" pitchFamily="34" charset="0"/>
              <a:ea typeface="Segoe UI" panose="020B0502040204020203" pitchFamily="34" charset="0"/>
              <a:cs typeface="Segoe UI" panose="020B0502040204020203" pitchFamily="34" charset="0"/>
            </a:rPr>
            <a:t>set</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hu-HU" sz="1200" b="1" dirty="0" err="1">
              <a:latin typeface="Segoe UI" panose="020B0502040204020203" pitchFamily="34" charset="0"/>
              <a:ea typeface="Segoe UI" panose="020B0502040204020203" pitchFamily="34" charset="0"/>
              <a:cs typeface="Segoe UI" panose="020B0502040204020203" pitchFamily="34" charset="0"/>
            </a:rPr>
            <a:t>by</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hu-HU" sz="1200" b="1" dirty="0" err="1">
              <a:latin typeface="Segoe UI" panose="020B0502040204020203" pitchFamily="34" charset="0"/>
              <a:ea typeface="Segoe UI" panose="020B0502040204020203" pitchFamily="34" charset="0"/>
              <a:cs typeface="Segoe UI" panose="020B0502040204020203" pitchFamily="34" charset="0"/>
            </a:rPr>
            <a:t>law</a:t>
          </a:r>
          <a:endParaRPr lang="hu-HU" sz="1200" b="1" dirty="0">
            <a:latin typeface="Segoe UI" panose="020B0502040204020203" pitchFamily="34" charset="0"/>
            <a:ea typeface="Segoe UI" panose="020B0502040204020203" pitchFamily="34" charset="0"/>
            <a:cs typeface="Segoe UI" panose="020B0502040204020203" pitchFamily="34" charset="0"/>
          </a:endParaRPr>
        </a:p>
      </dgm:t>
    </dgm:pt>
    <dgm:pt modelId="{8FC5A929-D73C-4557-AB4E-AFEEF18BD386}" type="parTrans" cxnId="{837955F8-5C99-4604-8BF4-FAF9B1BAA561}">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85AED273-1387-4FA2-94E0-D269D1CD181F}" type="sibTrans" cxnId="{837955F8-5C99-4604-8BF4-FAF9B1BAA561}">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29131150-3C68-4DFA-A868-99F194A43016}">
      <dgm:prSet custT="1"/>
      <dgm:spPr/>
      <dgm:t>
        <a:bodyPr/>
        <a:lstStyle/>
        <a:p>
          <a:pPr rtl="0"/>
          <a:r>
            <a:rPr lang="hu-HU" sz="1200" b="1" dirty="0" err="1">
              <a:solidFill>
                <a:srgbClr val="FF0000"/>
              </a:solidFill>
              <a:latin typeface="Segoe UI" panose="020B0502040204020203" pitchFamily="34" charset="0"/>
              <a:ea typeface="Segoe UI" panose="020B0502040204020203" pitchFamily="34" charset="0"/>
              <a:cs typeface="Segoe UI" panose="020B0502040204020203" pitchFamily="34" charset="0"/>
            </a:rPr>
            <a:t>Re-allocation</a:t>
          </a:r>
          <a:r>
            <a:rPr lang="hu-HU" sz="1200" b="1" dirty="0">
              <a:solidFill>
                <a:srgbClr val="FF0000"/>
              </a:solidFill>
              <a:latin typeface="Segoe UI" panose="020B0502040204020203" pitchFamily="34" charset="0"/>
              <a:ea typeface="Segoe UI" panose="020B0502040204020203" pitchFamily="34" charset="0"/>
              <a:cs typeface="Segoe UI" panose="020B0502040204020203" pitchFamily="34" charset="0"/>
            </a:rPr>
            <a:t> of </a:t>
          </a:r>
          <a:r>
            <a:rPr lang="hu-HU" sz="1200" b="1" dirty="0" err="1">
              <a:solidFill>
                <a:srgbClr val="FF0000"/>
              </a:solidFill>
              <a:latin typeface="Segoe UI" panose="020B0502040204020203" pitchFamily="34" charset="0"/>
              <a:ea typeface="Segoe UI" panose="020B0502040204020203" pitchFamily="34" charset="0"/>
              <a:cs typeface="Segoe UI" panose="020B0502040204020203" pitchFamily="34" charset="0"/>
            </a:rPr>
            <a:t>budget</a:t>
          </a:r>
          <a:r>
            <a:rPr lang="hu-HU" sz="1200" b="1" dirty="0">
              <a:solidFill>
                <a:srgbClr val="FF0000"/>
              </a:solidFill>
              <a:latin typeface="Segoe UI" panose="020B0502040204020203" pitchFamily="34" charset="0"/>
              <a:ea typeface="Segoe UI" panose="020B0502040204020203" pitchFamily="34" charset="0"/>
              <a:cs typeface="Segoe UI" panose="020B0502040204020203" pitchFamily="34" charset="0"/>
            </a:rPr>
            <a:t> </a:t>
          </a:r>
          <a:r>
            <a:rPr lang="hu-HU" sz="1200" b="1" dirty="0" err="1">
              <a:solidFill>
                <a:srgbClr val="FF0000"/>
              </a:solidFill>
              <a:latin typeface="Segoe UI" panose="020B0502040204020203" pitchFamily="34" charset="0"/>
              <a:ea typeface="Segoe UI" panose="020B0502040204020203" pitchFamily="34" charset="0"/>
              <a:cs typeface="Segoe UI" panose="020B0502040204020203" pitchFamily="34" charset="0"/>
            </a:rPr>
            <a:t>appropriations</a:t>
          </a:r>
          <a:endParaRPr lang="hu-HU" sz="1200" b="1"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dgm:t>
    </dgm:pt>
    <dgm:pt modelId="{EEC2D74F-4582-4305-A1E1-7DCBD649010F}" type="parTrans" cxnId="{B346F2C0-B536-4F47-99A1-469FDB232B22}">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AB8D3A7F-D1C5-4C25-A60F-DEF97E1D9064}" type="sibTrans" cxnId="{B346F2C0-B536-4F47-99A1-469FDB232B22}">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E9CC102D-79F2-4F52-8405-3F774B2D4F19}">
      <dgm:prSet custT="1"/>
      <dgm:spPr/>
      <dgm:t>
        <a:bodyPr/>
        <a:lstStyle/>
        <a:p>
          <a:pPr rtl="0"/>
          <a:r>
            <a:rPr lang="hu-HU" sz="1200" b="1" dirty="0" err="1">
              <a:solidFill>
                <a:srgbClr val="FF0000"/>
              </a:solidFill>
              <a:latin typeface="Segoe UI" panose="020B0502040204020203" pitchFamily="34" charset="0"/>
              <a:ea typeface="Segoe UI" panose="020B0502040204020203" pitchFamily="34" charset="0"/>
              <a:cs typeface="Segoe UI" panose="020B0502040204020203" pitchFamily="34" charset="0"/>
            </a:rPr>
            <a:t>Reserve</a:t>
          </a:r>
          <a:r>
            <a:rPr lang="hu-HU" sz="1200" b="1" dirty="0">
              <a:solidFill>
                <a:srgbClr val="FF0000"/>
              </a:solidFill>
              <a:latin typeface="Segoe UI" panose="020B0502040204020203" pitchFamily="34" charset="0"/>
              <a:ea typeface="Segoe UI" panose="020B0502040204020203" pitchFamily="34" charset="0"/>
              <a:cs typeface="Segoe UI" panose="020B0502040204020203" pitchFamily="34" charset="0"/>
            </a:rPr>
            <a:t> </a:t>
          </a:r>
          <a:r>
            <a:rPr lang="hu-HU" sz="1200" b="1" dirty="0" err="1">
              <a:solidFill>
                <a:srgbClr val="FF0000"/>
              </a:solidFill>
              <a:latin typeface="Segoe UI" panose="020B0502040204020203" pitchFamily="34" charset="0"/>
              <a:ea typeface="Segoe UI" panose="020B0502040204020203" pitchFamily="34" charset="0"/>
              <a:cs typeface="Segoe UI" panose="020B0502040204020203" pitchFamily="34" charset="0"/>
            </a:rPr>
            <a:t>appropriations</a:t>
          </a:r>
          <a:endParaRPr lang="hu-HU" sz="1200" b="1"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dgm:t>
    </dgm:pt>
    <dgm:pt modelId="{46A5ACB1-C662-4E12-BF7F-BBE4F16C964E}" type="parTrans" cxnId="{02E5E219-F79B-46AC-A4EE-62CD94A01CDA}">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ED0E5B70-E49D-4362-9B96-CC862457D420}" type="sibTrans" cxnId="{02E5E219-F79B-46AC-A4EE-62CD94A01CDA}">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447F2E36-EE3F-4C92-9DA6-7BC6074BAB33}">
      <dgm:prSet custT="1"/>
      <dgm:spPr/>
      <dgm:t>
        <a:bodyPr/>
        <a:lstStyle/>
        <a:p>
          <a:pPr rtl="0"/>
          <a:r>
            <a:rPr lang="hu-HU" sz="1200" b="1" dirty="0" err="1">
              <a:solidFill>
                <a:srgbClr val="FF0000"/>
              </a:solidFill>
              <a:latin typeface="Segoe UI" panose="020B0502040204020203" pitchFamily="34" charset="0"/>
              <a:ea typeface="Segoe UI" panose="020B0502040204020203" pitchFamily="34" charset="0"/>
              <a:cs typeface="Segoe UI" panose="020B0502040204020203" pitchFamily="34" charset="0"/>
            </a:rPr>
            <a:t>State</a:t>
          </a:r>
          <a:r>
            <a:rPr lang="hu-HU" sz="1200" b="1" dirty="0">
              <a:solidFill>
                <a:srgbClr val="FF0000"/>
              </a:solidFill>
              <a:latin typeface="Segoe UI" panose="020B0502040204020203" pitchFamily="34" charset="0"/>
              <a:ea typeface="Segoe UI" panose="020B0502040204020203" pitchFamily="34" charset="0"/>
              <a:cs typeface="Segoe UI" panose="020B0502040204020203" pitchFamily="34" charset="0"/>
            </a:rPr>
            <a:t> </a:t>
          </a:r>
          <a:r>
            <a:rPr lang="hu-HU" sz="1200" b="1" dirty="0" err="1">
              <a:solidFill>
                <a:srgbClr val="FF0000"/>
              </a:solidFill>
              <a:latin typeface="Segoe UI" panose="020B0502040204020203" pitchFamily="34" charset="0"/>
              <a:ea typeface="Segoe UI" panose="020B0502040204020203" pitchFamily="34" charset="0"/>
              <a:cs typeface="Segoe UI" panose="020B0502040204020203" pitchFamily="34" charset="0"/>
            </a:rPr>
            <a:t>guarantees</a:t>
          </a:r>
          <a:endParaRPr lang="hu-HU" sz="1200" b="1"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dgm:t>
    </dgm:pt>
    <dgm:pt modelId="{8E176F79-ACD8-4E83-86AD-F4C1FACEE2DD}" type="parTrans" cxnId="{C563D261-959F-416D-ACFC-ABFC3503D100}">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93837FF9-10E9-40A6-A24F-BDA46F711C00}" type="sibTrans" cxnId="{C563D261-959F-416D-ACFC-ABFC3503D100}">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449F50D7-272A-4193-AC59-8D8586B10637}">
      <dgm:prSet custT="1"/>
      <dgm:spPr/>
      <dgm:t>
        <a:bodyPr/>
        <a:lstStyle/>
        <a:p>
          <a:pPr rtl="0"/>
          <a:r>
            <a:rPr lang="hu-HU" sz="1200" b="1" dirty="0">
              <a:latin typeface="Segoe UI" panose="020B0502040204020203" pitchFamily="34" charset="0"/>
              <a:ea typeface="Segoe UI" panose="020B0502040204020203" pitchFamily="34" charset="0"/>
              <a:cs typeface="Segoe UI" panose="020B0502040204020203" pitchFamily="34" charset="0"/>
            </a:rPr>
            <a:t>V. </a:t>
          </a:r>
          <a:r>
            <a:rPr lang="hu-HU" sz="1200" b="1" dirty="0" err="1">
              <a:solidFill>
                <a:srgbClr val="FF0000"/>
              </a:solidFill>
              <a:latin typeface="Segoe UI" panose="020B0502040204020203" pitchFamily="34" charset="0"/>
              <a:ea typeface="Segoe UI" panose="020B0502040204020203" pitchFamily="34" charset="0"/>
              <a:cs typeface="Segoe UI" panose="020B0502040204020203" pitchFamily="34" charset="0"/>
            </a:rPr>
            <a:t>Authorizations</a:t>
          </a:r>
          <a:endParaRPr lang="hu-HU" sz="1200" b="1"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dgm:t>
    </dgm:pt>
    <dgm:pt modelId="{603E553C-CA05-486E-939B-78676B472BA7}" type="parTrans" cxnId="{34395B3D-C61B-4462-B15D-FDBD34D74538}">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4BCCFED5-846A-415C-B62B-8A5F1B000860}" type="sibTrans" cxnId="{34395B3D-C61B-4462-B15D-FDBD34D74538}">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95DDB742-7BFE-45AB-AB7E-FD761EE0BE9D}">
      <dgm:prSet custT="1"/>
      <dgm:spPr/>
      <dgm:t>
        <a:bodyPr/>
        <a:lstStyle/>
        <a:p>
          <a:pPr rtl="0"/>
          <a:r>
            <a:rPr lang="hu-HU" sz="1200" b="1" dirty="0">
              <a:latin typeface="Segoe UI" panose="020B0502040204020203" pitchFamily="34" charset="0"/>
              <a:ea typeface="Segoe UI" panose="020B0502040204020203" pitchFamily="34" charset="0"/>
              <a:cs typeface="Segoe UI" panose="020B0502040204020203" pitchFamily="34" charset="0"/>
            </a:rPr>
            <a:t>VI. </a:t>
          </a:r>
          <a:r>
            <a:rPr lang="hu-HU" sz="1200" b="1" dirty="0" err="1">
              <a:latin typeface="Segoe UI" panose="020B0502040204020203" pitchFamily="34" charset="0"/>
              <a:ea typeface="Segoe UI" panose="020B0502040204020203" pitchFamily="34" charset="0"/>
              <a:cs typeface="Segoe UI" panose="020B0502040204020203" pitchFamily="34" charset="0"/>
            </a:rPr>
            <a:t>Debt</a:t>
          </a:r>
          <a:r>
            <a:rPr lang="hu-HU" sz="1200" b="1" dirty="0">
              <a:latin typeface="Segoe UI" panose="020B0502040204020203" pitchFamily="34" charset="0"/>
              <a:ea typeface="Segoe UI" panose="020B0502040204020203" pitchFamily="34" charset="0"/>
              <a:cs typeface="Segoe UI" panose="020B0502040204020203" pitchFamily="34" charset="0"/>
            </a:rPr>
            <a:t> and deficit of </a:t>
          </a:r>
          <a:r>
            <a:rPr lang="hu-HU" sz="1200" b="1" dirty="0" err="1">
              <a:latin typeface="Segoe UI" panose="020B0502040204020203" pitchFamily="34" charset="0"/>
              <a:ea typeface="Segoe UI" panose="020B0502040204020203" pitchFamily="34" charset="0"/>
              <a:cs typeface="Segoe UI" panose="020B0502040204020203" pitchFamily="34" charset="0"/>
            </a:rPr>
            <a:t>the</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hu-HU" sz="1200" b="1" dirty="0" err="1">
              <a:latin typeface="Segoe UI" panose="020B0502040204020203" pitchFamily="34" charset="0"/>
              <a:ea typeface="Segoe UI" panose="020B0502040204020203" pitchFamily="34" charset="0"/>
              <a:cs typeface="Segoe UI" panose="020B0502040204020203" pitchFamily="34" charset="0"/>
            </a:rPr>
            <a:t>governmental</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hu-HU" sz="1200" b="1" dirty="0" err="1">
              <a:latin typeface="Segoe UI" panose="020B0502040204020203" pitchFamily="34" charset="0"/>
              <a:ea typeface="Segoe UI" panose="020B0502040204020203" pitchFamily="34" charset="0"/>
              <a:cs typeface="Segoe UI" panose="020B0502040204020203" pitchFamily="34" charset="0"/>
            </a:rPr>
            <a:t>sector</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hu-HU" sz="1200" b="1" dirty="0" err="1">
              <a:latin typeface="Segoe UI" panose="020B0502040204020203" pitchFamily="34" charset="0"/>
              <a:ea typeface="Segoe UI" panose="020B0502040204020203" pitchFamily="34" charset="0"/>
              <a:cs typeface="Segoe UI" panose="020B0502040204020203" pitchFamily="34" charset="0"/>
            </a:rPr>
            <a:t>according</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hu-HU" sz="1200" b="1" dirty="0" err="1">
              <a:latin typeface="Segoe UI" panose="020B0502040204020203" pitchFamily="34" charset="0"/>
              <a:ea typeface="Segoe UI" panose="020B0502040204020203" pitchFamily="34" charset="0"/>
              <a:cs typeface="Segoe UI" panose="020B0502040204020203" pitchFamily="34" charset="0"/>
            </a:rPr>
            <a:t>to</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hu-HU" sz="1200" b="1" dirty="0" err="1">
              <a:latin typeface="Segoe UI" panose="020B0502040204020203" pitchFamily="34" charset="0"/>
              <a:ea typeface="Segoe UI" panose="020B0502040204020203" pitchFamily="34" charset="0"/>
              <a:cs typeface="Segoe UI" panose="020B0502040204020203" pitchFamily="34" charset="0"/>
            </a:rPr>
            <a:t>the</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hu-HU" sz="1200" b="1" dirty="0" err="1">
              <a:latin typeface="Segoe UI" panose="020B0502040204020203" pitchFamily="34" charset="0"/>
              <a:ea typeface="Segoe UI" panose="020B0502040204020203" pitchFamily="34" charset="0"/>
              <a:cs typeface="Segoe UI" panose="020B0502040204020203" pitchFamily="34" charset="0"/>
            </a:rPr>
            <a:t>methodology</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hu-HU" sz="1200" b="1" dirty="0" err="1">
              <a:latin typeface="Segoe UI" panose="020B0502040204020203" pitchFamily="34" charset="0"/>
              <a:ea typeface="Segoe UI" panose="020B0502040204020203" pitchFamily="34" charset="0"/>
              <a:cs typeface="Segoe UI" panose="020B0502040204020203" pitchFamily="34" charset="0"/>
            </a:rPr>
            <a:t>of</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hu-HU" sz="1200" b="1" dirty="0" err="1">
              <a:latin typeface="Segoe UI" panose="020B0502040204020203" pitchFamily="34" charset="0"/>
              <a:ea typeface="Segoe UI" panose="020B0502040204020203" pitchFamily="34" charset="0"/>
              <a:cs typeface="Segoe UI" panose="020B0502040204020203" pitchFamily="34" charset="0"/>
            </a:rPr>
            <a:t>the</a:t>
          </a:r>
          <a:r>
            <a:rPr lang="hu-HU" sz="1200" b="1" dirty="0">
              <a:latin typeface="Segoe UI" panose="020B0502040204020203" pitchFamily="34" charset="0"/>
              <a:ea typeface="Segoe UI" panose="020B0502040204020203" pitchFamily="34" charset="0"/>
              <a:cs typeface="Segoe UI" panose="020B0502040204020203" pitchFamily="34" charset="0"/>
            </a:rPr>
            <a:t> European Union</a:t>
          </a:r>
        </a:p>
      </dgm:t>
    </dgm:pt>
    <dgm:pt modelId="{DE89E666-B782-40B3-A013-58B6368AB20D}" type="parTrans" cxnId="{ADAD1D12-8DA1-4DD7-8B1C-2A53EF2CA779}">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13A648A3-9D70-42D5-869E-4A34DEFF0701}" type="sibTrans" cxnId="{ADAD1D12-8DA1-4DD7-8B1C-2A53EF2CA779}">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09DC5491-F18F-4006-85C1-9E91FC1F656F}">
      <dgm:prSet custT="1"/>
      <dgm:spPr/>
      <dgm:t>
        <a:bodyPr/>
        <a:lstStyle/>
        <a:p>
          <a:pPr rtl="0"/>
          <a:r>
            <a:rPr lang="hu-HU" sz="1200" b="1">
              <a:latin typeface="Segoe UI" panose="020B0502040204020203" pitchFamily="34" charset="0"/>
              <a:ea typeface="Segoe UI" panose="020B0502040204020203" pitchFamily="34" charset="0"/>
              <a:cs typeface="Segoe UI" panose="020B0502040204020203" pitchFamily="34" charset="0"/>
            </a:rPr>
            <a:t>E. Detailed explanation of the proposal</a:t>
          </a:r>
        </a:p>
      </dgm:t>
    </dgm:pt>
    <dgm:pt modelId="{1B57CB20-4D19-4C0A-B746-7256038412E3}" type="parTrans" cxnId="{BDA2304F-91C2-448F-AD13-4E270E68A756}">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4A71E738-5E3B-4D00-86A8-B4531652BB8D}" type="sibTrans" cxnId="{BDA2304F-91C2-448F-AD13-4E270E68A756}">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F5AFE840-306F-47A8-B2F3-F46E12206CFE}">
      <dgm:prSet custT="1"/>
      <dgm:spPr/>
      <dgm:t>
        <a:bodyPr/>
        <a:lstStyle/>
        <a:p>
          <a:pPr rtl="0"/>
          <a:r>
            <a:rPr lang="hu-HU" sz="1200" b="1" dirty="0">
              <a:latin typeface="Segoe UI" panose="020B0502040204020203" pitchFamily="34" charset="0"/>
              <a:ea typeface="Segoe UI" panose="020B0502040204020203" pitchFamily="34" charset="0"/>
              <a:cs typeface="Segoe UI" panose="020B0502040204020203" pitchFamily="34" charset="0"/>
            </a:rPr>
            <a:t>F. </a:t>
          </a:r>
          <a:r>
            <a:rPr lang="hu-HU" sz="1200" b="1" dirty="0" err="1">
              <a:latin typeface="Segoe UI" panose="020B0502040204020203" pitchFamily="34" charset="0"/>
              <a:ea typeface="Segoe UI" panose="020B0502040204020203" pitchFamily="34" charset="0"/>
              <a:cs typeface="Segoe UI" panose="020B0502040204020203" pitchFamily="34" charset="0"/>
            </a:rPr>
            <a:t>Annexes</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hu-HU" sz="1200" b="1" dirty="0" err="1">
              <a:latin typeface="Segoe UI" panose="020B0502040204020203" pitchFamily="34" charset="0"/>
              <a:ea typeface="Segoe UI" panose="020B0502040204020203" pitchFamily="34" charset="0"/>
              <a:cs typeface="Segoe UI" panose="020B0502040204020203" pitchFamily="34" charset="0"/>
            </a:rPr>
            <a:t>to</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hu-HU" sz="1200" b="1" dirty="0" err="1">
              <a:latin typeface="Segoe UI" panose="020B0502040204020203" pitchFamily="34" charset="0"/>
              <a:ea typeface="Segoe UI" panose="020B0502040204020203" pitchFamily="34" charset="0"/>
              <a:cs typeface="Segoe UI" panose="020B0502040204020203" pitchFamily="34" charset="0"/>
            </a:rPr>
            <a:t>the</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hu-HU" sz="1200" b="1" dirty="0" err="1">
              <a:latin typeface="Segoe UI" panose="020B0502040204020203" pitchFamily="34" charset="0"/>
              <a:ea typeface="Segoe UI" panose="020B0502040204020203" pitchFamily="34" charset="0"/>
              <a:cs typeface="Segoe UI" panose="020B0502040204020203" pitchFamily="34" charset="0"/>
            </a:rPr>
            <a:t>general</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hu-HU" sz="1200" b="1" dirty="0" err="1">
              <a:latin typeface="Segoe UI" panose="020B0502040204020203" pitchFamily="34" charset="0"/>
              <a:ea typeface="Segoe UI" panose="020B0502040204020203" pitchFamily="34" charset="0"/>
              <a:cs typeface="Segoe UI" panose="020B0502040204020203" pitchFamily="34" charset="0"/>
            </a:rPr>
            <a:t>explanation</a:t>
          </a:r>
          <a:r>
            <a:rPr lang="hu-HU" sz="1200" b="1" dirty="0">
              <a:latin typeface="Segoe UI" panose="020B0502040204020203" pitchFamily="34" charset="0"/>
              <a:ea typeface="Segoe UI" panose="020B0502040204020203" pitchFamily="34" charset="0"/>
              <a:cs typeface="Segoe UI" panose="020B0502040204020203" pitchFamily="34" charset="0"/>
            </a:rPr>
            <a:t> (main </a:t>
          </a:r>
          <a:r>
            <a:rPr lang="hu-HU" sz="1200" b="1" dirty="0" err="1">
              <a:latin typeface="Segoe UI" panose="020B0502040204020203" pitchFamily="34" charset="0"/>
              <a:ea typeface="Segoe UI" panose="020B0502040204020203" pitchFamily="34" charset="0"/>
              <a:cs typeface="Segoe UI" panose="020B0502040204020203" pitchFamily="34" charset="0"/>
            </a:rPr>
            <a:t>tables</a:t>
          </a:r>
          <a:r>
            <a:rPr lang="hu-HU" sz="1200" b="1" dirty="0">
              <a:latin typeface="Segoe UI" panose="020B0502040204020203" pitchFamily="34" charset="0"/>
              <a:ea typeface="Segoe UI" panose="020B0502040204020203" pitchFamily="34" charset="0"/>
              <a:cs typeface="Segoe UI" panose="020B0502040204020203" pitchFamily="34" charset="0"/>
            </a:rPr>
            <a:t>)</a:t>
          </a:r>
        </a:p>
      </dgm:t>
    </dgm:pt>
    <dgm:pt modelId="{57479BAC-BFCA-4170-8279-9CBA4DAB147D}" type="parTrans" cxnId="{46178095-60D2-46DC-A887-6F9A62479E56}">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A3EEF658-0812-4E3F-9080-739082DF4A4E}" type="sibTrans" cxnId="{46178095-60D2-46DC-A887-6F9A62479E56}">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2B27FA16-3B6A-4AC5-967F-4ED5CE7331C0}">
      <dgm:prSet custT="1"/>
      <dgm:spPr/>
      <dgm:t>
        <a:bodyPr/>
        <a:lstStyle/>
        <a:p>
          <a:pPr rtl="0"/>
          <a:r>
            <a:rPr lang="hu-HU" sz="1200" b="1" dirty="0" err="1">
              <a:latin typeface="Segoe UI" panose="020B0502040204020203" pitchFamily="34" charset="0"/>
              <a:ea typeface="Segoe UI" panose="020B0502040204020203" pitchFamily="34" charset="0"/>
              <a:cs typeface="Segoe UI" panose="020B0502040204020203" pitchFamily="34" charset="0"/>
            </a:rPr>
            <a:t>Macroeconomic</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hu-HU" sz="1200" b="1" dirty="0" err="1">
              <a:latin typeface="Segoe UI" panose="020B0502040204020203" pitchFamily="34" charset="0"/>
              <a:ea typeface="Segoe UI" panose="020B0502040204020203" pitchFamily="34" charset="0"/>
              <a:cs typeface="Segoe UI" panose="020B0502040204020203" pitchFamily="34" charset="0"/>
            </a:rPr>
            <a:t>indicators</a:t>
          </a:r>
          <a:endParaRPr lang="hu-HU" sz="1200" b="1" dirty="0">
            <a:latin typeface="Segoe UI" panose="020B0502040204020203" pitchFamily="34" charset="0"/>
            <a:ea typeface="Segoe UI" panose="020B0502040204020203" pitchFamily="34" charset="0"/>
            <a:cs typeface="Segoe UI" panose="020B0502040204020203" pitchFamily="34" charset="0"/>
          </a:endParaRPr>
        </a:p>
      </dgm:t>
    </dgm:pt>
    <dgm:pt modelId="{B0008299-3058-4A86-BE0E-ACA771FCE123}" type="parTrans" cxnId="{6C2C3603-B2DE-4BA1-A3BB-B148CBEA83A0}">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85A6BB02-EAE0-401C-8F83-7DAB1F6C17A9}" type="sibTrans" cxnId="{6C2C3603-B2DE-4BA1-A3BB-B148CBEA83A0}">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EE022622-9DCB-4B66-BE70-BFF60A533E46}">
      <dgm:prSet custT="1"/>
      <dgm:spPr/>
      <dgm:t>
        <a:bodyPr/>
        <a:lstStyle/>
        <a:p>
          <a:pPr rtl="0"/>
          <a:r>
            <a:rPr lang="hu-HU" sz="1200" b="1" dirty="0" err="1">
              <a:latin typeface="Segoe UI" panose="020B0502040204020203" pitchFamily="34" charset="0"/>
              <a:ea typeface="Segoe UI" panose="020B0502040204020203" pitchFamily="34" charset="0"/>
              <a:cs typeface="Segoe UI" panose="020B0502040204020203" pitchFamily="34" charset="0"/>
            </a:rPr>
            <a:t>Summary</a:t>
          </a:r>
          <a:r>
            <a:rPr lang="hu-HU" sz="1200" b="1" dirty="0">
              <a:latin typeface="Segoe UI" panose="020B0502040204020203" pitchFamily="34" charset="0"/>
              <a:ea typeface="Segoe UI" panose="020B0502040204020203" pitchFamily="34" charset="0"/>
              <a:cs typeface="Segoe UI" panose="020B0502040204020203" pitchFamily="34" charset="0"/>
            </a:rPr>
            <a:t> of </a:t>
          </a:r>
          <a:r>
            <a:rPr lang="hu-HU" sz="1200" b="1" dirty="0" err="1">
              <a:latin typeface="Segoe UI" panose="020B0502040204020203" pitchFamily="34" charset="0"/>
              <a:ea typeface="Segoe UI" panose="020B0502040204020203" pitchFamily="34" charset="0"/>
              <a:cs typeface="Segoe UI" panose="020B0502040204020203" pitchFamily="34" charset="0"/>
            </a:rPr>
            <a:t>information</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hu-HU" sz="1200" b="1" dirty="0" err="1">
              <a:latin typeface="Segoe UI" panose="020B0502040204020203" pitchFamily="34" charset="0"/>
              <a:ea typeface="Segoe UI" panose="020B0502040204020203" pitchFamily="34" charset="0"/>
              <a:cs typeface="Segoe UI" panose="020B0502040204020203" pitchFamily="34" charset="0"/>
            </a:rPr>
            <a:t>on</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hu-HU" sz="1200" b="1" dirty="0" err="1">
              <a:latin typeface="Segoe UI" panose="020B0502040204020203" pitchFamily="34" charset="0"/>
              <a:ea typeface="Segoe UI" panose="020B0502040204020203" pitchFamily="34" charset="0"/>
              <a:cs typeface="Segoe UI" panose="020B0502040204020203" pitchFamily="34" charset="0"/>
            </a:rPr>
            <a:t>national</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hu-HU" sz="1200" b="1" dirty="0" err="1">
              <a:latin typeface="Segoe UI" panose="020B0502040204020203" pitchFamily="34" charset="0"/>
              <a:ea typeface="Segoe UI" panose="020B0502040204020203" pitchFamily="34" charset="0"/>
              <a:cs typeface="Segoe UI" panose="020B0502040204020203" pitchFamily="34" charset="0"/>
            </a:rPr>
            <a:t>budget</a:t>
          </a:r>
          <a:endParaRPr lang="hu-HU" sz="1200" b="1" dirty="0">
            <a:latin typeface="Segoe UI" panose="020B0502040204020203" pitchFamily="34" charset="0"/>
            <a:ea typeface="Segoe UI" panose="020B0502040204020203" pitchFamily="34" charset="0"/>
            <a:cs typeface="Segoe UI" panose="020B0502040204020203" pitchFamily="34" charset="0"/>
          </a:endParaRPr>
        </a:p>
      </dgm:t>
    </dgm:pt>
    <dgm:pt modelId="{C30050FB-70FA-408C-BA33-543A47BC4015}" type="parTrans" cxnId="{2FDEE9DB-D79F-400A-8B69-C9C4F8A19699}">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06BF2F8A-3FBB-48D1-BE26-E99639A68289}" type="sibTrans" cxnId="{2FDEE9DB-D79F-400A-8B69-C9C4F8A19699}">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18F891BF-D459-4C49-A48A-C462AC18AE97}">
      <dgm:prSet custT="1"/>
      <dgm:spPr/>
      <dgm:t>
        <a:bodyPr/>
        <a:lstStyle/>
        <a:p>
          <a:pPr rtl="0"/>
          <a:r>
            <a:rPr lang="hu-HU" sz="1200" b="1" dirty="0">
              <a:solidFill>
                <a:srgbClr val="FF0000"/>
              </a:solidFill>
              <a:effectLst/>
              <a:latin typeface="Segoe UI" panose="020B0502040204020203" pitchFamily="34" charset="0"/>
              <a:ea typeface="Segoe UI" panose="020B0502040204020203" pitchFamily="34" charset="0"/>
              <a:cs typeface="Segoe UI" panose="020B0502040204020203" pitchFamily="34" charset="0"/>
            </a:rPr>
            <a:t>Performance of </a:t>
          </a:r>
          <a:r>
            <a:rPr lang="hu-HU" sz="1200" b="1" dirty="0" err="1">
              <a:solidFill>
                <a:srgbClr val="FF0000"/>
              </a:solidFill>
              <a:effectLst/>
              <a:latin typeface="Segoe UI" panose="020B0502040204020203" pitchFamily="34" charset="0"/>
              <a:ea typeface="Segoe UI" panose="020B0502040204020203" pitchFamily="34" charset="0"/>
              <a:cs typeface="Segoe UI" panose="020B0502040204020203" pitchFamily="34" charset="0"/>
            </a:rPr>
            <a:t>the</a:t>
          </a:r>
          <a:r>
            <a:rPr lang="hu-HU" sz="1200" b="1" dirty="0">
              <a:solidFill>
                <a:srgbClr val="FF0000"/>
              </a:solidFill>
              <a:effectLst/>
              <a:latin typeface="Segoe UI" panose="020B0502040204020203" pitchFamily="34" charset="0"/>
              <a:ea typeface="Segoe UI" panose="020B0502040204020203" pitchFamily="34" charset="0"/>
              <a:cs typeface="Segoe UI" panose="020B0502040204020203" pitchFamily="34" charset="0"/>
            </a:rPr>
            <a:t> </a:t>
          </a:r>
          <a:r>
            <a:rPr lang="hu-HU" sz="1200" b="1" dirty="0" err="1">
              <a:solidFill>
                <a:srgbClr val="FF0000"/>
              </a:solidFill>
              <a:effectLst/>
              <a:latin typeface="Segoe UI" panose="020B0502040204020203" pitchFamily="34" charset="0"/>
              <a:ea typeface="Segoe UI" panose="020B0502040204020203" pitchFamily="34" charset="0"/>
              <a:cs typeface="Segoe UI" panose="020B0502040204020203" pitchFamily="34" charset="0"/>
            </a:rPr>
            <a:t>government</a:t>
          </a:r>
          <a:r>
            <a:rPr lang="hu-HU" sz="1200" b="1" dirty="0">
              <a:solidFill>
                <a:srgbClr val="FF0000"/>
              </a:solidFill>
              <a:effectLst/>
              <a:latin typeface="Segoe UI" panose="020B0502040204020203" pitchFamily="34" charset="0"/>
              <a:ea typeface="Segoe UI" panose="020B0502040204020203" pitchFamily="34" charset="0"/>
              <a:cs typeface="Segoe UI" panose="020B0502040204020203" pitchFamily="34" charset="0"/>
            </a:rPr>
            <a:t> </a:t>
          </a:r>
          <a:r>
            <a:rPr lang="hu-HU" sz="1200" b="1" dirty="0" err="1">
              <a:solidFill>
                <a:srgbClr val="FF0000"/>
              </a:solidFill>
              <a:effectLst/>
              <a:latin typeface="Segoe UI" panose="020B0502040204020203" pitchFamily="34" charset="0"/>
              <a:ea typeface="Segoe UI" panose="020B0502040204020203" pitchFamily="34" charset="0"/>
              <a:cs typeface="Segoe UI" panose="020B0502040204020203" pitchFamily="34" charset="0"/>
            </a:rPr>
            <a:t>agencies</a:t>
          </a:r>
          <a:r>
            <a:rPr lang="hu-HU" sz="1200" b="1" dirty="0">
              <a:solidFill>
                <a:srgbClr val="FF0000"/>
              </a:solidFill>
              <a:effectLst/>
              <a:latin typeface="Segoe UI" panose="020B0502040204020203" pitchFamily="34" charset="0"/>
              <a:ea typeface="Segoe UI" panose="020B0502040204020203" pitchFamily="34" charset="0"/>
              <a:cs typeface="Segoe UI" panose="020B0502040204020203" pitchFamily="34" charset="0"/>
            </a:rPr>
            <a:t> and </a:t>
          </a:r>
          <a:r>
            <a:rPr lang="hu-HU" sz="1200" b="1" dirty="0" err="1">
              <a:solidFill>
                <a:srgbClr val="FF0000"/>
              </a:solidFill>
              <a:effectLst/>
              <a:latin typeface="Segoe UI" panose="020B0502040204020203" pitchFamily="34" charset="0"/>
              <a:ea typeface="Segoe UI" panose="020B0502040204020203" pitchFamily="34" charset="0"/>
              <a:cs typeface="Segoe UI" panose="020B0502040204020203" pitchFamily="34" charset="0"/>
            </a:rPr>
            <a:t>chapter-administered</a:t>
          </a:r>
          <a:r>
            <a:rPr lang="hu-HU" sz="1200" b="1" dirty="0">
              <a:solidFill>
                <a:srgbClr val="FF0000"/>
              </a:solidFill>
              <a:effectLst/>
              <a:latin typeface="Segoe UI" panose="020B0502040204020203" pitchFamily="34" charset="0"/>
              <a:ea typeface="Segoe UI" panose="020B0502040204020203" pitchFamily="34" charset="0"/>
              <a:cs typeface="Segoe UI" panose="020B0502040204020203" pitchFamily="34" charset="0"/>
            </a:rPr>
            <a:t> </a:t>
          </a:r>
          <a:r>
            <a:rPr lang="hu-HU" sz="1200" b="1" dirty="0" err="1">
              <a:solidFill>
                <a:srgbClr val="FF0000"/>
              </a:solidFill>
              <a:effectLst/>
              <a:latin typeface="Segoe UI" panose="020B0502040204020203" pitchFamily="34" charset="0"/>
              <a:ea typeface="Segoe UI" panose="020B0502040204020203" pitchFamily="34" charset="0"/>
              <a:cs typeface="Segoe UI" panose="020B0502040204020203" pitchFamily="34" charset="0"/>
            </a:rPr>
            <a:t>appropriations</a:t>
          </a:r>
          <a:r>
            <a:rPr lang="hu-HU" sz="1200" b="1" dirty="0">
              <a:solidFill>
                <a:srgbClr val="FF0000"/>
              </a:solidFill>
              <a:effectLst/>
              <a:latin typeface="Segoe UI" panose="020B0502040204020203" pitchFamily="34" charset="0"/>
              <a:ea typeface="Segoe UI" panose="020B0502040204020203" pitchFamily="34" charset="0"/>
              <a:cs typeface="Segoe UI" panose="020B0502040204020203" pitchFamily="34" charset="0"/>
            </a:rPr>
            <a:t>’ </a:t>
          </a:r>
          <a:r>
            <a:rPr lang="hu-HU" sz="1200" b="1" dirty="0" err="1">
              <a:solidFill>
                <a:srgbClr val="FF0000"/>
              </a:solidFill>
              <a:effectLst/>
              <a:latin typeface="Segoe UI" panose="020B0502040204020203" pitchFamily="34" charset="0"/>
              <a:ea typeface="Segoe UI" panose="020B0502040204020203" pitchFamily="34" charset="0"/>
              <a:cs typeface="Segoe UI" panose="020B0502040204020203" pitchFamily="34" charset="0"/>
            </a:rPr>
            <a:t>carry</a:t>
          </a:r>
          <a:r>
            <a:rPr lang="hu-HU" sz="1200" b="1" dirty="0">
              <a:solidFill>
                <a:srgbClr val="FF0000"/>
              </a:solidFill>
              <a:effectLst/>
              <a:latin typeface="Segoe UI" panose="020B0502040204020203" pitchFamily="34" charset="0"/>
              <a:ea typeface="Segoe UI" panose="020B0502040204020203" pitchFamily="34" charset="0"/>
              <a:cs typeface="Segoe UI" panose="020B0502040204020203" pitchFamily="34" charset="0"/>
            </a:rPr>
            <a:t> over</a:t>
          </a:r>
          <a:endParaRPr lang="hu-HU" sz="1200" b="1"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dgm:t>
    </dgm:pt>
    <dgm:pt modelId="{BF56384F-E093-450C-ABA5-B39006F5C9D0}" type="parTrans" cxnId="{E5D08220-79D4-403E-8658-DA2E858DACD9}">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0FB66A36-DE69-422D-8314-146839182AC8}" type="sibTrans" cxnId="{E5D08220-79D4-403E-8658-DA2E858DACD9}">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FC65E3A8-886C-41E4-91D3-4A9C368C5DD9}">
      <dgm:prSet custT="1"/>
      <dgm:spPr/>
      <dgm:t>
        <a:bodyPr/>
        <a:lstStyle/>
        <a:p>
          <a:pPr rtl="0"/>
          <a:r>
            <a:rPr lang="hu-HU" sz="1200" b="1" dirty="0">
              <a:solidFill>
                <a:srgbClr val="FF0000"/>
              </a:solidFill>
              <a:effectLst/>
              <a:latin typeface="Segoe UI" panose="020B0502040204020203" pitchFamily="34" charset="0"/>
              <a:ea typeface="Segoe UI" panose="020B0502040204020203" pitchFamily="34" charset="0"/>
              <a:cs typeface="Segoe UI" panose="020B0502040204020203" pitchFamily="34" charset="0"/>
            </a:rPr>
            <a:t>Data </a:t>
          </a:r>
          <a:r>
            <a:rPr lang="hu-HU" sz="1200" b="1" dirty="0" err="1">
              <a:solidFill>
                <a:srgbClr val="FF0000"/>
              </a:solidFill>
              <a:effectLst/>
              <a:latin typeface="Segoe UI" panose="020B0502040204020203" pitchFamily="34" charset="0"/>
              <a:ea typeface="Segoe UI" panose="020B0502040204020203" pitchFamily="34" charset="0"/>
              <a:cs typeface="Segoe UI" panose="020B0502040204020203" pitchFamily="34" charset="0"/>
            </a:rPr>
            <a:t>on</a:t>
          </a:r>
          <a:r>
            <a:rPr lang="hu-HU" sz="1200" b="1" dirty="0">
              <a:solidFill>
                <a:srgbClr val="FF0000"/>
              </a:solidFill>
              <a:effectLst/>
              <a:latin typeface="Segoe UI" panose="020B0502040204020203" pitchFamily="34" charset="0"/>
              <a:ea typeface="Segoe UI" panose="020B0502040204020203" pitchFamily="34" charset="0"/>
              <a:cs typeface="Segoe UI" panose="020B0502040204020203" pitchFamily="34" charset="0"/>
            </a:rPr>
            <a:t> </a:t>
          </a:r>
          <a:r>
            <a:rPr lang="hu-HU" sz="1200" b="1" dirty="0" err="1">
              <a:solidFill>
                <a:srgbClr val="FF0000"/>
              </a:solidFill>
              <a:effectLst/>
              <a:latin typeface="Segoe UI" panose="020B0502040204020203" pitchFamily="34" charset="0"/>
              <a:ea typeface="Segoe UI" panose="020B0502040204020203" pitchFamily="34" charset="0"/>
              <a:cs typeface="Segoe UI" panose="020B0502040204020203" pitchFamily="34" charset="0"/>
            </a:rPr>
            <a:t>the</a:t>
          </a:r>
          <a:r>
            <a:rPr lang="hu-HU" sz="1200" b="1" dirty="0">
              <a:solidFill>
                <a:srgbClr val="FF0000"/>
              </a:solidFill>
              <a:effectLst/>
              <a:latin typeface="Segoe UI" panose="020B0502040204020203" pitchFamily="34" charset="0"/>
              <a:ea typeface="Segoe UI" panose="020B0502040204020203" pitchFamily="34" charset="0"/>
              <a:cs typeface="Segoe UI" panose="020B0502040204020203" pitchFamily="34" charset="0"/>
            </a:rPr>
            <a:t> </a:t>
          </a:r>
          <a:r>
            <a:rPr lang="hu-HU" sz="1200" b="1" dirty="0" err="1">
              <a:solidFill>
                <a:srgbClr val="FF0000"/>
              </a:solidFill>
              <a:effectLst/>
              <a:latin typeface="Segoe UI" panose="020B0502040204020203" pitchFamily="34" charset="0"/>
              <a:ea typeface="Segoe UI" panose="020B0502040204020203" pitchFamily="34" charset="0"/>
              <a:cs typeface="Segoe UI" panose="020B0502040204020203" pitchFamily="34" charset="0"/>
            </a:rPr>
            <a:t>state</a:t>
          </a:r>
          <a:r>
            <a:rPr lang="hu-HU" sz="1200" b="1" dirty="0">
              <a:solidFill>
                <a:srgbClr val="FF0000"/>
              </a:solidFill>
              <a:effectLst/>
              <a:latin typeface="Segoe UI" panose="020B0502040204020203" pitchFamily="34" charset="0"/>
              <a:ea typeface="Segoe UI" panose="020B0502040204020203" pitchFamily="34" charset="0"/>
              <a:cs typeface="Segoe UI" panose="020B0502040204020203" pitchFamily="34" charset="0"/>
            </a:rPr>
            <a:t> </a:t>
          </a:r>
          <a:r>
            <a:rPr lang="hu-HU" sz="1200" b="1" dirty="0" err="1">
              <a:solidFill>
                <a:srgbClr val="FF0000"/>
              </a:solidFill>
              <a:effectLst/>
              <a:latin typeface="Segoe UI" panose="020B0502040204020203" pitchFamily="34" charset="0"/>
              <a:ea typeface="Segoe UI" panose="020B0502040204020203" pitchFamily="34" charset="0"/>
              <a:cs typeface="Segoe UI" panose="020B0502040204020203" pitchFamily="34" charset="0"/>
            </a:rPr>
            <a:t>property</a:t>
          </a:r>
          <a:endParaRPr lang="hu-HU" sz="1200" b="1"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dgm:t>
    </dgm:pt>
    <dgm:pt modelId="{74BF5BA6-A04A-4DCA-B1AE-CA13AC665FDC}" type="parTrans" cxnId="{F76EB54A-A4ED-4B1D-B073-3A7CBA9F9C62}">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03D43BA0-39B1-4226-806D-691D93BF0402}" type="sibTrans" cxnId="{F76EB54A-A4ED-4B1D-B073-3A7CBA9F9C62}">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00677E52-CE2A-4AF4-AE4D-131584FA3EBB}">
      <dgm:prSet custT="1"/>
      <dgm:spPr/>
      <dgm:t>
        <a:bodyPr/>
        <a:lstStyle/>
        <a:p>
          <a:pPr rtl="0"/>
          <a:r>
            <a:rPr lang="hu-HU" sz="1200" b="1" dirty="0">
              <a:solidFill>
                <a:srgbClr val="FF0000"/>
              </a:solidFill>
              <a:effectLst/>
              <a:latin typeface="Segoe UI" panose="020B0502040204020203" pitchFamily="34" charset="0"/>
              <a:ea typeface="Segoe UI" panose="020B0502040204020203" pitchFamily="34" charset="0"/>
              <a:cs typeface="Segoe UI" panose="020B0502040204020203" pitchFamily="34" charset="0"/>
            </a:rPr>
            <a:t>Data </a:t>
          </a:r>
          <a:r>
            <a:rPr lang="hu-HU" sz="1200" b="1" dirty="0" err="1">
              <a:solidFill>
                <a:srgbClr val="FF0000"/>
              </a:solidFill>
              <a:effectLst/>
              <a:latin typeface="Segoe UI" panose="020B0502040204020203" pitchFamily="34" charset="0"/>
              <a:ea typeface="Segoe UI" panose="020B0502040204020203" pitchFamily="34" charset="0"/>
              <a:cs typeface="Segoe UI" panose="020B0502040204020203" pitchFamily="34" charset="0"/>
            </a:rPr>
            <a:t>on</a:t>
          </a:r>
          <a:r>
            <a:rPr lang="hu-HU" sz="1200" b="1" dirty="0">
              <a:solidFill>
                <a:srgbClr val="FF0000"/>
              </a:solidFill>
              <a:effectLst/>
              <a:latin typeface="Segoe UI" panose="020B0502040204020203" pitchFamily="34" charset="0"/>
              <a:ea typeface="Segoe UI" panose="020B0502040204020203" pitchFamily="34" charset="0"/>
              <a:cs typeface="Segoe UI" panose="020B0502040204020203" pitchFamily="34" charset="0"/>
            </a:rPr>
            <a:t> </a:t>
          </a:r>
          <a:r>
            <a:rPr lang="hu-HU" sz="1200" b="1" dirty="0" err="1">
              <a:solidFill>
                <a:srgbClr val="FF0000"/>
              </a:solidFill>
              <a:effectLst/>
              <a:latin typeface="Segoe UI" panose="020B0502040204020203" pitchFamily="34" charset="0"/>
              <a:ea typeface="Segoe UI" panose="020B0502040204020203" pitchFamily="34" charset="0"/>
              <a:cs typeface="Segoe UI" panose="020B0502040204020203" pitchFamily="34" charset="0"/>
            </a:rPr>
            <a:t>stock</a:t>
          </a:r>
          <a:r>
            <a:rPr lang="hu-HU" sz="1200" b="1" dirty="0">
              <a:solidFill>
                <a:srgbClr val="FF0000"/>
              </a:solidFill>
              <a:effectLst/>
              <a:latin typeface="Segoe UI" panose="020B0502040204020203" pitchFamily="34" charset="0"/>
              <a:ea typeface="Segoe UI" panose="020B0502040204020203" pitchFamily="34" charset="0"/>
              <a:cs typeface="Segoe UI" panose="020B0502040204020203" pitchFamily="34" charset="0"/>
            </a:rPr>
            <a:t> of </a:t>
          </a:r>
          <a:r>
            <a:rPr lang="hu-HU" sz="1200" b="1" dirty="0" err="1">
              <a:solidFill>
                <a:srgbClr val="FF0000"/>
              </a:solidFill>
              <a:effectLst/>
              <a:latin typeface="Segoe UI" panose="020B0502040204020203" pitchFamily="34" charset="0"/>
              <a:ea typeface="Segoe UI" panose="020B0502040204020203" pitchFamily="34" charset="0"/>
              <a:cs typeface="Segoe UI" panose="020B0502040204020203" pitchFamily="34" charset="0"/>
            </a:rPr>
            <a:t>guarantees</a:t>
          </a:r>
          <a:r>
            <a:rPr lang="hu-HU" sz="1200" b="1" dirty="0">
              <a:solidFill>
                <a:srgbClr val="FF0000"/>
              </a:solidFill>
              <a:effectLst/>
              <a:latin typeface="Segoe UI" panose="020B0502040204020203" pitchFamily="34" charset="0"/>
              <a:ea typeface="Segoe UI" panose="020B0502040204020203" pitchFamily="34" charset="0"/>
              <a:cs typeface="Segoe UI" panose="020B0502040204020203" pitchFamily="34" charset="0"/>
            </a:rPr>
            <a:t> </a:t>
          </a:r>
          <a:r>
            <a:rPr lang="hu-HU" sz="1200" b="1" dirty="0" err="1">
              <a:solidFill>
                <a:srgbClr val="FF0000"/>
              </a:solidFill>
              <a:effectLst/>
              <a:latin typeface="Segoe UI" panose="020B0502040204020203" pitchFamily="34" charset="0"/>
              <a:ea typeface="Segoe UI" panose="020B0502040204020203" pitchFamily="34" charset="0"/>
              <a:cs typeface="Segoe UI" panose="020B0502040204020203" pitchFamily="34" charset="0"/>
            </a:rPr>
            <a:t>undertaken</a:t>
          </a:r>
          <a:r>
            <a:rPr lang="hu-HU" sz="1200" b="1" dirty="0">
              <a:solidFill>
                <a:srgbClr val="FF0000"/>
              </a:solidFill>
              <a:effectLst/>
              <a:latin typeface="Segoe UI" panose="020B0502040204020203" pitchFamily="34" charset="0"/>
              <a:ea typeface="Segoe UI" panose="020B0502040204020203" pitchFamily="34" charset="0"/>
              <a:cs typeface="Segoe UI" panose="020B0502040204020203" pitchFamily="34" charset="0"/>
            </a:rPr>
            <a:t> </a:t>
          </a:r>
          <a:r>
            <a:rPr lang="hu-HU" sz="1200" b="1" dirty="0" err="1">
              <a:solidFill>
                <a:srgbClr val="FF0000"/>
              </a:solidFill>
              <a:effectLst/>
              <a:latin typeface="Segoe UI" panose="020B0502040204020203" pitchFamily="34" charset="0"/>
              <a:ea typeface="Segoe UI" panose="020B0502040204020203" pitchFamily="34" charset="0"/>
              <a:cs typeface="Segoe UI" panose="020B0502040204020203" pitchFamily="34" charset="0"/>
            </a:rPr>
            <a:t>by</a:t>
          </a:r>
          <a:r>
            <a:rPr lang="hu-HU" sz="1200" b="1" dirty="0">
              <a:solidFill>
                <a:srgbClr val="FF0000"/>
              </a:solidFill>
              <a:effectLst/>
              <a:latin typeface="Segoe UI" panose="020B0502040204020203" pitchFamily="34" charset="0"/>
              <a:ea typeface="Segoe UI" panose="020B0502040204020203" pitchFamily="34" charset="0"/>
              <a:cs typeface="Segoe UI" panose="020B0502040204020203" pitchFamily="34" charset="0"/>
            </a:rPr>
            <a:t> </a:t>
          </a:r>
          <a:r>
            <a:rPr lang="hu-HU" sz="1200" b="1" dirty="0" err="1">
              <a:solidFill>
                <a:srgbClr val="FF0000"/>
              </a:solidFill>
              <a:effectLst/>
              <a:latin typeface="Segoe UI" panose="020B0502040204020203" pitchFamily="34" charset="0"/>
              <a:ea typeface="Segoe UI" panose="020B0502040204020203" pitchFamily="34" charset="0"/>
              <a:cs typeface="Segoe UI" panose="020B0502040204020203" pitchFamily="34" charset="0"/>
            </a:rPr>
            <a:t>the</a:t>
          </a:r>
          <a:r>
            <a:rPr lang="hu-HU" sz="1200" b="1" dirty="0">
              <a:solidFill>
                <a:srgbClr val="FF0000"/>
              </a:solidFill>
              <a:effectLst/>
              <a:latin typeface="Segoe UI" panose="020B0502040204020203" pitchFamily="34" charset="0"/>
              <a:ea typeface="Segoe UI" panose="020B0502040204020203" pitchFamily="34" charset="0"/>
              <a:cs typeface="Segoe UI" panose="020B0502040204020203" pitchFamily="34" charset="0"/>
            </a:rPr>
            <a:t> </a:t>
          </a:r>
          <a:r>
            <a:rPr lang="hu-HU" sz="1200" b="1" dirty="0" err="1">
              <a:solidFill>
                <a:srgbClr val="FF0000"/>
              </a:solidFill>
              <a:effectLst/>
              <a:latin typeface="Segoe UI" panose="020B0502040204020203" pitchFamily="34" charset="0"/>
              <a:ea typeface="Segoe UI" panose="020B0502040204020203" pitchFamily="34" charset="0"/>
              <a:cs typeface="Segoe UI" panose="020B0502040204020203" pitchFamily="34" charset="0"/>
            </a:rPr>
            <a:t>government</a:t>
          </a:r>
          <a:endParaRPr lang="hu-HU" sz="1200" b="1"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dgm:t>
    </dgm:pt>
    <dgm:pt modelId="{8DEF19EB-D4B2-4016-8125-E9E01D0B254A}" type="parTrans" cxnId="{4F659D07-E5E0-4B89-AD70-D88B69AC7398}">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6E43CAB7-09A7-4EC3-A630-56DBA1DCF29B}" type="sibTrans" cxnId="{4F659D07-E5E0-4B89-AD70-D88B69AC7398}">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67EA3C86-D8CC-4364-9A6D-FE359CEC3214}">
      <dgm:prSet custT="1"/>
      <dgm:spPr/>
      <dgm:t>
        <a:bodyPr/>
        <a:lstStyle/>
        <a:p>
          <a:pPr rtl="0"/>
          <a:r>
            <a:rPr lang="hu-HU" sz="1200" b="1" dirty="0">
              <a:latin typeface="Segoe UI" panose="020B0502040204020203" pitchFamily="34" charset="0"/>
              <a:ea typeface="Segoe UI" panose="020B0502040204020203" pitchFamily="34" charset="0"/>
              <a:cs typeface="Segoe UI" panose="020B0502040204020203" pitchFamily="34" charset="0"/>
            </a:rPr>
            <a:t>EU </a:t>
          </a:r>
          <a:r>
            <a:rPr lang="hu-HU" sz="1200" b="1" dirty="0" err="1">
              <a:latin typeface="Segoe UI" panose="020B0502040204020203" pitchFamily="34" charset="0"/>
              <a:ea typeface="Segoe UI" panose="020B0502040204020203" pitchFamily="34" charset="0"/>
              <a:cs typeface="Segoe UI" panose="020B0502040204020203" pitchFamily="34" charset="0"/>
            </a:rPr>
            <a:t>statistics</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hu-HU" sz="1200" b="1" dirty="0" err="1">
              <a:latin typeface="Segoe UI" panose="020B0502040204020203" pitchFamily="34" charset="0"/>
              <a:ea typeface="Segoe UI" panose="020B0502040204020203" pitchFamily="34" charset="0"/>
              <a:cs typeface="Segoe UI" panose="020B0502040204020203" pitchFamily="34" charset="0"/>
            </a:rPr>
            <a:t>on</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hu-HU" sz="1200" b="1" dirty="0" err="1">
              <a:latin typeface="Segoe UI" panose="020B0502040204020203" pitchFamily="34" charset="0"/>
              <a:ea typeface="Segoe UI" panose="020B0502040204020203" pitchFamily="34" charset="0"/>
              <a:cs typeface="Segoe UI" panose="020B0502040204020203" pitchFamily="34" charset="0"/>
            </a:rPr>
            <a:t>the</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hu-HU" sz="1200" b="1" dirty="0" err="1">
              <a:latin typeface="Segoe UI" panose="020B0502040204020203" pitchFamily="34" charset="0"/>
              <a:ea typeface="Segoe UI" panose="020B0502040204020203" pitchFamily="34" charset="0"/>
              <a:cs typeface="Segoe UI" panose="020B0502040204020203" pitchFamily="34" charset="0"/>
            </a:rPr>
            <a:t>governmental</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hu-HU" sz="1200" b="1" dirty="0" err="1">
              <a:latin typeface="Segoe UI" panose="020B0502040204020203" pitchFamily="34" charset="0"/>
              <a:ea typeface="Segoe UI" panose="020B0502040204020203" pitchFamily="34" charset="0"/>
              <a:cs typeface="Segoe UI" panose="020B0502040204020203" pitchFamily="34" charset="0"/>
            </a:rPr>
            <a:t>sector</a:t>
          </a:r>
          <a:endParaRPr lang="hu-HU" sz="1200" b="1" dirty="0">
            <a:latin typeface="Segoe UI" panose="020B0502040204020203" pitchFamily="34" charset="0"/>
            <a:ea typeface="Segoe UI" panose="020B0502040204020203" pitchFamily="34" charset="0"/>
            <a:cs typeface="Segoe UI" panose="020B0502040204020203" pitchFamily="34" charset="0"/>
          </a:endParaRPr>
        </a:p>
      </dgm:t>
    </dgm:pt>
    <dgm:pt modelId="{6C5030F3-4F31-477F-ACF6-0EC4109BB645}" type="parTrans" cxnId="{3428E4F2-F7B9-446B-BB42-098A33B8B97B}">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47345E27-D01F-4FE3-AE29-A6D730EB0972}" type="sibTrans" cxnId="{3428E4F2-F7B9-446B-BB42-098A33B8B97B}">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EF0CADE8-8D4A-4691-8B65-784778F0CCEC}">
      <dgm:prSet custT="1"/>
      <dgm:spPr/>
      <dgm:t>
        <a:bodyPr/>
        <a:lstStyle/>
        <a:p>
          <a:pPr rtl="0"/>
          <a:r>
            <a:rPr lang="hu-HU" sz="1200" b="1" dirty="0">
              <a:latin typeface="Segoe UI" panose="020B0502040204020203" pitchFamily="34" charset="0"/>
              <a:ea typeface="Segoe UI" panose="020B0502040204020203" pitchFamily="34" charset="0"/>
              <a:cs typeface="Segoe UI" panose="020B0502040204020203" pitchFamily="34" charset="0"/>
            </a:rPr>
            <a:t>The </a:t>
          </a:r>
          <a:r>
            <a:rPr lang="hu-HU" sz="1200" b="1" dirty="0" err="1">
              <a:latin typeface="Segoe UI" panose="020B0502040204020203" pitchFamily="34" charset="0"/>
              <a:ea typeface="Segoe UI" panose="020B0502040204020203" pitchFamily="34" charset="0"/>
              <a:cs typeface="Segoe UI" panose="020B0502040204020203" pitchFamily="34" charset="0"/>
            </a:rPr>
            <a:t>development</a:t>
          </a:r>
          <a:r>
            <a:rPr lang="hu-HU" sz="1200" b="1" dirty="0">
              <a:latin typeface="Segoe UI" panose="020B0502040204020203" pitchFamily="34" charset="0"/>
              <a:ea typeface="Segoe UI" panose="020B0502040204020203" pitchFamily="34" charset="0"/>
              <a:cs typeface="Segoe UI" panose="020B0502040204020203" pitchFamily="34" charset="0"/>
            </a:rPr>
            <a:t> of </a:t>
          </a:r>
          <a:r>
            <a:rPr lang="hu-HU" sz="1200" b="1" dirty="0" err="1">
              <a:latin typeface="Segoe UI" panose="020B0502040204020203" pitchFamily="34" charset="0"/>
              <a:ea typeface="Segoe UI" panose="020B0502040204020203" pitchFamily="34" charset="0"/>
              <a:cs typeface="Segoe UI" panose="020B0502040204020203" pitchFamily="34" charset="0"/>
            </a:rPr>
            <a:t>the</a:t>
          </a:r>
          <a:r>
            <a:rPr lang="hu-HU" sz="1200" b="1" dirty="0">
              <a:latin typeface="Segoe UI" panose="020B0502040204020203" pitchFamily="34" charset="0"/>
              <a:ea typeface="Segoe UI" panose="020B0502040204020203" pitchFamily="34" charset="0"/>
              <a:cs typeface="Segoe UI" panose="020B0502040204020203" pitchFamily="34" charset="0"/>
            </a:rPr>
            <a:t> main </a:t>
          </a:r>
          <a:r>
            <a:rPr lang="hu-HU" sz="1200" b="1" dirty="0" err="1">
              <a:latin typeface="Segoe UI" panose="020B0502040204020203" pitchFamily="34" charset="0"/>
              <a:ea typeface="Segoe UI" panose="020B0502040204020203" pitchFamily="34" charset="0"/>
              <a:cs typeface="Segoe UI" panose="020B0502040204020203" pitchFamily="34" charset="0"/>
            </a:rPr>
            <a:t>indicators</a:t>
          </a:r>
          <a:r>
            <a:rPr lang="hu-HU" sz="1200" b="1" dirty="0">
              <a:latin typeface="Segoe UI" panose="020B0502040204020203" pitchFamily="34" charset="0"/>
              <a:ea typeface="Segoe UI" panose="020B0502040204020203" pitchFamily="34" charset="0"/>
              <a:cs typeface="Segoe UI" panose="020B0502040204020203" pitchFamily="34" charset="0"/>
            </a:rPr>
            <a:t> of </a:t>
          </a:r>
          <a:r>
            <a:rPr lang="hu-HU" sz="1200" b="1" dirty="0" err="1">
              <a:latin typeface="Segoe UI" panose="020B0502040204020203" pitchFamily="34" charset="0"/>
              <a:ea typeface="Segoe UI" panose="020B0502040204020203" pitchFamily="34" charset="0"/>
              <a:cs typeface="Segoe UI" panose="020B0502040204020203" pitchFamily="34" charset="0"/>
            </a:rPr>
            <a:t>the</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hu-HU" sz="1200" b="1" dirty="0" err="1">
              <a:latin typeface="Segoe UI" panose="020B0502040204020203" pitchFamily="34" charset="0"/>
              <a:ea typeface="Segoe UI" panose="020B0502040204020203" pitchFamily="34" charset="0"/>
              <a:cs typeface="Segoe UI" panose="020B0502040204020203" pitchFamily="34" charset="0"/>
            </a:rPr>
            <a:t>governmental</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hu-HU" sz="1200" b="1" dirty="0" err="1">
              <a:latin typeface="Segoe UI" panose="020B0502040204020203" pitchFamily="34" charset="0"/>
              <a:ea typeface="Segoe UI" panose="020B0502040204020203" pitchFamily="34" charset="0"/>
              <a:cs typeface="Segoe UI" panose="020B0502040204020203" pitchFamily="34" charset="0"/>
            </a:rPr>
            <a:t>sector</a:t>
          </a:r>
          <a:endParaRPr lang="hu-HU" sz="1200" b="1" dirty="0">
            <a:latin typeface="Segoe UI" panose="020B0502040204020203" pitchFamily="34" charset="0"/>
            <a:ea typeface="Segoe UI" panose="020B0502040204020203" pitchFamily="34" charset="0"/>
            <a:cs typeface="Segoe UI" panose="020B0502040204020203" pitchFamily="34" charset="0"/>
          </a:endParaRPr>
        </a:p>
      </dgm:t>
    </dgm:pt>
    <dgm:pt modelId="{219AE103-A764-4B4E-9636-87CC458414D7}" type="parTrans" cxnId="{8337CF5C-2ED3-42C2-AD16-982F1A5710BD}">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6480F4CB-B299-4FA3-91B0-B5E6239E0493}" type="sibTrans" cxnId="{8337CF5C-2ED3-42C2-AD16-982F1A5710BD}">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5DF9FD9B-84DD-4BB0-8F05-2C7F912C1D1C}">
      <dgm:prSet custT="1"/>
      <dgm:spPr/>
      <dgm:t>
        <a:bodyPr/>
        <a:lstStyle/>
        <a:p>
          <a:pPr rtl="0"/>
          <a:r>
            <a:rPr lang="hu-HU" sz="1200" b="1" dirty="0" err="1">
              <a:latin typeface="Segoe UI" panose="020B0502040204020203" pitchFamily="34" charset="0"/>
              <a:ea typeface="Segoe UI" panose="020B0502040204020203" pitchFamily="34" charset="0"/>
              <a:cs typeface="Segoe UI" panose="020B0502040204020203" pitchFamily="34" charset="0"/>
            </a:rPr>
            <a:t>Summary</a:t>
          </a:r>
          <a:r>
            <a:rPr lang="hu-HU" sz="1200" b="1" dirty="0">
              <a:latin typeface="Segoe UI" panose="020B0502040204020203" pitchFamily="34" charset="0"/>
              <a:ea typeface="Segoe UI" panose="020B0502040204020203" pitchFamily="34" charset="0"/>
              <a:cs typeface="Segoe UI" panose="020B0502040204020203" pitchFamily="34" charset="0"/>
            </a:rPr>
            <a:t> of Hungary’s </a:t>
          </a:r>
          <a:r>
            <a:rPr lang="hu-HU" sz="1200" b="1" dirty="0" err="1">
              <a:latin typeface="Segoe UI" panose="020B0502040204020203" pitchFamily="34" charset="0"/>
              <a:ea typeface="Segoe UI" panose="020B0502040204020203" pitchFamily="34" charset="0"/>
              <a:cs typeface="Segoe UI" panose="020B0502040204020203" pitchFamily="34" charset="0"/>
            </a:rPr>
            <a:t>governmental</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hu-HU" sz="1200" b="1" dirty="0" err="1">
              <a:latin typeface="Segoe UI" panose="020B0502040204020203" pitchFamily="34" charset="0"/>
              <a:ea typeface="Segoe UI" panose="020B0502040204020203" pitchFamily="34" charset="0"/>
              <a:cs typeface="Segoe UI" panose="020B0502040204020203" pitchFamily="34" charset="0"/>
            </a:rPr>
            <a:t>financial</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hu-HU" sz="1200" b="1" dirty="0" err="1">
              <a:latin typeface="Segoe UI" panose="020B0502040204020203" pitchFamily="34" charset="0"/>
              <a:ea typeface="Segoe UI" panose="020B0502040204020203" pitchFamily="34" charset="0"/>
              <a:cs typeface="Segoe UI" panose="020B0502040204020203" pitchFamily="34" charset="0"/>
            </a:rPr>
            <a:t>statistics</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hu-HU" sz="1200" b="1" dirty="0" err="1">
              <a:latin typeface="Segoe UI" panose="020B0502040204020203" pitchFamily="34" charset="0"/>
              <a:ea typeface="Segoe UI" panose="020B0502040204020203" pitchFamily="34" charset="0"/>
              <a:cs typeface="Segoe UI" panose="020B0502040204020203" pitchFamily="34" charset="0"/>
            </a:rPr>
            <a:t>in</a:t>
          </a:r>
          <a:r>
            <a:rPr lang="hu-HU" sz="1200" b="1" dirty="0">
              <a:latin typeface="Segoe UI" panose="020B0502040204020203" pitchFamily="34" charset="0"/>
              <a:ea typeface="Segoe UI" panose="020B0502040204020203" pitchFamily="34" charset="0"/>
              <a:cs typeface="Segoe UI" panose="020B0502040204020203" pitchFamily="34" charset="0"/>
            </a:rPr>
            <a:t> EU </a:t>
          </a:r>
          <a:r>
            <a:rPr lang="hu-HU" sz="1200" b="1" dirty="0" err="1">
              <a:latin typeface="Segoe UI" panose="020B0502040204020203" pitchFamily="34" charset="0"/>
              <a:ea typeface="Segoe UI" panose="020B0502040204020203" pitchFamily="34" charset="0"/>
              <a:cs typeface="Segoe UI" panose="020B0502040204020203" pitchFamily="34" charset="0"/>
            </a:rPr>
            <a:t>data</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hu-HU" sz="1200" b="1" dirty="0" err="1">
              <a:latin typeface="Segoe UI" panose="020B0502040204020203" pitchFamily="34" charset="0"/>
              <a:ea typeface="Segoe UI" panose="020B0502040204020203" pitchFamily="34" charset="0"/>
              <a:cs typeface="Segoe UI" panose="020B0502040204020203" pitchFamily="34" charset="0"/>
            </a:rPr>
            <a:t>services</a:t>
          </a:r>
          <a:endParaRPr lang="hu-HU" sz="1200" b="1" dirty="0">
            <a:latin typeface="Segoe UI" panose="020B0502040204020203" pitchFamily="34" charset="0"/>
            <a:ea typeface="Segoe UI" panose="020B0502040204020203" pitchFamily="34" charset="0"/>
            <a:cs typeface="Segoe UI" panose="020B0502040204020203" pitchFamily="34" charset="0"/>
          </a:endParaRPr>
        </a:p>
      </dgm:t>
    </dgm:pt>
    <dgm:pt modelId="{18AED58A-4548-4B34-A9D6-B4D5A9B5DEEF}" type="parTrans" cxnId="{0AA73FD5-145C-4EB7-94B3-B06206032D80}">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32A36D84-07DB-4D58-97BE-C15ABAC927EA}" type="sibTrans" cxnId="{0AA73FD5-145C-4EB7-94B3-B06206032D80}">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F055E44F-ACBE-47A1-9640-D1752D1E7D0C}">
      <dgm:prSet custT="1"/>
      <dgm:spPr/>
      <dgm:t>
        <a:bodyPr/>
        <a:lstStyle/>
        <a:p>
          <a:pPr rtl="0"/>
          <a:r>
            <a:rPr lang="hu-HU" sz="1200" b="1" dirty="0" err="1">
              <a:latin typeface="Segoe UI" panose="020B0502040204020203" pitchFamily="34" charset="0"/>
              <a:ea typeface="Segoe UI" panose="020B0502040204020203" pitchFamily="34" charset="0"/>
              <a:cs typeface="Segoe UI" panose="020B0502040204020203" pitchFamily="34" charset="0"/>
            </a:rPr>
            <a:t>Functional</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hu-HU" sz="1200" b="1" dirty="0" err="1">
              <a:latin typeface="Segoe UI" panose="020B0502040204020203" pitchFamily="34" charset="0"/>
              <a:ea typeface="Segoe UI" panose="020B0502040204020203" pitchFamily="34" charset="0"/>
              <a:cs typeface="Segoe UI" panose="020B0502040204020203" pitchFamily="34" charset="0"/>
            </a:rPr>
            <a:t>expenditures</a:t>
          </a:r>
          <a:r>
            <a:rPr lang="hu-HU" sz="1200" b="1" dirty="0">
              <a:latin typeface="Segoe UI" panose="020B0502040204020203" pitchFamily="34" charset="0"/>
              <a:ea typeface="Segoe UI" panose="020B0502040204020203" pitchFamily="34" charset="0"/>
              <a:cs typeface="Segoe UI" panose="020B0502040204020203" pitchFamily="34" charset="0"/>
            </a:rPr>
            <a:t> of </a:t>
          </a:r>
          <a:r>
            <a:rPr lang="hu-HU" sz="1200" b="1" dirty="0" err="1">
              <a:latin typeface="Segoe UI" panose="020B0502040204020203" pitchFamily="34" charset="0"/>
              <a:ea typeface="Segoe UI" panose="020B0502040204020203" pitchFamily="34" charset="0"/>
              <a:cs typeface="Segoe UI" panose="020B0502040204020203" pitchFamily="34" charset="0"/>
            </a:rPr>
            <a:t>the</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hu-HU" sz="1200" b="1" dirty="0" err="1">
              <a:latin typeface="Segoe UI" panose="020B0502040204020203" pitchFamily="34" charset="0"/>
              <a:ea typeface="Segoe UI" panose="020B0502040204020203" pitchFamily="34" charset="0"/>
              <a:cs typeface="Segoe UI" panose="020B0502040204020203" pitchFamily="34" charset="0"/>
            </a:rPr>
            <a:t>governmental</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hu-HU" sz="1200" b="1" dirty="0" err="1">
              <a:latin typeface="Segoe UI" panose="020B0502040204020203" pitchFamily="34" charset="0"/>
              <a:ea typeface="Segoe UI" panose="020B0502040204020203" pitchFamily="34" charset="0"/>
              <a:cs typeface="Segoe UI" panose="020B0502040204020203" pitchFamily="34" charset="0"/>
            </a:rPr>
            <a:t>sector</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hu-HU" sz="1200" b="1" dirty="0" err="1">
              <a:latin typeface="Segoe UI" panose="020B0502040204020203" pitchFamily="34" charset="0"/>
              <a:ea typeface="Segoe UI" panose="020B0502040204020203" pitchFamily="34" charset="0"/>
              <a:cs typeface="Segoe UI" panose="020B0502040204020203" pitchFamily="34" charset="0"/>
            </a:rPr>
            <a:t>in</a:t>
          </a:r>
          <a:r>
            <a:rPr lang="hu-HU" sz="1200" b="1" dirty="0">
              <a:latin typeface="Segoe UI" panose="020B0502040204020203" pitchFamily="34" charset="0"/>
              <a:ea typeface="Segoe UI" panose="020B0502040204020203" pitchFamily="34" charset="0"/>
              <a:cs typeface="Segoe UI" panose="020B0502040204020203" pitchFamily="34" charset="0"/>
            </a:rPr>
            <a:t> EU </a:t>
          </a:r>
          <a:r>
            <a:rPr lang="hu-HU" sz="1200" b="1" dirty="0" err="1">
              <a:latin typeface="Segoe UI" panose="020B0502040204020203" pitchFamily="34" charset="0"/>
              <a:ea typeface="Segoe UI" panose="020B0502040204020203" pitchFamily="34" charset="0"/>
              <a:cs typeface="Segoe UI" panose="020B0502040204020203" pitchFamily="34" charset="0"/>
            </a:rPr>
            <a:t>countries</a:t>
          </a:r>
          <a:endParaRPr lang="hu-HU" sz="1200" b="1" dirty="0">
            <a:latin typeface="Segoe UI" panose="020B0502040204020203" pitchFamily="34" charset="0"/>
            <a:ea typeface="Segoe UI" panose="020B0502040204020203" pitchFamily="34" charset="0"/>
            <a:cs typeface="Segoe UI" panose="020B0502040204020203" pitchFamily="34" charset="0"/>
          </a:endParaRPr>
        </a:p>
      </dgm:t>
    </dgm:pt>
    <dgm:pt modelId="{DF75A881-3E80-4F77-9B57-3E6EA7C5D8FA}" type="parTrans" cxnId="{FAFA7717-78D8-49F2-B541-6D9667D24F03}">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44AD3359-C46D-4DA0-89C6-728BFE2826F6}" type="sibTrans" cxnId="{FAFA7717-78D8-49F2-B541-6D9667D24F03}">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CF2C756D-7734-4F70-8789-30AAF6337161}">
      <dgm:prSet custT="1"/>
      <dgm:spPr/>
      <dgm:t>
        <a:bodyPr/>
        <a:lstStyle/>
        <a:p>
          <a:pPr rtl="0"/>
          <a:r>
            <a:rPr lang="hu-HU" sz="1200" b="1" dirty="0">
              <a:latin typeface="Segoe UI" panose="020B0502040204020203" pitchFamily="34" charset="0"/>
              <a:ea typeface="Segoe UI" panose="020B0502040204020203" pitchFamily="34" charset="0"/>
              <a:cs typeface="Segoe UI" panose="020B0502040204020203" pitchFamily="34" charset="0"/>
            </a:rPr>
            <a:t>G. </a:t>
          </a:r>
          <a:r>
            <a:rPr lang="hu-HU" sz="1200" b="1" dirty="0" err="1">
              <a:latin typeface="Segoe UI" panose="020B0502040204020203" pitchFamily="34" charset="0"/>
              <a:ea typeface="Segoe UI" panose="020B0502040204020203" pitchFamily="34" charset="0"/>
              <a:cs typeface="Segoe UI" panose="020B0502040204020203" pitchFamily="34" charset="0"/>
            </a:rPr>
            <a:t>Evaluation</a:t>
          </a:r>
          <a:r>
            <a:rPr lang="hu-HU" sz="1200" b="1" dirty="0">
              <a:latin typeface="Segoe UI" panose="020B0502040204020203" pitchFamily="34" charset="0"/>
              <a:ea typeface="Segoe UI" panose="020B0502040204020203" pitchFamily="34" charset="0"/>
              <a:cs typeface="Segoe UI" panose="020B0502040204020203" pitchFamily="34" charset="0"/>
            </a:rPr>
            <a:t> of </a:t>
          </a:r>
          <a:r>
            <a:rPr lang="hu-HU" sz="1200" b="1" dirty="0" err="1">
              <a:latin typeface="Segoe UI" panose="020B0502040204020203" pitchFamily="34" charset="0"/>
              <a:ea typeface="Segoe UI" panose="020B0502040204020203" pitchFamily="34" charset="0"/>
              <a:cs typeface="Segoe UI" panose="020B0502040204020203" pitchFamily="34" charset="0"/>
            </a:rPr>
            <a:t>Chapters</a:t>
          </a:r>
          <a:endParaRPr lang="hu-HU" sz="1200" b="1" dirty="0">
            <a:latin typeface="Segoe UI" panose="020B0502040204020203" pitchFamily="34" charset="0"/>
            <a:ea typeface="Segoe UI" panose="020B0502040204020203" pitchFamily="34" charset="0"/>
            <a:cs typeface="Segoe UI" panose="020B0502040204020203" pitchFamily="34" charset="0"/>
          </a:endParaRPr>
        </a:p>
      </dgm:t>
    </dgm:pt>
    <dgm:pt modelId="{DFEBD9D2-FAD4-48ED-9A12-B0F6BA72EE46}" type="parTrans" cxnId="{68798445-363F-41E8-963B-715739FB5825}">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70A2745A-ADF2-4D60-8EA9-F72FB7589E50}" type="sibTrans" cxnId="{68798445-363F-41E8-963B-715739FB5825}">
      <dgm:prSet/>
      <dgm:spPr/>
      <dgm:t>
        <a:bodyPr/>
        <a:lstStyle/>
        <a:p>
          <a:endParaRPr lang="hu-HU" sz="1200">
            <a:latin typeface="Segoe UI" panose="020B0502040204020203" pitchFamily="34" charset="0"/>
            <a:ea typeface="Segoe UI" panose="020B0502040204020203" pitchFamily="34" charset="0"/>
            <a:cs typeface="Segoe UI" panose="020B0502040204020203" pitchFamily="34" charset="0"/>
          </a:endParaRPr>
        </a:p>
      </dgm:t>
    </dgm:pt>
    <dgm:pt modelId="{999FB5DB-909A-44BB-AB34-809F54084406}" type="pres">
      <dgm:prSet presAssocID="{7363F6FD-732C-4AA2-90EC-A640B962B360}" presName="linear" presStyleCnt="0">
        <dgm:presLayoutVars>
          <dgm:animLvl val="lvl"/>
          <dgm:resizeHandles val="exact"/>
        </dgm:presLayoutVars>
      </dgm:prSet>
      <dgm:spPr/>
    </dgm:pt>
    <dgm:pt modelId="{E824FDEF-CACE-414D-912D-B900368B8336}" type="pres">
      <dgm:prSet presAssocID="{841096C8-657D-4F3D-83FF-CB9BDE024416}" presName="parentText" presStyleLbl="node1" presStyleIdx="0" presStyleCnt="8">
        <dgm:presLayoutVars>
          <dgm:chMax val="0"/>
          <dgm:bulletEnabled val="1"/>
        </dgm:presLayoutVars>
      </dgm:prSet>
      <dgm:spPr/>
    </dgm:pt>
    <dgm:pt modelId="{1342163C-B6D7-4F3F-9093-EF4DD0045B7E}" type="pres">
      <dgm:prSet presAssocID="{841096C8-657D-4F3D-83FF-CB9BDE024416}" presName="childText" presStyleLbl="revTx" presStyleIdx="0" presStyleCnt="4">
        <dgm:presLayoutVars>
          <dgm:bulletEnabled val="1"/>
        </dgm:presLayoutVars>
      </dgm:prSet>
      <dgm:spPr/>
    </dgm:pt>
    <dgm:pt modelId="{6B3D21DE-B5B6-4ABA-962C-97B0F6C43832}" type="pres">
      <dgm:prSet presAssocID="{E7F6031A-B426-456C-8327-FE05EB4997A1}" presName="parentText" presStyleLbl="node1" presStyleIdx="1" presStyleCnt="8">
        <dgm:presLayoutVars>
          <dgm:chMax val="0"/>
          <dgm:bulletEnabled val="1"/>
        </dgm:presLayoutVars>
      </dgm:prSet>
      <dgm:spPr/>
    </dgm:pt>
    <dgm:pt modelId="{3EAE1644-A844-4BE0-A2C1-332899A470AE}" type="pres">
      <dgm:prSet presAssocID="{E7F6031A-B426-456C-8327-FE05EB4997A1}" presName="childText" presStyleLbl="revTx" presStyleIdx="1" presStyleCnt="4">
        <dgm:presLayoutVars>
          <dgm:bulletEnabled val="1"/>
        </dgm:presLayoutVars>
      </dgm:prSet>
      <dgm:spPr/>
    </dgm:pt>
    <dgm:pt modelId="{A70A08FE-DB29-41A4-A618-36FE9D5517A2}" type="pres">
      <dgm:prSet presAssocID="{449F50D7-272A-4193-AC59-8D8586B10637}" presName="parentText" presStyleLbl="node1" presStyleIdx="2" presStyleCnt="8">
        <dgm:presLayoutVars>
          <dgm:chMax val="0"/>
          <dgm:bulletEnabled val="1"/>
        </dgm:presLayoutVars>
      </dgm:prSet>
      <dgm:spPr/>
    </dgm:pt>
    <dgm:pt modelId="{00A493E6-C1FC-4944-B910-0C1364C90643}" type="pres">
      <dgm:prSet presAssocID="{4BCCFED5-846A-415C-B62B-8A5F1B000860}" presName="spacer" presStyleCnt="0"/>
      <dgm:spPr/>
    </dgm:pt>
    <dgm:pt modelId="{2ADE2AE4-745E-4721-A306-0647D93A40B8}" type="pres">
      <dgm:prSet presAssocID="{95DDB742-7BFE-45AB-AB7E-FD761EE0BE9D}" presName="parentText" presStyleLbl="node1" presStyleIdx="3" presStyleCnt="8">
        <dgm:presLayoutVars>
          <dgm:chMax val="0"/>
          <dgm:bulletEnabled val="1"/>
        </dgm:presLayoutVars>
      </dgm:prSet>
      <dgm:spPr/>
    </dgm:pt>
    <dgm:pt modelId="{FF8A5222-1CE2-415A-A6BA-EC0655736D94}" type="pres">
      <dgm:prSet presAssocID="{13A648A3-9D70-42D5-869E-4A34DEFF0701}" presName="spacer" presStyleCnt="0"/>
      <dgm:spPr/>
    </dgm:pt>
    <dgm:pt modelId="{B54CA535-F451-4FF3-934C-E08CD52A8552}" type="pres">
      <dgm:prSet presAssocID="{09DC5491-F18F-4006-85C1-9E91FC1F656F}" presName="parentText" presStyleLbl="node1" presStyleIdx="4" presStyleCnt="8">
        <dgm:presLayoutVars>
          <dgm:chMax val="0"/>
          <dgm:bulletEnabled val="1"/>
        </dgm:presLayoutVars>
      </dgm:prSet>
      <dgm:spPr/>
    </dgm:pt>
    <dgm:pt modelId="{3E245EEE-ED6C-4FCB-8FFD-DD74A75F62E6}" type="pres">
      <dgm:prSet presAssocID="{4A71E738-5E3B-4D00-86A8-B4531652BB8D}" presName="spacer" presStyleCnt="0"/>
      <dgm:spPr/>
    </dgm:pt>
    <dgm:pt modelId="{0614A90F-E954-48DD-8127-8EAC4D0B41CA}" type="pres">
      <dgm:prSet presAssocID="{F5AFE840-306F-47A8-B2F3-F46E12206CFE}" presName="parentText" presStyleLbl="node1" presStyleIdx="5" presStyleCnt="8">
        <dgm:presLayoutVars>
          <dgm:chMax val="0"/>
          <dgm:bulletEnabled val="1"/>
        </dgm:presLayoutVars>
      </dgm:prSet>
      <dgm:spPr/>
    </dgm:pt>
    <dgm:pt modelId="{F527E740-AA01-45CA-A3A2-8A023C2D33FA}" type="pres">
      <dgm:prSet presAssocID="{F5AFE840-306F-47A8-B2F3-F46E12206CFE}" presName="childText" presStyleLbl="revTx" presStyleIdx="2" presStyleCnt="4">
        <dgm:presLayoutVars>
          <dgm:bulletEnabled val="1"/>
        </dgm:presLayoutVars>
      </dgm:prSet>
      <dgm:spPr/>
    </dgm:pt>
    <dgm:pt modelId="{D80BE5AA-A9F8-470F-B14E-BFAE353D701F}" type="pres">
      <dgm:prSet presAssocID="{67EA3C86-D8CC-4364-9A6D-FE359CEC3214}" presName="parentText" presStyleLbl="node1" presStyleIdx="6" presStyleCnt="8">
        <dgm:presLayoutVars>
          <dgm:chMax val="0"/>
          <dgm:bulletEnabled val="1"/>
        </dgm:presLayoutVars>
      </dgm:prSet>
      <dgm:spPr/>
    </dgm:pt>
    <dgm:pt modelId="{E4B2E0F9-09E4-4B99-9E75-D564AFD2BBF6}" type="pres">
      <dgm:prSet presAssocID="{67EA3C86-D8CC-4364-9A6D-FE359CEC3214}" presName="childText" presStyleLbl="revTx" presStyleIdx="3" presStyleCnt="4">
        <dgm:presLayoutVars>
          <dgm:bulletEnabled val="1"/>
        </dgm:presLayoutVars>
      </dgm:prSet>
      <dgm:spPr/>
    </dgm:pt>
    <dgm:pt modelId="{26231965-D5E8-43B5-A3DE-6EBA35088AB3}" type="pres">
      <dgm:prSet presAssocID="{CF2C756D-7734-4F70-8789-30AAF6337161}" presName="parentText" presStyleLbl="node1" presStyleIdx="7" presStyleCnt="8">
        <dgm:presLayoutVars>
          <dgm:chMax val="0"/>
          <dgm:bulletEnabled val="1"/>
        </dgm:presLayoutVars>
      </dgm:prSet>
      <dgm:spPr/>
    </dgm:pt>
  </dgm:ptLst>
  <dgm:cxnLst>
    <dgm:cxn modelId="{F42C6001-09C1-4103-841E-78373D502771}" srcId="{7363F6FD-732C-4AA2-90EC-A640B962B360}" destId="{841096C8-657D-4F3D-83FF-CB9BDE024416}" srcOrd="0" destOrd="0" parTransId="{681C90B7-D2AC-406E-B5D3-383D0B78D218}" sibTransId="{B00BAD8C-79FB-4B85-9D71-01C6B6C8A04B}"/>
    <dgm:cxn modelId="{6C2C3603-B2DE-4BA1-A3BB-B148CBEA83A0}" srcId="{F5AFE840-306F-47A8-B2F3-F46E12206CFE}" destId="{2B27FA16-3B6A-4AC5-967F-4ED5CE7331C0}" srcOrd="0" destOrd="0" parTransId="{B0008299-3058-4A86-BE0E-ACA771FCE123}" sibTransId="{85A6BB02-EAE0-401C-8F83-7DAB1F6C17A9}"/>
    <dgm:cxn modelId="{8F3B7E03-6A24-4075-89F1-ABA2F9B8EC5E}" type="presOf" srcId="{CF2C756D-7734-4F70-8789-30AAF6337161}" destId="{26231965-D5E8-43B5-A3DE-6EBA35088AB3}" srcOrd="0" destOrd="0" presId="urn:microsoft.com/office/officeart/2005/8/layout/vList2"/>
    <dgm:cxn modelId="{4F659D07-E5E0-4B89-AD70-D88B69AC7398}" srcId="{F5AFE840-306F-47A8-B2F3-F46E12206CFE}" destId="{00677E52-CE2A-4AF4-AE4D-131584FA3EBB}" srcOrd="4" destOrd="0" parTransId="{8DEF19EB-D4B2-4016-8125-E9E01D0B254A}" sibTransId="{6E43CAB7-09A7-4EC3-A630-56DBA1DCF29B}"/>
    <dgm:cxn modelId="{E8D34E09-2D8C-41CF-8742-D434EE1B8EF0}" type="presOf" srcId="{841096C8-657D-4F3D-83FF-CB9BDE024416}" destId="{E824FDEF-CACE-414D-912D-B900368B8336}" srcOrd="0" destOrd="0" presId="urn:microsoft.com/office/officeart/2005/8/layout/vList2"/>
    <dgm:cxn modelId="{ADAD1D12-8DA1-4DD7-8B1C-2A53EF2CA779}" srcId="{7363F6FD-732C-4AA2-90EC-A640B962B360}" destId="{95DDB742-7BFE-45AB-AB7E-FD761EE0BE9D}" srcOrd="3" destOrd="0" parTransId="{DE89E666-B782-40B3-A013-58B6368AB20D}" sibTransId="{13A648A3-9D70-42D5-869E-4A34DEFF0701}"/>
    <dgm:cxn modelId="{FAFA7717-78D8-49F2-B541-6D9667D24F03}" srcId="{67EA3C86-D8CC-4364-9A6D-FE359CEC3214}" destId="{F055E44F-ACBE-47A1-9640-D1752D1E7D0C}" srcOrd="2" destOrd="0" parTransId="{DF75A881-3E80-4F77-9B57-3E6EA7C5D8FA}" sibTransId="{44AD3359-C46D-4DA0-89C6-728BFE2826F6}"/>
    <dgm:cxn modelId="{661A9917-86CE-4555-A81E-F0C276CDFA6C}" type="presOf" srcId="{5DF9FD9B-84DD-4BB0-8F05-2C7F912C1D1C}" destId="{E4B2E0F9-09E4-4B99-9E75-D564AFD2BBF6}" srcOrd="0" destOrd="1" presId="urn:microsoft.com/office/officeart/2005/8/layout/vList2"/>
    <dgm:cxn modelId="{02E5E219-F79B-46AC-A4EE-62CD94A01CDA}" srcId="{E7F6031A-B426-456C-8327-FE05EB4997A1}" destId="{E9CC102D-79F2-4F52-8405-3F774B2D4F19}" srcOrd="1" destOrd="0" parTransId="{46A5ACB1-C662-4E12-BF7F-BBE4F16C964E}" sibTransId="{ED0E5B70-E49D-4362-9B96-CC862457D420}"/>
    <dgm:cxn modelId="{E5D08220-79D4-403E-8658-DA2E858DACD9}" srcId="{F5AFE840-306F-47A8-B2F3-F46E12206CFE}" destId="{18F891BF-D459-4C49-A48A-C462AC18AE97}" srcOrd="2" destOrd="0" parTransId="{BF56384F-E093-450C-ABA5-B39006F5C9D0}" sibTransId="{0FB66A36-DE69-422D-8314-146839182AC8}"/>
    <dgm:cxn modelId="{745B0A24-178D-4681-A448-A4C6C0B82984}" srcId="{841096C8-657D-4F3D-83FF-CB9BDE024416}" destId="{1C15BBAF-E7CE-4C15-A74E-ACE8BE57DEA8}" srcOrd="1" destOrd="0" parTransId="{403BCF08-258B-4E2B-A833-E04F747A7547}" sibTransId="{F40A82B2-4ED2-42A6-98C9-53B9A2BDF4AC}"/>
    <dgm:cxn modelId="{AC899E28-CCF8-448D-99F1-3841019EDA45}" type="presOf" srcId="{EE022622-9DCB-4B66-BE70-BFF60A533E46}" destId="{F527E740-AA01-45CA-A3A2-8A023C2D33FA}" srcOrd="0" destOrd="1" presId="urn:microsoft.com/office/officeart/2005/8/layout/vList2"/>
    <dgm:cxn modelId="{68465C29-9058-4666-9DE0-2681E03422B9}" type="presOf" srcId="{1C15BBAF-E7CE-4C15-A74E-ACE8BE57DEA8}" destId="{1342163C-B6D7-4F3F-9093-EF4DD0045B7E}" srcOrd="0" destOrd="1" presId="urn:microsoft.com/office/officeart/2005/8/layout/vList2"/>
    <dgm:cxn modelId="{3B730D2F-FC1B-4EE4-95FA-41645977240E}" type="presOf" srcId="{161F9A37-56B6-4FC1-AF0F-31E7B406CECF}" destId="{1342163C-B6D7-4F3F-9093-EF4DD0045B7E}" srcOrd="0" destOrd="0" presId="urn:microsoft.com/office/officeart/2005/8/layout/vList2"/>
    <dgm:cxn modelId="{34395B3D-C61B-4462-B15D-FDBD34D74538}" srcId="{7363F6FD-732C-4AA2-90EC-A640B962B360}" destId="{449F50D7-272A-4193-AC59-8D8586B10637}" srcOrd="2" destOrd="0" parTransId="{603E553C-CA05-486E-939B-78676B472BA7}" sibTransId="{4BCCFED5-846A-415C-B62B-8A5F1B000860}"/>
    <dgm:cxn modelId="{8337CF5C-2ED3-42C2-AD16-982F1A5710BD}" srcId="{67EA3C86-D8CC-4364-9A6D-FE359CEC3214}" destId="{EF0CADE8-8D4A-4691-8B65-784778F0CCEC}" srcOrd="0" destOrd="0" parTransId="{219AE103-A764-4B4E-9636-87CC458414D7}" sibTransId="{6480F4CB-B299-4FA3-91B0-B5E6239E0493}"/>
    <dgm:cxn modelId="{E56B305D-56E1-43D4-9420-7D26FCB968C5}" type="presOf" srcId="{F5AFE840-306F-47A8-B2F3-F46E12206CFE}" destId="{0614A90F-E954-48DD-8127-8EAC4D0B41CA}" srcOrd="0" destOrd="0" presId="urn:microsoft.com/office/officeart/2005/8/layout/vList2"/>
    <dgm:cxn modelId="{75B27D5D-026B-4AC9-BA8D-02E68FF89E3C}" type="presOf" srcId="{FC65E3A8-886C-41E4-91D3-4A9C368C5DD9}" destId="{F527E740-AA01-45CA-A3A2-8A023C2D33FA}" srcOrd="0" destOrd="3" presId="urn:microsoft.com/office/officeart/2005/8/layout/vList2"/>
    <dgm:cxn modelId="{C563D261-959F-416D-ACFC-ABFC3503D100}" srcId="{E7F6031A-B426-456C-8327-FE05EB4997A1}" destId="{447F2E36-EE3F-4C92-9DA6-7BC6074BAB33}" srcOrd="2" destOrd="0" parTransId="{8E176F79-ACD8-4E83-86AD-F4C1FACEE2DD}" sibTransId="{93837FF9-10E9-40A6-A24F-BDA46F711C00}"/>
    <dgm:cxn modelId="{68798445-363F-41E8-963B-715739FB5825}" srcId="{7363F6FD-732C-4AA2-90EC-A640B962B360}" destId="{CF2C756D-7734-4F70-8789-30AAF6337161}" srcOrd="7" destOrd="0" parTransId="{DFEBD9D2-FAD4-48ED-9A12-B0F6BA72EE46}" sibTransId="{70A2745A-ADF2-4D60-8EA9-F72FB7589E50}"/>
    <dgm:cxn modelId="{0BACFD65-8B66-4DD0-A86F-79A3DEC80B9D}" type="presOf" srcId="{09DC5491-F18F-4006-85C1-9E91FC1F656F}" destId="{B54CA535-F451-4FF3-934C-E08CD52A8552}" srcOrd="0" destOrd="0" presId="urn:microsoft.com/office/officeart/2005/8/layout/vList2"/>
    <dgm:cxn modelId="{55930E46-2EF0-44A2-88C2-87BE0459C9D9}" type="presOf" srcId="{449F50D7-272A-4193-AC59-8D8586B10637}" destId="{A70A08FE-DB29-41A4-A618-36FE9D5517A2}" srcOrd="0" destOrd="0" presId="urn:microsoft.com/office/officeart/2005/8/layout/vList2"/>
    <dgm:cxn modelId="{F76EB54A-A4ED-4B1D-B073-3A7CBA9F9C62}" srcId="{F5AFE840-306F-47A8-B2F3-F46E12206CFE}" destId="{FC65E3A8-886C-41E4-91D3-4A9C368C5DD9}" srcOrd="3" destOrd="0" parTransId="{74BF5BA6-A04A-4DCA-B1AE-CA13AC665FDC}" sibTransId="{03D43BA0-39B1-4226-806D-691D93BF0402}"/>
    <dgm:cxn modelId="{7B4FC74E-76B4-417E-B0BA-FCED7C5CBDCF}" type="presOf" srcId="{00677E52-CE2A-4AF4-AE4D-131584FA3EBB}" destId="{F527E740-AA01-45CA-A3A2-8A023C2D33FA}" srcOrd="0" destOrd="4" presId="urn:microsoft.com/office/officeart/2005/8/layout/vList2"/>
    <dgm:cxn modelId="{BDA2304F-91C2-448F-AD13-4E270E68A756}" srcId="{7363F6FD-732C-4AA2-90EC-A640B962B360}" destId="{09DC5491-F18F-4006-85C1-9E91FC1F656F}" srcOrd="4" destOrd="0" parTransId="{1B57CB20-4D19-4C0A-B746-7256038412E3}" sibTransId="{4A71E738-5E3B-4D00-86A8-B4531652BB8D}"/>
    <dgm:cxn modelId="{F509734F-7BE4-426D-AB5D-420DC4BE929C}" type="presOf" srcId="{18F891BF-D459-4C49-A48A-C462AC18AE97}" destId="{F527E740-AA01-45CA-A3A2-8A023C2D33FA}" srcOrd="0" destOrd="2" presId="urn:microsoft.com/office/officeart/2005/8/layout/vList2"/>
    <dgm:cxn modelId="{7E4DE879-A209-4237-BCD7-75C99A31FEA2}" type="presOf" srcId="{447F2E36-EE3F-4C92-9DA6-7BC6074BAB33}" destId="{3EAE1644-A844-4BE0-A2C1-332899A470AE}" srcOrd="0" destOrd="2" presId="urn:microsoft.com/office/officeart/2005/8/layout/vList2"/>
    <dgm:cxn modelId="{62D7257D-D23F-4522-8515-0DB0D33AB27C}" type="presOf" srcId="{F055E44F-ACBE-47A1-9640-D1752D1E7D0C}" destId="{E4B2E0F9-09E4-4B99-9E75-D564AFD2BBF6}" srcOrd="0" destOrd="2" presId="urn:microsoft.com/office/officeart/2005/8/layout/vList2"/>
    <dgm:cxn modelId="{3B719086-3268-4B13-BDFE-E11FE8579326}" type="presOf" srcId="{95DDB742-7BFE-45AB-AB7E-FD761EE0BE9D}" destId="{2ADE2AE4-745E-4721-A306-0647D93A40B8}" srcOrd="0" destOrd="0" presId="urn:microsoft.com/office/officeart/2005/8/layout/vList2"/>
    <dgm:cxn modelId="{F1C1A288-83A7-445B-9B21-57FCB0FD3F91}" type="presOf" srcId="{2B27FA16-3B6A-4AC5-967F-4ED5CE7331C0}" destId="{F527E740-AA01-45CA-A3A2-8A023C2D33FA}" srcOrd="0" destOrd="0" presId="urn:microsoft.com/office/officeart/2005/8/layout/vList2"/>
    <dgm:cxn modelId="{46178095-60D2-46DC-A887-6F9A62479E56}" srcId="{7363F6FD-732C-4AA2-90EC-A640B962B360}" destId="{F5AFE840-306F-47A8-B2F3-F46E12206CFE}" srcOrd="5" destOrd="0" parTransId="{57479BAC-BFCA-4170-8279-9CBA4DAB147D}" sibTransId="{A3EEF658-0812-4E3F-9080-739082DF4A4E}"/>
    <dgm:cxn modelId="{3234F2A5-4019-4017-B29D-774C351FA958}" type="presOf" srcId="{E9CC102D-79F2-4F52-8405-3F774B2D4F19}" destId="{3EAE1644-A844-4BE0-A2C1-332899A470AE}" srcOrd="0" destOrd="1" presId="urn:microsoft.com/office/officeart/2005/8/layout/vList2"/>
    <dgm:cxn modelId="{56228FB6-31F4-42E1-B643-EA97DE5DF152}" type="presOf" srcId="{29131150-3C68-4DFA-A868-99F194A43016}" destId="{3EAE1644-A844-4BE0-A2C1-332899A470AE}" srcOrd="0" destOrd="0" presId="urn:microsoft.com/office/officeart/2005/8/layout/vList2"/>
    <dgm:cxn modelId="{B346F2C0-B536-4F47-99A1-469FDB232B22}" srcId="{E7F6031A-B426-456C-8327-FE05EB4997A1}" destId="{29131150-3C68-4DFA-A868-99F194A43016}" srcOrd="0" destOrd="0" parTransId="{EEC2D74F-4582-4305-A1E1-7DCBD649010F}" sibTransId="{AB8D3A7F-D1C5-4C25-A60F-DEF97E1D9064}"/>
    <dgm:cxn modelId="{42D543C3-2C03-4BDF-A2DA-25676C3C70E1}" type="presOf" srcId="{7363F6FD-732C-4AA2-90EC-A640B962B360}" destId="{999FB5DB-909A-44BB-AB34-809F54084406}" srcOrd="0" destOrd="0" presId="urn:microsoft.com/office/officeart/2005/8/layout/vList2"/>
    <dgm:cxn modelId="{0AA73FD5-145C-4EB7-94B3-B06206032D80}" srcId="{67EA3C86-D8CC-4364-9A6D-FE359CEC3214}" destId="{5DF9FD9B-84DD-4BB0-8F05-2C7F912C1D1C}" srcOrd="1" destOrd="0" parTransId="{18AED58A-4548-4B34-A9D6-B4D5A9B5DEEF}" sibTransId="{32A36D84-07DB-4D58-97BE-C15ABAC927EA}"/>
    <dgm:cxn modelId="{A570C8DA-77F3-4243-B8AF-E7739D440BEB}" type="presOf" srcId="{67EA3C86-D8CC-4364-9A6D-FE359CEC3214}" destId="{D80BE5AA-A9F8-470F-B14E-BFAE353D701F}" srcOrd="0" destOrd="0" presId="urn:microsoft.com/office/officeart/2005/8/layout/vList2"/>
    <dgm:cxn modelId="{2FDEE9DB-D79F-400A-8B69-C9C4F8A19699}" srcId="{F5AFE840-306F-47A8-B2F3-F46E12206CFE}" destId="{EE022622-9DCB-4B66-BE70-BFF60A533E46}" srcOrd="1" destOrd="0" parTransId="{C30050FB-70FA-408C-BA33-543A47BC4015}" sibTransId="{06BF2F8A-3FBB-48D1-BE26-E99639A68289}"/>
    <dgm:cxn modelId="{38EC4EEA-B81E-444B-8743-7D4CCC09E0C6}" srcId="{841096C8-657D-4F3D-83FF-CB9BDE024416}" destId="{161F9A37-56B6-4FC1-AF0F-31E7B406CECF}" srcOrd="0" destOrd="0" parTransId="{535572C1-4EDC-4693-BF55-BA2B8223372C}" sibTransId="{CB07494F-14A3-4420-9BF7-29969550476C}"/>
    <dgm:cxn modelId="{3428E4F2-F7B9-446B-BB42-098A33B8B97B}" srcId="{7363F6FD-732C-4AA2-90EC-A640B962B360}" destId="{67EA3C86-D8CC-4364-9A6D-FE359CEC3214}" srcOrd="6" destOrd="0" parTransId="{6C5030F3-4F31-477F-ACF6-0EC4109BB645}" sibTransId="{47345E27-D01F-4FE3-AE29-A6D730EB0972}"/>
    <dgm:cxn modelId="{551886F3-CABB-4693-8B9A-A5807C96C6B4}" type="presOf" srcId="{EF0CADE8-8D4A-4691-8B65-784778F0CCEC}" destId="{E4B2E0F9-09E4-4B99-9E75-D564AFD2BBF6}" srcOrd="0" destOrd="0" presId="urn:microsoft.com/office/officeart/2005/8/layout/vList2"/>
    <dgm:cxn modelId="{837955F8-5C99-4604-8BF4-FAF9B1BAA561}" srcId="{7363F6FD-732C-4AA2-90EC-A640B962B360}" destId="{E7F6031A-B426-456C-8327-FE05EB4997A1}" srcOrd="1" destOrd="0" parTransId="{8FC5A929-D73C-4557-AB4E-AFEEF18BD386}" sibTransId="{85AED273-1387-4FA2-94E0-D269D1CD181F}"/>
    <dgm:cxn modelId="{4C4B97F8-76E7-448E-A51E-1B3729021501}" type="presOf" srcId="{E7F6031A-B426-456C-8327-FE05EB4997A1}" destId="{6B3D21DE-B5B6-4ABA-962C-97B0F6C43832}" srcOrd="0" destOrd="0" presId="urn:microsoft.com/office/officeart/2005/8/layout/vList2"/>
    <dgm:cxn modelId="{279AAA59-D03F-4AB2-B667-761FC2DB8DBA}" type="presParOf" srcId="{999FB5DB-909A-44BB-AB34-809F54084406}" destId="{E824FDEF-CACE-414D-912D-B900368B8336}" srcOrd="0" destOrd="0" presId="urn:microsoft.com/office/officeart/2005/8/layout/vList2"/>
    <dgm:cxn modelId="{4FF3C60D-61EC-402C-A0D2-0DED163481D9}" type="presParOf" srcId="{999FB5DB-909A-44BB-AB34-809F54084406}" destId="{1342163C-B6D7-4F3F-9093-EF4DD0045B7E}" srcOrd="1" destOrd="0" presId="urn:microsoft.com/office/officeart/2005/8/layout/vList2"/>
    <dgm:cxn modelId="{7F76B227-773D-4616-9202-7226523154B2}" type="presParOf" srcId="{999FB5DB-909A-44BB-AB34-809F54084406}" destId="{6B3D21DE-B5B6-4ABA-962C-97B0F6C43832}" srcOrd="2" destOrd="0" presId="urn:microsoft.com/office/officeart/2005/8/layout/vList2"/>
    <dgm:cxn modelId="{2A35829A-221D-4681-812E-F027401A71A4}" type="presParOf" srcId="{999FB5DB-909A-44BB-AB34-809F54084406}" destId="{3EAE1644-A844-4BE0-A2C1-332899A470AE}" srcOrd="3" destOrd="0" presId="urn:microsoft.com/office/officeart/2005/8/layout/vList2"/>
    <dgm:cxn modelId="{9DDF48AD-9706-43EE-84F4-101615E8B903}" type="presParOf" srcId="{999FB5DB-909A-44BB-AB34-809F54084406}" destId="{A70A08FE-DB29-41A4-A618-36FE9D5517A2}" srcOrd="4" destOrd="0" presId="urn:microsoft.com/office/officeart/2005/8/layout/vList2"/>
    <dgm:cxn modelId="{1FFF3A52-BE0A-4B81-99C3-F3DBD48086C6}" type="presParOf" srcId="{999FB5DB-909A-44BB-AB34-809F54084406}" destId="{00A493E6-C1FC-4944-B910-0C1364C90643}" srcOrd="5" destOrd="0" presId="urn:microsoft.com/office/officeart/2005/8/layout/vList2"/>
    <dgm:cxn modelId="{3B7742B7-1F52-4318-8F53-168E00CBA787}" type="presParOf" srcId="{999FB5DB-909A-44BB-AB34-809F54084406}" destId="{2ADE2AE4-745E-4721-A306-0647D93A40B8}" srcOrd="6" destOrd="0" presId="urn:microsoft.com/office/officeart/2005/8/layout/vList2"/>
    <dgm:cxn modelId="{319B0A25-6E2D-4664-8589-2338B3FA0182}" type="presParOf" srcId="{999FB5DB-909A-44BB-AB34-809F54084406}" destId="{FF8A5222-1CE2-415A-A6BA-EC0655736D94}" srcOrd="7" destOrd="0" presId="urn:microsoft.com/office/officeart/2005/8/layout/vList2"/>
    <dgm:cxn modelId="{F0FE2E78-31F2-48D6-A301-FE9B96B2A71E}" type="presParOf" srcId="{999FB5DB-909A-44BB-AB34-809F54084406}" destId="{B54CA535-F451-4FF3-934C-E08CD52A8552}" srcOrd="8" destOrd="0" presId="urn:microsoft.com/office/officeart/2005/8/layout/vList2"/>
    <dgm:cxn modelId="{ED726D1F-272F-437C-85BC-D389BF3B2B64}" type="presParOf" srcId="{999FB5DB-909A-44BB-AB34-809F54084406}" destId="{3E245EEE-ED6C-4FCB-8FFD-DD74A75F62E6}" srcOrd="9" destOrd="0" presId="urn:microsoft.com/office/officeart/2005/8/layout/vList2"/>
    <dgm:cxn modelId="{EC104262-1595-4824-B0D0-7B91F4C21565}" type="presParOf" srcId="{999FB5DB-909A-44BB-AB34-809F54084406}" destId="{0614A90F-E954-48DD-8127-8EAC4D0B41CA}" srcOrd="10" destOrd="0" presId="urn:microsoft.com/office/officeart/2005/8/layout/vList2"/>
    <dgm:cxn modelId="{6822AFCD-072C-4D80-BCA1-783587252723}" type="presParOf" srcId="{999FB5DB-909A-44BB-AB34-809F54084406}" destId="{F527E740-AA01-45CA-A3A2-8A023C2D33FA}" srcOrd="11" destOrd="0" presId="urn:microsoft.com/office/officeart/2005/8/layout/vList2"/>
    <dgm:cxn modelId="{599126F9-7AF2-4DCF-B000-4A0D30F55083}" type="presParOf" srcId="{999FB5DB-909A-44BB-AB34-809F54084406}" destId="{D80BE5AA-A9F8-470F-B14E-BFAE353D701F}" srcOrd="12" destOrd="0" presId="urn:microsoft.com/office/officeart/2005/8/layout/vList2"/>
    <dgm:cxn modelId="{55AC4D07-9DE9-46C8-9304-FF173B5EF3CA}" type="presParOf" srcId="{999FB5DB-909A-44BB-AB34-809F54084406}" destId="{E4B2E0F9-09E4-4B99-9E75-D564AFD2BBF6}" srcOrd="13" destOrd="0" presId="urn:microsoft.com/office/officeart/2005/8/layout/vList2"/>
    <dgm:cxn modelId="{26E31454-6B30-4F66-B6D6-D6231B60E971}" type="presParOf" srcId="{999FB5DB-909A-44BB-AB34-809F54084406}" destId="{26231965-D5E8-43B5-A3DE-6EBA35088AB3}"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42372A-3E46-42D6-8EC2-16CEB6736A9B}"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hu-HU"/>
        </a:p>
      </dgm:t>
    </dgm:pt>
    <dgm:pt modelId="{DD654CA1-DC39-4712-B9D8-10795DAE3F7A}">
      <dgm:prSet custT="1"/>
      <dgm:spPr/>
      <dgm:t>
        <a:bodyPr/>
        <a:lstStyle/>
        <a:p>
          <a:pPr rtl="0"/>
          <a:r>
            <a:rPr lang="hu-HU" sz="1000" b="1" dirty="0">
              <a:latin typeface="Segoe UI" panose="020B0502040204020203" pitchFamily="34" charset="0"/>
              <a:ea typeface="Segoe UI" panose="020B0502040204020203" pitchFamily="34" charset="0"/>
              <a:cs typeface="Segoe UI" panose="020B0502040204020203" pitchFamily="34" charset="0"/>
            </a:rPr>
            <a:t>1.	</a:t>
          </a:r>
          <a:r>
            <a:rPr lang="hu-HU" sz="1000" b="1" dirty="0" err="1">
              <a:latin typeface="Segoe UI" panose="020B0502040204020203" pitchFamily="34" charset="0"/>
              <a:ea typeface="Segoe UI" panose="020B0502040204020203" pitchFamily="34" charset="0"/>
              <a:cs typeface="Segoe UI" panose="020B0502040204020203" pitchFamily="34" charset="0"/>
            </a:rPr>
            <a:t>Economic</a:t>
          </a:r>
          <a:r>
            <a:rPr lang="hu-HU" sz="1000" b="1" dirty="0">
              <a:latin typeface="Segoe UI" panose="020B0502040204020203" pitchFamily="34" charset="0"/>
              <a:ea typeface="Segoe UI" panose="020B0502040204020203" pitchFamily="34" charset="0"/>
              <a:cs typeface="Segoe UI" panose="020B0502040204020203" pitchFamily="34" charset="0"/>
            </a:rPr>
            <a:t> policy </a:t>
          </a:r>
          <a:r>
            <a:rPr lang="hu-HU" sz="1000" b="1" dirty="0" err="1">
              <a:latin typeface="Segoe UI" panose="020B0502040204020203" pitchFamily="34" charset="0"/>
              <a:ea typeface="Segoe UI" panose="020B0502040204020203" pitchFamily="34" charset="0"/>
              <a:cs typeface="Segoe UI" panose="020B0502040204020203" pitchFamily="34" charset="0"/>
            </a:rPr>
            <a:t>objectives</a:t>
          </a:r>
          <a:endParaRPr lang="hu-HU" sz="1000" b="1" dirty="0">
            <a:latin typeface="Segoe UI" panose="020B0502040204020203" pitchFamily="34" charset="0"/>
            <a:ea typeface="Segoe UI" panose="020B0502040204020203" pitchFamily="34" charset="0"/>
            <a:cs typeface="Segoe UI" panose="020B0502040204020203" pitchFamily="34" charset="0"/>
          </a:endParaRPr>
        </a:p>
      </dgm:t>
    </dgm:pt>
    <dgm:pt modelId="{E4E60856-0E25-4654-B029-A455894A1252}" type="parTrans" cxnId="{283DF622-E39C-471D-9DC0-EA25574AF1A8}">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AE4D68CA-F7D9-4A93-B702-765C050B28A2}" type="sibTrans" cxnId="{283DF622-E39C-471D-9DC0-EA25574AF1A8}">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089F5BA5-FC52-420B-BFCC-055D70163866}">
      <dgm:prSet custT="1"/>
      <dgm:spPr/>
      <dgm:t>
        <a:bodyPr/>
        <a:lstStyle/>
        <a:p>
          <a:pPr rtl="0"/>
          <a:r>
            <a:rPr lang="hu-HU" sz="1000" b="1">
              <a:latin typeface="Segoe UI" panose="020B0502040204020203" pitchFamily="34" charset="0"/>
              <a:ea typeface="Segoe UI" panose="020B0502040204020203" pitchFamily="34" charset="0"/>
              <a:cs typeface="Segoe UI" panose="020B0502040204020203" pitchFamily="34" charset="0"/>
            </a:rPr>
            <a:t>2.	Macroeconomic developments and forecast</a:t>
          </a:r>
        </a:p>
      </dgm:t>
    </dgm:pt>
    <dgm:pt modelId="{DD9B59AF-E490-41B4-8708-8A212023A78F}" type="parTrans" cxnId="{08CB3279-01AE-425C-B2B3-3C91207E55D4}">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826CCD77-818C-4C78-888C-396F04711A4E}" type="sibTrans" cxnId="{08CB3279-01AE-425C-B2B3-3C91207E55D4}">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DE1BAE1D-09E7-4762-86E3-B679088BBF7D}">
      <dgm:prSet custT="1"/>
      <dgm:spPr/>
      <dgm:t>
        <a:bodyPr/>
        <a:lstStyle/>
        <a:p>
          <a:pPr rtl="0"/>
          <a:r>
            <a:rPr lang="hu-HU" sz="1000" b="1" dirty="0">
              <a:latin typeface="Segoe UI" panose="020B0502040204020203" pitchFamily="34" charset="0"/>
              <a:ea typeface="Segoe UI" panose="020B0502040204020203" pitchFamily="34" charset="0"/>
              <a:cs typeface="Segoe UI" panose="020B0502040204020203" pitchFamily="34" charset="0"/>
            </a:rPr>
            <a:t>2.1	International </a:t>
          </a:r>
          <a:r>
            <a:rPr lang="hu-HU" sz="1000" b="1" dirty="0" err="1">
              <a:latin typeface="Segoe UI" panose="020B0502040204020203" pitchFamily="34" charset="0"/>
              <a:ea typeface="Segoe UI" panose="020B0502040204020203" pitchFamily="34" charset="0"/>
              <a:cs typeface="Segoe UI" panose="020B0502040204020203" pitchFamily="34" charset="0"/>
            </a:rPr>
            <a:t>environment</a:t>
          </a:r>
          <a:endParaRPr lang="hu-HU" sz="1000" b="1" dirty="0">
            <a:latin typeface="Segoe UI" panose="020B0502040204020203" pitchFamily="34" charset="0"/>
            <a:ea typeface="Segoe UI" panose="020B0502040204020203" pitchFamily="34" charset="0"/>
            <a:cs typeface="Segoe UI" panose="020B0502040204020203" pitchFamily="34" charset="0"/>
          </a:endParaRPr>
        </a:p>
      </dgm:t>
    </dgm:pt>
    <dgm:pt modelId="{2FDDA951-3CB5-4BC1-9C97-B02BE02AEFE6}" type="parTrans" cxnId="{73E588B4-FBDA-4F3E-83AD-EBE73E2F856B}">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7947C718-BEF4-40D3-888C-4C6F6ED3A1F6}" type="sibTrans" cxnId="{73E588B4-FBDA-4F3E-83AD-EBE73E2F856B}">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528BD727-BDB3-4FDF-9773-8D92F96AB669}">
      <dgm:prSet custT="1"/>
      <dgm:spPr/>
      <dgm:t>
        <a:bodyPr/>
        <a:lstStyle/>
        <a:p>
          <a:pPr rtl="0"/>
          <a:r>
            <a:rPr lang="hu-HU" sz="1000" b="1">
              <a:latin typeface="Segoe UI" panose="020B0502040204020203" pitchFamily="34" charset="0"/>
              <a:ea typeface="Segoe UI" panose="020B0502040204020203" pitchFamily="34" charset="0"/>
              <a:cs typeface="Segoe UI" panose="020B0502040204020203" pitchFamily="34" charset="0"/>
            </a:rPr>
            <a:t>2.2	The components of growth</a:t>
          </a:r>
        </a:p>
      </dgm:t>
    </dgm:pt>
    <dgm:pt modelId="{E37C4FDF-3FCF-43D9-91B1-11CFDD0278D1}" type="parTrans" cxnId="{59A1DB50-EDF8-40E3-87B4-04916529A89B}">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1F6084CB-7563-4BE6-A19F-225893C7E023}" type="sibTrans" cxnId="{59A1DB50-EDF8-40E3-87B4-04916529A89B}">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F31F20E2-BEEE-4F0E-BB08-AF65239EE9B8}">
      <dgm:prSet custT="1"/>
      <dgm:spPr/>
      <dgm:t>
        <a:bodyPr/>
        <a:lstStyle/>
        <a:p>
          <a:pPr rtl="0"/>
          <a:r>
            <a:rPr lang="hu-HU" sz="1000" b="1">
              <a:latin typeface="Segoe UI" panose="020B0502040204020203" pitchFamily="34" charset="0"/>
              <a:ea typeface="Segoe UI" panose="020B0502040204020203" pitchFamily="34" charset="0"/>
              <a:cs typeface="Segoe UI" panose="020B0502040204020203" pitchFamily="34" charset="0"/>
            </a:rPr>
            <a:t>2.2.1.	External economy</a:t>
          </a:r>
        </a:p>
      </dgm:t>
    </dgm:pt>
    <dgm:pt modelId="{B493C5A6-E128-494A-8451-E4BD5910898A}" type="parTrans" cxnId="{B4E9D95E-C764-42BB-BE4E-33CABADEA7CB}">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197883B9-B5CC-4FED-8D43-415A36695FDA}" type="sibTrans" cxnId="{B4E9D95E-C764-42BB-BE4E-33CABADEA7CB}">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9DA3D5CB-0CC5-4A90-B907-FCE45EE34C3B}">
      <dgm:prSet custT="1"/>
      <dgm:spPr/>
      <dgm:t>
        <a:bodyPr/>
        <a:lstStyle/>
        <a:p>
          <a:pPr rtl="0"/>
          <a:r>
            <a:rPr lang="hu-HU" sz="1000" b="1">
              <a:latin typeface="Segoe UI" panose="020B0502040204020203" pitchFamily="34" charset="0"/>
              <a:ea typeface="Segoe UI" panose="020B0502040204020203" pitchFamily="34" charset="0"/>
              <a:cs typeface="Segoe UI" panose="020B0502040204020203" pitchFamily="34" charset="0"/>
            </a:rPr>
            <a:t>2.2.2.	Investment</a:t>
          </a:r>
        </a:p>
      </dgm:t>
    </dgm:pt>
    <dgm:pt modelId="{A6620F0B-E6B9-4820-ACAC-5D8B094F14F1}" type="parTrans" cxnId="{0177CBE3-E11B-409E-BBB8-D83C23FFD29E}">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973CF8F6-DB7E-490B-8F1C-3D4DCB77DE19}" type="sibTrans" cxnId="{0177CBE3-E11B-409E-BBB8-D83C23FFD29E}">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ADB1FAC6-1ED1-4EE6-A247-10F43F8D4D43}">
      <dgm:prSet custT="1"/>
      <dgm:spPr/>
      <dgm:t>
        <a:bodyPr/>
        <a:lstStyle/>
        <a:p>
          <a:pPr rtl="0"/>
          <a:r>
            <a:rPr lang="hu-HU" sz="1000" b="1">
              <a:latin typeface="Segoe UI" panose="020B0502040204020203" pitchFamily="34" charset="0"/>
              <a:ea typeface="Segoe UI" panose="020B0502040204020203" pitchFamily="34" charset="0"/>
              <a:cs typeface="Segoe UI" panose="020B0502040204020203" pitchFamily="34" charset="0"/>
            </a:rPr>
            <a:t>2.2.3.	Consumption</a:t>
          </a:r>
        </a:p>
      </dgm:t>
    </dgm:pt>
    <dgm:pt modelId="{833EE8E2-7854-427B-8B95-53E897AA96EE}" type="parTrans" cxnId="{BB910A31-EC57-46E7-861D-670C0CFCED7E}">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569A4921-4DCE-474F-BB64-E7AB233A4165}" type="sibTrans" cxnId="{BB910A31-EC57-46E7-861D-670C0CFCED7E}">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03FBD013-4486-4411-A819-B0FA8897C016}">
      <dgm:prSet custT="1"/>
      <dgm:spPr/>
      <dgm:t>
        <a:bodyPr/>
        <a:lstStyle/>
        <a:p>
          <a:pPr rtl="0"/>
          <a:r>
            <a:rPr lang="hu-HU" sz="1000" b="1" dirty="0">
              <a:latin typeface="Segoe UI" panose="020B0502040204020203" pitchFamily="34" charset="0"/>
              <a:ea typeface="Segoe UI" panose="020B0502040204020203" pitchFamily="34" charset="0"/>
              <a:cs typeface="Segoe UI" panose="020B0502040204020203" pitchFamily="34" charset="0"/>
            </a:rPr>
            <a:t>2.3	</a:t>
          </a:r>
          <a:r>
            <a:rPr lang="hu-HU" sz="1000" b="1" dirty="0" err="1">
              <a:latin typeface="Segoe UI" panose="020B0502040204020203" pitchFamily="34" charset="0"/>
              <a:ea typeface="Segoe UI" panose="020B0502040204020203" pitchFamily="34" charset="0"/>
              <a:cs typeface="Segoe UI" panose="020B0502040204020203" pitchFamily="34" charset="0"/>
            </a:rPr>
            <a:t>Labour</a:t>
          </a:r>
          <a:r>
            <a:rPr lang="hu-HU" sz="1000" b="1" dirty="0">
              <a:latin typeface="Segoe UI" panose="020B0502040204020203" pitchFamily="34" charset="0"/>
              <a:ea typeface="Segoe UI" panose="020B0502040204020203" pitchFamily="34" charset="0"/>
              <a:cs typeface="Segoe UI" panose="020B0502040204020203" pitchFamily="34" charset="0"/>
            </a:rPr>
            <a:t> market</a:t>
          </a:r>
        </a:p>
      </dgm:t>
    </dgm:pt>
    <dgm:pt modelId="{17271CE2-E3E8-4543-81BC-3A72E648D827}" type="parTrans" cxnId="{B146B019-57A3-441B-B27A-1CDC10ACF8BB}">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4639CC15-85B5-4F63-90B1-8463BC6B1D8D}" type="sibTrans" cxnId="{B146B019-57A3-441B-B27A-1CDC10ACF8BB}">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E0935B19-31BA-4113-9F0E-9D3ADF40256C}">
      <dgm:prSet custT="1"/>
      <dgm:spPr/>
      <dgm:t>
        <a:bodyPr/>
        <a:lstStyle/>
        <a:p>
          <a:pPr rtl="0"/>
          <a:r>
            <a:rPr lang="hu-HU" sz="1000" b="1" dirty="0">
              <a:latin typeface="Segoe UI" panose="020B0502040204020203" pitchFamily="34" charset="0"/>
              <a:ea typeface="Segoe UI" panose="020B0502040204020203" pitchFamily="34" charset="0"/>
              <a:cs typeface="Segoe UI" panose="020B0502040204020203" pitchFamily="34" charset="0"/>
            </a:rPr>
            <a:t>2.4	</a:t>
          </a:r>
          <a:r>
            <a:rPr lang="hu-HU" sz="1000" b="1" dirty="0" err="1">
              <a:latin typeface="Segoe UI" panose="020B0502040204020203" pitchFamily="34" charset="0"/>
              <a:ea typeface="Segoe UI" panose="020B0502040204020203" pitchFamily="34" charset="0"/>
              <a:cs typeface="Segoe UI" panose="020B0502040204020203" pitchFamily="34" charset="0"/>
            </a:rPr>
            <a:t>Inflation</a:t>
          </a:r>
          <a:r>
            <a:rPr lang="hu-HU" sz="1000" b="1" dirty="0">
              <a:latin typeface="Segoe UI" panose="020B0502040204020203" pitchFamily="34" charset="0"/>
              <a:ea typeface="Segoe UI" panose="020B0502040204020203" pitchFamily="34" charset="0"/>
              <a:cs typeface="Segoe UI" panose="020B0502040204020203" pitchFamily="34" charset="0"/>
            </a:rPr>
            <a:t> </a:t>
          </a:r>
          <a:r>
            <a:rPr lang="hu-HU" sz="1000" b="1" dirty="0" err="1">
              <a:latin typeface="Segoe UI" panose="020B0502040204020203" pitchFamily="34" charset="0"/>
              <a:ea typeface="Segoe UI" panose="020B0502040204020203" pitchFamily="34" charset="0"/>
              <a:cs typeface="Segoe UI" panose="020B0502040204020203" pitchFamily="34" charset="0"/>
            </a:rPr>
            <a:t>trends</a:t>
          </a:r>
          <a:endParaRPr lang="hu-HU" sz="1000" b="1" dirty="0">
            <a:latin typeface="Segoe UI" panose="020B0502040204020203" pitchFamily="34" charset="0"/>
            <a:ea typeface="Segoe UI" panose="020B0502040204020203" pitchFamily="34" charset="0"/>
            <a:cs typeface="Segoe UI" panose="020B0502040204020203" pitchFamily="34" charset="0"/>
          </a:endParaRPr>
        </a:p>
      </dgm:t>
    </dgm:pt>
    <dgm:pt modelId="{3B17AF54-6CF3-4306-99B7-6AA20CD98D5C}" type="parTrans" cxnId="{8B9EAE2F-B010-409E-BDAD-FF642B0C4FA2}">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3447A02F-BA9F-4FED-ACD4-20E9159164E3}" type="sibTrans" cxnId="{8B9EAE2F-B010-409E-BDAD-FF642B0C4FA2}">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EA7E0D88-F808-421A-B0FB-BB5D305C1C43}">
      <dgm:prSet custT="1"/>
      <dgm:spPr/>
      <dgm:t>
        <a:bodyPr/>
        <a:lstStyle/>
        <a:p>
          <a:pPr rtl="0"/>
          <a:r>
            <a:rPr lang="hu-HU" sz="1000" b="1" dirty="0">
              <a:latin typeface="Segoe UI" panose="020B0502040204020203" pitchFamily="34" charset="0"/>
              <a:ea typeface="Segoe UI" panose="020B0502040204020203" pitchFamily="34" charset="0"/>
              <a:cs typeface="Segoe UI" panose="020B0502040204020203" pitchFamily="34" charset="0"/>
            </a:rPr>
            <a:t>2.5	</a:t>
          </a:r>
          <a:r>
            <a:rPr lang="hu-HU" sz="1000" b="1" dirty="0" err="1">
              <a:latin typeface="Segoe UI" panose="020B0502040204020203" pitchFamily="34" charset="0"/>
              <a:ea typeface="Segoe UI" panose="020B0502040204020203" pitchFamily="34" charset="0"/>
              <a:cs typeface="Segoe UI" panose="020B0502040204020203" pitchFamily="34" charset="0"/>
            </a:rPr>
            <a:t>Cyclical</a:t>
          </a:r>
          <a:r>
            <a:rPr lang="hu-HU" sz="1000" b="1" dirty="0">
              <a:latin typeface="Segoe UI" panose="020B0502040204020203" pitchFamily="34" charset="0"/>
              <a:ea typeface="Segoe UI" panose="020B0502040204020203" pitchFamily="34" charset="0"/>
              <a:cs typeface="Segoe UI" panose="020B0502040204020203" pitchFamily="34" charset="0"/>
            </a:rPr>
            <a:t> </a:t>
          </a:r>
          <a:r>
            <a:rPr lang="hu-HU" sz="1000" b="1" dirty="0" err="1">
              <a:latin typeface="Segoe UI" panose="020B0502040204020203" pitchFamily="34" charset="0"/>
              <a:ea typeface="Segoe UI" panose="020B0502040204020203" pitchFamily="34" charset="0"/>
              <a:cs typeface="Segoe UI" panose="020B0502040204020203" pitchFamily="34" charset="0"/>
            </a:rPr>
            <a:t>processes</a:t>
          </a:r>
          <a:endParaRPr lang="hu-HU" sz="1000" b="1" dirty="0">
            <a:latin typeface="Segoe UI" panose="020B0502040204020203" pitchFamily="34" charset="0"/>
            <a:ea typeface="Segoe UI" panose="020B0502040204020203" pitchFamily="34" charset="0"/>
            <a:cs typeface="Segoe UI" panose="020B0502040204020203" pitchFamily="34" charset="0"/>
          </a:endParaRPr>
        </a:p>
      </dgm:t>
    </dgm:pt>
    <dgm:pt modelId="{9877FF31-89EE-4E58-A402-541FA8413B14}" type="parTrans" cxnId="{1E4D97FA-5C6F-455C-A2D6-E3116AD3CC5B}">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A7140550-44DD-4199-945C-5EE48EBF4A1F}" type="sibTrans" cxnId="{1E4D97FA-5C6F-455C-A2D6-E3116AD3CC5B}">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C5BF04AF-DD77-4964-80BC-6E9F13A2BC71}">
      <dgm:prSet custT="1"/>
      <dgm:spPr/>
      <dgm:t>
        <a:bodyPr/>
        <a:lstStyle/>
        <a:p>
          <a:pPr rtl="0"/>
          <a:r>
            <a:rPr lang="hu-HU" sz="1000" b="1" dirty="0">
              <a:latin typeface="Segoe UI" panose="020B0502040204020203" pitchFamily="34" charset="0"/>
              <a:ea typeface="Segoe UI" panose="020B0502040204020203" pitchFamily="34" charset="0"/>
              <a:cs typeface="Segoe UI" panose="020B0502040204020203" pitchFamily="34" charset="0"/>
            </a:rPr>
            <a:t>2.6	</a:t>
          </a:r>
          <a:r>
            <a:rPr lang="hu-HU" sz="1000" b="1" dirty="0" err="1">
              <a:latin typeface="Segoe UI" panose="020B0502040204020203" pitchFamily="34" charset="0"/>
              <a:ea typeface="Segoe UI" panose="020B0502040204020203" pitchFamily="34" charset="0"/>
              <a:cs typeface="Segoe UI" panose="020B0502040204020203" pitchFamily="34" charset="0"/>
            </a:rPr>
            <a:t>External</a:t>
          </a:r>
          <a:r>
            <a:rPr lang="hu-HU" sz="1000" b="1" dirty="0">
              <a:latin typeface="Segoe UI" panose="020B0502040204020203" pitchFamily="34" charset="0"/>
              <a:ea typeface="Segoe UI" panose="020B0502040204020203" pitchFamily="34" charset="0"/>
              <a:cs typeface="Segoe UI" panose="020B0502040204020203" pitchFamily="34" charset="0"/>
            </a:rPr>
            <a:t> </a:t>
          </a:r>
          <a:r>
            <a:rPr lang="hu-HU" sz="1000" b="1" dirty="0" err="1">
              <a:latin typeface="Segoe UI" panose="020B0502040204020203" pitchFamily="34" charset="0"/>
              <a:ea typeface="Segoe UI" panose="020B0502040204020203" pitchFamily="34" charset="0"/>
              <a:cs typeface="Segoe UI" panose="020B0502040204020203" pitchFamily="34" charset="0"/>
            </a:rPr>
            <a:t>balance</a:t>
          </a:r>
          <a:endParaRPr lang="hu-HU" sz="1000" b="1" dirty="0">
            <a:latin typeface="Segoe UI" panose="020B0502040204020203" pitchFamily="34" charset="0"/>
            <a:ea typeface="Segoe UI" panose="020B0502040204020203" pitchFamily="34" charset="0"/>
            <a:cs typeface="Segoe UI" panose="020B0502040204020203" pitchFamily="34" charset="0"/>
          </a:endParaRPr>
        </a:p>
      </dgm:t>
    </dgm:pt>
    <dgm:pt modelId="{86C2F8C8-8232-4D97-849B-AE4A66EDB2A3}" type="parTrans" cxnId="{04623CE7-140B-4879-AAD5-0B81457E4625}">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7526B254-BFC1-49DB-B069-0D92CA9EAD15}" type="sibTrans" cxnId="{04623CE7-140B-4879-AAD5-0B81457E4625}">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ADF58064-5BEF-4A07-9FFA-C5B3C5CBB606}">
      <dgm:prSet custT="1"/>
      <dgm:spPr/>
      <dgm:t>
        <a:bodyPr/>
        <a:lstStyle/>
        <a:p>
          <a:pPr rtl="0"/>
          <a:r>
            <a:rPr lang="hu-HU" sz="1000" b="1" dirty="0">
              <a:latin typeface="Segoe UI" panose="020B0502040204020203" pitchFamily="34" charset="0"/>
              <a:ea typeface="Segoe UI" panose="020B0502040204020203" pitchFamily="34" charset="0"/>
              <a:cs typeface="Segoe UI" panose="020B0502040204020203" pitchFamily="34" charset="0"/>
            </a:rPr>
            <a:t>2.7	</a:t>
          </a:r>
          <a:r>
            <a:rPr lang="hu-HU" sz="1000" b="1" dirty="0" err="1">
              <a:latin typeface="Segoe UI" panose="020B0502040204020203" pitchFamily="34" charset="0"/>
              <a:ea typeface="Segoe UI" panose="020B0502040204020203" pitchFamily="34" charset="0"/>
              <a:cs typeface="Segoe UI" panose="020B0502040204020203" pitchFamily="34" charset="0"/>
            </a:rPr>
            <a:t>Assessment</a:t>
          </a:r>
          <a:r>
            <a:rPr lang="hu-HU" sz="1000" b="1" dirty="0">
              <a:latin typeface="Segoe UI" panose="020B0502040204020203" pitchFamily="34" charset="0"/>
              <a:ea typeface="Segoe UI" panose="020B0502040204020203" pitchFamily="34" charset="0"/>
              <a:cs typeface="Segoe UI" panose="020B0502040204020203" pitchFamily="34" charset="0"/>
            </a:rPr>
            <a:t> of </a:t>
          </a:r>
          <a:r>
            <a:rPr lang="hu-HU" sz="1000" b="1" dirty="0" err="1">
              <a:latin typeface="Segoe UI" panose="020B0502040204020203" pitchFamily="34" charset="0"/>
              <a:ea typeface="Segoe UI" panose="020B0502040204020203" pitchFamily="34" charset="0"/>
              <a:cs typeface="Segoe UI" panose="020B0502040204020203" pitchFamily="34" charset="0"/>
            </a:rPr>
            <a:t>the</a:t>
          </a:r>
          <a:r>
            <a:rPr lang="hu-HU" sz="1000" b="1" dirty="0">
              <a:latin typeface="Segoe UI" panose="020B0502040204020203" pitchFamily="34" charset="0"/>
              <a:ea typeface="Segoe UI" panose="020B0502040204020203" pitchFamily="34" charset="0"/>
              <a:cs typeface="Segoe UI" panose="020B0502040204020203" pitchFamily="34" charset="0"/>
            </a:rPr>
            <a:t> </a:t>
          </a:r>
          <a:r>
            <a:rPr lang="hu-HU" sz="1000" b="1" dirty="0" err="1">
              <a:latin typeface="Segoe UI" panose="020B0502040204020203" pitchFamily="34" charset="0"/>
              <a:ea typeface="Segoe UI" panose="020B0502040204020203" pitchFamily="34" charset="0"/>
              <a:cs typeface="Segoe UI" panose="020B0502040204020203" pitchFamily="34" charset="0"/>
            </a:rPr>
            <a:t>economic</a:t>
          </a:r>
          <a:r>
            <a:rPr lang="hu-HU" sz="1000" b="1" dirty="0">
              <a:latin typeface="Segoe UI" panose="020B0502040204020203" pitchFamily="34" charset="0"/>
              <a:ea typeface="Segoe UI" panose="020B0502040204020203" pitchFamily="34" charset="0"/>
              <a:cs typeface="Segoe UI" panose="020B0502040204020203" pitchFamily="34" charset="0"/>
            </a:rPr>
            <a:t> </a:t>
          </a:r>
          <a:r>
            <a:rPr lang="hu-HU" sz="1000" b="1" dirty="0" err="1">
              <a:latin typeface="Segoe UI" panose="020B0502040204020203" pitchFamily="34" charset="0"/>
              <a:ea typeface="Segoe UI" panose="020B0502040204020203" pitchFamily="34" charset="0"/>
              <a:cs typeface="Segoe UI" panose="020B0502040204020203" pitchFamily="34" charset="0"/>
            </a:rPr>
            <a:t>consequences</a:t>
          </a:r>
          <a:r>
            <a:rPr lang="hu-HU" sz="1000" b="1" dirty="0">
              <a:latin typeface="Segoe UI" panose="020B0502040204020203" pitchFamily="34" charset="0"/>
              <a:ea typeface="Segoe UI" panose="020B0502040204020203" pitchFamily="34" charset="0"/>
              <a:cs typeface="Segoe UI" panose="020B0502040204020203" pitchFamily="34" charset="0"/>
            </a:rPr>
            <a:t> </a:t>
          </a:r>
          <a:r>
            <a:rPr lang="hu-HU" sz="1000" b="1" dirty="0" err="1">
              <a:latin typeface="Segoe UI" panose="020B0502040204020203" pitchFamily="34" charset="0"/>
              <a:ea typeface="Segoe UI" panose="020B0502040204020203" pitchFamily="34" charset="0"/>
              <a:cs typeface="Segoe UI" panose="020B0502040204020203" pitchFamily="34" charset="0"/>
            </a:rPr>
            <a:t>of</a:t>
          </a:r>
          <a:r>
            <a:rPr lang="hu-HU" sz="1000" b="1" dirty="0">
              <a:latin typeface="Segoe UI" panose="020B0502040204020203" pitchFamily="34" charset="0"/>
              <a:ea typeface="Segoe UI" panose="020B0502040204020203" pitchFamily="34" charset="0"/>
              <a:cs typeface="Segoe UI" panose="020B0502040204020203" pitchFamily="34" charset="0"/>
            </a:rPr>
            <a:t> </a:t>
          </a:r>
          <a:r>
            <a:rPr lang="hu-HU" sz="1000" b="1" dirty="0" err="1">
              <a:latin typeface="Segoe UI" panose="020B0502040204020203" pitchFamily="34" charset="0"/>
              <a:ea typeface="Segoe UI" panose="020B0502040204020203" pitchFamily="34" charset="0"/>
              <a:cs typeface="Segoe UI" panose="020B0502040204020203" pitchFamily="34" charset="0"/>
            </a:rPr>
            <a:t>Government</a:t>
          </a:r>
          <a:r>
            <a:rPr lang="hu-HU" sz="1000" b="1" dirty="0">
              <a:latin typeface="Segoe UI" panose="020B0502040204020203" pitchFamily="34" charset="0"/>
              <a:ea typeface="Segoe UI" panose="020B0502040204020203" pitchFamily="34" charset="0"/>
              <a:cs typeface="Segoe UI" panose="020B0502040204020203" pitchFamily="34" charset="0"/>
            </a:rPr>
            <a:t> </a:t>
          </a:r>
          <a:r>
            <a:rPr lang="hu-HU" sz="1000" b="1" dirty="0" err="1">
              <a:latin typeface="Segoe UI" panose="020B0502040204020203" pitchFamily="34" charset="0"/>
              <a:ea typeface="Segoe UI" panose="020B0502040204020203" pitchFamily="34" charset="0"/>
              <a:cs typeface="Segoe UI" panose="020B0502040204020203" pitchFamily="34" charset="0"/>
            </a:rPr>
            <a:t>measures</a:t>
          </a:r>
          <a:endParaRPr lang="hu-HU" sz="1000" b="1" dirty="0">
            <a:latin typeface="Segoe UI" panose="020B0502040204020203" pitchFamily="34" charset="0"/>
            <a:ea typeface="Segoe UI" panose="020B0502040204020203" pitchFamily="34" charset="0"/>
            <a:cs typeface="Segoe UI" panose="020B0502040204020203" pitchFamily="34" charset="0"/>
          </a:endParaRPr>
        </a:p>
      </dgm:t>
    </dgm:pt>
    <dgm:pt modelId="{DDDA9890-6882-4AAD-8F65-4A84B776A861}" type="parTrans" cxnId="{3C711F2C-A9E4-4748-A20E-1BA1B64DAF6B}">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120EFFCD-1F78-45E7-A7E7-4C4A62348336}" type="sibTrans" cxnId="{3C711F2C-A9E4-4748-A20E-1BA1B64DAF6B}">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133C05A3-6AEC-4020-84A1-8BD5EEC42028}">
      <dgm:prSet custT="1"/>
      <dgm:spPr/>
      <dgm:t>
        <a:bodyPr/>
        <a:lstStyle/>
        <a:p>
          <a:pPr rtl="0"/>
          <a:r>
            <a:rPr lang="hu-HU" sz="1000" b="1">
              <a:latin typeface="Segoe UI" panose="020B0502040204020203" pitchFamily="34" charset="0"/>
              <a:ea typeface="Segoe UI" panose="020B0502040204020203" pitchFamily="34" charset="0"/>
              <a:cs typeface="Segoe UI" panose="020B0502040204020203" pitchFamily="34" charset="0"/>
            </a:rPr>
            <a:t>2.8	Monetary and exchange rate policy</a:t>
          </a:r>
        </a:p>
      </dgm:t>
    </dgm:pt>
    <dgm:pt modelId="{75DAA01C-F53D-4B0F-9986-079F4D290990}" type="parTrans" cxnId="{E8E236A7-6285-4F68-94AB-FE2745990604}">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C1FDE50E-DFF7-48A9-82FC-94B9F81C2F02}" type="sibTrans" cxnId="{E8E236A7-6285-4F68-94AB-FE2745990604}">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78E2E97E-C231-44F4-B103-31FC85DAE3A5}">
      <dgm:prSet custT="1"/>
      <dgm:spPr/>
      <dgm:t>
        <a:bodyPr/>
        <a:lstStyle/>
        <a:p>
          <a:pPr rtl="0"/>
          <a:r>
            <a:rPr lang="hu-HU" sz="1000" b="1" dirty="0">
              <a:latin typeface="Segoe UI" panose="020B0502040204020203" pitchFamily="34" charset="0"/>
              <a:ea typeface="Segoe UI" panose="020B0502040204020203" pitchFamily="34" charset="0"/>
              <a:cs typeface="Segoe UI" panose="020B0502040204020203" pitchFamily="34" charset="0"/>
            </a:rPr>
            <a:t>2.9	Financial </a:t>
          </a:r>
          <a:r>
            <a:rPr lang="hu-HU" sz="1000" b="1" dirty="0" err="1">
              <a:latin typeface="Segoe UI" panose="020B0502040204020203" pitchFamily="34" charset="0"/>
              <a:ea typeface="Segoe UI" panose="020B0502040204020203" pitchFamily="34" charset="0"/>
              <a:cs typeface="Segoe UI" panose="020B0502040204020203" pitchFamily="34" charset="0"/>
            </a:rPr>
            <a:t>sector</a:t>
          </a:r>
          <a:endParaRPr lang="hu-HU" sz="1000" b="1" dirty="0">
            <a:latin typeface="Segoe UI" panose="020B0502040204020203" pitchFamily="34" charset="0"/>
            <a:ea typeface="Segoe UI" panose="020B0502040204020203" pitchFamily="34" charset="0"/>
            <a:cs typeface="Segoe UI" panose="020B0502040204020203" pitchFamily="34" charset="0"/>
          </a:endParaRPr>
        </a:p>
      </dgm:t>
    </dgm:pt>
    <dgm:pt modelId="{004B6315-C095-43B9-BD29-AB99364BC33D}" type="parTrans" cxnId="{A8BF779F-A9E1-494D-8CB2-B095570F6C22}">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4AE2758F-54DC-4CFB-8452-86EB1F8D13AF}" type="sibTrans" cxnId="{A8BF779F-A9E1-494D-8CB2-B095570F6C22}">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61BC7555-22C0-4B83-8D11-4977C4AE89A7}">
      <dgm:prSet custT="1"/>
      <dgm:spPr/>
      <dgm:t>
        <a:bodyPr/>
        <a:lstStyle/>
        <a:p>
          <a:pPr rtl="0"/>
          <a:r>
            <a:rPr lang="hu-HU" sz="1000" b="1">
              <a:latin typeface="Segoe UI" panose="020B0502040204020203" pitchFamily="34" charset="0"/>
              <a:ea typeface="Segoe UI" panose="020B0502040204020203" pitchFamily="34" charset="0"/>
              <a:cs typeface="Segoe UI" panose="020B0502040204020203" pitchFamily="34" charset="0"/>
            </a:rPr>
            <a:t>3.	General government deficit and debt</a:t>
          </a:r>
        </a:p>
      </dgm:t>
    </dgm:pt>
    <dgm:pt modelId="{A6EED164-E449-44B0-BD5C-291A55067E8A}" type="parTrans" cxnId="{2438D779-B18F-4EF2-B7ED-DE3BC66BAF42}">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C040293F-A905-4375-BCC9-6EAF8F568C65}" type="sibTrans" cxnId="{2438D779-B18F-4EF2-B7ED-DE3BC66BAF42}">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68C301BD-A9F7-4935-9503-8934B25584B6}">
      <dgm:prSet custT="1"/>
      <dgm:spPr/>
      <dgm:t>
        <a:bodyPr/>
        <a:lstStyle/>
        <a:p>
          <a:pPr rtl="0"/>
          <a:r>
            <a:rPr lang="hu-HU" sz="1000" b="1" dirty="0">
              <a:latin typeface="Segoe UI" panose="020B0502040204020203" pitchFamily="34" charset="0"/>
              <a:ea typeface="Segoe UI" panose="020B0502040204020203" pitchFamily="34" charset="0"/>
              <a:cs typeface="Segoe UI" panose="020B0502040204020203" pitchFamily="34" charset="0"/>
            </a:rPr>
            <a:t>3.1	</a:t>
          </a:r>
          <a:r>
            <a:rPr lang="hu-HU" sz="1000" b="1" dirty="0" err="1">
              <a:latin typeface="Segoe UI" panose="020B0502040204020203" pitchFamily="34" charset="0"/>
              <a:ea typeface="Segoe UI" panose="020B0502040204020203" pitchFamily="34" charset="0"/>
              <a:cs typeface="Segoe UI" panose="020B0502040204020203" pitchFamily="34" charset="0"/>
            </a:rPr>
            <a:t>Budget</a:t>
          </a:r>
          <a:r>
            <a:rPr lang="hu-HU" sz="1000" b="1" dirty="0">
              <a:latin typeface="Segoe UI" panose="020B0502040204020203" pitchFamily="34" charset="0"/>
              <a:ea typeface="Segoe UI" panose="020B0502040204020203" pitchFamily="34" charset="0"/>
              <a:cs typeface="Segoe UI" panose="020B0502040204020203" pitchFamily="34" charset="0"/>
            </a:rPr>
            <a:t> policy </a:t>
          </a:r>
          <a:r>
            <a:rPr lang="hu-HU" sz="1000" b="1" dirty="0" err="1">
              <a:latin typeface="Segoe UI" panose="020B0502040204020203" pitchFamily="34" charset="0"/>
              <a:ea typeface="Segoe UI" panose="020B0502040204020203" pitchFamily="34" charset="0"/>
              <a:cs typeface="Segoe UI" panose="020B0502040204020203" pitchFamily="34" charset="0"/>
            </a:rPr>
            <a:t>objectives</a:t>
          </a:r>
          <a:endParaRPr lang="hu-HU" sz="1000" b="1" dirty="0">
            <a:latin typeface="Segoe UI" panose="020B0502040204020203" pitchFamily="34" charset="0"/>
            <a:ea typeface="Segoe UI" panose="020B0502040204020203" pitchFamily="34" charset="0"/>
            <a:cs typeface="Segoe UI" panose="020B0502040204020203" pitchFamily="34" charset="0"/>
          </a:endParaRPr>
        </a:p>
      </dgm:t>
    </dgm:pt>
    <dgm:pt modelId="{E6B9A8E3-81B4-45D8-8356-14C02098356F}" type="parTrans" cxnId="{C353B8CE-8CFC-470F-9F7A-7523E385FCD7}">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BBB6CB09-AC4E-4B8B-B1BC-59E08A0E08D4}" type="sibTrans" cxnId="{C353B8CE-8CFC-470F-9F7A-7523E385FCD7}">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FC5AA521-D634-477A-9F3E-357297980A56}">
      <dgm:prSet custT="1"/>
      <dgm:spPr/>
      <dgm:t>
        <a:bodyPr/>
        <a:lstStyle/>
        <a:p>
          <a:pPr rtl="0"/>
          <a:r>
            <a:rPr lang="hu-HU" sz="1000" b="1" dirty="0">
              <a:latin typeface="Segoe UI" panose="020B0502040204020203" pitchFamily="34" charset="0"/>
              <a:ea typeface="Segoe UI" panose="020B0502040204020203" pitchFamily="34" charset="0"/>
              <a:cs typeface="Segoe UI" panose="020B0502040204020203" pitchFamily="34" charset="0"/>
            </a:rPr>
            <a:t>3.2	The 2017 </a:t>
          </a:r>
          <a:r>
            <a:rPr lang="hu-HU" sz="1000" b="1" dirty="0" err="1">
              <a:latin typeface="Segoe UI" panose="020B0502040204020203" pitchFamily="34" charset="0"/>
              <a:ea typeface="Segoe UI" panose="020B0502040204020203" pitchFamily="34" charset="0"/>
              <a:cs typeface="Segoe UI" panose="020B0502040204020203" pitchFamily="34" charset="0"/>
            </a:rPr>
            <a:t>budgetary</a:t>
          </a:r>
          <a:r>
            <a:rPr lang="hu-HU" sz="1000" b="1" dirty="0">
              <a:latin typeface="Segoe UI" panose="020B0502040204020203" pitchFamily="34" charset="0"/>
              <a:ea typeface="Segoe UI" panose="020B0502040204020203" pitchFamily="34" charset="0"/>
              <a:cs typeface="Segoe UI" panose="020B0502040204020203" pitchFamily="34" charset="0"/>
            </a:rPr>
            <a:t> </a:t>
          </a:r>
          <a:r>
            <a:rPr lang="hu-HU" sz="1000" b="1" dirty="0" err="1">
              <a:latin typeface="Segoe UI" panose="020B0502040204020203" pitchFamily="34" charset="0"/>
              <a:ea typeface="Segoe UI" panose="020B0502040204020203" pitchFamily="34" charset="0"/>
              <a:cs typeface="Segoe UI" panose="020B0502040204020203" pitchFamily="34" charset="0"/>
            </a:rPr>
            <a:t>outcome</a:t>
          </a:r>
          <a:endParaRPr lang="hu-HU" sz="1000" b="1" dirty="0">
            <a:latin typeface="Segoe UI" panose="020B0502040204020203" pitchFamily="34" charset="0"/>
            <a:ea typeface="Segoe UI" panose="020B0502040204020203" pitchFamily="34" charset="0"/>
            <a:cs typeface="Segoe UI" panose="020B0502040204020203" pitchFamily="34" charset="0"/>
          </a:endParaRPr>
        </a:p>
      </dgm:t>
    </dgm:pt>
    <dgm:pt modelId="{6B80E538-F562-4BFD-8379-E117CBAC1A73}" type="parTrans" cxnId="{8943DCFC-A603-43BE-9465-93D90A7BA594}">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091D54A7-56E7-4F3B-864F-1664CBA1F610}" type="sibTrans" cxnId="{8943DCFC-A603-43BE-9465-93D90A7BA594}">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E487339A-1361-4287-8E46-0CB3DEB97A4D}">
      <dgm:prSet custT="1"/>
      <dgm:spPr/>
      <dgm:t>
        <a:bodyPr/>
        <a:lstStyle/>
        <a:p>
          <a:pPr rtl="0"/>
          <a:r>
            <a:rPr lang="hu-HU" sz="1000" b="1" dirty="0">
              <a:latin typeface="Segoe UI" panose="020B0502040204020203" pitchFamily="34" charset="0"/>
              <a:ea typeface="Segoe UI" panose="020B0502040204020203" pitchFamily="34" charset="0"/>
              <a:cs typeface="Segoe UI" panose="020B0502040204020203" pitchFamily="34" charset="0"/>
            </a:rPr>
            <a:t>3.3	The 2018 </a:t>
          </a:r>
          <a:r>
            <a:rPr lang="hu-HU" sz="1000" b="1" dirty="0" err="1">
              <a:latin typeface="Segoe UI" panose="020B0502040204020203" pitchFamily="34" charset="0"/>
              <a:ea typeface="Segoe UI" panose="020B0502040204020203" pitchFamily="34" charset="0"/>
              <a:cs typeface="Segoe UI" panose="020B0502040204020203" pitchFamily="34" charset="0"/>
            </a:rPr>
            <a:t>budget</a:t>
          </a:r>
          <a:endParaRPr lang="hu-HU" sz="1000" b="1" dirty="0">
            <a:latin typeface="Segoe UI" panose="020B0502040204020203" pitchFamily="34" charset="0"/>
            <a:ea typeface="Segoe UI" panose="020B0502040204020203" pitchFamily="34" charset="0"/>
            <a:cs typeface="Segoe UI" panose="020B0502040204020203" pitchFamily="34" charset="0"/>
          </a:endParaRPr>
        </a:p>
      </dgm:t>
    </dgm:pt>
    <dgm:pt modelId="{50C6BE48-03B4-4684-9AB9-CE2E2E931553}" type="parTrans" cxnId="{805A2DAB-3BEA-4F9A-A8FE-2FCDB0F4C8D4}">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1748FDE8-05BC-429A-8F0D-C4252BA04A69}" type="sibTrans" cxnId="{805A2DAB-3BEA-4F9A-A8FE-2FCDB0F4C8D4}">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E3AC80D7-9638-4B77-A4D9-9AB025D8761C}">
      <dgm:prSet custT="1"/>
      <dgm:spPr/>
      <dgm:t>
        <a:bodyPr/>
        <a:lstStyle/>
        <a:p>
          <a:pPr rtl="0"/>
          <a:r>
            <a:rPr lang="hu-HU" sz="1000" b="1" dirty="0">
              <a:latin typeface="Segoe UI" panose="020B0502040204020203" pitchFamily="34" charset="0"/>
              <a:ea typeface="Segoe UI" panose="020B0502040204020203" pitchFamily="34" charset="0"/>
              <a:cs typeface="Segoe UI" panose="020B0502040204020203" pitchFamily="34" charset="0"/>
            </a:rPr>
            <a:t>3.4	</a:t>
          </a:r>
          <a:r>
            <a:rPr lang="hu-HU" sz="1000" b="1" dirty="0" err="1">
              <a:latin typeface="Segoe UI" panose="020B0502040204020203" pitchFamily="34" charset="0"/>
              <a:ea typeface="Segoe UI" panose="020B0502040204020203" pitchFamily="34" charset="0"/>
              <a:cs typeface="Segoe UI" panose="020B0502040204020203" pitchFamily="34" charset="0"/>
            </a:rPr>
            <a:t>Budgetary</a:t>
          </a:r>
          <a:r>
            <a:rPr lang="hu-HU" sz="1000" b="1" dirty="0">
              <a:latin typeface="Segoe UI" panose="020B0502040204020203" pitchFamily="34" charset="0"/>
              <a:ea typeface="Segoe UI" panose="020B0502040204020203" pitchFamily="34" charset="0"/>
              <a:cs typeface="Segoe UI" panose="020B0502040204020203" pitchFamily="34" charset="0"/>
            </a:rPr>
            <a:t> </a:t>
          </a:r>
          <a:r>
            <a:rPr lang="hu-HU" sz="1000" b="1" dirty="0" err="1">
              <a:latin typeface="Segoe UI" panose="020B0502040204020203" pitchFamily="34" charset="0"/>
              <a:ea typeface="Segoe UI" panose="020B0502040204020203" pitchFamily="34" charset="0"/>
              <a:cs typeface="Segoe UI" panose="020B0502040204020203" pitchFamily="34" charset="0"/>
            </a:rPr>
            <a:t>developments</a:t>
          </a:r>
          <a:r>
            <a:rPr lang="hu-HU" sz="1000" b="1" dirty="0">
              <a:latin typeface="Segoe UI" panose="020B0502040204020203" pitchFamily="34" charset="0"/>
              <a:ea typeface="Segoe UI" panose="020B0502040204020203" pitchFamily="34" charset="0"/>
              <a:cs typeface="Segoe UI" panose="020B0502040204020203" pitchFamily="34" charset="0"/>
            </a:rPr>
            <a:t> </a:t>
          </a:r>
          <a:r>
            <a:rPr lang="hu-HU" sz="1000" b="1" dirty="0" err="1">
              <a:latin typeface="Segoe UI" panose="020B0502040204020203" pitchFamily="34" charset="0"/>
              <a:ea typeface="Segoe UI" panose="020B0502040204020203" pitchFamily="34" charset="0"/>
              <a:cs typeface="Segoe UI" panose="020B0502040204020203" pitchFamily="34" charset="0"/>
            </a:rPr>
            <a:t>from</a:t>
          </a:r>
          <a:r>
            <a:rPr lang="hu-HU" sz="1000" b="1" dirty="0">
              <a:latin typeface="Segoe UI" panose="020B0502040204020203" pitchFamily="34" charset="0"/>
              <a:ea typeface="Segoe UI" panose="020B0502040204020203" pitchFamily="34" charset="0"/>
              <a:cs typeface="Segoe UI" panose="020B0502040204020203" pitchFamily="34" charset="0"/>
            </a:rPr>
            <a:t> 2019 </a:t>
          </a:r>
          <a:r>
            <a:rPr lang="hu-HU" sz="1000" b="1" dirty="0" err="1">
              <a:latin typeface="Segoe UI" panose="020B0502040204020203" pitchFamily="34" charset="0"/>
              <a:ea typeface="Segoe UI" panose="020B0502040204020203" pitchFamily="34" charset="0"/>
              <a:cs typeface="Segoe UI" panose="020B0502040204020203" pitchFamily="34" charset="0"/>
            </a:rPr>
            <a:t>to</a:t>
          </a:r>
          <a:r>
            <a:rPr lang="hu-HU" sz="1000" b="1" dirty="0">
              <a:latin typeface="Segoe UI" panose="020B0502040204020203" pitchFamily="34" charset="0"/>
              <a:ea typeface="Segoe UI" panose="020B0502040204020203" pitchFamily="34" charset="0"/>
              <a:cs typeface="Segoe UI" panose="020B0502040204020203" pitchFamily="34" charset="0"/>
            </a:rPr>
            <a:t> 2022</a:t>
          </a:r>
        </a:p>
      </dgm:t>
    </dgm:pt>
    <dgm:pt modelId="{496EBDB4-C034-4EC7-9BE3-AAC4EF23C49C}" type="parTrans" cxnId="{32AC0FF9-AA93-4303-B3A1-F917B21878C0}">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567A6C93-6C74-4517-9761-43CC2DC1517D}" type="sibTrans" cxnId="{32AC0FF9-AA93-4303-B3A1-F917B21878C0}">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B6B0E49E-7588-497A-89EF-4D161FB54550}">
      <dgm:prSet custT="1"/>
      <dgm:spPr/>
      <dgm:t>
        <a:bodyPr/>
        <a:lstStyle/>
        <a:p>
          <a:pPr rtl="0"/>
          <a:r>
            <a:rPr lang="hu-HU" sz="1000" b="1" dirty="0">
              <a:latin typeface="Segoe UI" panose="020B0502040204020203" pitchFamily="34" charset="0"/>
              <a:ea typeface="Segoe UI" panose="020B0502040204020203" pitchFamily="34" charset="0"/>
              <a:cs typeface="Segoe UI" panose="020B0502040204020203" pitchFamily="34" charset="0"/>
            </a:rPr>
            <a:t>3.5	</a:t>
          </a:r>
          <a:r>
            <a:rPr lang="hu-HU" sz="1000" b="1" dirty="0" err="1">
              <a:latin typeface="Segoe UI" panose="020B0502040204020203" pitchFamily="34" charset="0"/>
              <a:ea typeface="Segoe UI" panose="020B0502040204020203" pitchFamily="34" charset="0"/>
              <a:cs typeface="Segoe UI" panose="020B0502040204020203" pitchFamily="34" charset="0"/>
            </a:rPr>
            <a:t>Structural</a:t>
          </a:r>
          <a:r>
            <a:rPr lang="hu-HU" sz="1000" b="1" dirty="0">
              <a:latin typeface="Segoe UI" panose="020B0502040204020203" pitchFamily="34" charset="0"/>
              <a:ea typeface="Segoe UI" panose="020B0502040204020203" pitchFamily="34" charset="0"/>
              <a:cs typeface="Segoe UI" panose="020B0502040204020203" pitchFamily="34" charset="0"/>
            </a:rPr>
            <a:t> </a:t>
          </a:r>
          <a:r>
            <a:rPr lang="hu-HU" sz="1000" b="1" dirty="0" err="1">
              <a:latin typeface="Segoe UI" panose="020B0502040204020203" pitchFamily="34" charset="0"/>
              <a:ea typeface="Segoe UI" panose="020B0502040204020203" pitchFamily="34" charset="0"/>
              <a:cs typeface="Segoe UI" panose="020B0502040204020203" pitchFamily="34" charset="0"/>
            </a:rPr>
            <a:t>balance</a:t>
          </a:r>
          <a:endParaRPr lang="hu-HU" sz="1000" b="1" dirty="0">
            <a:latin typeface="Segoe UI" panose="020B0502040204020203" pitchFamily="34" charset="0"/>
            <a:ea typeface="Segoe UI" panose="020B0502040204020203" pitchFamily="34" charset="0"/>
            <a:cs typeface="Segoe UI" panose="020B0502040204020203" pitchFamily="34" charset="0"/>
          </a:endParaRPr>
        </a:p>
      </dgm:t>
    </dgm:pt>
    <dgm:pt modelId="{5EAB5231-C1E6-4873-A69C-0E4D4045CED4}" type="parTrans" cxnId="{C9327DD3-1C57-408B-B388-0C62AF124EC2}">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6149861E-97DF-4B41-8038-C00863AFA568}" type="sibTrans" cxnId="{C9327DD3-1C57-408B-B388-0C62AF124EC2}">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55FB5205-5B14-428D-9E11-974E99293FDC}">
      <dgm:prSet custT="1"/>
      <dgm:spPr/>
      <dgm:t>
        <a:bodyPr/>
        <a:lstStyle/>
        <a:p>
          <a:pPr rtl="0"/>
          <a:r>
            <a:rPr lang="hu-HU" sz="1000" b="1" dirty="0">
              <a:latin typeface="Segoe UI" panose="020B0502040204020203" pitchFamily="34" charset="0"/>
              <a:ea typeface="Segoe UI" panose="020B0502040204020203" pitchFamily="34" charset="0"/>
              <a:cs typeface="Segoe UI" panose="020B0502040204020203" pitchFamily="34" charset="0"/>
            </a:rPr>
            <a:t>3.6	General </a:t>
          </a:r>
          <a:r>
            <a:rPr lang="hu-HU" sz="1000" b="1" dirty="0" err="1">
              <a:latin typeface="Segoe UI" panose="020B0502040204020203" pitchFamily="34" charset="0"/>
              <a:ea typeface="Segoe UI" panose="020B0502040204020203" pitchFamily="34" charset="0"/>
              <a:cs typeface="Segoe UI" panose="020B0502040204020203" pitchFamily="34" charset="0"/>
            </a:rPr>
            <a:t>government</a:t>
          </a:r>
          <a:r>
            <a:rPr lang="hu-HU" sz="1000" b="1" dirty="0">
              <a:latin typeface="Segoe UI" panose="020B0502040204020203" pitchFamily="34" charset="0"/>
              <a:ea typeface="Segoe UI" panose="020B0502040204020203" pitchFamily="34" charset="0"/>
              <a:cs typeface="Segoe UI" panose="020B0502040204020203" pitchFamily="34" charset="0"/>
            </a:rPr>
            <a:t> </a:t>
          </a:r>
          <a:r>
            <a:rPr lang="hu-HU" sz="1000" b="1" dirty="0" err="1">
              <a:latin typeface="Segoe UI" panose="020B0502040204020203" pitchFamily="34" charset="0"/>
              <a:ea typeface="Segoe UI" panose="020B0502040204020203" pitchFamily="34" charset="0"/>
              <a:cs typeface="Segoe UI" panose="020B0502040204020203" pitchFamily="34" charset="0"/>
            </a:rPr>
            <a:t>debt</a:t>
          </a:r>
          <a:endParaRPr lang="hu-HU" sz="1000" b="1" dirty="0">
            <a:latin typeface="Segoe UI" panose="020B0502040204020203" pitchFamily="34" charset="0"/>
            <a:ea typeface="Segoe UI" panose="020B0502040204020203" pitchFamily="34" charset="0"/>
            <a:cs typeface="Segoe UI" panose="020B0502040204020203" pitchFamily="34" charset="0"/>
          </a:endParaRPr>
        </a:p>
      </dgm:t>
    </dgm:pt>
    <dgm:pt modelId="{2CEF53EF-2EEA-4C43-BAE9-E551C8568A0C}" type="parTrans" cxnId="{B02FB7F9-8634-4EB0-901E-9F31CA9021FA}">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3DDBEE6A-4C27-4C0C-8E9B-5601A724ECA4}" type="sibTrans" cxnId="{B02FB7F9-8634-4EB0-901E-9F31CA9021FA}">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04E0E30B-1117-4CDE-8301-9139B307337C}">
      <dgm:prSet custT="1"/>
      <dgm:spPr/>
      <dgm:t>
        <a:bodyPr/>
        <a:lstStyle/>
        <a:p>
          <a:pPr rtl="0"/>
          <a:r>
            <a:rPr lang="hu-HU" sz="1000" b="1">
              <a:latin typeface="Segoe UI" panose="020B0502040204020203" pitchFamily="34" charset="0"/>
              <a:ea typeface="Segoe UI" panose="020B0502040204020203" pitchFamily="34" charset="0"/>
              <a:cs typeface="Segoe UI" panose="020B0502040204020203" pitchFamily="34" charset="0"/>
            </a:rPr>
            <a:t>4.	Sensitivity analyses</a:t>
          </a:r>
        </a:p>
      </dgm:t>
    </dgm:pt>
    <dgm:pt modelId="{DD75E4B5-D172-4AE5-BCC8-D93EE5485C3B}" type="parTrans" cxnId="{7E7DBD21-FB63-4BCC-A94A-B824F32DF9B4}">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A5ACD37D-6552-4775-8D9B-9ACB89AEB62F}" type="sibTrans" cxnId="{7E7DBD21-FB63-4BCC-A94A-B824F32DF9B4}">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176BB2D9-F18A-4BEA-AD51-3A8B51A07E46}">
      <dgm:prSet custT="1"/>
      <dgm:spPr/>
      <dgm:t>
        <a:bodyPr/>
        <a:lstStyle/>
        <a:p>
          <a:pPr rtl="0"/>
          <a:r>
            <a:rPr lang="hu-HU" sz="1000" b="1">
              <a:latin typeface="Segoe UI" panose="020B0502040204020203" pitchFamily="34" charset="0"/>
              <a:ea typeface="Segoe UI" panose="020B0502040204020203" pitchFamily="34" charset="0"/>
              <a:cs typeface="Segoe UI" panose="020B0502040204020203" pitchFamily="34" charset="0"/>
            </a:rPr>
            <a:t>5.	Long-term sustainability of public finances</a:t>
          </a:r>
        </a:p>
      </dgm:t>
    </dgm:pt>
    <dgm:pt modelId="{5CE2DC6D-FA69-4E56-A229-1EA2FC0DB8F2}" type="parTrans" cxnId="{9525044E-753E-4077-88E2-70930FEC8790}">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E4FA8238-C4C4-4B64-B17E-4444225901CB}" type="sibTrans" cxnId="{9525044E-753E-4077-88E2-70930FEC8790}">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CF1092C0-5798-431D-BC92-37D7CE5AFF6B}">
      <dgm:prSet custT="1"/>
      <dgm:spPr/>
      <dgm:t>
        <a:bodyPr/>
        <a:lstStyle/>
        <a:p>
          <a:pPr rtl="0"/>
          <a:r>
            <a:rPr lang="hu-HU" sz="1000" b="1">
              <a:latin typeface="Segoe UI" panose="020B0502040204020203" pitchFamily="34" charset="0"/>
              <a:ea typeface="Segoe UI" panose="020B0502040204020203" pitchFamily="34" charset="0"/>
              <a:cs typeface="Segoe UI" panose="020B0502040204020203" pitchFamily="34" charset="0"/>
            </a:rPr>
            <a:t>6.	Quality of public finances</a:t>
          </a:r>
        </a:p>
      </dgm:t>
    </dgm:pt>
    <dgm:pt modelId="{9D1833DF-2DED-4354-A649-4FA99173ABD6}" type="parTrans" cxnId="{93681140-0C43-4D71-898A-98DC66BD9931}">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CDFD5967-877D-45A0-B6EB-247469E6DF33}" type="sibTrans" cxnId="{93681140-0C43-4D71-898A-98DC66BD9931}">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313133AF-655A-4622-B20B-1E22B34B2C0B}">
      <dgm:prSet custT="1"/>
      <dgm:spPr/>
      <dgm:t>
        <a:bodyPr/>
        <a:lstStyle/>
        <a:p>
          <a:pPr rtl="0"/>
          <a:r>
            <a:rPr lang="hu-HU" sz="1000" b="1" dirty="0">
              <a:latin typeface="Segoe UI" panose="020B0502040204020203" pitchFamily="34" charset="0"/>
              <a:ea typeface="Segoe UI" panose="020B0502040204020203" pitchFamily="34" charset="0"/>
              <a:cs typeface="Segoe UI" panose="020B0502040204020203" pitchFamily="34" charset="0"/>
            </a:rPr>
            <a:t>6.1	</a:t>
          </a:r>
          <a:r>
            <a:rPr lang="hu-HU" sz="1000" b="1" dirty="0" err="1">
              <a:latin typeface="Segoe UI" panose="020B0502040204020203" pitchFamily="34" charset="0"/>
              <a:ea typeface="Segoe UI" panose="020B0502040204020203" pitchFamily="34" charset="0"/>
              <a:cs typeface="Segoe UI" panose="020B0502040204020203" pitchFamily="34" charset="0"/>
            </a:rPr>
            <a:t>Structure</a:t>
          </a:r>
          <a:r>
            <a:rPr lang="hu-HU" sz="1000" b="1" dirty="0">
              <a:latin typeface="Segoe UI" panose="020B0502040204020203" pitchFamily="34" charset="0"/>
              <a:ea typeface="Segoe UI" panose="020B0502040204020203" pitchFamily="34" charset="0"/>
              <a:cs typeface="Segoe UI" panose="020B0502040204020203" pitchFamily="34" charset="0"/>
            </a:rPr>
            <a:t> and </a:t>
          </a:r>
          <a:r>
            <a:rPr lang="hu-HU" sz="1000" b="1" dirty="0" err="1">
              <a:latin typeface="Segoe UI" panose="020B0502040204020203" pitchFamily="34" charset="0"/>
              <a:ea typeface="Segoe UI" panose="020B0502040204020203" pitchFamily="34" charset="0"/>
              <a:cs typeface="Segoe UI" panose="020B0502040204020203" pitchFamily="34" charset="0"/>
            </a:rPr>
            <a:t>efficiency</a:t>
          </a:r>
          <a:r>
            <a:rPr lang="hu-HU" sz="1000" b="1" dirty="0">
              <a:latin typeface="Segoe UI" panose="020B0502040204020203" pitchFamily="34" charset="0"/>
              <a:ea typeface="Segoe UI" panose="020B0502040204020203" pitchFamily="34" charset="0"/>
              <a:cs typeface="Segoe UI" panose="020B0502040204020203" pitchFamily="34" charset="0"/>
            </a:rPr>
            <a:t> of </a:t>
          </a:r>
          <a:r>
            <a:rPr lang="hu-HU" sz="1000" b="1" dirty="0" err="1">
              <a:latin typeface="Segoe UI" panose="020B0502040204020203" pitchFamily="34" charset="0"/>
              <a:ea typeface="Segoe UI" panose="020B0502040204020203" pitchFamily="34" charset="0"/>
              <a:cs typeface="Segoe UI" panose="020B0502040204020203" pitchFamily="34" charset="0"/>
            </a:rPr>
            <a:t>the</a:t>
          </a:r>
          <a:r>
            <a:rPr lang="hu-HU" sz="1000" b="1" dirty="0">
              <a:latin typeface="Segoe UI" panose="020B0502040204020203" pitchFamily="34" charset="0"/>
              <a:ea typeface="Segoe UI" panose="020B0502040204020203" pitchFamily="34" charset="0"/>
              <a:cs typeface="Segoe UI" panose="020B0502040204020203" pitchFamily="34" charset="0"/>
            </a:rPr>
            <a:t> </a:t>
          </a:r>
          <a:r>
            <a:rPr lang="hu-HU" sz="1000" b="1" dirty="0" err="1">
              <a:latin typeface="Segoe UI" panose="020B0502040204020203" pitchFamily="34" charset="0"/>
              <a:ea typeface="Segoe UI" panose="020B0502040204020203" pitchFamily="34" charset="0"/>
              <a:cs typeface="Segoe UI" panose="020B0502040204020203" pitchFamily="34" charset="0"/>
            </a:rPr>
            <a:t>expenditure</a:t>
          </a:r>
          <a:r>
            <a:rPr lang="hu-HU" sz="1000" b="1" dirty="0">
              <a:latin typeface="Segoe UI" panose="020B0502040204020203" pitchFamily="34" charset="0"/>
              <a:ea typeface="Segoe UI" panose="020B0502040204020203" pitchFamily="34" charset="0"/>
              <a:cs typeface="Segoe UI" panose="020B0502040204020203" pitchFamily="34" charset="0"/>
            </a:rPr>
            <a:t> </a:t>
          </a:r>
          <a:r>
            <a:rPr lang="hu-HU" sz="1000" b="1" dirty="0" err="1">
              <a:latin typeface="Segoe UI" panose="020B0502040204020203" pitchFamily="34" charset="0"/>
              <a:ea typeface="Segoe UI" panose="020B0502040204020203" pitchFamily="34" charset="0"/>
              <a:cs typeface="Segoe UI" panose="020B0502040204020203" pitchFamily="34" charset="0"/>
            </a:rPr>
            <a:t>of</a:t>
          </a:r>
          <a:r>
            <a:rPr lang="hu-HU" sz="1000" b="1" dirty="0">
              <a:latin typeface="Segoe UI" panose="020B0502040204020203" pitchFamily="34" charset="0"/>
              <a:ea typeface="Segoe UI" panose="020B0502040204020203" pitchFamily="34" charset="0"/>
              <a:cs typeface="Segoe UI" panose="020B0502040204020203" pitchFamily="34" charset="0"/>
            </a:rPr>
            <a:t> </a:t>
          </a:r>
          <a:r>
            <a:rPr lang="hu-HU" sz="1000" b="1" dirty="0" err="1">
              <a:latin typeface="Segoe UI" panose="020B0502040204020203" pitchFamily="34" charset="0"/>
              <a:ea typeface="Segoe UI" panose="020B0502040204020203" pitchFamily="34" charset="0"/>
              <a:cs typeface="Segoe UI" panose="020B0502040204020203" pitchFamily="34" charset="0"/>
            </a:rPr>
            <a:t>public</a:t>
          </a:r>
          <a:r>
            <a:rPr lang="hu-HU" sz="1000" b="1" dirty="0">
              <a:latin typeface="Segoe UI" panose="020B0502040204020203" pitchFamily="34" charset="0"/>
              <a:ea typeface="Segoe UI" panose="020B0502040204020203" pitchFamily="34" charset="0"/>
              <a:cs typeface="Segoe UI" panose="020B0502040204020203" pitchFamily="34" charset="0"/>
            </a:rPr>
            <a:t> </a:t>
          </a:r>
          <a:r>
            <a:rPr lang="hu-HU" sz="1000" b="1" dirty="0" err="1">
              <a:latin typeface="Segoe UI" panose="020B0502040204020203" pitchFamily="34" charset="0"/>
              <a:ea typeface="Segoe UI" panose="020B0502040204020203" pitchFamily="34" charset="0"/>
              <a:cs typeface="Segoe UI" panose="020B0502040204020203" pitchFamily="34" charset="0"/>
            </a:rPr>
            <a:t>finances</a:t>
          </a:r>
          <a:endParaRPr lang="hu-HU" sz="1000" b="1" dirty="0">
            <a:latin typeface="Segoe UI" panose="020B0502040204020203" pitchFamily="34" charset="0"/>
            <a:ea typeface="Segoe UI" panose="020B0502040204020203" pitchFamily="34" charset="0"/>
            <a:cs typeface="Segoe UI" panose="020B0502040204020203" pitchFamily="34" charset="0"/>
          </a:endParaRPr>
        </a:p>
      </dgm:t>
    </dgm:pt>
    <dgm:pt modelId="{7CE26D3E-26A6-43A1-9C66-4BD0B8D3D95C}" type="parTrans" cxnId="{69FFB4B4-9C3E-4521-9F79-062C69CC9F71}">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5A46CBC3-AFBA-406C-92E8-CAC521472D74}" type="sibTrans" cxnId="{69FFB4B4-9C3E-4521-9F79-062C69CC9F71}">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FF24748E-AD39-48A9-81DE-849457C99E3D}">
      <dgm:prSet custT="1"/>
      <dgm:spPr/>
      <dgm:t>
        <a:bodyPr/>
        <a:lstStyle/>
        <a:p>
          <a:pPr rtl="0"/>
          <a:r>
            <a:rPr lang="hu-HU" sz="1000" b="1" dirty="0">
              <a:latin typeface="Segoe UI" panose="020B0502040204020203" pitchFamily="34" charset="0"/>
              <a:ea typeface="Segoe UI" panose="020B0502040204020203" pitchFamily="34" charset="0"/>
              <a:cs typeface="Segoe UI" panose="020B0502040204020203" pitchFamily="34" charset="0"/>
            </a:rPr>
            <a:t>6.2	</a:t>
          </a:r>
          <a:r>
            <a:rPr lang="hu-HU" sz="1000" b="1" dirty="0" err="1">
              <a:latin typeface="Segoe UI" panose="020B0502040204020203" pitchFamily="34" charset="0"/>
              <a:ea typeface="Segoe UI" panose="020B0502040204020203" pitchFamily="34" charset="0"/>
              <a:cs typeface="Segoe UI" panose="020B0502040204020203" pitchFamily="34" charset="0"/>
            </a:rPr>
            <a:t>Structure</a:t>
          </a:r>
          <a:r>
            <a:rPr lang="hu-HU" sz="1000" b="1" dirty="0">
              <a:latin typeface="Segoe UI" panose="020B0502040204020203" pitchFamily="34" charset="0"/>
              <a:ea typeface="Segoe UI" panose="020B0502040204020203" pitchFamily="34" charset="0"/>
              <a:cs typeface="Segoe UI" panose="020B0502040204020203" pitchFamily="34" charset="0"/>
            </a:rPr>
            <a:t> and </a:t>
          </a:r>
          <a:r>
            <a:rPr lang="hu-HU" sz="1000" b="1" dirty="0" err="1">
              <a:latin typeface="Segoe UI" panose="020B0502040204020203" pitchFamily="34" charset="0"/>
              <a:ea typeface="Segoe UI" panose="020B0502040204020203" pitchFamily="34" charset="0"/>
              <a:cs typeface="Segoe UI" panose="020B0502040204020203" pitchFamily="34" charset="0"/>
            </a:rPr>
            <a:t>efficiency</a:t>
          </a:r>
          <a:r>
            <a:rPr lang="hu-HU" sz="1000" b="1" dirty="0">
              <a:latin typeface="Segoe UI" panose="020B0502040204020203" pitchFamily="34" charset="0"/>
              <a:ea typeface="Segoe UI" panose="020B0502040204020203" pitchFamily="34" charset="0"/>
              <a:cs typeface="Segoe UI" panose="020B0502040204020203" pitchFamily="34" charset="0"/>
            </a:rPr>
            <a:t> of </a:t>
          </a:r>
          <a:r>
            <a:rPr lang="hu-HU" sz="1000" b="1" dirty="0" err="1">
              <a:latin typeface="Segoe UI" panose="020B0502040204020203" pitchFamily="34" charset="0"/>
              <a:ea typeface="Segoe UI" panose="020B0502040204020203" pitchFamily="34" charset="0"/>
              <a:cs typeface="Segoe UI" panose="020B0502040204020203" pitchFamily="34" charset="0"/>
            </a:rPr>
            <a:t>revenues</a:t>
          </a:r>
          <a:endParaRPr lang="hu-HU" sz="1000" b="1" dirty="0">
            <a:latin typeface="Segoe UI" panose="020B0502040204020203" pitchFamily="34" charset="0"/>
            <a:ea typeface="Segoe UI" panose="020B0502040204020203" pitchFamily="34" charset="0"/>
            <a:cs typeface="Segoe UI" panose="020B0502040204020203" pitchFamily="34" charset="0"/>
          </a:endParaRPr>
        </a:p>
      </dgm:t>
    </dgm:pt>
    <dgm:pt modelId="{8167DAD0-67B9-45EB-BCB5-895F4DA8618D}" type="parTrans" cxnId="{D1515BCE-AEBE-44C6-99D8-54A1109DC577}">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A721ACF0-2D66-41C6-A68D-E4E3AF2FF2DA}" type="sibTrans" cxnId="{D1515BCE-AEBE-44C6-99D8-54A1109DC577}">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99B885A4-E3F0-4036-9881-2B85DEF21544}">
      <dgm:prSet custT="1"/>
      <dgm:spPr/>
      <dgm:t>
        <a:bodyPr/>
        <a:lstStyle/>
        <a:p>
          <a:pPr rtl="0"/>
          <a:r>
            <a:rPr lang="hu-HU" sz="1000" b="1">
              <a:latin typeface="Segoe UI" panose="020B0502040204020203" pitchFamily="34" charset="0"/>
              <a:ea typeface="Segoe UI" panose="020B0502040204020203" pitchFamily="34" charset="0"/>
              <a:cs typeface="Segoe UI" panose="020B0502040204020203" pitchFamily="34" charset="0"/>
            </a:rPr>
            <a:t>7.	Institutional characteristics of public finances</a:t>
          </a:r>
        </a:p>
      </dgm:t>
    </dgm:pt>
    <dgm:pt modelId="{D86A566B-3F6E-467C-8808-983CDE82D5A8}" type="parTrans" cxnId="{33EAF2F9-349C-4B80-9E46-9C8317CAD62D}">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AB302FC4-C85F-4441-B3F5-F202FD9D782F}" type="sibTrans" cxnId="{33EAF2F9-349C-4B80-9E46-9C8317CAD62D}">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B71C71AF-73BB-4774-89AA-32CEC3CE459B}">
      <dgm:prSet custT="1"/>
      <dgm:spPr/>
      <dgm:t>
        <a:bodyPr/>
        <a:lstStyle/>
        <a:p>
          <a:pPr rtl="0"/>
          <a:r>
            <a:rPr lang="hu-HU" sz="1000" b="1" dirty="0">
              <a:latin typeface="Segoe UI" panose="020B0502040204020203" pitchFamily="34" charset="0"/>
              <a:ea typeface="Segoe UI" panose="020B0502040204020203" pitchFamily="34" charset="0"/>
              <a:cs typeface="Segoe UI" panose="020B0502040204020203" pitchFamily="34" charset="0"/>
            </a:rPr>
            <a:t>7.1	</a:t>
          </a:r>
          <a:r>
            <a:rPr lang="hu-HU" sz="1000" b="1" dirty="0" err="1">
              <a:latin typeface="Segoe UI" panose="020B0502040204020203" pitchFamily="34" charset="0"/>
              <a:ea typeface="Segoe UI" panose="020B0502040204020203" pitchFamily="34" charset="0"/>
              <a:cs typeface="Segoe UI" panose="020B0502040204020203" pitchFamily="34" charset="0"/>
            </a:rPr>
            <a:t>Budgetary</a:t>
          </a:r>
          <a:r>
            <a:rPr lang="hu-HU" sz="1000" b="1" dirty="0">
              <a:latin typeface="Segoe UI" panose="020B0502040204020203" pitchFamily="34" charset="0"/>
              <a:ea typeface="Segoe UI" panose="020B0502040204020203" pitchFamily="34" charset="0"/>
              <a:cs typeface="Segoe UI" panose="020B0502040204020203" pitchFamily="34" charset="0"/>
            </a:rPr>
            <a:t> </a:t>
          </a:r>
          <a:r>
            <a:rPr lang="hu-HU" sz="1000" b="1" dirty="0" err="1">
              <a:latin typeface="Segoe UI" panose="020B0502040204020203" pitchFamily="34" charset="0"/>
              <a:ea typeface="Segoe UI" panose="020B0502040204020203" pitchFamily="34" charset="0"/>
              <a:cs typeface="Segoe UI" panose="020B0502040204020203" pitchFamily="34" charset="0"/>
            </a:rPr>
            <a:t>framework</a:t>
          </a:r>
          <a:r>
            <a:rPr lang="hu-HU" sz="1000" b="1" dirty="0">
              <a:latin typeface="Segoe UI" panose="020B0502040204020203" pitchFamily="34" charset="0"/>
              <a:ea typeface="Segoe UI" panose="020B0502040204020203" pitchFamily="34" charset="0"/>
              <a:cs typeface="Segoe UI" panose="020B0502040204020203" pitchFamily="34" charset="0"/>
            </a:rPr>
            <a:t> </a:t>
          </a:r>
          <a:r>
            <a:rPr lang="hu-HU" sz="1000" b="1" dirty="0" err="1">
              <a:latin typeface="Segoe UI" panose="020B0502040204020203" pitchFamily="34" charset="0"/>
              <a:ea typeface="Segoe UI" panose="020B0502040204020203" pitchFamily="34" charset="0"/>
              <a:cs typeface="Segoe UI" panose="020B0502040204020203" pitchFamily="34" charset="0"/>
            </a:rPr>
            <a:t>system</a:t>
          </a:r>
          <a:endParaRPr lang="hu-HU" sz="1000" b="1" dirty="0">
            <a:latin typeface="Segoe UI" panose="020B0502040204020203" pitchFamily="34" charset="0"/>
            <a:ea typeface="Segoe UI" panose="020B0502040204020203" pitchFamily="34" charset="0"/>
            <a:cs typeface="Segoe UI" panose="020B0502040204020203" pitchFamily="34" charset="0"/>
          </a:endParaRPr>
        </a:p>
      </dgm:t>
    </dgm:pt>
    <dgm:pt modelId="{6BC1DD54-09E2-4614-8252-9C92D34F41FC}" type="parTrans" cxnId="{7FD760D5-6FBA-4EDF-A87D-2EDF2E612F83}">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C4125BA3-0429-4BEF-9187-D1E7DC2FE104}" type="sibTrans" cxnId="{7FD760D5-6FBA-4EDF-A87D-2EDF2E612F83}">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5EB72E3F-ED92-43D0-B9A5-4D044D3FAC45}">
      <dgm:prSet custT="1"/>
      <dgm:spPr/>
      <dgm:t>
        <a:bodyPr/>
        <a:lstStyle/>
        <a:p>
          <a:pPr rtl="0"/>
          <a:r>
            <a:rPr lang="hu-HU" sz="1000" b="1" dirty="0">
              <a:latin typeface="Segoe UI" panose="020B0502040204020203" pitchFamily="34" charset="0"/>
              <a:ea typeface="Segoe UI" panose="020B0502040204020203" pitchFamily="34" charset="0"/>
              <a:cs typeface="Segoe UI" panose="020B0502040204020203" pitchFamily="34" charset="0"/>
            </a:rPr>
            <a:t>7.2	</a:t>
          </a:r>
          <a:r>
            <a:rPr lang="hu-HU" sz="1000" b="1" dirty="0" err="1">
              <a:latin typeface="Segoe UI" panose="020B0502040204020203" pitchFamily="34" charset="0"/>
              <a:ea typeface="Segoe UI" panose="020B0502040204020203" pitchFamily="34" charset="0"/>
              <a:cs typeface="Segoe UI" panose="020B0502040204020203" pitchFamily="34" charset="0"/>
            </a:rPr>
            <a:t>Structure</a:t>
          </a:r>
          <a:r>
            <a:rPr lang="hu-HU" sz="1000" b="1" dirty="0">
              <a:latin typeface="Segoe UI" panose="020B0502040204020203" pitchFamily="34" charset="0"/>
              <a:ea typeface="Segoe UI" panose="020B0502040204020203" pitchFamily="34" charset="0"/>
              <a:cs typeface="Segoe UI" panose="020B0502040204020203" pitchFamily="34" charset="0"/>
            </a:rPr>
            <a:t> of </a:t>
          </a:r>
          <a:r>
            <a:rPr lang="hu-HU" sz="1000" b="1" dirty="0" err="1">
              <a:latin typeface="Segoe UI" panose="020B0502040204020203" pitchFamily="34" charset="0"/>
              <a:ea typeface="Segoe UI" panose="020B0502040204020203" pitchFamily="34" charset="0"/>
              <a:cs typeface="Segoe UI" panose="020B0502040204020203" pitchFamily="34" charset="0"/>
            </a:rPr>
            <a:t>data</a:t>
          </a:r>
          <a:r>
            <a:rPr lang="hu-HU" sz="1000" b="1" dirty="0">
              <a:latin typeface="Segoe UI" panose="020B0502040204020203" pitchFamily="34" charset="0"/>
              <a:ea typeface="Segoe UI" panose="020B0502040204020203" pitchFamily="34" charset="0"/>
              <a:cs typeface="Segoe UI" panose="020B0502040204020203" pitchFamily="34" charset="0"/>
            </a:rPr>
            <a:t> </a:t>
          </a:r>
          <a:r>
            <a:rPr lang="hu-HU" sz="1000" b="1" dirty="0" err="1">
              <a:latin typeface="Segoe UI" panose="020B0502040204020203" pitchFamily="34" charset="0"/>
              <a:ea typeface="Segoe UI" panose="020B0502040204020203" pitchFamily="34" charset="0"/>
              <a:cs typeface="Segoe UI" panose="020B0502040204020203" pitchFamily="34" charset="0"/>
            </a:rPr>
            <a:t>reporting</a:t>
          </a:r>
          <a:r>
            <a:rPr lang="hu-HU" sz="1000" b="1" dirty="0">
              <a:latin typeface="Segoe UI" panose="020B0502040204020203" pitchFamily="34" charset="0"/>
              <a:ea typeface="Segoe UI" panose="020B0502040204020203" pitchFamily="34" charset="0"/>
              <a:cs typeface="Segoe UI" panose="020B0502040204020203" pitchFamily="34" charset="0"/>
            </a:rPr>
            <a:t> </a:t>
          </a:r>
          <a:r>
            <a:rPr lang="hu-HU" sz="1000" b="1" dirty="0" err="1">
              <a:latin typeface="Segoe UI" panose="020B0502040204020203" pitchFamily="34" charset="0"/>
              <a:ea typeface="Segoe UI" panose="020B0502040204020203" pitchFamily="34" charset="0"/>
              <a:cs typeface="Segoe UI" panose="020B0502040204020203" pitchFamily="34" charset="0"/>
            </a:rPr>
            <a:t>on</a:t>
          </a:r>
          <a:r>
            <a:rPr lang="hu-HU" sz="1000" b="1" dirty="0">
              <a:latin typeface="Segoe UI" panose="020B0502040204020203" pitchFamily="34" charset="0"/>
              <a:ea typeface="Segoe UI" panose="020B0502040204020203" pitchFamily="34" charset="0"/>
              <a:cs typeface="Segoe UI" panose="020B0502040204020203" pitchFamily="34" charset="0"/>
            </a:rPr>
            <a:t> </a:t>
          </a:r>
          <a:r>
            <a:rPr lang="hu-HU" sz="1000" b="1" dirty="0" err="1">
              <a:latin typeface="Segoe UI" panose="020B0502040204020203" pitchFamily="34" charset="0"/>
              <a:ea typeface="Segoe UI" panose="020B0502040204020203" pitchFamily="34" charset="0"/>
              <a:cs typeface="Segoe UI" panose="020B0502040204020203" pitchFamily="34" charset="0"/>
            </a:rPr>
            <a:t>the</a:t>
          </a:r>
          <a:r>
            <a:rPr lang="hu-HU" sz="1000" b="1" dirty="0">
              <a:latin typeface="Segoe UI" panose="020B0502040204020203" pitchFamily="34" charset="0"/>
              <a:ea typeface="Segoe UI" panose="020B0502040204020203" pitchFamily="34" charset="0"/>
              <a:cs typeface="Segoe UI" panose="020B0502040204020203" pitchFamily="34" charset="0"/>
            </a:rPr>
            <a:t> </a:t>
          </a:r>
          <a:r>
            <a:rPr lang="hu-HU" sz="1000" b="1" dirty="0" err="1">
              <a:latin typeface="Segoe UI" panose="020B0502040204020203" pitchFamily="34" charset="0"/>
              <a:ea typeface="Segoe UI" panose="020B0502040204020203" pitchFamily="34" charset="0"/>
              <a:cs typeface="Segoe UI" panose="020B0502040204020203" pitchFamily="34" charset="0"/>
            </a:rPr>
            <a:t>statistics</a:t>
          </a:r>
          <a:r>
            <a:rPr lang="hu-HU" sz="1000" b="1" dirty="0">
              <a:latin typeface="Segoe UI" panose="020B0502040204020203" pitchFamily="34" charset="0"/>
              <a:ea typeface="Segoe UI" panose="020B0502040204020203" pitchFamily="34" charset="0"/>
              <a:cs typeface="Segoe UI" panose="020B0502040204020203" pitchFamily="34" charset="0"/>
            </a:rPr>
            <a:t> </a:t>
          </a:r>
          <a:r>
            <a:rPr lang="hu-HU" sz="1000" b="1" dirty="0" err="1">
              <a:latin typeface="Segoe UI" panose="020B0502040204020203" pitchFamily="34" charset="0"/>
              <a:ea typeface="Segoe UI" panose="020B0502040204020203" pitchFamily="34" charset="0"/>
              <a:cs typeface="Segoe UI" panose="020B0502040204020203" pitchFamily="34" charset="0"/>
            </a:rPr>
            <a:t>of</a:t>
          </a:r>
          <a:r>
            <a:rPr lang="hu-HU" sz="1000" b="1" dirty="0">
              <a:latin typeface="Segoe UI" panose="020B0502040204020203" pitchFamily="34" charset="0"/>
              <a:ea typeface="Segoe UI" panose="020B0502040204020203" pitchFamily="34" charset="0"/>
              <a:cs typeface="Segoe UI" panose="020B0502040204020203" pitchFamily="34" charset="0"/>
            </a:rPr>
            <a:t> </a:t>
          </a:r>
          <a:r>
            <a:rPr lang="hu-HU" sz="1000" b="1" dirty="0" err="1">
              <a:latin typeface="Segoe UI" panose="020B0502040204020203" pitchFamily="34" charset="0"/>
              <a:ea typeface="Segoe UI" panose="020B0502040204020203" pitchFamily="34" charset="0"/>
              <a:cs typeface="Segoe UI" panose="020B0502040204020203" pitchFamily="34" charset="0"/>
            </a:rPr>
            <a:t>public</a:t>
          </a:r>
          <a:r>
            <a:rPr lang="hu-HU" sz="1000" b="1" dirty="0">
              <a:latin typeface="Segoe UI" panose="020B0502040204020203" pitchFamily="34" charset="0"/>
              <a:ea typeface="Segoe UI" panose="020B0502040204020203" pitchFamily="34" charset="0"/>
              <a:cs typeface="Segoe UI" panose="020B0502040204020203" pitchFamily="34" charset="0"/>
            </a:rPr>
            <a:t> </a:t>
          </a:r>
          <a:r>
            <a:rPr lang="hu-HU" sz="1000" b="1" dirty="0" err="1">
              <a:latin typeface="Segoe UI" panose="020B0502040204020203" pitchFamily="34" charset="0"/>
              <a:ea typeface="Segoe UI" panose="020B0502040204020203" pitchFamily="34" charset="0"/>
              <a:cs typeface="Segoe UI" panose="020B0502040204020203" pitchFamily="34" charset="0"/>
            </a:rPr>
            <a:t>finances</a:t>
          </a:r>
          <a:endParaRPr lang="hu-HU" sz="1000" b="1" dirty="0">
            <a:latin typeface="Segoe UI" panose="020B0502040204020203" pitchFamily="34" charset="0"/>
            <a:ea typeface="Segoe UI" panose="020B0502040204020203" pitchFamily="34" charset="0"/>
            <a:cs typeface="Segoe UI" panose="020B0502040204020203" pitchFamily="34" charset="0"/>
          </a:endParaRPr>
        </a:p>
      </dgm:t>
    </dgm:pt>
    <dgm:pt modelId="{DE5771C7-ECFE-4072-AF0E-66CB9023ADFE}" type="parTrans" cxnId="{14BA322B-9C76-495D-B701-B396063DAE45}">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18312AB0-11C2-4B63-8A29-1402EB3872B1}" type="sibTrans" cxnId="{14BA322B-9C76-495D-B701-B396063DAE45}">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0A2D3920-0C48-4AAC-85C2-994AA78452E9}">
      <dgm:prSet custT="1"/>
      <dgm:spPr/>
      <dgm:t>
        <a:bodyPr/>
        <a:lstStyle/>
        <a:p>
          <a:pPr rtl="0"/>
          <a:r>
            <a:rPr lang="hu-HU" sz="1000" b="1">
              <a:latin typeface="Segoe UI" panose="020B0502040204020203" pitchFamily="34" charset="0"/>
              <a:ea typeface="Segoe UI" panose="020B0502040204020203" pitchFamily="34" charset="0"/>
              <a:cs typeface="Segoe UI" panose="020B0502040204020203" pitchFamily="34" charset="0"/>
            </a:rPr>
            <a:t>Tables</a:t>
          </a:r>
        </a:p>
      </dgm:t>
    </dgm:pt>
    <dgm:pt modelId="{F5CA0CEE-8CB2-4ADC-8739-CB8AA7406E6A}" type="parTrans" cxnId="{7C9DDD70-CA65-41B0-9674-578D09F97355}">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DB390F87-48CC-4E0C-B7C0-637C6CB24809}" type="sibTrans" cxnId="{7C9DDD70-CA65-41B0-9674-578D09F97355}">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2C38375C-29F2-49DA-8FEB-E7B004240242}" type="pres">
      <dgm:prSet presAssocID="{AF42372A-3E46-42D6-8EC2-16CEB6736A9B}" presName="linear" presStyleCnt="0">
        <dgm:presLayoutVars>
          <dgm:animLvl val="lvl"/>
          <dgm:resizeHandles val="exact"/>
        </dgm:presLayoutVars>
      </dgm:prSet>
      <dgm:spPr/>
    </dgm:pt>
    <dgm:pt modelId="{7B710FDF-E2C4-4CE1-AED6-470C113360C9}" type="pres">
      <dgm:prSet presAssocID="{DD654CA1-DC39-4712-B9D8-10795DAE3F7A}" presName="parentText" presStyleLbl="node1" presStyleIdx="0" presStyleCnt="11">
        <dgm:presLayoutVars>
          <dgm:chMax val="0"/>
          <dgm:bulletEnabled val="1"/>
        </dgm:presLayoutVars>
      </dgm:prSet>
      <dgm:spPr/>
    </dgm:pt>
    <dgm:pt modelId="{E1DE2E67-22E5-4156-8AAF-817BD27573BF}" type="pres">
      <dgm:prSet presAssocID="{AE4D68CA-F7D9-4A93-B702-765C050B28A2}" presName="spacer" presStyleCnt="0"/>
      <dgm:spPr/>
    </dgm:pt>
    <dgm:pt modelId="{99A5C8EF-9E7B-48E4-B9C5-5B3694867A09}" type="pres">
      <dgm:prSet presAssocID="{089F5BA5-FC52-420B-BFCC-055D70163866}" presName="parentText" presStyleLbl="node1" presStyleIdx="1" presStyleCnt="11">
        <dgm:presLayoutVars>
          <dgm:chMax val="0"/>
          <dgm:bulletEnabled val="1"/>
        </dgm:presLayoutVars>
      </dgm:prSet>
      <dgm:spPr/>
    </dgm:pt>
    <dgm:pt modelId="{875ACE82-0507-4BCB-8BE8-C626A8C1CE79}" type="pres">
      <dgm:prSet presAssocID="{089F5BA5-FC52-420B-BFCC-055D70163866}" presName="childText" presStyleLbl="revTx" presStyleIdx="0" presStyleCnt="5" custScaleY="139087">
        <dgm:presLayoutVars>
          <dgm:bulletEnabled val="1"/>
        </dgm:presLayoutVars>
      </dgm:prSet>
      <dgm:spPr/>
    </dgm:pt>
    <dgm:pt modelId="{F6B06BC8-3026-4C13-9C58-B993C9AA80DA}" type="pres">
      <dgm:prSet presAssocID="{F31F20E2-BEEE-4F0E-BB08-AF65239EE9B8}" presName="parentText" presStyleLbl="node1" presStyleIdx="2" presStyleCnt="11">
        <dgm:presLayoutVars>
          <dgm:chMax val="0"/>
          <dgm:bulletEnabled val="1"/>
        </dgm:presLayoutVars>
      </dgm:prSet>
      <dgm:spPr/>
    </dgm:pt>
    <dgm:pt modelId="{86C3DCA3-7F0E-407E-B250-AE0167089811}" type="pres">
      <dgm:prSet presAssocID="{197883B9-B5CC-4FED-8D43-415A36695FDA}" presName="spacer" presStyleCnt="0"/>
      <dgm:spPr/>
    </dgm:pt>
    <dgm:pt modelId="{7AADF4C5-2502-40EE-B595-F2431BB48EAE}" type="pres">
      <dgm:prSet presAssocID="{9DA3D5CB-0CC5-4A90-B907-FCE45EE34C3B}" presName="parentText" presStyleLbl="node1" presStyleIdx="3" presStyleCnt="11">
        <dgm:presLayoutVars>
          <dgm:chMax val="0"/>
          <dgm:bulletEnabled val="1"/>
        </dgm:presLayoutVars>
      </dgm:prSet>
      <dgm:spPr/>
    </dgm:pt>
    <dgm:pt modelId="{743A66A7-C51A-4E74-8EBC-87B85DCE207C}" type="pres">
      <dgm:prSet presAssocID="{973CF8F6-DB7E-490B-8F1C-3D4DCB77DE19}" presName="spacer" presStyleCnt="0"/>
      <dgm:spPr/>
    </dgm:pt>
    <dgm:pt modelId="{1B0C226E-4028-49F2-8921-B1078B5BAD57}" type="pres">
      <dgm:prSet presAssocID="{ADB1FAC6-1ED1-4EE6-A247-10F43F8D4D43}" presName="parentText" presStyleLbl="node1" presStyleIdx="4" presStyleCnt="11">
        <dgm:presLayoutVars>
          <dgm:chMax val="0"/>
          <dgm:bulletEnabled val="1"/>
        </dgm:presLayoutVars>
      </dgm:prSet>
      <dgm:spPr/>
    </dgm:pt>
    <dgm:pt modelId="{83B3EA9E-048D-4406-8C51-526F444A38EB}" type="pres">
      <dgm:prSet presAssocID="{ADB1FAC6-1ED1-4EE6-A247-10F43F8D4D43}" presName="childText" presStyleLbl="revTx" presStyleIdx="1" presStyleCnt="5" custScaleY="155988">
        <dgm:presLayoutVars>
          <dgm:bulletEnabled val="1"/>
        </dgm:presLayoutVars>
      </dgm:prSet>
      <dgm:spPr/>
    </dgm:pt>
    <dgm:pt modelId="{C709DF04-D63A-45F5-8F92-628D776C6CF6}" type="pres">
      <dgm:prSet presAssocID="{61BC7555-22C0-4B83-8D11-4977C4AE89A7}" presName="parentText" presStyleLbl="node1" presStyleIdx="5" presStyleCnt="11">
        <dgm:presLayoutVars>
          <dgm:chMax val="0"/>
          <dgm:bulletEnabled val="1"/>
        </dgm:presLayoutVars>
      </dgm:prSet>
      <dgm:spPr/>
    </dgm:pt>
    <dgm:pt modelId="{E76D3CBB-A253-43C9-B569-6843C39DCC97}" type="pres">
      <dgm:prSet presAssocID="{61BC7555-22C0-4B83-8D11-4977C4AE89A7}" presName="childText" presStyleLbl="revTx" presStyleIdx="2" presStyleCnt="5" custScaleY="153581">
        <dgm:presLayoutVars>
          <dgm:bulletEnabled val="1"/>
        </dgm:presLayoutVars>
      </dgm:prSet>
      <dgm:spPr/>
    </dgm:pt>
    <dgm:pt modelId="{26929073-DBB7-4AAD-AEC4-4540B6435C36}" type="pres">
      <dgm:prSet presAssocID="{04E0E30B-1117-4CDE-8301-9139B307337C}" presName="parentText" presStyleLbl="node1" presStyleIdx="6" presStyleCnt="11">
        <dgm:presLayoutVars>
          <dgm:chMax val="0"/>
          <dgm:bulletEnabled val="1"/>
        </dgm:presLayoutVars>
      </dgm:prSet>
      <dgm:spPr/>
    </dgm:pt>
    <dgm:pt modelId="{AC0EF9CC-BE11-4414-8E14-3B555BFBDD62}" type="pres">
      <dgm:prSet presAssocID="{A5ACD37D-6552-4775-8D9B-9ACB89AEB62F}" presName="spacer" presStyleCnt="0"/>
      <dgm:spPr/>
    </dgm:pt>
    <dgm:pt modelId="{ACA9DE41-1950-4DCF-867C-C2DDB159D905}" type="pres">
      <dgm:prSet presAssocID="{176BB2D9-F18A-4BEA-AD51-3A8B51A07E46}" presName="parentText" presStyleLbl="node1" presStyleIdx="7" presStyleCnt="11">
        <dgm:presLayoutVars>
          <dgm:chMax val="0"/>
          <dgm:bulletEnabled val="1"/>
        </dgm:presLayoutVars>
      </dgm:prSet>
      <dgm:spPr/>
    </dgm:pt>
    <dgm:pt modelId="{08455D7D-F119-4501-B9DB-9AB1D88D61BE}" type="pres">
      <dgm:prSet presAssocID="{E4FA8238-C4C4-4B64-B17E-4444225901CB}" presName="spacer" presStyleCnt="0"/>
      <dgm:spPr/>
    </dgm:pt>
    <dgm:pt modelId="{AB1F6B9E-334E-4061-8497-7295FC1B9988}" type="pres">
      <dgm:prSet presAssocID="{CF1092C0-5798-431D-BC92-37D7CE5AFF6B}" presName="parentText" presStyleLbl="node1" presStyleIdx="8" presStyleCnt="11">
        <dgm:presLayoutVars>
          <dgm:chMax val="0"/>
          <dgm:bulletEnabled val="1"/>
        </dgm:presLayoutVars>
      </dgm:prSet>
      <dgm:spPr/>
    </dgm:pt>
    <dgm:pt modelId="{97A780DC-1E23-4592-92B5-E5C56F9CC1E4}" type="pres">
      <dgm:prSet presAssocID="{CF1092C0-5798-431D-BC92-37D7CE5AFF6B}" presName="childText" presStyleLbl="revTx" presStyleIdx="3" presStyleCnt="5" custScaleY="138523">
        <dgm:presLayoutVars>
          <dgm:bulletEnabled val="1"/>
        </dgm:presLayoutVars>
      </dgm:prSet>
      <dgm:spPr/>
    </dgm:pt>
    <dgm:pt modelId="{ECFF826F-266B-41D6-8194-418376749707}" type="pres">
      <dgm:prSet presAssocID="{99B885A4-E3F0-4036-9881-2B85DEF21544}" presName="parentText" presStyleLbl="node1" presStyleIdx="9" presStyleCnt="11">
        <dgm:presLayoutVars>
          <dgm:chMax val="0"/>
          <dgm:bulletEnabled val="1"/>
        </dgm:presLayoutVars>
      </dgm:prSet>
      <dgm:spPr/>
    </dgm:pt>
    <dgm:pt modelId="{AAE6BF1A-9EF3-498F-BD00-A00F66324A08}" type="pres">
      <dgm:prSet presAssocID="{99B885A4-E3F0-4036-9881-2B85DEF21544}" presName="childText" presStyleLbl="revTx" presStyleIdx="4" presStyleCnt="5" custScaleY="161507">
        <dgm:presLayoutVars>
          <dgm:bulletEnabled val="1"/>
        </dgm:presLayoutVars>
      </dgm:prSet>
      <dgm:spPr/>
    </dgm:pt>
    <dgm:pt modelId="{E1346244-F2FE-4C34-99AE-9F500D7B55ED}" type="pres">
      <dgm:prSet presAssocID="{0A2D3920-0C48-4AAC-85C2-994AA78452E9}" presName="parentText" presStyleLbl="node1" presStyleIdx="10" presStyleCnt="11">
        <dgm:presLayoutVars>
          <dgm:chMax val="0"/>
          <dgm:bulletEnabled val="1"/>
        </dgm:presLayoutVars>
      </dgm:prSet>
      <dgm:spPr/>
    </dgm:pt>
  </dgm:ptLst>
  <dgm:cxnLst>
    <dgm:cxn modelId="{B146B019-57A3-441B-B27A-1CDC10ACF8BB}" srcId="{ADB1FAC6-1ED1-4EE6-A247-10F43F8D4D43}" destId="{03FBD013-4486-4411-A819-B0FA8897C016}" srcOrd="0" destOrd="0" parTransId="{17271CE2-E3E8-4543-81BC-3A72E648D827}" sibTransId="{4639CC15-85B5-4F63-90B1-8463BC6B1D8D}"/>
    <dgm:cxn modelId="{A4E98B1C-73C1-4ADF-B9F5-5DF9D9FD5E0E}" type="presOf" srcId="{0A2D3920-0C48-4AAC-85C2-994AA78452E9}" destId="{E1346244-F2FE-4C34-99AE-9F500D7B55ED}" srcOrd="0" destOrd="0" presId="urn:microsoft.com/office/officeart/2005/8/layout/vList2"/>
    <dgm:cxn modelId="{93275B20-9762-4CC9-B579-21DD8A9CE9B7}" type="presOf" srcId="{04E0E30B-1117-4CDE-8301-9139B307337C}" destId="{26929073-DBB7-4AAD-AEC4-4540B6435C36}" srcOrd="0" destOrd="0" presId="urn:microsoft.com/office/officeart/2005/8/layout/vList2"/>
    <dgm:cxn modelId="{7E7DBD21-FB63-4BCC-A94A-B824F32DF9B4}" srcId="{AF42372A-3E46-42D6-8EC2-16CEB6736A9B}" destId="{04E0E30B-1117-4CDE-8301-9139B307337C}" srcOrd="6" destOrd="0" parTransId="{DD75E4B5-D172-4AE5-BCC8-D93EE5485C3B}" sibTransId="{A5ACD37D-6552-4775-8D9B-9ACB89AEB62F}"/>
    <dgm:cxn modelId="{DFA1AA22-0D5B-40D8-AAE4-4EE7FF45D3CE}" type="presOf" srcId="{9DA3D5CB-0CC5-4A90-B907-FCE45EE34C3B}" destId="{7AADF4C5-2502-40EE-B595-F2431BB48EAE}" srcOrd="0" destOrd="0" presId="urn:microsoft.com/office/officeart/2005/8/layout/vList2"/>
    <dgm:cxn modelId="{283DF622-E39C-471D-9DC0-EA25574AF1A8}" srcId="{AF42372A-3E46-42D6-8EC2-16CEB6736A9B}" destId="{DD654CA1-DC39-4712-B9D8-10795DAE3F7A}" srcOrd="0" destOrd="0" parTransId="{E4E60856-0E25-4654-B029-A455894A1252}" sibTransId="{AE4D68CA-F7D9-4A93-B702-765C050B28A2}"/>
    <dgm:cxn modelId="{14BA322B-9C76-495D-B701-B396063DAE45}" srcId="{99B885A4-E3F0-4036-9881-2B85DEF21544}" destId="{5EB72E3F-ED92-43D0-B9A5-4D044D3FAC45}" srcOrd="1" destOrd="0" parTransId="{DE5771C7-ECFE-4072-AF0E-66CB9023ADFE}" sibTransId="{18312AB0-11C2-4B63-8A29-1402EB3872B1}"/>
    <dgm:cxn modelId="{3C711F2C-A9E4-4748-A20E-1BA1B64DAF6B}" srcId="{ADB1FAC6-1ED1-4EE6-A247-10F43F8D4D43}" destId="{ADF58064-5BEF-4A07-9FFA-C5B3C5CBB606}" srcOrd="4" destOrd="0" parTransId="{DDDA9890-6882-4AAD-8F65-4A84B776A861}" sibTransId="{120EFFCD-1F78-45E7-A7E7-4C4A62348336}"/>
    <dgm:cxn modelId="{8B9EAE2F-B010-409E-BDAD-FF642B0C4FA2}" srcId="{ADB1FAC6-1ED1-4EE6-A247-10F43F8D4D43}" destId="{E0935B19-31BA-4113-9F0E-9D3ADF40256C}" srcOrd="1" destOrd="0" parTransId="{3B17AF54-6CF3-4306-99B7-6AA20CD98D5C}" sibTransId="{3447A02F-BA9F-4FED-ACD4-20E9159164E3}"/>
    <dgm:cxn modelId="{BB910A31-EC57-46E7-861D-670C0CFCED7E}" srcId="{AF42372A-3E46-42D6-8EC2-16CEB6736A9B}" destId="{ADB1FAC6-1ED1-4EE6-A247-10F43F8D4D43}" srcOrd="4" destOrd="0" parTransId="{833EE8E2-7854-427B-8B95-53E897AA96EE}" sibTransId="{569A4921-4DCE-474F-BB64-E7AB233A4165}"/>
    <dgm:cxn modelId="{04768032-177A-46E6-BBDB-FE2B701A240E}" type="presOf" srcId="{133C05A3-6AEC-4020-84A1-8BD5EEC42028}" destId="{83B3EA9E-048D-4406-8C51-526F444A38EB}" srcOrd="0" destOrd="5" presId="urn:microsoft.com/office/officeart/2005/8/layout/vList2"/>
    <dgm:cxn modelId="{93681140-0C43-4D71-898A-98DC66BD9931}" srcId="{AF42372A-3E46-42D6-8EC2-16CEB6736A9B}" destId="{CF1092C0-5798-431D-BC92-37D7CE5AFF6B}" srcOrd="8" destOrd="0" parTransId="{9D1833DF-2DED-4354-A649-4FA99173ABD6}" sibTransId="{CDFD5967-877D-45A0-B6EB-247469E6DF33}"/>
    <dgm:cxn modelId="{C42A755C-C6D5-4A84-8D02-5E0B6BA33809}" type="presOf" srcId="{313133AF-655A-4622-B20B-1E22B34B2C0B}" destId="{97A780DC-1E23-4592-92B5-E5C56F9CC1E4}" srcOrd="0" destOrd="0" presId="urn:microsoft.com/office/officeart/2005/8/layout/vList2"/>
    <dgm:cxn modelId="{B4E9D95E-C764-42BB-BE4E-33CABADEA7CB}" srcId="{AF42372A-3E46-42D6-8EC2-16CEB6736A9B}" destId="{F31F20E2-BEEE-4F0E-BB08-AF65239EE9B8}" srcOrd="2" destOrd="0" parTransId="{B493C5A6-E128-494A-8451-E4BD5910898A}" sibTransId="{197883B9-B5CC-4FED-8D43-415A36695FDA}"/>
    <dgm:cxn modelId="{8B22DC5F-2CDC-4F2D-8BD6-CD07FF01BD79}" type="presOf" srcId="{E0935B19-31BA-4113-9F0E-9D3ADF40256C}" destId="{83B3EA9E-048D-4406-8C51-526F444A38EB}" srcOrd="0" destOrd="1" presId="urn:microsoft.com/office/officeart/2005/8/layout/vList2"/>
    <dgm:cxn modelId="{42D1F761-8336-4BED-8C8A-0DB48CFF84EE}" type="presOf" srcId="{DD654CA1-DC39-4712-B9D8-10795DAE3F7A}" destId="{7B710FDF-E2C4-4CE1-AED6-470C113360C9}" srcOrd="0" destOrd="0" presId="urn:microsoft.com/office/officeart/2005/8/layout/vList2"/>
    <dgm:cxn modelId="{54591747-0F69-4B78-9F64-F3EA79977C55}" type="presOf" srcId="{B6B0E49E-7588-497A-89EF-4D161FB54550}" destId="{E76D3CBB-A253-43C9-B569-6843C39DCC97}" srcOrd="0" destOrd="4" presId="urn:microsoft.com/office/officeart/2005/8/layout/vList2"/>
    <dgm:cxn modelId="{1D04BB67-47D3-4F97-BEC8-09CDA8E8259F}" type="presOf" srcId="{99B885A4-E3F0-4036-9881-2B85DEF21544}" destId="{ECFF826F-266B-41D6-8194-418376749707}" srcOrd="0" destOrd="0" presId="urn:microsoft.com/office/officeart/2005/8/layout/vList2"/>
    <dgm:cxn modelId="{D31FF849-B1DD-43FA-B0DB-8F6DA8B98C9C}" type="presOf" srcId="{E487339A-1361-4287-8E46-0CB3DEB97A4D}" destId="{E76D3CBB-A253-43C9-B569-6843C39DCC97}" srcOrd="0" destOrd="2" presId="urn:microsoft.com/office/officeart/2005/8/layout/vList2"/>
    <dgm:cxn modelId="{1C0A5A6B-C673-45E3-A7C4-FD1F20DDA92E}" type="presOf" srcId="{AF42372A-3E46-42D6-8EC2-16CEB6736A9B}" destId="{2C38375C-29F2-49DA-8FEB-E7B004240242}" srcOrd="0" destOrd="0" presId="urn:microsoft.com/office/officeart/2005/8/layout/vList2"/>
    <dgm:cxn modelId="{9B60C26C-F6BF-4E2D-8622-D208A64FDCFF}" type="presOf" srcId="{528BD727-BDB3-4FDF-9773-8D92F96AB669}" destId="{875ACE82-0507-4BCB-8BE8-C626A8C1CE79}" srcOrd="0" destOrd="1" presId="urn:microsoft.com/office/officeart/2005/8/layout/vList2"/>
    <dgm:cxn modelId="{9525044E-753E-4077-88E2-70930FEC8790}" srcId="{AF42372A-3E46-42D6-8EC2-16CEB6736A9B}" destId="{176BB2D9-F18A-4BEA-AD51-3A8B51A07E46}" srcOrd="7" destOrd="0" parTransId="{5CE2DC6D-FA69-4E56-A229-1EA2FC0DB8F2}" sibTransId="{E4FA8238-C4C4-4B64-B17E-4444225901CB}"/>
    <dgm:cxn modelId="{8E54E66F-85E0-4767-ACF5-ACEB7C8A84AB}" type="presOf" srcId="{ADF58064-5BEF-4A07-9FFA-C5B3C5CBB606}" destId="{83B3EA9E-048D-4406-8C51-526F444A38EB}" srcOrd="0" destOrd="4" presId="urn:microsoft.com/office/officeart/2005/8/layout/vList2"/>
    <dgm:cxn modelId="{59A1DB50-EDF8-40E3-87B4-04916529A89B}" srcId="{089F5BA5-FC52-420B-BFCC-055D70163866}" destId="{528BD727-BDB3-4FDF-9773-8D92F96AB669}" srcOrd="1" destOrd="0" parTransId="{E37C4FDF-3FCF-43D9-91B1-11CFDD0278D1}" sibTransId="{1F6084CB-7563-4BE6-A19F-225893C7E023}"/>
    <dgm:cxn modelId="{7C9DDD70-CA65-41B0-9674-578D09F97355}" srcId="{AF42372A-3E46-42D6-8EC2-16CEB6736A9B}" destId="{0A2D3920-0C48-4AAC-85C2-994AA78452E9}" srcOrd="10" destOrd="0" parTransId="{F5CA0CEE-8CB2-4ADC-8739-CB8AA7406E6A}" sibTransId="{DB390F87-48CC-4E0C-B7C0-637C6CB24809}"/>
    <dgm:cxn modelId="{07889571-C26C-49E5-945D-2CB934A54463}" type="presOf" srcId="{CF1092C0-5798-431D-BC92-37D7CE5AFF6B}" destId="{AB1F6B9E-334E-4061-8497-7295FC1B9988}" srcOrd="0" destOrd="0" presId="urn:microsoft.com/office/officeart/2005/8/layout/vList2"/>
    <dgm:cxn modelId="{25AD9253-9296-45C1-9122-FCB5C9E852C6}" type="presOf" srcId="{C5BF04AF-DD77-4964-80BC-6E9F13A2BC71}" destId="{83B3EA9E-048D-4406-8C51-526F444A38EB}" srcOrd="0" destOrd="3" presId="urn:microsoft.com/office/officeart/2005/8/layout/vList2"/>
    <dgm:cxn modelId="{F2339475-10BB-4652-ACC0-E3A8CD628B2C}" type="presOf" srcId="{E3AC80D7-9638-4B77-A4D9-9AB025D8761C}" destId="{E76D3CBB-A253-43C9-B569-6843C39DCC97}" srcOrd="0" destOrd="3" presId="urn:microsoft.com/office/officeart/2005/8/layout/vList2"/>
    <dgm:cxn modelId="{DF357077-CEBB-46A7-8010-A5330BDAECD4}" type="presOf" srcId="{FF24748E-AD39-48A9-81DE-849457C99E3D}" destId="{97A780DC-1E23-4592-92B5-E5C56F9CC1E4}" srcOrd="0" destOrd="1" presId="urn:microsoft.com/office/officeart/2005/8/layout/vList2"/>
    <dgm:cxn modelId="{08CB3279-01AE-425C-B2B3-3C91207E55D4}" srcId="{AF42372A-3E46-42D6-8EC2-16CEB6736A9B}" destId="{089F5BA5-FC52-420B-BFCC-055D70163866}" srcOrd="1" destOrd="0" parTransId="{DD9B59AF-E490-41B4-8708-8A212023A78F}" sibTransId="{826CCD77-818C-4C78-888C-396F04711A4E}"/>
    <dgm:cxn modelId="{2438D779-B18F-4EF2-B7ED-DE3BC66BAF42}" srcId="{AF42372A-3E46-42D6-8EC2-16CEB6736A9B}" destId="{61BC7555-22C0-4B83-8D11-4977C4AE89A7}" srcOrd="5" destOrd="0" parTransId="{A6EED164-E449-44B0-BD5C-291A55067E8A}" sibTransId="{C040293F-A905-4375-BCC9-6EAF8F568C65}"/>
    <dgm:cxn modelId="{20F5E190-6498-419F-BA4B-717D2C82D9CA}" type="presOf" srcId="{61BC7555-22C0-4B83-8D11-4977C4AE89A7}" destId="{C709DF04-D63A-45F5-8F92-628D776C6CF6}" srcOrd="0" destOrd="0" presId="urn:microsoft.com/office/officeart/2005/8/layout/vList2"/>
    <dgm:cxn modelId="{58F25492-9271-4A88-82FA-41261B630411}" type="presOf" srcId="{DE1BAE1D-09E7-4762-86E3-B679088BBF7D}" destId="{875ACE82-0507-4BCB-8BE8-C626A8C1CE79}" srcOrd="0" destOrd="0" presId="urn:microsoft.com/office/officeart/2005/8/layout/vList2"/>
    <dgm:cxn modelId="{A8BF779F-A9E1-494D-8CB2-B095570F6C22}" srcId="{ADB1FAC6-1ED1-4EE6-A247-10F43F8D4D43}" destId="{78E2E97E-C231-44F4-B103-31FC85DAE3A5}" srcOrd="6" destOrd="0" parTransId="{004B6315-C095-43B9-BD29-AB99364BC33D}" sibTransId="{4AE2758F-54DC-4CFB-8452-86EB1F8D13AF}"/>
    <dgm:cxn modelId="{E8E236A7-6285-4F68-94AB-FE2745990604}" srcId="{ADB1FAC6-1ED1-4EE6-A247-10F43F8D4D43}" destId="{133C05A3-6AEC-4020-84A1-8BD5EEC42028}" srcOrd="5" destOrd="0" parTransId="{75DAA01C-F53D-4B0F-9986-079F4D290990}" sibTransId="{C1FDE50E-DFF7-48A9-82FC-94B9F81C2F02}"/>
    <dgm:cxn modelId="{E5CD59A7-DF1A-4880-90EB-6D01FCA41DA0}" type="presOf" srcId="{F31F20E2-BEEE-4F0E-BB08-AF65239EE9B8}" destId="{F6B06BC8-3026-4C13-9C58-B993C9AA80DA}" srcOrd="0" destOrd="0" presId="urn:microsoft.com/office/officeart/2005/8/layout/vList2"/>
    <dgm:cxn modelId="{BF3BBFA8-00DD-45F6-B820-70C40051A575}" type="presOf" srcId="{089F5BA5-FC52-420B-BFCC-055D70163866}" destId="{99A5C8EF-9E7B-48E4-B9C5-5B3694867A09}" srcOrd="0" destOrd="0" presId="urn:microsoft.com/office/officeart/2005/8/layout/vList2"/>
    <dgm:cxn modelId="{805A2DAB-3BEA-4F9A-A8FE-2FCDB0F4C8D4}" srcId="{61BC7555-22C0-4B83-8D11-4977C4AE89A7}" destId="{E487339A-1361-4287-8E46-0CB3DEB97A4D}" srcOrd="2" destOrd="0" parTransId="{50C6BE48-03B4-4684-9AB9-CE2E2E931553}" sibTransId="{1748FDE8-05BC-429A-8F0D-C4252BA04A69}"/>
    <dgm:cxn modelId="{0F0D62B0-DA8D-49B1-BBD5-9815724ABF2E}" type="presOf" srcId="{176BB2D9-F18A-4BEA-AD51-3A8B51A07E46}" destId="{ACA9DE41-1950-4DCF-867C-C2DDB159D905}" srcOrd="0" destOrd="0" presId="urn:microsoft.com/office/officeart/2005/8/layout/vList2"/>
    <dgm:cxn modelId="{F36789B3-B83B-4B0A-9020-2C86776EC7CC}" type="presOf" srcId="{EA7E0D88-F808-421A-B0FB-BB5D305C1C43}" destId="{83B3EA9E-048D-4406-8C51-526F444A38EB}" srcOrd="0" destOrd="2" presId="urn:microsoft.com/office/officeart/2005/8/layout/vList2"/>
    <dgm:cxn modelId="{73E588B4-FBDA-4F3E-83AD-EBE73E2F856B}" srcId="{089F5BA5-FC52-420B-BFCC-055D70163866}" destId="{DE1BAE1D-09E7-4762-86E3-B679088BBF7D}" srcOrd="0" destOrd="0" parTransId="{2FDDA951-3CB5-4BC1-9C97-B02BE02AEFE6}" sibTransId="{7947C718-BEF4-40D3-888C-4C6F6ED3A1F6}"/>
    <dgm:cxn modelId="{69FFB4B4-9C3E-4521-9F79-062C69CC9F71}" srcId="{CF1092C0-5798-431D-BC92-37D7CE5AFF6B}" destId="{313133AF-655A-4622-B20B-1E22B34B2C0B}" srcOrd="0" destOrd="0" parTransId="{7CE26D3E-26A6-43A1-9C66-4BD0B8D3D95C}" sibTransId="{5A46CBC3-AFBA-406C-92E8-CAC521472D74}"/>
    <dgm:cxn modelId="{C24978BB-6275-4CC2-98A6-4ECCB6FC1B5C}" type="presOf" srcId="{68C301BD-A9F7-4935-9503-8934B25584B6}" destId="{E76D3CBB-A253-43C9-B569-6843C39DCC97}" srcOrd="0" destOrd="0" presId="urn:microsoft.com/office/officeart/2005/8/layout/vList2"/>
    <dgm:cxn modelId="{F29C0CBC-ABE9-4E91-BDF4-2271236E708C}" type="presOf" srcId="{B71C71AF-73BB-4774-89AA-32CEC3CE459B}" destId="{AAE6BF1A-9EF3-498F-BD00-A00F66324A08}" srcOrd="0" destOrd="0" presId="urn:microsoft.com/office/officeart/2005/8/layout/vList2"/>
    <dgm:cxn modelId="{FFBAB9C8-A9DD-426D-A940-2FEB95302751}" type="presOf" srcId="{ADB1FAC6-1ED1-4EE6-A247-10F43F8D4D43}" destId="{1B0C226E-4028-49F2-8921-B1078B5BAD57}" srcOrd="0" destOrd="0" presId="urn:microsoft.com/office/officeart/2005/8/layout/vList2"/>
    <dgm:cxn modelId="{899373CC-3B29-4552-9025-40F32C507AD4}" type="presOf" srcId="{03FBD013-4486-4411-A819-B0FA8897C016}" destId="{83B3EA9E-048D-4406-8C51-526F444A38EB}" srcOrd="0" destOrd="0" presId="urn:microsoft.com/office/officeart/2005/8/layout/vList2"/>
    <dgm:cxn modelId="{D1515BCE-AEBE-44C6-99D8-54A1109DC577}" srcId="{CF1092C0-5798-431D-BC92-37D7CE5AFF6B}" destId="{FF24748E-AD39-48A9-81DE-849457C99E3D}" srcOrd="1" destOrd="0" parTransId="{8167DAD0-67B9-45EB-BCB5-895F4DA8618D}" sibTransId="{A721ACF0-2D66-41C6-A68D-E4E3AF2FF2DA}"/>
    <dgm:cxn modelId="{C353B8CE-8CFC-470F-9F7A-7523E385FCD7}" srcId="{61BC7555-22C0-4B83-8D11-4977C4AE89A7}" destId="{68C301BD-A9F7-4935-9503-8934B25584B6}" srcOrd="0" destOrd="0" parTransId="{E6B9A8E3-81B4-45D8-8356-14C02098356F}" sibTransId="{BBB6CB09-AC4E-4B8B-B1BC-59E08A0E08D4}"/>
    <dgm:cxn modelId="{C9327DD3-1C57-408B-B388-0C62AF124EC2}" srcId="{61BC7555-22C0-4B83-8D11-4977C4AE89A7}" destId="{B6B0E49E-7588-497A-89EF-4D161FB54550}" srcOrd="4" destOrd="0" parTransId="{5EAB5231-C1E6-4873-A69C-0E4D4045CED4}" sibTransId="{6149861E-97DF-4B41-8038-C00863AFA568}"/>
    <dgm:cxn modelId="{7FD760D5-6FBA-4EDF-A87D-2EDF2E612F83}" srcId="{99B885A4-E3F0-4036-9881-2B85DEF21544}" destId="{B71C71AF-73BB-4774-89AA-32CEC3CE459B}" srcOrd="0" destOrd="0" parTransId="{6BC1DD54-09E2-4614-8252-9C92D34F41FC}" sibTransId="{C4125BA3-0429-4BEF-9187-D1E7DC2FE104}"/>
    <dgm:cxn modelId="{0177CBE3-E11B-409E-BBB8-D83C23FFD29E}" srcId="{AF42372A-3E46-42D6-8EC2-16CEB6736A9B}" destId="{9DA3D5CB-0CC5-4A90-B907-FCE45EE34C3B}" srcOrd="3" destOrd="0" parTransId="{A6620F0B-E6B9-4820-ACAC-5D8B094F14F1}" sibTransId="{973CF8F6-DB7E-490B-8F1C-3D4DCB77DE19}"/>
    <dgm:cxn modelId="{04623CE7-140B-4879-AAD5-0B81457E4625}" srcId="{ADB1FAC6-1ED1-4EE6-A247-10F43F8D4D43}" destId="{C5BF04AF-DD77-4964-80BC-6E9F13A2BC71}" srcOrd="3" destOrd="0" parTransId="{86C2F8C8-8232-4D97-849B-AE4A66EDB2A3}" sibTransId="{7526B254-BFC1-49DB-B069-0D92CA9EAD15}"/>
    <dgm:cxn modelId="{45A6A1F0-6E95-4DA4-8025-A477C740AFCF}" type="presOf" srcId="{78E2E97E-C231-44F4-B103-31FC85DAE3A5}" destId="{83B3EA9E-048D-4406-8C51-526F444A38EB}" srcOrd="0" destOrd="6" presId="urn:microsoft.com/office/officeart/2005/8/layout/vList2"/>
    <dgm:cxn modelId="{EAA85AF5-7769-459C-A16B-CE24F846E9B9}" type="presOf" srcId="{5EB72E3F-ED92-43D0-B9A5-4D044D3FAC45}" destId="{AAE6BF1A-9EF3-498F-BD00-A00F66324A08}" srcOrd="0" destOrd="1" presId="urn:microsoft.com/office/officeart/2005/8/layout/vList2"/>
    <dgm:cxn modelId="{32AC0FF9-AA93-4303-B3A1-F917B21878C0}" srcId="{61BC7555-22C0-4B83-8D11-4977C4AE89A7}" destId="{E3AC80D7-9638-4B77-A4D9-9AB025D8761C}" srcOrd="3" destOrd="0" parTransId="{496EBDB4-C034-4EC7-9BE3-AAC4EF23C49C}" sibTransId="{567A6C93-6C74-4517-9761-43CC2DC1517D}"/>
    <dgm:cxn modelId="{B02FB7F9-8634-4EB0-901E-9F31CA9021FA}" srcId="{61BC7555-22C0-4B83-8D11-4977C4AE89A7}" destId="{55FB5205-5B14-428D-9E11-974E99293FDC}" srcOrd="5" destOrd="0" parTransId="{2CEF53EF-2EEA-4C43-BAE9-E551C8568A0C}" sibTransId="{3DDBEE6A-4C27-4C0C-8E9B-5601A724ECA4}"/>
    <dgm:cxn modelId="{33EAF2F9-349C-4B80-9E46-9C8317CAD62D}" srcId="{AF42372A-3E46-42D6-8EC2-16CEB6736A9B}" destId="{99B885A4-E3F0-4036-9881-2B85DEF21544}" srcOrd="9" destOrd="0" parTransId="{D86A566B-3F6E-467C-8808-983CDE82D5A8}" sibTransId="{AB302FC4-C85F-4441-B3F5-F202FD9D782F}"/>
    <dgm:cxn modelId="{1E4D97FA-5C6F-455C-A2D6-E3116AD3CC5B}" srcId="{ADB1FAC6-1ED1-4EE6-A247-10F43F8D4D43}" destId="{EA7E0D88-F808-421A-B0FB-BB5D305C1C43}" srcOrd="2" destOrd="0" parTransId="{9877FF31-89EE-4E58-A402-541FA8413B14}" sibTransId="{A7140550-44DD-4199-945C-5EE48EBF4A1F}"/>
    <dgm:cxn modelId="{06A7FDFA-45DA-4C28-AAFF-DBB75A8DD93A}" type="presOf" srcId="{FC5AA521-D634-477A-9F3E-357297980A56}" destId="{E76D3CBB-A253-43C9-B569-6843C39DCC97}" srcOrd="0" destOrd="1" presId="urn:microsoft.com/office/officeart/2005/8/layout/vList2"/>
    <dgm:cxn modelId="{8943DCFC-A603-43BE-9465-93D90A7BA594}" srcId="{61BC7555-22C0-4B83-8D11-4977C4AE89A7}" destId="{FC5AA521-D634-477A-9F3E-357297980A56}" srcOrd="1" destOrd="0" parTransId="{6B80E538-F562-4BFD-8379-E117CBAC1A73}" sibTransId="{091D54A7-56E7-4F3B-864F-1664CBA1F610}"/>
    <dgm:cxn modelId="{9E5E88FE-17C6-41C2-8070-F1F4FF0649EA}" type="presOf" srcId="{55FB5205-5B14-428D-9E11-974E99293FDC}" destId="{E76D3CBB-A253-43C9-B569-6843C39DCC97}" srcOrd="0" destOrd="5" presId="urn:microsoft.com/office/officeart/2005/8/layout/vList2"/>
    <dgm:cxn modelId="{622A72C0-F7E0-4051-B126-00329D82D35B}" type="presParOf" srcId="{2C38375C-29F2-49DA-8FEB-E7B004240242}" destId="{7B710FDF-E2C4-4CE1-AED6-470C113360C9}" srcOrd="0" destOrd="0" presId="urn:microsoft.com/office/officeart/2005/8/layout/vList2"/>
    <dgm:cxn modelId="{DD6649A2-3E7E-4096-B47B-599390612ED2}" type="presParOf" srcId="{2C38375C-29F2-49DA-8FEB-E7B004240242}" destId="{E1DE2E67-22E5-4156-8AAF-817BD27573BF}" srcOrd="1" destOrd="0" presId="urn:microsoft.com/office/officeart/2005/8/layout/vList2"/>
    <dgm:cxn modelId="{31BAC741-5C08-4A2D-8821-3B16D00386B5}" type="presParOf" srcId="{2C38375C-29F2-49DA-8FEB-E7B004240242}" destId="{99A5C8EF-9E7B-48E4-B9C5-5B3694867A09}" srcOrd="2" destOrd="0" presId="urn:microsoft.com/office/officeart/2005/8/layout/vList2"/>
    <dgm:cxn modelId="{E5D2BE86-0DD9-42F2-BA5B-D4A1F2CA6405}" type="presParOf" srcId="{2C38375C-29F2-49DA-8FEB-E7B004240242}" destId="{875ACE82-0507-4BCB-8BE8-C626A8C1CE79}" srcOrd="3" destOrd="0" presId="urn:microsoft.com/office/officeart/2005/8/layout/vList2"/>
    <dgm:cxn modelId="{927380F2-5C87-40FC-9B69-AD69081B71F0}" type="presParOf" srcId="{2C38375C-29F2-49DA-8FEB-E7B004240242}" destId="{F6B06BC8-3026-4C13-9C58-B993C9AA80DA}" srcOrd="4" destOrd="0" presId="urn:microsoft.com/office/officeart/2005/8/layout/vList2"/>
    <dgm:cxn modelId="{B7F9B281-D850-4FE6-B954-30D4A94898D8}" type="presParOf" srcId="{2C38375C-29F2-49DA-8FEB-E7B004240242}" destId="{86C3DCA3-7F0E-407E-B250-AE0167089811}" srcOrd="5" destOrd="0" presId="urn:microsoft.com/office/officeart/2005/8/layout/vList2"/>
    <dgm:cxn modelId="{38295BAD-6BCF-4E45-962D-B46118949435}" type="presParOf" srcId="{2C38375C-29F2-49DA-8FEB-E7B004240242}" destId="{7AADF4C5-2502-40EE-B595-F2431BB48EAE}" srcOrd="6" destOrd="0" presId="urn:microsoft.com/office/officeart/2005/8/layout/vList2"/>
    <dgm:cxn modelId="{60857F7D-AE0F-41CF-9EC0-E96B360FDB56}" type="presParOf" srcId="{2C38375C-29F2-49DA-8FEB-E7B004240242}" destId="{743A66A7-C51A-4E74-8EBC-87B85DCE207C}" srcOrd="7" destOrd="0" presId="urn:microsoft.com/office/officeart/2005/8/layout/vList2"/>
    <dgm:cxn modelId="{6FE4181E-797E-4879-B62F-051DCF4B5F5C}" type="presParOf" srcId="{2C38375C-29F2-49DA-8FEB-E7B004240242}" destId="{1B0C226E-4028-49F2-8921-B1078B5BAD57}" srcOrd="8" destOrd="0" presId="urn:microsoft.com/office/officeart/2005/8/layout/vList2"/>
    <dgm:cxn modelId="{95D2D9BA-64DB-4430-9CC7-FADA5C1BA8CB}" type="presParOf" srcId="{2C38375C-29F2-49DA-8FEB-E7B004240242}" destId="{83B3EA9E-048D-4406-8C51-526F444A38EB}" srcOrd="9" destOrd="0" presId="urn:microsoft.com/office/officeart/2005/8/layout/vList2"/>
    <dgm:cxn modelId="{FE6DFC9D-196D-4B72-B82D-B9E15B9C1359}" type="presParOf" srcId="{2C38375C-29F2-49DA-8FEB-E7B004240242}" destId="{C709DF04-D63A-45F5-8F92-628D776C6CF6}" srcOrd="10" destOrd="0" presId="urn:microsoft.com/office/officeart/2005/8/layout/vList2"/>
    <dgm:cxn modelId="{AF6FB637-9411-482A-96D9-9DA29CBD9284}" type="presParOf" srcId="{2C38375C-29F2-49DA-8FEB-E7B004240242}" destId="{E76D3CBB-A253-43C9-B569-6843C39DCC97}" srcOrd="11" destOrd="0" presId="urn:microsoft.com/office/officeart/2005/8/layout/vList2"/>
    <dgm:cxn modelId="{7CE98548-7D17-4C84-8347-134210C60DC5}" type="presParOf" srcId="{2C38375C-29F2-49DA-8FEB-E7B004240242}" destId="{26929073-DBB7-4AAD-AEC4-4540B6435C36}" srcOrd="12" destOrd="0" presId="urn:microsoft.com/office/officeart/2005/8/layout/vList2"/>
    <dgm:cxn modelId="{84054426-4326-493A-85FA-E2BD4AC1721B}" type="presParOf" srcId="{2C38375C-29F2-49DA-8FEB-E7B004240242}" destId="{AC0EF9CC-BE11-4414-8E14-3B555BFBDD62}" srcOrd="13" destOrd="0" presId="urn:microsoft.com/office/officeart/2005/8/layout/vList2"/>
    <dgm:cxn modelId="{127C5652-240B-4D8A-B147-02D179C0B4B0}" type="presParOf" srcId="{2C38375C-29F2-49DA-8FEB-E7B004240242}" destId="{ACA9DE41-1950-4DCF-867C-C2DDB159D905}" srcOrd="14" destOrd="0" presId="urn:microsoft.com/office/officeart/2005/8/layout/vList2"/>
    <dgm:cxn modelId="{397648B6-B836-45E8-ADD1-99008E099A37}" type="presParOf" srcId="{2C38375C-29F2-49DA-8FEB-E7B004240242}" destId="{08455D7D-F119-4501-B9DB-9AB1D88D61BE}" srcOrd="15" destOrd="0" presId="urn:microsoft.com/office/officeart/2005/8/layout/vList2"/>
    <dgm:cxn modelId="{E2B603A9-C122-4A7A-993B-35167A0470DA}" type="presParOf" srcId="{2C38375C-29F2-49DA-8FEB-E7B004240242}" destId="{AB1F6B9E-334E-4061-8497-7295FC1B9988}" srcOrd="16" destOrd="0" presId="urn:microsoft.com/office/officeart/2005/8/layout/vList2"/>
    <dgm:cxn modelId="{3D4AF609-2346-4957-A8EA-18D49B8BE3AD}" type="presParOf" srcId="{2C38375C-29F2-49DA-8FEB-E7B004240242}" destId="{97A780DC-1E23-4592-92B5-E5C56F9CC1E4}" srcOrd="17" destOrd="0" presId="urn:microsoft.com/office/officeart/2005/8/layout/vList2"/>
    <dgm:cxn modelId="{06ACE9C6-404D-40BF-B461-B9A025798B24}" type="presParOf" srcId="{2C38375C-29F2-49DA-8FEB-E7B004240242}" destId="{ECFF826F-266B-41D6-8194-418376749707}" srcOrd="18" destOrd="0" presId="urn:microsoft.com/office/officeart/2005/8/layout/vList2"/>
    <dgm:cxn modelId="{9D1CAA6C-42B1-48F8-B02B-81F962C8A7D3}" type="presParOf" srcId="{2C38375C-29F2-49DA-8FEB-E7B004240242}" destId="{AAE6BF1A-9EF3-498F-BD00-A00F66324A08}" srcOrd="19" destOrd="0" presId="urn:microsoft.com/office/officeart/2005/8/layout/vList2"/>
    <dgm:cxn modelId="{5E430A1F-CE81-4461-83FD-310A98A8E53A}" type="presParOf" srcId="{2C38375C-29F2-49DA-8FEB-E7B004240242}" destId="{E1346244-F2FE-4C34-99AE-9F500D7B55ED}" srcOrd="2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DAA73E-C083-47D4-8740-9BD6724E8CA1}" type="doc">
      <dgm:prSet loTypeId="urn:microsoft.com/office/officeart/2005/8/layout/radial4" loCatId="relationship" qsTypeId="urn:microsoft.com/office/officeart/2005/8/quickstyle/simple3" qsCatId="simple" csTypeId="urn:microsoft.com/office/officeart/2005/8/colors/colorful1" csCatId="colorful" phldr="1"/>
      <dgm:spPr/>
      <dgm:t>
        <a:bodyPr/>
        <a:lstStyle/>
        <a:p>
          <a:endParaRPr lang="hu-HU"/>
        </a:p>
      </dgm:t>
    </dgm:pt>
    <dgm:pt modelId="{A3074C25-0CB3-42E0-9B92-29ABB821175B}">
      <dgm:prSet phldrT="[Szöveg]" custT="1">
        <dgm:style>
          <a:lnRef idx="1">
            <a:schemeClr val="accent1"/>
          </a:lnRef>
          <a:fillRef idx="2">
            <a:schemeClr val="accent1"/>
          </a:fillRef>
          <a:effectRef idx="1">
            <a:schemeClr val="accent1"/>
          </a:effectRef>
          <a:fontRef idx="minor">
            <a:schemeClr val="dk1"/>
          </a:fontRef>
        </dgm:style>
      </dgm:prSet>
      <dgm:spPr>
        <a:ln w="28575"/>
      </dgm:spPr>
      <dgm:t>
        <a:bodyPr/>
        <a:lstStyle/>
        <a:p>
          <a:r>
            <a:rPr lang="hu-HU" sz="1800" b="1" i="0" dirty="0" err="1">
              <a:latin typeface="Segoe UI" panose="020B0502040204020203" pitchFamily="34" charset="0"/>
              <a:ea typeface="Segoe UI" panose="020B0502040204020203" pitchFamily="34" charset="0"/>
              <a:cs typeface="Segoe UI" panose="020B0502040204020203" pitchFamily="34" charset="0"/>
            </a:rPr>
            <a:t>Parliament</a:t>
          </a:r>
          <a:endParaRPr lang="hu-HU" sz="1800" b="1" dirty="0">
            <a:latin typeface="Segoe UI" panose="020B0502040204020203" pitchFamily="34" charset="0"/>
            <a:ea typeface="Segoe UI" panose="020B0502040204020203" pitchFamily="34" charset="0"/>
            <a:cs typeface="Segoe UI" panose="020B0502040204020203" pitchFamily="34" charset="0"/>
          </a:endParaRPr>
        </a:p>
      </dgm:t>
    </dgm:pt>
    <dgm:pt modelId="{B2760E48-4DCF-4083-A6E6-1BBED4E23C3A}" type="parTrans" cxnId="{F24A78B8-C24E-4029-AC41-E808BEC788A7}">
      <dgm:prSet/>
      <dgm:spPr/>
      <dgm:t>
        <a:bodyPr/>
        <a:lstStyle/>
        <a:p>
          <a:endParaRPr lang="hu-HU"/>
        </a:p>
      </dgm:t>
    </dgm:pt>
    <dgm:pt modelId="{70F35575-6FED-410B-A9F4-6412B1F92A69}" type="sibTrans" cxnId="{F24A78B8-C24E-4029-AC41-E808BEC788A7}">
      <dgm:prSet/>
      <dgm:spPr/>
      <dgm:t>
        <a:bodyPr/>
        <a:lstStyle/>
        <a:p>
          <a:endParaRPr lang="hu-HU"/>
        </a:p>
      </dgm:t>
    </dgm:pt>
    <dgm:pt modelId="{6BE85DD3-DEB6-4153-8231-831A9629AC73}">
      <dgm:prSet phldrT="[Szöveg]" custT="1"/>
      <dgm:spPr/>
      <dgm:t>
        <a:bodyPr/>
        <a:lstStyle/>
        <a:p>
          <a:r>
            <a:rPr lang="hu-HU" sz="1800" b="1" dirty="0" err="1">
              <a:latin typeface="Segoe UI" panose="020B0502040204020203" pitchFamily="34" charset="0"/>
              <a:ea typeface="Segoe UI" panose="020B0502040204020203" pitchFamily="34" charset="0"/>
              <a:cs typeface="Segoe UI" panose="020B0502040204020203" pitchFamily="34" charset="0"/>
            </a:rPr>
            <a:t>Fiscal</a:t>
          </a:r>
          <a:r>
            <a:rPr lang="hu-HU" sz="1800" b="1" dirty="0">
              <a:latin typeface="Segoe UI" panose="020B0502040204020203" pitchFamily="34" charset="0"/>
              <a:ea typeface="Segoe UI" panose="020B0502040204020203" pitchFamily="34" charset="0"/>
              <a:cs typeface="Segoe UI" panose="020B0502040204020203" pitchFamily="34" charset="0"/>
            </a:rPr>
            <a:t> </a:t>
          </a:r>
          <a:r>
            <a:rPr lang="hu-HU" sz="1800" b="1" dirty="0" err="1">
              <a:latin typeface="Segoe UI" panose="020B0502040204020203" pitchFamily="34" charset="0"/>
              <a:ea typeface="Segoe UI" panose="020B0502040204020203" pitchFamily="34" charset="0"/>
              <a:cs typeface="Segoe UI" panose="020B0502040204020203" pitchFamily="34" charset="0"/>
            </a:rPr>
            <a:t>Council</a:t>
          </a:r>
          <a:endParaRPr lang="hu-HU" sz="1800" b="1" dirty="0">
            <a:latin typeface="Segoe UI" panose="020B0502040204020203" pitchFamily="34" charset="0"/>
            <a:ea typeface="Segoe UI" panose="020B0502040204020203" pitchFamily="34" charset="0"/>
            <a:cs typeface="Segoe UI" panose="020B0502040204020203" pitchFamily="34" charset="0"/>
          </a:endParaRPr>
        </a:p>
        <a:p>
          <a:r>
            <a:rPr lang="hu-HU" sz="1800" b="1" dirty="0" err="1">
              <a:solidFill>
                <a:schemeClr val="tx1"/>
              </a:solidFill>
              <a:latin typeface="Segoe UI" panose="020B0502040204020203" pitchFamily="34" charset="0"/>
              <a:ea typeface="Segoe UI" panose="020B0502040204020203" pitchFamily="34" charset="0"/>
              <a:cs typeface="Segoe UI" panose="020B0502040204020203" pitchFamily="34" charset="0"/>
            </a:rPr>
            <a:t>document</a:t>
          </a:r>
          <a:r>
            <a:rPr lang="hu-HU" sz="1800" b="1" dirty="0">
              <a:solidFill>
                <a:schemeClr val="tx1"/>
              </a:solidFill>
              <a:latin typeface="Segoe UI" panose="020B0502040204020203" pitchFamily="34" charset="0"/>
              <a:ea typeface="Segoe UI" panose="020B0502040204020203" pitchFamily="34" charset="0"/>
              <a:cs typeface="Segoe UI" panose="020B0502040204020203" pitchFamily="34" charset="0"/>
            </a:rPr>
            <a:t>:</a:t>
          </a:r>
          <a:r>
            <a:rPr lang="hu-HU" sz="1800" b="1" dirty="0">
              <a:solidFill>
                <a:srgbClr val="C00000"/>
              </a:solidFill>
              <a:latin typeface="Segoe UI" panose="020B0502040204020203" pitchFamily="34" charset="0"/>
              <a:ea typeface="Segoe UI" panose="020B0502040204020203" pitchFamily="34" charset="0"/>
              <a:cs typeface="Segoe UI" panose="020B0502040204020203" pitchFamily="34" charset="0"/>
            </a:rPr>
            <a:t> </a:t>
          </a:r>
          <a:r>
            <a:rPr lang="hu-HU" sz="1800" b="1" dirty="0" err="1">
              <a:solidFill>
                <a:srgbClr val="C00000"/>
              </a:solidFill>
              <a:latin typeface="Segoe UI" panose="020B0502040204020203" pitchFamily="34" charset="0"/>
              <a:ea typeface="Segoe UI" panose="020B0502040204020203" pitchFamily="34" charset="0"/>
              <a:cs typeface="Segoe UI" panose="020B0502040204020203" pitchFamily="34" charset="0"/>
            </a:rPr>
            <a:t>Report</a:t>
          </a:r>
          <a:endParaRPr lang="hu-HU" sz="1800" b="1" dirty="0">
            <a:solidFill>
              <a:srgbClr val="C00000"/>
            </a:solidFill>
            <a:latin typeface="Segoe UI" panose="020B0502040204020203" pitchFamily="34" charset="0"/>
            <a:ea typeface="Segoe UI" panose="020B0502040204020203" pitchFamily="34" charset="0"/>
            <a:cs typeface="Segoe UI" panose="020B0502040204020203" pitchFamily="34" charset="0"/>
          </a:endParaRPr>
        </a:p>
      </dgm:t>
    </dgm:pt>
    <dgm:pt modelId="{997B1710-D174-4BB8-AEE7-8ABE1769EA5D}" type="parTrans" cxnId="{9C204F75-256E-4125-B9C5-06C1CDC8B419}">
      <dgm:prSet/>
      <dgm:spPr/>
      <dgm:t>
        <a:bodyPr/>
        <a:lstStyle/>
        <a:p>
          <a:endParaRPr lang="hu-HU"/>
        </a:p>
      </dgm:t>
    </dgm:pt>
    <dgm:pt modelId="{996D2ACC-4629-4DCB-A038-EAE986954EC6}" type="sibTrans" cxnId="{9C204F75-256E-4125-B9C5-06C1CDC8B419}">
      <dgm:prSet/>
      <dgm:spPr/>
      <dgm:t>
        <a:bodyPr/>
        <a:lstStyle/>
        <a:p>
          <a:endParaRPr lang="hu-HU"/>
        </a:p>
      </dgm:t>
    </dgm:pt>
    <dgm:pt modelId="{A97A0A9F-0AF1-4D7B-955A-675CC27AA0C1}">
      <dgm:prSet phldrT="[Szöveg]" custT="1"/>
      <dgm:spPr/>
      <dgm:t>
        <a:bodyPr/>
        <a:lstStyle/>
        <a:p>
          <a:r>
            <a:rPr lang="hu-HU" sz="1800" b="1" dirty="0" err="1">
              <a:latin typeface="Segoe UI" panose="020B0502040204020203" pitchFamily="34" charset="0"/>
              <a:ea typeface="Segoe UI" panose="020B0502040204020203" pitchFamily="34" charset="0"/>
              <a:cs typeface="Segoe UI" panose="020B0502040204020203" pitchFamily="34" charset="0"/>
            </a:rPr>
            <a:t>Government</a:t>
          </a:r>
          <a:endParaRPr lang="hu-HU" sz="1800" b="1" dirty="0">
            <a:latin typeface="Segoe UI" panose="020B0502040204020203" pitchFamily="34" charset="0"/>
            <a:ea typeface="Segoe UI" panose="020B0502040204020203" pitchFamily="34" charset="0"/>
            <a:cs typeface="Segoe UI" panose="020B0502040204020203" pitchFamily="34" charset="0"/>
          </a:endParaRPr>
        </a:p>
        <a:p>
          <a:r>
            <a:rPr lang="hu-HU" sz="1800" b="1" dirty="0" err="1">
              <a:latin typeface="Segoe UI" panose="020B0502040204020203" pitchFamily="34" charset="0"/>
              <a:ea typeface="Segoe UI" panose="020B0502040204020203" pitchFamily="34" charset="0"/>
              <a:cs typeface="Segoe UI" panose="020B0502040204020203" pitchFamily="34" charset="0"/>
            </a:rPr>
            <a:t>document</a:t>
          </a:r>
          <a:r>
            <a:rPr lang="hu-HU" sz="1800" b="1" dirty="0">
              <a:latin typeface="Segoe UI" panose="020B0502040204020203" pitchFamily="34" charset="0"/>
              <a:ea typeface="Segoe UI" panose="020B0502040204020203" pitchFamily="34" charset="0"/>
              <a:cs typeface="Segoe UI" panose="020B0502040204020203" pitchFamily="34" charset="0"/>
            </a:rPr>
            <a:t>: </a:t>
          </a:r>
          <a:r>
            <a:rPr lang="hu-HU" sz="1800" b="1" dirty="0" err="1">
              <a:solidFill>
                <a:srgbClr val="C00000"/>
              </a:solidFill>
              <a:latin typeface="Segoe UI" panose="020B0502040204020203" pitchFamily="34" charset="0"/>
              <a:ea typeface="Segoe UI" panose="020B0502040204020203" pitchFamily="34" charset="0"/>
              <a:cs typeface="Segoe UI" panose="020B0502040204020203" pitchFamily="34" charset="0"/>
            </a:rPr>
            <a:t>Budget</a:t>
          </a:r>
          <a:r>
            <a:rPr lang="hu-HU" sz="1800" b="1" dirty="0">
              <a:solidFill>
                <a:srgbClr val="C00000"/>
              </a:solidFill>
              <a:latin typeface="Segoe UI" panose="020B0502040204020203" pitchFamily="34" charset="0"/>
              <a:ea typeface="Segoe UI" panose="020B0502040204020203" pitchFamily="34" charset="0"/>
              <a:cs typeface="Segoe UI" panose="020B0502040204020203" pitchFamily="34" charset="0"/>
            </a:rPr>
            <a:t> </a:t>
          </a:r>
          <a:r>
            <a:rPr lang="hu-HU" sz="1800" b="1" dirty="0" err="1">
              <a:solidFill>
                <a:srgbClr val="C00000"/>
              </a:solidFill>
              <a:latin typeface="Segoe UI" panose="020B0502040204020203" pitchFamily="34" charset="0"/>
              <a:ea typeface="Segoe UI" panose="020B0502040204020203" pitchFamily="34" charset="0"/>
              <a:cs typeface="Segoe UI" panose="020B0502040204020203" pitchFamily="34" charset="0"/>
            </a:rPr>
            <a:t>proposal</a:t>
          </a:r>
          <a:endParaRPr lang="hu-HU" sz="1800" b="1" dirty="0">
            <a:solidFill>
              <a:srgbClr val="C00000"/>
            </a:solidFill>
            <a:latin typeface="Segoe UI" panose="020B0502040204020203" pitchFamily="34" charset="0"/>
            <a:ea typeface="Segoe UI" panose="020B0502040204020203" pitchFamily="34" charset="0"/>
            <a:cs typeface="Segoe UI" panose="020B0502040204020203" pitchFamily="34" charset="0"/>
          </a:endParaRPr>
        </a:p>
      </dgm:t>
    </dgm:pt>
    <dgm:pt modelId="{DFBFAD04-827A-4D25-ABFA-2236BE4DC7FE}" type="parTrans" cxnId="{8D05B337-FF3D-4845-B991-BAFCC89D023B}">
      <dgm:prSet/>
      <dgm:spPr/>
      <dgm:t>
        <a:bodyPr/>
        <a:lstStyle/>
        <a:p>
          <a:endParaRPr lang="hu-HU"/>
        </a:p>
      </dgm:t>
    </dgm:pt>
    <dgm:pt modelId="{DAE0FE3A-D58D-4629-BE96-A522268D181B}" type="sibTrans" cxnId="{8D05B337-FF3D-4845-B991-BAFCC89D023B}">
      <dgm:prSet/>
      <dgm:spPr/>
      <dgm:t>
        <a:bodyPr/>
        <a:lstStyle/>
        <a:p>
          <a:endParaRPr lang="hu-HU"/>
        </a:p>
      </dgm:t>
    </dgm:pt>
    <dgm:pt modelId="{30D39129-3A28-496D-A77A-B8F1A69BFC60}">
      <dgm:prSet phldrT="[Szöveg]" custT="1"/>
      <dgm:spPr/>
      <dgm:t>
        <a:bodyPr/>
        <a:lstStyle/>
        <a:p>
          <a:r>
            <a:rPr lang="en-US" sz="1800" b="1" i="0" dirty="0">
              <a:latin typeface="Segoe UI" panose="020B0502040204020203" pitchFamily="34" charset="0"/>
              <a:ea typeface="Segoe UI" panose="020B0502040204020203" pitchFamily="34" charset="0"/>
              <a:cs typeface="Segoe UI" panose="020B0502040204020203" pitchFamily="34" charset="0"/>
            </a:rPr>
            <a:t>State Audit Office of Hungary</a:t>
          </a:r>
          <a:endParaRPr lang="hu-HU" sz="1800" b="1" i="0" dirty="0">
            <a:latin typeface="Segoe UI" panose="020B0502040204020203" pitchFamily="34" charset="0"/>
            <a:ea typeface="Segoe UI" panose="020B0502040204020203" pitchFamily="34" charset="0"/>
            <a:cs typeface="Segoe UI" panose="020B0502040204020203" pitchFamily="34" charset="0"/>
          </a:endParaRPr>
        </a:p>
        <a:p>
          <a:r>
            <a:rPr lang="hu-HU" sz="1800" b="1" dirty="0" err="1">
              <a:solidFill>
                <a:schemeClr val="tx1"/>
              </a:solidFill>
              <a:latin typeface="Segoe UI" panose="020B0502040204020203" pitchFamily="34" charset="0"/>
              <a:ea typeface="Segoe UI" panose="020B0502040204020203" pitchFamily="34" charset="0"/>
              <a:cs typeface="Segoe UI" panose="020B0502040204020203" pitchFamily="34" charset="0"/>
            </a:rPr>
            <a:t>document</a:t>
          </a:r>
          <a:r>
            <a:rPr lang="hu-HU" sz="1800" b="1" dirty="0">
              <a:solidFill>
                <a:schemeClr val="tx1"/>
              </a:solidFill>
              <a:latin typeface="Segoe UI" panose="020B0502040204020203" pitchFamily="34" charset="0"/>
              <a:ea typeface="Segoe UI" panose="020B0502040204020203" pitchFamily="34" charset="0"/>
              <a:cs typeface="Segoe UI" panose="020B0502040204020203" pitchFamily="34" charset="0"/>
            </a:rPr>
            <a:t>:</a:t>
          </a:r>
          <a:r>
            <a:rPr lang="hu-HU" sz="1800" b="1" dirty="0">
              <a:solidFill>
                <a:srgbClr val="C00000"/>
              </a:solidFill>
              <a:latin typeface="Segoe UI" panose="020B0502040204020203" pitchFamily="34" charset="0"/>
              <a:ea typeface="Segoe UI" panose="020B0502040204020203" pitchFamily="34" charset="0"/>
              <a:cs typeface="Segoe UI" panose="020B0502040204020203" pitchFamily="34" charset="0"/>
            </a:rPr>
            <a:t> </a:t>
          </a:r>
          <a:r>
            <a:rPr lang="hu-HU" sz="1800" b="1" dirty="0" err="1">
              <a:solidFill>
                <a:srgbClr val="C00000"/>
              </a:solidFill>
              <a:latin typeface="Segoe UI" panose="020B0502040204020203" pitchFamily="34" charset="0"/>
              <a:ea typeface="Segoe UI" panose="020B0502040204020203" pitchFamily="34" charset="0"/>
              <a:cs typeface="Segoe UI" panose="020B0502040204020203" pitchFamily="34" charset="0"/>
            </a:rPr>
            <a:t>Report</a:t>
          </a:r>
          <a:endParaRPr lang="hu-HU" sz="1800" dirty="0">
            <a:latin typeface="Segoe UI" panose="020B0502040204020203" pitchFamily="34" charset="0"/>
            <a:ea typeface="Segoe UI" panose="020B0502040204020203" pitchFamily="34" charset="0"/>
            <a:cs typeface="Segoe UI" panose="020B0502040204020203" pitchFamily="34" charset="0"/>
          </a:endParaRPr>
        </a:p>
      </dgm:t>
    </dgm:pt>
    <dgm:pt modelId="{DBFCDB0E-24AE-4993-89CB-7F7FD64D0A9A}" type="parTrans" cxnId="{AA36D19E-7091-4809-B099-F71DF3E30139}">
      <dgm:prSet/>
      <dgm:spPr/>
      <dgm:t>
        <a:bodyPr/>
        <a:lstStyle/>
        <a:p>
          <a:endParaRPr lang="hu-HU"/>
        </a:p>
      </dgm:t>
    </dgm:pt>
    <dgm:pt modelId="{5F47E367-8655-4B49-8511-260401429AB1}" type="sibTrans" cxnId="{AA36D19E-7091-4809-B099-F71DF3E30139}">
      <dgm:prSet/>
      <dgm:spPr/>
      <dgm:t>
        <a:bodyPr/>
        <a:lstStyle/>
        <a:p>
          <a:endParaRPr lang="hu-HU"/>
        </a:p>
      </dgm:t>
    </dgm:pt>
    <dgm:pt modelId="{AF3FB645-16B6-434A-895B-C9E0DD04E31A}">
      <dgm:prSet phldrT="[Szöveg]" custT="1"/>
      <dgm:spPr/>
      <dgm:t>
        <a:bodyPr/>
        <a:lstStyle/>
        <a:p>
          <a:r>
            <a:rPr lang="hu-HU" sz="1800" b="1" dirty="0" err="1">
              <a:solidFill>
                <a:schemeClr val="tx1"/>
              </a:solidFill>
              <a:latin typeface="Segoe UI" panose="020B0502040204020203" pitchFamily="34" charset="0"/>
              <a:ea typeface="Segoe UI" panose="020B0502040204020203" pitchFamily="34" charset="0"/>
              <a:cs typeface="Segoe UI" panose="020B0502040204020203" pitchFamily="34" charset="0"/>
            </a:rPr>
            <a:t>final</a:t>
          </a:r>
          <a:r>
            <a:rPr lang="hu-HU" sz="1800" b="1"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hu-HU" sz="1800" b="1" dirty="0" err="1">
              <a:solidFill>
                <a:schemeClr val="tx1"/>
              </a:solidFill>
              <a:latin typeface="Segoe UI" panose="020B0502040204020203" pitchFamily="34" charset="0"/>
              <a:ea typeface="Segoe UI" panose="020B0502040204020203" pitchFamily="34" charset="0"/>
              <a:cs typeface="Segoe UI" panose="020B0502040204020203" pitchFamily="34" charset="0"/>
            </a:rPr>
            <a:t>document</a:t>
          </a:r>
          <a:r>
            <a:rPr lang="hu-HU" sz="1800" b="1" dirty="0">
              <a:solidFill>
                <a:schemeClr val="tx1"/>
              </a:solidFill>
              <a:latin typeface="Segoe UI" panose="020B0502040204020203" pitchFamily="34" charset="0"/>
              <a:ea typeface="Segoe UI" panose="020B0502040204020203" pitchFamily="34" charset="0"/>
              <a:cs typeface="Segoe UI" panose="020B0502040204020203" pitchFamily="34" charset="0"/>
            </a:rPr>
            <a:t>:</a:t>
          </a:r>
        </a:p>
        <a:p>
          <a:r>
            <a:rPr lang="hu-HU" sz="1800" b="1" i="1" u="none" dirty="0" err="1">
              <a:solidFill>
                <a:srgbClr val="C00000"/>
              </a:solidFill>
              <a:latin typeface="Segoe UI" panose="020B0502040204020203" pitchFamily="34" charset="0"/>
              <a:ea typeface="Segoe UI" panose="020B0502040204020203" pitchFamily="34" charset="0"/>
              <a:cs typeface="Segoe UI" panose="020B0502040204020203" pitchFamily="34" charset="0"/>
            </a:rPr>
            <a:t>Budget</a:t>
          </a:r>
          <a:r>
            <a:rPr lang="hu-HU" sz="1800" b="1" i="1" u="none" dirty="0">
              <a:solidFill>
                <a:srgbClr val="C00000"/>
              </a:solidFill>
              <a:latin typeface="Segoe UI" panose="020B0502040204020203" pitchFamily="34" charset="0"/>
              <a:ea typeface="Segoe UI" panose="020B0502040204020203" pitchFamily="34" charset="0"/>
              <a:cs typeface="Segoe UI" panose="020B0502040204020203" pitchFamily="34" charset="0"/>
            </a:rPr>
            <a:t> Bill</a:t>
          </a:r>
        </a:p>
      </dgm:t>
    </dgm:pt>
    <dgm:pt modelId="{006E9C84-A56A-4DEA-88B6-A0997BBB2492}" type="parTrans" cxnId="{1C9FE161-2826-4FBA-B0E6-E8E69D4262B8}">
      <dgm:prSet/>
      <dgm:spPr/>
      <dgm:t>
        <a:bodyPr/>
        <a:lstStyle/>
        <a:p>
          <a:endParaRPr lang="hu-HU"/>
        </a:p>
      </dgm:t>
    </dgm:pt>
    <dgm:pt modelId="{34E3E0C0-4478-4AC6-A3C9-961357C8D889}" type="sibTrans" cxnId="{1C9FE161-2826-4FBA-B0E6-E8E69D4262B8}">
      <dgm:prSet/>
      <dgm:spPr/>
      <dgm:t>
        <a:bodyPr/>
        <a:lstStyle/>
        <a:p>
          <a:endParaRPr lang="hu-HU"/>
        </a:p>
      </dgm:t>
    </dgm:pt>
    <dgm:pt modelId="{83D964AA-E94B-481C-9EB3-AF8B3FD66B42}">
      <dgm:prSet phldrT="[Szöveg]" custT="1"/>
      <dgm:spPr/>
      <dgm:t>
        <a:bodyPr/>
        <a:lstStyle/>
        <a:p>
          <a:r>
            <a:rPr lang="hu-HU" sz="1800" b="1" i="0" dirty="0" err="1">
              <a:latin typeface="Segoe UI" panose="020B0502040204020203" pitchFamily="34" charset="0"/>
              <a:ea typeface="Segoe UI" panose="020B0502040204020203" pitchFamily="34" charset="0"/>
              <a:cs typeface="Segoe UI" panose="020B0502040204020203" pitchFamily="34" charset="0"/>
            </a:rPr>
            <a:t>Social</a:t>
          </a:r>
          <a:r>
            <a:rPr lang="hu-HU" sz="1800" b="1" i="0" dirty="0">
              <a:latin typeface="Segoe UI" panose="020B0502040204020203" pitchFamily="34" charset="0"/>
              <a:ea typeface="Segoe UI" panose="020B0502040204020203" pitchFamily="34" charset="0"/>
              <a:cs typeface="Segoe UI" panose="020B0502040204020203" pitchFamily="34" charset="0"/>
            </a:rPr>
            <a:t> </a:t>
          </a:r>
          <a:r>
            <a:rPr lang="hu-HU" sz="1800" b="1" i="0" dirty="0" err="1">
              <a:latin typeface="Segoe UI" panose="020B0502040204020203" pitchFamily="34" charset="0"/>
              <a:ea typeface="Segoe UI" panose="020B0502040204020203" pitchFamily="34" charset="0"/>
              <a:cs typeface="Segoe UI" panose="020B0502040204020203" pitchFamily="34" charset="0"/>
            </a:rPr>
            <a:t>partners</a:t>
          </a:r>
          <a:endParaRPr lang="hu-HU" sz="1800" b="1" i="0" dirty="0">
            <a:latin typeface="Segoe UI" panose="020B0502040204020203" pitchFamily="34" charset="0"/>
            <a:ea typeface="Segoe UI" panose="020B0502040204020203" pitchFamily="34" charset="0"/>
            <a:cs typeface="Segoe UI" panose="020B0502040204020203" pitchFamily="34" charset="0"/>
          </a:endParaRPr>
        </a:p>
      </dgm:t>
    </dgm:pt>
    <dgm:pt modelId="{31B35ACC-065B-4D6F-9BA0-10BED472F03F}" type="parTrans" cxnId="{DD4A131D-59E4-442F-8B25-A21356FB1A68}">
      <dgm:prSet/>
      <dgm:spPr/>
      <dgm:t>
        <a:bodyPr/>
        <a:lstStyle/>
        <a:p>
          <a:endParaRPr lang="hu-HU"/>
        </a:p>
      </dgm:t>
    </dgm:pt>
    <dgm:pt modelId="{F9F1A2B8-9895-436F-AE91-87896935D238}" type="sibTrans" cxnId="{DD4A131D-59E4-442F-8B25-A21356FB1A68}">
      <dgm:prSet/>
      <dgm:spPr/>
      <dgm:t>
        <a:bodyPr/>
        <a:lstStyle/>
        <a:p>
          <a:endParaRPr lang="hu-HU"/>
        </a:p>
      </dgm:t>
    </dgm:pt>
    <dgm:pt modelId="{61BBA5C1-3799-492C-8077-32FBCB173112}" type="pres">
      <dgm:prSet presAssocID="{67DAA73E-C083-47D4-8740-9BD6724E8CA1}" presName="cycle" presStyleCnt="0">
        <dgm:presLayoutVars>
          <dgm:chMax val="1"/>
          <dgm:dir/>
          <dgm:animLvl val="ctr"/>
          <dgm:resizeHandles val="exact"/>
        </dgm:presLayoutVars>
      </dgm:prSet>
      <dgm:spPr/>
    </dgm:pt>
    <dgm:pt modelId="{C5A010E8-F142-4CAD-8F35-F321D48D58D4}" type="pres">
      <dgm:prSet presAssocID="{A3074C25-0CB3-42E0-9B92-29ABB821175B}" presName="centerShape" presStyleLbl="node0" presStyleIdx="0" presStyleCnt="1" custScaleX="78677" custScaleY="72619" custLinFactNeighborX="-5624" custLinFactNeighborY="-20672"/>
      <dgm:spPr/>
    </dgm:pt>
    <dgm:pt modelId="{7B608CA9-BA92-486A-9B03-92EF830F2A92}" type="pres">
      <dgm:prSet presAssocID="{997B1710-D174-4BB8-AEE7-8ABE1769EA5D}" presName="parTrans" presStyleLbl="bgSibTrans2D1" presStyleIdx="0" presStyleCnt="5" custScaleX="74989" custScaleY="69185" custLinFactNeighborX="16616" custLinFactNeighborY="8159"/>
      <dgm:spPr/>
    </dgm:pt>
    <dgm:pt modelId="{EB557310-6F24-4885-AC24-1F2824E91631}" type="pres">
      <dgm:prSet presAssocID="{6BE85DD3-DEB6-4153-8231-831A9629AC73}" presName="node" presStyleLbl="node1" presStyleIdx="0" presStyleCnt="5" custScaleX="84685" custScaleY="62636" custRadScaleRad="98196" custRadScaleInc="41803">
        <dgm:presLayoutVars>
          <dgm:bulletEnabled val="1"/>
        </dgm:presLayoutVars>
      </dgm:prSet>
      <dgm:spPr/>
    </dgm:pt>
    <dgm:pt modelId="{716AB163-9FD1-442C-9F04-E04697D8A3AC}" type="pres">
      <dgm:prSet presAssocID="{DFBFAD04-827A-4D25-ABFA-2236BE4DC7FE}" presName="parTrans" presStyleLbl="bgSibTrans2D1" presStyleIdx="1" presStyleCnt="5" custScaleX="92766" custScaleY="60121" custLinFactNeighborX="-7494" custLinFactNeighborY="7496"/>
      <dgm:spPr/>
    </dgm:pt>
    <dgm:pt modelId="{3143C5D2-4BC6-40E2-A34F-B1E8B6D32D7C}" type="pres">
      <dgm:prSet presAssocID="{A97A0A9F-0AF1-4D7B-955A-675CC27AA0C1}" presName="node" presStyleLbl="node1" presStyleIdx="1" presStyleCnt="5" custScaleX="161485" custScaleY="55970" custRadScaleRad="106871" custRadScaleInc="79568">
        <dgm:presLayoutVars>
          <dgm:bulletEnabled val="1"/>
        </dgm:presLayoutVars>
      </dgm:prSet>
      <dgm:spPr/>
    </dgm:pt>
    <dgm:pt modelId="{6BA878C2-A3D0-4F74-B766-F2E950120065}" type="pres">
      <dgm:prSet presAssocID="{31B35ACC-065B-4D6F-9BA0-10BED472F03F}" presName="parTrans" presStyleLbl="bgSibTrans2D1" presStyleIdx="2" presStyleCnt="5" custAng="2038601" custScaleX="33814" custScaleY="55680" custLinFactY="-10059" custLinFactNeighborX="-14134" custLinFactNeighborY="-100000"/>
      <dgm:spPr/>
    </dgm:pt>
    <dgm:pt modelId="{5AAD96EC-6E80-4C07-A2F4-C376E5C18424}" type="pres">
      <dgm:prSet presAssocID="{83D964AA-E94B-481C-9EB3-AF8B3FD66B42}" presName="node" presStyleLbl="node1" presStyleIdx="2" presStyleCnt="5" custScaleX="91661" custScaleY="57218" custRadScaleRad="125488" custRadScaleInc="103223">
        <dgm:presLayoutVars>
          <dgm:bulletEnabled val="1"/>
        </dgm:presLayoutVars>
      </dgm:prSet>
      <dgm:spPr/>
    </dgm:pt>
    <dgm:pt modelId="{AA077F29-9BC6-4C1A-AB01-EB57E1B9B86D}" type="pres">
      <dgm:prSet presAssocID="{DBFCDB0E-24AE-4993-89CB-7F7FD64D0A9A}" presName="parTrans" presStyleLbl="bgSibTrans2D1" presStyleIdx="3" presStyleCnt="5" custScaleX="73475" custScaleY="66354" custLinFactNeighborX="-16455" custLinFactNeighborY="16870"/>
      <dgm:spPr/>
    </dgm:pt>
    <dgm:pt modelId="{E061D2BD-944F-4141-A369-221417FDF57A}" type="pres">
      <dgm:prSet presAssocID="{30D39129-3A28-496D-A77A-B8F1A69BFC60}" presName="node" presStyleLbl="node1" presStyleIdx="3" presStyleCnt="5" custScaleX="109445" custScaleY="56114" custRadScaleRad="107031" custRadScaleInc="73815">
        <dgm:presLayoutVars>
          <dgm:bulletEnabled val="1"/>
        </dgm:presLayoutVars>
      </dgm:prSet>
      <dgm:spPr/>
    </dgm:pt>
    <dgm:pt modelId="{A5026D94-093E-413E-BD77-2D6651E3F920}" type="pres">
      <dgm:prSet presAssocID="{006E9C84-A56A-4DEA-88B6-A0997BBB2492}" presName="parTrans" presStyleLbl="bgSibTrans2D1" presStyleIdx="4" presStyleCnt="5" custAng="10823101" custScaleX="61098" custScaleY="69615" custLinFactNeighborX="-13858" custLinFactNeighborY="-27329"/>
      <dgm:spPr/>
    </dgm:pt>
    <dgm:pt modelId="{FF386B93-FF28-412D-80AA-B4050599F6B0}" type="pres">
      <dgm:prSet presAssocID="{AF3FB645-16B6-434A-895B-C9E0DD04E31A}" presName="node" presStyleLbl="node1" presStyleIdx="4" presStyleCnt="5" custFlipHor="1" custScaleX="140368" custScaleY="52419" custRadScaleRad="32461" custRadScaleInc="140126">
        <dgm:presLayoutVars>
          <dgm:bulletEnabled val="1"/>
        </dgm:presLayoutVars>
      </dgm:prSet>
      <dgm:spPr/>
    </dgm:pt>
  </dgm:ptLst>
  <dgm:cxnLst>
    <dgm:cxn modelId="{0CF0C40A-4955-4C5C-9570-9850F03E53E3}" type="presOf" srcId="{30D39129-3A28-496D-A77A-B8F1A69BFC60}" destId="{E061D2BD-944F-4141-A369-221417FDF57A}" srcOrd="0" destOrd="0" presId="urn:microsoft.com/office/officeart/2005/8/layout/radial4"/>
    <dgm:cxn modelId="{9B770416-842A-4060-A7FA-5CF0C20EC71A}" type="presOf" srcId="{31B35ACC-065B-4D6F-9BA0-10BED472F03F}" destId="{6BA878C2-A3D0-4F74-B766-F2E950120065}" srcOrd="0" destOrd="0" presId="urn:microsoft.com/office/officeart/2005/8/layout/radial4"/>
    <dgm:cxn modelId="{DD4A131D-59E4-442F-8B25-A21356FB1A68}" srcId="{A3074C25-0CB3-42E0-9B92-29ABB821175B}" destId="{83D964AA-E94B-481C-9EB3-AF8B3FD66B42}" srcOrd="2" destOrd="0" parTransId="{31B35ACC-065B-4D6F-9BA0-10BED472F03F}" sibTransId="{F9F1A2B8-9895-436F-AE91-87896935D238}"/>
    <dgm:cxn modelId="{8D05B337-FF3D-4845-B991-BAFCC89D023B}" srcId="{A3074C25-0CB3-42E0-9B92-29ABB821175B}" destId="{A97A0A9F-0AF1-4D7B-955A-675CC27AA0C1}" srcOrd="1" destOrd="0" parTransId="{DFBFAD04-827A-4D25-ABFA-2236BE4DC7FE}" sibTransId="{DAE0FE3A-D58D-4629-BE96-A522268D181B}"/>
    <dgm:cxn modelId="{1C9FE161-2826-4FBA-B0E6-E8E69D4262B8}" srcId="{A3074C25-0CB3-42E0-9B92-29ABB821175B}" destId="{AF3FB645-16B6-434A-895B-C9E0DD04E31A}" srcOrd="4" destOrd="0" parTransId="{006E9C84-A56A-4DEA-88B6-A0997BBB2492}" sibTransId="{34E3E0C0-4478-4AC6-A3C9-961357C8D889}"/>
    <dgm:cxn modelId="{9B97656D-6908-4CA5-BC83-CC1E5E64D5E3}" type="presOf" srcId="{6BE85DD3-DEB6-4153-8231-831A9629AC73}" destId="{EB557310-6F24-4885-AC24-1F2824E91631}" srcOrd="0" destOrd="0" presId="urn:microsoft.com/office/officeart/2005/8/layout/radial4"/>
    <dgm:cxn modelId="{DC3FC270-5E4A-4D16-AEA6-4A16B771BAA9}" type="presOf" srcId="{83D964AA-E94B-481C-9EB3-AF8B3FD66B42}" destId="{5AAD96EC-6E80-4C07-A2F4-C376E5C18424}" srcOrd="0" destOrd="0" presId="urn:microsoft.com/office/officeart/2005/8/layout/radial4"/>
    <dgm:cxn modelId="{9C204F75-256E-4125-B9C5-06C1CDC8B419}" srcId="{A3074C25-0CB3-42E0-9B92-29ABB821175B}" destId="{6BE85DD3-DEB6-4153-8231-831A9629AC73}" srcOrd="0" destOrd="0" parTransId="{997B1710-D174-4BB8-AEE7-8ABE1769EA5D}" sibTransId="{996D2ACC-4629-4DCB-A038-EAE986954EC6}"/>
    <dgm:cxn modelId="{293B958B-FF5A-4D58-90FA-782A6645FBF5}" type="presOf" srcId="{DBFCDB0E-24AE-4993-89CB-7F7FD64D0A9A}" destId="{AA077F29-9BC6-4C1A-AB01-EB57E1B9B86D}" srcOrd="0" destOrd="0" presId="urn:microsoft.com/office/officeart/2005/8/layout/radial4"/>
    <dgm:cxn modelId="{AA36D19E-7091-4809-B099-F71DF3E30139}" srcId="{A3074C25-0CB3-42E0-9B92-29ABB821175B}" destId="{30D39129-3A28-496D-A77A-B8F1A69BFC60}" srcOrd="3" destOrd="0" parTransId="{DBFCDB0E-24AE-4993-89CB-7F7FD64D0A9A}" sibTransId="{5F47E367-8655-4B49-8511-260401429AB1}"/>
    <dgm:cxn modelId="{63FAD4A7-2F42-4246-BBDC-A11A725D7FEF}" type="presOf" srcId="{AF3FB645-16B6-434A-895B-C9E0DD04E31A}" destId="{FF386B93-FF28-412D-80AA-B4050599F6B0}" srcOrd="0" destOrd="0" presId="urn:microsoft.com/office/officeart/2005/8/layout/radial4"/>
    <dgm:cxn modelId="{7E85A1AD-FF7B-439D-BE61-4EEC299FE2E3}" type="presOf" srcId="{67DAA73E-C083-47D4-8740-9BD6724E8CA1}" destId="{61BBA5C1-3799-492C-8077-32FBCB173112}" srcOrd="0" destOrd="0" presId="urn:microsoft.com/office/officeart/2005/8/layout/radial4"/>
    <dgm:cxn modelId="{9697B4B5-D071-41D5-AC01-335A17DA9A42}" type="presOf" srcId="{A97A0A9F-0AF1-4D7B-955A-675CC27AA0C1}" destId="{3143C5D2-4BC6-40E2-A34F-B1E8B6D32D7C}" srcOrd="0" destOrd="0" presId="urn:microsoft.com/office/officeart/2005/8/layout/radial4"/>
    <dgm:cxn modelId="{F24A78B8-C24E-4029-AC41-E808BEC788A7}" srcId="{67DAA73E-C083-47D4-8740-9BD6724E8CA1}" destId="{A3074C25-0CB3-42E0-9B92-29ABB821175B}" srcOrd="0" destOrd="0" parTransId="{B2760E48-4DCF-4083-A6E6-1BBED4E23C3A}" sibTransId="{70F35575-6FED-410B-A9F4-6412B1F92A69}"/>
    <dgm:cxn modelId="{6FC197D6-1951-4F6B-B57E-400D941CCAE0}" type="presOf" srcId="{997B1710-D174-4BB8-AEE7-8ABE1769EA5D}" destId="{7B608CA9-BA92-486A-9B03-92EF830F2A92}" srcOrd="0" destOrd="0" presId="urn:microsoft.com/office/officeart/2005/8/layout/radial4"/>
    <dgm:cxn modelId="{D7D3ADDA-AF8F-45C2-8240-6512752F1C50}" type="presOf" srcId="{DFBFAD04-827A-4D25-ABFA-2236BE4DC7FE}" destId="{716AB163-9FD1-442C-9F04-E04697D8A3AC}" srcOrd="0" destOrd="0" presId="urn:microsoft.com/office/officeart/2005/8/layout/radial4"/>
    <dgm:cxn modelId="{66232FE1-B0EE-4B5E-AB13-02D4D18EFB2A}" type="presOf" srcId="{A3074C25-0CB3-42E0-9B92-29ABB821175B}" destId="{C5A010E8-F142-4CAD-8F35-F321D48D58D4}" srcOrd="0" destOrd="0" presId="urn:microsoft.com/office/officeart/2005/8/layout/radial4"/>
    <dgm:cxn modelId="{B6DEE7FF-38F3-4D93-865E-9FD5F0445060}" type="presOf" srcId="{006E9C84-A56A-4DEA-88B6-A0997BBB2492}" destId="{A5026D94-093E-413E-BD77-2D6651E3F920}" srcOrd="0" destOrd="0" presId="urn:microsoft.com/office/officeart/2005/8/layout/radial4"/>
    <dgm:cxn modelId="{DF92F64A-6EC6-4DF5-822A-C0152FF51742}" type="presParOf" srcId="{61BBA5C1-3799-492C-8077-32FBCB173112}" destId="{C5A010E8-F142-4CAD-8F35-F321D48D58D4}" srcOrd="0" destOrd="0" presId="urn:microsoft.com/office/officeart/2005/8/layout/radial4"/>
    <dgm:cxn modelId="{D6CD280F-8590-43EC-8EB5-F90B44988F9A}" type="presParOf" srcId="{61BBA5C1-3799-492C-8077-32FBCB173112}" destId="{7B608CA9-BA92-486A-9B03-92EF830F2A92}" srcOrd="1" destOrd="0" presId="urn:microsoft.com/office/officeart/2005/8/layout/radial4"/>
    <dgm:cxn modelId="{31E3A417-E86A-421F-A2B2-5357A5CE6769}" type="presParOf" srcId="{61BBA5C1-3799-492C-8077-32FBCB173112}" destId="{EB557310-6F24-4885-AC24-1F2824E91631}" srcOrd="2" destOrd="0" presId="urn:microsoft.com/office/officeart/2005/8/layout/radial4"/>
    <dgm:cxn modelId="{22D90D77-EA3D-4D8F-B60F-84286A30C883}" type="presParOf" srcId="{61BBA5C1-3799-492C-8077-32FBCB173112}" destId="{716AB163-9FD1-442C-9F04-E04697D8A3AC}" srcOrd="3" destOrd="0" presId="urn:microsoft.com/office/officeart/2005/8/layout/radial4"/>
    <dgm:cxn modelId="{05067C52-2B6D-4DBA-BF6C-F54F7D351FE6}" type="presParOf" srcId="{61BBA5C1-3799-492C-8077-32FBCB173112}" destId="{3143C5D2-4BC6-40E2-A34F-B1E8B6D32D7C}" srcOrd="4" destOrd="0" presId="urn:microsoft.com/office/officeart/2005/8/layout/radial4"/>
    <dgm:cxn modelId="{129BE643-FB27-45BC-BD71-682FB0AB292C}" type="presParOf" srcId="{61BBA5C1-3799-492C-8077-32FBCB173112}" destId="{6BA878C2-A3D0-4F74-B766-F2E950120065}" srcOrd="5" destOrd="0" presId="urn:microsoft.com/office/officeart/2005/8/layout/radial4"/>
    <dgm:cxn modelId="{A5743E0F-E083-4AC6-98C7-D2B51ABB6EE3}" type="presParOf" srcId="{61BBA5C1-3799-492C-8077-32FBCB173112}" destId="{5AAD96EC-6E80-4C07-A2F4-C376E5C18424}" srcOrd="6" destOrd="0" presId="urn:microsoft.com/office/officeart/2005/8/layout/radial4"/>
    <dgm:cxn modelId="{4233949B-90EB-47B1-8730-996870E6BF58}" type="presParOf" srcId="{61BBA5C1-3799-492C-8077-32FBCB173112}" destId="{AA077F29-9BC6-4C1A-AB01-EB57E1B9B86D}" srcOrd="7" destOrd="0" presId="urn:microsoft.com/office/officeart/2005/8/layout/radial4"/>
    <dgm:cxn modelId="{2AF4101C-99BF-4165-A7DE-D78F501AFF74}" type="presParOf" srcId="{61BBA5C1-3799-492C-8077-32FBCB173112}" destId="{E061D2BD-944F-4141-A369-221417FDF57A}" srcOrd="8" destOrd="0" presId="urn:microsoft.com/office/officeart/2005/8/layout/radial4"/>
    <dgm:cxn modelId="{BE078486-C3BA-444B-AE8A-95E8FCA42B99}" type="presParOf" srcId="{61BBA5C1-3799-492C-8077-32FBCB173112}" destId="{A5026D94-093E-413E-BD77-2D6651E3F920}" srcOrd="9" destOrd="0" presId="urn:microsoft.com/office/officeart/2005/8/layout/radial4"/>
    <dgm:cxn modelId="{418EDBA1-305C-4717-87DD-A03C661C4BDA}" type="presParOf" srcId="{61BBA5C1-3799-492C-8077-32FBCB173112}" destId="{FF386B93-FF28-412D-80AA-B4050599F6B0}"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6239DC-E961-42DF-B05A-996FC9541404}"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hu-HU"/>
        </a:p>
      </dgm:t>
    </dgm:pt>
    <dgm:pt modelId="{E3A9890E-8F96-4436-BB7E-BEADDBB95891}">
      <dgm:prSet custT="1"/>
      <dgm:spPr/>
      <dgm:t>
        <a:bodyPr/>
        <a:lstStyle/>
        <a:p>
          <a:r>
            <a:rPr lang="hu-HU" sz="1400" b="1" dirty="0" err="1">
              <a:latin typeface="Segoe UI" panose="020B0502040204020203" pitchFamily="34" charset="0"/>
              <a:ea typeface="Segoe UI" panose="020B0502040204020203" pitchFamily="34" charset="0"/>
              <a:cs typeface="Segoe UI" panose="020B0502040204020203" pitchFamily="34" charset="0"/>
            </a:rPr>
            <a:t>until</a:t>
          </a:r>
          <a:r>
            <a:rPr lang="hu-HU" sz="1400" b="1" dirty="0">
              <a:latin typeface="Segoe UI" panose="020B0502040204020203" pitchFamily="34" charset="0"/>
              <a:ea typeface="Segoe UI" panose="020B0502040204020203" pitchFamily="34" charset="0"/>
              <a:cs typeface="Segoe UI" panose="020B0502040204020203" pitchFamily="34" charset="0"/>
            </a:rPr>
            <a:t> 31July</a:t>
          </a:r>
        </a:p>
      </dgm:t>
    </dgm:pt>
    <dgm:pt modelId="{5C19ED35-347E-449F-B2E3-AC610E43A6C9}" type="parTrans" cxnId="{F9E666C8-7F26-4D9E-8116-840F5FB8FC1A}">
      <dgm:prSet/>
      <dgm:spPr/>
      <dgm:t>
        <a:bodyPr/>
        <a:lstStyle/>
        <a:p>
          <a:endParaRPr lang="hu-HU" sz="4400" b="1"/>
        </a:p>
      </dgm:t>
    </dgm:pt>
    <dgm:pt modelId="{AA4A49A2-0398-4CDD-B346-AF5A98B52004}" type="sibTrans" cxnId="{F9E666C8-7F26-4D9E-8116-840F5FB8FC1A}">
      <dgm:prSet/>
      <dgm:spPr/>
      <dgm:t>
        <a:bodyPr/>
        <a:lstStyle/>
        <a:p>
          <a:endParaRPr lang="hu-HU" sz="4400" b="1"/>
        </a:p>
      </dgm:t>
    </dgm:pt>
    <dgm:pt modelId="{533D69EE-0E95-40FB-ABC9-8424F59D1835}">
      <dgm:prSet custT="1"/>
      <dgm:spPr/>
      <dgm:t>
        <a:bodyPr/>
        <a:lstStyle/>
        <a:p>
          <a:r>
            <a:rPr lang="hu-HU" sz="1400" b="1" dirty="0" err="1">
              <a:solidFill>
                <a:schemeClr val="tx1"/>
              </a:solidFill>
              <a:latin typeface="Segoe UI" panose="020B0502040204020203" pitchFamily="34" charset="0"/>
              <a:ea typeface="Segoe UI" panose="020B0502040204020203" pitchFamily="34" charset="0"/>
              <a:cs typeface="Segoe UI" panose="020B0502040204020203" pitchFamily="34" charset="0"/>
            </a:rPr>
            <a:t>Negotiation</a:t>
          </a:r>
          <a:r>
            <a:rPr lang="hu-HU" sz="1400" b="1"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hu-HU" sz="1400" b="1" dirty="0" err="1">
              <a:solidFill>
                <a:schemeClr val="tx1"/>
              </a:solidFill>
              <a:latin typeface="Segoe UI" panose="020B0502040204020203" pitchFamily="34" charset="0"/>
              <a:ea typeface="Segoe UI" panose="020B0502040204020203" pitchFamily="34" charset="0"/>
              <a:cs typeface="Segoe UI" panose="020B0502040204020203" pitchFamily="34" charset="0"/>
            </a:rPr>
            <a:t>with</a:t>
          </a:r>
          <a:r>
            <a:rPr lang="hu-HU" sz="1400" b="1" dirty="0">
              <a:solidFill>
                <a:schemeClr val="tx1"/>
              </a:solidFill>
              <a:latin typeface="Segoe UI" panose="020B0502040204020203" pitchFamily="34" charset="0"/>
              <a:ea typeface="Segoe UI" panose="020B0502040204020203" pitchFamily="34" charset="0"/>
              <a:cs typeface="Segoe UI" panose="020B0502040204020203" pitchFamily="34" charset="0"/>
            </a:rPr>
            <a:t> line </a:t>
          </a:r>
          <a:r>
            <a:rPr lang="hu-HU" sz="1400" b="1" dirty="0" err="1">
              <a:solidFill>
                <a:schemeClr val="tx1"/>
              </a:solidFill>
              <a:latin typeface="Segoe UI" panose="020B0502040204020203" pitchFamily="34" charset="0"/>
              <a:ea typeface="Segoe UI" panose="020B0502040204020203" pitchFamily="34" charset="0"/>
              <a:cs typeface="Segoe UI" panose="020B0502040204020203" pitchFamily="34" charset="0"/>
            </a:rPr>
            <a:t>ministries</a:t>
          </a:r>
          <a:r>
            <a:rPr lang="hu-HU" sz="1400" b="1"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hu-HU" sz="1400" b="1" dirty="0" err="1">
              <a:solidFill>
                <a:schemeClr val="tx1"/>
              </a:solidFill>
              <a:latin typeface="Segoe UI" panose="020B0502040204020203" pitchFamily="34" charset="0"/>
              <a:ea typeface="Segoe UI" panose="020B0502040204020203" pitchFamily="34" charset="0"/>
              <a:cs typeface="Segoe UI" panose="020B0502040204020203" pitchFamily="34" charset="0"/>
            </a:rPr>
            <a:t>proposal</a:t>
          </a:r>
          <a:r>
            <a:rPr lang="hu-HU" sz="1400" b="1"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hu-HU" sz="1400" b="1" dirty="0" err="1">
              <a:solidFill>
                <a:schemeClr val="tx1"/>
              </a:solidFill>
              <a:latin typeface="Segoe UI" panose="020B0502040204020203" pitchFamily="34" charset="0"/>
              <a:ea typeface="Segoe UI" panose="020B0502040204020203" pitchFamily="34" charset="0"/>
              <a:cs typeface="Segoe UI" panose="020B0502040204020203" pitchFamily="34" charset="0"/>
            </a:rPr>
            <a:t>for</a:t>
          </a:r>
          <a:r>
            <a:rPr lang="hu-HU" sz="1400" b="1"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hu-HU" sz="1400" b="1" dirty="0" err="1">
              <a:solidFill>
                <a:schemeClr val="tx1"/>
              </a:solidFill>
              <a:latin typeface="Segoe UI" panose="020B0502040204020203" pitchFamily="34" charset="0"/>
              <a:ea typeface="Segoe UI" panose="020B0502040204020203" pitchFamily="34" charset="0"/>
              <a:cs typeface="Segoe UI" panose="020B0502040204020203" pitchFamily="34" charset="0"/>
            </a:rPr>
            <a:t>legal</a:t>
          </a:r>
          <a:r>
            <a:rPr lang="hu-HU" sz="1400" b="1" dirty="0">
              <a:solidFill>
                <a:schemeClr val="tx1"/>
              </a:solidFill>
              <a:latin typeface="Segoe UI" panose="020B0502040204020203" pitchFamily="34" charset="0"/>
              <a:ea typeface="Segoe UI" panose="020B0502040204020203" pitchFamily="34" charset="0"/>
              <a:cs typeface="Segoe UI" panose="020B0502040204020203" pitchFamily="34" charset="0"/>
            </a:rPr>
            <a:t> text </a:t>
          </a:r>
          <a:r>
            <a:rPr lang="hu-HU" sz="1400" b="1" dirty="0" err="1">
              <a:solidFill>
                <a:schemeClr val="tx1"/>
              </a:solidFill>
              <a:latin typeface="Segoe UI" panose="020B0502040204020203" pitchFamily="34" charset="0"/>
              <a:ea typeface="Segoe UI" panose="020B0502040204020203" pitchFamily="34" charset="0"/>
              <a:cs typeface="Segoe UI" panose="020B0502040204020203" pitchFamily="34" charset="0"/>
            </a:rPr>
            <a:t>daft</a:t>
          </a:r>
          <a:endParaRPr lang="hu-HU" sz="14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dgm:t>
    </dgm:pt>
    <dgm:pt modelId="{03FC548B-9A4E-400D-B82B-D598361005CB}" type="parTrans" cxnId="{27785105-9DAC-418A-B0E0-271570B3E3F8}">
      <dgm:prSet/>
      <dgm:spPr/>
      <dgm:t>
        <a:bodyPr/>
        <a:lstStyle/>
        <a:p>
          <a:endParaRPr lang="hu-HU" sz="4400" b="1"/>
        </a:p>
      </dgm:t>
    </dgm:pt>
    <dgm:pt modelId="{F7B52B20-8C89-4FF6-8417-5BE18D8CC0D2}" type="sibTrans" cxnId="{27785105-9DAC-418A-B0E0-271570B3E3F8}">
      <dgm:prSet/>
      <dgm:spPr/>
      <dgm:t>
        <a:bodyPr/>
        <a:lstStyle/>
        <a:p>
          <a:endParaRPr lang="hu-HU" sz="4400" b="1"/>
        </a:p>
      </dgm:t>
    </dgm:pt>
    <dgm:pt modelId="{0A23F2D4-C301-470D-91BB-0F83C35606C8}">
      <dgm:prSet custT="1"/>
      <dgm:spPr/>
      <dgm:t>
        <a:bodyPr/>
        <a:lstStyle/>
        <a:p>
          <a:r>
            <a:rPr lang="hu-HU" sz="1400" b="1" dirty="0" err="1">
              <a:latin typeface="Segoe UI" panose="020B0502040204020203" pitchFamily="34" charset="0"/>
              <a:ea typeface="Segoe UI" panose="020B0502040204020203" pitchFamily="34" charset="0"/>
              <a:cs typeface="Segoe UI" panose="020B0502040204020203" pitchFamily="34" charset="0"/>
            </a:rPr>
            <a:t>Minister</a:t>
          </a:r>
          <a:r>
            <a:rPr lang="hu-HU" sz="1400" b="1" dirty="0">
              <a:latin typeface="Segoe UI" panose="020B0502040204020203" pitchFamily="34" charset="0"/>
              <a:ea typeface="Segoe UI" panose="020B0502040204020203" pitchFamily="34" charset="0"/>
              <a:cs typeface="Segoe UI" panose="020B0502040204020203" pitchFamily="34" charset="0"/>
            </a:rPr>
            <a:t> of  </a:t>
          </a:r>
          <a:r>
            <a:rPr lang="hu-HU" sz="1400" b="1" dirty="0" err="1">
              <a:latin typeface="Segoe UI" panose="020B0502040204020203" pitchFamily="34" charset="0"/>
              <a:ea typeface="Segoe UI" panose="020B0502040204020203" pitchFamily="34" charset="0"/>
              <a:cs typeface="Segoe UI" panose="020B0502040204020203" pitchFamily="34" charset="0"/>
            </a:rPr>
            <a:t>Finance</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hu-HU" sz="1400" b="1" dirty="0" err="1">
              <a:latin typeface="Segoe UI" panose="020B0502040204020203" pitchFamily="34" charset="0"/>
              <a:ea typeface="Segoe UI" panose="020B0502040204020203" pitchFamily="34" charset="0"/>
              <a:cs typeface="Segoe UI" panose="020B0502040204020203" pitchFamily="34" charset="0"/>
            </a:rPr>
            <a:t>set</a:t>
          </a:r>
          <a:r>
            <a:rPr lang="hu-HU" sz="1400" b="1" dirty="0">
              <a:latin typeface="Segoe UI" panose="020B0502040204020203" pitchFamily="34" charset="0"/>
              <a:ea typeface="Segoe UI" panose="020B0502040204020203" pitchFamily="34" charset="0"/>
              <a:cs typeface="Segoe UI" panose="020B0502040204020203" pitchFamily="34" charset="0"/>
            </a:rPr>
            <a:t>’ out  </a:t>
          </a:r>
          <a:r>
            <a:rPr lang="hu-HU" sz="1400" b="1" dirty="0" err="1">
              <a:latin typeface="Segoe UI" panose="020B0502040204020203" pitchFamily="34" charset="0"/>
              <a:ea typeface="Segoe UI" panose="020B0502040204020203" pitchFamily="34" charset="0"/>
              <a:cs typeface="Segoe UI" panose="020B0502040204020203" pitchFamily="34" charset="0"/>
            </a:rPr>
            <a:t>schedule</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hu-HU" sz="1400" b="1" dirty="0" err="1">
              <a:latin typeface="Segoe UI" panose="020B0502040204020203" pitchFamily="34" charset="0"/>
              <a:ea typeface="Segoe UI" panose="020B0502040204020203" pitchFamily="34" charset="0"/>
              <a:cs typeface="Segoe UI" panose="020B0502040204020203" pitchFamily="34" charset="0"/>
            </a:rPr>
            <a:t>for</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hu-HU" sz="1400" b="1" dirty="0" err="1">
              <a:latin typeface="Segoe UI" panose="020B0502040204020203" pitchFamily="34" charset="0"/>
              <a:ea typeface="Segoe UI" panose="020B0502040204020203" pitchFamily="34" charset="0"/>
              <a:cs typeface="Segoe UI" panose="020B0502040204020203" pitchFamily="34" charset="0"/>
            </a:rPr>
            <a:t>the</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hu-HU" sz="1400" b="1" dirty="0" err="1">
              <a:latin typeface="Segoe UI" panose="020B0502040204020203" pitchFamily="34" charset="0"/>
              <a:ea typeface="Segoe UI" panose="020B0502040204020203" pitchFamily="34" charset="0"/>
              <a:cs typeface="Segoe UI" panose="020B0502040204020203" pitchFamily="34" charset="0"/>
            </a:rPr>
            <a:t>budgetary</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hu-HU" sz="1400" b="1" dirty="0" err="1">
              <a:latin typeface="Segoe UI" panose="020B0502040204020203" pitchFamily="34" charset="0"/>
              <a:ea typeface="Segoe UI" panose="020B0502040204020203" pitchFamily="34" charset="0"/>
              <a:cs typeface="Segoe UI" panose="020B0502040204020203" pitchFamily="34" charset="0"/>
            </a:rPr>
            <a:t>planning</a:t>
          </a:r>
          <a:endParaRPr lang="hu-HU" sz="1400" b="1" dirty="0">
            <a:latin typeface="Segoe UI" panose="020B0502040204020203" pitchFamily="34" charset="0"/>
            <a:ea typeface="Segoe UI" panose="020B0502040204020203" pitchFamily="34" charset="0"/>
            <a:cs typeface="Segoe UI" panose="020B0502040204020203" pitchFamily="34" charset="0"/>
          </a:endParaRPr>
        </a:p>
      </dgm:t>
    </dgm:pt>
    <dgm:pt modelId="{E8B54097-B64A-4955-98C4-9397017B78F5}" type="parTrans" cxnId="{91D89B01-E0A9-49E1-BA3E-0595E62CC7F1}">
      <dgm:prSet/>
      <dgm:spPr/>
      <dgm:t>
        <a:bodyPr/>
        <a:lstStyle/>
        <a:p>
          <a:endParaRPr lang="hu-HU" sz="4400" b="1"/>
        </a:p>
      </dgm:t>
    </dgm:pt>
    <dgm:pt modelId="{1D930A93-3678-4B4B-A55A-352D1715A197}" type="sibTrans" cxnId="{91D89B01-E0A9-49E1-BA3E-0595E62CC7F1}">
      <dgm:prSet/>
      <dgm:spPr/>
      <dgm:t>
        <a:bodyPr/>
        <a:lstStyle/>
        <a:p>
          <a:endParaRPr lang="hu-HU" sz="4400" b="1"/>
        </a:p>
      </dgm:t>
    </dgm:pt>
    <dgm:pt modelId="{F64CBE02-41B2-4D9D-A629-A0177C80D092}">
      <dgm:prSet custT="1"/>
      <dgm:spPr/>
      <dgm:t>
        <a:bodyPr/>
        <a:lstStyle/>
        <a:p>
          <a:r>
            <a:rPr lang="hu-HU" sz="1400" b="1" dirty="0">
              <a:latin typeface="Segoe UI" panose="020B0502040204020203" pitchFamily="34" charset="0"/>
              <a:ea typeface="Segoe UI" panose="020B0502040204020203" pitchFamily="34" charset="0"/>
              <a:cs typeface="Segoe UI" panose="020B0502040204020203" pitchFamily="34" charset="0"/>
            </a:rPr>
            <a:t>August</a:t>
          </a:r>
        </a:p>
      </dgm:t>
    </dgm:pt>
    <dgm:pt modelId="{A19FE0B6-D5FE-4D45-B64C-C2A6CB23E76C}" type="parTrans" cxnId="{34173CD2-EE26-416B-AF9B-69146CAA68C0}">
      <dgm:prSet/>
      <dgm:spPr/>
      <dgm:t>
        <a:bodyPr/>
        <a:lstStyle/>
        <a:p>
          <a:endParaRPr lang="hu-HU"/>
        </a:p>
      </dgm:t>
    </dgm:pt>
    <dgm:pt modelId="{BCF756B3-5DC8-4969-B720-4ED2BEB5C06C}" type="sibTrans" cxnId="{34173CD2-EE26-416B-AF9B-69146CAA68C0}">
      <dgm:prSet/>
      <dgm:spPr/>
      <dgm:t>
        <a:bodyPr/>
        <a:lstStyle/>
        <a:p>
          <a:endParaRPr lang="hu-HU"/>
        </a:p>
      </dgm:t>
    </dgm:pt>
    <dgm:pt modelId="{19267741-31D9-42C1-AC8E-DEFADBDF88F9}">
      <dgm:prSet custT="1"/>
      <dgm:spPr/>
      <dgm:t>
        <a:bodyPr/>
        <a:lstStyle/>
        <a:p>
          <a:r>
            <a:rPr lang="hu-HU" sz="1400" b="1" dirty="0" err="1">
              <a:solidFill>
                <a:schemeClr val="tx1"/>
              </a:solidFill>
              <a:latin typeface="Segoe UI" panose="020B0502040204020203" pitchFamily="34" charset="0"/>
              <a:ea typeface="Segoe UI" panose="020B0502040204020203" pitchFamily="34" charset="0"/>
              <a:cs typeface="Segoe UI" panose="020B0502040204020203" pitchFamily="34" charset="0"/>
            </a:rPr>
            <a:t>Sending</a:t>
          </a:r>
          <a:r>
            <a:rPr lang="hu-HU" sz="1400" b="1"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hu-HU" sz="1400" b="1" dirty="0" err="1">
              <a:solidFill>
                <a:schemeClr val="tx1"/>
              </a:solidFill>
              <a:latin typeface="Segoe UI" panose="020B0502040204020203" pitchFamily="34" charset="0"/>
              <a:ea typeface="Segoe UI" panose="020B0502040204020203" pitchFamily="34" charset="0"/>
              <a:cs typeface="Segoe UI" panose="020B0502040204020203" pitchFamily="34" charset="0"/>
            </a:rPr>
            <a:t>explanation</a:t>
          </a:r>
          <a:r>
            <a:rPr lang="hu-HU" sz="1400" b="1" dirty="0">
              <a:solidFill>
                <a:schemeClr val="tx1"/>
              </a:solidFill>
              <a:latin typeface="Segoe UI" panose="020B0502040204020203" pitchFamily="34" charset="0"/>
              <a:ea typeface="Segoe UI" panose="020B0502040204020203" pitchFamily="34" charset="0"/>
              <a:cs typeface="Segoe UI" panose="020B0502040204020203" pitchFamily="34" charset="0"/>
            </a:rPr>
            <a:t> of </a:t>
          </a:r>
          <a:r>
            <a:rPr lang="hu-HU" sz="1400" b="1" dirty="0" err="1">
              <a:solidFill>
                <a:schemeClr val="tx1"/>
              </a:solidFill>
              <a:latin typeface="Segoe UI" panose="020B0502040204020203" pitchFamily="34" charset="0"/>
              <a:ea typeface="Segoe UI" panose="020B0502040204020203" pitchFamily="34" charset="0"/>
              <a:cs typeface="Segoe UI" panose="020B0502040204020203" pitchFamily="34" charset="0"/>
            </a:rPr>
            <a:t>chapters</a:t>
          </a:r>
          <a:endParaRPr lang="hu-HU" sz="14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dgm:t>
    </dgm:pt>
    <dgm:pt modelId="{9EB18817-3EB0-49B8-A2AA-C40AF5DEEF4E}" type="parTrans" cxnId="{5E234866-71FA-4A66-A7F8-BFB9751476B0}">
      <dgm:prSet/>
      <dgm:spPr/>
      <dgm:t>
        <a:bodyPr/>
        <a:lstStyle/>
        <a:p>
          <a:endParaRPr lang="hu-HU"/>
        </a:p>
      </dgm:t>
    </dgm:pt>
    <dgm:pt modelId="{C01D391D-6E82-4182-A16B-66FE39AC95E9}" type="sibTrans" cxnId="{5E234866-71FA-4A66-A7F8-BFB9751476B0}">
      <dgm:prSet/>
      <dgm:spPr/>
      <dgm:t>
        <a:bodyPr/>
        <a:lstStyle/>
        <a:p>
          <a:endParaRPr lang="hu-HU"/>
        </a:p>
      </dgm:t>
    </dgm:pt>
    <dgm:pt modelId="{ED17B436-E747-4F92-A8C8-8B6CFA2C3BEC}">
      <dgm:prSet custT="1"/>
      <dgm:spPr/>
      <dgm:t>
        <a:bodyPr/>
        <a:lstStyle/>
        <a:p>
          <a:r>
            <a:rPr lang="hu-HU" sz="1400" b="1" dirty="0" err="1">
              <a:latin typeface="Segoe UI" panose="020B0502040204020203" pitchFamily="34" charset="0"/>
              <a:ea typeface="Segoe UI" panose="020B0502040204020203" pitchFamily="34" charset="0"/>
              <a:cs typeface="Segoe UI" panose="020B0502040204020203" pitchFamily="34" charset="0"/>
            </a:rPr>
            <a:t>Preparation</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hu-HU" sz="1400" b="1" dirty="0" err="1">
              <a:latin typeface="Segoe UI" panose="020B0502040204020203" pitchFamily="34" charset="0"/>
              <a:ea typeface="Segoe UI" panose="020B0502040204020203" pitchFamily="34" charset="0"/>
              <a:cs typeface="Segoe UI" panose="020B0502040204020203" pitchFamily="34" charset="0"/>
            </a:rPr>
            <a:t>the</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hu-HU" sz="1400" b="1" dirty="0" err="1">
              <a:latin typeface="Segoe UI" panose="020B0502040204020203" pitchFamily="34" charset="0"/>
              <a:ea typeface="Segoe UI" panose="020B0502040204020203" pitchFamily="34" charset="0"/>
              <a:cs typeface="Segoe UI" panose="020B0502040204020203" pitchFamily="34" charset="0"/>
            </a:rPr>
            <a:t>first</a:t>
          </a:r>
          <a:r>
            <a:rPr lang="hu-HU" sz="1400" b="1" dirty="0">
              <a:latin typeface="Segoe UI" panose="020B0502040204020203" pitchFamily="34" charset="0"/>
              <a:ea typeface="Segoe UI" panose="020B0502040204020203" pitchFamily="34" charset="0"/>
              <a:cs typeface="Segoe UI" panose="020B0502040204020203" pitchFamily="34" charset="0"/>
            </a:rPr>
            <a:t> version of </a:t>
          </a:r>
          <a:r>
            <a:rPr lang="hu-HU" sz="1400" b="1" dirty="0" err="1">
              <a:latin typeface="Segoe UI" panose="020B0502040204020203" pitchFamily="34" charset="0"/>
              <a:ea typeface="Segoe UI" panose="020B0502040204020203" pitchFamily="34" charset="0"/>
              <a:cs typeface="Segoe UI" panose="020B0502040204020203" pitchFamily="34" charset="0"/>
            </a:rPr>
            <a:t>the</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hu-HU" sz="1400" b="1" dirty="0" err="1">
              <a:latin typeface="Segoe UI" panose="020B0502040204020203" pitchFamily="34" charset="0"/>
              <a:ea typeface="Segoe UI" panose="020B0502040204020203" pitchFamily="34" charset="0"/>
              <a:cs typeface="Segoe UI" panose="020B0502040204020203" pitchFamily="34" charset="0"/>
            </a:rPr>
            <a:t>Budget</a:t>
          </a:r>
          <a:r>
            <a:rPr lang="hu-HU" sz="1400" b="1" dirty="0">
              <a:latin typeface="Segoe UI" panose="020B0502040204020203" pitchFamily="34" charset="0"/>
              <a:ea typeface="Segoe UI" panose="020B0502040204020203" pitchFamily="34" charset="0"/>
              <a:cs typeface="Segoe UI" panose="020B0502040204020203" pitchFamily="34" charset="0"/>
            </a:rPr>
            <a:t> Bill</a:t>
          </a:r>
        </a:p>
      </dgm:t>
    </dgm:pt>
    <dgm:pt modelId="{05A48C46-A293-464B-9FB0-671B50771AE8}" type="parTrans" cxnId="{35A7AC90-06D8-4E99-B8D8-D6EDB17AA1AA}">
      <dgm:prSet/>
      <dgm:spPr/>
      <dgm:t>
        <a:bodyPr/>
        <a:lstStyle/>
        <a:p>
          <a:endParaRPr lang="hu-HU"/>
        </a:p>
      </dgm:t>
    </dgm:pt>
    <dgm:pt modelId="{FC0EAB51-DF03-4158-92A7-63C300AC851A}" type="sibTrans" cxnId="{35A7AC90-06D8-4E99-B8D8-D6EDB17AA1AA}">
      <dgm:prSet/>
      <dgm:spPr/>
      <dgm:t>
        <a:bodyPr/>
        <a:lstStyle/>
        <a:p>
          <a:endParaRPr lang="hu-HU"/>
        </a:p>
      </dgm:t>
    </dgm:pt>
    <dgm:pt modelId="{99C3B6AE-5FAE-4B74-9A96-002E1A549C94}">
      <dgm:prSet custT="1"/>
      <dgm:spPr/>
      <dgm:t>
        <a:bodyPr/>
        <a:lstStyle/>
        <a:p>
          <a:r>
            <a:rPr lang="hu-HU" sz="1400" b="1" dirty="0" err="1">
              <a:latin typeface="Segoe UI" panose="020B0502040204020203" pitchFamily="34" charset="0"/>
              <a:ea typeface="Segoe UI" panose="020B0502040204020203" pitchFamily="34" charset="0"/>
              <a:cs typeface="Segoe UI" panose="020B0502040204020203" pitchFamily="34" charset="0"/>
            </a:rPr>
            <a:t>Minister</a:t>
          </a:r>
          <a:r>
            <a:rPr lang="hu-HU" sz="1400" b="1" dirty="0">
              <a:latin typeface="Segoe UI" panose="020B0502040204020203" pitchFamily="34" charset="0"/>
              <a:ea typeface="Segoe UI" panose="020B0502040204020203" pitchFamily="34" charset="0"/>
              <a:cs typeface="Segoe UI" panose="020B0502040204020203" pitchFamily="34" charset="0"/>
            </a:rPr>
            <a:t> of  </a:t>
          </a:r>
          <a:r>
            <a:rPr lang="hu-HU" sz="1400" b="1" dirty="0" err="1">
              <a:latin typeface="Segoe UI" panose="020B0502040204020203" pitchFamily="34" charset="0"/>
              <a:ea typeface="Segoe UI" panose="020B0502040204020203" pitchFamily="34" charset="0"/>
              <a:cs typeface="Segoe UI" panose="020B0502040204020203" pitchFamily="34" charset="0"/>
            </a:rPr>
            <a:t>State</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hu-HU" sz="1400" b="1" dirty="0" err="1">
              <a:latin typeface="Segoe UI" panose="020B0502040204020203" pitchFamily="34" charset="0"/>
              <a:ea typeface="Segoe UI" panose="020B0502040204020203" pitchFamily="34" charset="0"/>
              <a:cs typeface="Segoe UI" panose="020B0502040204020203" pitchFamily="34" charset="0"/>
            </a:rPr>
            <a:t>for</a:t>
          </a:r>
          <a:r>
            <a:rPr lang="hu-HU" sz="1400" b="1" dirty="0">
              <a:latin typeface="Segoe UI" panose="020B0502040204020203" pitchFamily="34" charset="0"/>
              <a:ea typeface="Segoe UI" panose="020B0502040204020203" pitchFamily="34" charset="0"/>
              <a:cs typeface="Segoe UI" panose="020B0502040204020203" pitchFamily="34" charset="0"/>
            </a:rPr>
            <a:t> Public </a:t>
          </a:r>
          <a:r>
            <a:rPr lang="hu-HU" sz="1400" b="1" dirty="0" err="1">
              <a:latin typeface="Segoe UI" panose="020B0502040204020203" pitchFamily="34" charset="0"/>
              <a:ea typeface="Segoe UI" panose="020B0502040204020203" pitchFamily="34" charset="0"/>
              <a:cs typeface="Segoe UI" panose="020B0502040204020203" pitchFamily="34" charset="0"/>
            </a:rPr>
            <a:t>Finances</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hu-HU" sz="1400" b="1" dirty="0" err="1">
              <a:latin typeface="Segoe UI" panose="020B0502040204020203" pitchFamily="34" charset="0"/>
              <a:ea typeface="Segoe UI" panose="020B0502040204020203" pitchFamily="34" charset="0"/>
              <a:cs typeface="Segoe UI" panose="020B0502040204020203" pitchFamily="34" charset="0"/>
            </a:rPr>
            <a:t>send</a:t>
          </a:r>
          <a:r>
            <a:rPr lang="hu-HU" sz="1400" b="1" dirty="0">
              <a:latin typeface="Segoe UI" panose="020B0502040204020203" pitchFamily="34" charset="0"/>
              <a:ea typeface="Segoe UI" panose="020B0502040204020203" pitchFamily="34" charset="0"/>
              <a:cs typeface="Segoe UI" panose="020B0502040204020203" pitchFamily="34" charset="0"/>
            </a:rPr>
            <a:t>’s </a:t>
          </a:r>
          <a:r>
            <a:rPr lang="hu-HU" sz="1400" b="1" dirty="0" err="1">
              <a:latin typeface="Segoe UI" panose="020B0502040204020203" pitchFamily="34" charset="0"/>
              <a:ea typeface="Segoe UI" panose="020B0502040204020203" pitchFamily="34" charset="0"/>
              <a:cs typeface="Segoe UI" panose="020B0502040204020203" pitchFamily="34" charset="0"/>
            </a:rPr>
            <a:t>the</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hu-HU" sz="1400" b="1" dirty="0" err="1">
              <a:latin typeface="Segoe UI" panose="020B0502040204020203" pitchFamily="34" charset="0"/>
              <a:ea typeface="Segoe UI" panose="020B0502040204020203" pitchFamily="34" charset="0"/>
              <a:cs typeface="Segoe UI" panose="020B0502040204020203" pitchFamily="34" charset="0"/>
            </a:rPr>
            <a:t>Budget</a:t>
          </a:r>
          <a:r>
            <a:rPr lang="hu-HU" sz="1400" b="1" dirty="0">
              <a:latin typeface="Segoe UI" panose="020B0502040204020203" pitchFamily="34" charset="0"/>
              <a:ea typeface="Segoe UI" panose="020B0502040204020203" pitchFamily="34" charset="0"/>
              <a:cs typeface="Segoe UI" panose="020B0502040204020203" pitchFamily="34" charset="0"/>
            </a:rPr>
            <a:t> Bill </a:t>
          </a:r>
          <a:r>
            <a:rPr lang="hu-HU" sz="1400" b="1" dirty="0" err="1">
              <a:latin typeface="Segoe UI" panose="020B0502040204020203" pitchFamily="34" charset="0"/>
              <a:ea typeface="Segoe UI" panose="020B0502040204020203" pitchFamily="34" charset="0"/>
              <a:cs typeface="Segoe UI" panose="020B0502040204020203" pitchFamily="34" charset="0"/>
            </a:rPr>
            <a:t>in</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hu-HU" sz="1400" b="1" dirty="0" err="1">
              <a:latin typeface="Segoe UI" panose="020B0502040204020203" pitchFamily="34" charset="0"/>
              <a:ea typeface="Segoe UI" panose="020B0502040204020203" pitchFamily="34" charset="0"/>
              <a:cs typeface="Segoe UI" panose="020B0502040204020203" pitchFamily="34" charset="0"/>
            </a:rPr>
            <a:t>it</a:t>
          </a:r>
          <a:r>
            <a:rPr lang="hu-HU" sz="1400" b="1" dirty="0">
              <a:latin typeface="Segoe UI" panose="020B0502040204020203" pitchFamily="34" charset="0"/>
              <a:ea typeface="Segoe UI" panose="020B0502040204020203" pitchFamily="34" charset="0"/>
              <a:cs typeface="Segoe UI" panose="020B0502040204020203" pitchFamily="34" charset="0"/>
            </a:rPr>
            <a:t>’s </a:t>
          </a:r>
          <a:r>
            <a:rPr lang="hu-HU" sz="1400" b="1" dirty="0" err="1">
              <a:latin typeface="Segoe UI" panose="020B0502040204020203" pitchFamily="34" charset="0"/>
              <a:ea typeface="Segoe UI" panose="020B0502040204020203" pitchFamily="34" charset="0"/>
              <a:cs typeface="Segoe UI" panose="020B0502040204020203" pitchFamily="34" charset="0"/>
            </a:rPr>
            <a:t>first</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hu-HU" sz="1400" b="1" dirty="0" err="1">
              <a:latin typeface="Segoe UI" panose="020B0502040204020203" pitchFamily="34" charset="0"/>
              <a:ea typeface="Segoe UI" panose="020B0502040204020203" pitchFamily="34" charset="0"/>
              <a:cs typeface="Segoe UI" panose="020B0502040204020203" pitchFamily="34" charset="0"/>
            </a:rPr>
            <a:t>reading</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hu-HU" sz="1400" b="1" dirty="0" err="1">
              <a:latin typeface="Segoe UI" panose="020B0502040204020203" pitchFamily="34" charset="0"/>
              <a:ea typeface="Segoe UI" panose="020B0502040204020203" pitchFamily="34" charset="0"/>
              <a:cs typeface="Segoe UI" panose="020B0502040204020203" pitchFamily="34" charset="0"/>
            </a:rPr>
            <a:t>to</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hu-HU" sz="1400" b="1" dirty="0" err="1">
              <a:latin typeface="Segoe UI" panose="020B0502040204020203" pitchFamily="34" charset="0"/>
              <a:ea typeface="Segoe UI" panose="020B0502040204020203" pitchFamily="34" charset="0"/>
              <a:cs typeface="Segoe UI" panose="020B0502040204020203" pitchFamily="34" charset="0"/>
            </a:rPr>
            <a:t>the</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hu-HU" sz="1400" b="1" dirty="0" err="1">
              <a:latin typeface="Segoe UI" panose="020B0502040204020203" pitchFamily="34" charset="0"/>
              <a:ea typeface="Segoe UI" panose="020B0502040204020203" pitchFamily="34" charset="0"/>
              <a:cs typeface="Segoe UI" panose="020B0502040204020203" pitchFamily="34" charset="0"/>
            </a:rPr>
            <a:t>Goverment</a:t>
          </a:r>
          <a:endParaRPr lang="hu-HU" sz="1400" b="1" dirty="0">
            <a:latin typeface="Segoe UI" panose="020B0502040204020203" pitchFamily="34" charset="0"/>
            <a:ea typeface="Segoe UI" panose="020B0502040204020203" pitchFamily="34" charset="0"/>
            <a:cs typeface="Segoe UI" panose="020B0502040204020203" pitchFamily="34" charset="0"/>
          </a:endParaRPr>
        </a:p>
      </dgm:t>
    </dgm:pt>
    <dgm:pt modelId="{6E49131E-330A-4E22-88EC-F2DF0421DF68}" type="parTrans" cxnId="{A4C77B18-FFEE-4D13-AEEE-CAAE0CD8394B}">
      <dgm:prSet/>
      <dgm:spPr/>
      <dgm:t>
        <a:bodyPr/>
        <a:lstStyle/>
        <a:p>
          <a:endParaRPr lang="hu-HU"/>
        </a:p>
      </dgm:t>
    </dgm:pt>
    <dgm:pt modelId="{1EAD6D8D-4918-48C6-99B9-EE8BA4DBA99D}" type="sibTrans" cxnId="{A4C77B18-FFEE-4D13-AEEE-CAAE0CD8394B}">
      <dgm:prSet/>
      <dgm:spPr/>
      <dgm:t>
        <a:bodyPr/>
        <a:lstStyle/>
        <a:p>
          <a:endParaRPr lang="hu-HU"/>
        </a:p>
      </dgm:t>
    </dgm:pt>
    <dgm:pt modelId="{F2C13CFD-572E-4964-8300-80C7FE96FA28}">
      <dgm:prSet custT="1"/>
      <dgm:spPr/>
      <dgm:t>
        <a:bodyPr/>
        <a:lstStyle/>
        <a:p>
          <a:r>
            <a:rPr lang="hu-HU" sz="1400" b="1" dirty="0">
              <a:latin typeface="Segoe UI" panose="020B0502040204020203" pitchFamily="34" charset="0"/>
              <a:ea typeface="Segoe UI" panose="020B0502040204020203" pitchFamily="34" charset="0"/>
              <a:cs typeface="Segoe UI" panose="020B0502040204020203" pitchFamily="34" charset="0"/>
            </a:rPr>
            <a:t>The </a:t>
          </a:r>
          <a:r>
            <a:rPr lang="hu-HU" sz="1400" b="1" dirty="0" err="1">
              <a:latin typeface="Segoe UI" panose="020B0502040204020203" pitchFamily="34" charset="0"/>
              <a:ea typeface="Segoe UI" panose="020B0502040204020203" pitchFamily="34" charset="0"/>
              <a:cs typeface="Segoe UI" panose="020B0502040204020203" pitchFamily="34" charset="0"/>
            </a:rPr>
            <a:t>chapters</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hu-HU" sz="1400" b="1" err="1">
              <a:latin typeface="Segoe UI" panose="020B0502040204020203" pitchFamily="34" charset="0"/>
              <a:ea typeface="Segoe UI" panose="020B0502040204020203" pitchFamily="34" charset="0"/>
              <a:cs typeface="Segoe UI" panose="020B0502040204020203" pitchFamily="34" charset="0"/>
            </a:rPr>
            <a:t>managening</a:t>
          </a:r>
          <a:r>
            <a:rPr lang="hu-HU" sz="1400" b="1">
              <a:latin typeface="Segoe UI" panose="020B0502040204020203" pitchFamily="34" charset="0"/>
              <a:ea typeface="Segoe UI" panose="020B0502040204020203" pitchFamily="34" charset="0"/>
              <a:cs typeface="Segoe UI" panose="020B0502040204020203" pitchFamily="34" charset="0"/>
            </a:rPr>
            <a:t> agences, </a:t>
          </a:r>
          <a:r>
            <a:rPr lang="hu-HU" sz="1400" b="1" dirty="0">
              <a:latin typeface="Segoe UI" panose="020B0502040204020203" pitchFamily="34" charset="0"/>
              <a:ea typeface="Segoe UI" panose="020B0502040204020203" pitchFamily="34" charset="0"/>
              <a:cs typeface="Segoe UI" panose="020B0502040204020203" pitchFamily="34" charset="0"/>
            </a:rPr>
            <a:t>line </a:t>
          </a:r>
          <a:r>
            <a:rPr lang="hu-HU" sz="1400" b="1" dirty="0" err="1">
              <a:latin typeface="Segoe UI" panose="020B0502040204020203" pitchFamily="34" charset="0"/>
              <a:ea typeface="Segoe UI" panose="020B0502040204020203" pitchFamily="34" charset="0"/>
              <a:cs typeface="Segoe UI" panose="020B0502040204020203" pitchFamily="34" charset="0"/>
            </a:rPr>
            <a:t>ministries</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hu-HU" sz="1400" b="1" dirty="0" err="1">
              <a:latin typeface="Segoe UI" panose="020B0502040204020203" pitchFamily="34" charset="0"/>
              <a:ea typeface="Segoe UI" panose="020B0502040204020203" pitchFamily="34" charset="0"/>
              <a:cs typeface="Segoe UI" panose="020B0502040204020203" pitchFamily="34" charset="0"/>
            </a:rPr>
            <a:t>prepare</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hu-HU" sz="1400" b="1" dirty="0" err="1">
              <a:latin typeface="Segoe UI" panose="020B0502040204020203" pitchFamily="34" charset="0"/>
              <a:ea typeface="Segoe UI" panose="020B0502040204020203" pitchFamily="34" charset="0"/>
              <a:cs typeface="Segoe UI" panose="020B0502040204020203" pitchFamily="34" charset="0"/>
            </a:rPr>
            <a:t>the</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en-US" sz="1400" b="1" dirty="0">
              <a:latin typeface="Segoe UI" panose="020B0502040204020203" pitchFamily="34" charset="0"/>
              <a:ea typeface="Segoe UI" panose="020B0502040204020203" pitchFamily="34" charset="0"/>
              <a:cs typeface="Segoe UI" panose="020B0502040204020203" pitchFamily="34" charset="0"/>
            </a:rPr>
            <a:t>revenue and expenditure</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hu-HU" sz="1400" b="1" dirty="0" err="1">
              <a:latin typeface="Segoe UI" panose="020B0502040204020203" pitchFamily="34" charset="0"/>
              <a:ea typeface="Segoe UI" panose="020B0502040204020203" pitchFamily="34" charset="0"/>
              <a:cs typeface="Segoe UI" panose="020B0502040204020203" pitchFamily="34" charset="0"/>
            </a:rPr>
            <a:t>appropriation</a:t>
          </a:r>
          <a:endParaRPr lang="hu-HU" sz="1400" b="1" dirty="0">
            <a:latin typeface="Segoe UI" panose="020B0502040204020203" pitchFamily="34" charset="0"/>
            <a:ea typeface="Segoe UI" panose="020B0502040204020203" pitchFamily="34" charset="0"/>
            <a:cs typeface="Segoe UI" panose="020B0502040204020203" pitchFamily="34" charset="0"/>
          </a:endParaRPr>
        </a:p>
      </dgm:t>
    </dgm:pt>
    <dgm:pt modelId="{059FF80E-7751-4B15-9686-16DFDDFB6B42}" type="parTrans" cxnId="{580B7371-7FAF-4FE3-AD33-F93C42BBEBC5}">
      <dgm:prSet/>
      <dgm:spPr/>
      <dgm:t>
        <a:bodyPr/>
        <a:lstStyle/>
        <a:p>
          <a:endParaRPr lang="hu-HU"/>
        </a:p>
      </dgm:t>
    </dgm:pt>
    <dgm:pt modelId="{07B3ECEC-9AC7-4B86-B983-9FE16630F434}" type="sibTrans" cxnId="{580B7371-7FAF-4FE3-AD33-F93C42BBEBC5}">
      <dgm:prSet/>
      <dgm:spPr/>
      <dgm:t>
        <a:bodyPr/>
        <a:lstStyle/>
        <a:p>
          <a:endParaRPr lang="hu-HU"/>
        </a:p>
      </dgm:t>
    </dgm:pt>
    <dgm:pt modelId="{0223E1B1-ADA7-4FB7-AA4B-BF0D6D8247F2}">
      <dgm:prSet phldrT="[Szöveg]" custT="1"/>
      <dgm:spPr/>
      <dgm:t>
        <a:bodyPr/>
        <a:lstStyle/>
        <a:p>
          <a:r>
            <a:rPr lang="hu-HU" sz="1400" b="1" dirty="0" err="1">
              <a:latin typeface="Segoe UI" panose="020B0502040204020203" pitchFamily="34" charset="0"/>
              <a:ea typeface="Segoe UI" panose="020B0502040204020203" pitchFamily="34" charset="0"/>
              <a:cs typeface="Segoe UI" panose="020B0502040204020203" pitchFamily="34" charset="0"/>
            </a:rPr>
            <a:t>until</a:t>
          </a:r>
          <a:r>
            <a:rPr lang="hu-HU" sz="1400" b="1" dirty="0">
              <a:latin typeface="Segoe UI" panose="020B0502040204020203" pitchFamily="34" charset="0"/>
              <a:ea typeface="Segoe UI" panose="020B0502040204020203" pitchFamily="34" charset="0"/>
              <a:cs typeface="Segoe UI" panose="020B0502040204020203" pitchFamily="34" charset="0"/>
            </a:rPr>
            <a:t> 30 </a:t>
          </a:r>
          <a:r>
            <a:rPr lang="hu-HU" sz="1400" b="1" dirty="0" err="1">
              <a:latin typeface="Segoe UI" panose="020B0502040204020203" pitchFamily="34" charset="0"/>
              <a:ea typeface="Segoe UI" panose="020B0502040204020203" pitchFamily="34" charset="0"/>
              <a:cs typeface="Segoe UI" panose="020B0502040204020203" pitchFamily="34" charset="0"/>
            </a:rPr>
            <a:t>June</a:t>
          </a:r>
          <a:endParaRPr lang="hu-HU" sz="1400" b="1" dirty="0">
            <a:latin typeface="Segoe UI" panose="020B0502040204020203" pitchFamily="34" charset="0"/>
            <a:ea typeface="Segoe UI" panose="020B0502040204020203" pitchFamily="34" charset="0"/>
            <a:cs typeface="Segoe UI" panose="020B0502040204020203" pitchFamily="34" charset="0"/>
          </a:endParaRPr>
        </a:p>
      </dgm:t>
    </dgm:pt>
    <dgm:pt modelId="{DE574A44-CC3F-44A4-9375-0E34A5F2A6C9}" type="sibTrans" cxnId="{1D23825C-0CC5-4ECC-B476-6F57DDBEF4CE}">
      <dgm:prSet/>
      <dgm:spPr/>
      <dgm:t>
        <a:bodyPr/>
        <a:lstStyle/>
        <a:p>
          <a:endParaRPr lang="hu-HU" sz="4400" b="1"/>
        </a:p>
      </dgm:t>
    </dgm:pt>
    <dgm:pt modelId="{630FA107-4B62-4420-94F2-3D4BC95FF078}" type="parTrans" cxnId="{1D23825C-0CC5-4ECC-B476-6F57DDBEF4CE}">
      <dgm:prSet/>
      <dgm:spPr/>
      <dgm:t>
        <a:bodyPr/>
        <a:lstStyle/>
        <a:p>
          <a:endParaRPr lang="hu-HU" sz="4400" b="1"/>
        </a:p>
      </dgm:t>
    </dgm:pt>
    <dgm:pt modelId="{0ED10A3A-CC30-4A4A-A423-95C761601214}">
      <dgm:prSet custT="1"/>
      <dgm:spPr/>
      <dgm:t>
        <a:bodyPr/>
        <a:lstStyle/>
        <a:p>
          <a:r>
            <a:rPr lang="hu-HU" sz="1400" b="1" dirty="0" err="1">
              <a:latin typeface="Segoe UI" panose="020B0502040204020203" pitchFamily="34" charset="0"/>
              <a:ea typeface="Segoe UI" panose="020B0502040204020203" pitchFamily="34" charset="0"/>
              <a:cs typeface="Segoe UI" panose="020B0502040204020203" pitchFamily="34" charset="0"/>
            </a:rPr>
            <a:t>until</a:t>
          </a:r>
          <a:r>
            <a:rPr lang="hu-HU" sz="1400" b="1" dirty="0">
              <a:latin typeface="Segoe UI" panose="020B0502040204020203" pitchFamily="34" charset="0"/>
              <a:ea typeface="Segoe UI" panose="020B0502040204020203" pitchFamily="34" charset="0"/>
              <a:cs typeface="Segoe UI" panose="020B0502040204020203" pitchFamily="34" charset="0"/>
            </a:rPr>
            <a:t> 15 </a:t>
          </a:r>
          <a:r>
            <a:rPr lang="hu-HU" sz="1400" b="1" dirty="0" err="1">
              <a:latin typeface="Segoe UI" panose="020B0502040204020203" pitchFamily="34" charset="0"/>
              <a:ea typeface="Segoe UI" panose="020B0502040204020203" pitchFamily="34" charset="0"/>
              <a:cs typeface="Segoe UI" panose="020B0502040204020203" pitchFamily="34" charset="0"/>
            </a:rPr>
            <a:t>October</a:t>
          </a:r>
          <a:r>
            <a:rPr lang="hu-HU" sz="1400" b="1" baseline="30000" dirty="0">
              <a:latin typeface="Segoe UI" panose="020B0502040204020203" pitchFamily="34" charset="0"/>
              <a:ea typeface="Segoe UI" panose="020B0502040204020203" pitchFamily="34" charset="0"/>
              <a:cs typeface="Segoe UI" panose="020B0502040204020203" pitchFamily="34" charset="0"/>
            </a:rPr>
            <a:t>*</a:t>
          </a:r>
          <a:endParaRPr lang="hu-HU" sz="1400" b="1" dirty="0">
            <a:latin typeface="Segoe UI" panose="020B0502040204020203" pitchFamily="34" charset="0"/>
            <a:ea typeface="Segoe UI" panose="020B0502040204020203" pitchFamily="34" charset="0"/>
            <a:cs typeface="Segoe UI" panose="020B0502040204020203" pitchFamily="34" charset="0"/>
          </a:endParaRPr>
        </a:p>
      </dgm:t>
    </dgm:pt>
    <dgm:pt modelId="{A82033DF-875E-44FF-A1C5-56F94C48607D}" type="parTrans" cxnId="{E0FC52A7-4087-466C-AD4B-7E633C9FF560}">
      <dgm:prSet/>
      <dgm:spPr/>
      <dgm:t>
        <a:bodyPr/>
        <a:lstStyle/>
        <a:p>
          <a:endParaRPr lang="hu-HU"/>
        </a:p>
      </dgm:t>
    </dgm:pt>
    <dgm:pt modelId="{51C75765-5F27-4A22-A378-31D739FEBB1C}" type="sibTrans" cxnId="{E0FC52A7-4087-466C-AD4B-7E633C9FF560}">
      <dgm:prSet/>
      <dgm:spPr/>
      <dgm:t>
        <a:bodyPr/>
        <a:lstStyle/>
        <a:p>
          <a:endParaRPr lang="hu-HU"/>
        </a:p>
      </dgm:t>
    </dgm:pt>
    <dgm:pt modelId="{4A370C08-4FFC-4F1D-B7E6-C29E10FDB165}">
      <dgm:prSet custT="1"/>
      <dgm:spPr/>
      <dgm:t>
        <a:bodyPr/>
        <a:lstStyle/>
        <a:p>
          <a:r>
            <a:rPr lang="hu-HU" sz="1400" b="1" dirty="0">
              <a:latin typeface="Segoe UI" panose="020B0502040204020203" pitchFamily="34" charset="0"/>
              <a:ea typeface="Segoe UI" panose="020B0502040204020203" pitchFamily="34" charset="0"/>
              <a:cs typeface="Segoe UI" panose="020B0502040204020203" pitchFamily="34" charset="0"/>
            </a:rPr>
            <a:t>The </a:t>
          </a:r>
          <a:r>
            <a:rPr lang="hu-HU" sz="1400" b="1" dirty="0" err="1">
              <a:latin typeface="Segoe UI" panose="020B0502040204020203" pitchFamily="34" charset="0"/>
              <a:ea typeface="Segoe UI" panose="020B0502040204020203" pitchFamily="34" charset="0"/>
              <a:cs typeface="Segoe UI" panose="020B0502040204020203" pitchFamily="34" charset="0"/>
            </a:rPr>
            <a:t>Budget</a:t>
          </a:r>
          <a:r>
            <a:rPr lang="hu-HU" sz="1400" b="1" dirty="0">
              <a:latin typeface="Segoe UI" panose="020B0502040204020203" pitchFamily="34" charset="0"/>
              <a:ea typeface="Segoe UI" panose="020B0502040204020203" pitchFamily="34" charset="0"/>
              <a:cs typeface="Segoe UI" panose="020B0502040204020203" pitchFamily="34" charset="0"/>
            </a:rPr>
            <a:t> Bill is </a:t>
          </a:r>
          <a:r>
            <a:rPr lang="hu-HU" sz="1400" b="1" dirty="0" err="1">
              <a:latin typeface="Segoe UI" panose="020B0502040204020203" pitchFamily="34" charset="0"/>
              <a:ea typeface="Segoe UI" panose="020B0502040204020203" pitchFamily="34" charset="0"/>
              <a:cs typeface="Segoe UI" panose="020B0502040204020203" pitchFamily="34" charset="0"/>
            </a:rPr>
            <a:t>sent</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hu-HU" sz="1400" b="1" dirty="0" err="1">
              <a:latin typeface="Segoe UI" panose="020B0502040204020203" pitchFamily="34" charset="0"/>
              <a:ea typeface="Segoe UI" panose="020B0502040204020203" pitchFamily="34" charset="0"/>
              <a:cs typeface="Segoe UI" panose="020B0502040204020203" pitchFamily="34" charset="0"/>
            </a:rPr>
            <a:t>to</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hu-HU" sz="1400" b="1" dirty="0" err="1">
              <a:latin typeface="Segoe UI" panose="020B0502040204020203" pitchFamily="34" charset="0"/>
              <a:ea typeface="Segoe UI" panose="020B0502040204020203" pitchFamily="34" charset="0"/>
              <a:cs typeface="Segoe UI" panose="020B0502040204020203" pitchFamily="34" charset="0"/>
            </a:rPr>
            <a:t>the</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hu-HU" sz="1400" b="1" dirty="0" err="1">
              <a:latin typeface="Segoe UI" panose="020B0502040204020203" pitchFamily="34" charset="0"/>
              <a:ea typeface="Segoe UI" panose="020B0502040204020203" pitchFamily="34" charset="0"/>
              <a:cs typeface="Segoe UI" panose="020B0502040204020203" pitchFamily="34" charset="0"/>
            </a:rPr>
            <a:t>Fiscal</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hu-HU" sz="1400" b="1" dirty="0" err="1">
              <a:latin typeface="Segoe UI" panose="020B0502040204020203" pitchFamily="34" charset="0"/>
              <a:ea typeface="Segoe UI" panose="020B0502040204020203" pitchFamily="34" charset="0"/>
              <a:cs typeface="Segoe UI" panose="020B0502040204020203" pitchFamily="34" charset="0"/>
            </a:rPr>
            <a:t>Council</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hu-HU" sz="1400" b="1" dirty="0" err="1">
              <a:latin typeface="Segoe UI" panose="020B0502040204020203" pitchFamily="34" charset="0"/>
              <a:ea typeface="Segoe UI" panose="020B0502040204020203" pitchFamily="34" charset="0"/>
              <a:cs typeface="Segoe UI" panose="020B0502040204020203" pitchFamily="34" charset="0"/>
            </a:rPr>
            <a:t>for</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hu-HU" sz="1400" b="1" dirty="0" err="1">
              <a:latin typeface="Segoe UI" panose="020B0502040204020203" pitchFamily="34" charset="0"/>
              <a:ea typeface="Segoe UI" panose="020B0502040204020203" pitchFamily="34" charset="0"/>
              <a:cs typeface="Segoe UI" panose="020B0502040204020203" pitchFamily="34" charset="0"/>
            </a:rPr>
            <a:t>it</a:t>
          </a:r>
          <a:r>
            <a:rPr lang="hu-HU" sz="1400" b="1" dirty="0">
              <a:latin typeface="Segoe UI" panose="020B0502040204020203" pitchFamily="34" charset="0"/>
              <a:ea typeface="Segoe UI" panose="020B0502040204020203" pitchFamily="34" charset="0"/>
              <a:cs typeface="Segoe UI" panose="020B0502040204020203" pitchFamily="34" charset="0"/>
            </a:rPr>
            <a:t>’s </a:t>
          </a:r>
          <a:r>
            <a:rPr lang="hu-HU" sz="1400" b="1" dirty="0" err="1">
              <a:latin typeface="Segoe UI" panose="020B0502040204020203" pitchFamily="34" charset="0"/>
              <a:ea typeface="Segoe UI" panose="020B0502040204020203" pitchFamily="34" charset="0"/>
              <a:cs typeface="Segoe UI" panose="020B0502040204020203" pitchFamily="34" charset="0"/>
            </a:rPr>
            <a:t>opinion</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hu-HU" sz="1400" b="1" dirty="0" err="1">
              <a:latin typeface="Segoe UI" panose="020B0502040204020203" pitchFamily="34" charset="0"/>
              <a:ea typeface="Segoe UI" panose="020B0502040204020203" pitchFamily="34" charset="0"/>
              <a:cs typeface="Segoe UI" panose="020B0502040204020203" pitchFamily="34" charset="0"/>
            </a:rPr>
            <a:t>Fiscal</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hu-HU" sz="1400" b="1" dirty="0" err="1">
              <a:latin typeface="Segoe UI" panose="020B0502040204020203" pitchFamily="34" charset="0"/>
              <a:ea typeface="Segoe UI" panose="020B0502040204020203" pitchFamily="34" charset="0"/>
              <a:cs typeface="Segoe UI" panose="020B0502040204020203" pitchFamily="34" charset="0"/>
            </a:rPr>
            <a:t>Council</a:t>
          </a:r>
          <a:r>
            <a:rPr lang="hu-HU" sz="1400" b="1" dirty="0">
              <a:latin typeface="Segoe UI" panose="020B0502040204020203" pitchFamily="34" charset="0"/>
              <a:ea typeface="Segoe UI" panose="020B0502040204020203" pitchFamily="34" charset="0"/>
              <a:cs typeface="Segoe UI" panose="020B0502040204020203" pitchFamily="34" charset="0"/>
            </a:rPr>
            <a:t> has </a:t>
          </a:r>
          <a:r>
            <a:rPr lang="hu-HU" sz="1400" b="1">
              <a:latin typeface="Segoe UI" panose="020B0502040204020203" pitchFamily="34" charset="0"/>
              <a:ea typeface="Segoe UI" panose="020B0502040204020203" pitchFamily="34" charset="0"/>
              <a:cs typeface="Segoe UI" panose="020B0502040204020203" pitchFamily="34" charset="0"/>
            </a:rPr>
            <a:t>10 days, </a:t>
          </a:r>
          <a:r>
            <a:rPr lang="hu-HU" sz="1400" b="1" dirty="0" err="1">
              <a:latin typeface="Segoe UI" panose="020B0502040204020203" pitchFamily="34" charset="0"/>
              <a:ea typeface="Segoe UI" panose="020B0502040204020203" pitchFamily="34" charset="0"/>
              <a:cs typeface="Segoe UI" panose="020B0502040204020203" pitchFamily="34" charset="0"/>
            </a:rPr>
            <a:t>if</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hu-HU" sz="1400" b="1" dirty="0" err="1">
              <a:latin typeface="Segoe UI" panose="020B0502040204020203" pitchFamily="34" charset="0"/>
              <a:ea typeface="Segoe UI" panose="020B0502040204020203" pitchFamily="34" charset="0"/>
              <a:cs typeface="Segoe UI" panose="020B0502040204020203" pitchFamily="34" charset="0"/>
            </a:rPr>
            <a:t>it</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hu-HU" sz="1400" b="1" dirty="0" err="1">
              <a:latin typeface="Segoe UI" panose="020B0502040204020203" pitchFamily="34" charset="0"/>
              <a:ea typeface="Segoe UI" panose="020B0502040204020203" pitchFamily="34" charset="0"/>
              <a:cs typeface="Segoe UI" panose="020B0502040204020203" pitchFamily="34" charset="0"/>
            </a:rPr>
            <a:t>disagrees</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hu-HU" sz="1400" b="1" dirty="0" err="1">
              <a:latin typeface="Segoe UI" panose="020B0502040204020203" pitchFamily="34" charset="0"/>
              <a:ea typeface="Segoe UI" panose="020B0502040204020203" pitchFamily="34" charset="0"/>
              <a:cs typeface="Segoe UI" panose="020B0502040204020203" pitchFamily="34" charset="0"/>
            </a:rPr>
            <a:t>the</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hu-HU" sz="1400" b="1" dirty="0" err="1">
              <a:latin typeface="Segoe UI" panose="020B0502040204020203" pitchFamily="34" charset="0"/>
              <a:ea typeface="Segoe UI" panose="020B0502040204020203" pitchFamily="34" charset="0"/>
              <a:cs typeface="Segoe UI" panose="020B0502040204020203" pitchFamily="34" charset="0"/>
            </a:rPr>
            <a:t>Goverment</a:t>
          </a:r>
          <a:r>
            <a:rPr lang="hu-HU" sz="1400" b="1" dirty="0">
              <a:latin typeface="Segoe UI" panose="020B0502040204020203" pitchFamily="34" charset="0"/>
              <a:ea typeface="Segoe UI" panose="020B0502040204020203" pitchFamily="34" charset="0"/>
              <a:cs typeface="Segoe UI" panose="020B0502040204020203" pitchFamily="34" charset="0"/>
            </a:rPr>
            <a:t> has </a:t>
          </a:r>
          <a:r>
            <a:rPr lang="hu-HU" sz="1400" b="1" dirty="0" err="1">
              <a:latin typeface="Segoe UI" panose="020B0502040204020203" pitchFamily="34" charset="0"/>
              <a:ea typeface="Segoe UI" panose="020B0502040204020203" pitchFamily="34" charset="0"/>
              <a:cs typeface="Segoe UI" panose="020B0502040204020203" pitchFamily="34" charset="0"/>
            </a:rPr>
            <a:t>to</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hu-HU" sz="1400" b="1" dirty="0" err="1">
              <a:latin typeface="Segoe UI" panose="020B0502040204020203" pitchFamily="34" charset="0"/>
              <a:ea typeface="Segoe UI" panose="020B0502040204020203" pitchFamily="34" charset="0"/>
              <a:cs typeface="Segoe UI" panose="020B0502040204020203" pitchFamily="34" charset="0"/>
            </a:rPr>
            <a:t>discuss</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hu-HU" sz="1400" b="1" dirty="0" err="1">
              <a:latin typeface="Segoe UI" panose="020B0502040204020203" pitchFamily="34" charset="0"/>
              <a:ea typeface="Segoe UI" panose="020B0502040204020203" pitchFamily="34" charset="0"/>
              <a:cs typeface="Segoe UI" panose="020B0502040204020203" pitchFamily="34" charset="0"/>
            </a:rPr>
            <a:t>the</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hu-HU" sz="1400" b="1" dirty="0" err="1">
              <a:latin typeface="Segoe UI" panose="020B0502040204020203" pitchFamily="34" charset="0"/>
              <a:ea typeface="Segoe UI" panose="020B0502040204020203" pitchFamily="34" charset="0"/>
              <a:cs typeface="Segoe UI" panose="020B0502040204020203" pitchFamily="34" charset="0"/>
            </a:rPr>
            <a:t>Budget</a:t>
          </a:r>
          <a:r>
            <a:rPr lang="hu-HU" sz="1400" b="1" dirty="0">
              <a:latin typeface="Segoe UI" panose="020B0502040204020203" pitchFamily="34" charset="0"/>
              <a:ea typeface="Segoe UI" panose="020B0502040204020203" pitchFamily="34" charset="0"/>
              <a:cs typeface="Segoe UI" panose="020B0502040204020203" pitchFamily="34" charset="0"/>
            </a:rPr>
            <a:t> Bill again)</a:t>
          </a:r>
        </a:p>
      </dgm:t>
    </dgm:pt>
    <dgm:pt modelId="{A493C222-DB04-4E02-A013-276ECA5DDFCB}" type="parTrans" cxnId="{7E63F724-DC18-4E05-8E2A-7E278F2F8B50}">
      <dgm:prSet/>
      <dgm:spPr/>
      <dgm:t>
        <a:bodyPr/>
        <a:lstStyle/>
        <a:p>
          <a:endParaRPr lang="hu-HU"/>
        </a:p>
      </dgm:t>
    </dgm:pt>
    <dgm:pt modelId="{3EF4B84A-1756-48DD-825E-370C9E7513BF}" type="sibTrans" cxnId="{7E63F724-DC18-4E05-8E2A-7E278F2F8B50}">
      <dgm:prSet/>
      <dgm:spPr/>
      <dgm:t>
        <a:bodyPr/>
        <a:lstStyle/>
        <a:p>
          <a:endParaRPr lang="hu-HU"/>
        </a:p>
      </dgm:t>
    </dgm:pt>
    <dgm:pt modelId="{0B3CD172-DB40-4C0F-B89C-C6AFD750DA93}">
      <dgm:prSet custT="1"/>
      <dgm:spPr/>
      <dgm:t>
        <a:bodyPr/>
        <a:lstStyle/>
        <a:p>
          <a:r>
            <a:rPr lang="hu-HU" sz="1400" b="1" dirty="0">
              <a:latin typeface="Segoe UI" panose="020B0502040204020203" pitchFamily="34" charset="0"/>
              <a:ea typeface="Segoe UI" panose="020B0502040204020203" pitchFamily="34" charset="0"/>
              <a:cs typeface="Segoe UI" panose="020B0502040204020203" pitchFamily="34" charset="0"/>
            </a:rPr>
            <a:t>The </a:t>
          </a:r>
          <a:r>
            <a:rPr lang="hu-HU" sz="1400" b="1" dirty="0" err="1">
              <a:latin typeface="Segoe UI" panose="020B0502040204020203" pitchFamily="34" charset="0"/>
              <a:ea typeface="Segoe UI" panose="020B0502040204020203" pitchFamily="34" charset="0"/>
              <a:cs typeface="Segoe UI" panose="020B0502040204020203" pitchFamily="34" charset="0"/>
            </a:rPr>
            <a:t>Budget</a:t>
          </a:r>
          <a:r>
            <a:rPr lang="hu-HU" sz="1400" b="1" dirty="0">
              <a:latin typeface="Segoe UI" panose="020B0502040204020203" pitchFamily="34" charset="0"/>
              <a:ea typeface="Segoe UI" panose="020B0502040204020203" pitchFamily="34" charset="0"/>
              <a:cs typeface="Segoe UI" panose="020B0502040204020203" pitchFamily="34" charset="0"/>
            </a:rPr>
            <a:t> Bill is </a:t>
          </a:r>
          <a:r>
            <a:rPr lang="hu-HU" sz="1400" b="1" dirty="0" err="1">
              <a:latin typeface="Segoe UI" panose="020B0502040204020203" pitchFamily="34" charset="0"/>
              <a:ea typeface="Segoe UI" panose="020B0502040204020203" pitchFamily="34" charset="0"/>
              <a:cs typeface="Segoe UI" panose="020B0502040204020203" pitchFamily="34" charset="0"/>
            </a:rPr>
            <a:t>submitted</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hu-HU" sz="1400" b="1" dirty="0" err="1">
              <a:latin typeface="Segoe UI" panose="020B0502040204020203" pitchFamily="34" charset="0"/>
              <a:ea typeface="Segoe UI" panose="020B0502040204020203" pitchFamily="34" charset="0"/>
              <a:cs typeface="Segoe UI" panose="020B0502040204020203" pitchFamily="34" charset="0"/>
            </a:rPr>
            <a:t>to</a:t>
          </a:r>
          <a:r>
            <a:rPr lang="hu-HU" sz="1400" b="1" dirty="0">
              <a:latin typeface="Segoe UI" panose="020B0502040204020203" pitchFamily="34" charset="0"/>
              <a:ea typeface="Segoe UI" panose="020B0502040204020203" pitchFamily="34" charset="0"/>
              <a:cs typeface="Segoe UI" panose="020B0502040204020203" pitchFamily="34" charset="0"/>
            </a:rPr>
            <a:t> Parlament</a:t>
          </a:r>
        </a:p>
      </dgm:t>
    </dgm:pt>
    <dgm:pt modelId="{8B9A1207-CF0A-4A61-BA85-F886C0CC5A46}" type="parTrans" cxnId="{A99066D8-6844-4F95-8056-2496A4110F96}">
      <dgm:prSet/>
      <dgm:spPr/>
      <dgm:t>
        <a:bodyPr/>
        <a:lstStyle/>
        <a:p>
          <a:endParaRPr lang="hu-HU"/>
        </a:p>
      </dgm:t>
    </dgm:pt>
    <dgm:pt modelId="{8AD6EC3E-E3C3-402A-B5D8-070ABC7F64E1}" type="sibTrans" cxnId="{A99066D8-6844-4F95-8056-2496A4110F96}">
      <dgm:prSet/>
      <dgm:spPr/>
      <dgm:t>
        <a:bodyPr/>
        <a:lstStyle/>
        <a:p>
          <a:endParaRPr lang="hu-HU"/>
        </a:p>
      </dgm:t>
    </dgm:pt>
    <dgm:pt modelId="{7FA09630-9873-425F-84FB-C4159DE61D3B}">
      <dgm:prSet custT="1"/>
      <dgm:spPr/>
      <dgm:t>
        <a:bodyPr/>
        <a:lstStyle/>
        <a:p>
          <a:r>
            <a:rPr lang="hu-HU" sz="1400" b="1" dirty="0">
              <a:latin typeface="Segoe UI" panose="020B0502040204020203" pitchFamily="34" charset="0"/>
              <a:ea typeface="Segoe UI" panose="020B0502040204020203" pitchFamily="34" charset="0"/>
              <a:cs typeface="Segoe UI" panose="020B0502040204020203" pitchFamily="34" charset="0"/>
            </a:rPr>
            <a:t>The </a:t>
          </a:r>
          <a:r>
            <a:rPr lang="hu-HU" sz="1400" b="1" dirty="0" err="1">
              <a:latin typeface="Segoe UI" panose="020B0502040204020203" pitchFamily="34" charset="0"/>
              <a:ea typeface="Segoe UI" panose="020B0502040204020203" pitchFamily="34" charset="0"/>
              <a:cs typeface="Segoe UI" panose="020B0502040204020203" pitchFamily="34" charset="0"/>
            </a:rPr>
            <a:t>Goverment</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hu-HU" sz="1400" b="1" dirty="0" err="1">
              <a:latin typeface="Segoe UI" panose="020B0502040204020203" pitchFamily="34" charset="0"/>
              <a:ea typeface="Segoe UI" panose="020B0502040204020203" pitchFamily="34" charset="0"/>
              <a:cs typeface="Segoe UI" panose="020B0502040204020203" pitchFamily="34" charset="0"/>
            </a:rPr>
            <a:t>makes</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hu-HU" sz="1400" b="1" dirty="0" err="1">
              <a:latin typeface="Segoe UI" panose="020B0502040204020203" pitchFamily="34" charset="0"/>
              <a:ea typeface="Segoe UI" panose="020B0502040204020203" pitchFamily="34" charset="0"/>
              <a:cs typeface="Segoe UI" panose="020B0502040204020203" pitchFamily="34" charset="0"/>
            </a:rPr>
            <a:t>the</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hu-HU" sz="1400" b="1" dirty="0" err="1">
              <a:latin typeface="Segoe UI" panose="020B0502040204020203" pitchFamily="34" charset="0"/>
              <a:ea typeface="Segoe UI" panose="020B0502040204020203" pitchFamily="34" charset="0"/>
              <a:cs typeface="Segoe UI" panose="020B0502040204020203" pitchFamily="34" charset="0"/>
            </a:rPr>
            <a:t>necessary</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hu-HU" sz="1400" b="1" dirty="0" err="1">
              <a:latin typeface="Segoe UI" panose="020B0502040204020203" pitchFamily="34" charset="0"/>
              <a:ea typeface="Segoe UI" panose="020B0502040204020203" pitchFamily="34" charset="0"/>
              <a:cs typeface="Segoe UI" panose="020B0502040204020203" pitchFamily="34" charset="0"/>
            </a:rPr>
            <a:t>decions</a:t>
          </a:r>
          <a:r>
            <a:rPr lang="hu-HU" sz="1400" b="1" dirty="0">
              <a:latin typeface="Segoe UI" panose="020B0502040204020203" pitchFamily="34" charset="0"/>
              <a:ea typeface="Segoe UI" panose="020B0502040204020203" pitchFamily="34" charset="0"/>
              <a:cs typeface="Segoe UI" panose="020B0502040204020203" pitchFamily="34" charset="0"/>
            </a:rPr>
            <a:t> and </a:t>
          </a:r>
          <a:r>
            <a:rPr lang="hu-HU" sz="1400" b="1" dirty="0" err="1">
              <a:latin typeface="Segoe UI" panose="020B0502040204020203" pitchFamily="34" charset="0"/>
              <a:ea typeface="Segoe UI" panose="020B0502040204020203" pitchFamily="34" charset="0"/>
              <a:cs typeface="Segoe UI" panose="020B0502040204020203" pitchFamily="34" charset="0"/>
            </a:rPr>
            <a:t>accepts</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hu-HU" sz="1400" b="1" dirty="0" err="1">
              <a:latin typeface="Segoe UI" panose="020B0502040204020203" pitchFamily="34" charset="0"/>
              <a:ea typeface="Segoe UI" panose="020B0502040204020203" pitchFamily="34" charset="0"/>
              <a:cs typeface="Segoe UI" panose="020B0502040204020203" pitchFamily="34" charset="0"/>
            </a:rPr>
            <a:t>the</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hu-HU" sz="1400" b="1" dirty="0" err="1">
              <a:latin typeface="Segoe UI" panose="020B0502040204020203" pitchFamily="34" charset="0"/>
              <a:ea typeface="Segoe UI" panose="020B0502040204020203" pitchFamily="34" charset="0"/>
              <a:cs typeface="Segoe UI" panose="020B0502040204020203" pitchFamily="34" charset="0"/>
            </a:rPr>
            <a:t>Budget</a:t>
          </a:r>
          <a:r>
            <a:rPr lang="hu-HU" sz="1400" b="1" dirty="0">
              <a:latin typeface="Segoe UI" panose="020B0502040204020203" pitchFamily="34" charset="0"/>
              <a:ea typeface="Segoe UI" panose="020B0502040204020203" pitchFamily="34" charset="0"/>
              <a:cs typeface="Segoe UI" panose="020B0502040204020203" pitchFamily="34" charset="0"/>
            </a:rPr>
            <a:t> Bill </a:t>
          </a:r>
        </a:p>
      </dgm:t>
    </dgm:pt>
    <dgm:pt modelId="{8B33AC0F-C922-4A2B-B561-3438BC1F4009}" type="sibTrans" cxnId="{65BBA266-C009-4BAC-BCF7-B27C9735C67D}">
      <dgm:prSet/>
      <dgm:spPr/>
      <dgm:t>
        <a:bodyPr/>
        <a:lstStyle/>
        <a:p>
          <a:endParaRPr lang="hu-HU"/>
        </a:p>
      </dgm:t>
    </dgm:pt>
    <dgm:pt modelId="{07515505-ADF6-4896-AA15-C0DEC508B189}" type="parTrans" cxnId="{65BBA266-C009-4BAC-BCF7-B27C9735C67D}">
      <dgm:prSet/>
      <dgm:spPr/>
      <dgm:t>
        <a:bodyPr/>
        <a:lstStyle/>
        <a:p>
          <a:endParaRPr lang="hu-HU"/>
        </a:p>
      </dgm:t>
    </dgm:pt>
    <dgm:pt modelId="{356D63E1-4380-42BC-B781-D01698CFF9FA}" type="pres">
      <dgm:prSet presAssocID="{336239DC-E961-42DF-B05A-996FC9541404}" presName="linearFlow" presStyleCnt="0">
        <dgm:presLayoutVars>
          <dgm:dir/>
          <dgm:animLvl val="lvl"/>
          <dgm:resizeHandles val="exact"/>
        </dgm:presLayoutVars>
      </dgm:prSet>
      <dgm:spPr/>
    </dgm:pt>
    <dgm:pt modelId="{39506B14-B662-4FFD-A907-56CDAF8A8242}" type="pres">
      <dgm:prSet presAssocID="{0223E1B1-ADA7-4FB7-AA4B-BF0D6D8247F2}" presName="composite" presStyleCnt="0"/>
      <dgm:spPr/>
    </dgm:pt>
    <dgm:pt modelId="{33C4046C-25DF-4F04-AB42-A562EFBA28C8}" type="pres">
      <dgm:prSet presAssocID="{0223E1B1-ADA7-4FB7-AA4B-BF0D6D8247F2}" presName="parentText" presStyleLbl="alignNode1" presStyleIdx="0" presStyleCnt="4" custScaleX="142083">
        <dgm:presLayoutVars>
          <dgm:chMax val="1"/>
          <dgm:bulletEnabled val="1"/>
        </dgm:presLayoutVars>
      </dgm:prSet>
      <dgm:spPr/>
    </dgm:pt>
    <dgm:pt modelId="{0447E6FF-625C-4A5B-BD74-714A42A581B4}" type="pres">
      <dgm:prSet presAssocID="{0223E1B1-ADA7-4FB7-AA4B-BF0D6D8247F2}" presName="descendantText" presStyleLbl="alignAcc1" presStyleIdx="0" presStyleCnt="4" custScaleX="93721">
        <dgm:presLayoutVars>
          <dgm:bulletEnabled val="1"/>
        </dgm:presLayoutVars>
      </dgm:prSet>
      <dgm:spPr/>
    </dgm:pt>
    <dgm:pt modelId="{72226054-DDF1-47A9-AB64-EA2EF8906326}" type="pres">
      <dgm:prSet presAssocID="{DE574A44-CC3F-44A4-9375-0E34A5F2A6C9}" presName="sp" presStyleCnt="0"/>
      <dgm:spPr/>
    </dgm:pt>
    <dgm:pt modelId="{7A6F7F3A-691C-4D2B-9758-8098C410CA30}" type="pres">
      <dgm:prSet presAssocID="{E3A9890E-8F96-4436-BB7E-BEADDBB95891}" presName="composite" presStyleCnt="0"/>
      <dgm:spPr/>
    </dgm:pt>
    <dgm:pt modelId="{6FDF1E46-EBFD-4D50-A9E9-0F1AE87DB880}" type="pres">
      <dgm:prSet presAssocID="{E3A9890E-8F96-4436-BB7E-BEADDBB95891}" presName="parentText" presStyleLbl="alignNode1" presStyleIdx="1" presStyleCnt="4" custScaleX="142083">
        <dgm:presLayoutVars>
          <dgm:chMax val="1"/>
          <dgm:bulletEnabled val="1"/>
        </dgm:presLayoutVars>
      </dgm:prSet>
      <dgm:spPr/>
    </dgm:pt>
    <dgm:pt modelId="{A1DA08B0-204E-4588-B7C0-C6B66826BB29}" type="pres">
      <dgm:prSet presAssocID="{E3A9890E-8F96-4436-BB7E-BEADDBB95891}" presName="descendantText" presStyleLbl="alignAcc1" presStyleIdx="1" presStyleCnt="4" custScaleX="95220">
        <dgm:presLayoutVars>
          <dgm:bulletEnabled val="1"/>
        </dgm:presLayoutVars>
      </dgm:prSet>
      <dgm:spPr/>
    </dgm:pt>
    <dgm:pt modelId="{39DC6909-7B1E-4CB1-A329-8E3B13B94E28}" type="pres">
      <dgm:prSet presAssocID="{AA4A49A2-0398-4CDD-B346-AF5A98B52004}" presName="sp" presStyleCnt="0"/>
      <dgm:spPr/>
    </dgm:pt>
    <dgm:pt modelId="{78A071B7-21C4-48FB-ADDF-76EACE55795D}" type="pres">
      <dgm:prSet presAssocID="{F64CBE02-41B2-4D9D-A629-A0177C80D092}" presName="composite" presStyleCnt="0"/>
      <dgm:spPr/>
    </dgm:pt>
    <dgm:pt modelId="{67BFFCD3-5517-4065-BEE8-51D408133A37}" type="pres">
      <dgm:prSet presAssocID="{F64CBE02-41B2-4D9D-A629-A0177C80D092}" presName="parentText" presStyleLbl="alignNode1" presStyleIdx="2" presStyleCnt="4" custScaleX="142083">
        <dgm:presLayoutVars>
          <dgm:chMax val="1"/>
          <dgm:bulletEnabled val="1"/>
        </dgm:presLayoutVars>
      </dgm:prSet>
      <dgm:spPr/>
    </dgm:pt>
    <dgm:pt modelId="{D5048A69-1903-483A-9B95-49CA66562BC9}" type="pres">
      <dgm:prSet presAssocID="{F64CBE02-41B2-4D9D-A629-A0177C80D092}" presName="descendantText" presStyleLbl="alignAcc1" presStyleIdx="2" presStyleCnt="4" custScaleX="95220" custScaleY="143018">
        <dgm:presLayoutVars>
          <dgm:bulletEnabled val="1"/>
        </dgm:presLayoutVars>
      </dgm:prSet>
      <dgm:spPr/>
    </dgm:pt>
    <dgm:pt modelId="{D6F191D6-11C4-485D-8022-F2D4C948519B}" type="pres">
      <dgm:prSet presAssocID="{BCF756B3-5DC8-4969-B720-4ED2BEB5C06C}" presName="sp" presStyleCnt="0"/>
      <dgm:spPr/>
    </dgm:pt>
    <dgm:pt modelId="{D4253F50-7649-4125-8607-27F2BD11754D}" type="pres">
      <dgm:prSet presAssocID="{0ED10A3A-CC30-4A4A-A423-95C761601214}" presName="composite" presStyleCnt="0"/>
      <dgm:spPr/>
    </dgm:pt>
    <dgm:pt modelId="{2BE7799D-2E6A-4D38-9623-E5AC65D66D31}" type="pres">
      <dgm:prSet presAssocID="{0ED10A3A-CC30-4A4A-A423-95C761601214}" presName="parentText" presStyleLbl="alignNode1" presStyleIdx="3" presStyleCnt="4" custScaleX="142083">
        <dgm:presLayoutVars>
          <dgm:chMax val="1"/>
          <dgm:bulletEnabled val="1"/>
        </dgm:presLayoutVars>
      </dgm:prSet>
      <dgm:spPr/>
    </dgm:pt>
    <dgm:pt modelId="{95DF81D7-73E3-4CC1-A739-583974BA5DF1}" type="pres">
      <dgm:prSet presAssocID="{0ED10A3A-CC30-4A4A-A423-95C761601214}" presName="descendantText" presStyleLbl="alignAcc1" presStyleIdx="3" presStyleCnt="4" custScaleX="95220" custLinFactNeighborX="1366" custLinFactNeighborY="7701">
        <dgm:presLayoutVars>
          <dgm:bulletEnabled val="1"/>
        </dgm:presLayoutVars>
      </dgm:prSet>
      <dgm:spPr/>
    </dgm:pt>
  </dgm:ptLst>
  <dgm:cxnLst>
    <dgm:cxn modelId="{91D89B01-E0A9-49E1-BA3E-0595E62CC7F1}" srcId="{0223E1B1-ADA7-4FB7-AA4B-BF0D6D8247F2}" destId="{0A23F2D4-C301-470D-91BB-0F83C35606C8}" srcOrd="0" destOrd="0" parTransId="{E8B54097-B64A-4955-98C4-9397017B78F5}" sibTransId="{1D930A93-3678-4B4B-A55A-352D1715A197}"/>
    <dgm:cxn modelId="{27785105-9DAC-418A-B0E0-271570B3E3F8}" srcId="{E3A9890E-8F96-4436-BB7E-BEADDBB95891}" destId="{533D69EE-0E95-40FB-ABC9-8424F59D1835}" srcOrd="0" destOrd="0" parTransId="{03FC548B-9A4E-400D-B82B-D598361005CB}" sibTransId="{F7B52B20-8C89-4FF6-8417-5BE18D8CC0D2}"/>
    <dgm:cxn modelId="{ECA62E18-023F-4437-B174-46B42C6083BD}" type="presOf" srcId="{0ED10A3A-CC30-4A4A-A423-95C761601214}" destId="{2BE7799D-2E6A-4D38-9623-E5AC65D66D31}" srcOrd="0" destOrd="0" presId="urn:microsoft.com/office/officeart/2005/8/layout/chevron2"/>
    <dgm:cxn modelId="{A4C77B18-FFEE-4D13-AEEE-CAAE0CD8394B}" srcId="{F64CBE02-41B2-4D9D-A629-A0177C80D092}" destId="{99C3B6AE-5FAE-4B74-9A96-002E1A549C94}" srcOrd="2" destOrd="0" parTransId="{6E49131E-330A-4E22-88EC-F2DF0421DF68}" sibTransId="{1EAD6D8D-4918-48C6-99B9-EE8BA4DBA99D}"/>
    <dgm:cxn modelId="{7E63F724-DC18-4E05-8E2A-7E278F2F8B50}" srcId="{0ED10A3A-CC30-4A4A-A423-95C761601214}" destId="{4A370C08-4FFC-4F1D-B7E6-C29E10FDB165}" srcOrd="0" destOrd="0" parTransId="{A493C222-DB04-4E02-A013-276ECA5DDFCB}" sibTransId="{3EF4B84A-1756-48DD-825E-370C9E7513BF}"/>
    <dgm:cxn modelId="{C3C83A25-78DD-4F8E-97B9-C2732289FF1C}" type="presOf" srcId="{F2C13CFD-572E-4964-8300-80C7FE96FA28}" destId="{0447E6FF-625C-4A5B-BD74-714A42A581B4}" srcOrd="0" destOrd="1" presId="urn:microsoft.com/office/officeart/2005/8/layout/chevron2"/>
    <dgm:cxn modelId="{7056B72E-B3D3-4DBA-83C9-D94C2BA6C143}" type="presOf" srcId="{F64CBE02-41B2-4D9D-A629-A0177C80D092}" destId="{67BFFCD3-5517-4065-BEE8-51D408133A37}" srcOrd="0" destOrd="0" presId="urn:microsoft.com/office/officeart/2005/8/layout/chevron2"/>
    <dgm:cxn modelId="{1D23825C-0CC5-4ECC-B476-6F57DDBEF4CE}" srcId="{336239DC-E961-42DF-B05A-996FC9541404}" destId="{0223E1B1-ADA7-4FB7-AA4B-BF0D6D8247F2}" srcOrd="0" destOrd="0" parTransId="{630FA107-4B62-4420-94F2-3D4BC95FF078}" sibTransId="{DE574A44-CC3F-44A4-9375-0E34A5F2A6C9}"/>
    <dgm:cxn modelId="{979EC25E-0B9F-45C5-930B-06021CB1F8C0}" type="presOf" srcId="{0B3CD172-DB40-4C0F-B89C-C6AFD750DA93}" destId="{95DF81D7-73E3-4CC1-A739-583974BA5DF1}" srcOrd="0" destOrd="1" presId="urn:microsoft.com/office/officeart/2005/8/layout/chevron2"/>
    <dgm:cxn modelId="{5E234866-71FA-4A66-A7F8-BFB9751476B0}" srcId="{F64CBE02-41B2-4D9D-A629-A0177C80D092}" destId="{19267741-31D9-42C1-AC8E-DEFADBDF88F9}" srcOrd="0" destOrd="0" parTransId="{9EB18817-3EB0-49B8-A2AA-C40AF5DEEF4E}" sibTransId="{C01D391D-6E82-4182-A16B-66FE39AC95E9}"/>
    <dgm:cxn modelId="{65BBA266-C009-4BAC-BCF7-B27C9735C67D}" srcId="{F64CBE02-41B2-4D9D-A629-A0177C80D092}" destId="{7FA09630-9873-425F-84FB-C4159DE61D3B}" srcOrd="3" destOrd="0" parTransId="{07515505-ADF6-4896-AA15-C0DEC508B189}" sibTransId="{8B33AC0F-C922-4A2B-B561-3438BC1F4009}"/>
    <dgm:cxn modelId="{2EA9AE69-C83D-4149-95DD-CD0FB6CBAC68}" type="presOf" srcId="{4A370C08-4FFC-4F1D-B7E6-C29E10FDB165}" destId="{95DF81D7-73E3-4CC1-A739-583974BA5DF1}" srcOrd="0" destOrd="0" presId="urn:microsoft.com/office/officeart/2005/8/layout/chevron2"/>
    <dgm:cxn modelId="{642F7F4D-B84C-44F2-84AF-46838EB78A9B}" type="presOf" srcId="{0A23F2D4-C301-470D-91BB-0F83C35606C8}" destId="{0447E6FF-625C-4A5B-BD74-714A42A581B4}" srcOrd="0" destOrd="0" presId="urn:microsoft.com/office/officeart/2005/8/layout/chevron2"/>
    <dgm:cxn modelId="{580B7371-7FAF-4FE3-AD33-F93C42BBEBC5}" srcId="{0223E1B1-ADA7-4FB7-AA4B-BF0D6D8247F2}" destId="{F2C13CFD-572E-4964-8300-80C7FE96FA28}" srcOrd="1" destOrd="0" parTransId="{059FF80E-7751-4B15-9686-16DFDDFB6B42}" sibTransId="{07B3ECEC-9AC7-4B86-B983-9FE16630F434}"/>
    <dgm:cxn modelId="{35A7AC90-06D8-4E99-B8D8-D6EDB17AA1AA}" srcId="{F64CBE02-41B2-4D9D-A629-A0177C80D092}" destId="{ED17B436-E747-4F92-A8C8-8B6CFA2C3BEC}" srcOrd="1" destOrd="0" parTransId="{05A48C46-A293-464B-9FB0-671B50771AE8}" sibTransId="{FC0EAB51-DF03-4158-92A7-63C300AC851A}"/>
    <dgm:cxn modelId="{8AD8BD94-951B-4DA8-91A8-70B2758150D1}" type="presOf" srcId="{7FA09630-9873-425F-84FB-C4159DE61D3B}" destId="{D5048A69-1903-483A-9B95-49CA66562BC9}" srcOrd="0" destOrd="3" presId="urn:microsoft.com/office/officeart/2005/8/layout/chevron2"/>
    <dgm:cxn modelId="{BEBB7298-2312-460D-96BC-F9BC7E21E180}" type="presOf" srcId="{0223E1B1-ADA7-4FB7-AA4B-BF0D6D8247F2}" destId="{33C4046C-25DF-4F04-AB42-A562EFBA28C8}" srcOrd="0" destOrd="0" presId="urn:microsoft.com/office/officeart/2005/8/layout/chevron2"/>
    <dgm:cxn modelId="{D2763D9A-C31B-4DBC-8FE4-B0C77C23F904}" type="presOf" srcId="{ED17B436-E747-4F92-A8C8-8B6CFA2C3BEC}" destId="{D5048A69-1903-483A-9B95-49CA66562BC9}" srcOrd="0" destOrd="1" presId="urn:microsoft.com/office/officeart/2005/8/layout/chevron2"/>
    <dgm:cxn modelId="{9DEFFEA1-8014-41F6-9773-8082F24F3A42}" type="presOf" srcId="{E3A9890E-8F96-4436-BB7E-BEADDBB95891}" destId="{6FDF1E46-EBFD-4D50-A9E9-0F1AE87DB880}" srcOrd="0" destOrd="0" presId="urn:microsoft.com/office/officeart/2005/8/layout/chevron2"/>
    <dgm:cxn modelId="{E0FC52A7-4087-466C-AD4B-7E633C9FF560}" srcId="{336239DC-E961-42DF-B05A-996FC9541404}" destId="{0ED10A3A-CC30-4A4A-A423-95C761601214}" srcOrd="3" destOrd="0" parTransId="{A82033DF-875E-44FF-A1C5-56F94C48607D}" sibTransId="{51C75765-5F27-4A22-A378-31D739FEBB1C}"/>
    <dgm:cxn modelId="{3AC59BB8-7D92-4A6D-A376-FBA6430DF93E}" type="presOf" srcId="{533D69EE-0E95-40FB-ABC9-8424F59D1835}" destId="{A1DA08B0-204E-4588-B7C0-C6B66826BB29}" srcOrd="0" destOrd="0" presId="urn:microsoft.com/office/officeart/2005/8/layout/chevron2"/>
    <dgm:cxn modelId="{108FB2C3-D9EF-4F40-AED0-5DA1D88C1DA5}" type="presOf" srcId="{99C3B6AE-5FAE-4B74-9A96-002E1A549C94}" destId="{D5048A69-1903-483A-9B95-49CA66562BC9}" srcOrd="0" destOrd="2" presId="urn:microsoft.com/office/officeart/2005/8/layout/chevron2"/>
    <dgm:cxn modelId="{F9E666C8-7F26-4D9E-8116-840F5FB8FC1A}" srcId="{336239DC-E961-42DF-B05A-996FC9541404}" destId="{E3A9890E-8F96-4436-BB7E-BEADDBB95891}" srcOrd="1" destOrd="0" parTransId="{5C19ED35-347E-449F-B2E3-AC610E43A6C9}" sibTransId="{AA4A49A2-0398-4CDD-B346-AF5A98B52004}"/>
    <dgm:cxn modelId="{B8C934CE-EC21-45F7-875B-C5F68B94CE01}" type="presOf" srcId="{19267741-31D9-42C1-AC8E-DEFADBDF88F9}" destId="{D5048A69-1903-483A-9B95-49CA66562BC9}" srcOrd="0" destOrd="0" presId="urn:microsoft.com/office/officeart/2005/8/layout/chevron2"/>
    <dgm:cxn modelId="{34173CD2-EE26-416B-AF9B-69146CAA68C0}" srcId="{336239DC-E961-42DF-B05A-996FC9541404}" destId="{F64CBE02-41B2-4D9D-A629-A0177C80D092}" srcOrd="2" destOrd="0" parTransId="{A19FE0B6-D5FE-4D45-B64C-C2A6CB23E76C}" sibTransId="{BCF756B3-5DC8-4969-B720-4ED2BEB5C06C}"/>
    <dgm:cxn modelId="{A99066D8-6844-4F95-8056-2496A4110F96}" srcId="{0ED10A3A-CC30-4A4A-A423-95C761601214}" destId="{0B3CD172-DB40-4C0F-B89C-C6AFD750DA93}" srcOrd="1" destOrd="0" parTransId="{8B9A1207-CF0A-4A61-BA85-F886C0CC5A46}" sibTransId="{8AD6EC3E-E3C3-402A-B5D8-070ABC7F64E1}"/>
    <dgm:cxn modelId="{706425DF-10D1-4AE3-B480-C27C39903B1E}" type="presOf" srcId="{336239DC-E961-42DF-B05A-996FC9541404}" destId="{356D63E1-4380-42BC-B781-D01698CFF9FA}" srcOrd="0" destOrd="0" presId="urn:microsoft.com/office/officeart/2005/8/layout/chevron2"/>
    <dgm:cxn modelId="{219E761B-0AE4-4922-86C2-C8DB15312B27}" type="presParOf" srcId="{356D63E1-4380-42BC-B781-D01698CFF9FA}" destId="{39506B14-B662-4FFD-A907-56CDAF8A8242}" srcOrd="0" destOrd="0" presId="urn:microsoft.com/office/officeart/2005/8/layout/chevron2"/>
    <dgm:cxn modelId="{D401F509-9DA4-4AA7-966D-F06BFA2300B1}" type="presParOf" srcId="{39506B14-B662-4FFD-A907-56CDAF8A8242}" destId="{33C4046C-25DF-4F04-AB42-A562EFBA28C8}" srcOrd="0" destOrd="0" presId="urn:microsoft.com/office/officeart/2005/8/layout/chevron2"/>
    <dgm:cxn modelId="{F4BB0C6F-4988-4398-9E87-F3ABB782C125}" type="presParOf" srcId="{39506B14-B662-4FFD-A907-56CDAF8A8242}" destId="{0447E6FF-625C-4A5B-BD74-714A42A581B4}" srcOrd="1" destOrd="0" presId="urn:microsoft.com/office/officeart/2005/8/layout/chevron2"/>
    <dgm:cxn modelId="{67884EDB-9497-45EB-8B30-0F65722BCFBE}" type="presParOf" srcId="{356D63E1-4380-42BC-B781-D01698CFF9FA}" destId="{72226054-DDF1-47A9-AB64-EA2EF8906326}" srcOrd="1" destOrd="0" presId="urn:microsoft.com/office/officeart/2005/8/layout/chevron2"/>
    <dgm:cxn modelId="{A1F641A6-1099-4CF4-9786-B994DBE27DD8}" type="presParOf" srcId="{356D63E1-4380-42BC-B781-D01698CFF9FA}" destId="{7A6F7F3A-691C-4D2B-9758-8098C410CA30}" srcOrd="2" destOrd="0" presId="urn:microsoft.com/office/officeart/2005/8/layout/chevron2"/>
    <dgm:cxn modelId="{A3F9912A-E94D-4A66-B674-77511D00249C}" type="presParOf" srcId="{7A6F7F3A-691C-4D2B-9758-8098C410CA30}" destId="{6FDF1E46-EBFD-4D50-A9E9-0F1AE87DB880}" srcOrd="0" destOrd="0" presId="urn:microsoft.com/office/officeart/2005/8/layout/chevron2"/>
    <dgm:cxn modelId="{B8541A02-300E-4D73-8434-471F8D4EE481}" type="presParOf" srcId="{7A6F7F3A-691C-4D2B-9758-8098C410CA30}" destId="{A1DA08B0-204E-4588-B7C0-C6B66826BB29}" srcOrd="1" destOrd="0" presId="urn:microsoft.com/office/officeart/2005/8/layout/chevron2"/>
    <dgm:cxn modelId="{BA07FEFE-BF7B-48D2-AE94-B84F3B6BDE30}" type="presParOf" srcId="{356D63E1-4380-42BC-B781-D01698CFF9FA}" destId="{39DC6909-7B1E-4CB1-A329-8E3B13B94E28}" srcOrd="3" destOrd="0" presId="urn:microsoft.com/office/officeart/2005/8/layout/chevron2"/>
    <dgm:cxn modelId="{50C6EE3E-2C06-46DB-9837-D2D41EBC4A63}" type="presParOf" srcId="{356D63E1-4380-42BC-B781-D01698CFF9FA}" destId="{78A071B7-21C4-48FB-ADDF-76EACE55795D}" srcOrd="4" destOrd="0" presId="urn:microsoft.com/office/officeart/2005/8/layout/chevron2"/>
    <dgm:cxn modelId="{D217C957-C5CF-4A9E-AC55-C3BF8D01D443}" type="presParOf" srcId="{78A071B7-21C4-48FB-ADDF-76EACE55795D}" destId="{67BFFCD3-5517-4065-BEE8-51D408133A37}" srcOrd="0" destOrd="0" presId="urn:microsoft.com/office/officeart/2005/8/layout/chevron2"/>
    <dgm:cxn modelId="{5D5CFB51-A1BF-4FA3-BAD2-3324CEC91AB1}" type="presParOf" srcId="{78A071B7-21C4-48FB-ADDF-76EACE55795D}" destId="{D5048A69-1903-483A-9B95-49CA66562BC9}" srcOrd="1" destOrd="0" presId="urn:microsoft.com/office/officeart/2005/8/layout/chevron2"/>
    <dgm:cxn modelId="{2F69461C-77DF-449E-A7F1-8F5F22C09E36}" type="presParOf" srcId="{356D63E1-4380-42BC-B781-D01698CFF9FA}" destId="{D6F191D6-11C4-485D-8022-F2D4C948519B}" srcOrd="5" destOrd="0" presId="urn:microsoft.com/office/officeart/2005/8/layout/chevron2"/>
    <dgm:cxn modelId="{F95521E9-20BB-4EC1-B9FC-BEC1BA0B4CE2}" type="presParOf" srcId="{356D63E1-4380-42BC-B781-D01698CFF9FA}" destId="{D4253F50-7649-4125-8607-27F2BD11754D}" srcOrd="6" destOrd="0" presId="urn:microsoft.com/office/officeart/2005/8/layout/chevron2"/>
    <dgm:cxn modelId="{AF7D9EEC-B0FC-4CA3-877B-8810D40C6E22}" type="presParOf" srcId="{D4253F50-7649-4125-8607-27F2BD11754D}" destId="{2BE7799D-2E6A-4D38-9623-E5AC65D66D31}" srcOrd="0" destOrd="0" presId="urn:microsoft.com/office/officeart/2005/8/layout/chevron2"/>
    <dgm:cxn modelId="{40BFB175-F6EA-466C-BF60-1CC48E9650A8}" type="presParOf" srcId="{D4253F50-7649-4125-8607-27F2BD11754D}" destId="{95DF81D7-73E3-4CC1-A739-583974BA5DF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DD45B4C-477C-4AA5-AD39-6D8BCF62A584}"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hu-HU"/>
        </a:p>
      </dgm:t>
    </dgm:pt>
    <dgm:pt modelId="{2850EB50-4FF3-4729-8156-0BE379804E4B}">
      <dgm:prSet custT="1"/>
      <dgm:spPr/>
      <dgm:t>
        <a:bodyPr/>
        <a:lstStyle/>
        <a:p>
          <a:pPr rtl="0"/>
          <a:r>
            <a:rPr lang="hu-HU" sz="1000" b="1" dirty="0" err="1">
              <a:latin typeface="Segoe UI" panose="020B0502040204020203" pitchFamily="34" charset="0"/>
              <a:ea typeface="Segoe UI" panose="020B0502040204020203" pitchFamily="34" charset="0"/>
              <a:cs typeface="Segoe UI" panose="020B0502040204020203" pitchFamily="34" charset="0"/>
            </a:rPr>
            <a:t>It</a:t>
          </a:r>
          <a:r>
            <a:rPr lang="hu-HU" sz="1000" b="1" dirty="0">
              <a:latin typeface="Segoe UI" panose="020B0502040204020203" pitchFamily="34" charset="0"/>
              <a:ea typeface="Segoe UI" panose="020B0502040204020203" pitchFamily="34" charset="0"/>
              <a:cs typeface="Segoe UI" panose="020B0502040204020203" pitchFamily="34" charset="0"/>
            </a:rPr>
            <a:t> </a:t>
          </a:r>
          <a:r>
            <a:rPr lang="hu-HU" sz="1000" b="1" dirty="0" err="1">
              <a:latin typeface="Segoe UI" panose="020B0502040204020203" pitchFamily="34" charset="0"/>
              <a:ea typeface="Segoe UI" panose="020B0502040204020203" pitchFamily="34" charset="0"/>
              <a:cs typeface="Segoe UI" panose="020B0502040204020203" pitchFamily="34" charset="0"/>
            </a:rPr>
            <a:t>contains</a:t>
          </a:r>
          <a:r>
            <a:rPr lang="hu-HU" sz="1000" b="1" dirty="0">
              <a:latin typeface="Segoe UI" panose="020B0502040204020203" pitchFamily="34" charset="0"/>
              <a:ea typeface="Segoe UI" panose="020B0502040204020203" pitchFamily="34" charset="0"/>
              <a:cs typeface="Segoe UI" panose="020B0502040204020203" pitchFamily="34" charset="0"/>
            </a:rPr>
            <a:t>:</a:t>
          </a:r>
        </a:p>
      </dgm:t>
    </dgm:pt>
    <dgm:pt modelId="{553E6F96-C7CA-4178-B5BB-58F7B69B797E}" type="parTrans" cxnId="{F00F58D4-23FC-4982-B7C6-36D5BFDF7462}">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83E650E7-5943-4C07-8C42-1A158908D4F1}" type="sibTrans" cxnId="{F00F58D4-23FC-4982-B7C6-36D5BFDF7462}">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53B942ED-C398-4B33-9AC6-2ACE1A51D4DD}">
      <dgm:prSet custT="1"/>
      <dgm:spPr/>
      <dgm:t>
        <a:bodyPr/>
        <a:lstStyle/>
        <a:p>
          <a:pPr rtl="0"/>
          <a:r>
            <a:rPr lang="hu-HU" sz="1000" b="1" dirty="0">
              <a:latin typeface="Segoe UI" panose="020B0502040204020203" pitchFamily="34" charset="0"/>
              <a:ea typeface="Segoe UI" panose="020B0502040204020203" pitchFamily="34" charset="0"/>
              <a:cs typeface="Segoe UI" panose="020B0502040204020203" pitchFamily="34" charset="0"/>
            </a:rPr>
            <a:t> The </a:t>
          </a:r>
          <a:r>
            <a:rPr lang="hu-HU" sz="1000" b="1" dirty="0" err="1">
              <a:latin typeface="Segoe UI" panose="020B0502040204020203" pitchFamily="34" charset="0"/>
              <a:ea typeface="Segoe UI" panose="020B0502040204020203" pitchFamily="34" charset="0"/>
              <a:cs typeface="Segoe UI" panose="020B0502040204020203" pitchFamily="34" charset="0"/>
            </a:rPr>
            <a:t>total</a:t>
          </a:r>
          <a:r>
            <a:rPr lang="hu-HU" sz="1000" b="1" dirty="0">
              <a:latin typeface="Segoe UI" panose="020B0502040204020203" pitchFamily="34" charset="0"/>
              <a:ea typeface="Segoe UI" panose="020B0502040204020203" pitchFamily="34" charset="0"/>
              <a:cs typeface="Segoe UI" panose="020B0502040204020203" pitchFamily="34" charset="0"/>
            </a:rPr>
            <a:t> </a:t>
          </a:r>
          <a:r>
            <a:rPr lang="hu-HU" sz="1000" b="1" dirty="0" err="1">
              <a:latin typeface="Segoe UI" panose="020B0502040204020203" pitchFamily="34" charset="0"/>
              <a:ea typeface="Segoe UI" panose="020B0502040204020203" pitchFamily="34" charset="0"/>
              <a:cs typeface="Segoe UI" panose="020B0502040204020203" pitchFamily="34" charset="0"/>
            </a:rPr>
            <a:t>revenue</a:t>
          </a:r>
          <a:r>
            <a:rPr lang="hu-HU" sz="1000" b="1" dirty="0">
              <a:latin typeface="Segoe UI" panose="020B0502040204020203" pitchFamily="34" charset="0"/>
              <a:ea typeface="Segoe UI" panose="020B0502040204020203" pitchFamily="34" charset="0"/>
              <a:cs typeface="Segoe UI" panose="020B0502040204020203" pitchFamily="34" charset="0"/>
            </a:rPr>
            <a:t> and </a:t>
          </a:r>
          <a:r>
            <a:rPr lang="hu-HU" sz="1000" b="1" dirty="0" err="1">
              <a:latin typeface="Segoe UI" panose="020B0502040204020203" pitchFamily="34" charset="0"/>
              <a:ea typeface="Segoe UI" panose="020B0502040204020203" pitchFamily="34" charset="0"/>
              <a:cs typeface="Segoe UI" panose="020B0502040204020203" pitchFamily="34" charset="0"/>
            </a:rPr>
            <a:t>expenditure</a:t>
          </a:r>
          <a:endParaRPr lang="hu-HU" sz="1000" b="1" dirty="0">
            <a:latin typeface="Segoe UI" panose="020B0502040204020203" pitchFamily="34" charset="0"/>
            <a:ea typeface="Segoe UI" panose="020B0502040204020203" pitchFamily="34" charset="0"/>
            <a:cs typeface="Segoe UI" panose="020B0502040204020203" pitchFamily="34" charset="0"/>
          </a:endParaRPr>
        </a:p>
      </dgm:t>
    </dgm:pt>
    <dgm:pt modelId="{9CCF0C4C-56F5-4247-80D7-6E1FB0F3BE20}" type="parTrans" cxnId="{D73EB8BD-DD0A-44A3-9781-A7D8AD69DFDA}">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C412C12A-5278-44F1-B6E9-B9787972EC62}" type="sibTrans" cxnId="{D73EB8BD-DD0A-44A3-9781-A7D8AD69DFDA}">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4D87BF9B-BA9B-4B8A-8D15-C80686119743}">
      <dgm:prSet custT="1"/>
      <dgm:spPr/>
      <dgm:t>
        <a:bodyPr/>
        <a:lstStyle/>
        <a:p>
          <a:pPr rtl="0"/>
          <a:r>
            <a:rPr lang="hu-HU" sz="1000" b="1" dirty="0">
              <a:latin typeface="Segoe UI" panose="020B0502040204020203" pitchFamily="34" charset="0"/>
              <a:ea typeface="Segoe UI" panose="020B0502040204020203" pitchFamily="34" charset="0"/>
              <a:cs typeface="Segoe UI" panose="020B0502040204020203" pitchFamily="34" charset="0"/>
            </a:rPr>
            <a:t>The </a:t>
          </a:r>
          <a:r>
            <a:rPr lang="hu-HU" sz="1000" b="1" dirty="0" err="1">
              <a:latin typeface="Segoe UI" panose="020B0502040204020203" pitchFamily="34" charset="0"/>
              <a:ea typeface="Segoe UI" panose="020B0502040204020203" pitchFamily="34" charset="0"/>
              <a:cs typeface="Segoe UI" panose="020B0502040204020203" pitchFamily="34" charset="0"/>
            </a:rPr>
            <a:t>debt</a:t>
          </a:r>
          <a:endParaRPr lang="hu-HU" sz="1000" b="1" dirty="0">
            <a:latin typeface="Segoe UI" panose="020B0502040204020203" pitchFamily="34" charset="0"/>
            <a:ea typeface="Segoe UI" panose="020B0502040204020203" pitchFamily="34" charset="0"/>
            <a:cs typeface="Segoe UI" panose="020B0502040204020203" pitchFamily="34" charset="0"/>
          </a:endParaRPr>
        </a:p>
      </dgm:t>
    </dgm:pt>
    <dgm:pt modelId="{D3CEE711-8D7B-47C1-9D6F-08B4A7BBF7DF}" type="parTrans" cxnId="{055BD810-BD34-46E9-81E7-7892F708B6FB}">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74FF869B-D7DC-4799-B8BC-0DD011832C60}" type="sibTrans" cxnId="{055BD810-BD34-46E9-81E7-7892F708B6FB}">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63CCCDB8-0BEB-4C07-B47E-F00615DDF475}">
      <dgm:prSet custT="1"/>
      <dgm:spPr/>
      <dgm:t>
        <a:bodyPr/>
        <a:lstStyle/>
        <a:p>
          <a:pPr rtl="0"/>
          <a:r>
            <a:rPr lang="en-US" sz="1000" b="1">
              <a:latin typeface="Segoe UI" panose="020B0502040204020203" pitchFamily="34" charset="0"/>
              <a:ea typeface="Segoe UI" panose="020B0502040204020203" pitchFamily="34" charset="0"/>
              <a:cs typeface="Segoe UI" panose="020B0502040204020203" pitchFamily="34" charset="0"/>
            </a:rPr>
            <a:t>The provisions relating to state assets</a:t>
          </a:r>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A0FD4558-E4FB-43C1-9151-E6860254FA1A}" type="parTrans" cxnId="{8B2778FB-21BB-4982-94D1-A8B5E2CC1734}">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9AC861E9-CA5A-40B0-AB8B-BB77F3C925E9}" type="sibTrans" cxnId="{8B2778FB-21BB-4982-94D1-A8B5E2CC1734}">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246BEA32-9A08-4C03-A088-364CAFAEF4F6}">
      <dgm:prSet custT="1"/>
      <dgm:spPr/>
      <dgm:t>
        <a:bodyPr/>
        <a:lstStyle/>
        <a:p>
          <a:pPr rtl="0"/>
          <a:r>
            <a:rPr lang="hu-HU" sz="1000" b="1" dirty="0">
              <a:latin typeface="Segoe UI" panose="020B0502040204020203" pitchFamily="34" charset="0"/>
              <a:ea typeface="Segoe UI" panose="020B0502040204020203" pitchFamily="34" charset="0"/>
              <a:cs typeface="Segoe UI" panose="020B0502040204020203" pitchFamily="34" charset="0"/>
            </a:rPr>
            <a:t>S</a:t>
          </a:r>
          <a:r>
            <a:rPr lang="en-US" sz="1000" b="1" dirty="0" err="1">
              <a:latin typeface="Segoe UI" panose="020B0502040204020203" pitchFamily="34" charset="0"/>
              <a:ea typeface="Segoe UI" panose="020B0502040204020203" pitchFamily="34" charset="0"/>
              <a:cs typeface="Segoe UI" panose="020B0502040204020203" pitchFamily="34" charset="0"/>
            </a:rPr>
            <a:t>pecial</a:t>
          </a:r>
          <a:r>
            <a:rPr lang="en-US" sz="1000" b="1" dirty="0">
              <a:latin typeface="Segoe UI" panose="020B0502040204020203" pitchFamily="34" charset="0"/>
              <a:ea typeface="Segoe UI" panose="020B0502040204020203" pitchFamily="34" charset="0"/>
              <a:cs typeface="Segoe UI" panose="020B0502040204020203" pitchFamily="34" charset="0"/>
            </a:rPr>
            <a:t> powers </a:t>
          </a:r>
          <a:r>
            <a:rPr lang="hu-HU" sz="1000" b="1" dirty="0" err="1">
              <a:latin typeface="Segoe UI" panose="020B0502040204020203" pitchFamily="34" charset="0"/>
              <a:ea typeface="Segoe UI" panose="020B0502040204020203" pitchFamily="34" charset="0"/>
              <a:cs typeface="Segoe UI" panose="020B0502040204020203" pitchFamily="34" charset="0"/>
            </a:rPr>
            <a:t>rights</a:t>
          </a:r>
          <a:r>
            <a:rPr lang="hu-HU" sz="1000" b="1" dirty="0">
              <a:latin typeface="Segoe UI" panose="020B0502040204020203" pitchFamily="34" charset="0"/>
              <a:ea typeface="Segoe UI" panose="020B0502040204020203" pitchFamily="34" charset="0"/>
              <a:cs typeface="Segoe UI" panose="020B0502040204020203" pitchFamily="34" charset="0"/>
            </a:rPr>
            <a:t> of </a:t>
          </a:r>
          <a:r>
            <a:rPr lang="hu-HU" sz="1000" b="1" dirty="0" err="1">
              <a:latin typeface="Segoe UI" panose="020B0502040204020203" pitchFamily="34" charset="0"/>
              <a:ea typeface="Segoe UI" panose="020B0502040204020203" pitchFamily="34" charset="0"/>
              <a:cs typeface="Segoe UI" panose="020B0502040204020203" pitchFamily="34" charset="0"/>
            </a:rPr>
            <a:t>the</a:t>
          </a:r>
          <a:r>
            <a:rPr lang="hu-HU" sz="1000" b="1" dirty="0">
              <a:latin typeface="Segoe UI" panose="020B0502040204020203" pitchFamily="34" charset="0"/>
              <a:ea typeface="Segoe UI" panose="020B0502040204020203" pitchFamily="34" charset="0"/>
              <a:cs typeface="Segoe UI" panose="020B0502040204020203" pitchFamily="34" charset="0"/>
            </a:rPr>
            <a:t> M</a:t>
          </a:r>
          <a:r>
            <a:rPr lang="en-US" sz="1000" b="1" dirty="0" err="1">
              <a:latin typeface="Segoe UI" panose="020B0502040204020203" pitchFamily="34" charset="0"/>
              <a:ea typeface="Segoe UI" panose="020B0502040204020203" pitchFamily="34" charset="0"/>
              <a:cs typeface="Segoe UI" panose="020B0502040204020203" pitchFamily="34" charset="0"/>
            </a:rPr>
            <a:t>inister</a:t>
          </a:r>
          <a:r>
            <a:rPr lang="en-US" sz="1000" b="1" dirty="0">
              <a:latin typeface="Segoe UI" panose="020B0502040204020203" pitchFamily="34" charset="0"/>
              <a:ea typeface="Segoe UI" panose="020B0502040204020203" pitchFamily="34" charset="0"/>
              <a:cs typeface="Segoe UI" panose="020B0502040204020203" pitchFamily="34" charset="0"/>
            </a:rPr>
            <a:t> </a:t>
          </a:r>
          <a:r>
            <a:rPr lang="hu-HU" sz="1000" b="1" dirty="0">
              <a:latin typeface="Segoe UI" panose="020B0502040204020203" pitchFamily="34" charset="0"/>
              <a:ea typeface="Segoe UI" panose="020B0502040204020203" pitchFamily="34" charset="0"/>
              <a:cs typeface="Segoe UI" panose="020B0502040204020203" pitchFamily="34" charset="0"/>
            </a:rPr>
            <a:t>o</a:t>
          </a:r>
          <a:r>
            <a:rPr lang="en-US" sz="1000" b="1" dirty="0">
              <a:latin typeface="Segoe UI" panose="020B0502040204020203" pitchFamily="34" charset="0"/>
              <a:ea typeface="Segoe UI" panose="020B0502040204020203" pitchFamily="34" charset="0"/>
              <a:cs typeface="Segoe UI" panose="020B0502040204020203" pitchFamily="34" charset="0"/>
            </a:rPr>
            <a:t>f Finance</a:t>
          </a:r>
          <a:r>
            <a:rPr lang="hu-HU" sz="1000" b="1" dirty="0">
              <a:latin typeface="Segoe UI" panose="020B0502040204020203" pitchFamily="34" charset="0"/>
              <a:ea typeface="Segoe UI" panose="020B0502040204020203" pitchFamily="34" charset="0"/>
              <a:cs typeface="Segoe UI" panose="020B0502040204020203" pitchFamily="34" charset="0"/>
            </a:rPr>
            <a:t>, line </a:t>
          </a:r>
          <a:r>
            <a:rPr lang="hu-HU" sz="1000" b="1" dirty="0" err="1">
              <a:latin typeface="Segoe UI" panose="020B0502040204020203" pitchFamily="34" charset="0"/>
              <a:ea typeface="Segoe UI" panose="020B0502040204020203" pitchFamily="34" charset="0"/>
              <a:cs typeface="Segoe UI" panose="020B0502040204020203" pitchFamily="34" charset="0"/>
            </a:rPr>
            <a:t>ministries</a:t>
          </a:r>
          <a:r>
            <a:rPr lang="hu-HU" sz="1000" b="1" dirty="0">
              <a:latin typeface="Segoe UI" panose="020B0502040204020203" pitchFamily="34" charset="0"/>
              <a:ea typeface="Segoe UI" panose="020B0502040204020203" pitchFamily="34" charset="0"/>
              <a:cs typeface="Segoe UI" panose="020B0502040204020203" pitchFamily="34" charset="0"/>
            </a:rPr>
            <a:t> and </a:t>
          </a:r>
          <a:r>
            <a:rPr lang="en-US" sz="1000" b="1" dirty="0">
              <a:latin typeface="Segoe UI" panose="020B0502040204020203" pitchFamily="34" charset="0"/>
              <a:ea typeface="Segoe UI" panose="020B0502040204020203" pitchFamily="34" charset="0"/>
              <a:cs typeface="Segoe UI" panose="020B0502040204020203" pitchFamily="34" charset="0"/>
            </a:rPr>
            <a:t>the head of departments</a:t>
          </a:r>
          <a:r>
            <a:rPr lang="hu-HU" sz="1000" b="1" dirty="0">
              <a:latin typeface="Segoe UI" panose="020B0502040204020203" pitchFamily="34" charset="0"/>
              <a:ea typeface="Segoe UI" panose="020B0502040204020203" pitchFamily="34" charset="0"/>
              <a:cs typeface="Segoe UI" panose="020B0502040204020203" pitchFamily="34" charset="0"/>
            </a:rPr>
            <a:t> </a:t>
          </a:r>
          <a:r>
            <a:rPr lang="en-US" sz="1000" b="1" dirty="0">
              <a:latin typeface="Segoe UI" panose="020B0502040204020203" pitchFamily="34" charset="0"/>
              <a:ea typeface="Segoe UI" panose="020B0502040204020203" pitchFamily="34" charset="0"/>
              <a:cs typeface="Segoe UI" panose="020B0502040204020203" pitchFamily="34" charset="0"/>
            </a:rPr>
            <a:t>managing chapter</a:t>
          </a:r>
          <a:r>
            <a:rPr lang="hu-HU" sz="1000" b="1" dirty="0">
              <a:latin typeface="Segoe UI" panose="020B0502040204020203" pitchFamily="34" charset="0"/>
              <a:ea typeface="Segoe UI" panose="020B0502040204020203" pitchFamily="34" charset="0"/>
              <a:cs typeface="Segoe UI" panose="020B0502040204020203" pitchFamily="34" charset="0"/>
            </a:rPr>
            <a:t> </a:t>
          </a:r>
        </a:p>
      </dgm:t>
    </dgm:pt>
    <dgm:pt modelId="{84D6EBAA-8D6F-44C1-9284-BCC478900BD7}" type="parTrans" cxnId="{24A31273-8219-4BBE-AFA0-74D4395D40DB}">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24918CDA-F6AB-4BD3-9FE1-2BE6F4A47649}" type="sibTrans" cxnId="{24A31273-8219-4BBE-AFA0-74D4395D40DB}">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AA6134EC-831B-474D-8690-DA0BD22FB1E7}">
      <dgm:prSet custT="1"/>
      <dgm:spPr/>
      <dgm:t>
        <a:bodyPr/>
        <a:lstStyle/>
        <a:p>
          <a:pPr rtl="0"/>
          <a:r>
            <a:rPr lang="hu-HU" sz="1000" b="1">
              <a:latin typeface="Segoe UI" panose="020B0502040204020203" pitchFamily="34" charset="0"/>
              <a:ea typeface="Segoe UI" panose="020B0502040204020203" pitchFamily="34" charset="0"/>
              <a:cs typeface="Segoe UI" panose="020B0502040204020203" pitchFamily="34" charset="0"/>
            </a:rPr>
            <a:t>Relationship between t</a:t>
          </a:r>
          <a:r>
            <a:rPr lang="en-US" sz="1000" b="1">
              <a:latin typeface="Segoe UI" panose="020B0502040204020203" pitchFamily="34" charset="0"/>
              <a:ea typeface="Segoe UI" panose="020B0502040204020203" pitchFamily="34" charset="0"/>
              <a:cs typeface="Segoe UI" panose="020B0502040204020203" pitchFamily="34" charset="0"/>
            </a:rPr>
            <a:t>he local government and central government</a:t>
          </a:r>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846FFA99-A90C-49ED-A414-3E7BE33566A6}" type="parTrans" cxnId="{CE7FCE4D-1E51-4F32-AAC0-29267417505D}">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A06CB20B-6B21-4E41-A997-31FE1D90BE77}" type="sibTrans" cxnId="{CE7FCE4D-1E51-4F32-AAC0-29267417505D}">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C6275EAB-56FE-4B88-B720-21CA297CD15A}">
      <dgm:prSet custT="1"/>
      <dgm:spPr/>
      <dgm:t>
        <a:bodyPr/>
        <a:lstStyle/>
        <a:p>
          <a:pPr rtl="0"/>
          <a:r>
            <a:rPr lang="hu-HU" sz="1000" b="1" dirty="0">
              <a:latin typeface="Segoe UI" panose="020B0502040204020203" pitchFamily="34" charset="0"/>
              <a:ea typeface="Segoe UI" panose="020B0502040204020203" pitchFamily="34" charset="0"/>
              <a:cs typeface="Segoe UI" panose="020B0502040204020203" pitchFamily="34" charset="0"/>
            </a:rPr>
            <a:t>The Bill </a:t>
          </a:r>
          <a:r>
            <a:rPr lang="hu-HU" sz="1000" b="1" dirty="0" err="1">
              <a:latin typeface="Segoe UI" panose="020B0502040204020203" pitchFamily="34" charset="0"/>
              <a:ea typeface="Segoe UI" panose="020B0502040204020203" pitchFamily="34" charset="0"/>
              <a:cs typeface="Segoe UI" panose="020B0502040204020203" pitchFamily="34" charset="0"/>
            </a:rPr>
            <a:t>annexes</a:t>
          </a:r>
          <a:r>
            <a:rPr lang="hu-HU" sz="1000" b="1" dirty="0">
              <a:latin typeface="Segoe UI" panose="020B0502040204020203" pitchFamily="34" charset="0"/>
              <a:ea typeface="Segoe UI" panose="020B0502040204020203" pitchFamily="34" charset="0"/>
              <a:cs typeface="Segoe UI" panose="020B0502040204020203" pitchFamily="34" charset="0"/>
            </a:rPr>
            <a:t> (9 </a:t>
          </a:r>
          <a:r>
            <a:rPr lang="hu-HU" sz="1000" b="1" dirty="0" err="1">
              <a:latin typeface="Segoe UI" panose="020B0502040204020203" pitchFamily="34" charset="0"/>
              <a:ea typeface="Segoe UI" panose="020B0502040204020203" pitchFamily="34" charset="0"/>
              <a:cs typeface="Segoe UI" panose="020B0502040204020203" pitchFamily="34" charset="0"/>
            </a:rPr>
            <a:t>pieces</a:t>
          </a:r>
          <a:r>
            <a:rPr lang="hu-HU" sz="1000" b="1" dirty="0">
              <a:latin typeface="Segoe UI" panose="020B0502040204020203" pitchFamily="34" charset="0"/>
              <a:ea typeface="Segoe UI" panose="020B0502040204020203" pitchFamily="34" charset="0"/>
              <a:cs typeface="Segoe UI" panose="020B0502040204020203" pitchFamily="34" charset="0"/>
            </a:rPr>
            <a:t>):</a:t>
          </a:r>
        </a:p>
      </dgm:t>
    </dgm:pt>
    <dgm:pt modelId="{D02994E5-3C0B-4029-A7BA-C9C2F491F37F}" type="parTrans" cxnId="{DA4C3581-6C4D-4E38-B8CD-9BCB8998F80C}">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702D043F-59BA-4FFD-8A9E-7EBF4C7FCED0}" type="sibTrans" cxnId="{DA4C3581-6C4D-4E38-B8CD-9BCB8998F80C}">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220BF16C-B433-4A75-B138-FE6CD455D5F3}">
      <dgm:prSet custT="1"/>
      <dgm:spPr/>
      <dgm:t>
        <a:bodyPr/>
        <a:lstStyle/>
        <a:p>
          <a:pPr rtl="0"/>
          <a:r>
            <a:rPr lang="en-US" sz="1000" b="1" dirty="0">
              <a:solidFill>
                <a:srgbClr val="FF0000"/>
              </a:solidFill>
              <a:latin typeface="Segoe UI" panose="020B0502040204020203" pitchFamily="34" charset="0"/>
              <a:ea typeface="Segoe UI" panose="020B0502040204020203" pitchFamily="34" charset="0"/>
              <a:cs typeface="Segoe UI" panose="020B0502040204020203" pitchFamily="34" charset="0"/>
            </a:rPr>
            <a:t>The central government expenditure and revenue</a:t>
          </a:r>
          <a:r>
            <a:rPr lang="hu-HU" sz="1000" b="1" dirty="0">
              <a:solidFill>
                <a:srgbClr val="FF0000"/>
              </a:solidFill>
              <a:latin typeface="Segoe UI" panose="020B0502040204020203" pitchFamily="34" charset="0"/>
              <a:ea typeface="Segoe UI" panose="020B0502040204020203" pitchFamily="34" charset="0"/>
              <a:cs typeface="Segoe UI" panose="020B0502040204020203" pitchFamily="34" charset="0"/>
            </a:rPr>
            <a:t> </a:t>
          </a:r>
          <a:r>
            <a:rPr lang="en-US" sz="1000" b="1" dirty="0">
              <a:solidFill>
                <a:srgbClr val="FF0000"/>
              </a:solidFill>
              <a:latin typeface="Segoe UI" panose="020B0502040204020203" pitchFamily="34" charset="0"/>
              <a:ea typeface="Segoe UI" panose="020B0502040204020203" pitchFamily="34" charset="0"/>
              <a:cs typeface="Segoe UI" panose="020B0502040204020203" pitchFamily="34" charset="0"/>
            </a:rPr>
            <a:t>appropriation</a:t>
          </a:r>
          <a:r>
            <a:rPr lang="hu-HU" sz="1000" b="1" dirty="0">
              <a:solidFill>
                <a:srgbClr val="FF0000"/>
              </a:solidFill>
              <a:latin typeface="Segoe UI" panose="020B0502040204020203" pitchFamily="34" charset="0"/>
              <a:ea typeface="Segoe UI" panose="020B0502040204020203" pitchFamily="34" charset="0"/>
              <a:cs typeface="Segoe UI" panose="020B0502040204020203" pitchFamily="34" charset="0"/>
            </a:rPr>
            <a:t>s</a:t>
          </a:r>
        </a:p>
      </dgm:t>
    </dgm:pt>
    <dgm:pt modelId="{B3E2A2B7-FBAB-444E-BFA5-D6F3039A9FFB}" type="parTrans" cxnId="{1DD55D7F-5078-47B3-9A8C-F4B46A8678F7}">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D03A0288-744F-47B8-9F7E-FA27EF9A74F4}" type="sibTrans" cxnId="{1DD55D7F-5078-47B3-9A8C-F4B46A8678F7}">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11D70881-CAFB-47C4-A428-FC89B2ACB94C}">
      <dgm:prSet custT="1"/>
      <dgm:spPr/>
      <dgm:t>
        <a:bodyPr/>
        <a:lstStyle/>
        <a:p>
          <a:pPr rtl="0"/>
          <a:r>
            <a:rPr lang="en-US" sz="1000" b="1">
              <a:latin typeface="Segoe UI" panose="020B0502040204020203" pitchFamily="34" charset="0"/>
              <a:ea typeface="Segoe UI" panose="020B0502040204020203" pitchFamily="34" charset="0"/>
              <a:cs typeface="Segoe UI" panose="020B0502040204020203" pitchFamily="34" charset="0"/>
            </a:rPr>
            <a:t>EU appropriations for the 2014-2020 programming period</a:t>
          </a:r>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1E989249-AD03-40EF-9552-E647E5B8E967}" type="parTrans" cxnId="{E852A514-57E6-4AF3-B767-9474890E3C9D}">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C3149F67-4555-4433-974C-26D1AFE135D6}" type="sibTrans" cxnId="{E852A514-57E6-4AF3-B767-9474890E3C9D}">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618D21F5-205D-494E-AFA9-AEF942138697}">
      <dgm:prSet custT="1"/>
      <dgm:spPr/>
      <dgm:t>
        <a:bodyPr/>
        <a:lstStyle/>
        <a:p>
          <a:pPr rtl="0"/>
          <a:r>
            <a:rPr lang="hu-HU" sz="1000" b="1" dirty="0" err="1">
              <a:latin typeface="Segoe UI" panose="020B0502040204020203" pitchFamily="34" charset="0"/>
              <a:ea typeface="Segoe UI" panose="020B0502040204020203" pitchFamily="34" charset="0"/>
              <a:cs typeface="Segoe UI" panose="020B0502040204020203" pitchFamily="34" charset="0"/>
            </a:rPr>
            <a:t>Normatives</a:t>
          </a:r>
          <a:r>
            <a:rPr lang="hu-HU" sz="1000" b="1" dirty="0">
              <a:latin typeface="Segoe UI" panose="020B0502040204020203" pitchFamily="34" charset="0"/>
              <a:ea typeface="Segoe UI" panose="020B0502040204020203" pitchFamily="34" charset="0"/>
              <a:cs typeface="Segoe UI" panose="020B0502040204020203" pitchFamily="34" charset="0"/>
            </a:rPr>
            <a:t> </a:t>
          </a:r>
          <a:r>
            <a:rPr lang="hu-HU" sz="1000" b="1" dirty="0" err="1">
              <a:latin typeface="Segoe UI" panose="020B0502040204020203" pitchFamily="34" charset="0"/>
              <a:ea typeface="Segoe UI" panose="020B0502040204020203" pitchFamily="34" charset="0"/>
              <a:cs typeface="Segoe UI" panose="020B0502040204020203" pitchFamily="34" charset="0"/>
            </a:rPr>
            <a:t>for</a:t>
          </a:r>
          <a:r>
            <a:rPr lang="hu-HU" sz="1000" b="1" dirty="0">
              <a:latin typeface="Segoe UI" panose="020B0502040204020203" pitchFamily="34" charset="0"/>
              <a:ea typeface="Segoe UI" panose="020B0502040204020203" pitchFamily="34" charset="0"/>
              <a:cs typeface="Segoe UI" panose="020B0502040204020203" pitchFamily="34" charset="0"/>
            </a:rPr>
            <a:t> s</a:t>
          </a:r>
          <a:r>
            <a:rPr lang="en-US" sz="1000" b="1" err="1">
              <a:latin typeface="Segoe UI" panose="020B0502040204020203" pitchFamily="34" charset="0"/>
              <a:ea typeface="Segoe UI" panose="020B0502040204020203" pitchFamily="34" charset="0"/>
              <a:cs typeface="Segoe UI" panose="020B0502040204020203" pitchFamily="34" charset="0"/>
            </a:rPr>
            <a:t>ome</a:t>
          </a:r>
          <a:r>
            <a:rPr lang="en-US" sz="1000" b="1">
              <a:latin typeface="Segoe UI" panose="020B0502040204020203" pitchFamily="34" charset="0"/>
              <a:ea typeface="Segoe UI" panose="020B0502040204020203" pitchFamily="34" charset="0"/>
              <a:cs typeface="Segoe UI" panose="020B0502040204020203" pitchFamily="34" charset="0"/>
            </a:rPr>
            <a:t> social, </a:t>
          </a:r>
          <a:r>
            <a:rPr lang="en-US" sz="1000" b="1" dirty="0">
              <a:latin typeface="Segoe UI" panose="020B0502040204020203" pitchFamily="34" charset="0"/>
              <a:ea typeface="Segoe UI" panose="020B0502040204020203" pitchFamily="34" charset="0"/>
              <a:cs typeface="Segoe UI" panose="020B0502040204020203" pitchFamily="34" charset="0"/>
            </a:rPr>
            <a:t>performing public duties child protection institutions providing personal care</a:t>
          </a:r>
          <a:endParaRPr lang="hu-HU" sz="1000" b="1" dirty="0">
            <a:latin typeface="Segoe UI" panose="020B0502040204020203" pitchFamily="34" charset="0"/>
            <a:ea typeface="Segoe UI" panose="020B0502040204020203" pitchFamily="34" charset="0"/>
            <a:cs typeface="Segoe UI" panose="020B0502040204020203" pitchFamily="34" charset="0"/>
          </a:endParaRPr>
        </a:p>
      </dgm:t>
    </dgm:pt>
    <dgm:pt modelId="{33DB847A-4152-49E8-AE4B-71786EB09C21}" type="parTrans" cxnId="{07C8F697-79A8-4666-B100-E2AEECAAE853}">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2A9E0044-EC67-4189-8D17-5EC743FC6EFB}" type="sibTrans" cxnId="{07C8F697-79A8-4666-B100-E2AEECAAE853}">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7BF7758D-F435-4828-83E2-2E1663C8B779}">
      <dgm:prSet custT="1"/>
      <dgm:spPr/>
      <dgm:t>
        <a:bodyPr/>
        <a:lstStyle/>
        <a:p>
          <a:pPr rtl="0"/>
          <a:r>
            <a:rPr lang="hu-HU" sz="1000" b="1">
              <a:latin typeface="Segoe UI" panose="020B0502040204020203" pitchFamily="34" charset="0"/>
              <a:ea typeface="Segoe UI" panose="020B0502040204020203" pitchFamily="34" charset="0"/>
              <a:cs typeface="Segoe UI" panose="020B0502040204020203" pitchFamily="34" charset="0"/>
            </a:rPr>
            <a:t>General explanation:</a:t>
          </a:r>
        </a:p>
      </dgm:t>
    </dgm:pt>
    <dgm:pt modelId="{9AE8A823-79A4-46A4-A223-A3D754BA371D}" type="parTrans" cxnId="{B4857D0F-F2F0-4308-8CFA-03A4C0C2BBE0}">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4E9AF754-FA40-4C86-832E-59B22E0C59F6}" type="sibTrans" cxnId="{B4857D0F-F2F0-4308-8CFA-03A4C0C2BBE0}">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B4F42B60-06F9-4CC9-9F31-2624E4C78B3C}">
      <dgm:prSet custT="1"/>
      <dgm:spPr/>
      <dgm:t>
        <a:bodyPr/>
        <a:lstStyle/>
        <a:p>
          <a:pPr rtl="0"/>
          <a:r>
            <a:rPr lang="hu-HU" sz="1000" b="1">
              <a:latin typeface="Segoe UI" panose="020B0502040204020203" pitchFamily="34" charset="0"/>
              <a:ea typeface="Segoe UI" panose="020B0502040204020203" pitchFamily="34" charset="0"/>
              <a:cs typeface="Segoe UI" panose="020B0502040204020203" pitchFamily="34" charset="0"/>
            </a:rPr>
            <a:t>Economic and fiscal policy</a:t>
          </a:r>
        </a:p>
      </dgm:t>
    </dgm:pt>
    <dgm:pt modelId="{0F2D84D6-10CD-48CA-AFD1-B5FA8A1FB334}" type="parTrans" cxnId="{A46761AF-43F5-4DF9-AAC0-CD113D5809B2}">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1740DFC9-A248-4932-AE4E-4D0B29F2584E}" type="sibTrans" cxnId="{A46761AF-43F5-4DF9-AAC0-CD113D5809B2}">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412F16C9-E7C2-446B-AAB0-C135E6EFF099}">
      <dgm:prSet custT="1"/>
      <dgm:spPr/>
      <dgm:t>
        <a:bodyPr/>
        <a:lstStyle/>
        <a:p>
          <a:pPr rtl="0"/>
          <a:r>
            <a:rPr lang="hu-HU" sz="1000" b="1" dirty="0">
              <a:latin typeface="Segoe UI" panose="020B0502040204020203" pitchFamily="34" charset="0"/>
              <a:ea typeface="Segoe UI" panose="020B0502040204020203" pitchFamily="34" charset="0"/>
              <a:cs typeface="Segoe UI" panose="020B0502040204020203" pitchFamily="34" charset="0"/>
            </a:rPr>
            <a:t>Major </a:t>
          </a:r>
          <a:r>
            <a:rPr lang="hu-HU" sz="1000" b="1" dirty="0" err="1">
              <a:latin typeface="Segoe UI" panose="020B0502040204020203" pitchFamily="34" charset="0"/>
              <a:ea typeface="Segoe UI" panose="020B0502040204020203" pitchFamily="34" charset="0"/>
              <a:cs typeface="Segoe UI" panose="020B0502040204020203" pitchFamily="34" charset="0"/>
            </a:rPr>
            <a:t>measures</a:t>
          </a:r>
          <a:endParaRPr lang="hu-HU" sz="1000" b="1" dirty="0">
            <a:latin typeface="Segoe UI" panose="020B0502040204020203" pitchFamily="34" charset="0"/>
            <a:ea typeface="Segoe UI" panose="020B0502040204020203" pitchFamily="34" charset="0"/>
            <a:cs typeface="Segoe UI" panose="020B0502040204020203" pitchFamily="34" charset="0"/>
          </a:endParaRPr>
        </a:p>
      </dgm:t>
    </dgm:pt>
    <dgm:pt modelId="{E7185215-894A-4B2E-806B-AC14E48C36A1}" type="parTrans" cxnId="{7C76E2EF-B679-4A2D-8F1D-7AE492B608D4}">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5511FFB3-E4E1-4910-B2F2-627AF7CA5308}" type="sibTrans" cxnId="{7C76E2EF-B679-4A2D-8F1D-7AE492B608D4}">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3544A3A7-5B59-4EBC-8870-57A905AE4B18}">
      <dgm:prSet custT="1"/>
      <dgm:spPr/>
      <dgm:t>
        <a:bodyPr/>
        <a:lstStyle/>
        <a:p>
          <a:pPr rtl="0"/>
          <a:r>
            <a:rPr lang="hu-HU" sz="1000" b="1">
              <a:latin typeface="Segoe UI" panose="020B0502040204020203" pitchFamily="34" charset="0"/>
              <a:ea typeface="Segoe UI" panose="020B0502040204020203" pitchFamily="34" charset="0"/>
              <a:cs typeface="Segoe UI" panose="020B0502040204020203" pitchFamily="34" charset="0"/>
            </a:rPr>
            <a:t>Detailed explanation:</a:t>
          </a:r>
        </a:p>
      </dgm:t>
    </dgm:pt>
    <dgm:pt modelId="{99CC8898-CD0E-4983-84FA-CB7DB658738E}" type="parTrans" cxnId="{E3D10CF4-68EE-41C1-B474-F60BF753335F}">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D2CD8B47-366C-485F-98A3-C47112471489}" type="sibTrans" cxnId="{E3D10CF4-68EE-41C1-B474-F60BF753335F}">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D398974A-488B-4159-91C0-482E1C6B6F90}">
      <dgm:prSet custT="1"/>
      <dgm:spPr/>
      <dgm:t>
        <a:bodyPr/>
        <a:lstStyle/>
        <a:p>
          <a:pPr rtl="0"/>
          <a:r>
            <a:rPr lang="hu-HU" sz="1000" b="1">
              <a:latin typeface="Segoe UI" panose="020B0502040204020203" pitchFamily="34" charset="0"/>
              <a:ea typeface="Segoe UI" panose="020B0502040204020203" pitchFamily="34" charset="0"/>
              <a:cs typeface="Segoe UI" panose="020B0502040204020203" pitchFamily="34" charset="0"/>
            </a:rPr>
            <a:t>Explanation to the budget bill</a:t>
          </a:r>
        </a:p>
      </dgm:t>
    </dgm:pt>
    <dgm:pt modelId="{08E4DA38-C2DE-4558-AB52-5A4B7CDF1120}" type="parTrans" cxnId="{5DE33E8B-BFC0-42E7-A658-BC3F123FC509}">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FDAD7B1B-E0E4-479E-866D-E9B847AE02A7}" type="sibTrans" cxnId="{5DE33E8B-BFC0-42E7-A658-BC3F123FC509}">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90C51172-6CE8-4636-82F9-B65ED91D1101}">
      <dgm:prSet custT="1"/>
      <dgm:spPr/>
      <dgm:t>
        <a:bodyPr/>
        <a:lstStyle/>
        <a:p>
          <a:pPr rtl="0"/>
          <a:r>
            <a:rPr lang="en-US" sz="1000" b="1" dirty="0">
              <a:latin typeface="Segoe UI" panose="020B0502040204020203" pitchFamily="34" charset="0"/>
              <a:ea typeface="Segoe UI" panose="020B0502040204020203" pitchFamily="34" charset="0"/>
              <a:cs typeface="Segoe UI" panose="020B0502040204020203" pitchFamily="34" charset="0"/>
            </a:rPr>
            <a:t>Annexes to the explanatory statement</a:t>
          </a:r>
          <a:r>
            <a:rPr lang="hu-HU" sz="1000" b="1" dirty="0">
              <a:latin typeface="Segoe UI" panose="020B0502040204020203" pitchFamily="34" charset="0"/>
              <a:ea typeface="Segoe UI" panose="020B0502040204020203" pitchFamily="34" charset="0"/>
              <a:cs typeface="Segoe UI" panose="020B0502040204020203" pitchFamily="34" charset="0"/>
            </a:rPr>
            <a:t> (</a:t>
          </a:r>
          <a:r>
            <a:rPr lang="hu-HU" sz="1000" b="1" dirty="0" err="1">
              <a:latin typeface="Segoe UI" panose="020B0502040204020203" pitchFamily="34" charset="0"/>
              <a:ea typeface="Segoe UI" panose="020B0502040204020203" pitchFamily="34" charset="0"/>
              <a:cs typeface="Segoe UI" panose="020B0502040204020203" pitchFamily="34" charset="0"/>
            </a:rPr>
            <a:t>tables</a:t>
          </a:r>
          <a:r>
            <a:rPr lang="hu-HU" sz="1000" b="1" dirty="0">
              <a:latin typeface="Segoe UI" panose="020B0502040204020203" pitchFamily="34" charset="0"/>
              <a:ea typeface="Segoe UI" panose="020B0502040204020203" pitchFamily="34" charset="0"/>
              <a:cs typeface="Segoe UI" panose="020B0502040204020203" pitchFamily="34" charset="0"/>
            </a:rPr>
            <a:t>):</a:t>
          </a:r>
        </a:p>
      </dgm:t>
    </dgm:pt>
    <dgm:pt modelId="{52E8EFC6-4994-4394-A4D5-EB9765EC8480}" type="parTrans" cxnId="{BEDB1F00-6662-4339-8BAB-4B884ED9EC8C}">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CE0E0E0E-E0DC-4475-995C-713CD05B460D}" type="sibTrans" cxnId="{BEDB1F00-6662-4339-8BAB-4B884ED9EC8C}">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3F60073A-1891-4E2A-8BA0-F2FA8072C470}">
      <dgm:prSet custT="1"/>
      <dgm:spPr/>
      <dgm:t>
        <a:bodyPr/>
        <a:lstStyle/>
        <a:p>
          <a:pPr rtl="0"/>
          <a:r>
            <a:rPr lang="en-US" sz="1000" b="1" dirty="0">
              <a:latin typeface="Segoe UI" panose="020B0502040204020203" pitchFamily="34" charset="0"/>
              <a:ea typeface="Segoe UI" panose="020B0502040204020203" pitchFamily="34" charset="0"/>
              <a:cs typeface="Segoe UI" panose="020B0502040204020203" pitchFamily="34" charset="0"/>
            </a:rPr>
            <a:t>The main features of economic development</a:t>
          </a:r>
          <a:endParaRPr lang="hu-HU" sz="1000" b="1" dirty="0">
            <a:latin typeface="Segoe UI" panose="020B0502040204020203" pitchFamily="34" charset="0"/>
            <a:ea typeface="Segoe UI" panose="020B0502040204020203" pitchFamily="34" charset="0"/>
            <a:cs typeface="Segoe UI" panose="020B0502040204020203" pitchFamily="34" charset="0"/>
          </a:endParaRPr>
        </a:p>
      </dgm:t>
    </dgm:pt>
    <dgm:pt modelId="{760EA4F1-B770-4FC7-B918-35B970BC0CF4}" type="parTrans" cxnId="{20BBCF3D-92AD-47A2-9DB3-C5B08ACCED84}">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810EAFA5-67F4-43F8-A79B-9F4AB144A3FF}" type="sibTrans" cxnId="{20BBCF3D-92AD-47A2-9DB3-C5B08ACCED84}">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D16B5717-DF4E-4486-90BE-32B73CC1E86E}">
      <dgm:prSet custT="1"/>
      <dgm:spPr/>
      <dgm:t>
        <a:bodyPr/>
        <a:lstStyle/>
        <a:p>
          <a:pPr rtl="0"/>
          <a:r>
            <a:rPr lang="en-US" sz="1000" b="1" dirty="0">
              <a:latin typeface="Segoe UI" panose="020B0502040204020203" pitchFamily="34" charset="0"/>
              <a:ea typeface="Segoe UI" panose="020B0502040204020203" pitchFamily="34" charset="0"/>
              <a:cs typeface="Segoe UI" panose="020B0502040204020203" pitchFamily="34" charset="0"/>
            </a:rPr>
            <a:t>The main characteristics </a:t>
          </a:r>
          <a:r>
            <a:rPr lang="hu-HU" sz="1000" b="1" dirty="0">
              <a:latin typeface="Segoe UI" panose="020B0502040204020203" pitchFamily="34" charset="0"/>
              <a:ea typeface="Segoe UI" panose="020B0502040204020203" pitchFamily="34" charset="0"/>
              <a:cs typeface="Segoe UI" panose="020B0502040204020203" pitchFamily="34" charset="0"/>
            </a:rPr>
            <a:t>of t</a:t>
          </a:r>
          <a:r>
            <a:rPr lang="en-US" sz="1000" b="1" dirty="0">
              <a:latin typeface="Segoe UI" panose="020B0502040204020203" pitchFamily="34" charset="0"/>
              <a:ea typeface="Segoe UI" panose="020B0502040204020203" pitchFamily="34" charset="0"/>
              <a:cs typeface="Segoe UI" panose="020B0502040204020203" pitchFamily="34" charset="0"/>
            </a:rPr>
            <a:t>he general government</a:t>
          </a:r>
          <a:r>
            <a:rPr lang="hu-HU" sz="1000" b="1" dirty="0">
              <a:latin typeface="Segoe UI" panose="020B0502040204020203" pitchFamily="34" charset="0"/>
              <a:ea typeface="Segoe UI" panose="020B0502040204020203" pitchFamily="34" charset="0"/>
              <a:cs typeface="Segoe UI" panose="020B0502040204020203" pitchFamily="34" charset="0"/>
            </a:rPr>
            <a:t> (cash </a:t>
          </a:r>
          <a:r>
            <a:rPr lang="hu-HU" sz="1000" b="1" err="1">
              <a:latin typeface="Segoe UI" panose="020B0502040204020203" pitchFamily="34" charset="0"/>
              <a:ea typeface="Segoe UI" panose="020B0502040204020203" pitchFamily="34" charset="0"/>
              <a:cs typeface="Segoe UI" panose="020B0502040204020203" pitchFamily="34" charset="0"/>
            </a:rPr>
            <a:t>basis</a:t>
          </a:r>
          <a:r>
            <a:rPr lang="hu-HU" sz="1000" b="1">
              <a:latin typeface="Segoe UI" panose="020B0502040204020203" pitchFamily="34" charset="0"/>
              <a:ea typeface="Segoe UI" panose="020B0502040204020203" pitchFamily="34" charset="0"/>
              <a:cs typeface="Segoe UI" panose="020B0502040204020203" pitchFamily="34" charset="0"/>
            </a:rPr>
            <a:t>), </a:t>
          </a:r>
          <a:r>
            <a:rPr lang="en-US" sz="1000" b="1" dirty="0">
              <a:latin typeface="Segoe UI" panose="020B0502040204020203" pitchFamily="34" charset="0"/>
              <a:ea typeface="Segoe UI" panose="020B0502040204020203" pitchFamily="34" charset="0"/>
              <a:cs typeface="Segoe UI" panose="020B0502040204020203" pitchFamily="34" charset="0"/>
            </a:rPr>
            <a:t>economic </a:t>
          </a:r>
          <a:r>
            <a:rPr lang="en-US" sz="1000" b="1">
              <a:latin typeface="Segoe UI" panose="020B0502040204020203" pitchFamily="34" charset="0"/>
              <a:ea typeface="Segoe UI" panose="020B0502040204020203" pitchFamily="34" charset="0"/>
              <a:cs typeface="Segoe UI" panose="020B0502040204020203" pitchFamily="34" charset="0"/>
            </a:rPr>
            <a:t>balance sheet, consolidated expenditures,</a:t>
          </a:r>
          <a:r>
            <a:rPr lang="hu-HU" sz="1000" b="1">
              <a:latin typeface="Segoe UI" panose="020B0502040204020203" pitchFamily="34" charset="0"/>
              <a:ea typeface="Segoe UI" panose="020B0502040204020203" pitchFamily="34" charset="0"/>
              <a:cs typeface="Segoe UI" panose="020B0502040204020203" pitchFamily="34" charset="0"/>
            </a:rPr>
            <a:t> </a:t>
          </a:r>
          <a:r>
            <a:rPr lang="hu-HU" sz="1000" b="1" dirty="0">
              <a:latin typeface="Segoe UI" panose="020B0502040204020203" pitchFamily="34" charset="0"/>
              <a:ea typeface="Segoe UI" panose="020B0502040204020203" pitchFamily="34" charset="0"/>
              <a:cs typeface="Segoe UI" panose="020B0502040204020203" pitchFamily="34" charset="0"/>
            </a:rPr>
            <a:t>f</a:t>
          </a:r>
          <a:r>
            <a:rPr lang="en-US" sz="1000" b="1" dirty="0" err="1">
              <a:latin typeface="Segoe UI" panose="020B0502040204020203" pitchFamily="34" charset="0"/>
              <a:ea typeface="Segoe UI" panose="020B0502040204020203" pitchFamily="34" charset="0"/>
              <a:cs typeface="Segoe UI" panose="020B0502040204020203" pitchFamily="34" charset="0"/>
            </a:rPr>
            <a:t>unctional</a:t>
          </a:r>
          <a:r>
            <a:rPr lang="en-US" sz="1000" b="1" dirty="0">
              <a:latin typeface="Segoe UI" panose="020B0502040204020203" pitchFamily="34" charset="0"/>
              <a:ea typeface="Segoe UI" panose="020B0502040204020203" pitchFamily="34" charset="0"/>
              <a:cs typeface="Segoe UI" panose="020B0502040204020203" pitchFamily="34" charset="0"/>
            </a:rPr>
            <a:t> balance sheet</a:t>
          </a:r>
          <a:endParaRPr lang="hu-HU" sz="1000" b="1" dirty="0">
            <a:latin typeface="Segoe UI" panose="020B0502040204020203" pitchFamily="34" charset="0"/>
            <a:ea typeface="Segoe UI" panose="020B0502040204020203" pitchFamily="34" charset="0"/>
            <a:cs typeface="Segoe UI" panose="020B0502040204020203" pitchFamily="34" charset="0"/>
          </a:endParaRPr>
        </a:p>
      </dgm:t>
    </dgm:pt>
    <dgm:pt modelId="{5035C9BB-4BE8-4E2F-B82B-5018BAC785ED}" type="parTrans" cxnId="{1CFF5437-5AE3-4C6C-9C43-83B062A81747}">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01F72CA4-FC9F-4DFF-97E4-CC3F5F4199AE}" type="sibTrans" cxnId="{1CFF5437-5AE3-4C6C-9C43-83B062A81747}">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52A572B9-1D67-4AAE-AB9E-DF4A29023350}">
      <dgm:prSet custT="1"/>
      <dgm:spPr/>
      <dgm:t>
        <a:bodyPr/>
        <a:lstStyle/>
        <a:p>
          <a:pPr rtl="0"/>
          <a:r>
            <a:rPr lang="en-US" sz="1000" b="1">
              <a:latin typeface="Segoe UI" panose="020B0502040204020203" pitchFamily="34" charset="0"/>
              <a:ea typeface="Segoe UI" panose="020B0502040204020203" pitchFamily="34" charset="0"/>
              <a:cs typeface="Segoe UI" panose="020B0502040204020203" pitchFamily="34" charset="0"/>
            </a:rPr>
            <a:t>Financial </a:t>
          </a:r>
          <a:r>
            <a:rPr lang="hu-HU" sz="1000" b="1">
              <a:latin typeface="Segoe UI" panose="020B0502040204020203" pitchFamily="34" charset="0"/>
              <a:ea typeface="Segoe UI" panose="020B0502040204020203" pitchFamily="34" charset="0"/>
              <a:cs typeface="Segoe UI" panose="020B0502040204020203" pitchFamily="34" charset="0"/>
            </a:rPr>
            <a:t>r</a:t>
          </a:r>
          <a:r>
            <a:rPr lang="en-US" sz="1000" b="1">
              <a:latin typeface="Segoe UI" panose="020B0502040204020203" pitchFamily="34" charset="0"/>
              <a:ea typeface="Segoe UI" panose="020B0502040204020203" pitchFamily="34" charset="0"/>
              <a:cs typeface="Segoe UI" panose="020B0502040204020203" pitchFamily="34" charset="0"/>
            </a:rPr>
            <a:t>elations</a:t>
          </a:r>
          <a:r>
            <a:rPr lang="hu-HU" sz="1000" b="1">
              <a:latin typeface="Segoe UI" panose="020B0502040204020203" pitchFamily="34" charset="0"/>
              <a:ea typeface="Segoe UI" panose="020B0502040204020203" pitchFamily="34" charset="0"/>
              <a:cs typeface="Segoe UI" panose="020B0502040204020203" pitchFamily="34" charset="0"/>
            </a:rPr>
            <a:t> to </a:t>
          </a:r>
          <a:r>
            <a:rPr lang="en-US" sz="1000" b="1">
              <a:latin typeface="Segoe UI" panose="020B0502040204020203" pitchFamily="34" charset="0"/>
              <a:ea typeface="Segoe UI" panose="020B0502040204020203" pitchFamily="34" charset="0"/>
              <a:cs typeface="Segoe UI" panose="020B0502040204020203" pitchFamily="34" charset="0"/>
            </a:rPr>
            <a:t>European Union</a:t>
          </a:r>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742E8BB8-338C-4C3E-9D5D-254D56D0ABE7}" type="parTrans" cxnId="{3B5853B8-1EA6-43E5-810A-83644FD0F2F0}">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BBB6FCF1-F662-4EC6-ADC7-AAF5F6828989}" type="sibTrans" cxnId="{3B5853B8-1EA6-43E5-810A-83644FD0F2F0}">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9C1E336A-E445-4FCF-AEEF-532A0896CBB3}">
      <dgm:prSet custT="1"/>
      <dgm:spPr/>
      <dgm:t>
        <a:bodyPr/>
        <a:lstStyle/>
        <a:p>
          <a:pPr rtl="0"/>
          <a:r>
            <a:rPr lang="en-US" sz="1000" b="1">
              <a:latin typeface="Segoe UI" panose="020B0502040204020203" pitchFamily="34" charset="0"/>
              <a:ea typeface="Segoe UI" panose="020B0502040204020203" pitchFamily="34" charset="0"/>
              <a:cs typeface="Segoe UI" panose="020B0502040204020203" pitchFamily="34" charset="0"/>
            </a:rPr>
            <a:t>the general government deficit and debt of the European Union methodology</a:t>
          </a:r>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D161CEDB-7E2C-4A14-9638-A909EAB1299B}" type="parTrans" cxnId="{29C8D5F4-9AB6-4334-8D5E-928A570FC4E7}">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C2A48EFE-BD9F-494E-9997-EF3A60327AAC}" type="sibTrans" cxnId="{29C8D5F4-9AB6-4334-8D5E-928A570FC4E7}">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81B65C20-9BAF-49BE-B40C-F01C51AC7696}">
      <dgm:prSet custT="1"/>
      <dgm:spPr/>
      <dgm:t>
        <a:bodyPr/>
        <a:lstStyle/>
        <a:p>
          <a:pPr rtl="0"/>
          <a:r>
            <a:rPr lang="hu-HU" sz="1000" b="1">
              <a:latin typeface="Segoe UI" panose="020B0502040204020203" pitchFamily="34" charset="0"/>
              <a:ea typeface="Segoe UI" panose="020B0502040204020203" pitchFamily="34" charset="0"/>
              <a:cs typeface="Segoe UI" panose="020B0502040204020203" pitchFamily="34" charset="0"/>
            </a:rPr>
            <a:t>Explanation for chapters</a:t>
          </a:r>
        </a:p>
      </dgm:t>
    </dgm:pt>
    <dgm:pt modelId="{C84643EE-A830-4303-870B-28E6C4539739}" type="parTrans" cxnId="{41E18EC8-13AA-48FF-85CE-11AA3B849BFB}">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C81A86B9-C7BC-453C-BC6E-859865C8D483}" type="sibTrans" cxnId="{41E18EC8-13AA-48FF-85CE-11AA3B849BFB}">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A60131B2-E255-4EE4-905E-6BC8B0866A8A}">
      <dgm:prSet custT="1"/>
      <dgm:spPr/>
      <dgm:t>
        <a:bodyPr/>
        <a:lstStyle/>
        <a:p>
          <a:pPr rtl="0"/>
          <a:r>
            <a:rPr lang="hu-HU" sz="1000" b="1">
              <a:latin typeface="Segoe UI" panose="020B0502040204020203" pitchFamily="34" charset="0"/>
              <a:ea typeface="Segoe UI" panose="020B0502040204020203" pitchFamily="34" charset="0"/>
              <a:cs typeface="Segoe UI" panose="020B0502040204020203" pitchFamily="34" charset="0"/>
            </a:rPr>
            <a:t>Budget of </a:t>
          </a:r>
          <a:r>
            <a:rPr lang="en-US" sz="1000" b="1">
              <a:latin typeface="Segoe UI" panose="020B0502040204020203" pitchFamily="34" charset="0"/>
              <a:ea typeface="Segoe UI" panose="020B0502040204020203" pitchFamily="34" charset="0"/>
              <a:cs typeface="Segoe UI" panose="020B0502040204020203" pitchFamily="34" charset="0"/>
            </a:rPr>
            <a:t>budgetary institutions; </a:t>
          </a:r>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9984087D-981D-406D-916A-C9EDA6B44FE6}" type="parTrans" cxnId="{4FFF16DF-5ABB-4480-9441-CA9A8228A852}">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A7A71AD3-14ED-41A4-A74A-13D5A03570B0}" type="sibTrans" cxnId="{4FFF16DF-5ABB-4480-9441-CA9A8228A852}">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4661EF25-71CF-403D-99E8-5469DFAA6BB2}">
      <dgm:prSet custT="1"/>
      <dgm:spPr/>
      <dgm:t>
        <a:bodyPr/>
        <a:lstStyle/>
        <a:p>
          <a:pPr rtl="0"/>
          <a:r>
            <a:rPr lang="en-US" sz="1000" b="1">
              <a:latin typeface="Segoe UI" panose="020B0502040204020203" pitchFamily="34" charset="0"/>
              <a:ea typeface="Segoe UI" panose="020B0502040204020203" pitchFamily="34" charset="0"/>
              <a:cs typeface="Segoe UI" panose="020B0502040204020203" pitchFamily="34" charset="0"/>
            </a:rPr>
            <a:t>chapter-managed appropriations for sectoral programmes and other programmes under the discretion of the chapter head (minister); </a:t>
          </a:r>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DC7D29FE-D00D-47C1-990E-4E523278432A}" type="parTrans" cxnId="{235B86DB-5548-48C7-BC53-CD8BE2B2279D}">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2CD09825-E646-4413-B1B3-45959DFC92D3}" type="sibTrans" cxnId="{235B86DB-5548-48C7-BC53-CD8BE2B2279D}">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E882E18B-D2D7-4CF8-B24F-F91F0E9E148D}">
      <dgm:prSet custT="1"/>
      <dgm:spPr/>
      <dgm:t>
        <a:bodyPr/>
        <a:lstStyle/>
        <a:p>
          <a:pPr rtl="0"/>
          <a:r>
            <a:rPr lang="en-US" sz="1000" b="1" dirty="0">
              <a:latin typeface="Segoe UI" panose="020B0502040204020203" pitchFamily="34" charset="0"/>
              <a:ea typeface="Segoe UI" panose="020B0502040204020203" pitchFamily="34" charset="0"/>
              <a:cs typeface="Segoe UI" panose="020B0502040204020203" pitchFamily="34" charset="0"/>
            </a:rPr>
            <a:t>EU projects managed by the chapter; </a:t>
          </a:r>
          <a:endParaRPr lang="hu-HU" sz="1000" b="1" dirty="0">
            <a:latin typeface="Segoe UI" panose="020B0502040204020203" pitchFamily="34" charset="0"/>
            <a:ea typeface="Segoe UI" panose="020B0502040204020203" pitchFamily="34" charset="0"/>
            <a:cs typeface="Segoe UI" panose="020B0502040204020203" pitchFamily="34" charset="0"/>
          </a:endParaRPr>
        </a:p>
      </dgm:t>
    </dgm:pt>
    <dgm:pt modelId="{50B6A027-E762-4FD7-8061-C0BD9CCDBB4F}" type="parTrans" cxnId="{C30C04FE-63DD-488E-8338-FBA053C8756B}">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B224FE87-AE91-43D3-9B57-AF8E2FF66BD1}" type="sibTrans" cxnId="{C30C04FE-63DD-488E-8338-FBA053C8756B}">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BF44BCD5-BF20-49E3-BA87-51105CB3E07C}">
      <dgm:prSet custT="1"/>
      <dgm:spPr/>
      <dgm:t>
        <a:bodyPr/>
        <a:lstStyle/>
        <a:p>
          <a:pPr rtl="0"/>
          <a:r>
            <a:rPr lang="en-US" sz="1000" b="1" dirty="0">
              <a:latin typeface="Segoe UI" panose="020B0502040204020203" pitchFamily="34" charset="0"/>
              <a:ea typeface="Segoe UI" panose="020B0502040204020203" pitchFamily="34" charset="0"/>
              <a:cs typeface="Segoe UI" panose="020B0502040204020203" pitchFamily="34" charset="0"/>
            </a:rPr>
            <a:t>centrally </a:t>
          </a:r>
          <a:r>
            <a:rPr lang="en-US" sz="1000" b="1">
              <a:latin typeface="Segoe UI" panose="020B0502040204020203" pitchFamily="34" charset="0"/>
              <a:ea typeface="Segoe UI" panose="020B0502040204020203" pitchFamily="34" charset="0"/>
              <a:cs typeface="Segoe UI" panose="020B0502040204020203" pitchFamily="34" charset="0"/>
            </a:rPr>
            <a:t>managed appropriations, </a:t>
          </a:r>
          <a:r>
            <a:rPr lang="en-US" sz="1000" b="1" dirty="0">
              <a:latin typeface="Segoe UI" panose="020B0502040204020203" pitchFamily="34" charset="0"/>
              <a:ea typeface="Segoe UI" panose="020B0502040204020203" pitchFamily="34" charset="0"/>
              <a:cs typeface="Segoe UI" panose="020B0502040204020203" pitchFamily="34" charset="0"/>
            </a:rPr>
            <a:t>mainly </a:t>
          </a:r>
          <a:r>
            <a:rPr lang="en-US" sz="1000" b="1">
              <a:latin typeface="Segoe UI" panose="020B0502040204020203" pitchFamily="34" charset="0"/>
              <a:ea typeface="Segoe UI" panose="020B0502040204020203" pitchFamily="34" charset="0"/>
              <a:cs typeface="Segoe UI" panose="020B0502040204020203" pitchFamily="34" charset="0"/>
            </a:rPr>
            <a:t>entitlement programmes, </a:t>
          </a:r>
          <a:r>
            <a:rPr lang="en-US" sz="1000" b="1" dirty="0">
              <a:latin typeface="Segoe UI" panose="020B0502040204020203" pitchFamily="34" charset="0"/>
              <a:ea typeface="Segoe UI" panose="020B0502040204020203" pitchFamily="34" charset="0"/>
              <a:cs typeface="Segoe UI" panose="020B0502040204020203" pitchFamily="34" charset="0"/>
            </a:rPr>
            <a:t>transfers to the </a:t>
          </a:r>
          <a:r>
            <a:rPr lang="en-US" sz="1000" b="1" err="1">
              <a:latin typeface="Segoe UI" panose="020B0502040204020203" pitchFamily="34" charset="0"/>
              <a:ea typeface="Segoe UI" panose="020B0502040204020203" pitchFamily="34" charset="0"/>
              <a:cs typeface="Segoe UI" panose="020B0502040204020203" pitchFamily="34" charset="0"/>
            </a:rPr>
            <a:t>extrabudgetary</a:t>
          </a:r>
          <a:r>
            <a:rPr lang="en-US" sz="1000" b="1">
              <a:latin typeface="Segoe UI" panose="020B0502040204020203" pitchFamily="34" charset="0"/>
              <a:ea typeface="Segoe UI" panose="020B0502040204020203" pitchFamily="34" charset="0"/>
              <a:cs typeface="Segoe UI" panose="020B0502040204020203" pitchFamily="34" charset="0"/>
            </a:rPr>
            <a:t> funds, </a:t>
          </a:r>
          <a:r>
            <a:rPr lang="en-US" sz="1000" b="1" dirty="0">
              <a:latin typeface="Segoe UI" panose="020B0502040204020203" pitchFamily="34" charset="0"/>
              <a:ea typeface="Segoe UI" panose="020B0502040204020203" pitchFamily="34" charset="0"/>
              <a:cs typeface="Segoe UI" panose="020B0502040204020203" pitchFamily="34" charset="0"/>
            </a:rPr>
            <a:t>to the social security funds and to </a:t>
          </a:r>
          <a:r>
            <a:rPr lang="en-US" sz="1000" b="1">
              <a:latin typeface="Segoe UI" panose="020B0502040204020203" pitchFamily="34" charset="0"/>
              <a:ea typeface="Segoe UI" panose="020B0502040204020203" pitchFamily="34" charset="0"/>
              <a:cs typeface="Segoe UI" panose="020B0502040204020203" pitchFamily="34" charset="0"/>
            </a:rPr>
            <a:t>local government, </a:t>
          </a:r>
          <a:r>
            <a:rPr lang="en-US" sz="1000" b="1" dirty="0">
              <a:latin typeface="Segoe UI" panose="020B0502040204020203" pitchFamily="34" charset="0"/>
              <a:ea typeface="Segoe UI" panose="020B0502040204020203" pitchFamily="34" charset="0"/>
              <a:cs typeface="Segoe UI" panose="020B0502040204020203" pitchFamily="34" charset="0"/>
            </a:rPr>
            <a:t>special larger investment projects and interest payments; and </a:t>
          </a:r>
          <a:endParaRPr lang="hu-HU" sz="1000" b="1" dirty="0">
            <a:latin typeface="Segoe UI" panose="020B0502040204020203" pitchFamily="34" charset="0"/>
            <a:ea typeface="Segoe UI" panose="020B0502040204020203" pitchFamily="34" charset="0"/>
            <a:cs typeface="Segoe UI" panose="020B0502040204020203" pitchFamily="34" charset="0"/>
          </a:endParaRPr>
        </a:p>
      </dgm:t>
    </dgm:pt>
    <dgm:pt modelId="{CD6F74BE-B4A2-4313-B030-F07FA9B4C413}" type="parTrans" cxnId="{3DFABD88-28AE-4B2C-B141-FCD9B4F8745E}">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95FAFF5B-4C63-4A90-B2BB-3B396FFD89C0}" type="sibTrans" cxnId="{3DFABD88-28AE-4B2C-B141-FCD9B4F8745E}">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D5F46BA4-CF97-4F2A-B455-232B4D9EB76F}">
      <dgm:prSet custT="1"/>
      <dgm:spPr/>
      <dgm:t>
        <a:bodyPr/>
        <a:lstStyle/>
        <a:p>
          <a:pPr rtl="0"/>
          <a:r>
            <a:rPr lang="hu-HU" sz="1000" b="1" dirty="0" err="1">
              <a:latin typeface="Segoe UI" panose="020B0502040204020203" pitchFamily="34" charset="0"/>
              <a:ea typeface="Segoe UI" panose="020B0502040204020203" pitchFamily="34" charset="0"/>
              <a:cs typeface="Segoe UI" panose="020B0502040204020203" pitchFamily="34" charset="0"/>
            </a:rPr>
            <a:t>Medium</a:t>
          </a:r>
          <a:r>
            <a:rPr lang="hu-HU" sz="1000" b="1" dirty="0">
              <a:latin typeface="Segoe UI" panose="020B0502040204020203" pitchFamily="34" charset="0"/>
              <a:ea typeface="Segoe UI" panose="020B0502040204020203" pitchFamily="34" charset="0"/>
              <a:cs typeface="Segoe UI" panose="020B0502040204020203" pitchFamily="34" charset="0"/>
            </a:rPr>
            <a:t> </a:t>
          </a:r>
          <a:r>
            <a:rPr lang="hu-HU" sz="1000" b="1" dirty="0" err="1">
              <a:latin typeface="Segoe UI" panose="020B0502040204020203" pitchFamily="34" charset="0"/>
              <a:ea typeface="Segoe UI" panose="020B0502040204020203" pitchFamily="34" charset="0"/>
              <a:cs typeface="Segoe UI" panose="020B0502040204020203" pitchFamily="34" charset="0"/>
            </a:rPr>
            <a:t>term</a:t>
          </a:r>
          <a:r>
            <a:rPr lang="hu-HU" sz="1000" b="1" dirty="0">
              <a:latin typeface="Segoe UI" panose="020B0502040204020203" pitchFamily="34" charset="0"/>
              <a:ea typeface="Segoe UI" panose="020B0502040204020203" pitchFamily="34" charset="0"/>
              <a:cs typeface="Segoe UI" panose="020B0502040204020203" pitchFamily="34" charset="0"/>
            </a:rPr>
            <a:t> projection </a:t>
          </a:r>
          <a:r>
            <a:rPr lang="hu-HU" sz="1000" b="1" dirty="0" err="1">
              <a:latin typeface="Segoe UI" panose="020B0502040204020203" pitchFamily="34" charset="0"/>
              <a:ea typeface="Segoe UI" panose="020B0502040204020203" pitchFamily="34" charset="0"/>
              <a:cs typeface="Segoe UI" panose="020B0502040204020203" pitchFamily="34" charset="0"/>
            </a:rPr>
            <a:t>for</a:t>
          </a:r>
          <a:r>
            <a:rPr lang="hu-HU" sz="1000" b="1" dirty="0">
              <a:latin typeface="Segoe UI" panose="020B0502040204020203" pitchFamily="34" charset="0"/>
              <a:ea typeface="Segoe UI" panose="020B0502040204020203" pitchFamily="34" charset="0"/>
              <a:cs typeface="Segoe UI" panose="020B0502040204020203" pitchFamily="34" charset="0"/>
            </a:rPr>
            <a:t> </a:t>
          </a:r>
          <a:r>
            <a:rPr lang="hu-HU" sz="1000" b="1" err="1">
              <a:latin typeface="Segoe UI" panose="020B0502040204020203" pitchFamily="34" charset="0"/>
              <a:ea typeface="Segoe UI" panose="020B0502040204020203" pitchFamily="34" charset="0"/>
              <a:cs typeface="Segoe UI" panose="020B0502040204020203" pitchFamily="34" charset="0"/>
            </a:rPr>
            <a:t>the</a:t>
          </a:r>
          <a:r>
            <a:rPr lang="hu-HU" sz="1000" b="1">
              <a:latin typeface="Segoe UI" panose="020B0502040204020203" pitchFamily="34" charset="0"/>
              <a:ea typeface="Segoe UI" panose="020B0502040204020203" pitchFamily="34" charset="0"/>
              <a:cs typeface="Segoe UI" panose="020B0502040204020203" pitchFamily="34" charset="0"/>
            </a:rPr>
            <a:t> budget, </a:t>
          </a:r>
          <a:r>
            <a:rPr lang="en-US" sz="1000" b="1">
              <a:latin typeface="Segoe UI" panose="020B0502040204020203" pitchFamily="34" charset="0"/>
              <a:ea typeface="Segoe UI" panose="020B0502040204020203" pitchFamily="34" charset="0"/>
              <a:cs typeface="Segoe UI" panose="020B0502040204020203" pitchFamily="34" charset="0"/>
            </a:rPr>
            <a:t>central revenues, </a:t>
          </a:r>
          <a:r>
            <a:rPr lang="en-US" sz="1000" b="1" dirty="0">
              <a:latin typeface="Segoe UI" panose="020B0502040204020203" pitchFamily="34" charset="0"/>
              <a:ea typeface="Segoe UI" panose="020B0502040204020203" pitchFamily="34" charset="0"/>
              <a:cs typeface="Segoe UI" panose="020B0502040204020203" pitchFamily="34" charset="0"/>
            </a:rPr>
            <a:t>including tax and non-tax revenues</a:t>
          </a:r>
          <a:endParaRPr lang="hu-HU" sz="1000" b="1" dirty="0">
            <a:latin typeface="Segoe UI" panose="020B0502040204020203" pitchFamily="34" charset="0"/>
            <a:ea typeface="Segoe UI" panose="020B0502040204020203" pitchFamily="34" charset="0"/>
            <a:cs typeface="Segoe UI" panose="020B0502040204020203" pitchFamily="34" charset="0"/>
          </a:endParaRPr>
        </a:p>
      </dgm:t>
    </dgm:pt>
    <dgm:pt modelId="{1FAA3CDD-CBE1-4ECC-A919-4A09613BE972}" type="parTrans" cxnId="{8F22363C-B8E0-4D4E-8422-48597A9079AD}">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54CA1AA0-5709-404D-9133-3CDB57149821}" type="sibTrans" cxnId="{8F22363C-B8E0-4D4E-8422-48597A9079AD}">
      <dgm:prSet/>
      <dgm:spPr/>
      <dgm:t>
        <a:bodyPr/>
        <a:lstStyle/>
        <a:p>
          <a:endParaRPr lang="hu-HU" sz="1000" b="1">
            <a:latin typeface="Segoe UI" panose="020B0502040204020203" pitchFamily="34" charset="0"/>
            <a:ea typeface="Segoe UI" panose="020B0502040204020203" pitchFamily="34" charset="0"/>
            <a:cs typeface="Segoe UI" panose="020B0502040204020203" pitchFamily="34" charset="0"/>
          </a:endParaRPr>
        </a:p>
      </dgm:t>
    </dgm:pt>
    <dgm:pt modelId="{2BD30DCE-0A7E-48B8-BA1C-5811AEE985F0}">
      <dgm:prSet custT="1"/>
      <dgm:spPr/>
      <dgm:t>
        <a:bodyPr/>
        <a:lstStyle/>
        <a:p>
          <a:pPr rtl="0"/>
          <a:r>
            <a:rPr lang="hu-HU" sz="1000" b="1" dirty="0">
              <a:latin typeface="Segoe UI" panose="020B0502040204020203" pitchFamily="34" charset="0"/>
              <a:ea typeface="Segoe UI" panose="020B0502040204020203" pitchFamily="34" charset="0"/>
              <a:cs typeface="Segoe UI" panose="020B0502040204020203" pitchFamily="34" charset="0"/>
            </a:rPr>
            <a:t> The Bill (</a:t>
          </a:r>
          <a:r>
            <a:rPr lang="hu-HU" sz="1000" b="1" dirty="0" err="1">
              <a:latin typeface="Segoe UI" panose="020B0502040204020203" pitchFamily="34" charset="0"/>
              <a:ea typeface="Segoe UI" panose="020B0502040204020203" pitchFamily="34" charset="0"/>
              <a:cs typeface="Segoe UI" panose="020B0502040204020203" pitchFamily="34" charset="0"/>
            </a:rPr>
            <a:t>legal</a:t>
          </a:r>
          <a:r>
            <a:rPr lang="hu-HU" sz="1000" b="1" dirty="0">
              <a:latin typeface="Segoe UI" panose="020B0502040204020203" pitchFamily="34" charset="0"/>
              <a:ea typeface="Segoe UI" panose="020B0502040204020203" pitchFamily="34" charset="0"/>
              <a:cs typeface="Segoe UI" panose="020B0502040204020203" pitchFamily="34" charset="0"/>
            </a:rPr>
            <a:t> text)</a:t>
          </a:r>
        </a:p>
      </dgm:t>
    </dgm:pt>
    <dgm:pt modelId="{4EE5C68B-2EC9-45D6-A0EF-DB7F8344B229}" type="parTrans" cxnId="{F9CB1B3E-2786-4E24-B9ED-BE97E2E30A2A}">
      <dgm:prSet/>
      <dgm:spPr/>
      <dgm:t>
        <a:bodyPr/>
        <a:lstStyle/>
        <a:p>
          <a:endParaRPr lang="hu-HU"/>
        </a:p>
      </dgm:t>
    </dgm:pt>
    <dgm:pt modelId="{86BA3114-90CA-4568-ABC9-95559E3A093E}" type="sibTrans" cxnId="{F9CB1B3E-2786-4E24-B9ED-BE97E2E30A2A}">
      <dgm:prSet/>
      <dgm:spPr/>
      <dgm:t>
        <a:bodyPr/>
        <a:lstStyle/>
        <a:p>
          <a:endParaRPr lang="hu-HU"/>
        </a:p>
      </dgm:t>
    </dgm:pt>
    <dgm:pt modelId="{9C958E5A-B17C-4088-8D46-674E264754A3}">
      <dgm:prSet custT="1"/>
      <dgm:spPr/>
      <dgm:t>
        <a:bodyPr/>
        <a:lstStyle/>
        <a:p>
          <a:pPr rtl="0"/>
          <a:r>
            <a:rPr lang="hu-HU" sz="1000" b="1" dirty="0">
              <a:latin typeface="Segoe UI" panose="020B0502040204020203" pitchFamily="34" charset="0"/>
              <a:ea typeface="Segoe UI" panose="020B0502040204020203" pitchFamily="34" charset="0"/>
              <a:cs typeface="Segoe UI" panose="020B0502040204020203" pitchFamily="34" charset="0"/>
            </a:rPr>
            <a:t>The </a:t>
          </a:r>
          <a:r>
            <a:rPr lang="hu-HU" sz="1000" b="1" dirty="0" err="1">
              <a:latin typeface="Segoe UI" panose="020B0502040204020203" pitchFamily="34" charset="0"/>
              <a:ea typeface="Segoe UI" panose="020B0502040204020203" pitchFamily="34" charset="0"/>
              <a:cs typeface="Segoe UI" panose="020B0502040204020203" pitchFamily="34" charset="0"/>
            </a:rPr>
            <a:t>budget</a:t>
          </a:r>
          <a:r>
            <a:rPr lang="hu-HU" sz="1000" b="1" dirty="0">
              <a:latin typeface="Segoe UI" panose="020B0502040204020203" pitchFamily="34" charset="0"/>
              <a:ea typeface="Segoe UI" panose="020B0502040204020203" pitchFamily="34" charset="0"/>
              <a:cs typeface="Segoe UI" panose="020B0502040204020203" pitchFamily="34" charset="0"/>
            </a:rPr>
            <a:t> </a:t>
          </a:r>
          <a:r>
            <a:rPr lang="hu-HU" sz="1000" b="1" dirty="0" err="1">
              <a:latin typeface="Segoe UI" panose="020B0502040204020203" pitchFamily="34" charset="0"/>
              <a:ea typeface="Segoe UI" panose="020B0502040204020203" pitchFamily="34" charset="0"/>
              <a:cs typeface="Segoe UI" panose="020B0502040204020203" pitchFamily="34" charset="0"/>
            </a:rPr>
            <a:t>balance</a:t>
          </a:r>
          <a:endParaRPr lang="hu-HU" sz="1000" b="1" dirty="0">
            <a:latin typeface="Segoe UI" panose="020B0502040204020203" pitchFamily="34" charset="0"/>
            <a:ea typeface="Segoe UI" panose="020B0502040204020203" pitchFamily="34" charset="0"/>
            <a:cs typeface="Segoe UI" panose="020B0502040204020203" pitchFamily="34" charset="0"/>
          </a:endParaRPr>
        </a:p>
      </dgm:t>
    </dgm:pt>
    <dgm:pt modelId="{43F699DD-7639-47AC-92F0-20BC71BDC909}" type="parTrans" cxnId="{876D1B01-E393-4457-8C67-7F8597F96630}">
      <dgm:prSet/>
      <dgm:spPr/>
      <dgm:t>
        <a:bodyPr/>
        <a:lstStyle/>
        <a:p>
          <a:endParaRPr lang="hu-HU"/>
        </a:p>
      </dgm:t>
    </dgm:pt>
    <dgm:pt modelId="{E888A47C-E37F-4FF9-B8D8-A292415CA10A}" type="sibTrans" cxnId="{876D1B01-E393-4457-8C67-7F8597F96630}">
      <dgm:prSet/>
      <dgm:spPr/>
      <dgm:t>
        <a:bodyPr/>
        <a:lstStyle/>
        <a:p>
          <a:endParaRPr lang="hu-HU"/>
        </a:p>
      </dgm:t>
    </dgm:pt>
    <dgm:pt modelId="{9BF39731-8A57-4EDF-B243-3743609121AC}" type="pres">
      <dgm:prSet presAssocID="{EDD45B4C-477C-4AA5-AD39-6D8BCF62A584}" presName="linear" presStyleCnt="0">
        <dgm:presLayoutVars>
          <dgm:animLvl val="lvl"/>
          <dgm:resizeHandles val="exact"/>
        </dgm:presLayoutVars>
      </dgm:prSet>
      <dgm:spPr/>
    </dgm:pt>
    <dgm:pt modelId="{02885724-B0ED-4296-8272-27ECD748F9F6}" type="pres">
      <dgm:prSet presAssocID="{2850EB50-4FF3-4729-8156-0BE379804E4B}" presName="parentText" presStyleLbl="node1" presStyleIdx="0" presStyleCnt="6">
        <dgm:presLayoutVars>
          <dgm:chMax val="0"/>
          <dgm:bulletEnabled val="1"/>
        </dgm:presLayoutVars>
      </dgm:prSet>
      <dgm:spPr/>
    </dgm:pt>
    <dgm:pt modelId="{DAF146CB-C737-459C-96C2-AD6554EE5DFA}" type="pres">
      <dgm:prSet presAssocID="{2850EB50-4FF3-4729-8156-0BE379804E4B}" presName="childText" presStyleLbl="revTx" presStyleIdx="0" presStyleCnt="6" custScaleY="116810">
        <dgm:presLayoutVars>
          <dgm:bulletEnabled val="1"/>
        </dgm:presLayoutVars>
      </dgm:prSet>
      <dgm:spPr/>
    </dgm:pt>
    <dgm:pt modelId="{7C1C0AE9-6908-42F4-9D0E-2F34657187DF}" type="pres">
      <dgm:prSet presAssocID="{C6275EAB-56FE-4B88-B720-21CA297CD15A}" presName="parentText" presStyleLbl="node1" presStyleIdx="1" presStyleCnt="6">
        <dgm:presLayoutVars>
          <dgm:chMax val="0"/>
          <dgm:bulletEnabled val="1"/>
        </dgm:presLayoutVars>
      </dgm:prSet>
      <dgm:spPr/>
    </dgm:pt>
    <dgm:pt modelId="{A068060A-A123-4A41-B2B6-EE9192FBC0D0}" type="pres">
      <dgm:prSet presAssocID="{C6275EAB-56FE-4B88-B720-21CA297CD15A}" presName="childText" presStyleLbl="revTx" presStyleIdx="1" presStyleCnt="6">
        <dgm:presLayoutVars>
          <dgm:bulletEnabled val="1"/>
        </dgm:presLayoutVars>
      </dgm:prSet>
      <dgm:spPr/>
    </dgm:pt>
    <dgm:pt modelId="{77AF5B54-613C-42B3-BC40-4A8C5E901D00}" type="pres">
      <dgm:prSet presAssocID="{7BF7758D-F435-4828-83E2-2E1663C8B779}" presName="parentText" presStyleLbl="node1" presStyleIdx="2" presStyleCnt="6">
        <dgm:presLayoutVars>
          <dgm:chMax val="0"/>
          <dgm:bulletEnabled val="1"/>
        </dgm:presLayoutVars>
      </dgm:prSet>
      <dgm:spPr/>
    </dgm:pt>
    <dgm:pt modelId="{E6F4C3F7-0E72-4F30-8F27-877887307CEF}" type="pres">
      <dgm:prSet presAssocID="{7BF7758D-F435-4828-83E2-2E1663C8B779}" presName="childText" presStyleLbl="revTx" presStyleIdx="2" presStyleCnt="6">
        <dgm:presLayoutVars>
          <dgm:bulletEnabled val="1"/>
        </dgm:presLayoutVars>
      </dgm:prSet>
      <dgm:spPr/>
    </dgm:pt>
    <dgm:pt modelId="{E4154D78-3992-41A2-9A2D-B0D77A7FADAB}" type="pres">
      <dgm:prSet presAssocID="{3544A3A7-5B59-4EBC-8870-57A905AE4B18}" presName="parentText" presStyleLbl="node1" presStyleIdx="3" presStyleCnt="6">
        <dgm:presLayoutVars>
          <dgm:chMax val="0"/>
          <dgm:bulletEnabled val="1"/>
        </dgm:presLayoutVars>
      </dgm:prSet>
      <dgm:spPr/>
    </dgm:pt>
    <dgm:pt modelId="{8AD7BCBD-97CC-487D-98C9-62CBAF0EAD5D}" type="pres">
      <dgm:prSet presAssocID="{3544A3A7-5B59-4EBC-8870-57A905AE4B18}" presName="childText" presStyleLbl="revTx" presStyleIdx="3" presStyleCnt="6">
        <dgm:presLayoutVars>
          <dgm:bulletEnabled val="1"/>
        </dgm:presLayoutVars>
      </dgm:prSet>
      <dgm:spPr/>
    </dgm:pt>
    <dgm:pt modelId="{A4A043EB-09D7-45EE-BF39-4E8E2653B737}" type="pres">
      <dgm:prSet presAssocID="{90C51172-6CE8-4636-82F9-B65ED91D1101}" presName="parentText" presStyleLbl="node1" presStyleIdx="4" presStyleCnt="6">
        <dgm:presLayoutVars>
          <dgm:chMax val="0"/>
          <dgm:bulletEnabled val="1"/>
        </dgm:presLayoutVars>
      </dgm:prSet>
      <dgm:spPr/>
    </dgm:pt>
    <dgm:pt modelId="{8384F55E-451C-4EC3-A187-1C9B634633BC}" type="pres">
      <dgm:prSet presAssocID="{90C51172-6CE8-4636-82F9-B65ED91D1101}" presName="childText" presStyleLbl="revTx" presStyleIdx="4" presStyleCnt="6">
        <dgm:presLayoutVars>
          <dgm:bulletEnabled val="1"/>
        </dgm:presLayoutVars>
      </dgm:prSet>
      <dgm:spPr/>
    </dgm:pt>
    <dgm:pt modelId="{7D9016E4-B0FD-4EEF-BA7E-EC7CF52EA0E8}" type="pres">
      <dgm:prSet presAssocID="{81B65C20-9BAF-49BE-B40C-F01C51AC7696}" presName="parentText" presStyleLbl="node1" presStyleIdx="5" presStyleCnt="6">
        <dgm:presLayoutVars>
          <dgm:chMax val="0"/>
          <dgm:bulletEnabled val="1"/>
        </dgm:presLayoutVars>
      </dgm:prSet>
      <dgm:spPr/>
    </dgm:pt>
    <dgm:pt modelId="{E3DC549F-F1E0-4FB2-9C0A-7E1FE6452824}" type="pres">
      <dgm:prSet presAssocID="{81B65C20-9BAF-49BE-B40C-F01C51AC7696}" presName="childText" presStyleLbl="revTx" presStyleIdx="5" presStyleCnt="6">
        <dgm:presLayoutVars>
          <dgm:bulletEnabled val="1"/>
        </dgm:presLayoutVars>
      </dgm:prSet>
      <dgm:spPr/>
    </dgm:pt>
  </dgm:ptLst>
  <dgm:cxnLst>
    <dgm:cxn modelId="{BEDB1F00-6662-4339-8BAB-4B884ED9EC8C}" srcId="{EDD45B4C-477C-4AA5-AD39-6D8BCF62A584}" destId="{90C51172-6CE8-4636-82F9-B65ED91D1101}" srcOrd="4" destOrd="0" parTransId="{52E8EFC6-4994-4394-A4D5-EB9765EC8480}" sibTransId="{CE0E0E0E-E0DC-4475-995C-713CD05B460D}"/>
    <dgm:cxn modelId="{876D1B01-E393-4457-8C67-7F8597F96630}" srcId="{2850EB50-4FF3-4729-8156-0BE379804E4B}" destId="{9C958E5A-B17C-4088-8D46-674E264754A3}" srcOrd="2" destOrd="0" parTransId="{43F699DD-7639-47AC-92F0-20BC71BDC909}" sibTransId="{E888A47C-E37F-4FF9-B8D8-A292415CA10A}"/>
    <dgm:cxn modelId="{87C1230A-E135-43DA-8013-DF982A5ABAC1}" type="presOf" srcId="{2850EB50-4FF3-4729-8156-0BE379804E4B}" destId="{02885724-B0ED-4296-8272-27ECD748F9F6}" srcOrd="0" destOrd="0" presId="urn:microsoft.com/office/officeart/2005/8/layout/vList2"/>
    <dgm:cxn modelId="{40BFA30C-056A-474F-89F5-33C2C216EE86}" type="presOf" srcId="{E882E18B-D2D7-4CF8-B24F-F91F0E9E148D}" destId="{E3DC549F-F1E0-4FB2-9C0A-7E1FE6452824}" srcOrd="0" destOrd="2" presId="urn:microsoft.com/office/officeart/2005/8/layout/vList2"/>
    <dgm:cxn modelId="{B4857D0F-F2F0-4308-8CFA-03A4C0C2BBE0}" srcId="{EDD45B4C-477C-4AA5-AD39-6D8BCF62A584}" destId="{7BF7758D-F435-4828-83E2-2E1663C8B779}" srcOrd="2" destOrd="0" parTransId="{9AE8A823-79A4-46A4-A223-A3D754BA371D}" sibTransId="{4E9AF754-FA40-4C86-832E-59B22E0C59F6}"/>
    <dgm:cxn modelId="{055BD810-BD34-46E9-81E7-7892F708B6FB}" srcId="{2850EB50-4FF3-4729-8156-0BE379804E4B}" destId="{4D87BF9B-BA9B-4B8A-8D15-C80686119743}" srcOrd="3" destOrd="0" parTransId="{D3CEE711-8D7B-47C1-9D6F-08B4A7BBF7DF}" sibTransId="{74FF869B-D7DC-4799-B8BC-0DD011832C60}"/>
    <dgm:cxn modelId="{E852A514-57E6-4AF3-B767-9474890E3C9D}" srcId="{C6275EAB-56FE-4B88-B720-21CA297CD15A}" destId="{11D70881-CAFB-47C4-A428-FC89B2ACB94C}" srcOrd="1" destOrd="0" parTransId="{1E989249-AD03-40EF-9552-E647E5B8E967}" sibTransId="{C3149F67-4555-4433-974C-26D1AFE135D6}"/>
    <dgm:cxn modelId="{08EC6217-E373-4F59-8CF6-2FC35BA2A91A}" type="presOf" srcId="{BF44BCD5-BF20-49E3-BA87-51105CB3E07C}" destId="{E3DC549F-F1E0-4FB2-9C0A-7E1FE6452824}" srcOrd="0" destOrd="3" presId="urn:microsoft.com/office/officeart/2005/8/layout/vList2"/>
    <dgm:cxn modelId="{2507A71F-02F0-433A-BFE8-290868AD7FEF}" type="presOf" srcId="{53B942ED-C398-4B33-9AC6-2ACE1A51D4DD}" destId="{DAF146CB-C737-459C-96C2-AD6554EE5DFA}" srcOrd="0" destOrd="1" presId="urn:microsoft.com/office/officeart/2005/8/layout/vList2"/>
    <dgm:cxn modelId="{967E4A20-E602-4534-A652-DD892D9475F9}" type="presOf" srcId="{3544A3A7-5B59-4EBC-8870-57A905AE4B18}" destId="{E4154D78-3992-41A2-9A2D-B0D77A7FADAB}" srcOrd="0" destOrd="0" presId="urn:microsoft.com/office/officeart/2005/8/layout/vList2"/>
    <dgm:cxn modelId="{C057F723-363F-4ACB-B3D9-886A06B96EF3}" type="presOf" srcId="{220BF16C-B433-4A75-B138-FE6CD455D5F3}" destId="{A068060A-A123-4A41-B2B6-EE9192FBC0D0}" srcOrd="0" destOrd="0" presId="urn:microsoft.com/office/officeart/2005/8/layout/vList2"/>
    <dgm:cxn modelId="{A4B89834-50F3-494D-BD03-6A3849B104B0}" type="presOf" srcId="{D16B5717-DF4E-4486-90BE-32B73CC1E86E}" destId="{8384F55E-451C-4EC3-A187-1C9B634633BC}" srcOrd="0" destOrd="1" presId="urn:microsoft.com/office/officeart/2005/8/layout/vList2"/>
    <dgm:cxn modelId="{1CFF5437-5AE3-4C6C-9C43-83B062A81747}" srcId="{90C51172-6CE8-4636-82F9-B65ED91D1101}" destId="{D16B5717-DF4E-4486-90BE-32B73CC1E86E}" srcOrd="1" destOrd="0" parTransId="{5035C9BB-4BE8-4E2F-B82B-5018BAC785ED}" sibTransId="{01F72CA4-FC9F-4DFF-97E4-CC3F5F4199AE}"/>
    <dgm:cxn modelId="{55ECD13A-CA23-4481-83A4-919236A604C6}" type="presOf" srcId="{9C1E336A-E445-4FCF-AEEF-532A0896CBB3}" destId="{8384F55E-451C-4EC3-A187-1C9B634633BC}" srcOrd="0" destOrd="3" presId="urn:microsoft.com/office/officeart/2005/8/layout/vList2"/>
    <dgm:cxn modelId="{D683AF3B-22E4-417A-A30C-EE8C9722D4DD}" type="presOf" srcId="{52A572B9-1D67-4AAE-AB9E-DF4A29023350}" destId="{8384F55E-451C-4EC3-A187-1C9B634633BC}" srcOrd="0" destOrd="2" presId="urn:microsoft.com/office/officeart/2005/8/layout/vList2"/>
    <dgm:cxn modelId="{8F22363C-B8E0-4D4E-8422-48597A9079AD}" srcId="{81B65C20-9BAF-49BE-B40C-F01C51AC7696}" destId="{D5F46BA4-CF97-4F2A-B455-232B4D9EB76F}" srcOrd="4" destOrd="0" parTransId="{1FAA3CDD-CBE1-4ECC-A919-4A09613BE972}" sibTransId="{54CA1AA0-5709-404D-9133-3CDB57149821}"/>
    <dgm:cxn modelId="{20BBCF3D-92AD-47A2-9DB3-C5B08ACCED84}" srcId="{90C51172-6CE8-4636-82F9-B65ED91D1101}" destId="{3F60073A-1891-4E2A-8BA0-F2FA8072C470}" srcOrd="0" destOrd="0" parTransId="{760EA4F1-B770-4FC7-B918-35B970BC0CF4}" sibTransId="{810EAFA5-67F4-43F8-A79B-9F4AB144A3FF}"/>
    <dgm:cxn modelId="{F9CB1B3E-2786-4E24-B9ED-BE97E2E30A2A}" srcId="{2850EB50-4FF3-4729-8156-0BE379804E4B}" destId="{2BD30DCE-0A7E-48B8-BA1C-5811AEE985F0}" srcOrd="0" destOrd="0" parTransId="{4EE5C68B-2EC9-45D6-A0EF-DB7F8344B229}" sibTransId="{86BA3114-90CA-4568-ABC9-95559E3A093E}"/>
    <dgm:cxn modelId="{76100941-0E34-4556-8867-E866BCA5CA01}" type="presOf" srcId="{81B65C20-9BAF-49BE-B40C-F01C51AC7696}" destId="{7D9016E4-B0FD-4EEF-BA7E-EC7CF52EA0E8}" srcOrd="0" destOrd="0" presId="urn:microsoft.com/office/officeart/2005/8/layout/vList2"/>
    <dgm:cxn modelId="{79323045-38D6-40A6-8859-43E0FB616A7E}" type="presOf" srcId="{C6275EAB-56FE-4B88-B720-21CA297CD15A}" destId="{7C1C0AE9-6908-42F4-9D0E-2F34657187DF}" srcOrd="0" destOrd="0" presId="urn:microsoft.com/office/officeart/2005/8/layout/vList2"/>
    <dgm:cxn modelId="{CE7FCE4D-1E51-4F32-AAC0-29267417505D}" srcId="{2850EB50-4FF3-4729-8156-0BE379804E4B}" destId="{AA6134EC-831B-474D-8690-DA0BD22FB1E7}" srcOrd="6" destOrd="0" parTransId="{846FFA99-A90C-49ED-A414-3E7BE33566A6}" sibTransId="{A06CB20B-6B21-4E41-A997-31FE1D90BE77}"/>
    <dgm:cxn modelId="{5B36314F-3092-41B8-B164-D160A647149C}" type="presOf" srcId="{A60131B2-E255-4EE4-905E-6BC8B0866A8A}" destId="{E3DC549F-F1E0-4FB2-9C0A-7E1FE6452824}" srcOrd="0" destOrd="0" presId="urn:microsoft.com/office/officeart/2005/8/layout/vList2"/>
    <dgm:cxn modelId="{980A1352-13B0-47BC-90CF-7227DE470EA7}" type="presOf" srcId="{2BD30DCE-0A7E-48B8-BA1C-5811AEE985F0}" destId="{DAF146CB-C737-459C-96C2-AD6554EE5DFA}" srcOrd="0" destOrd="0" presId="urn:microsoft.com/office/officeart/2005/8/layout/vList2"/>
    <dgm:cxn modelId="{24A31273-8219-4BBE-AFA0-74D4395D40DB}" srcId="{2850EB50-4FF3-4729-8156-0BE379804E4B}" destId="{246BEA32-9A08-4C03-A088-364CAFAEF4F6}" srcOrd="5" destOrd="0" parTransId="{84D6EBAA-8D6F-44C1-9284-BCC478900BD7}" sibTransId="{24918CDA-F6AB-4BD3-9FE1-2BE6F4A47649}"/>
    <dgm:cxn modelId="{88C0A857-1723-4D98-8681-E2E00E87D96D}" type="presOf" srcId="{D398974A-488B-4159-91C0-482E1C6B6F90}" destId="{8AD7BCBD-97CC-487D-98C9-62CBAF0EAD5D}" srcOrd="0" destOrd="0" presId="urn:microsoft.com/office/officeart/2005/8/layout/vList2"/>
    <dgm:cxn modelId="{2D9A357C-EF59-4B9F-AF68-1AF3258377E7}" type="presOf" srcId="{EDD45B4C-477C-4AA5-AD39-6D8BCF62A584}" destId="{9BF39731-8A57-4EDF-B243-3743609121AC}" srcOrd="0" destOrd="0" presId="urn:microsoft.com/office/officeart/2005/8/layout/vList2"/>
    <dgm:cxn modelId="{1DD55D7F-5078-47B3-9A8C-F4B46A8678F7}" srcId="{C6275EAB-56FE-4B88-B720-21CA297CD15A}" destId="{220BF16C-B433-4A75-B138-FE6CD455D5F3}" srcOrd="0" destOrd="0" parTransId="{B3E2A2B7-FBAB-444E-BFA5-D6F3039A9FFB}" sibTransId="{D03A0288-744F-47B8-9F7E-FA27EF9A74F4}"/>
    <dgm:cxn modelId="{DA4C3581-6C4D-4E38-B8CD-9BCB8998F80C}" srcId="{EDD45B4C-477C-4AA5-AD39-6D8BCF62A584}" destId="{C6275EAB-56FE-4B88-B720-21CA297CD15A}" srcOrd="1" destOrd="0" parTransId="{D02994E5-3C0B-4029-A7BA-C9C2F491F37F}" sibTransId="{702D043F-59BA-4FFD-8A9E-7EBF4C7FCED0}"/>
    <dgm:cxn modelId="{3DFABD88-28AE-4B2C-B141-FCD9B4F8745E}" srcId="{81B65C20-9BAF-49BE-B40C-F01C51AC7696}" destId="{BF44BCD5-BF20-49E3-BA87-51105CB3E07C}" srcOrd="3" destOrd="0" parTransId="{CD6F74BE-B4A2-4313-B030-F07FA9B4C413}" sibTransId="{95FAFF5B-4C63-4A90-B2BB-3B396FFD89C0}"/>
    <dgm:cxn modelId="{A45F7789-BE49-4BAA-89BC-A950D1AA2E44}" type="presOf" srcId="{63CCCDB8-0BEB-4C07-B47E-F00615DDF475}" destId="{DAF146CB-C737-459C-96C2-AD6554EE5DFA}" srcOrd="0" destOrd="4" presId="urn:microsoft.com/office/officeart/2005/8/layout/vList2"/>
    <dgm:cxn modelId="{5DE33E8B-BFC0-42E7-A658-BC3F123FC509}" srcId="{3544A3A7-5B59-4EBC-8870-57A905AE4B18}" destId="{D398974A-488B-4159-91C0-482E1C6B6F90}" srcOrd="0" destOrd="0" parTransId="{08E4DA38-C2DE-4558-AB52-5A4B7CDF1120}" sibTransId="{FDAD7B1B-E0E4-479E-866D-E9B847AE02A7}"/>
    <dgm:cxn modelId="{4C65448B-7F1F-42BA-B202-D6A374D47724}" type="presOf" srcId="{D5F46BA4-CF97-4F2A-B455-232B4D9EB76F}" destId="{E3DC549F-F1E0-4FB2-9C0A-7E1FE6452824}" srcOrd="0" destOrd="4" presId="urn:microsoft.com/office/officeart/2005/8/layout/vList2"/>
    <dgm:cxn modelId="{A12CB491-53BA-4576-96BA-A1BF0F50833E}" type="presOf" srcId="{90C51172-6CE8-4636-82F9-B65ED91D1101}" destId="{A4A043EB-09D7-45EE-BF39-4E8E2653B737}" srcOrd="0" destOrd="0" presId="urn:microsoft.com/office/officeart/2005/8/layout/vList2"/>
    <dgm:cxn modelId="{07C8F697-79A8-4666-B100-E2AEECAAE853}" srcId="{C6275EAB-56FE-4B88-B720-21CA297CD15A}" destId="{618D21F5-205D-494E-AFA9-AEF942138697}" srcOrd="2" destOrd="0" parTransId="{33DB847A-4152-49E8-AE4B-71786EB09C21}" sibTransId="{2A9E0044-EC67-4189-8D17-5EC743FC6EFB}"/>
    <dgm:cxn modelId="{64AEC2A5-8C75-4CF2-B757-FD230BEF22C4}" type="presOf" srcId="{9C958E5A-B17C-4088-8D46-674E264754A3}" destId="{DAF146CB-C737-459C-96C2-AD6554EE5DFA}" srcOrd="0" destOrd="2" presId="urn:microsoft.com/office/officeart/2005/8/layout/vList2"/>
    <dgm:cxn modelId="{B033BBAD-20B8-4FF2-84A1-4B62A76B3D09}" type="presOf" srcId="{412F16C9-E7C2-446B-AAB0-C135E6EFF099}" destId="{E6F4C3F7-0E72-4F30-8F27-877887307CEF}" srcOrd="0" destOrd="1" presId="urn:microsoft.com/office/officeart/2005/8/layout/vList2"/>
    <dgm:cxn modelId="{A46761AF-43F5-4DF9-AAC0-CD113D5809B2}" srcId="{7BF7758D-F435-4828-83E2-2E1663C8B779}" destId="{B4F42B60-06F9-4CC9-9F31-2624E4C78B3C}" srcOrd="0" destOrd="0" parTransId="{0F2D84D6-10CD-48CA-AFD1-B5FA8A1FB334}" sibTransId="{1740DFC9-A248-4932-AE4E-4D0B29F2584E}"/>
    <dgm:cxn modelId="{3B5853B8-1EA6-43E5-810A-83644FD0F2F0}" srcId="{90C51172-6CE8-4636-82F9-B65ED91D1101}" destId="{52A572B9-1D67-4AAE-AB9E-DF4A29023350}" srcOrd="2" destOrd="0" parTransId="{742E8BB8-338C-4C3E-9D5D-254D56D0ABE7}" sibTransId="{BBB6FCF1-F662-4EC6-ADC7-AAF5F6828989}"/>
    <dgm:cxn modelId="{D73EB8BD-DD0A-44A3-9781-A7D8AD69DFDA}" srcId="{2850EB50-4FF3-4729-8156-0BE379804E4B}" destId="{53B942ED-C398-4B33-9AC6-2ACE1A51D4DD}" srcOrd="1" destOrd="0" parTransId="{9CCF0C4C-56F5-4247-80D7-6E1FB0F3BE20}" sibTransId="{C412C12A-5278-44F1-B6E9-B9787972EC62}"/>
    <dgm:cxn modelId="{41E18EC8-13AA-48FF-85CE-11AA3B849BFB}" srcId="{EDD45B4C-477C-4AA5-AD39-6D8BCF62A584}" destId="{81B65C20-9BAF-49BE-B40C-F01C51AC7696}" srcOrd="5" destOrd="0" parTransId="{C84643EE-A830-4303-870B-28E6C4539739}" sibTransId="{C81A86B9-C7BC-453C-BC6E-859865C8D483}"/>
    <dgm:cxn modelId="{F00F58D4-23FC-4982-B7C6-36D5BFDF7462}" srcId="{EDD45B4C-477C-4AA5-AD39-6D8BCF62A584}" destId="{2850EB50-4FF3-4729-8156-0BE379804E4B}" srcOrd="0" destOrd="0" parTransId="{553E6F96-C7CA-4178-B5BB-58F7B69B797E}" sibTransId="{83E650E7-5943-4C07-8C42-1A158908D4F1}"/>
    <dgm:cxn modelId="{374247D8-B69B-4245-B27F-7894FADDBC27}" type="presOf" srcId="{B4F42B60-06F9-4CC9-9F31-2624E4C78B3C}" destId="{E6F4C3F7-0E72-4F30-8F27-877887307CEF}" srcOrd="0" destOrd="0" presId="urn:microsoft.com/office/officeart/2005/8/layout/vList2"/>
    <dgm:cxn modelId="{235B86DB-5548-48C7-BC53-CD8BE2B2279D}" srcId="{81B65C20-9BAF-49BE-B40C-F01C51AC7696}" destId="{4661EF25-71CF-403D-99E8-5469DFAA6BB2}" srcOrd="1" destOrd="0" parTransId="{DC7D29FE-D00D-47C1-990E-4E523278432A}" sibTransId="{2CD09825-E646-4413-B1B3-45959DFC92D3}"/>
    <dgm:cxn modelId="{4FFF16DF-5ABB-4480-9441-CA9A8228A852}" srcId="{81B65C20-9BAF-49BE-B40C-F01C51AC7696}" destId="{A60131B2-E255-4EE4-905E-6BC8B0866A8A}" srcOrd="0" destOrd="0" parTransId="{9984087D-981D-406D-916A-C9EDA6B44FE6}" sibTransId="{A7A71AD3-14ED-41A4-A74A-13D5A03570B0}"/>
    <dgm:cxn modelId="{462E55E7-FD1E-49C5-8557-CAA1FD1A40F5}" type="presOf" srcId="{3F60073A-1891-4E2A-8BA0-F2FA8072C470}" destId="{8384F55E-451C-4EC3-A187-1C9B634633BC}" srcOrd="0" destOrd="0" presId="urn:microsoft.com/office/officeart/2005/8/layout/vList2"/>
    <dgm:cxn modelId="{9622AEE8-D00B-460A-8ECE-CC30CA86E1AD}" type="presOf" srcId="{11D70881-CAFB-47C4-A428-FC89B2ACB94C}" destId="{A068060A-A123-4A41-B2B6-EE9192FBC0D0}" srcOrd="0" destOrd="1" presId="urn:microsoft.com/office/officeart/2005/8/layout/vList2"/>
    <dgm:cxn modelId="{2CC3A3E9-DEB1-495C-9CE9-B214448F95E9}" type="presOf" srcId="{4D87BF9B-BA9B-4B8A-8D15-C80686119743}" destId="{DAF146CB-C737-459C-96C2-AD6554EE5DFA}" srcOrd="0" destOrd="3" presId="urn:microsoft.com/office/officeart/2005/8/layout/vList2"/>
    <dgm:cxn modelId="{A0F1DEEA-A028-4CA9-922B-8EE55C73C29F}" type="presOf" srcId="{7BF7758D-F435-4828-83E2-2E1663C8B779}" destId="{77AF5B54-613C-42B3-BC40-4A8C5E901D00}" srcOrd="0" destOrd="0" presId="urn:microsoft.com/office/officeart/2005/8/layout/vList2"/>
    <dgm:cxn modelId="{D22F1DEB-3AA3-4C50-A9CE-CD4074247D15}" type="presOf" srcId="{4661EF25-71CF-403D-99E8-5469DFAA6BB2}" destId="{E3DC549F-F1E0-4FB2-9C0A-7E1FE6452824}" srcOrd="0" destOrd="1" presId="urn:microsoft.com/office/officeart/2005/8/layout/vList2"/>
    <dgm:cxn modelId="{918575EC-ACD1-477B-B4FA-7A2004B19E2C}" type="presOf" srcId="{246BEA32-9A08-4C03-A088-364CAFAEF4F6}" destId="{DAF146CB-C737-459C-96C2-AD6554EE5DFA}" srcOrd="0" destOrd="5" presId="urn:microsoft.com/office/officeart/2005/8/layout/vList2"/>
    <dgm:cxn modelId="{7C76E2EF-B679-4A2D-8F1D-7AE492B608D4}" srcId="{7BF7758D-F435-4828-83E2-2E1663C8B779}" destId="{412F16C9-E7C2-446B-AAB0-C135E6EFF099}" srcOrd="1" destOrd="0" parTransId="{E7185215-894A-4B2E-806B-AC14E48C36A1}" sibTransId="{5511FFB3-E4E1-4910-B2F2-627AF7CA5308}"/>
    <dgm:cxn modelId="{E3D10CF4-68EE-41C1-B474-F60BF753335F}" srcId="{EDD45B4C-477C-4AA5-AD39-6D8BCF62A584}" destId="{3544A3A7-5B59-4EBC-8870-57A905AE4B18}" srcOrd="3" destOrd="0" parTransId="{99CC8898-CD0E-4983-84FA-CB7DB658738E}" sibTransId="{D2CD8B47-366C-485F-98A3-C47112471489}"/>
    <dgm:cxn modelId="{29C8D5F4-9AB6-4334-8D5E-928A570FC4E7}" srcId="{90C51172-6CE8-4636-82F9-B65ED91D1101}" destId="{9C1E336A-E445-4FCF-AEEF-532A0896CBB3}" srcOrd="3" destOrd="0" parTransId="{D161CEDB-7E2C-4A14-9638-A909EAB1299B}" sibTransId="{C2A48EFE-BD9F-494E-9997-EF3A60327AAC}"/>
    <dgm:cxn modelId="{C72842F6-8D01-4112-AC05-4D0658004255}" type="presOf" srcId="{618D21F5-205D-494E-AFA9-AEF942138697}" destId="{A068060A-A123-4A41-B2B6-EE9192FBC0D0}" srcOrd="0" destOrd="2" presId="urn:microsoft.com/office/officeart/2005/8/layout/vList2"/>
    <dgm:cxn modelId="{8B2778FB-21BB-4982-94D1-A8B5E2CC1734}" srcId="{2850EB50-4FF3-4729-8156-0BE379804E4B}" destId="{63CCCDB8-0BEB-4C07-B47E-F00615DDF475}" srcOrd="4" destOrd="0" parTransId="{A0FD4558-E4FB-43C1-9151-E6860254FA1A}" sibTransId="{9AC861E9-CA5A-40B0-AB8B-BB77F3C925E9}"/>
    <dgm:cxn modelId="{8775D1FB-487A-441F-AC37-6DC819507F7D}" type="presOf" srcId="{AA6134EC-831B-474D-8690-DA0BD22FB1E7}" destId="{DAF146CB-C737-459C-96C2-AD6554EE5DFA}" srcOrd="0" destOrd="6" presId="urn:microsoft.com/office/officeart/2005/8/layout/vList2"/>
    <dgm:cxn modelId="{C30C04FE-63DD-488E-8338-FBA053C8756B}" srcId="{81B65C20-9BAF-49BE-B40C-F01C51AC7696}" destId="{E882E18B-D2D7-4CF8-B24F-F91F0E9E148D}" srcOrd="2" destOrd="0" parTransId="{50B6A027-E762-4FD7-8061-C0BD9CCDBB4F}" sibTransId="{B224FE87-AE91-43D3-9B57-AF8E2FF66BD1}"/>
    <dgm:cxn modelId="{203BEC8A-8C7A-4545-9DBD-ED75192876E3}" type="presParOf" srcId="{9BF39731-8A57-4EDF-B243-3743609121AC}" destId="{02885724-B0ED-4296-8272-27ECD748F9F6}" srcOrd="0" destOrd="0" presId="urn:microsoft.com/office/officeart/2005/8/layout/vList2"/>
    <dgm:cxn modelId="{DF8F08B8-98E5-41D2-89F7-E66EE2E85101}" type="presParOf" srcId="{9BF39731-8A57-4EDF-B243-3743609121AC}" destId="{DAF146CB-C737-459C-96C2-AD6554EE5DFA}" srcOrd="1" destOrd="0" presId="urn:microsoft.com/office/officeart/2005/8/layout/vList2"/>
    <dgm:cxn modelId="{1E772718-76BF-43FD-A959-479AC6F89399}" type="presParOf" srcId="{9BF39731-8A57-4EDF-B243-3743609121AC}" destId="{7C1C0AE9-6908-42F4-9D0E-2F34657187DF}" srcOrd="2" destOrd="0" presId="urn:microsoft.com/office/officeart/2005/8/layout/vList2"/>
    <dgm:cxn modelId="{6A2FB20C-7C17-4102-ABDB-1F84448B94E6}" type="presParOf" srcId="{9BF39731-8A57-4EDF-B243-3743609121AC}" destId="{A068060A-A123-4A41-B2B6-EE9192FBC0D0}" srcOrd="3" destOrd="0" presId="urn:microsoft.com/office/officeart/2005/8/layout/vList2"/>
    <dgm:cxn modelId="{BCF5E75F-D535-41FD-8DCF-860060360798}" type="presParOf" srcId="{9BF39731-8A57-4EDF-B243-3743609121AC}" destId="{77AF5B54-613C-42B3-BC40-4A8C5E901D00}" srcOrd="4" destOrd="0" presId="urn:microsoft.com/office/officeart/2005/8/layout/vList2"/>
    <dgm:cxn modelId="{D96EC2BB-2CFF-4F6E-8497-BE86365C3394}" type="presParOf" srcId="{9BF39731-8A57-4EDF-B243-3743609121AC}" destId="{E6F4C3F7-0E72-4F30-8F27-877887307CEF}" srcOrd="5" destOrd="0" presId="urn:microsoft.com/office/officeart/2005/8/layout/vList2"/>
    <dgm:cxn modelId="{CAAFAB4E-E26F-42D8-9232-71C793AD21D0}" type="presParOf" srcId="{9BF39731-8A57-4EDF-B243-3743609121AC}" destId="{E4154D78-3992-41A2-9A2D-B0D77A7FADAB}" srcOrd="6" destOrd="0" presId="urn:microsoft.com/office/officeart/2005/8/layout/vList2"/>
    <dgm:cxn modelId="{8BAA6EA6-341E-47B2-A6A3-7F46DF8A7B36}" type="presParOf" srcId="{9BF39731-8A57-4EDF-B243-3743609121AC}" destId="{8AD7BCBD-97CC-487D-98C9-62CBAF0EAD5D}" srcOrd="7" destOrd="0" presId="urn:microsoft.com/office/officeart/2005/8/layout/vList2"/>
    <dgm:cxn modelId="{BCEF8BC2-CC93-4896-84F3-A7F3F6F8DDB7}" type="presParOf" srcId="{9BF39731-8A57-4EDF-B243-3743609121AC}" destId="{A4A043EB-09D7-45EE-BF39-4E8E2653B737}" srcOrd="8" destOrd="0" presId="urn:microsoft.com/office/officeart/2005/8/layout/vList2"/>
    <dgm:cxn modelId="{53786E18-4F60-4259-9964-BB2D00A8E664}" type="presParOf" srcId="{9BF39731-8A57-4EDF-B243-3743609121AC}" destId="{8384F55E-451C-4EC3-A187-1C9B634633BC}" srcOrd="9" destOrd="0" presId="urn:microsoft.com/office/officeart/2005/8/layout/vList2"/>
    <dgm:cxn modelId="{80DD3FE5-986F-46FA-8E20-94553F0EF3B9}" type="presParOf" srcId="{9BF39731-8A57-4EDF-B243-3743609121AC}" destId="{7D9016E4-B0FD-4EEF-BA7E-EC7CF52EA0E8}" srcOrd="10" destOrd="0" presId="urn:microsoft.com/office/officeart/2005/8/layout/vList2"/>
    <dgm:cxn modelId="{119E79FE-0FE3-4F69-A6D6-7A8B701E3229}" type="presParOf" srcId="{9BF39731-8A57-4EDF-B243-3743609121AC}" destId="{E3DC549F-F1E0-4FB2-9C0A-7E1FE6452824}" srcOrd="1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CF58EA3-181B-4FA2-A63F-E38CBF2FEDD2}" type="doc">
      <dgm:prSet loTypeId="urn:microsoft.com/office/officeart/2005/8/layout/chevron2" loCatId="process" qsTypeId="urn:microsoft.com/office/officeart/2005/8/quickstyle/simple1" qsCatId="simple" csTypeId="urn:microsoft.com/office/officeart/2005/8/colors/colorful2" csCatId="colorful" phldr="1"/>
      <dgm:spPr/>
      <dgm:t>
        <a:bodyPr/>
        <a:lstStyle/>
        <a:p>
          <a:endParaRPr lang="hu-HU"/>
        </a:p>
      </dgm:t>
    </dgm:pt>
    <dgm:pt modelId="{23A16C8B-0387-4397-A21B-58C644561CA5}">
      <dgm:prSet custT="1"/>
      <dgm:spPr/>
      <dgm:t>
        <a:bodyPr/>
        <a:lstStyle/>
        <a:p>
          <a:r>
            <a:rPr lang="hu-HU" sz="1400" b="1">
              <a:latin typeface="Segoe UI" panose="020B0502040204020203" pitchFamily="34" charset="0"/>
              <a:ea typeface="Segoe UI" panose="020B0502040204020203" pitchFamily="34" charset="0"/>
              <a:cs typeface="Segoe UI" panose="020B0502040204020203" pitchFamily="34" charset="0"/>
            </a:rPr>
            <a:t>By second half </a:t>
          </a:r>
          <a:r>
            <a:rPr lang="hu-HU" sz="1400" b="1" dirty="0">
              <a:latin typeface="Segoe UI" panose="020B0502040204020203" pitchFamily="34" charset="0"/>
              <a:ea typeface="Segoe UI" panose="020B0502040204020203" pitchFamily="34" charset="0"/>
              <a:cs typeface="Segoe UI" panose="020B0502040204020203" pitchFamily="34" charset="0"/>
            </a:rPr>
            <a:t>of </a:t>
          </a:r>
          <a:r>
            <a:rPr lang="hu-HU" sz="1400" b="1" dirty="0" err="1">
              <a:latin typeface="Segoe UI" panose="020B0502040204020203" pitchFamily="34" charset="0"/>
              <a:ea typeface="Segoe UI" panose="020B0502040204020203" pitchFamily="34" charset="0"/>
              <a:cs typeface="Segoe UI" panose="020B0502040204020203" pitchFamily="34" charset="0"/>
            </a:rPr>
            <a:t>October</a:t>
          </a:r>
          <a:endParaRPr lang="hu-HU" sz="1400" b="1" dirty="0">
            <a:latin typeface="Segoe UI" panose="020B0502040204020203" pitchFamily="34" charset="0"/>
            <a:ea typeface="Segoe UI" panose="020B0502040204020203" pitchFamily="34" charset="0"/>
            <a:cs typeface="Segoe UI" panose="020B0502040204020203" pitchFamily="34" charset="0"/>
          </a:endParaRPr>
        </a:p>
      </dgm:t>
    </dgm:pt>
    <dgm:pt modelId="{40610E6E-0581-4295-844C-1F03E3768FA6}" type="parTrans" cxnId="{8548EBC5-F3D9-487C-A018-5B0899F287FA}">
      <dgm:prSet/>
      <dgm:spPr/>
      <dgm:t>
        <a:bodyPr/>
        <a:lstStyle/>
        <a:p>
          <a:endParaRPr lang="hu-HU" sz="1200"/>
        </a:p>
      </dgm:t>
    </dgm:pt>
    <dgm:pt modelId="{7CBEE91D-4751-43EB-8460-87D47EE8F1E6}" type="sibTrans" cxnId="{8548EBC5-F3D9-487C-A018-5B0899F287FA}">
      <dgm:prSet/>
      <dgm:spPr/>
      <dgm:t>
        <a:bodyPr/>
        <a:lstStyle/>
        <a:p>
          <a:endParaRPr lang="hu-HU" sz="1200"/>
        </a:p>
      </dgm:t>
    </dgm:pt>
    <dgm:pt modelId="{F9251C6A-FC69-49BB-9821-774E7EDC1AAF}">
      <dgm:prSet custT="1"/>
      <dgm:spPr/>
      <dgm:t>
        <a:bodyPr/>
        <a:lstStyle/>
        <a:p>
          <a:r>
            <a:rPr lang="hu-HU" sz="1400" b="1" dirty="0">
              <a:latin typeface="Segoe UI" panose="020B0502040204020203" pitchFamily="34" charset="0"/>
              <a:ea typeface="Segoe UI" panose="020B0502040204020203" pitchFamily="34" charset="0"/>
              <a:cs typeface="Segoe UI" panose="020B0502040204020203" pitchFamily="34" charset="0"/>
            </a:rPr>
            <a:t>The </a:t>
          </a:r>
          <a:r>
            <a:rPr lang="hu-HU" sz="1400" b="1" dirty="0" err="1">
              <a:latin typeface="Segoe UI" panose="020B0502040204020203" pitchFamily="34" charset="0"/>
              <a:ea typeface="Segoe UI" panose="020B0502040204020203" pitchFamily="34" charset="0"/>
              <a:cs typeface="Segoe UI" panose="020B0502040204020203" pitchFamily="34" charset="0"/>
            </a:rPr>
            <a:t>Fiscal</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hu-HU" sz="1400" b="1" dirty="0" err="1">
              <a:latin typeface="Segoe UI" panose="020B0502040204020203" pitchFamily="34" charset="0"/>
              <a:ea typeface="Segoe UI" panose="020B0502040204020203" pitchFamily="34" charset="0"/>
              <a:cs typeface="Segoe UI" panose="020B0502040204020203" pitchFamily="34" charset="0"/>
            </a:rPr>
            <a:t>Council</a:t>
          </a:r>
          <a:r>
            <a:rPr lang="hu-HU" sz="1400" b="1" dirty="0">
              <a:latin typeface="Segoe UI" panose="020B0502040204020203" pitchFamily="34" charset="0"/>
              <a:ea typeface="Segoe UI" panose="020B0502040204020203" pitchFamily="34" charset="0"/>
              <a:cs typeface="Segoe UI" panose="020B0502040204020203" pitchFamily="34" charset="0"/>
            </a:rPr>
            <a:t> and </a:t>
          </a:r>
          <a:r>
            <a:rPr lang="hu-HU" sz="1400" b="1" dirty="0" err="1">
              <a:latin typeface="Segoe UI" panose="020B0502040204020203" pitchFamily="34" charset="0"/>
              <a:ea typeface="Segoe UI" panose="020B0502040204020203" pitchFamily="34" charset="0"/>
              <a:cs typeface="Segoe UI" panose="020B0502040204020203" pitchFamily="34" charset="0"/>
            </a:rPr>
            <a:t>the</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hu-HU" sz="1400" b="1" dirty="0" err="1">
              <a:latin typeface="Segoe UI" panose="020B0502040204020203" pitchFamily="34" charset="0"/>
              <a:ea typeface="Segoe UI" panose="020B0502040204020203" pitchFamily="34" charset="0"/>
              <a:cs typeface="Segoe UI" panose="020B0502040204020203" pitchFamily="34" charset="0"/>
            </a:rPr>
            <a:t>State</a:t>
          </a:r>
          <a:r>
            <a:rPr lang="hu-HU" sz="1400" b="1" dirty="0">
              <a:latin typeface="Segoe UI" panose="020B0502040204020203" pitchFamily="34" charset="0"/>
              <a:ea typeface="Segoe UI" panose="020B0502040204020203" pitchFamily="34" charset="0"/>
              <a:cs typeface="Segoe UI" panose="020B0502040204020203" pitchFamily="34" charset="0"/>
            </a:rPr>
            <a:t> Audit Office </a:t>
          </a:r>
          <a:r>
            <a:rPr lang="hu-HU" sz="1400" b="1" dirty="0" err="1">
              <a:latin typeface="Segoe UI" panose="020B0502040204020203" pitchFamily="34" charset="0"/>
              <a:ea typeface="Segoe UI" panose="020B0502040204020203" pitchFamily="34" charset="0"/>
              <a:cs typeface="Segoe UI" panose="020B0502040204020203" pitchFamily="34" charset="0"/>
            </a:rPr>
            <a:t>submits</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hu-HU" sz="1400" b="1" dirty="0" err="1">
              <a:latin typeface="Segoe UI" panose="020B0502040204020203" pitchFamily="34" charset="0"/>
              <a:ea typeface="Segoe UI" panose="020B0502040204020203" pitchFamily="34" charset="0"/>
              <a:cs typeface="Segoe UI" panose="020B0502040204020203" pitchFamily="34" charset="0"/>
            </a:rPr>
            <a:t>its</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hu-HU" sz="1400" b="1" dirty="0" err="1">
              <a:latin typeface="Segoe UI" panose="020B0502040204020203" pitchFamily="34" charset="0"/>
              <a:ea typeface="Segoe UI" panose="020B0502040204020203" pitchFamily="34" charset="0"/>
              <a:cs typeface="Segoe UI" panose="020B0502040204020203" pitchFamily="34" charset="0"/>
            </a:rPr>
            <a:t>opinion</a:t>
          </a:r>
          <a:endParaRPr lang="hu-HU" sz="1400" b="1" dirty="0">
            <a:latin typeface="Segoe UI" panose="020B0502040204020203" pitchFamily="34" charset="0"/>
            <a:ea typeface="Segoe UI" panose="020B0502040204020203" pitchFamily="34" charset="0"/>
            <a:cs typeface="Segoe UI" panose="020B0502040204020203" pitchFamily="34" charset="0"/>
          </a:endParaRPr>
        </a:p>
      </dgm:t>
    </dgm:pt>
    <dgm:pt modelId="{EFA98DB6-1F8D-48D4-8991-149E9DAAC120}" type="parTrans" cxnId="{CB1ACF72-D140-4308-A8D2-D821BB8B8FA2}">
      <dgm:prSet/>
      <dgm:spPr/>
      <dgm:t>
        <a:bodyPr/>
        <a:lstStyle/>
        <a:p>
          <a:endParaRPr lang="hu-HU" sz="1200"/>
        </a:p>
      </dgm:t>
    </dgm:pt>
    <dgm:pt modelId="{471E7266-A8B5-4187-B885-DB6FB4E96B8E}" type="sibTrans" cxnId="{CB1ACF72-D140-4308-A8D2-D821BB8B8FA2}">
      <dgm:prSet/>
      <dgm:spPr/>
      <dgm:t>
        <a:bodyPr/>
        <a:lstStyle/>
        <a:p>
          <a:endParaRPr lang="hu-HU" sz="1200"/>
        </a:p>
      </dgm:t>
    </dgm:pt>
    <dgm:pt modelId="{C1AF7295-13B4-456B-9847-66FA521CFAFA}">
      <dgm:prSet custT="1"/>
      <dgm:spPr/>
      <dgm:t>
        <a:bodyPr/>
        <a:lstStyle/>
        <a:p>
          <a:r>
            <a:rPr lang="hu-HU" sz="1400" b="1" dirty="0">
              <a:latin typeface="Segoe UI" panose="020B0502040204020203" pitchFamily="34" charset="0"/>
              <a:ea typeface="Segoe UI" panose="020B0502040204020203" pitchFamily="34" charset="0"/>
              <a:cs typeface="Segoe UI" panose="020B0502040204020203" pitchFamily="34" charset="0"/>
            </a:rPr>
            <a:t>November</a:t>
          </a:r>
        </a:p>
      </dgm:t>
    </dgm:pt>
    <dgm:pt modelId="{2E13B0E0-88C1-4B3E-9A41-3557FFAE264D}" type="parTrans" cxnId="{26BE52C3-A7D6-455B-B9A2-593FEB3D0009}">
      <dgm:prSet/>
      <dgm:spPr/>
      <dgm:t>
        <a:bodyPr/>
        <a:lstStyle/>
        <a:p>
          <a:endParaRPr lang="hu-HU" sz="1200"/>
        </a:p>
      </dgm:t>
    </dgm:pt>
    <dgm:pt modelId="{582E645C-4EDE-4AD5-8F83-56AED1634099}" type="sibTrans" cxnId="{26BE52C3-A7D6-455B-B9A2-593FEB3D0009}">
      <dgm:prSet/>
      <dgm:spPr/>
      <dgm:t>
        <a:bodyPr/>
        <a:lstStyle/>
        <a:p>
          <a:endParaRPr lang="hu-HU" sz="1200"/>
        </a:p>
      </dgm:t>
    </dgm:pt>
    <dgm:pt modelId="{BA1D74E1-B7AC-4F3B-9FA6-82C4C2D4804F}">
      <dgm:prSet custT="1"/>
      <dgm:spPr/>
      <dgm:t>
        <a:bodyPr/>
        <a:lstStyle/>
        <a:p>
          <a:r>
            <a:rPr lang="hu-HU" sz="1400" b="1" dirty="0" err="1">
              <a:latin typeface="Segoe UI" panose="020B0502040204020203" pitchFamily="34" charset="0"/>
              <a:ea typeface="Segoe UI" panose="020B0502040204020203" pitchFamily="34" charset="0"/>
              <a:cs typeface="Segoe UI" panose="020B0502040204020203" pitchFamily="34" charset="0"/>
            </a:rPr>
            <a:t>Detailed</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hu-HU" sz="1400" b="1" dirty="0" err="1">
              <a:latin typeface="Segoe UI" panose="020B0502040204020203" pitchFamily="34" charset="0"/>
              <a:ea typeface="Segoe UI" panose="020B0502040204020203" pitchFamily="34" charset="0"/>
              <a:cs typeface="Segoe UI" panose="020B0502040204020203" pitchFamily="34" charset="0"/>
            </a:rPr>
            <a:t>debate</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hu-HU" sz="1400" b="1" dirty="0" err="1">
              <a:latin typeface="Segoe UI" panose="020B0502040204020203" pitchFamily="34" charset="0"/>
              <a:ea typeface="Segoe UI" panose="020B0502040204020203" pitchFamily="34" charset="0"/>
              <a:cs typeface="Segoe UI" panose="020B0502040204020203" pitchFamily="34" charset="0"/>
            </a:rPr>
            <a:t>before</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hu-HU" sz="1400" b="1" dirty="0" err="1">
              <a:latin typeface="Segoe UI" panose="020B0502040204020203" pitchFamily="34" charset="0"/>
              <a:ea typeface="Segoe UI" panose="020B0502040204020203" pitchFamily="34" charset="0"/>
              <a:cs typeface="Segoe UI" panose="020B0502040204020203" pitchFamily="34" charset="0"/>
            </a:rPr>
            <a:t>the</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hu-HU" sz="1400" b="1" dirty="0" err="1">
              <a:latin typeface="Segoe UI" panose="020B0502040204020203" pitchFamily="34" charset="0"/>
              <a:ea typeface="Segoe UI" panose="020B0502040204020203" pitchFamily="34" charset="0"/>
              <a:cs typeface="Segoe UI" panose="020B0502040204020203" pitchFamily="34" charset="0"/>
            </a:rPr>
            <a:t>comittee</a:t>
          </a:r>
          <a:r>
            <a:rPr lang="hu-HU" sz="1400" b="1" dirty="0">
              <a:latin typeface="Segoe UI" panose="020B0502040204020203" pitchFamily="34" charset="0"/>
              <a:ea typeface="Segoe UI" panose="020B0502040204020203" pitchFamily="34" charset="0"/>
              <a:cs typeface="Segoe UI" panose="020B0502040204020203" pitchFamily="34" charset="0"/>
            </a:rPr>
            <a:t>’s</a:t>
          </a:r>
        </a:p>
      </dgm:t>
    </dgm:pt>
    <dgm:pt modelId="{7751D503-4312-4D81-93CE-BDD0F2FBAF2D}" type="parTrans" cxnId="{FD09715E-C5F4-4D18-A9E6-2F37139C91AF}">
      <dgm:prSet/>
      <dgm:spPr/>
      <dgm:t>
        <a:bodyPr/>
        <a:lstStyle/>
        <a:p>
          <a:endParaRPr lang="hu-HU" sz="1200"/>
        </a:p>
      </dgm:t>
    </dgm:pt>
    <dgm:pt modelId="{A3E1337C-57FD-46A8-AB99-213A34CCAF82}" type="sibTrans" cxnId="{FD09715E-C5F4-4D18-A9E6-2F37139C91AF}">
      <dgm:prSet/>
      <dgm:spPr/>
      <dgm:t>
        <a:bodyPr/>
        <a:lstStyle/>
        <a:p>
          <a:endParaRPr lang="hu-HU" sz="1200"/>
        </a:p>
      </dgm:t>
    </dgm:pt>
    <dgm:pt modelId="{9D6C4986-ACE6-4968-8221-946C66B4A48D}">
      <dgm:prSet custT="1"/>
      <dgm:spPr/>
      <dgm:t>
        <a:bodyPr/>
        <a:lstStyle/>
        <a:p>
          <a:r>
            <a:rPr lang="hu-HU" sz="1400" b="1" dirty="0" err="1">
              <a:solidFill>
                <a:schemeClr val="tx1"/>
              </a:solidFill>
              <a:latin typeface="Segoe UI" panose="020B0502040204020203" pitchFamily="34" charset="0"/>
              <a:ea typeface="Segoe UI" panose="020B0502040204020203" pitchFamily="34" charset="0"/>
              <a:cs typeface="Segoe UI" panose="020B0502040204020203" pitchFamily="34" charset="0"/>
            </a:rPr>
            <a:t>In-depth</a:t>
          </a:r>
          <a:r>
            <a:rPr lang="hu-HU" sz="1400" b="1"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hu-HU" sz="1400" b="1" dirty="0" err="1">
              <a:solidFill>
                <a:schemeClr val="tx1"/>
              </a:solidFill>
              <a:latin typeface="Segoe UI" panose="020B0502040204020203" pitchFamily="34" charset="0"/>
              <a:ea typeface="Segoe UI" panose="020B0502040204020203" pitchFamily="34" charset="0"/>
              <a:cs typeface="Segoe UI" panose="020B0502040204020203" pitchFamily="34" charset="0"/>
            </a:rPr>
            <a:t>debate</a:t>
          </a:r>
          <a:r>
            <a:rPr lang="hu-HU" sz="1400" b="1"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hu-HU" sz="1400" b="1" dirty="0" err="1">
              <a:solidFill>
                <a:schemeClr val="tx1"/>
              </a:solidFill>
              <a:latin typeface="Segoe UI" panose="020B0502040204020203" pitchFamily="34" charset="0"/>
              <a:ea typeface="Segoe UI" panose="020B0502040204020203" pitchFamily="34" charset="0"/>
              <a:cs typeface="Segoe UI" panose="020B0502040204020203" pitchFamily="34" charset="0"/>
            </a:rPr>
            <a:t>in</a:t>
          </a:r>
          <a:r>
            <a:rPr lang="hu-HU" sz="1400" b="1"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hu-HU" sz="1400" b="1" dirty="0" err="1">
              <a:solidFill>
                <a:schemeClr val="tx1"/>
              </a:solidFill>
              <a:latin typeface="Segoe UI" panose="020B0502040204020203" pitchFamily="34" charset="0"/>
              <a:ea typeface="Segoe UI" panose="020B0502040204020203" pitchFamily="34" charset="0"/>
              <a:cs typeface="Segoe UI" panose="020B0502040204020203" pitchFamily="34" charset="0"/>
            </a:rPr>
            <a:t>committees</a:t>
          </a:r>
          <a:r>
            <a:rPr lang="hu-HU" sz="1400" b="1"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hu-HU" sz="1400" b="1" dirty="0" err="1">
              <a:solidFill>
                <a:schemeClr val="tx1"/>
              </a:solidFill>
              <a:latin typeface="Segoe UI" panose="020B0502040204020203" pitchFamily="34" charset="0"/>
              <a:ea typeface="Segoe UI" panose="020B0502040204020203" pitchFamily="34" charset="0"/>
              <a:cs typeface="Segoe UI" panose="020B0502040204020203" pitchFamily="34" charset="0"/>
            </a:rPr>
            <a:t>submission</a:t>
          </a:r>
          <a:r>
            <a:rPr lang="hu-HU" sz="1400" b="1" dirty="0">
              <a:solidFill>
                <a:schemeClr val="tx1"/>
              </a:solidFill>
              <a:latin typeface="Segoe UI" panose="020B0502040204020203" pitchFamily="34" charset="0"/>
              <a:ea typeface="Segoe UI" panose="020B0502040204020203" pitchFamily="34" charset="0"/>
              <a:cs typeface="Segoe UI" panose="020B0502040204020203" pitchFamily="34" charset="0"/>
            </a:rPr>
            <a:t> of </a:t>
          </a:r>
          <a:r>
            <a:rPr lang="hu-HU" sz="1400" b="1" dirty="0" err="1">
              <a:solidFill>
                <a:schemeClr val="tx1"/>
              </a:solidFill>
              <a:latin typeface="Segoe UI" panose="020B0502040204020203" pitchFamily="34" charset="0"/>
              <a:ea typeface="Segoe UI" panose="020B0502040204020203" pitchFamily="34" charset="0"/>
              <a:cs typeface="Segoe UI" panose="020B0502040204020203" pitchFamily="34" charset="0"/>
            </a:rPr>
            <a:t>proposal</a:t>
          </a:r>
          <a:r>
            <a:rPr lang="hu-HU" sz="1400" b="1"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hu-HU" sz="1400" b="1" dirty="0" err="1">
              <a:solidFill>
                <a:schemeClr val="tx1"/>
              </a:solidFill>
              <a:latin typeface="Segoe UI" panose="020B0502040204020203" pitchFamily="34" charset="0"/>
              <a:ea typeface="Segoe UI" panose="020B0502040204020203" pitchFamily="34" charset="0"/>
              <a:cs typeface="Segoe UI" panose="020B0502040204020203" pitchFamily="34" charset="0"/>
            </a:rPr>
            <a:t>for</a:t>
          </a:r>
          <a:r>
            <a:rPr lang="hu-HU" sz="1400" b="1"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hu-HU" sz="1400" b="1" dirty="0" err="1">
              <a:solidFill>
                <a:schemeClr val="tx1"/>
              </a:solidFill>
              <a:latin typeface="Segoe UI" panose="020B0502040204020203" pitchFamily="34" charset="0"/>
              <a:ea typeface="Segoe UI" panose="020B0502040204020203" pitchFamily="34" charset="0"/>
              <a:cs typeface="Segoe UI" panose="020B0502040204020203" pitchFamily="34" charset="0"/>
            </a:rPr>
            <a:t>amendments</a:t>
          </a:r>
          <a:r>
            <a:rPr lang="hu-HU" sz="1400" b="1" dirty="0">
              <a:solidFill>
                <a:schemeClr val="tx1"/>
              </a:solidFill>
              <a:latin typeface="Segoe UI" panose="020B0502040204020203" pitchFamily="34" charset="0"/>
              <a:ea typeface="Segoe UI" panose="020B0502040204020203" pitchFamily="34" charset="0"/>
              <a:cs typeface="Segoe UI" panose="020B0502040204020203" pitchFamily="34" charset="0"/>
            </a:rPr>
            <a:t> and </a:t>
          </a:r>
          <a:r>
            <a:rPr lang="hu-HU" sz="1400" b="1" dirty="0" err="1">
              <a:solidFill>
                <a:schemeClr val="tx1"/>
              </a:solidFill>
              <a:latin typeface="Segoe UI" panose="020B0502040204020203" pitchFamily="34" charset="0"/>
              <a:ea typeface="Segoe UI" panose="020B0502040204020203" pitchFamily="34" charset="0"/>
              <a:cs typeface="Segoe UI" panose="020B0502040204020203" pitchFamily="34" charset="0"/>
            </a:rPr>
            <a:t>reports</a:t>
          </a:r>
          <a:r>
            <a:rPr lang="hu-HU" sz="1400" b="1"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hu-HU" sz="1400" b="1" dirty="0" err="1">
              <a:solidFill>
                <a:schemeClr val="tx1"/>
              </a:solidFill>
              <a:latin typeface="Segoe UI" panose="020B0502040204020203" pitchFamily="34" charset="0"/>
              <a:ea typeface="Segoe UI" panose="020B0502040204020203" pitchFamily="34" charset="0"/>
              <a:cs typeface="Segoe UI" panose="020B0502040204020203" pitchFamily="34" charset="0"/>
            </a:rPr>
            <a:t>by</a:t>
          </a:r>
          <a:r>
            <a:rPr lang="hu-HU" sz="1400" b="1"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hu-HU" sz="1400" b="1" dirty="0" err="1">
              <a:solidFill>
                <a:schemeClr val="tx1"/>
              </a:solidFill>
              <a:latin typeface="Segoe UI" panose="020B0502040204020203" pitchFamily="34" charset="0"/>
              <a:ea typeface="Segoe UI" panose="020B0502040204020203" pitchFamily="34" charset="0"/>
              <a:cs typeface="Segoe UI" panose="020B0502040204020203" pitchFamily="34" charset="0"/>
            </a:rPr>
            <a:t>the</a:t>
          </a:r>
          <a:r>
            <a:rPr lang="hu-HU" sz="1400" b="1"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hu-HU" sz="1400" b="1" dirty="0" err="1">
              <a:solidFill>
                <a:schemeClr val="tx1"/>
              </a:solidFill>
              <a:latin typeface="Segoe UI" panose="020B0502040204020203" pitchFamily="34" charset="0"/>
              <a:ea typeface="Segoe UI" panose="020B0502040204020203" pitchFamily="34" charset="0"/>
              <a:cs typeface="Segoe UI" panose="020B0502040204020203" pitchFamily="34" charset="0"/>
            </a:rPr>
            <a:t>committees</a:t>
          </a:r>
          <a:endParaRPr lang="hu-HU" sz="1400" b="1" dirty="0">
            <a:latin typeface="Segoe UI" panose="020B0502040204020203" pitchFamily="34" charset="0"/>
            <a:ea typeface="Segoe UI" panose="020B0502040204020203" pitchFamily="34" charset="0"/>
            <a:cs typeface="Segoe UI" panose="020B0502040204020203" pitchFamily="34" charset="0"/>
          </a:endParaRPr>
        </a:p>
      </dgm:t>
    </dgm:pt>
    <dgm:pt modelId="{185DE9F3-D99B-43AA-A2B7-6F1C5979A5FE}" type="parTrans" cxnId="{4831F021-60B7-45BF-9AC3-6D97A9BB932B}">
      <dgm:prSet/>
      <dgm:spPr/>
      <dgm:t>
        <a:bodyPr/>
        <a:lstStyle/>
        <a:p>
          <a:endParaRPr lang="hu-HU" sz="1200"/>
        </a:p>
      </dgm:t>
    </dgm:pt>
    <dgm:pt modelId="{56273262-574C-4848-88B8-98E6E5214838}" type="sibTrans" cxnId="{4831F021-60B7-45BF-9AC3-6D97A9BB932B}">
      <dgm:prSet/>
      <dgm:spPr/>
      <dgm:t>
        <a:bodyPr/>
        <a:lstStyle/>
        <a:p>
          <a:endParaRPr lang="hu-HU" sz="1200"/>
        </a:p>
      </dgm:t>
    </dgm:pt>
    <dgm:pt modelId="{0B837E67-A9EB-40DB-8985-2A0CBBB5A7C1}">
      <dgm:prSet custT="1"/>
      <dgm:spPr/>
      <dgm:t>
        <a:bodyPr/>
        <a:lstStyle/>
        <a:p>
          <a:r>
            <a:rPr lang="hu-HU" sz="1400" b="1" dirty="0">
              <a:latin typeface="Segoe UI" panose="020B0502040204020203" pitchFamily="34" charset="0"/>
              <a:ea typeface="Segoe UI" panose="020B0502040204020203" pitchFamily="34" charset="0"/>
              <a:cs typeface="Segoe UI" panose="020B0502040204020203" pitchFamily="34" charset="0"/>
            </a:rPr>
            <a:t>December</a:t>
          </a:r>
        </a:p>
      </dgm:t>
    </dgm:pt>
    <dgm:pt modelId="{89DFC03B-D753-41A2-AFBC-563774B3AD0A}" type="parTrans" cxnId="{9A826441-A33E-4F44-B5D5-48D54D05FBBA}">
      <dgm:prSet/>
      <dgm:spPr/>
      <dgm:t>
        <a:bodyPr/>
        <a:lstStyle/>
        <a:p>
          <a:endParaRPr lang="hu-HU" sz="1200"/>
        </a:p>
      </dgm:t>
    </dgm:pt>
    <dgm:pt modelId="{0A0DDCD7-F438-48A6-94F7-73CB1A65284F}" type="sibTrans" cxnId="{9A826441-A33E-4F44-B5D5-48D54D05FBBA}">
      <dgm:prSet/>
      <dgm:spPr/>
      <dgm:t>
        <a:bodyPr/>
        <a:lstStyle/>
        <a:p>
          <a:endParaRPr lang="hu-HU" sz="1200"/>
        </a:p>
      </dgm:t>
    </dgm:pt>
    <dgm:pt modelId="{1641B01B-1A9A-4FF6-B733-5B489E28CAFD}">
      <dgm:prSet custT="1"/>
      <dgm:spPr/>
      <dgm:t>
        <a:bodyPr/>
        <a:lstStyle/>
        <a:p>
          <a:r>
            <a:rPr lang="hu-HU" sz="1400" b="1" dirty="0">
              <a:latin typeface="Segoe UI" panose="020B0502040204020203" pitchFamily="34" charset="0"/>
              <a:ea typeface="Segoe UI" panose="020B0502040204020203" pitchFamily="34" charset="0"/>
              <a:cs typeface="Segoe UI" panose="020B0502040204020203" pitchFamily="34" charset="0"/>
            </a:rPr>
            <a:t> The </a:t>
          </a:r>
          <a:r>
            <a:rPr lang="hu-HU" sz="1400" b="1" dirty="0" err="1">
              <a:latin typeface="Segoe UI" panose="020B0502040204020203" pitchFamily="34" charset="0"/>
              <a:ea typeface="Segoe UI" panose="020B0502040204020203" pitchFamily="34" charset="0"/>
              <a:cs typeface="Segoe UI" panose="020B0502040204020203" pitchFamily="34" charset="0"/>
            </a:rPr>
            <a:t>Comittee</a:t>
          </a:r>
          <a:r>
            <a:rPr lang="hu-HU" sz="1400" b="1" dirty="0">
              <a:latin typeface="Segoe UI" panose="020B0502040204020203" pitchFamily="34" charset="0"/>
              <a:ea typeface="Segoe UI" panose="020B0502040204020203" pitchFamily="34" charset="0"/>
              <a:cs typeface="Segoe UI" panose="020B0502040204020203" pitchFamily="34" charset="0"/>
            </a:rPr>
            <a:t> of </a:t>
          </a:r>
          <a:r>
            <a:rPr lang="hu-HU" sz="1400" b="1" dirty="0" err="1">
              <a:latin typeface="Segoe UI" panose="020B0502040204020203" pitchFamily="34" charset="0"/>
              <a:ea typeface="Segoe UI" panose="020B0502040204020203" pitchFamily="34" charset="0"/>
              <a:cs typeface="Segoe UI" panose="020B0502040204020203" pitchFamily="34" charset="0"/>
            </a:rPr>
            <a:t>Legislation</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hu-HU" sz="1400" b="1" dirty="0" err="1">
              <a:latin typeface="Segoe UI" panose="020B0502040204020203" pitchFamily="34" charset="0"/>
              <a:ea typeface="Segoe UI" panose="020B0502040204020203" pitchFamily="34" charset="0"/>
              <a:cs typeface="Segoe UI" panose="020B0502040204020203" pitchFamily="34" charset="0"/>
            </a:rPr>
            <a:t>which</a:t>
          </a:r>
          <a:r>
            <a:rPr lang="hu-HU" sz="1400" b="1" dirty="0">
              <a:latin typeface="Segoe UI" panose="020B0502040204020203" pitchFamily="34" charset="0"/>
              <a:ea typeface="Segoe UI" panose="020B0502040204020203" pitchFamily="34" charset="0"/>
              <a:cs typeface="Segoe UI" panose="020B0502040204020203" pitchFamily="34" charset="0"/>
            </a:rPr>
            <a:t> is </a:t>
          </a:r>
          <a:r>
            <a:rPr lang="hu-HU" sz="1400" b="1" dirty="0" err="1">
              <a:latin typeface="Segoe UI" panose="020B0502040204020203" pitchFamily="34" charset="0"/>
              <a:ea typeface="Segoe UI" panose="020B0502040204020203" pitchFamily="34" charset="0"/>
              <a:cs typeface="Segoe UI" panose="020B0502040204020203" pitchFamily="34" charset="0"/>
            </a:rPr>
            <a:t>in</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hu-HU" sz="1400" b="1" dirty="0" err="1">
              <a:latin typeface="Segoe UI" panose="020B0502040204020203" pitchFamily="34" charset="0"/>
              <a:ea typeface="Segoe UI" panose="020B0502040204020203" pitchFamily="34" charset="0"/>
              <a:cs typeface="Segoe UI" panose="020B0502040204020203" pitchFamily="34" charset="0"/>
            </a:rPr>
            <a:t>this</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hu-HU" sz="1400" b="1" dirty="0" err="1">
              <a:latin typeface="Segoe UI" panose="020B0502040204020203" pitchFamily="34" charset="0"/>
              <a:ea typeface="Segoe UI" panose="020B0502040204020203" pitchFamily="34" charset="0"/>
              <a:cs typeface="Segoe UI" panose="020B0502040204020203" pitchFamily="34" charset="0"/>
            </a:rPr>
            <a:t>case</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hu-HU" sz="1400" b="1" dirty="0" err="1">
              <a:latin typeface="Segoe UI" panose="020B0502040204020203" pitchFamily="34" charset="0"/>
              <a:ea typeface="Segoe UI" panose="020B0502040204020203" pitchFamily="34" charset="0"/>
              <a:cs typeface="Segoe UI" panose="020B0502040204020203" pitchFamily="34" charset="0"/>
            </a:rPr>
            <a:t>is</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hu-HU" sz="1400" b="1" dirty="0" err="1">
              <a:latin typeface="Segoe UI" panose="020B0502040204020203" pitchFamily="34" charset="0"/>
              <a:ea typeface="Segoe UI" panose="020B0502040204020203" pitchFamily="34" charset="0"/>
              <a:cs typeface="Segoe UI" panose="020B0502040204020203" pitchFamily="34" charset="0"/>
            </a:rPr>
            <a:t>the</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hu-HU" sz="1400" b="1" dirty="0" err="1">
              <a:latin typeface="Segoe UI" panose="020B0502040204020203" pitchFamily="34" charset="0"/>
              <a:ea typeface="Segoe UI" panose="020B0502040204020203" pitchFamily="34" charset="0"/>
              <a:cs typeface="Segoe UI" panose="020B0502040204020203" pitchFamily="34" charset="0"/>
            </a:rPr>
            <a:t>Comitee</a:t>
          </a:r>
          <a:r>
            <a:rPr lang="hu-HU" sz="1400" b="1" dirty="0">
              <a:latin typeface="Segoe UI" panose="020B0502040204020203" pitchFamily="34" charset="0"/>
              <a:ea typeface="Segoe UI" panose="020B0502040204020203" pitchFamily="34" charset="0"/>
              <a:cs typeface="Segoe UI" panose="020B0502040204020203" pitchFamily="34" charset="0"/>
            </a:rPr>
            <a:t> of </a:t>
          </a:r>
          <a:r>
            <a:rPr lang="hu-HU" sz="1400" b="1" dirty="0" err="1">
              <a:latin typeface="Segoe UI" panose="020B0502040204020203" pitchFamily="34" charset="0"/>
              <a:ea typeface="Segoe UI" panose="020B0502040204020203" pitchFamily="34" charset="0"/>
              <a:cs typeface="Segoe UI" panose="020B0502040204020203" pitchFamily="34" charset="0"/>
            </a:rPr>
            <a:t>Budget</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hu-HU" sz="1400" b="1" dirty="0" err="1">
              <a:latin typeface="Segoe UI" panose="020B0502040204020203" pitchFamily="34" charset="0"/>
              <a:ea typeface="Segoe UI" panose="020B0502040204020203" pitchFamily="34" charset="0"/>
              <a:cs typeface="Segoe UI" panose="020B0502040204020203" pitchFamily="34" charset="0"/>
            </a:rPr>
            <a:t>submits</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en-US" sz="1400" b="1" dirty="0">
              <a:effectLst/>
              <a:latin typeface="Segoe UI" panose="020B0502040204020203" pitchFamily="34" charset="0"/>
              <a:ea typeface="Segoe UI" panose="020B0502040204020203" pitchFamily="34" charset="0"/>
              <a:cs typeface="Segoe UI" panose="020B0502040204020203" pitchFamily="34" charset="0"/>
            </a:rPr>
            <a:t>the summary of proposed amendments</a:t>
          </a:r>
          <a:endParaRPr lang="hu-HU" sz="1400" b="1"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dgm:t>
    </dgm:pt>
    <dgm:pt modelId="{8F279F84-6F5D-45A7-9954-7B1666F709D0}" type="parTrans" cxnId="{CFA14F84-623A-42A9-BA3A-F4C06B237377}">
      <dgm:prSet/>
      <dgm:spPr/>
      <dgm:t>
        <a:bodyPr/>
        <a:lstStyle/>
        <a:p>
          <a:endParaRPr lang="hu-HU" sz="1200"/>
        </a:p>
      </dgm:t>
    </dgm:pt>
    <dgm:pt modelId="{4B101CFC-07EB-46CB-9D8D-1778C84A618B}" type="sibTrans" cxnId="{CFA14F84-623A-42A9-BA3A-F4C06B237377}">
      <dgm:prSet/>
      <dgm:spPr/>
      <dgm:t>
        <a:bodyPr/>
        <a:lstStyle/>
        <a:p>
          <a:endParaRPr lang="hu-HU" sz="1200"/>
        </a:p>
      </dgm:t>
    </dgm:pt>
    <dgm:pt modelId="{52C5EDCE-DD78-4039-8B20-14320F2A0A48}">
      <dgm:prSet custT="1"/>
      <dgm:spPr/>
      <dgm:t>
        <a:bodyPr/>
        <a:lstStyle/>
        <a:p>
          <a:r>
            <a:rPr lang="hu-HU" sz="1400" b="1" dirty="0" err="1">
              <a:latin typeface="Segoe UI" panose="020B0502040204020203" pitchFamily="34" charset="0"/>
              <a:ea typeface="Segoe UI" panose="020B0502040204020203" pitchFamily="34" charset="0"/>
              <a:cs typeface="Segoe UI" panose="020B0502040204020203" pitchFamily="34" charset="0"/>
            </a:rPr>
            <a:t>unified</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hu-HU" sz="1400" b="1" dirty="0" err="1">
              <a:latin typeface="Segoe UI" panose="020B0502040204020203" pitchFamily="34" charset="0"/>
              <a:ea typeface="Segoe UI" panose="020B0502040204020203" pitchFamily="34" charset="0"/>
              <a:cs typeface="Segoe UI" panose="020B0502040204020203" pitchFamily="34" charset="0"/>
            </a:rPr>
            <a:t>proposal</a:t>
          </a:r>
          <a:r>
            <a:rPr lang="hu-HU" sz="1400" b="1" dirty="0">
              <a:latin typeface="Segoe UI" panose="020B0502040204020203" pitchFamily="34" charset="0"/>
              <a:ea typeface="Segoe UI" panose="020B0502040204020203" pitchFamily="34" charset="0"/>
              <a:cs typeface="Segoe UI" panose="020B0502040204020203" pitchFamily="34" charset="0"/>
            </a:rPr>
            <a:t> of </a:t>
          </a:r>
          <a:r>
            <a:rPr lang="hu-HU" sz="1400" b="1" dirty="0" err="1">
              <a:latin typeface="Segoe UI" panose="020B0502040204020203" pitchFamily="34" charset="0"/>
              <a:ea typeface="Segoe UI" panose="020B0502040204020203" pitchFamily="34" charset="0"/>
              <a:cs typeface="Segoe UI" panose="020B0502040204020203" pitchFamily="34" charset="0"/>
            </a:rPr>
            <a:t>the</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hu-HU" sz="1400" b="1" dirty="0" err="1">
              <a:latin typeface="Segoe UI" panose="020B0502040204020203" pitchFamily="34" charset="0"/>
              <a:ea typeface="Segoe UI" panose="020B0502040204020203" pitchFamily="34" charset="0"/>
              <a:cs typeface="Segoe UI" panose="020B0502040204020203" pitchFamily="34" charset="0"/>
            </a:rPr>
            <a:t>Budget</a:t>
          </a:r>
          <a:r>
            <a:rPr lang="hu-HU" sz="1400" b="1" dirty="0">
              <a:latin typeface="Segoe UI" panose="020B0502040204020203" pitchFamily="34" charset="0"/>
              <a:ea typeface="Segoe UI" panose="020B0502040204020203" pitchFamily="34" charset="0"/>
              <a:cs typeface="Segoe UI" panose="020B0502040204020203" pitchFamily="34" charset="0"/>
            </a:rPr>
            <a:t> Bill is </a:t>
          </a:r>
          <a:r>
            <a:rPr lang="hu-HU" sz="1400" b="1" dirty="0" err="1">
              <a:latin typeface="Segoe UI" panose="020B0502040204020203" pitchFamily="34" charset="0"/>
              <a:ea typeface="Segoe UI" panose="020B0502040204020203" pitchFamily="34" charset="0"/>
              <a:cs typeface="Segoe UI" panose="020B0502040204020203" pitchFamily="34" charset="0"/>
            </a:rPr>
            <a:t>sent</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hu-HU" sz="1400" b="1" dirty="0" err="1">
              <a:latin typeface="Segoe UI" panose="020B0502040204020203" pitchFamily="34" charset="0"/>
              <a:ea typeface="Segoe UI" panose="020B0502040204020203" pitchFamily="34" charset="0"/>
              <a:cs typeface="Segoe UI" panose="020B0502040204020203" pitchFamily="34" charset="0"/>
            </a:rPr>
            <a:t>to</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hu-HU" sz="1400" b="1" dirty="0" err="1">
              <a:latin typeface="Segoe UI" panose="020B0502040204020203" pitchFamily="34" charset="0"/>
              <a:ea typeface="Segoe UI" panose="020B0502040204020203" pitchFamily="34" charset="0"/>
              <a:cs typeface="Segoe UI" panose="020B0502040204020203" pitchFamily="34" charset="0"/>
            </a:rPr>
            <a:t>the</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hu-HU" sz="1400" b="1" dirty="0" err="1">
              <a:latin typeface="Segoe UI" panose="020B0502040204020203" pitchFamily="34" charset="0"/>
              <a:ea typeface="Segoe UI" panose="020B0502040204020203" pitchFamily="34" charset="0"/>
              <a:cs typeface="Segoe UI" panose="020B0502040204020203" pitchFamily="34" charset="0"/>
            </a:rPr>
            <a:t>Fiscal</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hu-HU" sz="1400" b="1" dirty="0" err="1">
              <a:latin typeface="Segoe UI" panose="020B0502040204020203" pitchFamily="34" charset="0"/>
              <a:ea typeface="Segoe UI" panose="020B0502040204020203" pitchFamily="34" charset="0"/>
              <a:cs typeface="Segoe UI" panose="020B0502040204020203" pitchFamily="34" charset="0"/>
            </a:rPr>
            <a:t>Council</a:t>
          </a:r>
          <a:endParaRPr lang="hu-HU" sz="1400" b="1" dirty="0">
            <a:latin typeface="Segoe UI" panose="020B0502040204020203" pitchFamily="34" charset="0"/>
            <a:ea typeface="Segoe UI" panose="020B0502040204020203" pitchFamily="34" charset="0"/>
            <a:cs typeface="Segoe UI" panose="020B0502040204020203" pitchFamily="34" charset="0"/>
          </a:endParaRPr>
        </a:p>
      </dgm:t>
    </dgm:pt>
    <dgm:pt modelId="{00E0814A-5E95-4276-8E75-1FDA3CBEB9CC}" type="parTrans" cxnId="{7E598D4F-0C39-45E8-8152-C693A2FA4050}">
      <dgm:prSet/>
      <dgm:spPr/>
      <dgm:t>
        <a:bodyPr/>
        <a:lstStyle/>
        <a:p>
          <a:endParaRPr lang="hu-HU" sz="1200"/>
        </a:p>
      </dgm:t>
    </dgm:pt>
    <dgm:pt modelId="{D4650B79-8D0C-45F0-B1D6-A9E2B343B40B}" type="sibTrans" cxnId="{7E598D4F-0C39-45E8-8152-C693A2FA4050}">
      <dgm:prSet/>
      <dgm:spPr/>
      <dgm:t>
        <a:bodyPr/>
        <a:lstStyle/>
        <a:p>
          <a:endParaRPr lang="hu-HU" sz="1200"/>
        </a:p>
      </dgm:t>
    </dgm:pt>
    <dgm:pt modelId="{B947FAA0-9DAD-4CA0-A266-FF383FCC6123}">
      <dgm:prSet custT="1"/>
      <dgm:spPr/>
      <dgm:t>
        <a:bodyPr/>
        <a:lstStyle/>
        <a:p>
          <a:r>
            <a:rPr lang="hu-HU" sz="1400" b="1" dirty="0" err="1">
              <a:latin typeface="Segoe UI" panose="020B0502040204020203" pitchFamily="34" charset="0"/>
              <a:ea typeface="Segoe UI" panose="020B0502040204020203" pitchFamily="34" charset="0"/>
              <a:cs typeface="Segoe UI" panose="020B0502040204020203" pitchFamily="34" charset="0"/>
            </a:rPr>
            <a:t>Goverment</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hu-HU" sz="1400" b="1" dirty="0" err="1">
              <a:latin typeface="Segoe UI" panose="020B0502040204020203" pitchFamily="34" charset="0"/>
              <a:ea typeface="Segoe UI" panose="020B0502040204020203" pitchFamily="34" charset="0"/>
              <a:cs typeface="Segoe UI" panose="020B0502040204020203" pitchFamily="34" charset="0"/>
            </a:rPr>
            <a:t>list</a:t>
          </a:r>
          <a:r>
            <a:rPr lang="hu-HU" sz="1400" b="1" dirty="0">
              <a:latin typeface="Segoe UI" panose="020B0502040204020203" pitchFamily="34" charset="0"/>
              <a:ea typeface="Segoe UI" panose="020B0502040204020203" pitchFamily="34" charset="0"/>
              <a:cs typeface="Segoe UI" panose="020B0502040204020203" pitchFamily="34" charset="0"/>
            </a:rPr>
            <a:t> of </a:t>
          </a:r>
          <a:r>
            <a:rPr lang="hu-HU" sz="1400" b="1" dirty="0" err="1">
              <a:latin typeface="Segoe UI" panose="020B0502040204020203" pitchFamily="34" charset="0"/>
              <a:ea typeface="Segoe UI" panose="020B0502040204020203" pitchFamily="34" charset="0"/>
              <a:cs typeface="Segoe UI" panose="020B0502040204020203" pitchFamily="34" charset="0"/>
            </a:rPr>
            <a:t>amendments</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hu-HU" sz="1400" b="1" dirty="0" err="1">
              <a:latin typeface="Segoe UI" panose="020B0502040204020203" pitchFamily="34" charset="0"/>
              <a:ea typeface="Segoe UI" panose="020B0502040204020203" pitchFamily="34" charset="0"/>
              <a:cs typeface="Segoe UI" panose="020B0502040204020203" pitchFamily="34" charset="0"/>
            </a:rPr>
            <a:t>supported</a:t>
          </a:r>
          <a:endParaRPr lang="hu-HU" sz="1400" b="1" dirty="0">
            <a:latin typeface="Segoe UI" panose="020B0502040204020203" pitchFamily="34" charset="0"/>
            <a:ea typeface="Segoe UI" panose="020B0502040204020203" pitchFamily="34" charset="0"/>
            <a:cs typeface="Segoe UI" panose="020B0502040204020203" pitchFamily="34" charset="0"/>
          </a:endParaRPr>
        </a:p>
      </dgm:t>
    </dgm:pt>
    <dgm:pt modelId="{FBFBFDD4-1AD4-466D-BBFD-BF145BC4EB84}" type="parTrans" cxnId="{BB3B45C9-C706-4508-9DDC-DBFA8EE4FB3D}">
      <dgm:prSet/>
      <dgm:spPr/>
      <dgm:t>
        <a:bodyPr/>
        <a:lstStyle/>
        <a:p>
          <a:endParaRPr lang="hu-HU"/>
        </a:p>
      </dgm:t>
    </dgm:pt>
    <dgm:pt modelId="{A5740964-6BE9-4AB0-BFF5-D65C6011F5D0}" type="sibTrans" cxnId="{BB3B45C9-C706-4508-9DDC-DBFA8EE4FB3D}">
      <dgm:prSet/>
      <dgm:spPr/>
      <dgm:t>
        <a:bodyPr/>
        <a:lstStyle/>
        <a:p>
          <a:endParaRPr lang="hu-HU"/>
        </a:p>
      </dgm:t>
    </dgm:pt>
    <dgm:pt modelId="{315E5282-D352-4499-A6A2-A0B22C9335C5}">
      <dgm:prSet custT="1"/>
      <dgm:spPr/>
      <dgm:t>
        <a:bodyPr/>
        <a:lstStyle/>
        <a:p>
          <a:r>
            <a:rPr lang="en-US" sz="1400" b="1" dirty="0">
              <a:effectLst/>
              <a:latin typeface="Segoe UI" panose="020B0502040204020203" pitchFamily="34" charset="0"/>
              <a:ea typeface="Segoe UI" panose="020B0502040204020203" pitchFamily="34" charset="0"/>
              <a:cs typeface="Segoe UI" panose="020B0502040204020203" pitchFamily="34" charset="0"/>
            </a:rPr>
            <a:t>Debate on </a:t>
          </a:r>
          <a:r>
            <a:rPr lang="en-US" sz="1400" b="1">
              <a:effectLst/>
              <a:latin typeface="Segoe UI" panose="020B0502040204020203" pitchFamily="34" charset="0"/>
              <a:ea typeface="Segoe UI" panose="020B0502040204020203" pitchFamily="34" charset="0"/>
              <a:cs typeface="Segoe UI" panose="020B0502040204020203" pitchFamily="34" charset="0"/>
            </a:rPr>
            <a:t>committee reports,</a:t>
          </a:r>
          <a:r>
            <a:rPr lang="hu-HU" sz="1400" b="1">
              <a:effectLst/>
              <a:latin typeface="Segoe UI" panose="020B0502040204020203" pitchFamily="34" charset="0"/>
              <a:ea typeface="Segoe UI" panose="020B0502040204020203" pitchFamily="34" charset="0"/>
              <a:cs typeface="Segoe UI" panose="020B0502040204020203" pitchFamily="34" charset="0"/>
            </a:rPr>
            <a:t> </a:t>
          </a:r>
          <a:r>
            <a:rPr lang="en-US" sz="1400" b="1" dirty="0">
              <a:effectLst/>
              <a:latin typeface="Segoe UI" panose="020B0502040204020203" pitchFamily="34" charset="0"/>
              <a:ea typeface="Segoe UI" panose="020B0502040204020203" pitchFamily="34" charset="0"/>
              <a:cs typeface="Segoe UI" panose="020B0502040204020203" pitchFamily="34" charset="0"/>
            </a:rPr>
            <a:t>the summary report and</a:t>
          </a:r>
          <a:r>
            <a:rPr lang="hu-HU" sz="1400" b="1" dirty="0">
              <a:effectLst/>
              <a:latin typeface="Segoe UI" panose="020B0502040204020203" pitchFamily="34" charset="0"/>
              <a:ea typeface="Segoe UI" panose="020B0502040204020203" pitchFamily="34" charset="0"/>
              <a:cs typeface="Segoe UI" panose="020B0502040204020203" pitchFamily="34" charset="0"/>
            </a:rPr>
            <a:t> </a:t>
          </a:r>
          <a:r>
            <a:rPr lang="en-US" sz="1400" b="1" dirty="0">
              <a:effectLst/>
              <a:latin typeface="Segoe UI" panose="020B0502040204020203" pitchFamily="34" charset="0"/>
              <a:ea typeface="Segoe UI" panose="020B0502040204020203" pitchFamily="34" charset="0"/>
              <a:cs typeface="Segoe UI" panose="020B0502040204020203" pitchFamily="34" charset="0"/>
            </a:rPr>
            <a:t>the summary of proposed amendments</a:t>
          </a:r>
          <a:r>
            <a:rPr lang="hu-HU" sz="1400" b="1" dirty="0">
              <a:effectLst/>
              <a:latin typeface="Segoe UI" panose="020B0502040204020203" pitchFamily="34" charset="0"/>
              <a:ea typeface="Segoe UI" panose="020B0502040204020203" pitchFamily="34" charset="0"/>
              <a:cs typeface="Segoe UI" panose="020B0502040204020203" pitchFamily="34" charset="0"/>
            </a:rPr>
            <a:t> </a:t>
          </a:r>
          <a:endParaRPr lang="hu-HU" sz="1400" b="1" dirty="0">
            <a:latin typeface="Segoe UI" panose="020B0502040204020203" pitchFamily="34" charset="0"/>
            <a:ea typeface="Segoe UI" panose="020B0502040204020203" pitchFamily="34" charset="0"/>
            <a:cs typeface="Segoe UI" panose="020B0502040204020203" pitchFamily="34" charset="0"/>
          </a:endParaRPr>
        </a:p>
      </dgm:t>
    </dgm:pt>
    <dgm:pt modelId="{40C56AF1-88D2-4584-B4DC-2B03E4B6B67B}" type="parTrans" cxnId="{0EA73175-C4FC-4A3C-98F4-4EED1B6BABFD}">
      <dgm:prSet/>
      <dgm:spPr/>
      <dgm:t>
        <a:bodyPr/>
        <a:lstStyle/>
        <a:p>
          <a:endParaRPr lang="hu-HU"/>
        </a:p>
      </dgm:t>
    </dgm:pt>
    <dgm:pt modelId="{801E997A-1713-4BFC-AFAA-E339D1E7E106}" type="sibTrans" cxnId="{0EA73175-C4FC-4A3C-98F4-4EED1B6BABFD}">
      <dgm:prSet/>
      <dgm:spPr/>
      <dgm:t>
        <a:bodyPr/>
        <a:lstStyle/>
        <a:p>
          <a:endParaRPr lang="hu-HU"/>
        </a:p>
      </dgm:t>
    </dgm:pt>
    <dgm:pt modelId="{F34EF54B-C2E7-48FF-A6DF-E27DECB3CC50}">
      <dgm:prSet custT="1"/>
      <dgm:spPr/>
      <dgm:t>
        <a:bodyPr/>
        <a:lstStyle/>
        <a:p>
          <a:r>
            <a:rPr lang="hu-HU" sz="1400" b="1" dirty="0">
              <a:latin typeface="Segoe UI" panose="020B0502040204020203" pitchFamily="34" charset="0"/>
              <a:ea typeface="Segoe UI" panose="020B0502040204020203" pitchFamily="34" charset="0"/>
              <a:cs typeface="Segoe UI" panose="020B0502040204020203" pitchFamily="34" charset="0"/>
            </a:rPr>
            <a:t>The </a:t>
          </a:r>
          <a:r>
            <a:rPr lang="hu-HU" sz="1400" b="1" dirty="0" err="1">
              <a:latin typeface="Segoe UI" panose="020B0502040204020203" pitchFamily="34" charset="0"/>
              <a:ea typeface="Segoe UI" panose="020B0502040204020203" pitchFamily="34" charset="0"/>
              <a:cs typeface="Segoe UI" panose="020B0502040204020203" pitchFamily="34" charset="0"/>
            </a:rPr>
            <a:t>general</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hu-HU" sz="1400" b="1" dirty="0" err="1">
              <a:latin typeface="Segoe UI" panose="020B0502040204020203" pitchFamily="34" charset="0"/>
              <a:ea typeface="Segoe UI" panose="020B0502040204020203" pitchFamily="34" charset="0"/>
              <a:cs typeface="Segoe UI" panose="020B0502040204020203" pitchFamily="34" charset="0"/>
            </a:rPr>
            <a:t>debate</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hu-HU" sz="1400" b="1" dirty="0" err="1">
              <a:latin typeface="Segoe UI" panose="020B0502040204020203" pitchFamily="34" charset="0"/>
              <a:ea typeface="Segoe UI" panose="020B0502040204020203" pitchFamily="34" charset="0"/>
              <a:cs typeface="Segoe UI" panose="020B0502040204020203" pitchFamily="34" charset="0"/>
            </a:rPr>
            <a:t>starts</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hu-HU" sz="1400" b="1" dirty="0" err="1">
              <a:latin typeface="Segoe UI" panose="020B0502040204020203" pitchFamily="34" charset="0"/>
              <a:ea typeface="Segoe UI" panose="020B0502040204020203" pitchFamily="34" charset="0"/>
              <a:cs typeface="Segoe UI" panose="020B0502040204020203" pitchFamily="34" charset="0"/>
            </a:rPr>
            <a:t>at</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hu-HU" sz="1400" b="1" dirty="0" err="1">
              <a:latin typeface="Segoe UI" panose="020B0502040204020203" pitchFamily="34" charset="0"/>
              <a:ea typeface="Segoe UI" panose="020B0502040204020203" pitchFamily="34" charset="0"/>
              <a:cs typeface="Segoe UI" panose="020B0502040204020203" pitchFamily="34" charset="0"/>
            </a:rPr>
            <a:t>least</a:t>
          </a:r>
          <a:r>
            <a:rPr lang="hu-HU" sz="1400" b="1" dirty="0">
              <a:latin typeface="Segoe UI" panose="020B0502040204020203" pitchFamily="34" charset="0"/>
              <a:ea typeface="Segoe UI" panose="020B0502040204020203" pitchFamily="34" charset="0"/>
              <a:cs typeface="Segoe UI" panose="020B0502040204020203" pitchFamily="34" charset="0"/>
            </a:rPr>
            <a:t> 13 </a:t>
          </a:r>
          <a:r>
            <a:rPr lang="hu-HU" sz="1400" b="1" dirty="0" err="1">
              <a:latin typeface="Segoe UI" panose="020B0502040204020203" pitchFamily="34" charset="0"/>
              <a:ea typeface="Segoe UI" panose="020B0502040204020203" pitchFamily="34" charset="0"/>
              <a:cs typeface="Segoe UI" panose="020B0502040204020203" pitchFamily="34" charset="0"/>
            </a:rPr>
            <a:t>days</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hu-HU" sz="1400" b="1" dirty="0" err="1">
              <a:latin typeface="Segoe UI" panose="020B0502040204020203" pitchFamily="34" charset="0"/>
              <a:ea typeface="Segoe UI" panose="020B0502040204020203" pitchFamily="34" charset="0"/>
              <a:cs typeface="Segoe UI" panose="020B0502040204020203" pitchFamily="34" charset="0"/>
            </a:rPr>
            <a:t>after</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hu-HU" sz="1400" b="1" dirty="0" err="1">
              <a:latin typeface="Segoe UI" panose="020B0502040204020203" pitchFamily="34" charset="0"/>
              <a:ea typeface="Segoe UI" panose="020B0502040204020203" pitchFamily="34" charset="0"/>
              <a:cs typeface="Segoe UI" panose="020B0502040204020203" pitchFamily="34" charset="0"/>
            </a:rPr>
            <a:t>submiting</a:t>
          </a:r>
          <a:r>
            <a:rPr lang="hu-HU" sz="1400" b="1" dirty="0">
              <a:latin typeface="Segoe UI" panose="020B0502040204020203" pitchFamily="34" charset="0"/>
              <a:ea typeface="Segoe UI" panose="020B0502040204020203" pitchFamily="34" charset="0"/>
              <a:cs typeface="Segoe UI" panose="020B0502040204020203" pitchFamily="34" charset="0"/>
            </a:rPr>
            <a:t> </a:t>
          </a:r>
        </a:p>
      </dgm:t>
    </dgm:pt>
    <dgm:pt modelId="{67A9365E-208F-4608-B332-DDFD507C0FBB}" type="sibTrans" cxnId="{EE00F0BD-176F-4974-A77C-BF6AD765F67E}">
      <dgm:prSet/>
      <dgm:spPr/>
      <dgm:t>
        <a:bodyPr/>
        <a:lstStyle/>
        <a:p>
          <a:endParaRPr lang="hu-HU" sz="1200"/>
        </a:p>
      </dgm:t>
    </dgm:pt>
    <dgm:pt modelId="{F168A408-18A0-4C21-BBE4-CEDBF2AF1977}" type="parTrans" cxnId="{EE00F0BD-176F-4974-A77C-BF6AD765F67E}">
      <dgm:prSet/>
      <dgm:spPr/>
      <dgm:t>
        <a:bodyPr/>
        <a:lstStyle/>
        <a:p>
          <a:endParaRPr lang="hu-HU" sz="1200"/>
        </a:p>
      </dgm:t>
    </dgm:pt>
    <dgm:pt modelId="{445265D5-9E49-41E3-8225-81DA3228AE31}">
      <dgm:prSet custT="1"/>
      <dgm:spPr/>
      <dgm:t>
        <a:bodyPr/>
        <a:lstStyle/>
        <a:p>
          <a:r>
            <a:rPr lang="hu-HU" sz="1400" b="1" dirty="0" err="1">
              <a:latin typeface="Segoe UI" panose="020B0502040204020203" pitchFamily="34" charset="0"/>
              <a:ea typeface="Segoe UI" panose="020B0502040204020203" pitchFamily="34" charset="0"/>
              <a:cs typeface="Segoe UI" panose="020B0502040204020203" pitchFamily="34" charset="0"/>
            </a:rPr>
            <a:t>Submiting</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hu-HU" sz="1400" b="1" dirty="0" err="1">
              <a:latin typeface="Segoe UI" panose="020B0502040204020203" pitchFamily="34" charset="0"/>
              <a:ea typeface="Segoe UI" panose="020B0502040204020203" pitchFamily="34" charset="0"/>
              <a:cs typeface="Segoe UI" panose="020B0502040204020203" pitchFamily="34" charset="0"/>
            </a:rPr>
            <a:t>the</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hu-HU" sz="1400" b="1" dirty="0" err="1">
              <a:latin typeface="Segoe UI" panose="020B0502040204020203" pitchFamily="34" charset="0"/>
              <a:ea typeface="Segoe UI" panose="020B0502040204020203" pitchFamily="34" charset="0"/>
              <a:cs typeface="Segoe UI" panose="020B0502040204020203" pitchFamily="34" charset="0"/>
            </a:rPr>
            <a:t>unified</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hu-HU" sz="1400" b="1" dirty="0" err="1">
              <a:latin typeface="Segoe UI" panose="020B0502040204020203" pitchFamily="34" charset="0"/>
              <a:ea typeface="Segoe UI" panose="020B0502040204020203" pitchFamily="34" charset="0"/>
              <a:cs typeface="Segoe UI" panose="020B0502040204020203" pitchFamily="34" charset="0"/>
            </a:rPr>
            <a:t>proposal</a:t>
          </a:r>
          <a:r>
            <a:rPr lang="hu-HU" sz="1400" b="1" dirty="0">
              <a:latin typeface="Segoe UI" panose="020B0502040204020203" pitchFamily="34" charset="0"/>
              <a:ea typeface="Segoe UI" panose="020B0502040204020203" pitchFamily="34" charset="0"/>
              <a:cs typeface="Segoe UI" panose="020B0502040204020203" pitchFamily="34" charset="0"/>
            </a:rPr>
            <a:t> of </a:t>
          </a:r>
          <a:r>
            <a:rPr lang="hu-HU" sz="1400" b="1" dirty="0" err="1">
              <a:latin typeface="Segoe UI" panose="020B0502040204020203" pitchFamily="34" charset="0"/>
              <a:ea typeface="Segoe UI" panose="020B0502040204020203" pitchFamily="34" charset="0"/>
              <a:cs typeface="Segoe UI" panose="020B0502040204020203" pitchFamily="34" charset="0"/>
            </a:rPr>
            <a:t>the</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hu-HU" sz="1400" b="1" dirty="0" err="1">
              <a:latin typeface="Segoe UI" panose="020B0502040204020203" pitchFamily="34" charset="0"/>
              <a:ea typeface="Segoe UI" panose="020B0502040204020203" pitchFamily="34" charset="0"/>
              <a:cs typeface="Segoe UI" panose="020B0502040204020203" pitchFamily="34" charset="0"/>
            </a:rPr>
            <a:t>Budget</a:t>
          </a:r>
          <a:r>
            <a:rPr lang="hu-HU" sz="1400" b="1" dirty="0">
              <a:latin typeface="Segoe UI" panose="020B0502040204020203" pitchFamily="34" charset="0"/>
              <a:ea typeface="Segoe UI" panose="020B0502040204020203" pitchFamily="34" charset="0"/>
              <a:cs typeface="Segoe UI" panose="020B0502040204020203" pitchFamily="34" charset="0"/>
            </a:rPr>
            <a:t> Bill</a:t>
          </a:r>
        </a:p>
      </dgm:t>
    </dgm:pt>
    <dgm:pt modelId="{90453420-F312-47E1-9037-86727D1B0362}" type="sibTrans" cxnId="{31441675-87E5-4ECE-B8CC-C6841A6932FF}">
      <dgm:prSet/>
      <dgm:spPr/>
      <dgm:t>
        <a:bodyPr/>
        <a:lstStyle/>
        <a:p>
          <a:endParaRPr lang="hu-HU"/>
        </a:p>
      </dgm:t>
    </dgm:pt>
    <dgm:pt modelId="{698E83FF-00DC-47E9-8A7D-84A32AFAC090}" type="parTrans" cxnId="{31441675-87E5-4ECE-B8CC-C6841A6932FF}">
      <dgm:prSet/>
      <dgm:spPr/>
      <dgm:t>
        <a:bodyPr/>
        <a:lstStyle/>
        <a:p>
          <a:endParaRPr lang="hu-HU"/>
        </a:p>
      </dgm:t>
    </dgm:pt>
    <dgm:pt modelId="{6F046C99-1CE9-4EC9-93D9-F16959D030DA}">
      <dgm:prSet custT="1"/>
      <dgm:spPr/>
      <dgm:t>
        <a:bodyPr/>
        <a:lstStyle/>
        <a:p>
          <a:r>
            <a:rPr lang="en-US" sz="1400" b="1" dirty="0">
              <a:latin typeface="Segoe UI" panose="020B0502040204020203" pitchFamily="34" charset="0"/>
              <a:ea typeface="Segoe UI" panose="020B0502040204020203" pitchFamily="34" charset="0"/>
              <a:cs typeface="Segoe UI" panose="020B0502040204020203" pitchFamily="34" charset="0"/>
            </a:rPr>
            <a:t>The budget </a:t>
          </a:r>
          <a:r>
            <a:rPr lang="hu-HU" sz="1400" b="1" dirty="0">
              <a:latin typeface="Segoe UI" panose="020B0502040204020203" pitchFamily="34" charset="0"/>
              <a:ea typeface="Segoe UI" panose="020B0502040204020203" pitchFamily="34" charset="0"/>
              <a:cs typeface="Segoe UI" panose="020B0502040204020203" pitchFamily="34" charset="0"/>
            </a:rPr>
            <a:t>is </a:t>
          </a:r>
          <a:r>
            <a:rPr lang="en-US" sz="1400" b="1" dirty="0">
              <a:latin typeface="Segoe UI" panose="020B0502040204020203" pitchFamily="34" charset="0"/>
              <a:ea typeface="Segoe UI" panose="020B0502040204020203" pitchFamily="34" charset="0"/>
              <a:cs typeface="Segoe UI" panose="020B0502040204020203" pitchFamily="34" charset="0"/>
            </a:rPr>
            <a:t>sent to the Fiscal Council for its opinion</a:t>
          </a:r>
          <a:r>
            <a:rPr lang="hu-HU" sz="1400" b="1" dirty="0">
              <a:latin typeface="Segoe UI" panose="020B0502040204020203" pitchFamily="34" charset="0"/>
              <a:ea typeface="Segoe UI" panose="020B0502040204020203" pitchFamily="34" charset="0"/>
              <a:cs typeface="Segoe UI" panose="020B0502040204020203" pitchFamily="34" charset="0"/>
            </a:rPr>
            <a:t>. The </a:t>
          </a:r>
          <a:r>
            <a:rPr lang="hu-HU" sz="1400" b="1" dirty="0" err="1">
              <a:latin typeface="Segoe UI" panose="020B0502040204020203" pitchFamily="34" charset="0"/>
              <a:ea typeface="Segoe UI" panose="020B0502040204020203" pitchFamily="34" charset="0"/>
              <a:cs typeface="Segoe UI" panose="020B0502040204020203" pitchFamily="34" charset="0"/>
            </a:rPr>
            <a:t>Fiscal</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hu-HU" sz="1400" b="1" dirty="0" err="1">
              <a:latin typeface="Segoe UI" panose="020B0502040204020203" pitchFamily="34" charset="0"/>
              <a:ea typeface="Segoe UI" panose="020B0502040204020203" pitchFamily="34" charset="0"/>
              <a:cs typeface="Segoe UI" panose="020B0502040204020203" pitchFamily="34" charset="0"/>
            </a:rPr>
            <a:t>Council</a:t>
          </a:r>
          <a:r>
            <a:rPr lang="hu-HU" sz="1400" b="1" dirty="0">
              <a:latin typeface="Segoe UI" panose="020B0502040204020203" pitchFamily="34" charset="0"/>
              <a:ea typeface="Segoe UI" panose="020B0502040204020203" pitchFamily="34" charset="0"/>
              <a:cs typeface="Segoe UI" panose="020B0502040204020203" pitchFamily="34" charset="0"/>
            </a:rPr>
            <a:t> has </a:t>
          </a:r>
          <a:r>
            <a:rPr lang="hu-HU" sz="1400" b="1" dirty="0" err="1">
              <a:latin typeface="Segoe UI" panose="020B0502040204020203" pitchFamily="34" charset="0"/>
              <a:ea typeface="Segoe UI" panose="020B0502040204020203" pitchFamily="34" charset="0"/>
              <a:cs typeface="Segoe UI" panose="020B0502040204020203" pitchFamily="34" charset="0"/>
            </a:rPr>
            <a:t>to</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hu-HU" sz="1400" b="1" dirty="0" err="1">
              <a:latin typeface="Segoe UI" panose="020B0502040204020203" pitchFamily="34" charset="0"/>
              <a:ea typeface="Segoe UI" panose="020B0502040204020203" pitchFamily="34" charset="0"/>
              <a:cs typeface="Segoe UI" panose="020B0502040204020203" pitchFamily="34" charset="0"/>
            </a:rPr>
            <a:t>give</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hu-HU" sz="1400" b="1" dirty="0" err="1">
              <a:latin typeface="Segoe UI" panose="020B0502040204020203" pitchFamily="34" charset="0"/>
              <a:ea typeface="Segoe UI" panose="020B0502040204020203" pitchFamily="34" charset="0"/>
              <a:cs typeface="Segoe UI" panose="020B0502040204020203" pitchFamily="34" charset="0"/>
            </a:rPr>
            <a:t>its</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hu-HU" sz="1400" b="1" dirty="0" err="1">
              <a:latin typeface="Segoe UI" panose="020B0502040204020203" pitchFamily="34" charset="0"/>
              <a:ea typeface="Segoe UI" panose="020B0502040204020203" pitchFamily="34" charset="0"/>
              <a:cs typeface="Segoe UI" panose="020B0502040204020203" pitchFamily="34" charset="0"/>
            </a:rPr>
            <a:t>consent</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hu-HU" sz="1400" b="1" dirty="0" err="1">
              <a:latin typeface="Segoe UI" panose="020B0502040204020203" pitchFamily="34" charset="0"/>
              <a:ea typeface="Segoe UI" panose="020B0502040204020203" pitchFamily="34" charset="0"/>
              <a:cs typeface="Segoe UI" panose="020B0502040204020203" pitchFamily="34" charset="0"/>
            </a:rPr>
            <a:t>for</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en-US" sz="1400" b="1" dirty="0">
              <a:latin typeface="Segoe UI" panose="020B0502040204020203" pitchFamily="34" charset="0"/>
              <a:ea typeface="Segoe UI" panose="020B0502040204020203" pitchFamily="34" charset="0"/>
              <a:cs typeface="Segoe UI" panose="020B0502040204020203" pitchFamily="34" charset="0"/>
            </a:rPr>
            <a:t> </a:t>
          </a:r>
          <a:r>
            <a:rPr lang="hu-HU" sz="1400" b="1" dirty="0" err="1">
              <a:latin typeface="Segoe UI" panose="020B0502040204020203" pitchFamily="34" charset="0"/>
              <a:ea typeface="Segoe UI" panose="020B0502040204020203" pitchFamily="34" charset="0"/>
              <a:cs typeface="Segoe UI" panose="020B0502040204020203" pitchFamily="34" charset="0"/>
            </a:rPr>
            <a:t>the</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hu-HU" sz="1400" b="1" dirty="0" err="1">
              <a:latin typeface="Segoe UI" panose="020B0502040204020203" pitchFamily="34" charset="0"/>
              <a:ea typeface="Segoe UI" panose="020B0502040204020203" pitchFamily="34" charset="0"/>
              <a:cs typeface="Segoe UI" panose="020B0502040204020203" pitchFamily="34" charset="0"/>
            </a:rPr>
            <a:t>closing</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hu-HU" sz="1400" b="1" dirty="0" err="1">
              <a:latin typeface="Segoe UI" panose="020B0502040204020203" pitchFamily="34" charset="0"/>
              <a:ea typeface="Segoe UI" panose="020B0502040204020203" pitchFamily="34" charset="0"/>
              <a:cs typeface="Segoe UI" panose="020B0502040204020203" pitchFamily="34" charset="0"/>
            </a:rPr>
            <a:t>vote</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hu-HU" sz="1400" b="1" dirty="0" err="1">
              <a:latin typeface="Segoe UI" panose="020B0502040204020203" pitchFamily="34" charset="0"/>
              <a:ea typeface="Segoe UI" panose="020B0502040204020203" pitchFamily="34" charset="0"/>
              <a:cs typeface="Segoe UI" panose="020B0502040204020203" pitchFamily="34" charset="0"/>
            </a:rPr>
            <a:t>to</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hu-HU" sz="1400" b="1" dirty="0" err="1">
              <a:latin typeface="Segoe UI" panose="020B0502040204020203" pitchFamily="34" charset="0"/>
              <a:ea typeface="Segoe UI" panose="020B0502040204020203" pitchFamily="34" charset="0"/>
              <a:cs typeface="Segoe UI" panose="020B0502040204020203" pitchFamily="34" charset="0"/>
            </a:rPr>
            <a:t>take</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hu-HU" sz="1400" b="1" dirty="0" err="1">
              <a:latin typeface="Segoe UI" panose="020B0502040204020203" pitchFamily="34" charset="0"/>
              <a:ea typeface="Segoe UI" panose="020B0502040204020203" pitchFamily="34" charset="0"/>
              <a:cs typeface="Segoe UI" panose="020B0502040204020203" pitchFamily="34" charset="0"/>
            </a:rPr>
            <a:t>place</a:t>
          </a:r>
          <a:r>
            <a:rPr lang="hu-HU" sz="1400" b="1" dirty="0">
              <a:latin typeface="Segoe UI" panose="020B0502040204020203" pitchFamily="34" charset="0"/>
              <a:ea typeface="Segoe UI" panose="020B0502040204020203" pitchFamily="34" charset="0"/>
              <a:cs typeface="Segoe UI" panose="020B0502040204020203" pitchFamily="34" charset="0"/>
            </a:rPr>
            <a:t>.</a:t>
          </a:r>
        </a:p>
      </dgm:t>
    </dgm:pt>
    <dgm:pt modelId="{4BF8543B-1DA7-4366-9AD0-2C77FF173EC2}" type="sibTrans" cxnId="{8BE6DDD4-75EF-481C-B20E-E9B63C93BDF4}">
      <dgm:prSet/>
      <dgm:spPr/>
      <dgm:t>
        <a:bodyPr/>
        <a:lstStyle/>
        <a:p>
          <a:endParaRPr lang="hu-HU" sz="1200"/>
        </a:p>
      </dgm:t>
    </dgm:pt>
    <dgm:pt modelId="{F5ED1BDE-EFFF-4EFD-9C75-F53F7BF15D2B}" type="parTrans" cxnId="{8BE6DDD4-75EF-481C-B20E-E9B63C93BDF4}">
      <dgm:prSet/>
      <dgm:spPr/>
      <dgm:t>
        <a:bodyPr/>
        <a:lstStyle/>
        <a:p>
          <a:endParaRPr lang="hu-HU" sz="1200"/>
        </a:p>
      </dgm:t>
    </dgm:pt>
    <dgm:pt modelId="{2FFC7C71-C904-44E5-B805-1E50416A9C35}">
      <dgm:prSet custT="1"/>
      <dgm:spPr/>
      <dgm:t>
        <a:bodyPr/>
        <a:lstStyle/>
        <a:p>
          <a:r>
            <a:rPr lang="hu-HU" sz="1400" b="1" dirty="0" err="1">
              <a:latin typeface="Segoe UI" panose="020B0502040204020203" pitchFamily="34" charset="0"/>
              <a:ea typeface="Segoe UI" panose="020B0502040204020203" pitchFamily="34" charset="0"/>
              <a:cs typeface="Segoe UI" panose="020B0502040204020203" pitchFamily="34" charset="0"/>
            </a:rPr>
            <a:t>Closing</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hu-HU" sz="1400" b="1" dirty="0" err="1">
              <a:latin typeface="Segoe UI" panose="020B0502040204020203" pitchFamily="34" charset="0"/>
              <a:ea typeface="Segoe UI" panose="020B0502040204020203" pitchFamily="34" charset="0"/>
              <a:cs typeface="Segoe UI" panose="020B0502040204020203" pitchFamily="34" charset="0"/>
            </a:rPr>
            <a:t>vote</a:t>
          </a:r>
          <a:endParaRPr lang="hu-HU" sz="1400" b="1" dirty="0">
            <a:latin typeface="Segoe UI" panose="020B0502040204020203" pitchFamily="34" charset="0"/>
            <a:ea typeface="Segoe UI" panose="020B0502040204020203" pitchFamily="34" charset="0"/>
            <a:cs typeface="Segoe UI" panose="020B0502040204020203" pitchFamily="34" charset="0"/>
          </a:endParaRPr>
        </a:p>
      </dgm:t>
    </dgm:pt>
    <dgm:pt modelId="{8B9507A5-10C4-4999-ACC8-EE170D5BC886}" type="sibTrans" cxnId="{620F2CAA-6632-470B-8A57-063C236E6159}">
      <dgm:prSet/>
      <dgm:spPr/>
      <dgm:t>
        <a:bodyPr/>
        <a:lstStyle/>
        <a:p>
          <a:endParaRPr lang="hu-HU" sz="1200"/>
        </a:p>
      </dgm:t>
    </dgm:pt>
    <dgm:pt modelId="{FB6E380D-D855-4C4C-85FE-A0E96B32129E}" type="parTrans" cxnId="{620F2CAA-6632-470B-8A57-063C236E6159}">
      <dgm:prSet/>
      <dgm:spPr/>
      <dgm:t>
        <a:bodyPr/>
        <a:lstStyle/>
        <a:p>
          <a:endParaRPr lang="hu-HU" sz="1200"/>
        </a:p>
      </dgm:t>
    </dgm:pt>
    <dgm:pt modelId="{50A69D59-1687-4441-8BCF-567363DFDD2C}" type="pres">
      <dgm:prSet presAssocID="{1CF58EA3-181B-4FA2-A63F-E38CBF2FEDD2}" presName="linearFlow" presStyleCnt="0">
        <dgm:presLayoutVars>
          <dgm:dir/>
          <dgm:animLvl val="lvl"/>
          <dgm:resizeHandles val="exact"/>
        </dgm:presLayoutVars>
      </dgm:prSet>
      <dgm:spPr/>
    </dgm:pt>
    <dgm:pt modelId="{968707E6-F658-4B8D-8204-4395FFAA7FA1}" type="pres">
      <dgm:prSet presAssocID="{23A16C8B-0387-4397-A21B-58C644561CA5}" presName="composite" presStyleCnt="0"/>
      <dgm:spPr/>
    </dgm:pt>
    <dgm:pt modelId="{B277757D-45A6-492C-ADB4-B92EC151EBBC}" type="pres">
      <dgm:prSet presAssocID="{23A16C8B-0387-4397-A21B-58C644561CA5}" presName="parentText" presStyleLbl="alignNode1" presStyleIdx="0" presStyleCnt="3">
        <dgm:presLayoutVars>
          <dgm:chMax val="1"/>
          <dgm:bulletEnabled val="1"/>
        </dgm:presLayoutVars>
      </dgm:prSet>
      <dgm:spPr/>
    </dgm:pt>
    <dgm:pt modelId="{7C08A88D-64E3-4DB0-AC5C-A7E669B4E781}" type="pres">
      <dgm:prSet presAssocID="{23A16C8B-0387-4397-A21B-58C644561CA5}" presName="descendantText" presStyleLbl="alignAcc1" presStyleIdx="0" presStyleCnt="3">
        <dgm:presLayoutVars>
          <dgm:bulletEnabled val="1"/>
        </dgm:presLayoutVars>
      </dgm:prSet>
      <dgm:spPr/>
    </dgm:pt>
    <dgm:pt modelId="{7A507C0A-406C-48D5-8847-40042A7BA4B8}" type="pres">
      <dgm:prSet presAssocID="{7CBEE91D-4751-43EB-8460-87D47EE8F1E6}" presName="sp" presStyleCnt="0"/>
      <dgm:spPr/>
    </dgm:pt>
    <dgm:pt modelId="{235D6152-679C-4214-B906-9EA1F8A69130}" type="pres">
      <dgm:prSet presAssocID="{C1AF7295-13B4-456B-9847-66FA521CFAFA}" presName="composite" presStyleCnt="0"/>
      <dgm:spPr/>
    </dgm:pt>
    <dgm:pt modelId="{6314DB4E-7AD9-4EA5-BBB1-7E0D9F73D847}" type="pres">
      <dgm:prSet presAssocID="{C1AF7295-13B4-456B-9847-66FA521CFAFA}" presName="parentText" presStyleLbl="alignNode1" presStyleIdx="1" presStyleCnt="3">
        <dgm:presLayoutVars>
          <dgm:chMax val="1"/>
          <dgm:bulletEnabled val="1"/>
        </dgm:presLayoutVars>
      </dgm:prSet>
      <dgm:spPr/>
    </dgm:pt>
    <dgm:pt modelId="{F9A99BE8-86EE-4C5B-9BC3-A5C4D8036700}" type="pres">
      <dgm:prSet presAssocID="{C1AF7295-13B4-456B-9847-66FA521CFAFA}" presName="descendantText" presStyleLbl="alignAcc1" presStyleIdx="1" presStyleCnt="3">
        <dgm:presLayoutVars>
          <dgm:bulletEnabled val="1"/>
        </dgm:presLayoutVars>
      </dgm:prSet>
      <dgm:spPr/>
    </dgm:pt>
    <dgm:pt modelId="{518E3C26-652D-425D-93B4-ADBF277C7648}" type="pres">
      <dgm:prSet presAssocID="{582E645C-4EDE-4AD5-8F83-56AED1634099}" presName="sp" presStyleCnt="0"/>
      <dgm:spPr/>
    </dgm:pt>
    <dgm:pt modelId="{10E56052-ED7E-474B-AD10-44EB5D78103C}" type="pres">
      <dgm:prSet presAssocID="{0B837E67-A9EB-40DB-8985-2A0CBBB5A7C1}" presName="composite" presStyleCnt="0"/>
      <dgm:spPr/>
    </dgm:pt>
    <dgm:pt modelId="{F0885D23-CB30-4335-BE9A-AF313FD36128}" type="pres">
      <dgm:prSet presAssocID="{0B837E67-A9EB-40DB-8985-2A0CBBB5A7C1}" presName="parentText" presStyleLbl="alignNode1" presStyleIdx="2" presStyleCnt="3">
        <dgm:presLayoutVars>
          <dgm:chMax val="1"/>
          <dgm:bulletEnabled val="1"/>
        </dgm:presLayoutVars>
      </dgm:prSet>
      <dgm:spPr/>
    </dgm:pt>
    <dgm:pt modelId="{B59140A5-22B2-445C-9945-769A4C68D4D0}" type="pres">
      <dgm:prSet presAssocID="{0B837E67-A9EB-40DB-8985-2A0CBBB5A7C1}" presName="descendantText" presStyleLbl="alignAcc1" presStyleIdx="2" presStyleCnt="3" custScaleY="209198" custLinFactNeighborX="0">
        <dgm:presLayoutVars>
          <dgm:bulletEnabled val="1"/>
        </dgm:presLayoutVars>
      </dgm:prSet>
      <dgm:spPr/>
    </dgm:pt>
  </dgm:ptLst>
  <dgm:cxnLst>
    <dgm:cxn modelId="{4DD26E17-C36A-429B-9AD1-2D95A967504A}" type="presOf" srcId="{0B837E67-A9EB-40DB-8985-2A0CBBB5A7C1}" destId="{F0885D23-CB30-4335-BE9A-AF313FD36128}" srcOrd="0" destOrd="0" presId="urn:microsoft.com/office/officeart/2005/8/layout/chevron2"/>
    <dgm:cxn modelId="{CE9F241B-B2B0-40A3-B9EB-1817F3ECCCBD}" type="presOf" srcId="{445265D5-9E49-41E3-8225-81DA3228AE31}" destId="{B59140A5-22B2-445C-9945-769A4C68D4D0}" srcOrd="0" destOrd="1" presId="urn:microsoft.com/office/officeart/2005/8/layout/chevron2"/>
    <dgm:cxn modelId="{4831F021-60B7-45BF-9AC3-6D97A9BB932B}" srcId="{C1AF7295-13B4-456B-9847-66FA521CFAFA}" destId="{9D6C4986-ACE6-4968-8221-946C66B4A48D}" srcOrd="1" destOrd="0" parTransId="{185DE9F3-D99B-43AA-A2B7-6F1C5979A5FE}" sibTransId="{56273262-574C-4848-88B8-98E6E5214838}"/>
    <dgm:cxn modelId="{759EB13C-D33B-48A2-ADE9-A91E6FF30839}" type="presOf" srcId="{C1AF7295-13B4-456B-9847-66FA521CFAFA}" destId="{6314DB4E-7AD9-4EA5-BBB1-7E0D9F73D847}" srcOrd="0" destOrd="0" presId="urn:microsoft.com/office/officeart/2005/8/layout/chevron2"/>
    <dgm:cxn modelId="{FD09715E-C5F4-4D18-A9E6-2F37139C91AF}" srcId="{C1AF7295-13B4-456B-9847-66FA521CFAFA}" destId="{BA1D74E1-B7AC-4F3B-9FA6-82C4C2D4804F}" srcOrd="0" destOrd="0" parTransId="{7751D503-4312-4D81-93CE-BDD0F2FBAF2D}" sibTransId="{A3E1337C-57FD-46A8-AB99-213A34CCAF82}"/>
    <dgm:cxn modelId="{9A826441-A33E-4F44-B5D5-48D54D05FBBA}" srcId="{1CF58EA3-181B-4FA2-A63F-E38CBF2FEDD2}" destId="{0B837E67-A9EB-40DB-8985-2A0CBBB5A7C1}" srcOrd="2" destOrd="0" parTransId="{89DFC03B-D753-41A2-AFBC-563774B3AD0A}" sibTransId="{0A0DDCD7-F438-48A6-94F7-73CB1A65284F}"/>
    <dgm:cxn modelId="{D4015C62-EC60-4687-A3B6-788CF98AB7B9}" type="presOf" srcId="{F34EF54B-C2E7-48FF-A6DF-E27DECB3CC50}" destId="{7C08A88D-64E3-4DB0-AC5C-A7E669B4E781}" srcOrd="0" destOrd="1" presId="urn:microsoft.com/office/officeart/2005/8/layout/chevron2"/>
    <dgm:cxn modelId="{B550CD47-5283-4063-9C84-5BFE9665969E}" type="presOf" srcId="{F9251C6A-FC69-49BB-9821-774E7EDC1AAF}" destId="{7C08A88D-64E3-4DB0-AC5C-A7E669B4E781}" srcOrd="0" destOrd="0" presId="urn:microsoft.com/office/officeart/2005/8/layout/chevron2"/>
    <dgm:cxn modelId="{7E598D4F-0C39-45E8-8152-C693A2FA4050}" srcId="{0B837E67-A9EB-40DB-8985-2A0CBBB5A7C1}" destId="{52C5EDCE-DD78-4039-8B20-14320F2A0A48}" srcOrd="3" destOrd="0" parTransId="{00E0814A-5E95-4276-8E75-1FDA3CBEB9CC}" sibTransId="{D4650B79-8D0C-45F0-B1D6-A9E2B343B40B}"/>
    <dgm:cxn modelId="{CB1ACF72-D140-4308-A8D2-D821BB8B8FA2}" srcId="{23A16C8B-0387-4397-A21B-58C644561CA5}" destId="{F9251C6A-FC69-49BB-9821-774E7EDC1AAF}" srcOrd="0" destOrd="0" parTransId="{EFA98DB6-1F8D-48D4-8991-149E9DAAC120}" sibTransId="{471E7266-A8B5-4187-B885-DB6FB4E96B8E}"/>
    <dgm:cxn modelId="{31441675-87E5-4ECE-B8CC-C6841A6932FF}" srcId="{0B837E67-A9EB-40DB-8985-2A0CBBB5A7C1}" destId="{445265D5-9E49-41E3-8225-81DA3228AE31}" srcOrd="1" destOrd="0" parTransId="{698E83FF-00DC-47E9-8A7D-84A32AFAC090}" sibTransId="{90453420-F312-47E1-9037-86727D1B0362}"/>
    <dgm:cxn modelId="{0EA73175-C4FC-4A3C-98F4-4EED1B6BABFD}" srcId="{0B837E67-A9EB-40DB-8985-2A0CBBB5A7C1}" destId="{315E5282-D352-4499-A6A2-A0B22C9335C5}" srcOrd="2" destOrd="0" parTransId="{40C56AF1-88D2-4584-B4DC-2B03E4B6B67B}" sibTransId="{801E997A-1713-4BFC-AFAA-E339D1E7E106}"/>
    <dgm:cxn modelId="{743EEC81-6ABE-41E5-A6CE-8C084E7651D9}" type="presOf" srcId="{1CF58EA3-181B-4FA2-A63F-E38CBF2FEDD2}" destId="{50A69D59-1687-4441-8BCF-567363DFDD2C}" srcOrd="0" destOrd="0" presId="urn:microsoft.com/office/officeart/2005/8/layout/chevron2"/>
    <dgm:cxn modelId="{CFA14F84-623A-42A9-BA3A-F4C06B237377}" srcId="{0B837E67-A9EB-40DB-8985-2A0CBBB5A7C1}" destId="{1641B01B-1A9A-4FF6-B733-5B489E28CAFD}" srcOrd="0" destOrd="0" parTransId="{8F279F84-6F5D-45A7-9954-7B1666F709D0}" sibTransId="{4B101CFC-07EB-46CB-9D8D-1778C84A618B}"/>
    <dgm:cxn modelId="{5D37F190-408F-4C53-B11B-72BCB3B12CD3}" type="presOf" srcId="{B947FAA0-9DAD-4CA0-A266-FF383FCC6123}" destId="{F9A99BE8-86EE-4C5B-9BC3-A5C4D8036700}" srcOrd="0" destOrd="2" presId="urn:microsoft.com/office/officeart/2005/8/layout/chevron2"/>
    <dgm:cxn modelId="{9A9F9392-3394-447C-B751-A73044EF8216}" type="presOf" srcId="{23A16C8B-0387-4397-A21B-58C644561CA5}" destId="{B277757D-45A6-492C-ADB4-B92EC151EBBC}" srcOrd="0" destOrd="0" presId="urn:microsoft.com/office/officeart/2005/8/layout/chevron2"/>
    <dgm:cxn modelId="{5CEFB29A-CE20-452E-9405-132399C8DEE0}" type="presOf" srcId="{1641B01B-1A9A-4FF6-B733-5B489E28CAFD}" destId="{B59140A5-22B2-445C-9945-769A4C68D4D0}" srcOrd="0" destOrd="0" presId="urn:microsoft.com/office/officeart/2005/8/layout/chevron2"/>
    <dgm:cxn modelId="{22535DA1-5A8B-41AB-9A3A-B39B5BBC23E6}" type="presOf" srcId="{2FFC7C71-C904-44E5-B805-1E50416A9C35}" destId="{B59140A5-22B2-445C-9945-769A4C68D4D0}" srcOrd="0" destOrd="5" presId="urn:microsoft.com/office/officeart/2005/8/layout/chevron2"/>
    <dgm:cxn modelId="{620F2CAA-6632-470B-8A57-063C236E6159}" srcId="{0B837E67-A9EB-40DB-8985-2A0CBBB5A7C1}" destId="{2FFC7C71-C904-44E5-B805-1E50416A9C35}" srcOrd="5" destOrd="0" parTransId="{FB6E380D-D855-4C4C-85FE-A0E96B32129E}" sibTransId="{8B9507A5-10C4-4999-ACC8-EE170D5BC886}"/>
    <dgm:cxn modelId="{2F8CA7AE-B9C6-413E-910C-2CF34E7CFB62}" type="presOf" srcId="{52C5EDCE-DD78-4039-8B20-14320F2A0A48}" destId="{B59140A5-22B2-445C-9945-769A4C68D4D0}" srcOrd="0" destOrd="3" presId="urn:microsoft.com/office/officeart/2005/8/layout/chevron2"/>
    <dgm:cxn modelId="{74492BBB-004C-4A59-9244-083B28C68FA8}" type="presOf" srcId="{6F046C99-1CE9-4EC9-93D9-F16959D030DA}" destId="{B59140A5-22B2-445C-9945-769A4C68D4D0}" srcOrd="0" destOrd="4" presId="urn:microsoft.com/office/officeart/2005/8/layout/chevron2"/>
    <dgm:cxn modelId="{EE00F0BD-176F-4974-A77C-BF6AD765F67E}" srcId="{23A16C8B-0387-4397-A21B-58C644561CA5}" destId="{F34EF54B-C2E7-48FF-A6DF-E27DECB3CC50}" srcOrd="1" destOrd="0" parTransId="{F168A408-18A0-4C21-BBE4-CEDBF2AF1977}" sibTransId="{67A9365E-208F-4608-B332-DDFD507C0FBB}"/>
    <dgm:cxn modelId="{26BE52C3-A7D6-455B-B9A2-593FEB3D0009}" srcId="{1CF58EA3-181B-4FA2-A63F-E38CBF2FEDD2}" destId="{C1AF7295-13B4-456B-9847-66FA521CFAFA}" srcOrd="1" destOrd="0" parTransId="{2E13B0E0-88C1-4B3E-9A41-3557FFAE264D}" sibTransId="{582E645C-4EDE-4AD5-8F83-56AED1634099}"/>
    <dgm:cxn modelId="{38D84EC4-EE17-4210-A2EB-F58E50F7D1FF}" type="presOf" srcId="{BA1D74E1-B7AC-4F3B-9FA6-82C4C2D4804F}" destId="{F9A99BE8-86EE-4C5B-9BC3-A5C4D8036700}" srcOrd="0" destOrd="0" presId="urn:microsoft.com/office/officeart/2005/8/layout/chevron2"/>
    <dgm:cxn modelId="{8548EBC5-F3D9-487C-A018-5B0899F287FA}" srcId="{1CF58EA3-181B-4FA2-A63F-E38CBF2FEDD2}" destId="{23A16C8B-0387-4397-A21B-58C644561CA5}" srcOrd="0" destOrd="0" parTransId="{40610E6E-0581-4295-844C-1F03E3768FA6}" sibTransId="{7CBEE91D-4751-43EB-8460-87D47EE8F1E6}"/>
    <dgm:cxn modelId="{BB3B45C9-C706-4508-9DDC-DBFA8EE4FB3D}" srcId="{C1AF7295-13B4-456B-9847-66FA521CFAFA}" destId="{B947FAA0-9DAD-4CA0-A266-FF383FCC6123}" srcOrd="2" destOrd="0" parTransId="{FBFBFDD4-1AD4-466D-BBFD-BF145BC4EB84}" sibTransId="{A5740964-6BE9-4AB0-BFF5-D65C6011F5D0}"/>
    <dgm:cxn modelId="{8BE6DDD4-75EF-481C-B20E-E9B63C93BDF4}" srcId="{0B837E67-A9EB-40DB-8985-2A0CBBB5A7C1}" destId="{6F046C99-1CE9-4EC9-93D9-F16959D030DA}" srcOrd="4" destOrd="0" parTransId="{F5ED1BDE-EFFF-4EFD-9C75-F53F7BF15D2B}" sibTransId="{4BF8543B-1DA7-4366-9AD0-2C77FF173EC2}"/>
    <dgm:cxn modelId="{4A31AADF-E0AA-4361-B3A4-7EC661B3F575}" type="presOf" srcId="{9D6C4986-ACE6-4968-8221-946C66B4A48D}" destId="{F9A99BE8-86EE-4C5B-9BC3-A5C4D8036700}" srcOrd="0" destOrd="1" presId="urn:microsoft.com/office/officeart/2005/8/layout/chevron2"/>
    <dgm:cxn modelId="{CB7627EE-2C26-4BC2-A033-73EC25C43CBF}" type="presOf" srcId="{315E5282-D352-4499-A6A2-A0B22C9335C5}" destId="{B59140A5-22B2-445C-9945-769A4C68D4D0}" srcOrd="0" destOrd="2" presId="urn:microsoft.com/office/officeart/2005/8/layout/chevron2"/>
    <dgm:cxn modelId="{E2399FAD-6DB0-4358-9008-3ABFE420C6C7}" type="presParOf" srcId="{50A69D59-1687-4441-8BCF-567363DFDD2C}" destId="{968707E6-F658-4B8D-8204-4395FFAA7FA1}" srcOrd="0" destOrd="0" presId="urn:microsoft.com/office/officeart/2005/8/layout/chevron2"/>
    <dgm:cxn modelId="{9EE68745-000E-41B8-85E4-A67597F3BD7E}" type="presParOf" srcId="{968707E6-F658-4B8D-8204-4395FFAA7FA1}" destId="{B277757D-45A6-492C-ADB4-B92EC151EBBC}" srcOrd="0" destOrd="0" presId="urn:microsoft.com/office/officeart/2005/8/layout/chevron2"/>
    <dgm:cxn modelId="{1B1FCA3B-E02D-4F26-8731-730AE9916507}" type="presParOf" srcId="{968707E6-F658-4B8D-8204-4395FFAA7FA1}" destId="{7C08A88D-64E3-4DB0-AC5C-A7E669B4E781}" srcOrd="1" destOrd="0" presId="urn:microsoft.com/office/officeart/2005/8/layout/chevron2"/>
    <dgm:cxn modelId="{4126E9DB-96A7-441E-8EF3-6F4D39545408}" type="presParOf" srcId="{50A69D59-1687-4441-8BCF-567363DFDD2C}" destId="{7A507C0A-406C-48D5-8847-40042A7BA4B8}" srcOrd="1" destOrd="0" presId="urn:microsoft.com/office/officeart/2005/8/layout/chevron2"/>
    <dgm:cxn modelId="{DD0FF1CE-873D-4DAD-B0C2-29E44ADB6751}" type="presParOf" srcId="{50A69D59-1687-4441-8BCF-567363DFDD2C}" destId="{235D6152-679C-4214-B906-9EA1F8A69130}" srcOrd="2" destOrd="0" presId="urn:microsoft.com/office/officeart/2005/8/layout/chevron2"/>
    <dgm:cxn modelId="{26776ADF-1C48-4285-A683-2025B30D374C}" type="presParOf" srcId="{235D6152-679C-4214-B906-9EA1F8A69130}" destId="{6314DB4E-7AD9-4EA5-BBB1-7E0D9F73D847}" srcOrd="0" destOrd="0" presId="urn:microsoft.com/office/officeart/2005/8/layout/chevron2"/>
    <dgm:cxn modelId="{08E842EA-1700-47DC-A083-557813092617}" type="presParOf" srcId="{235D6152-679C-4214-B906-9EA1F8A69130}" destId="{F9A99BE8-86EE-4C5B-9BC3-A5C4D8036700}" srcOrd="1" destOrd="0" presId="urn:microsoft.com/office/officeart/2005/8/layout/chevron2"/>
    <dgm:cxn modelId="{9581CDFC-0FF0-4F73-AF0E-7801DCE328E7}" type="presParOf" srcId="{50A69D59-1687-4441-8BCF-567363DFDD2C}" destId="{518E3C26-652D-425D-93B4-ADBF277C7648}" srcOrd="3" destOrd="0" presId="urn:microsoft.com/office/officeart/2005/8/layout/chevron2"/>
    <dgm:cxn modelId="{A8471048-2669-47B6-B8B7-67E1CA559170}" type="presParOf" srcId="{50A69D59-1687-4441-8BCF-567363DFDD2C}" destId="{10E56052-ED7E-474B-AD10-44EB5D78103C}" srcOrd="4" destOrd="0" presId="urn:microsoft.com/office/officeart/2005/8/layout/chevron2"/>
    <dgm:cxn modelId="{ABC382E6-1E41-476B-AF28-0E1C86176883}" type="presParOf" srcId="{10E56052-ED7E-474B-AD10-44EB5D78103C}" destId="{F0885D23-CB30-4335-BE9A-AF313FD36128}" srcOrd="0" destOrd="0" presId="urn:microsoft.com/office/officeart/2005/8/layout/chevron2"/>
    <dgm:cxn modelId="{9BE95773-FC31-4F47-B472-CC9EB97A542D}" type="presParOf" srcId="{10E56052-ED7E-474B-AD10-44EB5D78103C}" destId="{B59140A5-22B2-445C-9945-769A4C68D4D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781B36F-A1BB-46C4-8D52-7B511110A52F}" type="doc">
      <dgm:prSet loTypeId="urn:microsoft.com/office/officeart/2008/layout/NameandTitleOrganizationalChart" loCatId="hierarchy" qsTypeId="urn:microsoft.com/office/officeart/2005/8/quickstyle/simple1" qsCatId="simple" csTypeId="urn:microsoft.com/office/officeart/2005/8/colors/accent0_3" csCatId="mainScheme" phldr="1"/>
      <dgm:spPr/>
      <dgm:t>
        <a:bodyPr/>
        <a:lstStyle/>
        <a:p>
          <a:endParaRPr lang="hu-HU"/>
        </a:p>
      </dgm:t>
    </dgm:pt>
    <dgm:pt modelId="{81C04407-F8EC-4CC8-B7F5-AC27295C0ABB}">
      <dgm:prSet phldrT="[Szöveg]"/>
      <dgm:spPr/>
      <dgm:t>
        <a:bodyPr/>
        <a:lstStyle/>
        <a:p>
          <a:r>
            <a:rPr lang="hu-HU" dirty="0"/>
            <a:t>1198</a:t>
          </a:r>
        </a:p>
      </dgm:t>
    </dgm:pt>
    <dgm:pt modelId="{DD5CB8FD-D34B-42A0-9F69-9461AE58CDE2}" type="parTrans" cxnId="{3E62446C-525C-47FF-97EC-A4228F22BD09}">
      <dgm:prSet/>
      <dgm:spPr/>
      <dgm:t>
        <a:bodyPr/>
        <a:lstStyle/>
        <a:p>
          <a:endParaRPr lang="hu-HU"/>
        </a:p>
      </dgm:t>
    </dgm:pt>
    <dgm:pt modelId="{9656CA5B-A429-44DD-A9AD-E4FD0019136C}" type="sibTrans" cxnId="{3E62446C-525C-47FF-97EC-A4228F22BD09}">
      <dgm:prSet/>
      <dgm:spPr/>
      <dgm:t>
        <a:bodyPr/>
        <a:lstStyle/>
        <a:p>
          <a:endParaRPr lang="hu-HU"/>
        </a:p>
      </dgm:t>
    </dgm:pt>
    <dgm:pt modelId="{7C1ED5E1-1B72-4D05-86A6-798CBC43A5AC}">
      <dgm:prSet phldrT="[Szöveg]"/>
      <dgm:spPr>
        <a:solidFill>
          <a:schemeClr val="tx2">
            <a:lumMod val="40000"/>
            <a:lumOff val="60000"/>
          </a:schemeClr>
        </a:solidFill>
      </dgm:spPr>
      <dgm:t>
        <a:bodyPr/>
        <a:lstStyle/>
        <a:p>
          <a:r>
            <a:rPr lang="hu-HU" dirty="0"/>
            <a:t>46 </a:t>
          </a:r>
        </a:p>
      </dgm:t>
    </dgm:pt>
    <dgm:pt modelId="{B51F35AB-EFDB-4837-BBBE-5CE8CE01B93E}" type="parTrans" cxnId="{77D56C82-D8C7-4F83-8DCF-529196E2737F}">
      <dgm:prSet/>
      <dgm:spPr/>
      <dgm:t>
        <a:bodyPr/>
        <a:lstStyle/>
        <a:p>
          <a:endParaRPr lang="hu-HU"/>
        </a:p>
      </dgm:t>
    </dgm:pt>
    <dgm:pt modelId="{BC869456-06E4-4BD9-A6E6-677FA3178360}" type="sibTrans" cxnId="{77D56C82-D8C7-4F83-8DCF-529196E2737F}">
      <dgm:prSet/>
      <dgm:spPr/>
      <dgm:t>
        <a:bodyPr/>
        <a:lstStyle/>
        <a:p>
          <a:endParaRPr lang="hu-HU"/>
        </a:p>
      </dgm:t>
    </dgm:pt>
    <dgm:pt modelId="{886476E3-0C88-4C25-AB48-49F7F1C26602}">
      <dgm:prSet phldrT="[Szöveg]"/>
      <dgm:spPr/>
      <dgm:t>
        <a:bodyPr/>
        <a:lstStyle/>
        <a:p>
          <a:r>
            <a:rPr lang="hu-HU" dirty="0"/>
            <a:t>1152</a:t>
          </a:r>
        </a:p>
      </dgm:t>
    </dgm:pt>
    <dgm:pt modelId="{35D60B04-57FE-4D9F-AB46-41EBEDF525CC}" type="parTrans" cxnId="{04B7898E-1583-4942-81FB-C4DA5E73E096}">
      <dgm:prSet/>
      <dgm:spPr/>
      <dgm:t>
        <a:bodyPr/>
        <a:lstStyle/>
        <a:p>
          <a:endParaRPr lang="hu-HU"/>
        </a:p>
      </dgm:t>
    </dgm:pt>
    <dgm:pt modelId="{69E932C4-CA6D-4237-ABC9-27965E6616A6}" type="sibTrans" cxnId="{04B7898E-1583-4942-81FB-C4DA5E73E096}">
      <dgm:prSet/>
      <dgm:spPr/>
      <dgm:t>
        <a:bodyPr/>
        <a:lstStyle/>
        <a:p>
          <a:endParaRPr lang="hu-HU"/>
        </a:p>
      </dgm:t>
    </dgm:pt>
    <dgm:pt modelId="{F287E73C-5AAA-4123-AD82-2A0E84CC8B54}">
      <dgm:prSet phldrT="[Szöveg]"/>
      <dgm:spPr/>
      <dgm:t>
        <a:bodyPr/>
        <a:lstStyle/>
        <a:p>
          <a:r>
            <a:rPr lang="hu-HU" dirty="0"/>
            <a:t>MSZP</a:t>
          </a:r>
        </a:p>
      </dgm:t>
    </dgm:pt>
    <dgm:pt modelId="{6E8732FC-8DE0-42F5-99AE-1EA04F77BAA3}" type="parTrans" cxnId="{9789FBF5-D9AE-45FA-8042-C863648D4DA9}">
      <dgm:prSet/>
      <dgm:spPr/>
      <dgm:t>
        <a:bodyPr/>
        <a:lstStyle/>
        <a:p>
          <a:endParaRPr lang="hu-HU"/>
        </a:p>
      </dgm:t>
    </dgm:pt>
    <dgm:pt modelId="{10DB867B-BC60-4BFD-8FC3-5C626F47EAAE}" type="sibTrans" cxnId="{9789FBF5-D9AE-45FA-8042-C863648D4DA9}">
      <dgm:prSet/>
      <dgm:spPr/>
      <dgm:t>
        <a:bodyPr/>
        <a:lstStyle/>
        <a:p>
          <a:endParaRPr lang="hu-HU"/>
        </a:p>
      </dgm:t>
    </dgm:pt>
    <dgm:pt modelId="{36B9DCCE-FB03-4B5C-9C6E-83C2F6F83A1D}">
      <dgm:prSet phldrT="[Szöveg]"/>
      <dgm:spPr/>
      <dgm:t>
        <a:bodyPr/>
        <a:lstStyle/>
        <a:p>
          <a:r>
            <a:rPr lang="hu-HU" dirty="0"/>
            <a:t>Jobbik</a:t>
          </a:r>
        </a:p>
      </dgm:t>
    </dgm:pt>
    <dgm:pt modelId="{D8829452-155D-4365-9669-210379B6EAFF}" type="parTrans" cxnId="{5A9C26D6-5F41-40B2-A2A5-FC69E301375F}">
      <dgm:prSet/>
      <dgm:spPr/>
      <dgm:t>
        <a:bodyPr/>
        <a:lstStyle/>
        <a:p>
          <a:endParaRPr lang="hu-HU"/>
        </a:p>
      </dgm:t>
    </dgm:pt>
    <dgm:pt modelId="{C5ADD8AA-A682-4A1F-8B56-C3C923CCCCFA}" type="sibTrans" cxnId="{5A9C26D6-5F41-40B2-A2A5-FC69E301375F}">
      <dgm:prSet/>
      <dgm:spPr/>
      <dgm:t>
        <a:bodyPr/>
        <a:lstStyle/>
        <a:p>
          <a:endParaRPr lang="hu-HU"/>
        </a:p>
      </dgm:t>
    </dgm:pt>
    <dgm:pt modelId="{EFEFA3A4-3109-4F83-93C2-5A2285A1E270}">
      <dgm:prSet phldrT="[Szöveg]"/>
      <dgm:spPr/>
      <dgm:t>
        <a:bodyPr/>
        <a:lstStyle/>
        <a:p>
          <a:r>
            <a:rPr lang="hu-HU" dirty="0"/>
            <a:t>Független</a:t>
          </a:r>
        </a:p>
      </dgm:t>
    </dgm:pt>
    <dgm:pt modelId="{3F0FEFB0-5F9C-45BE-84A8-011A38A70B65}" type="parTrans" cxnId="{EC4A45EC-E852-4CE5-A165-3E9F159C13DB}">
      <dgm:prSet/>
      <dgm:spPr/>
      <dgm:t>
        <a:bodyPr/>
        <a:lstStyle/>
        <a:p>
          <a:endParaRPr lang="hu-HU"/>
        </a:p>
      </dgm:t>
    </dgm:pt>
    <dgm:pt modelId="{42D64645-C50F-469A-AA42-FFD01DA90DBB}" type="sibTrans" cxnId="{EC4A45EC-E852-4CE5-A165-3E9F159C13DB}">
      <dgm:prSet/>
      <dgm:spPr/>
      <dgm:t>
        <a:bodyPr/>
        <a:lstStyle/>
        <a:p>
          <a:endParaRPr lang="hu-HU"/>
        </a:p>
      </dgm:t>
    </dgm:pt>
    <dgm:pt modelId="{C49018C8-CBD3-46FD-8300-B2C8A305A97B}">
      <dgm:prSet phldrT="[Szöveg]"/>
      <dgm:spPr/>
      <dgm:t>
        <a:bodyPr/>
        <a:lstStyle/>
        <a:p>
          <a:r>
            <a:rPr lang="hu-HU" dirty="0"/>
            <a:t>LMP</a:t>
          </a:r>
        </a:p>
      </dgm:t>
    </dgm:pt>
    <dgm:pt modelId="{51530F8B-D588-4733-8C16-330748681D00}" type="parTrans" cxnId="{D904F178-8A2E-4872-83B5-5778DE5BC883}">
      <dgm:prSet/>
      <dgm:spPr/>
      <dgm:t>
        <a:bodyPr/>
        <a:lstStyle/>
        <a:p>
          <a:endParaRPr lang="hu-HU"/>
        </a:p>
      </dgm:t>
    </dgm:pt>
    <dgm:pt modelId="{1471588D-5495-46B4-AF17-8068FEB19EAB}" type="sibTrans" cxnId="{D904F178-8A2E-4872-83B5-5778DE5BC883}">
      <dgm:prSet/>
      <dgm:spPr/>
      <dgm:t>
        <a:bodyPr/>
        <a:lstStyle/>
        <a:p>
          <a:endParaRPr lang="hu-HU"/>
        </a:p>
      </dgm:t>
    </dgm:pt>
    <dgm:pt modelId="{A44790D8-75D2-4314-8ECE-7DC6D5042AF7}">
      <dgm:prSet phldrT="[Szöveg]" custT="1"/>
      <dgm:spPr>
        <a:solidFill>
          <a:schemeClr val="accent6"/>
        </a:solidFill>
      </dgm:spPr>
      <dgm:t>
        <a:bodyPr/>
        <a:lstStyle/>
        <a:p>
          <a:r>
            <a:rPr lang="hu-HU" sz="1700" dirty="0"/>
            <a:t>Fidesz-</a:t>
          </a:r>
          <a:r>
            <a:rPr lang="hu-HU" sz="1600" dirty="0"/>
            <a:t>KDNP</a:t>
          </a:r>
          <a:endParaRPr lang="hu-HU" sz="1700" dirty="0"/>
        </a:p>
      </dgm:t>
    </dgm:pt>
    <dgm:pt modelId="{D5C8E15E-400D-43ED-B4ED-7CDF68DE87E8}" type="parTrans" cxnId="{87A4618E-D3C0-48CC-8E5C-DB1DB8CD409D}">
      <dgm:prSet/>
      <dgm:spPr/>
      <dgm:t>
        <a:bodyPr/>
        <a:lstStyle/>
        <a:p>
          <a:endParaRPr lang="hu-HU"/>
        </a:p>
      </dgm:t>
    </dgm:pt>
    <dgm:pt modelId="{78D785DA-1E68-425B-B0DF-C4269D067D8B}" type="sibTrans" cxnId="{87A4618E-D3C0-48CC-8E5C-DB1DB8CD409D}">
      <dgm:prSet/>
      <dgm:spPr/>
      <dgm:t>
        <a:bodyPr/>
        <a:lstStyle/>
        <a:p>
          <a:endParaRPr lang="hu-HU"/>
        </a:p>
      </dgm:t>
    </dgm:pt>
    <dgm:pt modelId="{AF1A5DF8-5C08-4584-BD8C-CB656A6DF0ED}">
      <dgm:prSet phldrT="[Szöveg]"/>
      <dgm:spPr/>
      <dgm:t>
        <a:bodyPr/>
        <a:lstStyle/>
        <a:p>
          <a:r>
            <a:rPr lang="hu-HU" dirty="0"/>
            <a:t>53</a:t>
          </a:r>
        </a:p>
      </dgm:t>
    </dgm:pt>
    <dgm:pt modelId="{8CAE9094-05DF-4D4F-866B-629992AF43B6}" type="parTrans" cxnId="{CABCF9B3-4644-4BF9-9205-58462DE5CFAF}">
      <dgm:prSet/>
      <dgm:spPr/>
      <dgm:t>
        <a:bodyPr/>
        <a:lstStyle/>
        <a:p>
          <a:endParaRPr lang="hu-HU"/>
        </a:p>
      </dgm:t>
    </dgm:pt>
    <dgm:pt modelId="{62E01DCA-B6A5-4B5E-BC27-B733083F5A53}" type="sibTrans" cxnId="{CABCF9B3-4644-4BF9-9205-58462DE5CFAF}">
      <dgm:prSet/>
      <dgm:spPr/>
      <dgm:t>
        <a:bodyPr/>
        <a:lstStyle/>
        <a:p>
          <a:endParaRPr lang="hu-HU"/>
        </a:p>
      </dgm:t>
    </dgm:pt>
    <dgm:pt modelId="{FE4D02E3-A1B0-4C68-847D-51F224688FC4}">
      <dgm:prSet phldrT="[Szöveg]"/>
      <dgm:spPr/>
      <dgm:t>
        <a:bodyPr/>
        <a:lstStyle/>
        <a:p>
          <a:r>
            <a:rPr lang="hu-HU" dirty="0"/>
            <a:t>1004</a:t>
          </a:r>
        </a:p>
      </dgm:t>
    </dgm:pt>
    <dgm:pt modelId="{33831CFF-0600-4C9F-B5FE-68AC42762F8A}" type="parTrans" cxnId="{348684B2-2D68-4728-AE42-EA9C66FCC44E}">
      <dgm:prSet/>
      <dgm:spPr/>
      <dgm:t>
        <a:bodyPr/>
        <a:lstStyle/>
        <a:p>
          <a:endParaRPr lang="hu-HU"/>
        </a:p>
      </dgm:t>
    </dgm:pt>
    <dgm:pt modelId="{28E73B8C-F46D-4EB7-8355-7D44FA107F25}" type="sibTrans" cxnId="{348684B2-2D68-4728-AE42-EA9C66FCC44E}">
      <dgm:prSet/>
      <dgm:spPr/>
      <dgm:t>
        <a:bodyPr/>
        <a:lstStyle/>
        <a:p>
          <a:endParaRPr lang="hu-HU"/>
        </a:p>
      </dgm:t>
    </dgm:pt>
    <dgm:pt modelId="{BA7A392B-0442-406C-AD41-FA0DF7F27454}">
      <dgm:prSet phldrT="[Szöveg]"/>
      <dgm:spPr/>
      <dgm:t>
        <a:bodyPr/>
        <a:lstStyle/>
        <a:p>
          <a:r>
            <a:rPr lang="hu-HU" dirty="0"/>
            <a:t>41</a:t>
          </a:r>
        </a:p>
      </dgm:t>
    </dgm:pt>
    <dgm:pt modelId="{89EFB267-DDAD-4F1A-92F9-4ABA71D527F0}" type="parTrans" cxnId="{E72D34BF-B6FA-44E4-914A-9B73FA663621}">
      <dgm:prSet/>
      <dgm:spPr/>
      <dgm:t>
        <a:bodyPr/>
        <a:lstStyle/>
        <a:p>
          <a:endParaRPr lang="hu-HU"/>
        </a:p>
      </dgm:t>
    </dgm:pt>
    <dgm:pt modelId="{12D6135F-8E9D-4E8B-A674-DA88D440E3EB}" type="sibTrans" cxnId="{E72D34BF-B6FA-44E4-914A-9B73FA663621}">
      <dgm:prSet/>
      <dgm:spPr/>
      <dgm:t>
        <a:bodyPr/>
        <a:lstStyle/>
        <a:p>
          <a:endParaRPr lang="hu-HU"/>
        </a:p>
      </dgm:t>
    </dgm:pt>
    <dgm:pt modelId="{69B5B923-C864-45DD-9C02-81053FF196E7}">
      <dgm:prSet phldrT="[Szöveg]"/>
      <dgm:spPr/>
      <dgm:t>
        <a:bodyPr/>
        <a:lstStyle/>
        <a:p>
          <a:r>
            <a:rPr lang="hu-HU" dirty="0"/>
            <a:t>91</a:t>
          </a:r>
        </a:p>
      </dgm:t>
    </dgm:pt>
    <dgm:pt modelId="{367AFDE9-2739-4912-A41D-59ED2169B7C3}" type="parTrans" cxnId="{E7FC6B0F-D6F2-42DD-AEB3-A292A520144E}">
      <dgm:prSet/>
      <dgm:spPr/>
      <dgm:t>
        <a:bodyPr/>
        <a:lstStyle/>
        <a:p>
          <a:endParaRPr lang="hu-HU"/>
        </a:p>
      </dgm:t>
    </dgm:pt>
    <dgm:pt modelId="{61D77B26-242F-4DA3-8E40-47F2CFE2F634}" type="sibTrans" cxnId="{E7FC6B0F-D6F2-42DD-AEB3-A292A520144E}">
      <dgm:prSet/>
      <dgm:spPr/>
      <dgm:t>
        <a:bodyPr/>
        <a:lstStyle/>
        <a:p>
          <a:endParaRPr lang="hu-HU"/>
        </a:p>
      </dgm:t>
    </dgm:pt>
    <dgm:pt modelId="{6D5AA67F-51D9-4475-9EB0-D8A85547264C}">
      <dgm:prSet phldrT="[Szöveg]"/>
      <dgm:spPr>
        <a:solidFill>
          <a:schemeClr val="accent6"/>
        </a:solidFill>
      </dgm:spPr>
      <dgm:t>
        <a:bodyPr/>
        <a:lstStyle/>
        <a:p>
          <a:r>
            <a:rPr lang="hu-HU" dirty="0"/>
            <a:t>9</a:t>
          </a:r>
        </a:p>
      </dgm:t>
    </dgm:pt>
    <dgm:pt modelId="{2A05751A-95CB-4558-8E80-635DC3E42898}" type="parTrans" cxnId="{C77BA557-898D-4B9E-99CE-09F804FB39AB}">
      <dgm:prSet/>
      <dgm:spPr/>
      <dgm:t>
        <a:bodyPr/>
        <a:lstStyle/>
        <a:p>
          <a:endParaRPr lang="hu-HU"/>
        </a:p>
      </dgm:t>
    </dgm:pt>
    <dgm:pt modelId="{0DC704B9-5F03-4326-A9C4-C6907C4B0CDE}" type="sibTrans" cxnId="{C77BA557-898D-4B9E-99CE-09F804FB39AB}">
      <dgm:prSet/>
      <dgm:spPr/>
      <dgm:t>
        <a:bodyPr/>
        <a:lstStyle/>
        <a:p>
          <a:endParaRPr lang="hu-HU"/>
        </a:p>
      </dgm:t>
    </dgm:pt>
    <dgm:pt modelId="{C86F61E2-0145-4C49-B531-591A1B84C773}" type="pres">
      <dgm:prSet presAssocID="{4781B36F-A1BB-46C4-8D52-7B511110A52F}" presName="hierChild1" presStyleCnt="0">
        <dgm:presLayoutVars>
          <dgm:orgChart val="1"/>
          <dgm:chPref val="1"/>
          <dgm:dir/>
          <dgm:animOne val="branch"/>
          <dgm:animLvl val="lvl"/>
          <dgm:resizeHandles/>
        </dgm:presLayoutVars>
      </dgm:prSet>
      <dgm:spPr/>
    </dgm:pt>
    <dgm:pt modelId="{B920CEB0-752A-4AA7-B2D4-3D8931C44FA7}" type="pres">
      <dgm:prSet presAssocID="{81C04407-F8EC-4CC8-B7F5-AC27295C0ABB}" presName="hierRoot1" presStyleCnt="0">
        <dgm:presLayoutVars>
          <dgm:hierBranch val="init"/>
        </dgm:presLayoutVars>
      </dgm:prSet>
      <dgm:spPr/>
    </dgm:pt>
    <dgm:pt modelId="{1B8217E1-224D-488B-971F-05D85E72AA5D}" type="pres">
      <dgm:prSet presAssocID="{81C04407-F8EC-4CC8-B7F5-AC27295C0ABB}" presName="rootComposite1" presStyleCnt="0"/>
      <dgm:spPr/>
    </dgm:pt>
    <dgm:pt modelId="{D42A5E0D-88BF-4594-9B63-CA9DE9242729}" type="pres">
      <dgm:prSet presAssocID="{81C04407-F8EC-4CC8-B7F5-AC27295C0ABB}" presName="rootText1" presStyleLbl="node0" presStyleIdx="0" presStyleCnt="1">
        <dgm:presLayoutVars>
          <dgm:chMax/>
          <dgm:chPref val="3"/>
        </dgm:presLayoutVars>
      </dgm:prSet>
      <dgm:spPr/>
    </dgm:pt>
    <dgm:pt modelId="{A65EC454-5D00-45C1-8EE9-1A349D83599F}" type="pres">
      <dgm:prSet presAssocID="{81C04407-F8EC-4CC8-B7F5-AC27295C0ABB}" presName="titleText1" presStyleLbl="fgAcc0" presStyleIdx="0" presStyleCnt="1">
        <dgm:presLayoutVars>
          <dgm:chMax val="0"/>
          <dgm:chPref val="0"/>
        </dgm:presLayoutVars>
      </dgm:prSet>
      <dgm:spPr/>
    </dgm:pt>
    <dgm:pt modelId="{29478859-FE93-4998-B40E-39809206EFE0}" type="pres">
      <dgm:prSet presAssocID="{81C04407-F8EC-4CC8-B7F5-AC27295C0ABB}" presName="rootConnector1" presStyleLbl="node1" presStyleIdx="0" presStyleCnt="12"/>
      <dgm:spPr/>
    </dgm:pt>
    <dgm:pt modelId="{F60D69E0-E84D-4D82-8C05-951FB49BCDE5}" type="pres">
      <dgm:prSet presAssocID="{81C04407-F8EC-4CC8-B7F5-AC27295C0ABB}" presName="hierChild2" presStyleCnt="0"/>
      <dgm:spPr/>
    </dgm:pt>
    <dgm:pt modelId="{3444999C-8CF5-4727-A175-A6169D647D73}" type="pres">
      <dgm:prSet presAssocID="{B51F35AB-EFDB-4837-BBBE-5CE8CE01B93E}" presName="Name37" presStyleLbl="parChTrans1D2" presStyleIdx="0" presStyleCnt="1"/>
      <dgm:spPr/>
    </dgm:pt>
    <dgm:pt modelId="{B9EEDE40-6384-4E68-B8AC-A2DF36785CA0}" type="pres">
      <dgm:prSet presAssocID="{7C1ED5E1-1B72-4D05-86A6-798CBC43A5AC}" presName="hierRoot2" presStyleCnt="0">
        <dgm:presLayoutVars>
          <dgm:hierBranch val="init"/>
        </dgm:presLayoutVars>
      </dgm:prSet>
      <dgm:spPr/>
    </dgm:pt>
    <dgm:pt modelId="{4E87A34E-B6CA-4325-BA29-6D884E10AE2C}" type="pres">
      <dgm:prSet presAssocID="{7C1ED5E1-1B72-4D05-86A6-798CBC43A5AC}" presName="rootComposite" presStyleCnt="0"/>
      <dgm:spPr/>
    </dgm:pt>
    <dgm:pt modelId="{379E6960-97E1-4155-AA66-1C643846DCF2}" type="pres">
      <dgm:prSet presAssocID="{7C1ED5E1-1B72-4D05-86A6-798CBC43A5AC}" presName="rootText" presStyleLbl="node1" presStyleIdx="0" presStyleCnt="12">
        <dgm:presLayoutVars>
          <dgm:chMax/>
          <dgm:chPref val="3"/>
        </dgm:presLayoutVars>
      </dgm:prSet>
      <dgm:spPr/>
    </dgm:pt>
    <dgm:pt modelId="{3DC33828-9BE3-4D7C-AA1A-FB4D1C434DC4}" type="pres">
      <dgm:prSet presAssocID="{7C1ED5E1-1B72-4D05-86A6-798CBC43A5AC}" presName="titleText2" presStyleLbl="fgAcc1" presStyleIdx="0" presStyleCnt="12">
        <dgm:presLayoutVars>
          <dgm:chMax val="0"/>
          <dgm:chPref val="0"/>
        </dgm:presLayoutVars>
      </dgm:prSet>
      <dgm:spPr/>
    </dgm:pt>
    <dgm:pt modelId="{C34A2CA7-9D9B-4016-B1CA-7F55234FD217}" type="pres">
      <dgm:prSet presAssocID="{7C1ED5E1-1B72-4D05-86A6-798CBC43A5AC}" presName="rootConnector" presStyleLbl="node2" presStyleIdx="0" presStyleCnt="0"/>
      <dgm:spPr/>
    </dgm:pt>
    <dgm:pt modelId="{1853FA53-6912-4CA1-A291-533942AED839}" type="pres">
      <dgm:prSet presAssocID="{7C1ED5E1-1B72-4D05-86A6-798CBC43A5AC}" presName="hierChild4" presStyleCnt="0"/>
      <dgm:spPr/>
    </dgm:pt>
    <dgm:pt modelId="{94263656-B12A-467D-97E2-28B36B8AFE4A}" type="pres">
      <dgm:prSet presAssocID="{35D60B04-57FE-4D9F-AB46-41EBEDF525CC}" presName="Name37" presStyleLbl="parChTrans1D3" presStyleIdx="0" presStyleCnt="1"/>
      <dgm:spPr/>
    </dgm:pt>
    <dgm:pt modelId="{1D088978-AA80-4B20-83F5-37E79150E03F}" type="pres">
      <dgm:prSet presAssocID="{886476E3-0C88-4C25-AB48-49F7F1C26602}" presName="hierRoot2" presStyleCnt="0">
        <dgm:presLayoutVars>
          <dgm:hierBranch val="init"/>
        </dgm:presLayoutVars>
      </dgm:prSet>
      <dgm:spPr/>
    </dgm:pt>
    <dgm:pt modelId="{797AB717-F579-4CD8-BC46-E8778652C0F8}" type="pres">
      <dgm:prSet presAssocID="{886476E3-0C88-4C25-AB48-49F7F1C26602}" presName="rootComposite" presStyleCnt="0"/>
      <dgm:spPr/>
    </dgm:pt>
    <dgm:pt modelId="{0B8D8160-A5C2-4E27-9DF7-BD885C849F40}" type="pres">
      <dgm:prSet presAssocID="{886476E3-0C88-4C25-AB48-49F7F1C26602}" presName="rootText" presStyleLbl="node1" presStyleIdx="1" presStyleCnt="12">
        <dgm:presLayoutVars>
          <dgm:chMax/>
          <dgm:chPref val="3"/>
        </dgm:presLayoutVars>
      </dgm:prSet>
      <dgm:spPr/>
    </dgm:pt>
    <dgm:pt modelId="{B18E2941-062E-487B-8D3A-5E66150CC5D6}" type="pres">
      <dgm:prSet presAssocID="{886476E3-0C88-4C25-AB48-49F7F1C26602}" presName="titleText2" presStyleLbl="fgAcc1" presStyleIdx="1" presStyleCnt="12">
        <dgm:presLayoutVars>
          <dgm:chMax val="0"/>
          <dgm:chPref val="0"/>
        </dgm:presLayoutVars>
      </dgm:prSet>
      <dgm:spPr/>
    </dgm:pt>
    <dgm:pt modelId="{A8F1134E-57EC-4C73-9AD7-CCBD5C4F63B2}" type="pres">
      <dgm:prSet presAssocID="{886476E3-0C88-4C25-AB48-49F7F1C26602}" presName="rootConnector" presStyleLbl="node3" presStyleIdx="0" presStyleCnt="0"/>
      <dgm:spPr/>
    </dgm:pt>
    <dgm:pt modelId="{01B0712D-0D15-4BEB-8F20-02D3CDFA73E2}" type="pres">
      <dgm:prSet presAssocID="{886476E3-0C88-4C25-AB48-49F7F1C26602}" presName="hierChild4" presStyleCnt="0"/>
      <dgm:spPr/>
    </dgm:pt>
    <dgm:pt modelId="{29A3AE31-8FE2-4C76-A65D-3FA9E3D7B01C}" type="pres">
      <dgm:prSet presAssocID="{6E8732FC-8DE0-42F5-99AE-1EA04F77BAA3}" presName="Name37" presStyleLbl="parChTrans1D4" presStyleIdx="0" presStyleCnt="10"/>
      <dgm:spPr/>
    </dgm:pt>
    <dgm:pt modelId="{3D5F5C6E-3BE2-4896-9ED0-E7049539A866}" type="pres">
      <dgm:prSet presAssocID="{F287E73C-5AAA-4123-AD82-2A0E84CC8B54}" presName="hierRoot2" presStyleCnt="0">
        <dgm:presLayoutVars>
          <dgm:hierBranch val="init"/>
        </dgm:presLayoutVars>
      </dgm:prSet>
      <dgm:spPr/>
    </dgm:pt>
    <dgm:pt modelId="{6365EBF0-B87A-40C4-8CDC-E25FB2E188B2}" type="pres">
      <dgm:prSet presAssocID="{F287E73C-5AAA-4123-AD82-2A0E84CC8B54}" presName="rootComposite" presStyleCnt="0"/>
      <dgm:spPr/>
    </dgm:pt>
    <dgm:pt modelId="{6595AAD1-33CA-4705-BC0E-0FDDEBB0CCC2}" type="pres">
      <dgm:prSet presAssocID="{F287E73C-5AAA-4123-AD82-2A0E84CC8B54}" presName="rootText" presStyleLbl="node1" presStyleIdx="2" presStyleCnt="12">
        <dgm:presLayoutVars>
          <dgm:chMax/>
          <dgm:chPref val="3"/>
        </dgm:presLayoutVars>
      </dgm:prSet>
      <dgm:spPr/>
    </dgm:pt>
    <dgm:pt modelId="{8D9A0F36-6250-4D34-83AF-68C6C56D789F}" type="pres">
      <dgm:prSet presAssocID="{F287E73C-5AAA-4123-AD82-2A0E84CC8B54}" presName="titleText2" presStyleLbl="fgAcc1" presStyleIdx="2" presStyleCnt="12">
        <dgm:presLayoutVars>
          <dgm:chMax val="0"/>
          <dgm:chPref val="0"/>
        </dgm:presLayoutVars>
      </dgm:prSet>
      <dgm:spPr/>
    </dgm:pt>
    <dgm:pt modelId="{BE9B9C62-BD7B-42C1-8CE4-57BC263DE553}" type="pres">
      <dgm:prSet presAssocID="{F287E73C-5AAA-4123-AD82-2A0E84CC8B54}" presName="rootConnector" presStyleLbl="node4" presStyleIdx="0" presStyleCnt="0"/>
      <dgm:spPr/>
    </dgm:pt>
    <dgm:pt modelId="{1CECB43E-801A-4C8D-A368-AAF0F1318BA2}" type="pres">
      <dgm:prSet presAssocID="{F287E73C-5AAA-4123-AD82-2A0E84CC8B54}" presName="hierChild4" presStyleCnt="0"/>
      <dgm:spPr/>
    </dgm:pt>
    <dgm:pt modelId="{0019711E-4BBA-4B8D-9614-C4E17D0D530F}" type="pres">
      <dgm:prSet presAssocID="{8CAE9094-05DF-4D4F-866B-629992AF43B6}" presName="Name37" presStyleLbl="parChTrans1D4" presStyleIdx="1" presStyleCnt="10"/>
      <dgm:spPr/>
    </dgm:pt>
    <dgm:pt modelId="{90C19E95-E1C2-47C6-9105-86A94E941256}" type="pres">
      <dgm:prSet presAssocID="{AF1A5DF8-5C08-4584-BD8C-CB656A6DF0ED}" presName="hierRoot2" presStyleCnt="0">
        <dgm:presLayoutVars>
          <dgm:hierBranch val="init"/>
        </dgm:presLayoutVars>
      </dgm:prSet>
      <dgm:spPr/>
    </dgm:pt>
    <dgm:pt modelId="{5F26F2A6-2AAC-4EC6-8579-609CFEFD0AE9}" type="pres">
      <dgm:prSet presAssocID="{AF1A5DF8-5C08-4584-BD8C-CB656A6DF0ED}" presName="rootComposite" presStyleCnt="0"/>
      <dgm:spPr/>
    </dgm:pt>
    <dgm:pt modelId="{B9770C4D-C460-4477-8DE9-2A3610D9A08C}" type="pres">
      <dgm:prSet presAssocID="{AF1A5DF8-5C08-4584-BD8C-CB656A6DF0ED}" presName="rootText" presStyleLbl="node1" presStyleIdx="3" presStyleCnt="12">
        <dgm:presLayoutVars>
          <dgm:chMax/>
          <dgm:chPref val="3"/>
        </dgm:presLayoutVars>
      </dgm:prSet>
      <dgm:spPr/>
    </dgm:pt>
    <dgm:pt modelId="{EB609C58-FC20-4DED-A86E-9C14E475FEE5}" type="pres">
      <dgm:prSet presAssocID="{AF1A5DF8-5C08-4584-BD8C-CB656A6DF0ED}" presName="titleText2" presStyleLbl="fgAcc1" presStyleIdx="3" presStyleCnt="12">
        <dgm:presLayoutVars>
          <dgm:chMax val="0"/>
          <dgm:chPref val="0"/>
        </dgm:presLayoutVars>
      </dgm:prSet>
      <dgm:spPr/>
    </dgm:pt>
    <dgm:pt modelId="{E5B6B328-11E2-4D5A-9B0F-799D88117A09}" type="pres">
      <dgm:prSet presAssocID="{AF1A5DF8-5C08-4584-BD8C-CB656A6DF0ED}" presName="rootConnector" presStyleLbl="node4" presStyleIdx="0" presStyleCnt="0"/>
      <dgm:spPr/>
    </dgm:pt>
    <dgm:pt modelId="{88A35867-ADE0-4B41-8FAD-6FAC3FBF3E18}" type="pres">
      <dgm:prSet presAssocID="{AF1A5DF8-5C08-4584-BD8C-CB656A6DF0ED}" presName="hierChild4" presStyleCnt="0"/>
      <dgm:spPr/>
    </dgm:pt>
    <dgm:pt modelId="{15BE586B-8CE0-4597-838A-415F945334CE}" type="pres">
      <dgm:prSet presAssocID="{AF1A5DF8-5C08-4584-BD8C-CB656A6DF0ED}" presName="hierChild5" presStyleCnt="0"/>
      <dgm:spPr/>
    </dgm:pt>
    <dgm:pt modelId="{BA6361CF-DE71-4E12-A6E1-DAD25FBDA509}" type="pres">
      <dgm:prSet presAssocID="{F287E73C-5AAA-4123-AD82-2A0E84CC8B54}" presName="hierChild5" presStyleCnt="0"/>
      <dgm:spPr/>
    </dgm:pt>
    <dgm:pt modelId="{722BFCDA-1841-4BA2-ABD4-639CCAC3363A}" type="pres">
      <dgm:prSet presAssocID="{D8829452-155D-4365-9669-210379B6EAFF}" presName="Name37" presStyleLbl="parChTrans1D4" presStyleIdx="2" presStyleCnt="10"/>
      <dgm:spPr/>
    </dgm:pt>
    <dgm:pt modelId="{FFF96F51-3DCA-4BCF-898A-AA69AFA083BC}" type="pres">
      <dgm:prSet presAssocID="{36B9DCCE-FB03-4B5C-9C6E-83C2F6F83A1D}" presName="hierRoot2" presStyleCnt="0">
        <dgm:presLayoutVars>
          <dgm:hierBranch val="init"/>
        </dgm:presLayoutVars>
      </dgm:prSet>
      <dgm:spPr/>
    </dgm:pt>
    <dgm:pt modelId="{86072F16-2517-4534-BCFA-A0213D4F580F}" type="pres">
      <dgm:prSet presAssocID="{36B9DCCE-FB03-4B5C-9C6E-83C2F6F83A1D}" presName="rootComposite" presStyleCnt="0"/>
      <dgm:spPr/>
    </dgm:pt>
    <dgm:pt modelId="{E7CE4E30-FBF0-4BC6-9632-48A492E7F5EE}" type="pres">
      <dgm:prSet presAssocID="{36B9DCCE-FB03-4B5C-9C6E-83C2F6F83A1D}" presName="rootText" presStyleLbl="node1" presStyleIdx="4" presStyleCnt="12">
        <dgm:presLayoutVars>
          <dgm:chMax/>
          <dgm:chPref val="3"/>
        </dgm:presLayoutVars>
      </dgm:prSet>
      <dgm:spPr/>
    </dgm:pt>
    <dgm:pt modelId="{14C1FB51-B7F4-414F-88D6-D1108E7C735A}" type="pres">
      <dgm:prSet presAssocID="{36B9DCCE-FB03-4B5C-9C6E-83C2F6F83A1D}" presName="titleText2" presStyleLbl="fgAcc1" presStyleIdx="4" presStyleCnt="12">
        <dgm:presLayoutVars>
          <dgm:chMax val="0"/>
          <dgm:chPref val="0"/>
        </dgm:presLayoutVars>
      </dgm:prSet>
      <dgm:spPr/>
    </dgm:pt>
    <dgm:pt modelId="{6DB0B632-0F4F-4890-BF09-322A04CE0B70}" type="pres">
      <dgm:prSet presAssocID="{36B9DCCE-FB03-4B5C-9C6E-83C2F6F83A1D}" presName="rootConnector" presStyleLbl="node4" presStyleIdx="0" presStyleCnt="0"/>
      <dgm:spPr/>
    </dgm:pt>
    <dgm:pt modelId="{F93ABCFF-083C-406F-8B06-E6DFC0F9FF84}" type="pres">
      <dgm:prSet presAssocID="{36B9DCCE-FB03-4B5C-9C6E-83C2F6F83A1D}" presName="hierChild4" presStyleCnt="0"/>
      <dgm:spPr/>
    </dgm:pt>
    <dgm:pt modelId="{B0D1E9F6-E9C5-493C-84FD-04888979FA4B}" type="pres">
      <dgm:prSet presAssocID="{33831CFF-0600-4C9F-B5FE-68AC42762F8A}" presName="Name37" presStyleLbl="parChTrans1D4" presStyleIdx="3" presStyleCnt="10"/>
      <dgm:spPr/>
    </dgm:pt>
    <dgm:pt modelId="{2EFDBA7C-0398-418D-B662-34ECAE04F8B8}" type="pres">
      <dgm:prSet presAssocID="{FE4D02E3-A1B0-4C68-847D-51F224688FC4}" presName="hierRoot2" presStyleCnt="0">
        <dgm:presLayoutVars>
          <dgm:hierBranch val="init"/>
        </dgm:presLayoutVars>
      </dgm:prSet>
      <dgm:spPr/>
    </dgm:pt>
    <dgm:pt modelId="{0D05E7FC-3810-4330-8969-ABDA7D8DFDC7}" type="pres">
      <dgm:prSet presAssocID="{FE4D02E3-A1B0-4C68-847D-51F224688FC4}" presName="rootComposite" presStyleCnt="0"/>
      <dgm:spPr/>
    </dgm:pt>
    <dgm:pt modelId="{23AA560D-515C-4661-BC98-B8756F02D084}" type="pres">
      <dgm:prSet presAssocID="{FE4D02E3-A1B0-4C68-847D-51F224688FC4}" presName="rootText" presStyleLbl="node1" presStyleIdx="5" presStyleCnt="12">
        <dgm:presLayoutVars>
          <dgm:chMax/>
          <dgm:chPref val="3"/>
        </dgm:presLayoutVars>
      </dgm:prSet>
      <dgm:spPr/>
    </dgm:pt>
    <dgm:pt modelId="{2C1D3FAE-4A65-400A-B6AE-0FEEA2A9BD02}" type="pres">
      <dgm:prSet presAssocID="{FE4D02E3-A1B0-4C68-847D-51F224688FC4}" presName="titleText2" presStyleLbl="fgAcc1" presStyleIdx="5" presStyleCnt="12">
        <dgm:presLayoutVars>
          <dgm:chMax val="0"/>
          <dgm:chPref val="0"/>
        </dgm:presLayoutVars>
      </dgm:prSet>
      <dgm:spPr/>
    </dgm:pt>
    <dgm:pt modelId="{98A5C323-4895-4D0B-942D-650C6DA054FE}" type="pres">
      <dgm:prSet presAssocID="{FE4D02E3-A1B0-4C68-847D-51F224688FC4}" presName="rootConnector" presStyleLbl="node4" presStyleIdx="0" presStyleCnt="0"/>
      <dgm:spPr/>
    </dgm:pt>
    <dgm:pt modelId="{4956533F-CA5F-4AE0-98B6-47FA0033BF75}" type="pres">
      <dgm:prSet presAssocID="{FE4D02E3-A1B0-4C68-847D-51F224688FC4}" presName="hierChild4" presStyleCnt="0"/>
      <dgm:spPr/>
    </dgm:pt>
    <dgm:pt modelId="{B5B4FB08-9E42-4BFD-994C-FAC4B02CA535}" type="pres">
      <dgm:prSet presAssocID="{FE4D02E3-A1B0-4C68-847D-51F224688FC4}" presName="hierChild5" presStyleCnt="0"/>
      <dgm:spPr/>
    </dgm:pt>
    <dgm:pt modelId="{571A496E-8FCC-4D89-817D-2E18ECB46852}" type="pres">
      <dgm:prSet presAssocID="{36B9DCCE-FB03-4B5C-9C6E-83C2F6F83A1D}" presName="hierChild5" presStyleCnt="0"/>
      <dgm:spPr/>
    </dgm:pt>
    <dgm:pt modelId="{4819F535-96C9-4D45-9FCA-A29CAE328955}" type="pres">
      <dgm:prSet presAssocID="{3F0FEFB0-5F9C-45BE-84A8-011A38A70B65}" presName="Name37" presStyleLbl="parChTrans1D4" presStyleIdx="4" presStyleCnt="10"/>
      <dgm:spPr/>
    </dgm:pt>
    <dgm:pt modelId="{CE939FD3-E94D-45A1-9D6A-AEA70EA82F84}" type="pres">
      <dgm:prSet presAssocID="{EFEFA3A4-3109-4F83-93C2-5A2285A1E270}" presName="hierRoot2" presStyleCnt="0">
        <dgm:presLayoutVars>
          <dgm:hierBranch val="init"/>
        </dgm:presLayoutVars>
      </dgm:prSet>
      <dgm:spPr/>
    </dgm:pt>
    <dgm:pt modelId="{B4C2F962-89C7-4CF9-8657-C5B65CA707B9}" type="pres">
      <dgm:prSet presAssocID="{EFEFA3A4-3109-4F83-93C2-5A2285A1E270}" presName="rootComposite" presStyleCnt="0"/>
      <dgm:spPr/>
    </dgm:pt>
    <dgm:pt modelId="{D946C1F4-D8ED-4BF2-B2E4-F6C42281FA1B}" type="pres">
      <dgm:prSet presAssocID="{EFEFA3A4-3109-4F83-93C2-5A2285A1E270}" presName="rootText" presStyleLbl="node1" presStyleIdx="6" presStyleCnt="12">
        <dgm:presLayoutVars>
          <dgm:chMax/>
          <dgm:chPref val="3"/>
        </dgm:presLayoutVars>
      </dgm:prSet>
      <dgm:spPr/>
    </dgm:pt>
    <dgm:pt modelId="{B9BA64D1-7491-4B43-94C8-E2A6E589C8B6}" type="pres">
      <dgm:prSet presAssocID="{EFEFA3A4-3109-4F83-93C2-5A2285A1E270}" presName="titleText2" presStyleLbl="fgAcc1" presStyleIdx="6" presStyleCnt="12">
        <dgm:presLayoutVars>
          <dgm:chMax val="0"/>
          <dgm:chPref val="0"/>
        </dgm:presLayoutVars>
      </dgm:prSet>
      <dgm:spPr/>
    </dgm:pt>
    <dgm:pt modelId="{3EBF2D4D-A4C4-4497-908C-DDDC0C90B4AA}" type="pres">
      <dgm:prSet presAssocID="{EFEFA3A4-3109-4F83-93C2-5A2285A1E270}" presName="rootConnector" presStyleLbl="node4" presStyleIdx="0" presStyleCnt="0"/>
      <dgm:spPr/>
    </dgm:pt>
    <dgm:pt modelId="{2BD4524A-F9D5-4A11-9327-054EA9635DAD}" type="pres">
      <dgm:prSet presAssocID="{EFEFA3A4-3109-4F83-93C2-5A2285A1E270}" presName="hierChild4" presStyleCnt="0"/>
      <dgm:spPr/>
    </dgm:pt>
    <dgm:pt modelId="{96DD9C1D-19F3-4091-BFE3-41F858B73CA7}" type="pres">
      <dgm:prSet presAssocID="{89EFB267-DDAD-4F1A-92F9-4ABA71D527F0}" presName="Name37" presStyleLbl="parChTrans1D4" presStyleIdx="5" presStyleCnt="10"/>
      <dgm:spPr/>
    </dgm:pt>
    <dgm:pt modelId="{B8F0A302-2800-4AC9-AE41-8DFD8FA9C6BF}" type="pres">
      <dgm:prSet presAssocID="{BA7A392B-0442-406C-AD41-FA0DF7F27454}" presName="hierRoot2" presStyleCnt="0">
        <dgm:presLayoutVars>
          <dgm:hierBranch val="init"/>
        </dgm:presLayoutVars>
      </dgm:prSet>
      <dgm:spPr/>
    </dgm:pt>
    <dgm:pt modelId="{05E61EA3-4820-4C45-994E-727AF71458EF}" type="pres">
      <dgm:prSet presAssocID="{BA7A392B-0442-406C-AD41-FA0DF7F27454}" presName="rootComposite" presStyleCnt="0"/>
      <dgm:spPr/>
    </dgm:pt>
    <dgm:pt modelId="{680E929B-941A-4167-AF57-C77F81F5623A}" type="pres">
      <dgm:prSet presAssocID="{BA7A392B-0442-406C-AD41-FA0DF7F27454}" presName="rootText" presStyleLbl="node1" presStyleIdx="7" presStyleCnt="12">
        <dgm:presLayoutVars>
          <dgm:chMax/>
          <dgm:chPref val="3"/>
        </dgm:presLayoutVars>
      </dgm:prSet>
      <dgm:spPr/>
    </dgm:pt>
    <dgm:pt modelId="{3FFA06A7-0F2D-4155-A4D6-2DF7CBB37080}" type="pres">
      <dgm:prSet presAssocID="{BA7A392B-0442-406C-AD41-FA0DF7F27454}" presName="titleText2" presStyleLbl="fgAcc1" presStyleIdx="7" presStyleCnt="12">
        <dgm:presLayoutVars>
          <dgm:chMax val="0"/>
          <dgm:chPref val="0"/>
        </dgm:presLayoutVars>
      </dgm:prSet>
      <dgm:spPr/>
    </dgm:pt>
    <dgm:pt modelId="{3246BF42-B895-4592-8790-4A7D3541C94A}" type="pres">
      <dgm:prSet presAssocID="{BA7A392B-0442-406C-AD41-FA0DF7F27454}" presName="rootConnector" presStyleLbl="node4" presStyleIdx="0" presStyleCnt="0"/>
      <dgm:spPr/>
    </dgm:pt>
    <dgm:pt modelId="{1AD2DA4E-15EA-4E20-8F10-E74D46D98D56}" type="pres">
      <dgm:prSet presAssocID="{BA7A392B-0442-406C-AD41-FA0DF7F27454}" presName="hierChild4" presStyleCnt="0"/>
      <dgm:spPr/>
    </dgm:pt>
    <dgm:pt modelId="{3E3EC7AF-D1FD-4537-A866-3270CB5CA33F}" type="pres">
      <dgm:prSet presAssocID="{BA7A392B-0442-406C-AD41-FA0DF7F27454}" presName="hierChild5" presStyleCnt="0"/>
      <dgm:spPr/>
    </dgm:pt>
    <dgm:pt modelId="{6BE7DAAE-3726-4E2C-B6AE-AE2F07B83C7E}" type="pres">
      <dgm:prSet presAssocID="{EFEFA3A4-3109-4F83-93C2-5A2285A1E270}" presName="hierChild5" presStyleCnt="0"/>
      <dgm:spPr/>
    </dgm:pt>
    <dgm:pt modelId="{78977228-4C83-40E3-A3C4-45AE932E3639}" type="pres">
      <dgm:prSet presAssocID="{51530F8B-D588-4733-8C16-330748681D00}" presName="Name37" presStyleLbl="parChTrans1D4" presStyleIdx="6" presStyleCnt="10"/>
      <dgm:spPr/>
    </dgm:pt>
    <dgm:pt modelId="{B34B15DC-1025-4885-BB75-E6F73629C970}" type="pres">
      <dgm:prSet presAssocID="{C49018C8-CBD3-46FD-8300-B2C8A305A97B}" presName="hierRoot2" presStyleCnt="0">
        <dgm:presLayoutVars>
          <dgm:hierBranch val="init"/>
        </dgm:presLayoutVars>
      </dgm:prSet>
      <dgm:spPr/>
    </dgm:pt>
    <dgm:pt modelId="{CB9D5E43-FA1D-4EDB-8943-1074AB6A58D8}" type="pres">
      <dgm:prSet presAssocID="{C49018C8-CBD3-46FD-8300-B2C8A305A97B}" presName="rootComposite" presStyleCnt="0"/>
      <dgm:spPr/>
    </dgm:pt>
    <dgm:pt modelId="{C503683A-E033-43DF-BAE4-FED7D3ECBD8D}" type="pres">
      <dgm:prSet presAssocID="{C49018C8-CBD3-46FD-8300-B2C8A305A97B}" presName="rootText" presStyleLbl="node1" presStyleIdx="8" presStyleCnt="12">
        <dgm:presLayoutVars>
          <dgm:chMax/>
          <dgm:chPref val="3"/>
        </dgm:presLayoutVars>
      </dgm:prSet>
      <dgm:spPr/>
    </dgm:pt>
    <dgm:pt modelId="{C27A4947-4779-45EA-A12C-80D0958095C0}" type="pres">
      <dgm:prSet presAssocID="{C49018C8-CBD3-46FD-8300-B2C8A305A97B}" presName="titleText2" presStyleLbl="fgAcc1" presStyleIdx="8" presStyleCnt="12">
        <dgm:presLayoutVars>
          <dgm:chMax val="0"/>
          <dgm:chPref val="0"/>
        </dgm:presLayoutVars>
      </dgm:prSet>
      <dgm:spPr/>
    </dgm:pt>
    <dgm:pt modelId="{740FB0BE-D637-4C89-B880-7E2D1C048B86}" type="pres">
      <dgm:prSet presAssocID="{C49018C8-CBD3-46FD-8300-B2C8A305A97B}" presName="rootConnector" presStyleLbl="node4" presStyleIdx="0" presStyleCnt="0"/>
      <dgm:spPr/>
    </dgm:pt>
    <dgm:pt modelId="{64691967-5746-4008-BAE3-20ADEFEC7532}" type="pres">
      <dgm:prSet presAssocID="{C49018C8-CBD3-46FD-8300-B2C8A305A97B}" presName="hierChild4" presStyleCnt="0"/>
      <dgm:spPr/>
    </dgm:pt>
    <dgm:pt modelId="{48D69E69-83D4-4861-9C3F-A1E561790CC3}" type="pres">
      <dgm:prSet presAssocID="{367AFDE9-2739-4912-A41D-59ED2169B7C3}" presName="Name37" presStyleLbl="parChTrans1D4" presStyleIdx="7" presStyleCnt="10"/>
      <dgm:spPr/>
    </dgm:pt>
    <dgm:pt modelId="{4DD89B64-8F1D-4D8D-BB22-B80420770EDD}" type="pres">
      <dgm:prSet presAssocID="{69B5B923-C864-45DD-9C02-81053FF196E7}" presName="hierRoot2" presStyleCnt="0">
        <dgm:presLayoutVars>
          <dgm:hierBranch val="init"/>
        </dgm:presLayoutVars>
      </dgm:prSet>
      <dgm:spPr/>
    </dgm:pt>
    <dgm:pt modelId="{E4FCE6F1-D544-428E-9E21-43BBED4B97A1}" type="pres">
      <dgm:prSet presAssocID="{69B5B923-C864-45DD-9C02-81053FF196E7}" presName="rootComposite" presStyleCnt="0"/>
      <dgm:spPr/>
    </dgm:pt>
    <dgm:pt modelId="{4760FCDD-71B4-4825-BA5C-2C023CDE4AF2}" type="pres">
      <dgm:prSet presAssocID="{69B5B923-C864-45DD-9C02-81053FF196E7}" presName="rootText" presStyleLbl="node1" presStyleIdx="9" presStyleCnt="12">
        <dgm:presLayoutVars>
          <dgm:chMax/>
          <dgm:chPref val="3"/>
        </dgm:presLayoutVars>
      </dgm:prSet>
      <dgm:spPr/>
    </dgm:pt>
    <dgm:pt modelId="{A771AE18-FB50-4D21-BA16-BBACA6F7E520}" type="pres">
      <dgm:prSet presAssocID="{69B5B923-C864-45DD-9C02-81053FF196E7}" presName="titleText2" presStyleLbl="fgAcc1" presStyleIdx="9" presStyleCnt="12">
        <dgm:presLayoutVars>
          <dgm:chMax val="0"/>
          <dgm:chPref val="0"/>
        </dgm:presLayoutVars>
      </dgm:prSet>
      <dgm:spPr/>
    </dgm:pt>
    <dgm:pt modelId="{3F10F7B7-6A1B-4147-AE3C-B63A12BAE194}" type="pres">
      <dgm:prSet presAssocID="{69B5B923-C864-45DD-9C02-81053FF196E7}" presName="rootConnector" presStyleLbl="node4" presStyleIdx="0" presStyleCnt="0"/>
      <dgm:spPr/>
    </dgm:pt>
    <dgm:pt modelId="{56AB291A-999A-4504-9371-4F4E2A11ACF4}" type="pres">
      <dgm:prSet presAssocID="{69B5B923-C864-45DD-9C02-81053FF196E7}" presName="hierChild4" presStyleCnt="0"/>
      <dgm:spPr/>
    </dgm:pt>
    <dgm:pt modelId="{A2002754-102B-4D70-89F7-169C7BD0BD20}" type="pres">
      <dgm:prSet presAssocID="{69B5B923-C864-45DD-9C02-81053FF196E7}" presName="hierChild5" presStyleCnt="0"/>
      <dgm:spPr/>
    </dgm:pt>
    <dgm:pt modelId="{D2F588DF-3DD7-4FA1-A3BC-F3DBBB46F5A1}" type="pres">
      <dgm:prSet presAssocID="{C49018C8-CBD3-46FD-8300-B2C8A305A97B}" presName="hierChild5" presStyleCnt="0"/>
      <dgm:spPr/>
    </dgm:pt>
    <dgm:pt modelId="{B7CC440C-1D48-49D5-A514-C97293B9DBBB}" type="pres">
      <dgm:prSet presAssocID="{D5C8E15E-400D-43ED-B4ED-7CDF68DE87E8}" presName="Name37" presStyleLbl="parChTrans1D4" presStyleIdx="8" presStyleCnt="10"/>
      <dgm:spPr/>
    </dgm:pt>
    <dgm:pt modelId="{538D891E-6EAD-489E-8EBD-3D28B398C3F4}" type="pres">
      <dgm:prSet presAssocID="{A44790D8-75D2-4314-8ECE-7DC6D5042AF7}" presName="hierRoot2" presStyleCnt="0">
        <dgm:presLayoutVars>
          <dgm:hierBranch val="init"/>
        </dgm:presLayoutVars>
      </dgm:prSet>
      <dgm:spPr/>
    </dgm:pt>
    <dgm:pt modelId="{70D94BAE-149E-4246-B4D3-2B40683BC312}" type="pres">
      <dgm:prSet presAssocID="{A44790D8-75D2-4314-8ECE-7DC6D5042AF7}" presName="rootComposite" presStyleCnt="0"/>
      <dgm:spPr/>
    </dgm:pt>
    <dgm:pt modelId="{15163753-C1E3-4ED3-BB3D-0533A04879F4}" type="pres">
      <dgm:prSet presAssocID="{A44790D8-75D2-4314-8ECE-7DC6D5042AF7}" presName="rootText" presStyleLbl="node1" presStyleIdx="10" presStyleCnt="12">
        <dgm:presLayoutVars>
          <dgm:chMax/>
          <dgm:chPref val="3"/>
        </dgm:presLayoutVars>
      </dgm:prSet>
      <dgm:spPr/>
    </dgm:pt>
    <dgm:pt modelId="{5E5A307B-4CFD-43CC-AE34-52F4AB41F2C7}" type="pres">
      <dgm:prSet presAssocID="{A44790D8-75D2-4314-8ECE-7DC6D5042AF7}" presName="titleText2" presStyleLbl="fgAcc1" presStyleIdx="10" presStyleCnt="12">
        <dgm:presLayoutVars>
          <dgm:chMax val="0"/>
          <dgm:chPref val="0"/>
        </dgm:presLayoutVars>
      </dgm:prSet>
      <dgm:spPr/>
    </dgm:pt>
    <dgm:pt modelId="{46DF5E6E-DBFD-4309-8B3C-F9884A245C97}" type="pres">
      <dgm:prSet presAssocID="{A44790D8-75D2-4314-8ECE-7DC6D5042AF7}" presName="rootConnector" presStyleLbl="node4" presStyleIdx="0" presStyleCnt="0"/>
      <dgm:spPr/>
    </dgm:pt>
    <dgm:pt modelId="{F6E939CC-52E4-4ECD-B1FA-19983248E105}" type="pres">
      <dgm:prSet presAssocID="{A44790D8-75D2-4314-8ECE-7DC6D5042AF7}" presName="hierChild4" presStyleCnt="0"/>
      <dgm:spPr/>
    </dgm:pt>
    <dgm:pt modelId="{8ECB97EA-CCCF-411E-8BA3-9725BC82002F}" type="pres">
      <dgm:prSet presAssocID="{2A05751A-95CB-4558-8E80-635DC3E42898}" presName="Name37" presStyleLbl="parChTrans1D4" presStyleIdx="9" presStyleCnt="10"/>
      <dgm:spPr/>
    </dgm:pt>
    <dgm:pt modelId="{20AFE7AD-55FA-4667-BB54-2E92D53231D7}" type="pres">
      <dgm:prSet presAssocID="{6D5AA67F-51D9-4475-9EB0-D8A85547264C}" presName="hierRoot2" presStyleCnt="0">
        <dgm:presLayoutVars>
          <dgm:hierBranch val="init"/>
        </dgm:presLayoutVars>
      </dgm:prSet>
      <dgm:spPr/>
    </dgm:pt>
    <dgm:pt modelId="{D345E1DF-3F2E-44A1-A737-FDD95B62B1EE}" type="pres">
      <dgm:prSet presAssocID="{6D5AA67F-51D9-4475-9EB0-D8A85547264C}" presName="rootComposite" presStyleCnt="0"/>
      <dgm:spPr/>
    </dgm:pt>
    <dgm:pt modelId="{30D93D17-0281-43EB-AA39-F2FF77E2C29B}" type="pres">
      <dgm:prSet presAssocID="{6D5AA67F-51D9-4475-9EB0-D8A85547264C}" presName="rootText" presStyleLbl="node1" presStyleIdx="11" presStyleCnt="12">
        <dgm:presLayoutVars>
          <dgm:chMax/>
          <dgm:chPref val="3"/>
        </dgm:presLayoutVars>
      </dgm:prSet>
      <dgm:spPr/>
    </dgm:pt>
    <dgm:pt modelId="{9D2A159A-7B41-403B-8A97-9F274314D4E6}" type="pres">
      <dgm:prSet presAssocID="{6D5AA67F-51D9-4475-9EB0-D8A85547264C}" presName="titleText2" presStyleLbl="fgAcc1" presStyleIdx="11" presStyleCnt="12">
        <dgm:presLayoutVars>
          <dgm:chMax val="0"/>
          <dgm:chPref val="0"/>
        </dgm:presLayoutVars>
      </dgm:prSet>
      <dgm:spPr/>
    </dgm:pt>
    <dgm:pt modelId="{8B592E9E-74E4-4746-B538-E8BCB7FC30E9}" type="pres">
      <dgm:prSet presAssocID="{6D5AA67F-51D9-4475-9EB0-D8A85547264C}" presName="rootConnector" presStyleLbl="node4" presStyleIdx="0" presStyleCnt="0"/>
      <dgm:spPr/>
    </dgm:pt>
    <dgm:pt modelId="{AA7CF980-30D9-4DF0-8C3C-E7EA6DA6C096}" type="pres">
      <dgm:prSet presAssocID="{6D5AA67F-51D9-4475-9EB0-D8A85547264C}" presName="hierChild4" presStyleCnt="0"/>
      <dgm:spPr/>
    </dgm:pt>
    <dgm:pt modelId="{241FD234-45EF-46DA-9AC8-89138526F169}" type="pres">
      <dgm:prSet presAssocID="{6D5AA67F-51D9-4475-9EB0-D8A85547264C}" presName="hierChild5" presStyleCnt="0"/>
      <dgm:spPr/>
    </dgm:pt>
    <dgm:pt modelId="{291C7E5C-7406-466A-B8E8-336B3919B2C5}" type="pres">
      <dgm:prSet presAssocID="{A44790D8-75D2-4314-8ECE-7DC6D5042AF7}" presName="hierChild5" presStyleCnt="0"/>
      <dgm:spPr/>
    </dgm:pt>
    <dgm:pt modelId="{5FF88265-39DB-452D-ADAB-32F2DC606A6C}" type="pres">
      <dgm:prSet presAssocID="{886476E3-0C88-4C25-AB48-49F7F1C26602}" presName="hierChild5" presStyleCnt="0"/>
      <dgm:spPr/>
    </dgm:pt>
    <dgm:pt modelId="{026D5A25-1298-4DA8-9F42-4938663C1616}" type="pres">
      <dgm:prSet presAssocID="{7C1ED5E1-1B72-4D05-86A6-798CBC43A5AC}" presName="hierChild5" presStyleCnt="0"/>
      <dgm:spPr/>
    </dgm:pt>
    <dgm:pt modelId="{165B05DA-0ED1-4463-88ED-AF4CE3D9C64A}" type="pres">
      <dgm:prSet presAssocID="{81C04407-F8EC-4CC8-B7F5-AC27295C0ABB}" presName="hierChild3" presStyleCnt="0"/>
      <dgm:spPr/>
    </dgm:pt>
  </dgm:ptLst>
  <dgm:cxnLst>
    <dgm:cxn modelId="{86637505-41C2-4204-BC97-371070354C97}" type="presOf" srcId="{69B5B923-C864-45DD-9C02-81053FF196E7}" destId="{4760FCDD-71B4-4825-BA5C-2C023CDE4AF2}" srcOrd="0" destOrd="0" presId="urn:microsoft.com/office/officeart/2008/layout/NameandTitleOrganizationalChart"/>
    <dgm:cxn modelId="{E3DC0309-F724-4ADE-93FC-DB7DA30B8300}" type="presOf" srcId="{BA7A392B-0442-406C-AD41-FA0DF7F27454}" destId="{680E929B-941A-4167-AF57-C77F81F5623A}" srcOrd="0" destOrd="0" presId="urn:microsoft.com/office/officeart/2008/layout/NameandTitleOrganizationalChart"/>
    <dgm:cxn modelId="{1D6A9A0B-83B9-41D3-A280-D0B7A3B60D95}" type="presOf" srcId="{35D60B04-57FE-4D9F-AB46-41EBEDF525CC}" destId="{94263656-B12A-467D-97E2-28B36B8AFE4A}" srcOrd="0" destOrd="0" presId="urn:microsoft.com/office/officeart/2008/layout/NameandTitleOrganizationalChart"/>
    <dgm:cxn modelId="{E7FC6B0F-D6F2-42DD-AEB3-A292A520144E}" srcId="{C49018C8-CBD3-46FD-8300-B2C8A305A97B}" destId="{69B5B923-C864-45DD-9C02-81053FF196E7}" srcOrd="0" destOrd="0" parTransId="{367AFDE9-2739-4912-A41D-59ED2169B7C3}" sibTransId="{61D77B26-242F-4DA3-8E40-47F2CFE2F634}"/>
    <dgm:cxn modelId="{4B89741F-BFBF-495E-82EC-24022CD0B03E}" type="presOf" srcId="{D5C8E15E-400D-43ED-B4ED-7CDF68DE87E8}" destId="{B7CC440C-1D48-49D5-A514-C97293B9DBBB}" srcOrd="0" destOrd="0" presId="urn:microsoft.com/office/officeart/2008/layout/NameandTitleOrganizationalChart"/>
    <dgm:cxn modelId="{8E17921F-CA75-4CD8-B03B-F4F692885578}" type="presOf" srcId="{367AFDE9-2739-4912-A41D-59ED2169B7C3}" destId="{48D69E69-83D4-4861-9C3F-A1E561790CC3}" srcOrd="0" destOrd="0" presId="urn:microsoft.com/office/officeart/2008/layout/NameandTitleOrganizationalChart"/>
    <dgm:cxn modelId="{65E8B31F-E31F-418C-9ADF-70931E516742}" type="presOf" srcId="{FE4D02E3-A1B0-4C68-847D-51F224688FC4}" destId="{98A5C323-4895-4D0B-942D-650C6DA054FE}" srcOrd="1" destOrd="0" presId="urn:microsoft.com/office/officeart/2008/layout/NameandTitleOrganizationalChart"/>
    <dgm:cxn modelId="{DD0DB220-A630-4382-BC09-ECD4622C7638}" type="presOf" srcId="{78D785DA-1E68-425B-B0DF-C4269D067D8B}" destId="{5E5A307B-4CFD-43CC-AE34-52F4AB41F2C7}" srcOrd="0" destOrd="0" presId="urn:microsoft.com/office/officeart/2008/layout/NameandTitleOrganizationalChart"/>
    <dgm:cxn modelId="{B2793330-8966-4C53-8BF4-D863C702E49B}" type="presOf" srcId="{AF1A5DF8-5C08-4584-BD8C-CB656A6DF0ED}" destId="{B9770C4D-C460-4477-8DE9-2A3610D9A08C}" srcOrd="0" destOrd="0" presId="urn:microsoft.com/office/officeart/2008/layout/NameandTitleOrganizationalChart"/>
    <dgm:cxn modelId="{D590F634-33CF-4366-A096-2B759AB2942D}" type="presOf" srcId="{C49018C8-CBD3-46FD-8300-B2C8A305A97B}" destId="{C503683A-E033-43DF-BAE4-FED7D3ECBD8D}" srcOrd="0" destOrd="0" presId="urn:microsoft.com/office/officeart/2008/layout/NameandTitleOrganizationalChart"/>
    <dgm:cxn modelId="{E37B4F60-5385-4DB0-AC1B-D47256CF2E0D}" type="presOf" srcId="{10DB867B-BC60-4BFD-8FC3-5C626F47EAAE}" destId="{8D9A0F36-6250-4D34-83AF-68C6C56D789F}" srcOrd="0" destOrd="0" presId="urn:microsoft.com/office/officeart/2008/layout/NameandTitleOrganizationalChart"/>
    <dgm:cxn modelId="{3397C562-C722-4281-8DCD-AA816BD1DA30}" type="presOf" srcId="{28E73B8C-F46D-4EB7-8355-7D44FA107F25}" destId="{2C1D3FAE-4A65-400A-B6AE-0FEEA2A9BD02}" srcOrd="0" destOrd="0" presId="urn:microsoft.com/office/officeart/2008/layout/NameandTitleOrganizationalChart"/>
    <dgm:cxn modelId="{47A5E765-F480-4789-B62A-1CBEC6246349}" type="presOf" srcId="{33831CFF-0600-4C9F-B5FE-68AC42762F8A}" destId="{B0D1E9F6-E9C5-493C-84FD-04888979FA4B}" srcOrd="0" destOrd="0" presId="urn:microsoft.com/office/officeart/2008/layout/NameandTitleOrganizationalChart"/>
    <dgm:cxn modelId="{D2FF1467-D7CE-4946-A777-F97789ECE209}" type="presOf" srcId="{9656CA5B-A429-44DD-A9AD-E4FD0019136C}" destId="{A65EC454-5D00-45C1-8EE9-1A349D83599F}" srcOrd="0" destOrd="0" presId="urn:microsoft.com/office/officeart/2008/layout/NameandTitleOrganizationalChart"/>
    <dgm:cxn modelId="{BE0A4167-B3C5-41E7-9E88-33F4A936325A}" type="presOf" srcId="{F287E73C-5AAA-4123-AD82-2A0E84CC8B54}" destId="{6595AAD1-33CA-4705-BC0E-0FDDEBB0CCC2}" srcOrd="0" destOrd="0" presId="urn:microsoft.com/office/officeart/2008/layout/NameandTitleOrganizationalChart"/>
    <dgm:cxn modelId="{3E62446C-525C-47FF-97EC-A4228F22BD09}" srcId="{4781B36F-A1BB-46C4-8D52-7B511110A52F}" destId="{81C04407-F8EC-4CC8-B7F5-AC27295C0ABB}" srcOrd="0" destOrd="0" parTransId="{DD5CB8FD-D34B-42A0-9F69-9461AE58CDE2}" sibTransId="{9656CA5B-A429-44DD-A9AD-E4FD0019136C}"/>
    <dgm:cxn modelId="{9E67B64D-0B1C-4813-B91F-22E40A7D62E6}" type="presOf" srcId="{C49018C8-CBD3-46FD-8300-B2C8A305A97B}" destId="{740FB0BE-D637-4C89-B880-7E2D1C048B86}" srcOrd="1" destOrd="0" presId="urn:microsoft.com/office/officeart/2008/layout/NameandTitleOrganizationalChart"/>
    <dgm:cxn modelId="{B78E4C6F-AB0B-46F7-8073-3A07F2BAF38A}" type="presOf" srcId="{6D5AA67F-51D9-4475-9EB0-D8A85547264C}" destId="{30D93D17-0281-43EB-AA39-F2FF77E2C29B}" srcOrd="0" destOrd="0" presId="urn:microsoft.com/office/officeart/2008/layout/NameandTitleOrganizationalChart"/>
    <dgm:cxn modelId="{3F25BF71-C005-4AF9-94E0-C7AA71F4184D}" type="presOf" srcId="{EFEFA3A4-3109-4F83-93C2-5A2285A1E270}" destId="{3EBF2D4D-A4C4-4497-908C-DDDC0C90B4AA}" srcOrd="1" destOrd="0" presId="urn:microsoft.com/office/officeart/2008/layout/NameandTitleOrganizationalChart"/>
    <dgm:cxn modelId="{08C1CC51-F05E-47D6-A2EC-61B2DC439FAC}" type="presOf" srcId="{81C04407-F8EC-4CC8-B7F5-AC27295C0ABB}" destId="{D42A5E0D-88BF-4594-9B63-CA9DE9242729}" srcOrd="0" destOrd="0" presId="urn:microsoft.com/office/officeart/2008/layout/NameandTitleOrganizationalChart"/>
    <dgm:cxn modelId="{C77BA557-898D-4B9E-99CE-09F804FB39AB}" srcId="{A44790D8-75D2-4314-8ECE-7DC6D5042AF7}" destId="{6D5AA67F-51D9-4475-9EB0-D8A85547264C}" srcOrd="0" destOrd="0" parTransId="{2A05751A-95CB-4558-8E80-635DC3E42898}" sibTransId="{0DC704B9-5F03-4326-A9C4-C6907C4B0CDE}"/>
    <dgm:cxn modelId="{D904F178-8A2E-4872-83B5-5778DE5BC883}" srcId="{886476E3-0C88-4C25-AB48-49F7F1C26602}" destId="{C49018C8-CBD3-46FD-8300-B2C8A305A97B}" srcOrd="3" destOrd="0" parTransId="{51530F8B-D588-4733-8C16-330748681D00}" sibTransId="{1471588D-5495-46B4-AF17-8068FEB19EAB}"/>
    <dgm:cxn modelId="{1EF7767B-D57F-45AD-9862-0665DA4D22F8}" type="presOf" srcId="{81C04407-F8EC-4CC8-B7F5-AC27295C0ABB}" destId="{29478859-FE93-4998-B40E-39809206EFE0}" srcOrd="1" destOrd="0" presId="urn:microsoft.com/office/officeart/2008/layout/NameandTitleOrganizationalChart"/>
    <dgm:cxn modelId="{77D56C82-D8C7-4F83-8DCF-529196E2737F}" srcId="{81C04407-F8EC-4CC8-B7F5-AC27295C0ABB}" destId="{7C1ED5E1-1B72-4D05-86A6-798CBC43A5AC}" srcOrd="0" destOrd="0" parTransId="{B51F35AB-EFDB-4837-BBBE-5CE8CE01B93E}" sibTransId="{BC869456-06E4-4BD9-A6E6-677FA3178360}"/>
    <dgm:cxn modelId="{F1548F86-C243-46A5-BD9B-DCFF125D552A}" type="presOf" srcId="{7C1ED5E1-1B72-4D05-86A6-798CBC43A5AC}" destId="{379E6960-97E1-4155-AA66-1C643846DCF2}" srcOrd="0" destOrd="0" presId="urn:microsoft.com/office/officeart/2008/layout/NameandTitleOrganizationalChart"/>
    <dgm:cxn modelId="{9B77118B-57DF-4B30-BB93-66217210EA68}" type="presOf" srcId="{36B9DCCE-FB03-4B5C-9C6E-83C2F6F83A1D}" destId="{6DB0B632-0F4F-4890-BF09-322A04CE0B70}" srcOrd="1" destOrd="0" presId="urn:microsoft.com/office/officeart/2008/layout/NameandTitleOrganizationalChart"/>
    <dgm:cxn modelId="{87A4618E-D3C0-48CC-8E5C-DB1DB8CD409D}" srcId="{886476E3-0C88-4C25-AB48-49F7F1C26602}" destId="{A44790D8-75D2-4314-8ECE-7DC6D5042AF7}" srcOrd="4" destOrd="0" parTransId="{D5C8E15E-400D-43ED-B4ED-7CDF68DE87E8}" sibTransId="{78D785DA-1E68-425B-B0DF-C4269D067D8B}"/>
    <dgm:cxn modelId="{04B7898E-1583-4942-81FB-C4DA5E73E096}" srcId="{7C1ED5E1-1B72-4D05-86A6-798CBC43A5AC}" destId="{886476E3-0C88-4C25-AB48-49F7F1C26602}" srcOrd="0" destOrd="0" parTransId="{35D60B04-57FE-4D9F-AB46-41EBEDF525CC}" sibTransId="{69E932C4-CA6D-4237-ABC9-27965E6616A6}"/>
    <dgm:cxn modelId="{D3BF6190-E43A-4F87-88D2-5200FEFFEA17}" type="presOf" srcId="{A44790D8-75D2-4314-8ECE-7DC6D5042AF7}" destId="{46DF5E6E-DBFD-4309-8B3C-F9884A245C97}" srcOrd="1" destOrd="0" presId="urn:microsoft.com/office/officeart/2008/layout/NameandTitleOrganizationalChart"/>
    <dgm:cxn modelId="{14080791-EE91-4AD8-A8A2-DAEF7DD3E41C}" type="presOf" srcId="{2A05751A-95CB-4558-8E80-635DC3E42898}" destId="{8ECB97EA-CCCF-411E-8BA3-9725BC82002F}" srcOrd="0" destOrd="0" presId="urn:microsoft.com/office/officeart/2008/layout/NameandTitleOrganizationalChart"/>
    <dgm:cxn modelId="{48C6CB92-7F4B-4BCE-AA55-BCC459315442}" type="presOf" srcId="{F287E73C-5AAA-4123-AD82-2A0E84CC8B54}" destId="{BE9B9C62-BD7B-42C1-8CE4-57BC263DE553}" srcOrd="1" destOrd="0" presId="urn:microsoft.com/office/officeart/2008/layout/NameandTitleOrganizationalChart"/>
    <dgm:cxn modelId="{264BEA9A-309F-419C-A9FA-25CEC1387714}" type="presOf" srcId="{89EFB267-DDAD-4F1A-92F9-4ABA71D527F0}" destId="{96DD9C1D-19F3-4091-BFE3-41F858B73CA7}" srcOrd="0" destOrd="0" presId="urn:microsoft.com/office/officeart/2008/layout/NameandTitleOrganizationalChart"/>
    <dgm:cxn modelId="{094B50A4-FCBA-4AD5-B0F0-5DEC47844990}" type="presOf" srcId="{69E932C4-CA6D-4237-ABC9-27965E6616A6}" destId="{B18E2941-062E-487B-8D3A-5E66150CC5D6}" srcOrd="0" destOrd="0" presId="urn:microsoft.com/office/officeart/2008/layout/NameandTitleOrganizationalChart"/>
    <dgm:cxn modelId="{0B74DAA8-E39B-437C-B701-A26CC26AAF8B}" type="presOf" srcId="{62E01DCA-B6A5-4B5E-BC27-B733083F5A53}" destId="{EB609C58-FC20-4DED-A86E-9C14E475FEE5}" srcOrd="0" destOrd="0" presId="urn:microsoft.com/office/officeart/2008/layout/NameandTitleOrganizationalChart"/>
    <dgm:cxn modelId="{4D1E96AB-B6F5-4ADC-B3ED-1DEA654AA6D1}" type="presOf" srcId="{51530F8B-D588-4733-8C16-330748681D00}" destId="{78977228-4C83-40E3-A3C4-45AE932E3639}" srcOrd="0" destOrd="0" presId="urn:microsoft.com/office/officeart/2008/layout/NameandTitleOrganizationalChart"/>
    <dgm:cxn modelId="{FF6418AE-FDF5-49C0-A46B-DFD9D0C6978F}" type="presOf" srcId="{BA7A392B-0442-406C-AD41-FA0DF7F27454}" destId="{3246BF42-B895-4592-8790-4A7D3541C94A}" srcOrd="1" destOrd="0" presId="urn:microsoft.com/office/officeart/2008/layout/NameandTitleOrganizationalChart"/>
    <dgm:cxn modelId="{1D75DFB0-501E-452D-AD38-071FB5985CF8}" type="presOf" srcId="{3F0FEFB0-5F9C-45BE-84A8-011A38A70B65}" destId="{4819F535-96C9-4D45-9FCA-A29CAE328955}" srcOrd="0" destOrd="0" presId="urn:microsoft.com/office/officeart/2008/layout/NameandTitleOrganizationalChart"/>
    <dgm:cxn modelId="{348684B2-2D68-4728-AE42-EA9C66FCC44E}" srcId="{36B9DCCE-FB03-4B5C-9C6E-83C2F6F83A1D}" destId="{FE4D02E3-A1B0-4C68-847D-51F224688FC4}" srcOrd="0" destOrd="0" parTransId="{33831CFF-0600-4C9F-B5FE-68AC42762F8A}" sibTransId="{28E73B8C-F46D-4EB7-8355-7D44FA107F25}"/>
    <dgm:cxn modelId="{CABCF9B3-4644-4BF9-9205-58462DE5CFAF}" srcId="{F287E73C-5AAA-4123-AD82-2A0E84CC8B54}" destId="{AF1A5DF8-5C08-4584-BD8C-CB656A6DF0ED}" srcOrd="0" destOrd="0" parTransId="{8CAE9094-05DF-4D4F-866B-629992AF43B6}" sibTransId="{62E01DCA-B6A5-4B5E-BC27-B733083F5A53}"/>
    <dgm:cxn modelId="{AC2E1AB7-7E15-4D24-A01F-0553E38E1290}" type="presOf" srcId="{4781B36F-A1BB-46C4-8D52-7B511110A52F}" destId="{C86F61E2-0145-4C49-B531-591A1B84C773}" srcOrd="0" destOrd="0" presId="urn:microsoft.com/office/officeart/2008/layout/NameandTitleOrganizationalChart"/>
    <dgm:cxn modelId="{CB5C66B7-FEC6-456F-AC9F-8010C8B96673}" type="presOf" srcId="{B51F35AB-EFDB-4837-BBBE-5CE8CE01B93E}" destId="{3444999C-8CF5-4727-A175-A6169D647D73}" srcOrd="0" destOrd="0" presId="urn:microsoft.com/office/officeart/2008/layout/NameandTitleOrganizationalChart"/>
    <dgm:cxn modelId="{1E7822BC-CCE8-44C8-9CEF-81216E6D3A07}" type="presOf" srcId="{FE4D02E3-A1B0-4C68-847D-51F224688FC4}" destId="{23AA560D-515C-4661-BC98-B8756F02D084}" srcOrd="0" destOrd="0" presId="urn:microsoft.com/office/officeart/2008/layout/NameandTitleOrganizationalChart"/>
    <dgm:cxn modelId="{E72D34BF-B6FA-44E4-914A-9B73FA663621}" srcId="{EFEFA3A4-3109-4F83-93C2-5A2285A1E270}" destId="{BA7A392B-0442-406C-AD41-FA0DF7F27454}" srcOrd="0" destOrd="0" parTransId="{89EFB267-DDAD-4F1A-92F9-4ABA71D527F0}" sibTransId="{12D6135F-8E9D-4E8B-A674-DA88D440E3EB}"/>
    <dgm:cxn modelId="{2520C4C1-D984-4387-840F-A7E20CB9C71C}" type="presOf" srcId="{0DC704B9-5F03-4326-A9C4-C6907C4B0CDE}" destId="{9D2A159A-7B41-403B-8A97-9F274314D4E6}" srcOrd="0" destOrd="0" presId="urn:microsoft.com/office/officeart/2008/layout/NameandTitleOrganizationalChart"/>
    <dgm:cxn modelId="{6CF8A0C4-D1A8-4F09-99EB-3DACE403F16B}" type="presOf" srcId="{61D77B26-242F-4DA3-8E40-47F2CFE2F634}" destId="{A771AE18-FB50-4D21-BA16-BBACA6F7E520}" srcOrd="0" destOrd="0" presId="urn:microsoft.com/office/officeart/2008/layout/NameandTitleOrganizationalChart"/>
    <dgm:cxn modelId="{2118FECB-AAFE-4BD3-86C1-48B3D5759225}" type="presOf" srcId="{42D64645-C50F-469A-AA42-FFD01DA90DBB}" destId="{B9BA64D1-7491-4B43-94C8-E2A6E589C8B6}" srcOrd="0" destOrd="0" presId="urn:microsoft.com/office/officeart/2008/layout/NameandTitleOrganizationalChart"/>
    <dgm:cxn modelId="{FE347ACC-964F-40B7-A50A-431C565D7F1A}" type="presOf" srcId="{36B9DCCE-FB03-4B5C-9C6E-83C2F6F83A1D}" destId="{E7CE4E30-FBF0-4BC6-9632-48A492E7F5EE}" srcOrd="0" destOrd="0" presId="urn:microsoft.com/office/officeart/2008/layout/NameandTitleOrganizationalChart"/>
    <dgm:cxn modelId="{12EE16CF-1EF3-410F-BB84-528E782EB686}" type="presOf" srcId="{C5ADD8AA-A682-4A1F-8B56-C3C923CCCCFA}" destId="{14C1FB51-B7F4-414F-88D6-D1108E7C735A}" srcOrd="0" destOrd="0" presId="urn:microsoft.com/office/officeart/2008/layout/NameandTitleOrganizationalChart"/>
    <dgm:cxn modelId="{5A9C26D6-5F41-40B2-A2A5-FC69E301375F}" srcId="{886476E3-0C88-4C25-AB48-49F7F1C26602}" destId="{36B9DCCE-FB03-4B5C-9C6E-83C2F6F83A1D}" srcOrd="1" destOrd="0" parTransId="{D8829452-155D-4365-9669-210379B6EAFF}" sibTransId="{C5ADD8AA-A682-4A1F-8B56-C3C923CCCCFA}"/>
    <dgm:cxn modelId="{1CDF9DD8-7DAD-4C91-8914-046B0FC69017}" type="presOf" srcId="{EFEFA3A4-3109-4F83-93C2-5A2285A1E270}" destId="{D946C1F4-D8ED-4BF2-B2E4-F6C42281FA1B}" srcOrd="0" destOrd="0" presId="urn:microsoft.com/office/officeart/2008/layout/NameandTitleOrganizationalChart"/>
    <dgm:cxn modelId="{ED5A34D9-3C6F-4F46-9DA7-B9B9272F6A93}" type="presOf" srcId="{886476E3-0C88-4C25-AB48-49F7F1C26602}" destId="{0B8D8160-A5C2-4E27-9DF7-BD885C849F40}" srcOrd="0" destOrd="0" presId="urn:microsoft.com/office/officeart/2008/layout/NameandTitleOrganizationalChart"/>
    <dgm:cxn modelId="{962ABCDB-B19A-46DB-B1F6-3B0FB7AE5F9D}" type="presOf" srcId="{6E8732FC-8DE0-42F5-99AE-1EA04F77BAA3}" destId="{29A3AE31-8FE2-4C76-A65D-3FA9E3D7B01C}" srcOrd="0" destOrd="0" presId="urn:microsoft.com/office/officeart/2008/layout/NameandTitleOrganizationalChart"/>
    <dgm:cxn modelId="{C7E36BDC-1DDC-4A46-995C-84B9898F4B05}" type="presOf" srcId="{BC869456-06E4-4BD9-A6E6-677FA3178360}" destId="{3DC33828-9BE3-4D7C-AA1A-FB4D1C434DC4}" srcOrd="0" destOrd="0" presId="urn:microsoft.com/office/officeart/2008/layout/NameandTitleOrganizationalChart"/>
    <dgm:cxn modelId="{3536C4DC-949E-4AF1-A9C9-92EBF9D1A46B}" type="presOf" srcId="{69B5B923-C864-45DD-9C02-81053FF196E7}" destId="{3F10F7B7-6A1B-4147-AE3C-B63A12BAE194}" srcOrd="1" destOrd="0" presId="urn:microsoft.com/office/officeart/2008/layout/NameandTitleOrganizationalChart"/>
    <dgm:cxn modelId="{21F6C0DD-747F-42B6-89BC-8B02D29B1FB8}" type="presOf" srcId="{12D6135F-8E9D-4E8B-A674-DA88D440E3EB}" destId="{3FFA06A7-0F2D-4155-A4D6-2DF7CBB37080}" srcOrd="0" destOrd="0" presId="urn:microsoft.com/office/officeart/2008/layout/NameandTitleOrganizationalChart"/>
    <dgm:cxn modelId="{990F8DDE-CE36-4AE0-9CFB-8C1EF7C3CA1A}" type="presOf" srcId="{6D5AA67F-51D9-4475-9EB0-D8A85547264C}" destId="{8B592E9E-74E4-4746-B538-E8BCB7FC30E9}" srcOrd="1" destOrd="0" presId="urn:microsoft.com/office/officeart/2008/layout/NameandTitleOrganizationalChart"/>
    <dgm:cxn modelId="{9E0B3EDF-90FF-4271-B608-BE534F90FDB3}" type="presOf" srcId="{1471588D-5495-46B4-AF17-8068FEB19EAB}" destId="{C27A4947-4779-45EA-A12C-80D0958095C0}" srcOrd="0" destOrd="0" presId="urn:microsoft.com/office/officeart/2008/layout/NameandTitleOrganizationalChart"/>
    <dgm:cxn modelId="{D722CEE1-F294-4E85-823C-D9DAA4D0D45F}" type="presOf" srcId="{AF1A5DF8-5C08-4584-BD8C-CB656A6DF0ED}" destId="{E5B6B328-11E2-4D5A-9B0F-799D88117A09}" srcOrd="1" destOrd="0" presId="urn:microsoft.com/office/officeart/2008/layout/NameandTitleOrganizationalChart"/>
    <dgm:cxn modelId="{8FDE62E8-14AE-440A-AF6F-EBDC2CFD12CA}" type="presOf" srcId="{7C1ED5E1-1B72-4D05-86A6-798CBC43A5AC}" destId="{C34A2CA7-9D9B-4016-B1CA-7F55234FD217}" srcOrd="1" destOrd="0" presId="urn:microsoft.com/office/officeart/2008/layout/NameandTitleOrganizationalChart"/>
    <dgm:cxn modelId="{EC4A45EC-E852-4CE5-A165-3E9F159C13DB}" srcId="{886476E3-0C88-4C25-AB48-49F7F1C26602}" destId="{EFEFA3A4-3109-4F83-93C2-5A2285A1E270}" srcOrd="2" destOrd="0" parTransId="{3F0FEFB0-5F9C-45BE-84A8-011A38A70B65}" sibTransId="{42D64645-C50F-469A-AA42-FFD01DA90DBB}"/>
    <dgm:cxn modelId="{23AEB8EE-68B9-474A-B1DD-D594BD5D74F5}" type="presOf" srcId="{D8829452-155D-4365-9669-210379B6EAFF}" destId="{722BFCDA-1841-4BA2-ABD4-639CCAC3363A}" srcOrd="0" destOrd="0" presId="urn:microsoft.com/office/officeart/2008/layout/NameandTitleOrganizationalChart"/>
    <dgm:cxn modelId="{E5000FF0-7231-4B47-BF43-40B05007B265}" type="presOf" srcId="{8CAE9094-05DF-4D4F-866B-629992AF43B6}" destId="{0019711E-4BBA-4B8D-9614-C4E17D0D530F}" srcOrd="0" destOrd="0" presId="urn:microsoft.com/office/officeart/2008/layout/NameandTitleOrganizationalChart"/>
    <dgm:cxn modelId="{9789FBF5-D9AE-45FA-8042-C863648D4DA9}" srcId="{886476E3-0C88-4C25-AB48-49F7F1C26602}" destId="{F287E73C-5AAA-4123-AD82-2A0E84CC8B54}" srcOrd="0" destOrd="0" parTransId="{6E8732FC-8DE0-42F5-99AE-1EA04F77BAA3}" sibTransId="{10DB867B-BC60-4BFD-8FC3-5C626F47EAAE}"/>
    <dgm:cxn modelId="{B7AE65F7-176F-4E48-B9E2-F2782AD883BC}" type="presOf" srcId="{A44790D8-75D2-4314-8ECE-7DC6D5042AF7}" destId="{15163753-C1E3-4ED3-BB3D-0533A04879F4}" srcOrd="0" destOrd="0" presId="urn:microsoft.com/office/officeart/2008/layout/NameandTitleOrganizationalChart"/>
    <dgm:cxn modelId="{F2561BFF-5774-4FC3-AA0B-A0D626FE6972}" type="presOf" srcId="{886476E3-0C88-4C25-AB48-49F7F1C26602}" destId="{A8F1134E-57EC-4C73-9AD7-CCBD5C4F63B2}" srcOrd="1" destOrd="0" presId="urn:microsoft.com/office/officeart/2008/layout/NameandTitleOrganizationalChart"/>
    <dgm:cxn modelId="{66834F35-0C1B-494E-BD75-13BBCD6813F4}" type="presParOf" srcId="{C86F61E2-0145-4C49-B531-591A1B84C773}" destId="{B920CEB0-752A-4AA7-B2D4-3D8931C44FA7}" srcOrd="0" destOrd="0" presId="urn:microsoft.com/office/officeart/2008/layout/NameandTitleOrganizationalChart"/>
    <dgm:cxn modelId="{841E95E3-A41F-4622-A6FE-3844BB0FAA87}" type="presParOf" srcId="{B920CEB0-752A-4AA7-B2D4-3D8931C44FA7}" destId="{1B8217E1-224D-488B-971F-05D85E72AA5D}" srcOrd="0" destOrd="0" presId="urn:microsoft.com/office/officeart/2008/layout/NameandTitleOrganizationalChart"/>
    <dgm:cxn modelId="{8F826266-CB56-4658-B294-DA0F76719C46}" type="presParOf" srcId="{1B8217E1-224D-488B-971F-05D85E72AA5D}" destId="{D42A5E0D-88BF-4594-9B63-CA9DE9242729}" srcOrd="0" destOrd="0" presId="urn:microsoft.com/office/officeart/2008/layout/NameandTitleOrganizationalChart"/>
    <dgm:cxn modelId="{7D6A9747-F8E2-4ADA-9BC5-B58EDB88FB0B}" type="presParOf" srcId="{1B8217E1-224D-488B-971F-05D85E72AA5D}" destId="{A65EC454-5D00-45C1-8EE9-1A349D83599F}" srcOrd="1" destOrd="0" presId="urn:microsoft.com/office/officeart/2008/layout/NameandTitleOrganizationalChart"/>
    <dgm:cxn modelId="{98185DC0-FF24-41C0-8CEC-94A547151189}" type="presParOf" srcId="{1B8217E1-224D-488B-971F-05D85E72AA5D}" destId="{29478859-FE93-4998-B40E-39809206EFE0}" srcOrd="2" destOrd="0" presId="urn:microsoft.com/office/officeart/2008/layout/NameandTitleOrganizationalChart"/>
    <dgm:cxn modelId="{FF01C656-6A37-4E1F-9EAA-68DA1549A798}" type="presParOf" srcId="{B920CEB0-752A-4AA7-B2D4-3D8931C44FA7}" destId="{F60D69E0-E84D-4D82-8C05-951FB49BCDE5}" srcOrd="1" destOrd="0" presId="urn:microsoft.com/office/officeart/2008/layout/NameandTitleOrganizationalChart"/>
    <dgm:cxn modelId="{44E05D1C-AAE0-4D24-997A-EB9B8E3F38EA}" type="presParOf" srcId="{F60D69E0-E84D-4D82-8C05-951FB49BCDE5}" destId="{3444999C-8CF5-4727-A175-A6169D647D73}" srcOrd="0" destOrd="0" presId="urn:microsoft.com/office/officeart/2008/layout/NameandTitleOrganizationalChart"/>
    <dgm:cxn modelId="{D2B036C8-3AAF-49FD-AABD-71C75556571B}" type="presParOf" srcId="{F60D69E0-E84D-4D82-8C05-951FB49BCDE5}" destId="{B9EEDE40-6384-4E68-B8AC-A2DF36785CA0}" srcOrd="1" destOrd="0" presId="urn:microsoft.com/office/officeart/2008/layout/NameandTitleOrganizationalChart"/>
    <dgm:cxn modelId="{D7AAD025-0AF1-45CF-A088-AE079E656533}" type="presParOf" srcId="{B9EEDE40-6384-4E68-B8AC-A2DF36785CA0}" destId="{4E87A34E-B6CA-4325-BA29-6D884E10AE2C}" srcOrd="0" destOrd="0" presId="urn:microsoft.com/office/officeart/2008/layout/NameandTitleOrganizationalChart"/>
    <dgm:cxn modelId="{0AFBC24C-4146-40F3-82C7-E6C237713DBE}" type="presParOf" srcId="{4E87A34E-B6CA-4325-BA29-6D884E10AE2C}" destId="{379E6960-97E1-4155-AA66-1C643846DCF2}" srcOrd="0" destOrd="0" presId="urn:microsoft.com/office/officeart/2008/layout/NameandTitleOrganizationalChart"/>
    <dgm:cxn modelId="{8E02BC0A-879B-4CA5-848F-84175F4111BD}" type="presParOf" srcId="{4E87A34E-B6CA-4325-BA29-6D884E10AE2C}" destId="{3DC33828-9BE3-4D7C-AA1A-FB4D1C434DC4}" srcOrd="1" destOrd="0" presId="urn:microsoft.com/office/officeart/2008/layout/NameandTitleOrganizationalChart"/>
    <dgm:cxn modelId="{358246C0-8F6A-4F76-B3C0-1F43B2D640A7}" type="presParOf" srcId="{4E87A34E-B6CA-4325-BA29-6D884E10AE2C}" destId="{C34A2CA7-9D9B-4016-B1CA-7F55234FD217}" srcOrd="2" destOrd="0" presId="urn:microsoft.com/office/officeart/2008/layout/NameandTitleOrganizationalChart"/>
    <dgm:cxn modelId="{5A35E481-959A-48BF-A795-DFD4092C5FAE}" type="presParOf" srcId="{B9EEDE40-6384-4E68-B8AC-A2DF36785CA0}" destId="{1853FA53-6912-4CA1-A291-533942AED839}" srcOrd="1" destOrd="0" presId="urn:microsoft.com/office/officeart/2008/layout/NameandTitleOrganizationalChart"/>
    <dgm:cxn modelId="{687D020E-A54B-4936-AC8A-5977FE0E136A}" type="presParOf" srcId="{1853FA53-6912-4CA1-A291-533942AED839}" destId="{94263656-B12A-467D-97E2-28B36B8AFE4A}" srcOrd="0" destOrd="0" presId="urn:microsoft.com/office/officeart/2008/layout/NameandTitleOrganizationalChart"/>
    <dgm:cxn modelId="{30C7B102-2A55-4285-9E4A-E27916C5F79F}" type="presParOf" srcId="{1853FA53-6912-4CA1-A291-533942AED839}" destId="{1D088978-AA80-4B20-83F5-37E79150E03F}" srcOrd="1" destOrd="0" presId="urn:microsoft.com/office/officeart/2008/layout/NameandTitleOrganizationalChart"/>
    <dgm:cxn modelId="{E3595F6F-0F08-467D-9F98-1319242AC39C}" type="presParOf" srcId="{1D088978-AA80-4B20-83F5-37E79150E03F}" destId="{797AB717-F579-4CD8-BC46-E8778652C0F8}" srcOrd="0" destOrd="0" presId="urn:microsoft.com/office/officeart/2008/layout/NameandTitleOrganizationalChart"/>
    <dgm:cxn modelId="{3781C29D-CB17-4EE7-ACF2-A3A4FD3B0745}" type="presParOf" srcId="{797AB717-F579-4CD8-BC46-E8778652C0F8}" destId="{0B8D8160-A5C2-4E27-9DF7-BD885C849F40}" srcOrd="0" destOrd="0" presId="urn:microsoft.com/office/officeart/2008/layout/NameandTitleOrganizationalChart"/>
    <dgm:cxn modelId="{63157233-F467-40C8-9BF7-3E3F04FB3C6B}" type="presParOf" srcId="{797AB717-F579-4CD8-BC46-E8778652C0F8}" destId="{B18E2941-062E-487B-8D3A-5E66150CC5D6}" srcOrd="1" destOrd="0" presId="urn:microsoft.com/office/officeart/2008/layout/NameandTitleOrganizationalChart"/>
    <dgm:cxn modelId="{00483993-713B-46FF-9CB5-8D54A4369868}" type="presParOf" srcId="{797AB717-F579-4CD8-BC46-E8778652C0F8}" destId="{A8F1134E-57EC-4C73-9AD7-CCBD5C4F63B2}" srcOrd="2" destOrd="0" presId="urn:microsoft.com/office/officeart/2008/layout/NameandTitleOrganizationalChart"/>
    <dgm:cxn modelId="{71128FE5-02CC-4E40-A120-DC47199D7DE8}" type="presParOf" srcId="{1D088978-AA80-4B20-83F5-37E79150E03F}" destId="{01B0712D-0D15-4BEB-8F20-02D3CDFA73E2}" srcOrd="1" destOrd="0" presId="urn:microsoft.com/office/officeart/2008/layout/NameandTitleOrganizationalChart"/>
    <dgm:cxn modelId="{43CEEE1F-C98C-4065-AAE7-D14E4CB5F4C8}" type="presParOf" srcId="{01B0712D-0D15-4BEB-8F20-02D3CDFA73E2}" destId="{29A3AE31-8FE2-4C76-A65D-3FA9E3D7B01C}" srcOrd="0" destOrd="0" presId="urn:microsoft.com/office/officeart/2008/layout/NameandTitleOrganizationalChart"/>
    <dgm:cxn modelId="{57B7F2EF-6EFB-41F8-A7E5-78B4C115A4F5}" type="presParOf" srcId="{01B0712D-0D15-4BEB-8F20-02D3CDFA73E2}" destId="{3D5F5C6E-3BE2-4896-9ED0-E7049539A866}" srcOrd="1" destOrd="0" presId="urn:microsoft.com/office/officeart/2008/layout/NameandTitleOrganizationalChart"/>
    <dgm:cxn modelId="{FEFE2E2D-AD0B-4F66-AB07-B9DA32044C0D}" type="presParOf" srcId="{3D5F5C6E-3BE2-4896-9ED0-E7049539A866}" destId="{6365EBF0-B87A-40C4-8CDC-E25FB2E188B2}" srcOrd="0" destOrd="0" presId="urn:microsoft.com/office/officeart/2008/layout/NameandTitleOrganizationalChart"/>
    <dgm:cxn modelId="{42A1CFEF-7B8A-47B7-BF2C-E492591ECBA7}" type="presParOf" srcId="{6365EBF0-B87A-40C4-8CDC-E25FB2E188B2}" destId="{6595AAD1-33CA-4705-BC0E-0FDDEBB0CCC2}" srcOrd="0" destOrd="0" presId="urn:microsoft.com/office/officeart/2008/layout/NameandTitleOrganizationalChart"/>
    <dgm:cxn modelId="{1F78C913-7B6C-43C0-8837-B5ACCD71851E}" type="presParOf" srcId="{6365EBF0-B87A-40C4-8CDC-E25FB2E188B2}" destId="{8D9A0F36-6250-4D34-83AF-68C6C56D789F}" srcOrd="1" destOrd="0" presId="urn:microsoft.com/office/officeart/2008/layout/NameandTitleOrganizationalChart"/>
    <dgm:cxn modelId="{8BE8D182-3F9B-4C36-93D3-BDC69F74C45F}" type="presParOf" srcId="{6365EBF0-B87A-40C4-8CDC-E25FB2E188B2}" destId="{BE9B9C62-BD7B-42C1-8CE4-57BC263DE553}" srcOrd="2" destOrd="0" presId="urn:microsoft.com/office/officeart/2008/layout/NameandTitleOrganizationalChart"/>
    <dgm:cxn modelId="{1BE5348B-99E9-4090-ADEC-A5A149AF9A20}" type="presParOf" srcId="{3D5F5C6E-3BE2-4896-9ED0-E7049539A866}" destId="{1CECB43E-801A-4C8D-A368-AAF0F1318BA2}" srcOrd="1" destOrd="0" presId="urn:microsoft.com/office/officeart/2008/layout/NameandTitleOrganizationalChart"/>
    <dgm:cxn modelId="{7703CCB3-1548-461A-AD59-73D61893C998}" type="presParOf" srcId="{1CECB43E-801A-4C8D-A368-AAF0F1318BA2}" destId="{0019711E-4BBA-4B8D-9614-C4E17D0D530F}" srcOrd="0" destOrd="0" presId="urn:microsoft.com/office/officeart/2008/layout/NameandTitleOrganizationalChart"/>
    <dgm:cxn modelId="{A876401A-4450-456A-A98D-1D234515DF8D}" type="presParOf" srcId="{1CECB43E-801A-4C8D-A368-AAF0F1318BA2}" destId="{90C19E95-E1C2-47C6-9105-86A94E941256}" srcOrd="1" destOrd="0" presId="urn:microsoft.com/office/officeart/2008/layout/NameandTitleOrganizationalChart"/>
    <dgm:cxn modelId="{A020F42B-385C-450A-8691-498F94B2AF4E}" type="presParOf" srcId="{90C19E95-E1C2-47C6-9105-86A94E941256}" destId="{5F26F2A6-2AAC-4EC6-8579-609CFEFD0AE9}" srcOrd="0" destOrd="0" presId="urn:microsoft.com/office/officeart/2008/layout/NameandTitleOrganizationalChart"/>
    <dgm:cxn modelId="{EEAC67B9-1366-486F-8F3B-1FCC3DF76DD8}" type="presParOf" srcId="{5F26F2A6-2AAC-4EC6-8579-609CFEFD0AE9}" destId="{B9770C4D-C460-4477-8DE9-2A3610D9A08C}" srcOrd="0" destOrd="0" presId="urn:microsoft.com/office/officeart/2008/layout/NameandTitleOrganizationalChart"/>
    <dgm:cxn modelId="{023136EF-031D-47D8-9A7F-DFD0D2EC34BE}" type="presParOf" srcId="{5F26F2A6-2AAC-4EC6-8579-609CFEFD0AE9}" destId="{EB609C58-FC20-4DED-A86E-9C14E475FEE5}" srcOrd="1" destOrd="0" presId="urn:microsoft.com/office/officeart/2008/layout/NameandTitleOrganizationalChart"/>
    <dgm:cxn modelId="{F1E9788D-67CD-4195-B70F-E746A43F180E}" type="presParOf" srcId="{5F26F2A6-2AAC-4EC6-8579-609CFEFD0AE9}" destId="{E5B6B328-11E2-4D5A-9B0F-799D88117A09}" srcOrd="2" destOrd="0" presId="urn:microsoft.com/office/officeart/2008/layout/NameandTitleOrganizationalChart"/>
    <dgm:cxn modelId="{6394B815-D4F7-4C32-A36D-45F9200F7F91}" type="presParOf" srcId="{90C19E95-E1C2-47C6-9105-86A94E941256}" destId="{88A35867-ADE0-4B41-8FAD-6FAC3FBF3E18}" srcOrd="1" destOrd="0" presId="urn:microsoft.com/office/officeart/2008/layout/NameandTitleOrganizationalChart"/>
    <dgm:cxn modelId="{F4362940-90DE-47E5-B410-4C9D8A286528}" type="presParOf" srcId="{90C19E95-E1C2-47C6-9105-86A94E941256}" destId="{15BE586B-8CE0-4597-838A-415F945334CE}" srcOrd="2" destOrd="0" presId="urn:microsoft.com/office/officeart/2008/layout/NameandTitleOrganizationalChart"/>
    <dgm:cxn modelId="{D3BD9F06-2E81-4469-8B85-98CB454C35AE}" type="presParOf" srcId="{3D5F5C6E-3BE2-4896-9ED0-E7049539A866}" destId="{BA6361CF-DE71-4E12-A6E1-DAD25FBDA509}" srcOrd="2" destOrd="0" presId="urn:microsoft.com/office/officeart/2008/layout/NameandTitleOrganizationalChart"/>
    <dgm:cxn modelId="{50F63A49-6988-499D-9DC8-EC42FB312E08}" type="presParOf" srcId="{01B0712D-0D15-4BEB-8F20-02D3CDFA73E2}" destId="{722BFCDA-1841-4BA2-ABD4-639CCAC3363A}" srcOrd="2" destOrd="0" presId="urn:microsoft.com/office/officeart/2008/layout/NameandTitleOrganizationalChart"/>
    <dgm:cxn modelId="{1D07EA46-9FA1-40F5-9852-EFA30B13649A}" type="presParOf" srcId="{01B0712D-0D15-4BEB-8F20-02D3CDFA73E2}" destId="{FFF96F51-3DCA-4BCF-898A-AA69AFA083BC}" srcOrd="3" destOrd="0" presId="urn:microsoft.com/office/officeart/2008/layout/NameandTitleOrganizationalChart"/>
    <dgm:cxn modelId="{C4B39287-B525-4471-948D-315796EC49E9}" type="presParOf" srcId="{FFF96F51-3DCA-4BCF-898A-AA69AFA083BC}" destId="{86072F16-2517-4534-BCFA-A0213D4F580F}" srcOrd="0" destOrd="0" presId="urn:microsoft.com/office/officeart/2008/layout/NameandTitleOrganizationalChart"/>
    <dgm:cxn modelId="{EC9682BF-FE97-416A-B67D-D03789E140A6}" type="presParOf" srcId="{86072F16-2517-4534-BCFA-A0213D4F580F}" destId="{E7CE4E30-FBF0-4BC6-9632-48A492E7F5EE}" srcOrd="0" destOrd="0" presId="urn:microsoft.com/office/officeart/2008/layout/NameandTitleOrganizationalChart"/>
    <dgm:cxn modelId="{C5B37F6C-33DB-4501-9104-F1275D65F34C}" type="presParOf" srcId="{86072F16-2517-4534-BCFA-A0213D4F580F}" destId="{14C1FB51-B7F4-414F-88D6-D1108E7C735A}" srcOrd="1" destOrd="0" presId="urn:microsoft.com/office/officeart/2008/layout/NameandTitleOrganizationalChart"/>
    <dgm:cxn modelId="{26979A7D-C6C2-4765-87AD-7898BDC940C9}" type="presParOf" srcId="{86072F16-2517-4534-BCFA-A0213D4F580F}" destId="{6DB0B632-0F4F-4890-BF09-322A04CE0B70}" srcOrd="2" destOrd="0" presId="urn:microsoft.com/office/officeart/2008/layout/NameandTitleOrganizationalChart"/>
    <dgm:cxn modelId="{845F4E00-6326-414B-AFFD-953D084114FA}" type="presParOf" srcId="{FFF96F51-3DCA-4BCF-898A-AA69AFA083BC}" destId="{F93ABCFF-083C-406F-8B06-E6DFC0F9FF84}" srcOrd="1" destOrd="0" presId="urn:microsoft.com/office/officeart/2008/layout/NameandTitleOrganizationalChart"/>
    <dgm:cxn modelId="{ADE3A29D-5E44-43E1-A374-033DA15E07F8}" type="presParOf" srcId="{F93ABCFF-083C-406F-8B06-E6DFC0F9FF84}" destId="{B0D1E9F6-E9C5-493C-84FD-04888979FA4B}" srcOrd="0" destOrd="0" presId="urn:microsoft.com/office/officeart/2008/layout/NameandTitleOrganizationalChart"/>
    <dgm:cxn modelId="{92A5EA9F-FBF1-4011-89BE-116F07724D81}" type="presParOf" srcId="{F93ABCFF-083C-406F-8B06-E6DFC0F9FF84}" destId="{2EFDBA7C-0398-418D-B662-34ECAE04F8B8}" srcOrd="1" destOrd="0" presId="urn:microsoft.com/office/officeart/2008/layout/NameandTitleOrganizationalChart"/>
    <dgm:cxn modelId="{64BD3499-2CD5-41B8-B481-00E40A21DDF8}" type="presParOf" srcId="{2EFDBA7C-0398-418D-B662-34ECAE04F8B8}" destId="{0D05E7FC-3810-4330-8969-ABDA7D8DFDC7}" srcOrd="0" destOrd="0" presId="urn:microsoft.com/office/officeart/2008/layout/NameandTitleOrganizationalChart"/>
    <dgm:cxn modelId="{434BD4C8-4A81-4999-AEAC-0582FF6090F6}" type="presParOf" srcId="{0D05E7FC-3810-4330-8969-ABDA7D8DFDC7}" destId="{23AA560D-515C-4661-BC98-B8756F02D084}" srcOrd="0" destOrd="0" presId="urn:microsoft.com/office/officeart/2008/layout/NameandTitleOrganizationalChart"/>
    <dgm:cxn modelId="{79C6CBAE-B51A-45C1-9A1E-7F58C262D62C}" type="presParOf" srcId="{0D05E7FC-3810-4330-8969-ABDA7D8DFDC7}" destId="{2C1D3FAE-4A65-400A-B6AE-0FEEA2A9BD02}" srcOrd="1" destOrd="0" presId="urn:microsoft.com/office/officeart/2008/layout/NameandTitleOrganizationalChart"/>
    <dgm:cxn modelId="{5D7CD252-D2C9-410D-B2BA-E1A8D116AFEE}" type="presParOf" srcId="{0D05E7FC-3810-4330-8969-ABDA7D8DFDC7}" destId="{98A5C323-4895-4D0B-942D-650C6DA054FE}" srcOrd="2" destOrd="0" presId="urn:microsoft.com/office/officeart/2008/layout/NameandTitleOrganizationalChart"/>
    <dgm:cxn modelId="{B142375E-35EA-416F-9108-B97CD12B3279}" type="presParOf" srcId="{2EFDBA7C-0398-418D-B662-34ECAE04F8B8}" destId="{4956533F-CA5F-4AE0-98B6-47FA0033BF75}" srcOrd="1" destOrd="0" presId="urn:microsoft.com/office/officeart/2008/layout/NameandTitleOrganizationalChart"/>
    <dgm:cxn modelId="{C60F6D4E-6695-4A20-8F3B-48C91427CFEC}" type="presParOf" srcId="{2EFDBA7C-0398-418D-B662-34ECAE04F8B8}" destId="{B5B4FB08-9E42-4BFD-994C-FAC4B02CA535}" srcOrd="2" destOrd="0" presId="urn:microsoft.com/office/officeart/2008/layout/NameandTitleOrganizationalChart"/>
    <dgm:cxn modelId="{595376EF-8DFD-456B-A4C3-42812B0BAEB7}" type="presParOf" srcId="{FFF96F51-3DCA-4BCF-898A-AA69AFA083BC}" destId="{571A496E-8FCC-4D89-817D-2E18ECB46852}" srcOrd="2" destOrd="0" presId="urn:microsoft.com/office/officeart/2008/layout/NameandTitleOrganizationalChart"/>
    <dgm:cxn modelId="{CEB670CA-2569-4AB4-BCC9-F6CA693C9526}" type="presParOf" srcId="{01B0712D-0D15-4BEB-8F20-02D3CDFA73E2}" destId="{4819F535-96C9-4D45-9FCA-A29CAE328955}" srcOrd="4" destOrd="0" presId="urn:microsoft.com/office/officeart/2008/layout/NameandTitleOrganizationalChart"/>
    <dgm:cxn modelId="{78866FAE-3C7B-4C72-9510-085EDEF96482}" type="presParOf" srcId="{01B0712D-0D15-4BEB-8F20-02D3CDFA73E2}" destId="{CE939FD3-E94D-45A1-9D6A-AEA70EA82F84}" srcOrd="5" destOrd="0" presId="urn:microsoft.com/office/officeart/2008/layout/NameandTitleOrganizationalChart"/>
    <dgm:cxn modelId="{CE1E64CA-6A9E-43D9-9350-6F2FE5CA72BF}" type="presParOf" srcId="{CE939FD3-E94D-45A1-9D6A-AEA70EA82F84}" destId="{B4C2F962-89C7-4CF9-8657-C5B65CA707B9}" srcOrd="0" destOrd="0" presId="urn:microsoft.com/office/officeart/2008/layout/NameandTitleOrganizationalChart"/>
    <dgm:cxn modelId="{47F38D83-3B33-48CA-AE10-B147EFFDAF13}" type="presParOf" srcId="{B4C2F962-89C7-4CF9-8657-C5B65CA707B9}" destId="{D946C1F4-D8ED-4BF2-B2E4-F6C42281FA1B}" srcOrd="0" destOrd="0" presId="urn:microsoft.com/office/officeart/2008/layout/NameandTitleOrganizationalChart"/>
    <dgm:cxn modelId="{ABB2D8BB-008E-4D81-BF78-5A304F3E9CEE}" type="presParOf" srcId="{B4C2F962-89C7-4CF9-8657-C5B65CA707B9}" destId="{B9BA64D1-7491-4B43-94C8-E2A6E589C8B6}" srcOrd="1" destOrd="0" presId="urn:microsoft.com/office/officeart/2008/layout/NameandTitleOrganizationalChart"/>
    <dgm:cxn modelId="{2FBDE16F-D622-45D3-BAB7-3B8235E9D37A}" type="presParOf" srcId="{B4C2F962-89C7-4CF9-8657-C5B65CA707B9}" destId="{3EBF2D4D-A4C4-4497-908C-DDDC0C90B4AA}" srcOrd="2" destOrd="0" presId="urn:microsoft.com/office/officeart/2008/layout/NameandTitleOrganizationalChart"/>
    <dgm:cxn modelId="{CDC1683A-1DDA-4CF0-B4D3-84EA70BA6F54}" type="presParOf" srcId="{CE939FD3-E94D-45A1-9D6A-AEA70EA82F84}" destId="{2BD4524A-F9D5-4A11-9327-054EA9635DAD}" srcOrd="1" destOrd="0" presId="urn:microsoft.com/office/officeart/2008/layout/NameandTitleOrganizationalChart"/>
    <dgm:cxn modelId="{13E967CF-DF2B-4230-8FC2-8B15C7180CB1}" type="presParOf" srcId="{2BD4524A-F9D5-4A11-9327-054EA9635DAD}" destId="{96DD9C1D-19F3-4091-BFE3-41F858B73CA7}" srcOrd="0" destOrd="0" presId="urn:microsoft.com/office/officeart/2008/layout/NameandTitleOrganizationalChart"/>
    <dgm:cxn modelId="{9F8AD8A3-FB47-4ED9-8A93-80774514726C}" type="presParOf" srcId="{2BD4524A-F9D5-4A11-9327-054EA9635DAD}" destId="{B8F0A302-2800-4AC9-AE41-8DFD8FA9C6BF}" srcOrd="1" destOrd="0" presId="urn:microsoft.com/office/officeart/2008/layout/NameandTitleOrganizationalChart"/>
    <dgm:cxn modelId="{BAE40378-A1DD-4731-8C43-A838A3CD8AB4}" type="presParOf" srcId="{B8F0A302-2800-4AC9-AE41-8DFD8FA9C6BF}" destId="{05E61EA3-4820-4C45-994E-727AF71458EF}" srcOrd="0" destOrd="0" presId="urn:microsoft.com/office/officeart/2008/layout/NameandTitleOrganizationalChart"/>
    <dgm:cxn modelId="{CE7F913C-5298-4B39-AB80-3D5E4921370B}" type="presParOf" srcId="{05E61EA3-4820-4C45-994E-727AF71458EF}" destId="{680E929B-941A-4167-AF57-C77F81F5623A}" srcOrd="0" destOrd="0" presId="urn:microsoft.com/office/officeart/2008/layout/NameandTitleOrganizationalChart"/>
    <dgm:cxn modelId="{ADC6D0BF-A70B-4FAC-BDD5-E3556AE5E400}" type="presParOf" srcId="{05E61EA3-4820-4C45-994E-727AF71458EF}" destId="{3FFA06A7-0F2D-4155-A4D6-2DF7CBB37080}" srcOrd="1" destOrd="0" presId="urn:microsoft.com/office/officeart/2008/layout/NameandTitleOrganizationalChart"/>
    <dgm:cxn modelId="{2E054954-8AD9-4A87-8D94-88C90E87AD31}" type="presParOf" srcId="{05E61EA3-4820-4C45-994E-727AF71458EF}" destId="{3246BF42-B895-4592-8790-4A7D3541C94A}" srcOrd="2" destOrd="0" presId="urn:microsoft.com/office/officeart/2008/layout/NameandTitleOrganizationalChart"/>
    <dgm:cxn modelId="{1FDA002F-2053-42F6-96D8-7504555AF052}" type="presParOf" srcId="{B8F0A302-2800-4AC9-AE41-8DFD8FA9C6BF}" destId="{1AD2DA4E-15EA-4E20-8F10-E74D46D98D56}" srcOrd="1" destOrd="0" presId="urn:microsoft.com/office/officeart/2008/layout/NameandTitleOrganizationalChart"/>
    <dgm:cxn modelId="{D43A1575-5A41-4265-82F5-C9C16C0B320B}" type="presParOf" srcId="{B8F0A302-2800-4AC9-AE41-8DFD8FA9C6BF}" destId="{3E3EC7AF-D1FD-4537-A866-3270CB5CA33F}" srcOrd="2" destOrd="0" presId="urn:microsoft.com/office/officeart/2008/layout/NameandTitleOrganizationalChart"/>
    <dgm:cxn modelId="{BB4377FB-BCA3-4EB5-AD25-A6EDC7432A09}" type="presParOf" srcId="{CE939FD3-E94D-45A1-9D6A-AEA70EA82F84}" destId="{6BE7DAAE-3726-4E2C-B6AE-AE2F07B83C7E}" srcOrd="2" destOrd="0" presId="urn:microsoft.com/office/officeart/2008/layout/NameandTitleOrganizationalChart"/>
    <dgm:cxn modelId="{CC4FB2F3-D4E5-49BC-96FD-8EC54800208E}" type="presParOf" srcId="{01B0712D-0D15-4BEB-8F20-02D3CDFA73E2}" destId="{78977228-4C83-40E3-A3C4-45AE932E3639}" srcOrd="6" destOrd="0" presId="urn:microsoft.com/office/officeart/2008/layout/NameandTitleOrganizationalChart"/>
    <dgm:cxn modelId="{80B9A062-FACA-4522-B077-54C431DC1FBC}" type="presParOf" srcId="{01B0712D-0D15-4BEB-8F20-02D3CDFA73E2}" destId="{B34B15DC-1025-4885-BB75-E6F73629C970}" srcOrd="7" destOrd="0" presId="urn:microsoft.com/office/officeart/2008/layout/NameandTitleOrganizationalChart"/>
    <dgm:cxn modelId="{76B46FA4-7A0B-4889-9626-FA36F6854D1A}" type="presParOf" srcId="{B34B15DC-1025-4885-BB75-E6F73629C970}" destId="{CB9D5E43-FA1D-4EDB-8943-1074AB6A58D8}" srcOrd="0" destOrd="0" presId="urn:microsoft.com/office/officeart/2008/layout/NameandTitleOrganizationalChart"/>
    <dgm:cxn modelId="{76C396B1-5D27-4EB4-B1A5-3542DDE6025D}" type="presParOf" srcId="{CB9D5E43-FA1D-4EDB-8943-1074AB6A58D8}" destId="{C503683A-E033-43DF-BAE4-FED7D3ECBD8D}" srcOrd="0" destOrd="0" presId="urn:microsoft.com/office/officeart/2008/layout/NameandTitleOrganizationalChart"/>
    <dgm:cxn modelId="{7745003B-0328-41B6-B885-D375C25A9191}" type="presParOf" srcId="{CB9D5E43-FA1D-4EDB-8943-1074AB6A58D8}" destId="{C27A4947-4779-45EA-A12C-80D0958095C0}" srcOrd="1" destOrd="0" presId="urn:microsoft.com/office/officeart/2008/layout/NameandTitleOrganizationalChart"/>
    <dgm:cxn modelId="{DFB4D0F1-B1D3-48DE-8590-6B7779B733B9}" type="presParOf" srcId="{CB9D5E43-FA1D-4EDB-8943-1074AB6A58D8}" destId="{740FB0BE-D637-4C89-B880-7E2D1C048B86}" srcOrd="2" destOrd="0" presId="urn:microsoft.com/office/officeart/2008/layout/NameandTitleOrganizationalChart"/>
    <dgm:cxn modelId="{CA9120C2-3DB5-4BC1-95ED-493EECEF61EA}" type="presParOf" srcId="{B34B15DC-1025-4885-BB75-E6F73629C970}" destId="{64691967-5746-4008-BAE3-20ADEFEC7532}" srcOrd="1" destOrd="0" presId="urn:microsoft.com/office/officeart/2008/layout/NameandTitleOrganizationalChart"/>
    <dgm:cxn modelId="{4966D581-5BEC-4A1F-BFC9-6C98D72DBFBE}" type="presParOf" srcId="{64691967-5746-4008-BAE3-20ADEFEC7532}" destId="{48D69E69-83D4-4861-9C3F-A1E561790CC3}" srcOrd="0" destOrd="0" presId="urn:microsoft.com/office/officeart/2008/layout/NameandTitleOrganizationalChart"/>
    <dgm:cxn modelId="{203EB3A2-7C65-46D4-A708-431EAC3D4817}" type="presParOf" srcId="{64691967-5746-4008-BAE3-20ADEFEC7532}" destId="{4DD89B64-8F1D-4D8D-BB22-B80420770EDD}" srcOrd="1" destOrd="0" presId="urn:microsoft.com/office/officeart/2008/layout/NameandTitleOrganizationalChart"/>
    <dgm:cxn modelId="{3C1C7E64-DDBC-48EB-B55A-709C73862518}" type="presParOf" srcId="{4DD89B64-8F1D-4D8D-BB22-B80420770EDD}" destId="{E4FCE6F1-D544-428E-9E21-43BBED4B97A1}" srcOrd="0" destOrd="0" presId="urn:microsoft.com/office/officeart/2008/layout/NameandTitleOrganizationalChart"/>
    <dgm:cxn modelId="{CA554913-FF84-4E31-8EC0-3D9549F46C20}" type="presParOf" srcId="{E4FCE6F1-D544-428E-9E21-43BBED4B97A1}" destId="{4760FCDD-71B4-4825-BA5C-2C023CDE4AF2}" srcOrd="0" destOrd="0" presId="urn:microsoft.com/office/officeart/2008/layout/NameandTitleOrganizationalChart"/>
    <dgm:cxn modelId="{3BF85547-492C-4F14-839F-74CD5A9818F2}" type="presParOf" srcId="{E4FCE6F1-D544-428E-9E21-43BBED4B97A1}" destId="{A771AE18-FB50-4D21-BA16-BBACA6F7E520}" srcOrd="1" destOrd="0" presId="urn:microsoft.com/office/officeart/2008/layout/NameandTitleOrganizationalChart"/>
    <dgm:cxn modelId="{D96C7004-CBB8-4D88-98A3-BB5D590CFD44}" type="presParOf" srcId="{E4FCE6F1-D544-428E-9E21-43BBED4B97A1}" destId="{3F10F7B7-6A1B-4147-AE3C-B63A12BAE194}" srcOrd="2" destOrd="0" presId="urn:microsoft.com/office/officeart/2008/layout/NameandTitleOrganizationalChart"/>
    <dgm:cxn modelId="{3ADE0245-3585-4E8D-8E1B-12BF7C75EDEF}" type="presParOf" srcId="{4DD89B64-8F1D-4D8D-BB22-B80420770EDD}" destId="{56AB291A-999A-4504-9371-4F4E2A11ACF4}" srcOrd="1" destOrd="0" presId="urn:microsoft.com/office/officeart/2008/layout/NameandTitleOrganizationalChart"/>
    <dgm:cxn modelId="{1DD8581A-1525-41CC-9119-929E33EC61A1}" type="presParOf" srcId="{4DD89B64-8F1D-4D8D-BB22-B80420770EDD}" destId="{A2002754-102B-4D70-89F7-169C7BD0BD20}" srcOrd="2" destOrd="0" presId="urn:microsoft.com/office/officeart/2008/layout/NameandTitleOrganizationalChart"/>
    <dgm:cxn modelId="{8502CCDB-2D89-4FD6-9B18-B009D748697F}" type="presParOf" srcId="{B34B15DC-1025-4885-BB75-E6F73629C970}" destId="{D2F588DF-3DD7-4FA1-A3BC-F3DBBB46F5A1}" srcOrd="2" destOrd="0" presId="urn:microsoft.com/office/officeart/2008/layout/NameandTitleOrganizationalChart"/>
    <dgm:cxn modelId="{0B9D8B0A-6D48-4436-B2D4-ACF542DAC02F}" type="presParOf" srcId="{01B0712D-0D15-4BEB-8F20-02D3CDFA73E2}" destId="{B7CC440C-1D48-49D5-A514-C97293B9DBBB}" srcOrd="8" destOrd="0" presId="urn:microsoft.com/office/officeart/2008/layout/NameandTitleOrganizationalChart"/>
    <dgm:cxn modelId="{866DCFE6-7FD2-49F4-961C-899E11A9F4A2}" type="presParOf" srcId="{01B0712D-0D15-4BEB-8F20-02D3CDFA73E2}" destId="{538D891E-6EAD-489E-8EBD-3D28B398C3F4}" srcOrd="9" destOrd="0" presId="urn:microsoft.com/office/officeart/2008/layout/NameandTitleOrganizationalChart"/>
    <dgm:cxn modelId="{5FF843CA-0CA8-4223-AA92-4190B229AB20}" type="presParOf" srcId="{538D891E-6EAD-489E-8EBD-3D28B398C3F4}" destId="{70D94BAE-149E-4246-B4D3-2B40683BC312}" srcOrd="0" destOrd="0" presId="urn:microsoft.com/office/officeart/2008/layout/NameandTitleOrganizationalChart"/>
    <dgm:cxn modelId="{ED0E1750-61E7-4FD9-BE9E-7E4F57360FD2}" type="presParOf" srcId="{70D94BAE-149E-4246-B4D3-2B40683BC312}" destId="{15163753-C1E3-4ED3-BB3D-0533A04879F4}" srcOrd="0" destOrd="0" presId="urn:microsoft.com/office/officeart/2008/layout/NameandTitleOrganizationalChart"/>
    <dgm:cxn modelId="{BD0DBF73-9669-40C8-9EFC-BCCBEA7C97AB}" type="presParOf" srcId="{70D94BAE-149E-4246-B4D3-2B40683BC312}" destId="{5E5A307B-4CFD-43CC-AE34-52F4AB41F2C7}" srcOrd="1" destOrd="0" presId="urn:microsoft.com/office/officeart/2008/layout/NameandTitleOrganizationalChart"/>
    <dgm:cxn modelId="{11C655A1-E4C8-4C42-8467-43F0712B9A56}" type="presParOf" srcId="{70D94BAE-149E-4246-B4D3-2B40683BC312}" destId="{46DF5E6E-DBFD-4309-8B3C-F9884A245C97}" srcOrd="2" destOrd="0" presId="urn:microsoft.com/office/officeart/2008/layout/NameandTitleOrganizationalChart"/>
    <dgm:cxn modelId="{0C812432-69B7-43D3-BBD6-DDD6688F45F9}" type="presParOf" srcId="{538D891E-6EAD-489E-8EBD-3D28B398C3F4}" destId="{F6E939CC-52E4-4ECD-B1FA-19983248E105}" srcOrd="1" destOrd="0" presId="urn:microsoft.com/office/officeart/2008/layout/NameandTitleOrganizationalChart"/>
    <dgm:cxn modelId="{0DADE05B-FED0-4877-96CA-0A40845BDF1D}" type="presParOf" srcId="{F6E939CC-52E4-4ECD-B1FA-19983248E105}" destId="{8ECB97EA-CCCF-411E-8BA3-9725BC82002F}" srcOrd="0" destOrd="0" presId="urn:microsoft.com/office/officeart/2008/layout/NameandTitleOrganizationalChart"/>
    <dgm:cxn modelId="{3676A26A-FB77-4AB4-AB22-669A354CEE75}" type="presParOf" srcId="{F6E939CC-52E4-4ECD-B1FA-19983248E105}" destId="{20AFE7AD-55FA-4667-BB54-2E92D53231D7}" srcOrd="1" destOrd="0" presId="urn:microsoft.com/office/officeart/2008/layout/NameandTitleOrganizationalChart"/>
    <dgm:cxn modelId="{3827C62F-1EC9-4A47-936F-F47DA83DB065}" type="presParOf" srcId="{20AFE7AD-55FA-4667-BB54-2E92D53231D7}" destId="{D345E1DF-3F2E-44A1-A737-FDD95B62B1EE}" srcOrd="0" destOrd="0" presId="urn:microsoft.com/office/officeart/2008/layout/NameandTitleOrganizationalChart"/>
    <dgm:cxn modelId="{DA0727F3-0409-41D7-B97C-B8AF2C38CA56}" type="presParOf" srcId="{D345E1DF-3F2E-44A1-A737-FDD95B62B1EE}" destId="{30D93D17-0281-43EB-AA39-F2FF77E2C29B}" srcOrd="0" destOrd="0" presId="urn:microsoft.com/office/officeart/2008/layout/NameandTitleOrganizationalChart"/>
    <dgm:cxn modelId="{43AFBF48-2921-412B-AFD0-3FDFBE0C06D9}" type="presParOf" srcId="{D345E1DF-3F2E-44A1-A737-FDD95B62B1EE}" destId="{9D2A159A-7B41-403B-8A97-9F274314D4E6}" srcOrd="1" destOrd="0" presId="urn:microsoft.com/office/officeart/2008/layout/NameandTitleOrganizationalChart"/>
    <dgm:cxn modelId="{1A5243B8-0AC5-4D12-9B58-459818E05D54}" type="presParOf" srcId="{D345E1DF-3F2E-44A1-A737-FDD95B62B1EE}" destId="{8B592E9E-74E4-4746-B538-E8BCB7FC30E9}" srcOrd="2" destOrd="0" presId="urn:microsoft.com/office/officeart/2008/layout/NameandTitleOrganizationalChart"/>
    <dgm:cxn modelId="{A65B777B-EE8E-4A03-9FE2-5333355DF28B}" type="presParOf" srcId="{20AFE7AD-55FA-4667-BB54-2E92D53231D7}" destId="{AA7CF980-30D9-4DF0-8C3C-E7EA6DA6C096}" srcOrd="1" destOrd="0" presId="urn:microsoft.com/office/officeart/2008/layout/NameandTitleOrganizationalChart"/>
    <dgm:cxn modelId="{0401ACFD-9B9A-4C81-B7C4-641BF188C693}" type="presParOf" srcId="{20AFE7AD-55FA-4667-BB54-2E92D53231D7}" destId="{241FD234-45EF-46DA-9AC8-89138526F169}" srcOrd="2" destOrd="0" presId="urn:microsoft.com/office/officeart/2008/layout/NameandTitleOrganizationalChart"/>
    <dgm:cxn modelId="{8F79A77B-F58A-42B0-AE39-CB21CCD118C9}" type="presParOf" srcId="{538D891E-6EAD-489E-8EBD-3D28B398C3F4}" destId="{291C7E5C-7406-466A-B8E8-336B3919B2C5}" srcOrd="2" destOrd="0" presId="urn:microsoft.com/office/officeart/2008/layout/NameandTitleOrganizationalChart"/>
    <dgm:cxn modelId="{B7ACC3FE-B883-43A0-8DA7-B8EECBAEFDD4}" type="presParOf" srcId="{1D088978-AA80-4B20-83F5-37E79150E03F}" destId="{5FF88265-39DB-452D-ADAB-32F2DC606A6C}" srcOrd="2" destOrd="0" presId="urn:microsoft.com/office/officeart/2008/layout/NameandTitleOrganizationalChart"/>
    <dgm:cxn modelId="{394C630B-63E9-42C7-BC1E-2928EEB9FFFE}" type="presParOf" srcId="{B9EEDE40-6384-4E68-B8AC-A2DF36785CA0}" destId="{026D5A25-1298-4DA8-9F42-4938663C1616}" srcOrd="2" destOrd="0" presId="urn:microsoft.com/office/officeart/2008/layout/NameandTitleOrganizationalChart"/>
    <dgm:cxn modelId="{A4189AFB-E5AC-4F25-89E1-45E1E3E6767B}" type="presParOf" srcId="{B920CEB0-752A-4AA7-B2D4-3D8931C44FA7}" destId="{165B05DA-0ED1-4463-88ED-AF4CE3D9C64A}"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F4B3174-39EF-4278-B853-034A7EB052EA}" type="doc">
      <dgm:prSet loTypeId="urn:microsoft.com/office/officeart/2008/layout/NameandTitleOrganizationalChart" loCatId="hierarchy" qsTypeId="urn:microsoft.com/office/officeart/2005/8/quickstyle/simple1" qsCatId="simple" csTypeId="urn:microsoft.com/office/officeart/2005/8/colors/accent0_3" csCatId="mainScheme" phldr="1"/>
      <dgm:spPr/>
      <dgm:t>
        <a:bodyPr/>
        <a:lstStyle/>
        <a:p>
          <a:endParaRPr lang="hu-HU"/>
        </a:p>
      </dgm:t>
    </dgm:pt>
    <dgm:pt modelId="{5C841F2E-9E24-4E04-A834-647A93DACED4}">
      <dgm:prSet custT="1"/>
      <dgm:spPr/>
      <dgm:t>
        <a:bodyPr/>
        <a:lstStyle/>
        <a:p>
          <a:pPr rtl="0"/>
          <a:r>
            <a:rPr lang="hu-HU" sz="1400" b="1" dirty="0" err="1">
              <a:latin typeface="Segoe UI" panose="020B0502040204020203" pitchFamily="34" charset="0"/>
              <a:ea typeface="Segoe UI" panose="020B0502040204020203" pitchFamily="34" charset="0"/>
              <a:cs typeface="Segoe UI" panose="020B0502040204020203" pitchFamily="34" charset="0"/>
            </a:rPr>
            <a:t>Budgetary</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hu-HU" sz="1400" b="1" dirty="0" err="1">
              <a:latin typeface="Segoe UI" panose="020B0502040204020203" pitchFamily="34" charset="0"/>
              <a:ea typeface="Segoe UI" panose="020B0502040204020203" pitchFamily="34" charset="0"/>
              <a:cs typeface="Segoe UI" panose="020B0502040204020203" pitchFamily="34" charset="0"/>
            </a:rPr>
            <a:t>institutions</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hu-HU" sz="1400" b="1" dirty="0" err="1">
              <a:latin typeface="Segoe UI" panose="020B0502040204020203" pitchFamily="34" charset="0"/>
              <a:ea typeface="Segoe UI" panose="020B0502040204020203" pitchFamily="34" charset="0"/>
              <a:cs typeface="Segoe UI" panose="020B0502040204020203" pitchFamily="34" charset="0"/>
            </a:rPr>
            <a:t>adjust</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hu-HU" sz="1400" b="1" err="1">
              <a:latin typeface="Segoe UI" panose="020B0502040204020203" pitchFamily="34" charset="0"/>
              <a:ea typeface="Segoe UI" panose="020B0502040204020203" pitchFamily="34" charset="0"/>
              <a:cs typeface="Segoe UI" panose="020B0502040204020203" pitchFamily="34" charset="0"/>
            </a:rPr>
            <a:t>their</a:t>
          </a:r>
          <a:r>
            <a:rPr lang="hu-HU" sz="1400" b="1">
              <a:latin typeface="Segoe UI" panose="020B0502040204020203" pitchFamily="34" charset="0"/>
              <a:ea typeface="Segoe UI" panose="020B0502040204020203" pitchFamily="34" charset="0"/>
              <a:cs typeface="Segoe UI" panose="020B0502040204020203" pitchFamily="34" charset="0"/>
            </a:rPr>
            <a:t> budget)</a:t>
          </a:r>
          <a:endParaRPr lang="hu-HU" sz="1400" dirty="0">
            <a:latin typeface="Segoe UI" panose="020B0502040204020203" pitchFamily="34" charset="0"/>
            <a:ea typeface="Segoe UI" panose="020B0502040204020203" pitchFamily="34" charset="0"/>
            <a:cs typeface="Segoe UI" panose="020B0502040204020203" pitchFamily="34" charset="0"/>
          </a:endParaRPr>
        </a:p>
      </dgm:t>
    </dgm:pt>
    <dgm:pt modelId="{E0C7487D-CB6A-4A8E-8EDB-196B2DCBF013}" type="parTrans" cxnId="{4017AD82-1D97-4A65-9CF8-AF81CBC2EEE2}">
      <dgm:prSet/>
      <dgm:spPr/>
      <dgm:t>
        <a:bodyPr/>
        <a:lstStyle/>
        <a:p>
          <a:endParaRPr lang="hu-HU"/>
        </a:p>
      </dgm:t>
    </dgm:pt>
    <dgm:pt modelId="{C2F65E40-FB78-469B-A239-9AB2F61F378F}" type="sibTrans" cxnId="{4017AD82-1D97-4A65-9CF8-AF81CBC2EEE2}">
      <dgm:prSet/>
      <dgm:spPr/>
      <dgm:t>
        <a:bodyPr/>
        <a:lstStyle/>
        <a:p>
          <a:endParaRPr lang="hu-HU"/>
        </a:p>
      </dgm:t>
    </dgm:pt>
    <dgm:pt modelId="{945FF854-AA29-4F75-BC44-0C7C766AEC50}">
      <dgm:prSet custT="1"/>
      <dgm:spPr/>
      <dgm:t>
        <a:bodyPr/>
        <a:lstStyle/>
        <a:p>
          <a:pPr rtl="0"/>
          <a:r>
            <a:rPr lang="hu-HU" sz="1400" b="1" dirty="0" err="1">
              <a:latin typeface="Segoe UI" panose="020B0502040204020203" pitchFamily="34" charset="0"/>
              <a:ea typeface="Segoe UI" panose="020B0502040204020203" pitchFamily="34" charset="0"/>
              <a:cs typeface="Segoe UI" panose="020B0502040204020203" pitchFamily="34" charset="0"/>
            </a:rPr>
            <a:t>Amendmends</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hu-HU" sz="1400" b="1" dirty="0" err="1">
              <a:latin typeface="Segoe UI" panose="020B0502040204020203" pitchFamily="34" charset="0"/>
              <a:ea typeface="Segoe UI" panose="020B0502040204020203" pitchFamily="34" charset="0"/>
              <a:cs typeface="Segoe UI" panose="020B0502040204020203" pitchFamily="34" charset="0"/>
            </a:rPr>
            <a:t>during</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hu-HU" sz="1400" b="1" dirty="0" err="1">
              <a:latin typeface="Segoe UI" panose="020B0502040204020203" pitchFamily="34" charset="0"/>
              <a:ea typeface="Segoe UI" panose="020B0502040204020203" pitchFamily="34" charset="0"/>
              <a:cs typeface="Segoe UI" panose="020B0502040204020203" pitchFamily="34" charset="0"/>
            </a:rPr>
            <a:t>the</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hu-HU" sz="1400" b="1" dirty="0" err="1">
              <a:latin typeface="Segoe UI" panose="020B0502040204020203" pitchFamily="34" charset="0"/>
              <a:ea typeface="Segoe UI" panose="020B0502040204020203" pitchFamily="34" charset="0"/>
              <a:cs typeface="Segoe UI" panose="020B0502040204020203" pitchFamily="34" charset="0"/>
            </a:rPr>
            <a:t>year</a:t>
          </a:r>
          <a:endParaRPr lang="hu-HU" sz="1400" dirty="0">
            <a:latin typeface="Segoe UI" panose="020B0502040204020203" pitchFamily="34" charset="0"/>
            <a:ea typeface="Segoe UI" panose="020B0502040204020203" pitchFamily="34" charset="0"/>
            <a:cs typeface="Segoe UI" panose="020B0502040204020203" pitchFamily="34" charset="0"/>
          </a:endParaRPr>
        </a:p>
      </dgm:t>
    </dgm:pt>
    <dgm:pt modelId="{ADF8B66C-5B2F-4436-BAA8-5CFA9B004281}" type="parTrans" cxnId="{714C890F-4D8C-4DC5-AB6A-4214F084467E}">
      <dgm:prSet/>
      <dgm:spPr/>
      <dgm:t>
        <a:bodyPr/>
        <a:lstStyle/>
        <a:p>
          <a:endParaRPr lang="hu-HU"/>
        </a:p>
      </dgm:t>
    </dgm:pt>
    <dgm:pt modelId="{C3FE43CA-2486-42FC-A646-3CAF44C0DF47}" type="sibTrans" cxnId="{714C890F-4D8C-4DC5-AB6A-4214F084467E}">
      <dgm:prSet/>
      <dgm:spPr/>
      <dgm:t>
        <a:bodyPr/>
        <a:lstStyle/>
        <a:p>
          <a:endParaRPr lang="hu-HU"/>
        </a:p>
      </dgm:t>
    </dgm:pt>
    <dgm:pt modelId="{68E0FAFA-1DF1-4457-9506-C7EA0ECBB8D0}">
      <dgm:prSet custT="1"/>
      <dgm:spPr/>
      <dgm:t>
        <a:bodyPr/>
        <a:lstStyle/>
        <a:p>
          <a:pPr rtl="0"/>
          <a:r>
            <a:rPr lang="hu-HU" sz="1300" b="1" dirty="0" err="1">
              <a:latin typeface="Segoe UI" panose="020B0502040204020203" pitchFamily="34" charset="0"/>
              <a:ea typeface="Segoe UI" panose="020B0502040204020203" pitchFamily="34" charset="0"/>
              <a:cs typeface="Segoe UI" panose="020B0502040204020203" pitchFamily="34" charset="0"/>
            </a:rPr>
            <a:t>Parliament</a:t>
          </a:r>
          <a:r>
            <a:rPr lang="hu-HU" sz="1300" b="1" dirty="0">
              <a:latin typeface="Segoe UI" panose="020B0502040204020203" pitchFamily="34" charset="0"/>
              <a:ea typeface="Segoe UI" panose="020B0502040204020203" pitchFamily="34" charset="0"/>
              <a:cs typeface="Segoe UI" panose="020B0502040204020203" pitchFamily="34" charset="0"/>
            </a:rPr>
            <a:t> (</a:t>
          </a:r>
          <a:r>
            <a:rPr lang="hu-HU" sz="1300" b="1" dirty="0" err="1">
              <a:latin typeface="Segoe UI" panose="020B0502040204020203" pitchFamily="34" charset="0"/>
              <a:ea typeface="Segoe UI" panose="020B0502040204020203" pitchFamily="34" charset="0"/>
              <a:cs typeface="Segoe UI" panose="020B0502040204020203" pitchFamily="34" charset="0"/>
            </a:rPr>
            <a:t>modify</a:t>
          </a:r>
          <a:r>
            <a:rPr lang="hu-HU" sz="1300" b="1" dirty="0">
              <a:latin typeface="Segoe UI" panose="020B0502040204020203" pitchFamily="34" charset="0"/>
              <a:ea typeface="Segoe UI" panose="020B0502040204020203" pitchFamily="34" charset="0"/>
              <a:cs typeface="Segoe UI" panose="020B0502040204020203" pitchFamily="34" charset="0"/>
            </a:rPr>
            <a:t> </a:t>
          </a:r>
          <a:r>
            <a:rPr lang="hu-HU" sz="1300" b="1" dirty="0" err="1">
              <a:latin typeface="Segoe UI" panose="020B0502040204020203" pitchFamily="34" charset="0"/>
              <a:ea typeface="Segoe UI" panose="020B0502040204020203" pitchFamily="34" charset="0"/>
              <a:cs typeface="Segoe UI" panose="020B0502040204020203" pitchFamily="34" charset="0"/>
            </a:rPr>
            <a:t>laws</a:t>
          </a:r>
          <a:r>
            <a:rPr lang="hu-HU" sz="1300" b="1" dirty="0">
              <a:latin typeface="Segoe UI" panose="020B0502040204020203" pitchFamily="34" charset="0"/>
              <a:ea typeface="Segoe UI" panose="020B0502040204020203" pitchFamily="34" charset="0"/>
              <a:cs typeface="Segoe UI" panose="020B0502040204020203" pitchFamily="34" charset="0"/>
            </a:rPr>
            <a:t>)</a:t>
          </a:r>
          <a:endParaRPr lang="hu-HU" sz="1300" dirty="0">
            <a:latin typeface="Segoe UI" panose="020B0502040204020203" pitchFamily="34" charset="0"/>
            <a:ea typeface="Segoe UI" panose="020B0502040204020203" pitchFamily="34" charset="0"/>
            <a:cs typeface="Segoe UI" panose="020B0502040204020203" pitchFamily="34" charset="0"/>
          </a:endParaRPr>
        </a:p>
      </dgm:t>
    </dgm:pt>
    <dgm:pt modelId="{D10D37E8-2FDB-4E16-A571-68437B88C639}" type="parTrans" cxnId="{1C0E7B3B-EE93-4647-A158-ABED9BD0531D}">
      <dgm:prSet/>
      <dgm:spPr/>
      <dgm:t>
        <a:bodyPr/>
        <a:lstStyle/>
        <a:p>
          <a:endParaRPr lang="hu-HU"/>
        </a:p>
      </dgm:t>
    </dgm:pt>
    <dgm:pt modelId="{72EC42B5-4277-4A19-84A1-95605E872B24}" type="sibTrans" cxnId="{1C0E7B3B-EE93-4647-A158-ABED9BD0531D}">
      <dgm:prSet/>
      <dgm:spPr/>
      <dgm:t>
        <a:bodyPr/>
        <a:lstStyle/>
        <a:p>
          <a:endParaRPr lang="hu-HU"/>
        </a:p>
      </dgm:t>
    </dgm:pt>
    <dgm:pt modelId="{AC224AB3-6DC6-4E78-BD7C-1091F8849B43}">
      <dgm:prSet custT="1"/>
      <dgm:spPr/>
      <dgm:t>
        <a:bodyPr/>
        <a:lstStyle/>
        <a:p>
          <a:pPr rtl="0"/>
          <a:r>
            <a:rPr lang="hu-HU" sz="1300" b="1" dirty="0" err="1">
              <a:latin typeface="Segoe UI" panose="020B0502040204020203" pitchFamily="34" charset="0"/>
              <a:ea typeface="Segoe UI" panose="020B0502040204020203" pitchFamily="34" charset="0"/>
              <a:cs typeface="Segoe UI" panose="020B0502040204020203" pitchFamily="34" charset="0"/>
            </a:rPr>
            <a:t>Chapters</a:t>
          </a:r>
          <a:r>
            <a:rPr lang="hu-HU" sz="1300" b="1" dirty="0">
              <a:latin typeface="Segoe UI" panose="020B0502040204020203" pitchFamily="34" charset="0"/>
              <a:ea typeface="Segoe UI" panose="020B0502040204020203" pitchFamily="34" charset="0"/>
              <a:cs typeface="Segoe UI" panose="020B0502040204020203" pitchFamily="34" charset="0"/>
            </a:rPr>
            <a:t> (</a:t>
          </a:r>
          <a:r>
            <a:rPr lang="hu-HU" sz="1300" b="1" dirty="0" err="1">
              <a:latin typeface="Segoe UI" panose="020B0502040204020203" pitchFamily="34" charset="0"/>
              <a:ea typeface="Segoe UI" panose="020B0502040204020203" pitchFamily="34" charset="0"/>
              <a:cs typeface="Segoe UI" panose="020B0502040204020203" pitchFamily="34" charset="0"/>
            </a:rPr>
            <a:t>modify</a:t>
          </a:r>
          <a:r>
            <a:rPr lang="hu-HU" sz="1300" b="1" dirty="0">
              <a:latin typeface="Segoe UI" panose="020B0502040204020203" pitchFamily="34" charset="0"/>
              <a:ea typeface="Segoe UI" panose="020B0502040204020203" pitchFamily="34" charset="0"/>
              <a:cs typeface="Segoe UI" panose="020B0502040204020203" pitchFamily="34" charset="0"/>
            </a:rPr>
            <a:t> </a:t>
          </a:r>
          <a:r>
            <a:rPr lang="hu-HU" sz="1300" b="1" dirty="0" err="1">
              <a:latin typeface="Segoe UI" panose="020B0502040204020203" pitchFamily="34" charset="0"/>
              <a:ea typeface="Segoe UI" panose="020B0502040204020203" pitchFamily="34" charset="0"/>
              <a:cs typeface="Segoe UI" panose="020B0502040204020203" pitchFamily="34" charset="0"/>
            </a:rPr>
            <a:t>within</a:t>
          </a:r>
          <a:r>
            <a:rPr lang="hu-HU" sz="1300" b="1" dirty="0">
              <a:latin typeface="Segoe UI" panose="020B0502040204020203" pitchFamily="34" charset="0"/>
              <a:ea typeface="Segoe UI" panose="020B0502040204020203" pitchFamily="34" charset="0"/>
              <a:cs typeface="Segoe UI" panose="020B0502040204020203" pitchFamily="34" charset="0"/>
            </a:rPr>
            <a:t> </a:t>
          </a:r>
          <a:r>
            <a:rPr lang="hu-HU" sz="1300" b="1" dirty="0" err="1">
              <a:latin typeface="Segoe UI" panose="020B0502040204020203" pitchFamily="34" charset="0"/>
              <a:ea typeface="Segoe UI" panose="020B0502040204020203" pitchFamily="34" charset="0"/>
              <a:cs typeface="Segoe UI" panose="020B0502040204020203" pitchFamily="34" charset="0"/>
            </a:rPr>
            <a:t>own</a:t>
          </a:r>
          <a:r>
            <a:rPr lang="hu-HU" sz="1300" b="1" dirty="0">
              <a:latin typeface="Segoe UI" panose="020B0502040204020203" pitchFamily="34" charset="0"/>
              <a:ea typeface="Segoe UI" panose="020B0502040204020203" pitchFamily="34" charset="0"/>
              <a:cs typeface="Segoe UI" panose="020B0502040204020203" pitchFamily="34" charset="0"/>
            </a:rPr>
            <a:t> </a:t>
          </a:r>
          <a:r>
            <a:rPr lang="hu-HU" sz="1300" b="1" dirty="0" err="1">
              <a:latin typeface="Segoe UI" panose="020B0502040204020203" pitchFamily="34" charset="0"/>
              <a:ea typeface="Segoe UI" panose="020B0502040204020203" pitchFamily="34" charset="0"/>
              <a:cs typeface="Segoe UI" panose="020B0502040204020203" pitchFamily="34" charset="0"/>
            </a:rPr>
            <a:t>responsibility</a:t>
          </a:r>
          <a:r>
            <a:rPr lang="hu-HU" sz="1300" b="1" dirty="0">
              <a:latin typeface="Segoe UI" panose="020B0502040204020203" pitchFamily="34" charset="0"/>
              <a:ea typeface="Segoe UI" panose="020B0502040204020203" pitchFamily="34" charset="0"/>
              <a:cs typeface="Segoe UI" panose="020B0502040204020203" pitchFamily="34" charset="0"/>
            </a:rPr>
            <a:t>)</a:t>
          </a:r>
          <a:endParaRPr lang="hu-HU" sz="1300" dirty="0">
            <a:latin typeface="Segoe UI" panose="020B0502040204020203" pitchFamily="34" charset="0"/>
            <a:ea typeface="Segoe UI" panose="020B0502040204020203" pitchFamily="34" charset="0"/>
            <a:cs typeface="Segoe UI" panose="020B0502040204020203" pitchFamily="34" charset="0"/>
          </a:endParaRPr>
        </a:p>
      </dgm:t>
    </dgm:pt>
    <dgm:pt modelId="{EC317DF7-4677-4E74-BC26-2AEA6BF3B208}" type="parTrans" cxnId="{9161DFB1-E68F-4E77-85EC-DEFD918C2790}">
      <dgm:prSet/>
      <dgm:spPr/>
      <dgm:t>
        <a:bodyPr/>
        <a:lstStyle/>
        <a:p>
          <a:endParaRPr lang="hu-HU"/>
        </a:p>
      </dgm:t>
    </dgm:pt>
    <dgm:pt modelId="{D4DD5054-354C-45CA-9246-4FB6ADE8B344}" type="sibTrans" cxnId="{9161DFB1-E68F-4E77-85EC-DEFD918C2790}">
      <dgm:prSet/>
      <dgm:spPr/>
      <dgm:t>
        <a:bodyPr/>
        <a:lstStyle/>
        <a:p>
          <a:endParaRPr lang="hu-HU"/>
        </a:p>
      </dgm:t>
    </dgm:pt>
    <dgm:pt modelId="{8E2F4006-8AB3-4B2A-85A9-16DC557B3878}">
      <dgm:prSet custT="1"/>
      <dgm:spPr/>
      <dgm:t>
        <a:bodyPr/>
        <a:lstStyle/>
        <a:p>
          <a:pPr rtl="0"/>
          <a:r>
            <a:rPr lang="hu-HU" sz="1300" b="1" dirty="0" err="1">
              <a:latin typeface="Segoe UI" panose="020B0502040204020203" pitchFamily="34" charset="0"/>
              <a:ea typeface="Segoe UI" panose="020B0502040204020203" pitchFamily="34" charset="0"/>
              <a:cs typeface="Segoe UI" panose="020B0502040204020203" pitchFamily="34" charset="0"/>
            </a:rPr>
            <a:t>Institutions</a:t>
          </a:r>
          <a:r>
            <a:rPr lang="hu-HU" sz="1300" b="1" dirty="0">
              <a:latin typeface="Segoe UI" panose="020B0502040204020203" pitchFamily="34" charset="0"/>
              <a:ea typeface="Segoe UI" panose="020B0502040204020203" pitchFamily="34" charset="0"/>
              <a:cs typeface="Segoe UI" panose="020B0502040204020203" pitchFamily="34" charset="0"/>
            </a:rPr>
            <a:t> (</a:t>
          </a:r>
          <a:r>
            <a:rPr lang="hu-HU" sz="1300" b="1" dirty="0" err="1">
              <a:latin typeface="Segoe UI" panose="020B0502040204020203" pitchFamily="34" charset="0"/>
              <a:ea typeface="Segoe UI" panose="020B0502040204020203" pitchFamily="34" charset="0"/>
              <a:cs typeface="Segoe UI" panose="020B0502040204020203" pitchFamily="34" charset="0"/>
            </a:rPr>
            <a:t>modify</a:t>
          </a:r>
          <a:r>
            <a:rPr lang="hu-HU" sz="1300" b="1" dirty="0">
              <a:latin typeface="Segoe UI" panose="020B0502040204020203" pitchFamily="34" charset="0"/>
              <a:ea typeface="Segoe UI" panose="020B0502040204020203" pitchFamily="34" charset="0"/>
              <a:cs typeface="Segoe UI" panose="020B0502040204020203" pitchFamily="34" charset="0"/>
            </a:rPr>
            <a:t> </a:t>
          </a:r>
          <a:r>
            <a:rPr lang="hu-HU" sz="1300" b="1" dirty="0" err="1">
              <a:latin typeface="Segoe UI" panose="020B0502040204020203" pitchFamily="34" charset="0"/>
              <a:ea typeface="Segoe UI" panose="020B0502040204020203" pitchFamily="34" charset="0"/>
              <a:cs typeface="Segoe UI" panose="020B0502040204020203" pitchFamily="34" charset="0"/>
            </a:rPr>
            <a:t>within</a:t>
          </a:r>
          <a:r>
            <a:rPr lang="hu-HU" sz="1300" b="1" dirty="0">
              <a:latin typeface="Segoe UI" panose="020B0502040204020203" pitchFamily="34" charset="0"/>
              <a:ea typeface="Segoe UI" panose="020B0502040204020203" pitchFamily="34" charset="0"/>
              <a:cs typeface="Segoe UI" panose="020B0502040204020203" pitchFamily="34" charset="0"/>
            </a:rPr>
            <a:t> </a:t>
          </a:r>
          <a:r>
            <a:rPr lang="hu-HU" sz="1300" b="1" dirty="0" err="1">
              <a:latin typeface="Segoe UI" panose="020B0502040204020203" pitchFamily="34" charset="0"/>
              <a:ea typeface="Segoe UI" panose="020B0502040204020203" pitchFamily="34" charset="0"/>
              <a:cs typeface="Segoe UI" panose="020B0502040204020203" pitchFamily="34" charset="0"/>
            </a:rPr>
            <a:t>own</a:t>
          </a:r>
          <a:r>
            <a:rPr lang="hu-HU" sz="1300" b="1" dirty="0">
              <a:latin typeface="Segoe UI" panose="020B0502040204020203" pitchFamily="34" charset="0"/>
              <a:ea typeface="Segoe UI" panose="020B0502040204020203" pitchFamily="34" charset="0"/>
              <a:cs typeface="Segoe UI" panose="020B0502040204020203" pitchFamily="34" charset="0"/>
            </a:rPr>
            <a:t> </a:t>
          </a:r>
          <a:r>
            <a:rPr lang="hu-HU" sz="1300" b="1" dirty="0" err="1">
              <a:latin typeface="Segoe UI" panose="020B0502040204020203" pitchFamily="34" charset="0"/>
              <a:ea typeface="Segoe UI" panose="020B0502040204020203" pitchFamily="34" charset="0"/>
              <a:cs typeface="Segoe UI" panose="020B0502040204020203" pitchFamily="34" charset="0"/>
            </a:rPr>
            <a:t>responsibility</a:t>
          </a:r>
          <a:r>
            <a:rPr lang="hu-HU" sz="1300" b="1" dirty="0">
              <a:latin typeface="Segoe UI" panose="020B0502040204020203" pitchFamily="34" charset="0"/>
              <a:ea typeface="Segoe UI" panose="020B0502040204020203" pitchFamily="34" charset="0"/>
              <a:cs typeface="Segoe UI" panose="020B0502040204020203" pitchFamily="34" charset="0"/>
            </a:rPr>
            <a:t>)</a:t>
          </a:r>
          <a:endParaRPr lang="hu-HU" sz="1300" dirty="0">
            <a:latin typeface="Segoe UI" panose="020B0502040204020203" pitchFamily="34" charset="0"/>
            <a:ea typeface="Segoe UI" panose="020B0502040204020203" pitchFamily="34" charset="0"/>
            <a:cs typeface="Segoe UI" panose="020B0502040204020203" pitchFamily="34" charset="0"/>
          </a:endParaRPr>
        </a:p>
      </dgm:t>
    </dgm:pt>
    <dgm:pt modelId="{972CF235-8E11-49B2-B047-57FB885695FE}" type="parTrans" cxnId="{A7D25C69-8E45-44A0-B995-2003A9106637}">
      <dgm:prSet/>
      <dgm:spPr/>
      <dgm:t>
        <a:bodyPr/>
        <a:lstStyle/>
        <a:p>
          <a:endParaRPr lang="hu-HU"/>
        </a:p>
      </dgm:t>
    </dgm:pt>
    <dgm:pt modelId="{CABFC2DD-F27F-4CC3-AA73-EE7A1E58A79F}" type="sibTrans" cxnId="{A7D25C69-8E45-44A0-B995-2003A9106637}">
      <dgm:prSet/>
      <dgm:spPr/>
      <dgm:t>
        <a:bodyPr/>
        <a:lstStyle/>
        <a:p>
          <a:endParaRPr lang="hu-HU"/>
        </a:p>
      </dgm:t>
    </dgm:pt>
    <dgm:pt modelId="{47E0C24C-7CC4-4F85-805D-E3AACA34264D}">
      <dgm:prSet custT="1"/>
      <dgm:spPr/>
      <dgm:t>
        <a:bodyPr/>
        <a:lstStyle/>
        <a:p>
          <a:pPr rtl="0"/>
          <a:r>
            <a:rPr lang="hu-HU" sz="1300" b="1" dirty="0" err="1">
              <a:latin typeface="Segoe UI" panose="020B0502040204020203" pitchFamily="34" charset="0"/>
              <a:ea typeface="Segoe UI" panose="020B0502040204020203" pitchFamily="34" charset="0"/>
              <a:cs typeface="Segoe UI" panose="020B0502040204020203" pitchFamily="34" charset="0"/>
            </a:rPr>
            <a:t>Government</a:t>
          </a:r>
          <a:r>
            <a:rPr lang="hu-HU" sz="1300" b="1" dirty="0">
              <a:latin typeface="Segoe UI" panose="020B0502040204020203" pitchFamily="34" charset="0"/>
              <a:ea typeface="Segoe UI" panose="020B0502040204020203" pitchFamily="34" charset="0"/>
              <a:cs typeface="Segoe UI" panose="020B0502040204020203" pitchFamily="34" charset="0"/>
            </a:rPr>
            <a:t> (</a:t>
          </a:r>
          <a:r>
            <a:rPr lang="hu-HU" sz="1300" b="1" dirty="0" err="1">
              <a:latin typeface="Segoe UI" panose="020B0502040204020203" pitchFamily="34" charset="0"/>
              <a:ea typeface="Segoe UI" panose="020B0502040204020203" pitchFamily="34" charset="0"/>
              <a:cs typeface="Segoe UI" panose="020B0502040204020203" pitchFamily="34" charset="0"/>
            </a:rPr>
            <a:t>modify</a:t>
          </a:r>
          <a:r>
            <a:rPr lang="hu-HU" sz="1300" b="1" dirty="0">
              <a:latin typeface="Segoe UI" panose="020B0502040204020203" pitchFamily="34" charset="0"/>
              <a:ea typeface="Segoe UI" panose="020B0502040204020203" pitchFamily="34" charset="0"/>
              <a:cs typeface="Segoe UI" panose="020B0502040204020203" pitchFamily="34" charset="0"/>
            </a:rPr>
            <a:t> </a:t>
          </a:r>
          <a:r>
            <a:rPr lang="hu-HU" sz="1300" b="1" dirty="0" err="1">
              <a:latin typeface="Segoe UI" panose="020B0502040204020203" pitchFamily="34" charset="0"/>
              <a:ea typeface="Segoe UI" panose="020B0502040204020203" pitchFamily="34" charset="0"/>
              <a:cs typeface="Segoe UI" panose="020B0502040204020203" pitchFamily="34" charset="0"/>
            </a:rPr>
            <a:t>by</a:t>
          </a:r>
          <a:r>
            <a:rPr lang="hu-HU" sz="1300" b="1" dirty="0">
              <a:latin typeface="Segoe UI" panose="020B0502040204020203" pitchFamily="34" charset="0"/>
              <a:ea typeface="Segoe UI" panose="020B0502040204020203" pitchFamily="34" charset="0"/>
              <a:cs typeface="Segoe UI" panose="020B0502040204020203" pitchFamily="34" charset="0"/>
            </a:rPr>
            <a:t> </a:t>
          </a:r>
          <a:r>
            <a:rPr lang="hu-HU" sz="1300" b="1" dirty="0" err="1">
              <a:latin typeface="Segoe UI" panose="020B0502040204020203" pitchFamily="34" charset="0"/>
              <a:ea typeface="Segoe UI" panose="020B0502040204020203" pitchFamily="34" charset="0"/>
              <a:cs typeface="Segoe UI" panose="020B0502040204020203" pitchFamily="34" charset="0"/>
            </a:rPr>
            <a:t>government</a:t>
          </a:r>
          <a:r>
            <a:rPr lang="hu-HU" sz="1300" b="1" dirty="0">
              <a:latin typeface="Segoe UI" panose="020B0502040204020203" pitchFamily="34" charset="0"/>
              <a:ea typeface="Segoe UI" panose="020B0502040204020203" pitchFamily="34" charset="0"/>
              <a:cs typeface="Segoe UI" panose="020B0502040204020203" pitchFamily="34" charset="0"/>
            </a:rPr>
            <a:t> </a:t>
          </a:r>
          <a:r>
            <a:rPr lang="hu-HU" sz="1300" b="1" dirty="0" err="1">
              <a:latin typeface="Segoe UI" panose="020B0502040204020203" pitchFamily="34" charset="0"/>
              <a:ea typeface="Segoe UI" panose="020B0502040204020203" pitchFamily="34" charset="0"/>
              <a:cs typeface="Segoe UI" panose="020B0502040204020203" pitchFamily="34" charset="0"/>
            </a:rPr>
            <a:t>decision</a:t>
          </a:r>
          <a:r>
            <a:rPr lang="hu-HU" sz="1300" b="1" dirty="0">
              <a:latin typeface="Segoe UI" panose="020B0502040204020203" pitchFamily="34" charset="0"/>
              <a:ea typeface="Segoe UI" panose="020B0502040204020203" pitchFamily="34" charset="0"/>
              <a:cs typeface="Segoe UI" panose="020B0502040204020203" pitchFamily="34" charset="0"/>
            </a:rPr>
            <a:t>)</a:t>
          </a:r>
          <a:endParaRPr lang="hu-HU" sz="1300" dirty="0">
            <a:latin typeface="Segoe UI" panose="020B0502040204020203" pitchFamily="34" charset="0"/>
            <a:ea typeface="Segoe UI" panose="020B0502040204020203" pitchFamily="34" charset="0"/>
            <a:cs typeface="Segoe UI" panose="020B0502040204020203" pitchFamily="34" charset="0"/>
          </a:endParaRPr>
        </a:p>
      </dgm:t>
    </dgm:pt>
    <dgm:pt modelId="{48BFA911-75FC-42F5-9229-94077ABF9D01}" type="parTrans" cxnId="{AB4AC4A0-C911-4A04-9265-92751097598B}">
      <dgm:prSet/>
      <dgm:spPr/>
      <dgm:t>
        <a:bodyPr/>
        <a:lstStyle/>
        <a:p>
          <a:endParaRPr lang="hu-HU"/>
        </a:p>
      </dgm:t>
    </dgm:pt>
    <dgm:pt modelId="{F668022B-20A4-4B0B-B7FE-7F55FC281E52}" type="sibTrans" cxnId="{AB4AC4A0-C911-4A04-9265-92751097598B}">
      <dgm:prSet/>
      <dgm:spPr/>
      <dgm:t>
        <a:bodyPr/>
        <a:lstStyle/>
        <a:p>
          <a:endParaRPr lang="hu-HU"/>
        </a:p>
      </dgm:t>
    </dgm:pt>
    <dgm:pt modelId="{4ABCF449-211F-485B-A3C0-D77044D76E02}">
      <dgm:prSet custT="1"/>
      <dgm:spPr/>
      <dgm:t>
        <a:bodyPr/>
        <a:lstStyle/>
        <a:p>
          <a:pPr rtl="0"/>
          <a:r>
            <a:rPr lang="hu-HU" sz="1400" b="1" dirty="0" err="1">
              <a:latin typeface="Segoe UI" panose="020B0502040204020203" pitchFamily="34" charset="0"/>
              <a:ea typeface="Segoe UI" panose="020B0502040204020203" pitchFamily="34" charset="0"/>
              <a:cs typeface="Segoe UI" panose="020B0502040204020203" pitchFamily="34" charset="0"/>
            </a:rPr>
            <a:t>Treasury</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hu-HU" sz="1400" b="1" dirty="0" err="1">
              <a:latin typeface="Segoe UI" panose="020B0502040204020203" pitchFamily="34" charset="0"/>
              <a:ea typeface="Segoe UI" panose="020B0502040204020203" pitchFamily="34" charset="0"/>
              <a:cs typeface="Segoe UI" panose="020B0502040204020203" pitchFamily="34" charset="0"/>
            </a:rPr>
            <a:t>monitors</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hu-HU" sz="1400" b="1" dirty="0" err="1">
              <a:latin typeface="Segoe UI" panose="020B0502040204020203" pitchFamily="34" charset="0"/>
              <a:ea typeface="Segoe UI" panose="020B0502040204020203" pitchFamily="34" charset="0"/>
              <a:cs typeface="Segoe UI" panose="020B0502040204020203" pitchFamily="34" charset="0"/>
            </a:rPr>
            <a:t>the</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hu-HU" sz="1400" b="1" dirty="0" err="1">
              <a:latin typeface="Segoe UI" panose="020B0502040204020203" pitchFamily="34" charset="0"/>
              <a:ea typeface="Segoe UI" panose="020B0502040204020203" pitchFamily="34" charset="0"/>
              <a:cs typeface="Segoe UI" panose="020B0502040204020203" pitchFamily="34" charset="0"/>
            </a:rPr>
            <a:t>use</a:t>
          </a:r>
          <a:r>
            <a:rPr lang="hu-HU" sz="1400" b="1" dirty="0">
              <a:latin typeface="Segoe UI" panose="020B0502040204020203" pitchFamily="34" charset="0"/>
              <a:ea typeface="Segoe UI" panose="020B0502040204020203" pitchFamily="34" charset="0"/>
              <a:cs typeface="Segoe UI" panose="020B0502040204020203" pitchFamily="34" charset="0"/>
            </a:rPr>
            <a:t> of </a:t>
          </a:r>
          <a:r>
            <a:rPr lang="hu-HU" sz="1400" b="1" dirty="0" err="1">
              <a:latin typeface="Segoe UI" panose="020B0502040204020203" pitchFamily="34" charset="0"/>
              <a:ea typeface="Segoe UI" panose="020B0502040204020203" pitchFamily="34" charset="0"/>
              <a:cs typeface="Segoe UI" panose="020B0502040204020203" pitchFamily="34" charset="0"/>
            </a:rPr>
            <a:t>appropriations</a:t>
          </a:r>
          <a:r>
            <a:rPr lang="hu-HU" sz="1400" b="1" dirty="0">
              <a:latin typeface="Segoe UI" panose="020B0502040204020203" pitchFamily="34" charset="0"/>
              <a:ea typeface="Segoe UI" panose="020B0502040204020203" pitchFamily="34" charset="0"/>
              <a:cs typeface="Segoe UI" panose="020B0502040204020203" pitchFamily="34" charset="0"/>
            </a:rPr>
            <a:t>)</a:t>
          </a:r>
          <a:endParaRPr lang="hu-HU" sz="1400" dirty="0">
            <a:latin typeface="Segoe UI" panose="020B0502040204020203" pitchFamily="34" charset="0"/>
            <a:ea typeface="Segoe UI" panose="020B0502040204020203" pitchFamily="34" charset="0"/>
            <a:cs typeface="Segoe UI" panose="020B0502040204020203" pitchFamily="34" charset="0"/>
          </a:endParaRPr>
        </a:p>
      </dgm:t>
    </dgm:pt>
    <dgm:pt modelId="{1C823AFE-CDCB-4027-BF63-4163B3AD9517}" type="sibTrans" cxnId="{B2167752-5383-49AA-A9A0-A90828422579}">
      <dgm:prSet/>
      <dgm:spPr/>
      <dgm:t>
        <a:bodyPr/>
        <a:lstStyle/>
        <a:p>
          <a:endParaRPr lang="hu-HU"/>
        </a:p>
      </dgm:t>
    </dgm:pt>
    <dgm:pt modelId="{B5B6460E-7C99-440A-9E79-05AC8EAE7682}" type="parTrans" cxnId="{B2167752-5383-49AA-A9A0-A90828422579}">
      <dgm:prSet/>
      <dgm:spPr/>
      <dgm:t>
        <a:bodyPr/>
        <a:lstStyle/>
        <a:p>
          <a:endParaRPr lang="hu-HU"/>
        </a:p>
      </dgm:t>
    </dgm:pt>
    <dgm:pt modelId="{DCEA8B29-8BDE-4A26-9F6A-BE4A7A4B7D9C}" type="pres">
      <dgm:prSet presAssocID="{6F4B3174-39EF-4278-B853-034A7EB052EA}" presName="hierChild1" presStyleCnt="0">
        <dgm:presLayoutVars>
          <dgm:orgChart val="1"/>
          <dgm:chPref val="1"/>
          <dgm:dir/>
          <dgm:animOne val="branch"/>
          <dgm:animLvl val="lvl"/>
          <dgm:resizeHandles/>
        </dgm:presLayoutVars>
      </dgm:prSet>
      <dgm:spPr/>
    </dgm:pt>
    <dgm:pt modelId="{1809E0F5-AF1D-4935-8C01-BC0352A403B2}" type="pres">
      <dgm:prSet presAssocID="{5C841F2E-9E24-4E04-A834-647A93DACED4}" presName="hierRoot1" presStyleCnt="0">
        <dgm:presLayoutVars>
          <dgm:hierBranch val="init"/>
        </dgm:presLayoutVars>
      </dgm:prSet>
      <dgm:spPr/>
    </dgm:pt>
    <dgm:pt modelId="{0DBFD768-8F9A-41BA-A50E-43E09DB875C3}" type="pres">
      <dgm:prSet presAssocID="{5C841F2E-9E24-4E04-A834-647A93DACED4}" presName="rootComposite1" presStyleCnt="0"/>
      <dgm:spPr/>
    </dgm:pt>
    <dgm:pt modelId="{9E32CCAE-5204-4129-8E21-5F7E5332B951}" type="pres">
      <dgm:prSet presAssocID="{5C841F2E-9E24-4E04-A834-647A93DACED4}" presName="rootText1" presStyleLbl="node0" presStyleIdx="0" presStyleCnt="1" custScaleX="126203">
        <dgm:presLayoutVars>
          <dgm:chMax/>
          <dgm:chPref val="3"/>
        </dgm:presLayoutVars>
      </dgm:prSet>
      <dgm:spPr/>
    </dgm:pt>
    <dgm:pt modelId="{25FBA50A-8A50-4137-87C3-1D1F4E826A86}" type="pres">
      <dgm:prSet presAssocID="{5C841F2E-9E24-4E04-A834-647A93DACED4}" presName="titleText1" presStyleLbl="fgAcc0" presStyleIdx="0" presStyleCnt="1">
        <dgm:presLayoutVars>
          <dgm:chMax val="0"/>
          <dgm:chPref val="0"/>
        </dgm:presLayoutVars>
      </dgm:prSet>
      <dgm:spPr/>
    </dgm:pt>
    <dgm:pt modelId="{BB6770C1-26D7-4B35-AE78-6AD40C5CCDE6}" type="pres">
      <dgm:prSet presAssocID="{5C841F2E-9E24-4E04-A834-647A93DACED4}" presName="rootConnector1" presStyleLbl="node1" presStyleIdx="0" presStyleCnt="6"/>
      <dgm:spPr/>
    </dgm:pt>
    <dgm:pt modelId="{FEE31301-7388-4DD0-9134-222055666B9A}" type="pres">
      <dgm:prSet presAssocID="{5C841F2E-9E24-4E04-A834-647A93DACED4}" presName="hierChild2" presStyleCnt="0"/>
      <dgm:spPr/>
    </dgm:pt>
    <dgm:pt modelId="{E220FFA0-71BF-4AA8-BA1E-84BC248A1D13}" type="pres">
      <dgm:prSet presAssocID="{B5B6460E-7C99-440A-9E79-05AC8EAE7682}" presName="Name37" presStyleLbl="parChTrans1D2" presStyleIdx="0" presStyleCnt="1"/>
      <dgm:spPr/>
    </dgm:pt>
    <dgm:pt modelId="{B826196D-FCF4-4498-AC8A-2EE08547B6CD}" type="pres">
      <dgm:prSet presAssocID="{4ABCF449-211F-485B-A3C0-D77044D76E02}" presName="hierRoot2" presStyleCnt="0">
        <dgm:presLayoutVars>
          <dgm:hierBranch val="init"/>
        </dgm:presLayoutVars>
      </dgm:prSet>
      <dgm:spPr/>
    </dgm:pt>
    <dgm:pt modelId="{95634F4E-9F72-4059-9E56-C0B9742A4666}" type="pres">
      <dgm:prSet presAssocID="{4ABCF449-211F-485B-A3C0-D77044D76E02}" presName="rootComposite" presStyleCnt="0"/>
      <dgm:spPr/>
    </dgm:pt>
    <dgm:pt modelId="{DE99F785-5494-49D4-A6C3-0C212CE1D643}" type="pres">
      <dgm:prSet presAssocID="{4ABCF449-211F-485B-A3C0-D77044D76E02}" presName="rootText" presStyleLbl="node1" presStyleIdx="0" presStyleCnt="6" custScaleX="153491">
        <dgm:presLayoutVars>
          <dgm:chMax/>
          <dgm:chPref val="3"/>
        </dgm:presLayoutVars>
      </dgm:prSet>
      <dgm:spPr/>
    </dgm:pt>
    <dgm:pt modelId="{23BF3814-9049-487C-BACD-AD9B4032D939}" type="pres">
      <dgm:prSet presAssocID="{4ABCF449-211F-485B-A3C0-D77044D76E02}" presName="titleText2" presStyleLbl="fgAcc1" presStyleIdx="0" presStyleCnt="6">
        <dgm:presLayoutVars>
          <dgm:chMax val="0"/>
          <dgm:chPref val="0"/>
        </dgm:presLayoutVars>
      </dgm:prSet>
      <dgm:spPr/>
    </dgm:pt>
    <dgm:pt modelId="{8837B701-4EB4-476B-9938-6D0F554C1449}" type="pres">
      <dgm:prSet presAssocID="{4ABCF449-211F-485B-A3C0-D77044D76E02}" presName="rootConnector" presStyleLbl="node2" presStyleIdx="0" presStyleCnt="0"/>
      <dgm:spPr/>
    </dgm:pt>
    <dgm:pt modelId="{5C11325F-F423-439D-8E0D-DDD6D23D0200}" type="pres">
      <dgm:prSet presAssocID="{4ABCF449-211F-485B-A3C0-D77044D76E02}" presName="hierChild4" presStyleCnt="0"/>
      <dgm:spPr/>
    </dgm:pt>
    <dgm:pt modelId="{BF8A64A6-56D5-47F5-859D-F7507EED1B2E}" type="pres">
      <dgm:prSet presAssocID="{ADF8B66C-5B2F-4436-BAA8-5CFA9B004281}" presName="Name37" presStyleLbl="parChTrans1D3" presStyleIdx="0" presStyleCnt="1"/>
      <dgm:spPr/>
    </dgm:pt>
    <dgm:pt modelId="{87CB99CC-3455-43B2-A9A6-5C9A126BC52A}" type="pres">
      <dgm:prSet presAssocID="{945FF854-AA29-4F75-BC44-0C7C766AEC50}" presName="hierRoot2" presStyleCnt="0">
        <dgm:presLayoutVars>
          <dgm:hierBranch val="init"/>
        </dgm:presLayoutVars>
      </dgm:prSet>
      <dgm:spPr/>
    </dgm:pt>
    <dgm:pt modelId="{332B2848-E2BA-4953-A97D-9A30787DBFCD}" type="pres">
      <dgm:prSet presAssocID="{945FF854-AA29-4F75-BC44-0C7C766AEC50}" presName="rootComposite" presStyleCnt="0"/>
      <dgm:spPr/>
    </dgm:pt>
    <dgm:pt modelId="{87D8B9BA-8D4B-42F5-A458-C595D3FD0E57}" type="pres">
      <dgm:prSet presAssocID="{945FF854-AA29-4F75-BC44-0C7C766AEC50}" presName="rootText" presStyleLbl="node1" presStyleIdx="1" presStyleCnt="6" custScaleX="165601">
        <dgm:presLayoutVars>
          <dgm:chMax/>
          <dgm:chPref val="3"/>
        </dgm:presLayoutVars>
      </dgm:prSet>
      <dgm:spPr/>
    </dgm:pt>
    <dgm:pt modelId="{127EB263-5B88-452E-88C0-595E715501E4}" type="pres">
      <dgm:prSet presAssocID="{945FF854-AA29-4F75-BC44-0C7C766AEC50}" presName="titleText2" presStyleLbl="fgAcc1" presStyleIdx="1" presStyleCnt="6">
        <dgm:presLayoutVars>
          <dgm:chMax val="0"/>
          <dgm:chPref val="0"/>
        </dgm:presLayoutVars>
      </dgm:prSet>
      <dgm:spPr/>
    </dgm:pt>
    <dgm:pt modelId="{C0005D5C-467B-48AA-ACC2-1973AD3D3ED7}" type="pres">
      <dgm:prSet presAssocID="{945FF854-AA29-4F75-BC44-0C7C766AEC50}" presName="rootConnector" presStyleLbl="node3" presStyleIdx="0" presStyleCnt="0"/>
      <dgm:spPr/>
    </dgm:pt>
    <dgm:pt modelId="{EC064D73-9597-4497-BD00-E6D23109C605}" type="pres">
      <dgm:prSet presAssocID="{945FF854-AA29-4F75-BC44-0C7C766AEC50}" presName="hierChild4" presStyleCnt="0"/>
      <dgm:spPr/>
    </dgm:pt>
    <dgm:pt modelId="{3B1AF007-B15A-4454-93A6-33067C01AF82}" type="pres">
      <dgm:prSet presAssocID="{D10D37E8-2FDB-4E16-A571-68437B88C639}" presName="Name37" presStyleLbl="parChTrans1D4" presStyleIdx="0" presStyleCnt="4"/>
      <dgm:spPr/>
    </dgm:pt>
    <dgm:pt modelId="{687B2745-244E-454D-90E5-FFAAA18808D3}" type="pres">
      <dgm:prSet presAssocID="{68E0FAFA-1DF1-4457-9506-C7EA0ECBB8D0}" presName="hierRoot2" presStyleCnt="0">
        <dgm:presLayoutVars>
          <dgm:hierBranch val="init"/>
        </dgm:presLayoutVars>
      </dgm:prSet>
      <dgm:spPr/>
    </dgm:pt>
    <dgm:pt modelId="{36ABB7AC-9B7D-48B1-A9C2-55C6F5218EDE}" type="pres">
      <dgm:prSet presAssocID="{68E0FAFA-1DF1-4457-9506-C7EA0ECBB8D0}" presName="rootComposite" presStyleCnt="0"/>
      <dgm:spPr/>
    </dgm:pt>
    <dgm:pt modelId="{0ADCDBD6-5991-4E73-ADA8-7B95E8273DD7}" type="pres">
      <dgm:prSet presAssocID="{68E0FAFA-1DF1-4457-9506-C7EA0ECBB8D0}" presName="rootText" presStyleLbl="node1" presStyleIdx="2" presStyleCnt="6" custScaleX="122131">
        <dgm:presLayoutVars>
          <dgm:chMax/>
          <dgm:chPref val="3"/>
        </dgm:presLayoutVars>
      </dgm:prSet>
      <dgm:spPr/>
    </dgm:pt>
    <dgm:pt modelId="{1420AE91-B4A5-40D8-B966-14D182CF3CFF}" type="pres">
      <dgm:prSet presAssocID="{68E0FAFA-1DF1-4457-9506-C7EA0ECBB8D0}" presName="titleText2" presStyleLbl="fgAcc1" presStyleIdx="2" presStyleCnt="6">
        <dgm:presLayoutVars>
          <dgm:chMax val="0"/>
          <dgm:chPref val="0"/>
        </dgm:presLayoutVars>
      </dgm:prSet>
      <dgm:spPr/>
    </dgm:pt>
    <dgm:pt modelId="{402800E5-8FF5-401A-9369-CB822C48E045}" type="pres">
      <dgm:prSet presAssocID="{68E0FAFA-1DF1-4457-9506-C7EA0ECBB8D0}" presName="rootConnector" presStyleLbl="node4" presStyleIdx="0" presStyleCnt="0"/>
      <dgm:spPr/>
    </dgm:pt>
    <dgm:pt modelId="{C1930571-A41E-40FB-9F1A-2FD38DFE12ED}" type="pres">
      <dgm:prSet presAssocID="{68E0FAFA-1DF1-4457-9506-C7EA0ECBB8D0}" presName="hierChild4" presStyleCnt="0"/>
      <dgm:spPr/>
    </dgm:pt>
    <dgm:pt modelId="{81847FC4-CF0F-40D2-BCFB-7F31D3223A26}" type="pres">
      <dgm:prSet presAssocID="{68E0FAFA-1DF1-4457-9506-C7EA0ECBB8D0}" presName="hierChild5" presStyleCnt="0"/>
      <dgm:spPr/>
    </dgm:pt>
    <dgm:pt modelId="{EC00F36F-05A5-4CAA-BC51-384F6C31E1D6}" type="pres">
      <dgm:prSet presAssocID="{EC317DF7-4677-4E74-BC26-2AEA6BF3B208}" presName="Name37" presStyleLbl="parChTrans1D4" presStyleIdx="1" presStyleCnt="4"/>
      <dgm:spPr/>
    </dgm:pt>
    <dgm:pt modelId="{F9BBC19C-0FDA-4DE5-98F2-E0858E816C3F}" type="pres">
      <dgm:prSet presAssocID="{AC224AB3-6DC6-4E78-BD7C-1091F8849B43}" presName="hierRoot2" presStyleCnt="0">
        <dgm:presLayoutVars>
          <dgm:hierBranch val="init"/>
        </dgm:presLayoutVars>
      </dgm:prSet>
      <dgm:spPr/>
    </dgm:pt>
    <dgm:pt modelId="{CB0711B8-C788-4408-B577-03D05AF79DF8}" type="pres">
      <dgm:prSet presAssocID="{AC224AB3-6DC6-4E78-BD7C-1091F8849B43}" presName="rootComposite" presStyleCnt="0"/>
      <dgm:spPr/>
    </dgm:pt>
    <dgm:pt modelId="{B305EFA1-1D06-4801-B360-E0B1E17879EC}" type="pres">
      <dgm:prSet presAssocID="{AC224AB3-6DC6-4E78-BD7C-1091F8849B43}" presName="rootText" presStyleLbl="node1" presStyleIdx="3" presStyleCnt="6" custScaleX="122131">
        <dgm:presLayoutVars>
          <dgm:chMax/>
          <dgm:chPref val="3"/>
        </dgm:presLayoutVars>
      </dgm:prSet>
      <dgm:spPr/>
    </dgm:pt>
    <dgm:pt modelId="{364FFB4D-DE4F-4D6D-9F7F-D34BA402E3C6}" type="pres">
      <dgm:prSet presAssocID="{AC224AB3-6DC6-4E78-BD7C-1091F8849B43}" presName="titleText2" presStyleLbl="fgAcc1" presStyleIdx="3" presStyleCnt="6">
        <dgm:presLayoutVars>
          <dgm:chMax val="0"/>
          <dgm:chPref val="0"/>
        </dgm:presLayoutVars>
      </dgm:prSet>
      <dgm:spPr/>
    </dgm:pt>
    <dgm:pt modelId="{263035E3-B4E9-475F-8222-1A8DCC607A3F}" type="pres">
      <dgm:prSet presAssocID="{AC224AB3-6DC6-4E78-BD7C-1091F8849B43}" presName="rootConnector" presStyleLbl="node4" presStyleIdx="0" presStyleCnt="0"/>
      <dgm:spPr/>
    </dgm:pt>
    <dgm:pt modelId="{26DE895F-59ED-47EE-970C-2C2C1F8AA793}" type="pres">
      <dgm:prSet presAssocID="{AC224AB3-6DC6-4E78-BD7C-1091F8849B43}" presName="hierChild4" presStyleCnt="0"/>
      <dgm:spPr/>
    </dgm:pt>
    <dgm:pt modelId="{C3BA4F44-7B96-490B-AE6A-6DBC552C04AC}" type="pres">
      <dgm:prSet presAssocID="{AC224AB3-6DC6-4E78-BD7C-1091F8849B43}" presName="hierChild5" presStyleCnt="0"/>
      <dgm:spPr/>
    </dgm:pt>
    <dgm:pt modelId="{419CDB10-6804-4912-984B-0C885DF11664}" type="pres">
      <dgm:prSet presAssocID="{972CF235-8E11-49B2-B047-57FB885695FE}" presName="Name37" presStyleLbl="parChTrans1D4" presStyleIdx="2" presStyleCnt="4"/>
      <dgm:spPr/>
    </dgm:pt>
    <dgm:pt modelId="{BCE5A0AC-61B2-482A-AD5C-82A01376EB5D}" type="pres">
      <dgm:prSet presAssocID="{8E2F4006-8AB3-4B2A-85A9-16DC557B3878}" presName="hierRoot2" presStyleCnt="0">
        <dgm:presLayoutVars>
          <dgm:hierBranch val="init"/>
        </dgm:presLayoutVars>
      </dgm:prSet>
      <dgm:spPr/>
    </dgm:pt>
    <dgm:pt modelId="{32EA97E0-D967-4556-8DE0-D7F01BAA5FB8}" type="pres">
      <dgm:prSet presAssocID="{8E2F4006-8AB3-4B2A-85A9-16DC557B3878}" presName="rootComposite" presStyleCnt="0"/>
      <dgm:spPr/>
    </dgm:pt>
    <dgm:pt modelId="{34DAEBEA-222A-4F83-B0FC-499320DC58EF}" type="pres">
      <dgm:prSet presAssocID="{8E2F4006-8AB3-4B2A-85A9-16DC557B3878}" presName="rootText" presStyleLbl="node1" presStyleIdx="4" presStyleCnt="6" custScaleX="122131">
        <dgm:presLayoutVars>
          <dgm:chMax/>
          <dgm:chPref val="3"/>
        </dgm:presLayoutVars>
      </dgm:prSet>
      <dgm:spPr/>
    </dgm:pt>
    <dgm:pt modelId="{1E98135F-C1B2-41D7-8B97-A87D52B2AE5B}" type="pres">
      <dgm:prSet presAssocID="{8E2F4006-8AB3-4B2A-85A9-16DC557B3878}" presName="titleText2" presStyleLbl="fgAcc1" presStyleIdx="4" presStyleCnt="6">
        <dgm:presLayoutVars>
          <dgm:chMax val="0"/>
          <dgm:chPref val="0"/>
        </dgm:presLayoutVars>
      </dgm:prSet>
      <dgm:spPr/>
    </dgm:pt>
    <dgm:pt modelId="{ED878F2F-A1B5-47F0-BD1C-B5AC90EEB3FB}" type="pres">
      <dgm:prSet presAssocID="{8E2F4006-8AB3-4B2A-85A9-16DC557B3878}" presName="rootConnector" presStyleLbl="node4" presStyleIdx="0" presStyleCnt="0"/>
      <dgm:spPr/>
    </dgm:pt>
    <dgm:pt modelId="{B36DDF21-C30A-40F9-8898-4CA495FC8028}" type="pres">
      <dgm:prSet presAssocID="{8E2F4006-8AB3-4B2A-85A9-16DC557B3878}" presName="hierChild4" presStyleCnt="0"/>
      <dgm:spPr/>
    </dgm:pt>
    <dgm:pt modelId="{FC38D61D-40E6-4F4B-ABCF-8EDACB18210F}" type="pres">
      <dgm:prSet presAssocID="{8E2F4006-8AB3-4B2A-85A9-16DC557B3878}" presName="hierChild5" presStyleCnt="0"/>
      <dgm:spPr/>
    </dgm:pt>
    <dgm:pt modelId="{A208A16E-AFBF-4832-8D12-588B8650E479}" type="pres">
      <dgm:prSet presAssocID="{48BFA911-75FC-42F5-9229-94077ABF9D01}" presName="Name37" presStyleLbl="parChTrans1D4" presStyleIdx="3" presStyleCnt="4"/>
      <dgm:spPr/>
    </dgm:pt>
    <dgm:pt modelId="{3568B2AB-0C2F-4287-BCDC-C8ABBA7886E9}" type="pres">
      <dgm:prSet presAssocID="{47E0C24C-7CC4-4F85-805D-E3AACA34264D}" presName="hierRoot2" presStyleCnt="0">
        <dgm:presLayoutVars>
          <dgm:hierBranch val="init"/>
        </dgm:presLayoutVars>
      </dgm:prSet>
      <dgm:spPr/>
    </dgm:pt>
    <dgm:pt modelId="{7EBD92F5-2AFD-4033-BF69-0F44398B6BEA}" type="pres">
      <dgm:prSet presAssocID="{47E0C24C-7CC4-4F85-805D-E3AACA34264D}" presName="rootComposite" presStyleCnt="0"/>
      <dgm:spPr/>
    </dgm:pt>
    <dgm:pt modelId="{0114E927-CB93-4939-AAD8-E8A9B5B96A73}" type="pres">
      <dgm:prSet presAssocID="{47E0C24C-7CC4-4F85-805D-E3AACA34264D}" presName="rootText" presStyleLbl="node1" presStyleIdx="5" presStyleCnt="6" custScaleX="122131">
        <dgm:presLayoutVars>
          <dgm:chMax/>
          <dgm:chPref val="3"/>
        </dgm:presLayoutVars>
      </dgm:prSet>
      <dgm:spPr/>
    </dgm:pt>
    <dgm:pt modelId="{AE9D09AD-D315-482E-9421-AE397D1F15C1}" type="pres">
      <dgm:prSet presAssocID="{47E0C24C-7CC4-4F85-805D-E3AACA34264D}" presName="titleText2" presStyleLbl="fgAcc1" presStyleIdx="5" presStyleCnt="6">
        <dgm:presLayoutVars>
          <dgm:chMax val="0"/>
          <dgm:chPref val="0"/>
        </dgm:presLayoutVars>
      </dgm:prSet>
      <dgm:spPr/>
    </dgm:pt>
    <dgm:pt modelId="{E078BEEC-30F3-401E-9DA8-2EADDE1D284D}" type="pres">
      <dgm:prSet presAssocID="{47E0C24C-7CC4-4F85-805D-E3AACA34264D}" presName="rootConnector" presStyleLbl="node4" presStyleIdx="0" presStyleCnt="0"/>
      <dgm:spPr/>
    </dgm:pt>
    <dgm:pt modelId="{F26C01E4-2BA6-4962-8BF4-D197D180A2C6}" type="pres">
      <dgm:prSet presAssocID="{47E0C24C-7CC4-4F85-805D-E3AACA34264D}" presName="hierChild4" presStyleCnt="0"/>
      <dgm:spPr/>
    </dgm:pt>
    <dgm:pt modelId="{7C836F16-6B9D-46A6-B5E7-8FD0B97BF09E}" type="pres">
      <dgm:prSet presAssocID="{47E0C24C-7CC4-4F85-805D-E3AACA34264D}" presName="hierChild5" presStyleCnt="0"/>
      <dgm:spPr/>
    </dgm:pt>
    <dgm:pt modelId="{65C4717A-FE88-43AA-BE4B-C875DD174AC6}" type="pres">
      <dgm:prSet presAssocID="{945FF854-AA29-4F75-BC44-0C7C766AEC50}" presName="hierChild5" presStyleCnt="0"/>
      <dgm:spPr/>
    </dgm:pt>
    <dgm:pt modelId="{8F9AA62B-1624-485B-9A8F-44D036A1C502}" type="pres">
      <dgm:prSet presAssocID="{4ABCF449-211F-485B-A3C0-D77044D76E02}" presName="hierChild5" presStyleCnt="0"/>
      <dgm:spPr/>
    </dgm:pt>
    <dgm:pt modelId="{D3B37733-B56D-4B8B-A70B-04ED1DD22528}" type="pres">
      <dgm:prSet presAssocID="{5C841F2E-9E24-4E04-A834-647A93DACED4}" presName="hierChild3" presStyleCnt="0"/>
      <dgm:spPr/>
    </dgm:pt>
  </dgm:ptLst>
  <dgm:cxnLst>
    <dgm:cxn modelId="{1F121306-F738-4829-BC03-C5D13EA9F7D5}" type="presOf" srcId="{C2F65E40-FB78-469B-A239-9AB2F61F378F}" destId="{25FBA50A-8A50-4137-87C3-1D1F4E826A86}" srcOrd="0" destOrd="0" presId="urn:microsoft.com/office/officeart/2008/layout/NameandTitleOrganizationalChart"/>
    <dgm:cxn modelId="{714C890F-4D8C-4DC5-AB6A-4214F084467E}" srcId="{4ABCF449-211F-485B-A3C0-D77044D76E02}" destId="{945FF854-AA29-4F75-BC44-0C7C766AEC50}" srcOrd="0" destOrd="0" parTransId="{ADF8B66C-5B2F-4436-BAA8-5CFA9B004281}" sibTransId="{C3FE43CA-2486-42FC-A646-3CAF44C0DF47}"/>
    <dgm:cxn modelId="{5903A91E-BED8-4450-8AF0-BF4D1FE921F7}" type="presOf" srcId="{5C841F2E-9E24-4E04-A834-647A93DACED4}" destId="{BB6770C1-26D7-4B35-AE78-6AD40C5CCDE6}" srcOrd="1" destOrd="0" presId="urn:microsoft.com/office/officeart/2008/layout/NameandTitleOrganizationalChart"/>
    <dgm:cxn modelId="{54F3942A-28FA-4717-A3A6-FCF6695C4B70}" type="presOf" srcId="{945FF854-AA29-4F75-BC44-0C7C766AEC50}" destId="{C0005D5C-467B-48AA-ACC2-1973AD3D3ED7}" srcOrd="1" destOrd="0" presId="urn:microsoft.com/office/officeart/2008/layout/NameandTitleOrganizationalChart"/>
    <dgm:cxn modelId="{2C0C892E-EFB6-43E8-893A-942C23CB7B34}" type="presOf" srcId="{AC224AB3-6DC6-4E78-BD7C-1091F8849B43}" destId="{B305EFA1-1D06-4801-B360-E0B1E17879EC}" srcOrd="0" destOrd="0" presId="urn:microsoft.com/office/officeart/2008/layout/NameandTitleOrganizationalChart"/>
    <dgm:cxn modelId="{438FED2E-CD6D-47A7-99A5-50A87E365A1D}" type="presOf" srcId="{1C823AFE-CDCB-4027-BF63-4163B3AD9517}" destId="{23BF3814-9049-487C-BACD-AD9B4032D939}" srcOrd="0" destOrd="0" presId="urn:microsoft.com/office/officeart/2008/layout/NameandTitleOrganizationalChart"/>
    <dgm:cxn modelId="{72477530-524F-4792-A2AA-4CFE2CA9F836}" type="presOf" srcId="{4ABCF449-211F-485B-A3C0-D77044D76E02}" destId="{DE99F785-5494-49D4-A6C3-0C212CE1D643}" srcOrd="0" destOrd="0" presId="urn:microsoft.com/office/officeart/2008/layout/NameandTitleOrganizationalChart"/>
    <dgm:cxn modelId="{D2657630-B061-4E99-BF2B-240B7773FB18}" type="presOf" srcId="{D4DD5054-354C-45CA-9246-4FB6ADE8B344}" destId="{364FFB4D-DE4F-4D6D-9F7F-D34BA402E3C6}" srcOrd="0" destOrd="0" presId="urn:microsoft.com/office/officeart/2008/layout/NameandTitleOrganizationalChart"/>
    <dgm:cxn modelId="{1C0E7B3B-EE93-4647-A158-ABED9BD0531D}" srcId="{945FF854-AA29-4F75-BC44-0C7C766AEC50}" destId="{68E0FAFA-1DF1-4457-9506-C7EA0ECBB8D0}" srcOrd="0" destOrd="0" parTransId="{D10D37E8-2FDB-4E16-A571-68437B88C639}" sibTransId="{72EC42B5-4277-4A19-84A1-95605E872B24}"/>
    <dgm:cxn modelId="{1D440C5E-F6E9-423F-8F9D-C99DED66B947}" type="presOf" srcId="{945FF854-AA29-4F75-BC44-0C7C766AEC50}" destId="{87D8B9BA-8D4B-42F5-A458-C595D3FD0E57}" srcOrd="0" destOrd="0" presId="urn:microsoft.com/office/officeart/2008/layout/NameandTitleOrganizationalChart"/>
    <dgm:cxn modelId="{76068243-F328-499D-BFE3-45682107802A}" type="presOf" srcId="{EC317DF7-4677-4E74-BC26-2AEA6BF3B208}" destId="{EC00F36F-05A5-4CAA-BC51-384F6C31E1D6}" srcOrd="0" destOrd="0" presId="urn:microsoft.com/office/officeart/2008/layout/NameandTitleOrganizationalChart"/>
    <dgm:cxn modelId="{B4A18545-D926-4AD0-8C85-8B73E46976D0}" type="presOf" srcId="{CABFC2DD-F27F-4CC3-AA73-EE7A1E58A79F}" destId="{1E98135F-C1B2-41D7-8B97-A87D52B2AE5B}" srcOrd="0" destOrd="0" presId="urn:microsoft.com/office/officeart/2008/layout/NameandTitleOrganizationalChart"/>
    <dgm:cxn modelId="{7D385448-25D5-4747-AAC1-D26021AAC872}" type="presOf" srcId="{68E0FAFA-1DF1-4457-9506-C7EA0ECBB8D0}" destId="{0ADCDBD6-5991-4E73-ADA8-7B95E8273DD7}" srcOrd="0" destOrd="0" presId="urn:microsoft.com/office/officeart/2008/layout/NameandTitleOrganizationalChart"/>
    <dgm:cxn modelId="{A7D25C69-8E45-44A0-B995-2003A9106637}" srcId="{945FF854-AA29-4F75-BC44-0C7C766AEC50}" destId="{8E2F4006-8AB3-4B2A-85A9-16DC557B3878}" srcOrd="2" destOrd="0" parTransId="{972CF235-8E11-49B2-B047-57FB885695FE}" sibTransId="{CABFC2DD-F27F-4CC3-AA73-EE7A1E58A79F}"/>
    <dgm:cxn modelId="{B2167752-5383-49AA-A9A0-A90828422579}" srcId="{5C841F2E-9E24-4E04-A834-647A93DACED4}" destId="{4ABCF449-211F-485B-A3C0-D77044D76E02}" srcOrd="0" destOrd="0" parTransId="{B5B6460E-7C99-440A-9E79-05AC8EAE7682}" sibTransId="{1C823AFE-CDCB-4027-BF63-4163B3AD9517}"/>
    <dgm:cxn modelId="{0EBF7473-7FC2-480C-8062-AD3C0D5C8108}" type="presOf" srcId="{B5B6460E-7C99-440A-9E79-05AC8EAE7682}" destId="{E220FFA0-71BF-4AA8-BA1E-84BC248A1D13}" srcOrd="0" destOrd="0" presId="urn:microsoft.com/office/officeart/2008/layout/NameandTitleOrganizationalChart"/>
    <dgm:cxn modelId="{1F05F57D-78AD-499B-953B-88B0A170F92D}" type="presOf" srcId="{C3FE43CA-2486-42FC-A646-3CAF44C0DF47}" destId="{127EB263-5B88-452E-88C0-595E715501E4}" srcOrd="0" destOrd="0" presId="urn:microsoft.com/office/officeart/2008/layout/NameandTitleOrganizationalChart"/>
    <dgm:cxn modelId="{B4F57C80-4E6B-4440-B265-CA08E515A42E}" type="presOf" srcId="{68E0FAFA-1DF1-4457-9506-C7EA0ECBB8D0}" destId="{402800E5-8FF5-401A-9369-CB822C48E045}" srcOrd="1" destOrd="0" presId="urn:microsoft.com/office/officeart/2008/layout/NameandTitleOrganizationalChart"/>
    <dgm:cxn modelId="{4017AD82-1D97-4A65-9CF8-AF81CBC2EEE2}" srcId="{6F4B3174-39EF-4278-B853-034A7EB052EA}" destId="{5C841F2E-9E24-4E04-A834-647A93DACED4}" srcOrd="0" destOrd="0" parTransId="{E0C7487D-CB6A-4A8E-8EDB-196B2DCBF013}" sibTransId="{C2F65E40-FB78-469B-A239-9AB2F61F378F}"/>
    <dgm:cxn modelId="{A08D5F88-29A5-4A32-958A-238B6FFBCA5D}" type="presOf" srcId="{972CF235-8E11-49B2-B047-57FB885695FE}" destId="{419CDB10-6804-4912-984B-0C885DF11664}" srcOrd="0" destOrd="0" presId="urn:microsoft.com/office/officeart/2008/layout/NameandTitleOrganizationalChart"/>
    <dgm:cxn modelId="{0EB2D69D-22EE-4D40-9A31-07BA8B6BCC55}" type="presOf" srcId="{ADF8B66C-5B2F-4436-BAA8-5CFA9B004281}" destId="{BF8A64A6-56D5-47F5-859D-F7507EED1B2E}" srcOrd="0" destOrd="0" presId="urn:microsoft.com/office/officeart/2008/layout/NameandTitleOrganizationalChart"/>
    <dgm:cxn modelId="{4494109E-EDA8-447F-AA41-1F72449BF5B1}" type="presOf" srcId="{47E0C24C-7CC4-4F85-805D-E3AACA34264D}" destId="{0114E927-CB93-4939-AAD8-E8A9B5B96A73}" srcOrd="0" destOrd="0" presId="urn:microsoft.com/office/officeart/2008/layout/NameandTitleOrganizationalChart"/>
    <dgm:cxn modelId="{428D669F-6F07-4C01-ABBF-91530EE73C57}" type="presOf" srcId="{5C841F2E-9E24-4E04-A834-647A93DACED4}" destId="{9E32CCAE-5204-4129-8E21-5F7E5332B951}" srcOrd="0" destOrd="0" presId="urn:microsoft.com/office/officeart/2008/layout/NameandTitleOrganizationalChart"/>
    <dgm:cxn modelId="{AB4AC4A0-C911-4A04-9265-92751097598B}" srcId="{945FF854-AA29-4F75-BC44-0C7C766AEC50}" destId="{47E0C24C-7CC4-4F85-805D-E3AACA34264D}" srcOrd="3" destOrd="0" parTransId="{48BFA911-75FC-42F5-9229-94077ABF9D01}" sibTransId="{F668022B-20A4-4B0B-B7FE-7F55FC281E52}"/>
    <dgm:cxn modelId="{8853D8A5-8C78-46C3-B937-E291AF87964A}" type="presOf" srcId="{6F4B3174-39EF-4278-B853-034A7EB052EA}" destId="{DCEA8B29-8BDE-4A26-9F6A-BE4A7A4B7D9C}" srcOrd="0" destOrd="0" presId="urn:microsoft.com/office/officeart/2008/layout/NameandTitleOrganizationalChart"/>
    <dgm:cxn modelId="{9161DFB1-E68F-4E77-85EC-DEFD918C2790}" srcId="{945FF854-AA29-4F75-BC44-0C7C766AEC50}" destId="{AC224AB3-6DC6-4E78-BD7C-1091F8849B43}" srcOrd="1" destOrd="0" parTransId="{EC317DF7-4677-4E74-BC26-2AEA6BF3B208}" sibTransId="{D4DD5054-354C-45CA-9246-4FB6ADE8B344}"/>
    <dgm:cxn modelId="{BF8B55B5-5CA0-4F5F-82BF-C634D9D069AB}" type="presOf" srcId="{8E2F4006-8AB3-4B2A-85A9-16DC557B3878}" destId="{34DAEBEA-222A-4F83-B0FC-499320DC58EF}" srcOrd="0" destOrd="0" presId="urn:microsoft.com/office/officeart/2008/layout/NameandTitleOrganizationalChart"/>
    <dgm:cxn modelId="{71DE8BB7-B7BF-4951-B1F4-F94A95D2F6B1}" type="presOf" srcId="{AC224AB3-6DC6-4E78-BD7C-1091F8849B43}" destId="{263035E3-B4E9-475F-8222-1A8DCC607A3F}" srcOrd="1" destOrd="0" presId="urn:microsoft.com/office/officeart/2008/layout/NameandTitleOrganizationalChart"/>
    <dgm:cxn modelId="{DA2E17B9-5CBC-4B5F-A4E7-7853E5B5B1DA}" type="presOf" srcId="{72EC42B5-4277-4A19-84A1-95605E872B24}" destId="{1420AE91-B4A5-40D8-B966-14D182CF3CFF}" srcOrd="0" destOrd="0" presId="urn:microsoft.com/office/officeart/2008/layout/NameandTitleOrganizationalChart"/>
    <dgm:cxn modelId="{8B5466BD-A68B-4D6A-832E-690A23CE0BB9}" type="presOf" srcId="{47E0C24C-7CC4-4F85-805D-E3AACA34264D}" destId="{E078BEEC-30F3-401E-9DA8-2EADDE1D284D}" srcOrd="1" destOrd="0" presId="urn:microsoft.com/office/officeart/2008/layout/NameandTitleOrganizationalChart"/>
    <dgm:cxn modelId="{FF8DB1BF-87AB-4F31-B8D3-23BB55EECB93}" type="presOf" srcId="{8E2F4006-8AB3-4B2A-85A9-16DC557B3878}" destId="{ED878F2F-A1B5-47F0-BD1C-B5AC90EEB3FB}" srcOrd="1" destOrd="0" presId="urn:microsoft.com/office/officeart/2008/layout/NameandTitleOrganizationalChart"/>
    <dgm:cxn modelId="{2EE05DCD-1E05-4499-92A4-CCF57A2BFC3C}" type="presOf" srcId="{48BFA911-75FC-42F5-9229-94077ABF9D01}" destId="{A208A16E-AFBF-4832-8D12-588B8650E479}" srcOrd="0" destOrd="0" presId="urn:microsoft.com/office/officeart/2008/layout/NameandTitleOrganizationalChart"/>
    <dgm:cxn modelId="{A54834D2-EB5A-472F-B060-59953DE9BE00}" type="presOf" srcId="{F668022B-20A4-4B0B-B7FE-7F55FC281E52}" destId="{AE9D09AD-D315-482E-9421-AE397D1F15C1}" srcOrd="0" destOrd="0" presId="urn:microsoft.com/office/officeart/2008/layout/NameandTitleOrganizationalChart"/>
    <dgm:cxn modelId="{5AD7DFEA-304A-43CD-B459-406DE02A6A6A}" type="presOf" srcId="{4ABCF449-211F-485B-A3C0-D77044D76E02}" destId="{8837B701-4EB4-476B-9938-6D0F554C1449}" srcOrd="1" destOrd="0" presId="urn:microsoft.com/office/officeart/2008/layout/NameandTitleOrganizationalChart"/>
    <dgm:cxn modelId="{7DBE38FF-C886-46E0-ADB6-7B6B362E7B0A}" type="presOf" srcId="{D10D37E8-2FDB-4E16-A571-68437B88C639}" destId="{3B1AF007-B15A-4454-93A6-33067C01AF82}" srcOrd="0" destOrd="0" presId="urn:microsoft.com/office/officeart/2008/layout/NameandTitleOrganizationalChart"/>
    <dgm:cxn modelId="{A52C46B9-B0B1-45AC-8755-B8FB88372807}" type="presParOf" srcId="{DCEA8B29-8BDE-4A26-9F6A-BE4A7A4B7D9C}" destId="{1809E0F5-AF1D-4935-8C01-BC0352A403B2}" srcOrd="0" destOrd="0" presId="urn:microsoft.com/office/officeart/2008/layout/NameandTitleOrganizationalChart"/>
    <dgm:cxn modelId="{9831B333-D8A6-41DE-9A6C-2A5396806B9C}" type="presParOf" srcId="{1809E0F5-AF1D-4935-8C01-BC0352A403B2}" destId="{0DBFD768-8F9A-41BA-A50E-43E09DB875C3}" srcOrd="0" destOrd="0" presId="urn:microsoft.com/office/officeart/2008/layout/NameandTitleOrganizationalChart"/>
    <dgm:cxn modelId="{9D68E9F1-90DB-4C5E-AFA5-0571E51BB659}" type="presParOf" srcId="{0DBFD768-8F9A-41BA-A50E-43E09DB875C3}" destId="{9E32CCAE-5204-4129-8E21-5F7E5332B951}" srcOrd="0" destOrd="0" presId="urn:microsoft.com/office/officeart/2008/layout/NameandTitleOrganizationalChart"/>
    <dgm:cxn modelId="{15843F2B-7319-407A-802B-B713B21D8C93}" type="presParOf" srcId="{0DBFD768-8F9A-41BA-A50E-43E09DB875C3}" destId="{25FBA50A-8A50-4137-87C3-1D1F4E826A86}" srcOrd="1" destOrd="0" presId="urn:microsoft.com/office/officeart/2008/layout/NameandTitleOrganizationalChart"/>
    <dgm:cxn modelId="{5EEE296E-0442-401D-BAED-652B19D750A7}" type="presParOf" srcId="{0DBFD768-8F9A-41BA-A50E-43E09DB875C3}" destId="{BB6770C1-26D7-4B35-AE78-6AD40C5CCDE6}" srcOrd="2" destOrd="0" presId="urn:microsoft.com/office/officeart/2008/layout/NameandTitleOrganizationalChart"/>
    <dgm:cxn modelId="{8D10AC05-2EA9-41E8-81D1-0A2AA4D80E25}" type="presParOf" srcId="{1809E0F5-AF1D-4935-8C01-BC0352A403B2}" destId="{FEE31301-7388-4DD0-9134-222055666B9A}" srcOrd="1" destOrd="0" presId="urn:microsoft.com/office/officeart/2008/layout/NameandTitleOrganizationalChart"/>
    <dgm:cxn modelId="{AB7FEA0D-BC75-4B62-A2B5-A0CAD1D9D71B}" type="presParOf" srcId="{FEE31301-7388-4DD0-9134-222055666B9A}" destId="{E220FFA0-71BF-4AA8-BA1E-84BC248A1D13}" srcOrd="0" destOrd="0" presId="urn:microsoft.com/office/officeart/2008/layout/NameandTitleOrganizationalChart"/>
    <dgm:cxn modelId="{42C8E0B9-8626-49F4-BC4C-77977927F3B3}" type="presParOf" srcId="{FEE31301-7388-4DD0-9134-222055666B9A}" destId="{B826196D-FCF4-4498-AC8A-2EE08547B6CD}" srcOrd="1" destOrd="0" presId="urn:microsoft.com/office/officeart/2008/layout/NameandTitleOrganizationalChart"/>
    <dgm:cxn modelId="{D7CD5090-E98B-487C-A195-46E8069EE45D}" type="presParOf" srcId="{B826196D-FCF4-4498-AC8A-2EE08547B6CD}" destId="{95634F4E-9F72-4059-9E56-C0B9742A4666}" srcOrd="0" destOrd="0" presId="urn:microsoft.com/office/officeart/2008/layout/NameandTitleOrganizationalChart"/>
    <dgm:cxn modelId="{871F29A7-22E1-42BC-97E0-1393EB6672DC}" type="presParOf" srcId="{95634F4E-9F72-4059-9E56-C0B9742A4666}" destId="{DE99F785-5494-49D4-A6C3-0C212CE1D643}" srcOrd="0" destOrd="0" presId="urn:microsoft.com/office/officeart/2008/layout/NameandTitleOrganizationalChart"/>
    <dgm:cxn modelId="{BC0F53D3-1DE3-4241-9B47-54E055D3477E}" type="presParOf" srcId="{95634F4E-9F72-4059-9E56-C0B9742A4666}" destId="{23BF3814-9049-487C-BACD-AD9B4032D939}" srcOrd="1" destOrd="0" presId="urn:microsoft.com/office/officeart/2008/layout/NameandTitleOrganizationalChart"/>
    <dgm:cxn modelId="{155FCABB-A3CE-4D2C-92EC-3BACA4E2252B}" type="presParOf" srcId="{95634F4E-9F72-4059-9E56-C0B9742A4666}" destId="{8837B701-4EB4-476B-9938-6D0F554C1449}" srcOrd="2" destOrd="0" presId="urn:microsoft.com/office/officeart/2008/layout/NameandTitleOrganizationalChart"/>
    <dgm:cxn modelId="{B060E8A8-F222-4BAF-B42A-B987DCD88F15}" type="presParOf" srcId="{B826196D-FCF4-4498-AC8A-2EE08547B6CD}" destId="{5C11325F-F423-439D-8E0D-DDD6D23D0200}" srcOrd="1" destOrd="0" presId="urn:microsoft.com/office/officeart/2008/layout/NameandTitleOrganizationalChart"/>
    <dgm:cxn modelId="{786FCD10-83D8-40D3-B36A-FC210ABEB0D0}" type="presParOf" srcId="{5C11325F-F423-439D-8E0D-DDD6D23D0200}" destId="{BF8A64A6-56D5-47F5-859D-F7507EED1B2E}" srcOrd="0" destOrd="0" presId="urn:microsoft.com/office/officeart/2008/layout/NameandTitleOrganizationalChart"/>
    <dgm:cxn modelId="{B2DF1B3B-65F1-4A07-B72E-CECCCA54E261}" type="presParOf" srcId="{5C11325F-F423-439D-8E0D-DDD6D23D0200}" destId="{87CB99CC-3455-43B2-A9A6-5C9A126BC52A}" srcOrd="1" destOrd="0" presId="urn:microsoft.com/office/officeart/2008/layout/NameandTitleOrganizationalChart"/>
    <dgm:cxn modelId="{5A4FD0F4-4C3A-4B8D-A661-F6CB7BE2AA75}" type="presParOf" srcId="{87CB99CC-3455-43B2-A9A6-5C9A126BC52A}" destId="{332B2848-E2BA-4953-A97D-9A30787DBFCD}" srcOrd="0" destOrd="0" presId="urn:microsoft.com/office/officeart/2008/layout/NameandTitleOrganizationalChart"/>
    <dgm:cxn modelId="{07B0AE74-223C-4879-B47E-98E93BC76E31}" type="presParOf" srcId="{332B2848-E2BA-4953-A97D-9A30787DBFCD}" destId="{87D8B9BA-8D4B-42F5-A458-C595D3FD0E57}" srcOrd="0" destOrd="0" presId="urn:microsoft.com/office/officeart/2008/layout/NameandTitleOrganizationalChart"/>
    <dgm:cxn modelId="{71627E0A-DDC5-4396-95B2-A6C20241DE43}" type="presParOf" srcId="{332B2848-E2BA-4953-A97D-9A30787DBFCD}" destId="{127EB263-5B88-452E-88C0-595E715501E4}" srcOrd="1" destOrd="0" presId="urn:microsoft.com/office/officeart/2008/layout/NameandTitleOrganizationalChart"/>
    <dgm:cxn modelId="{46161F02-F4B4-40B0-9443-F2AC92F7E862}" type="presParOf" srcId="{332B2848-E2BA-4953-A97D-9A30787DBFCD}" destId="{C0005D5C-467B-48AA-ACC2-1973AD3D3ED7}" srcOrd="2" destOrd="0" presId="urn:microsoft.com/office/officeart/2008/layout/NameandTitleOrganizationalChart"/>
    <dgm:cxn modelId="{8846BA42-62B3-4895-841E-2E5A4BDBF86C}" type="presParOf" srcId="{87CB99CC-3455-43B2-A9A6-5C9A126BC52A}" destId="{EC064D73-9597-4497-BD00-E6D23109C605}" srcOrd="1" destOrd="0" presId="urn:microsoft.com/office/officeart/2008/layout/NameandTitleOrganizationalChart"/>
    <dgm:cxn modelId="{4B89BAB5-F06B-42B3-AEE7-A8037CBECCCA}" type="presParOf" srcId="{EC064D73-9597-4497-BD00-E6D23109C605}" destId="{3B1AF007-B15A-4454-93A6-33067C01AF82}" srcOrd="0" destOrd="0" presId="urn:microsoft.com/office/officeart/2008/layout/NameandTitleOrganizationalChart"/>
    <dgm:cxn modelId="{0E9E29AC-CDDE-425D-8D45-35F5BAEE627B}" type="presParOf" srcId="{EC064D73-9597-4497-BD00-E6D23109C605}" destId="{687B2745-244E-454D-90E5-FFAAA18808D3}" srcOrd="1" destOrd="0" presId="urn:microsoft.com/office/officeart/2008/layout/NameandTitleOrganizationalChart"/>
    <dgm:cxn modelId="{1D485228-08B7-4C4E-9624-6C162F56AFC4}" type="presParOf" srcId="{687B2745-244E-454D-90E5-FFAAA18808D3}" destId="{36ABB7AC-9B7D-48B1-A9C2-55C6F5218EDE}" srcOrd="0" destOrd="0" presId="urn:microsoft.com/office/officeart/2008/layout/NameandTitleOrganizationalChart"/>
    <dgm:cxn modelId="{AF0CCBD3-C859-47DE-AB6E-A7598F84E58F}" type="presParOf" srcId="{36ABB7AC-9B7D-48B1-A9C2-55C6F5218EDE}" destId="{0ADCDBD6-5991-4E73-ADA8-7B95E8273DD7}" srcOrd="0" destOrd="0" presId="urn:microsoft.com/office/officeart/2008/layout/NameandTitleOrganizationalChart"/>
    <dgm:cxn modelId="{BD49F251-6385-4FBB-9FC6-77EC3E2AAC04}" type="presParOf" srcId="{36ABB7AC-9B7D-48B1-A9C2-55C6F5218EDE}" destId="{1420AE91-B4A5-40D8-B966-14D182CF3CFF}" srcOrd="1" destOrd="0" presId="urn:microsoft.com/office/officeart/2008/layout/NameandTitleOrganizationalChart"/>
    <dgm:cxn modelId="{52699CE1-1E21-447A-8B11-EA96B23C3388}" type="presParOf" srcId="{36ABB7AC-9B7D-48B1-A9C2-55C6F5218EDE}" destId="{402800E5-8FF5-401A-9369-CB822C48E045}" srcOrd="2" destOrd="0" presId="urn:microsoft.com/office/officeart/2008/layout/NameandTitleOrganizationalChart"/>
    <dgm:cxn modelId="{52F0E487-380A-4CC8-AE08-68EACFF22E12}" type="presParOf" srcId="{687B2745-244E-454D-90E5-FFAAA18808D3}" destId="{C1930571-A41E-40FB-9F1A-2FD38DFE12ED}" srcOrd="1" destOrd="0" presId="urn:microsoft.com/office/officeart/2008/layout/NameandTitleOrganizationalChart"/>
    <dgm:cxn modelId="{6472AA9B-B277-4890-B33A-408E210D1F1A}" type="presParOf" srcId="{687B2745-244E-454D-90E5-FFAAA18808D3}" destId="{81847FC4-CF0F-40D2-BCFB-7F31D3223A26}" srcOrd="2" destOrd="0" presId="urn:microsoft.com/office/officeart/2008/layout/NameandTitleOrganizationalChart"/>
    <dgm:cxn modelId="{748AA3F5-D32B-49CA-9ED6-B02104DAB895}" type="presParOf" srcId="{EC064D73-9597-4497-BD00-E6D23109C605}" destId="{EC00F36F-05A5-4CAA-BC51-384F6C31E1D6}" srcOrd="2" destOrd="0" presId="urn:microsoft.com/office/officeart/2008/layout/NameandTitleOrganizationalChart"/>
    <dgm:cxn modelId="{6C7183AA-F068-43E9-AA3B-E44070E9FF80}" type="presParOf" srcId="{EC064D73-9597-4497-BD00-E6D23109C605}" destId="{F9BBC19C-0FDA-4DE5-98F2-E0858E816C3F}" srcOrd="3" destOrd="0" presId="urn:microsoft.com/office/officeart/2008/layout/NameandTitleOrganizationalChart"/>
    <dgm:cxn modelId="{523301B0-8C92-4801-844B-BF6B15632C84}" type="presParOf" srcId="{F9BBC19C-0FDA-4DE5-98F2-E0858E816C3F}" destId="{CB0711B8-C788-4408-B577-03D05AF79DF8}" srcOrd="0" destOrd="0" presId="urn:microsoft.com/office/officeart/2008/layout/NameandTitleOrganizationalChart"/>
    <dgm:cxn modelId="{A9861AD9-66FC-4132-A964-58AB8C915139}" type="presParOf" srcId="{CB0711B8-C788-4408-B577-03D05AF79DF8}" destId="{B305EFA1-1D06-4801-B360-E0B1E17879EC}" srcOrd="0" destOrd="0" presId="urn:microsoft.com/office/officeart/2008/layout/NameandTitleOrganizationalChart"/>
    <dgm:cxn modelId="{83334467-0E29-4F90-82F0-C5DC83D7EEAC}" type="presParOf" srcId="{CB0711B8-C788-4408-B577-03D05AF79DF8}" destId="{364FFB4D-DE4F-4D6D-9F7F-D34BA402E3C6}" srcOrd="1" destOrd="0" presId="urn:microsoft.com/office/officeart/2008/layout/NameandTitleOrganizationalChart"/>
    <dgm:cxn modelId="{01E46ECB-361B-4429-AA63-519DFD2C1DEB}" type="presParOf" srcId="{CB0711B8-C788-4408-B577-03D05AF79DF8}" destId="{263035E3-B4E9-475F-8222-1A8DCC607A3F}" srcOrd="2" destOrd="0" presId="urn:microsoft.com/office/officeart/2008/layout/NameandTitleOrganizationalChart"/>
    <dgm:cxn modelId="{194A0CD7-43F1-4A8C-8480-2C9BA5F82BCB}" type="presParOf" srcId="{F9BBC19C-0FDA-4DE5-98F2-E0858E816C3F}" destId="{26DE895F-59ED-47EE-970C-2C2C1F8AA793}" srcOrd="1" destOrd="0" presId="urn:microsoft.com/office/officeart/2008/layout/NameandTitleOrganizationalChart"/>
    <dgm:cxn modelId="{C807FA11-1495-4151-ACA9-9F756B8DBC56}" type="presParOf" srcId="{F9BBC19C-0FDA-4DE5-98F2-E0858E816C3F}" destId="{C3BA4F44-7B96-490B-AE6A-6DBC552C04AC}" srcOrd="2" destOrd="0" presId="urn:microsoft.com/office/officeart/2008/layout/NameandTitleOrganizationalChart"/>
    <dgm:cxn modelId="{8B0BE707-4489-4F12-9975-9AC8AA3AF7FA}" type="presParOf" srcId="{EC064D73-9597-4497-BD00-E6D23109C605}" destId="{419CDB10-6804-4912-984B-0C885DF11664}" srcOrd="4" destOrd="0" presId="urn:microsoft.com/office/officeart/2008/layout/NameandTitleOrganizationalChart"/>
    <dgm:cxn modelId="{606EA9B5-E4B4-46E5-9D5E-F418628DCDEC}" type="presParOf" srcId="{EC064D73-9597-4497-BD00-E6D23109C605}" destId="{BCE5A0AC-61B2-482A-AD5C-82A01376EB5D}" srcOrd="5" destOrd="0" presId="urn:microsoft.com/office/officeart/2008/layout/NameandTitleOrganizationalChart"/>
    <dgm:cxn modelId="{229F7B73-D5B2-4145-8596-75C9AFE80BA7}" type="presParOf" srcId="{BCE5A0AC-61B2-482A-AD5C-82A01376EB5D}" destId="{32EA97E0-D967-4556-8DE0-D7F01BAA5FB8}" srcOrd="0" destOrd="0" presId="urn:microsoft.com/office/officeart/2008/layout/NameandTitleOrganizationalChart"/>
    <dgm:cxn modelId="{DBDCB720-410E-458A-83F5-505490A1F7F8}" type="presParOf" srcId="{32EA97E0-D967-4556-8DE0-D7F01BAA5FB8}" destId="{34DAEBEA-222A-4F83-B0FC-499320DC58EF}" srcOrd="0" destOrd="0" presId="urn:microsoft.com/office/officeart/2008/layout/NameandTitleOrganizationalChart"/>
    <dgm:cxn modelId="{9C2F5741-4F9B-4B4C-B78F-CB5221DD304F}" type="presParOf" srcId="{32EA97E0-D967-4556-8DE0-D7F01BAA5FB8}" destId="{1E98135F-C1B2-41D7-8B97-A87D52B2AE5B}" srcOrd="1" destOrd="0" presId="urn:microsoft.com/office/officeart/2008/layout/NameandTitleOrganizationalChart"/>
    <dgm:cxn modelId="{1AFCEB7B-CA1D-4514-8DDB-A8BCC69E743D}" type="presParOf" srcId="{32EA97E0-D967-4556-8DE0-D7F01BAA5FB8}" destId="{ED878F2F-A1B5-47F0-BD1C-B5AC90EEB3FB}" srcOrd="2" destOrd="0" presId="urn:microsoft.com/office/officeart/2008/layout/NameandTitleOrganizationalChart"/>
    <dgm:cxn modelId="{8286B36E-2AE6-4636-8BB8-3D0EE4D58420}" type="presParOf" srcId="{BCE5A0AC-61B2-482A-AD5C-82A01376EB5D}" destId="{B36DDF21-C30A-40F9-8898-4CA495FC8028}" srcOrd="1" destOrd="0" presId="urn:microsoft.com/office/officeart/2008/layout/NameandTitleOrganizationalChart"/>
    <dgm:cxn modelId="{969421C3-430C-4DD5-9CB9-6568354FD047}" type="presParOf" srcId="{BCE5A0AC-61B2-482A-AD5C-82A01376EB5D}" destId="{FC38D61D-40E6-4F4B-ABCF-8EDACB18210F}" srcOrd="2" destOrd="0" presId="urn:microsoft.com/office/officeart/2008/layout/NameandTitleOrganizationalChart"/>
    <dgm:cxn modelId="{911D20BE-54F7-44B2-BBA4-2BD4445AD307}" type="presParOf" srcId="{EC064D73-9597-4497-BD00-E6D23109C605}" destId="{A208A16E-AFBF-4832-8D12-588B8650E479}" srcOrd="6" destOrd="0" presId="urn:microsoft.com/office/officeart/2008/layout/NameandTitleOrganizationalChart"/>
    <dgm:cxn modelId="{5D7C4D0F-93B8-4E3C-9AB5-3804019267F8}" type="presParOf" srcId="{EC064D73-9597-4497-BD00-E6D23109C605}" destId="{3568B2AB-0C2F-4287-BCDC-C8ABBA7886E9}" srcOrd="7" destOrd="0" presId="urn:microsoft.com/office/officeart/2008/layout/NameandTitleOrganizationalChart"/>
    <dgm:cxn modelId="{1A7223FE-5A62-4791-9B80-8CD8CF48DDAC}" type="presParOf" srcId="{3568B2AB-0C2F-4287-BCDC-C8ABBA7886E9}" destId="{7EBD92F5-2AFD-4033-BF69-0F44398B6BEA}" srcOrd="0" destOrd="0" presId="urn:microsoft.com/office/officeart/2008/layout/NameandTitleOrganizationalChart"/>
    <dgm:cxn modelId="{261A4A1F-0F1E-41B6-AD1E-2ECA0F7431DA}" type="presParOf" srcId="{7EBD92F5-2AFD-4033-BF69-0F44398B6BEA}" destId="{0114E927-CB93-4939-AAD8-E8A9B5B96A73}" srcOrd="0" destOrd="0" presId="urn:microsoft.com/office/officeart/2008/layout/NameandTitleOrganizationalChart"/>
    <dgm:cxn modelId="{96F6B34C-B52A-4FE3-8C2E-EF7CC132C9A6}" type="presParOf" srcId="{7EBD92F5-2AFD-4033-BF69-0F44398B6BEA}" destId="{AE9D09AD-D315-482E-9421-AE397D1F15C1}" srcOrd="1" destOrd="0" presId="urn:microsoft.com/office/officeart/2008/layout/NameandTitleOrganizationalChart"/>
    <dgm:cxn modelId="{86D0099C-E4F3-4B03-8A43-1CD5884AE213}" type="presParOf" srcId="{7EBD92F5-2AFD-4033-BF69-0F44398B6BEA}" destId="{E078BEEC-30F3-401E-9DA8-2EADDE1D284D}" srcOrd="2" destOrd="0" presId="urn:microsoft.com/office/officeart/2008/layout/NameandTitleOrganizationalChart"/>
    <dgm:cxn modelId="{6C60AB41-DCFA-4AD6-885C-E86D3CEDD223}" type="presParOf" srcId="{3568B2AB-0C2F-4287-BCDC-C8ABBA7886E9}" destId="{F26C01E4-2BA6-4962-8BF4-D197D180A2C6}" srcOrd="1" destOrd="0" presId="urn:microsoft.com/office/officeart/2008/layout/NameandTitleOrganizationalChart"/>
    <dgm:cxn modelId="{AA034CB5-3839-44F3-9F6E-34ADBF41EF71}" type="presParOf" srcId="{3568B2AB-0C2F-4287-BCDC-C8ABBA7886E9}" destId="{7C836F16-6B9D-46A6-B5E7-8FD0B97BF09E}" srcOrd="2" destOrd="0" presId="urn:microsoft.com/office/officeart/2008/layout/NameandTitleOrganizationalChart"/>
    <dgm:cxn modelId="{6B15A5AC-4E3D-4992-BE57-E16660BB62B9}" type="presParOf" srcId="{87CB99CC-3455-43B2-A9A6-5C9A126BC52A}" destId="{65C4717A-FE88-43AA-BE4B-C875DD174AC6}" srcOrd="2" destOrd="0" presId="urn:microsoft.com/office/officeart/2008/layout/NameandTitleOrganizationalChart"/>
    <dgm:cxn modelId="{EED5780F-F055-4971-9C08-E3E4509F19B0}" type="presParOf" srcId="{B826196D-FCF4-4498-AC8A-2EE08547B6CD}" destId="{8F9AA62B-1624-485B-9A8F-44D036A1C502}" srcOrd="2" destOrd="0" presId="urn:microsoft.com/office/officeart/2008/layout/NameandTitleOrganizationalChart"/>
    <dgm:cxn modelId="{078CDFF6-08A6-41CD-8C03-C0A290F309D9}" type="presParOf" srcId="{1809E0F5-AF1D-4935-8C01-BC0352A403B2}" destId="{D3B37733-B56D-4B8B-A70B-04ED1DD22528}"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88340C1-86CC-4D93-803A-F2B754BD55CE}"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hu-HU"/>
        </a:p>
      </dgm:t>
    </dgm:pt>
    <dgm:pt modelId="{C80F6C69-F557-4479-8CF1-01857F52A0AD}">
      <dgm:prSet phldrT="[Szöveg]" custT="1"/>
      <dgm:spPr/>
      <dgm:t>
        <a:bodyPr/>
        <a:lstStyle/>
        <a:p>
          <a:r>
            <a:rPr lang="en-US" sz="1600" b="1" noProof="0" dirty="0">
              <a:latin typeface="Segoe UI" panose="020B0502040204020203" pitchFamily="34" charset="0"/>
              <a:ea typeface="Segoe UI" panose="020B0502040204020203" pitchFamily="34" charset="0"/>
              <a:cs typeface="Segoe UI" panose="020B0502040204020203" pitchFamily="34" charset="0"/>
            </a:rPr>
            <a:t>General Government level</a:t>
          </a:r>
        </a:p>
      </dgm:t>
    </dgm:pt>
    <dgm:pt modelId="{835585D6-B9CB-41CF-A175-79E05119CA36}" type="parTrans" cxnId="{8402E265-3B81-4B97-B5BF-72A48DD131E9}">
      <dgm:prSet/>
      <dgm:spPr/>
      <dgm:t>
        <a:bodyPr/>
        <a:lstStyle/>
        <a:p>
          <a:endParaRPr lang="en-US" noProof="0" dirty="0"/>
        </a:p>
      </dgm:t>
    </dgm:pt>
    <dgm:pt modelId="{E957A4AE-8D34-4AE2-B9D6-531EDB12A90A}" type="sibTrans" cxnId="{8402E265-3B81-4B97-B5BF-72A48DD131E9}">
      <dgm:prSet/>
      <dgm:spPr/>
      <dgm:t>
        <a:bodyPr/>
        <a:lstStyle/>
        <a:p>
          <a:endParaRPr lang="en-US" noProof="0" dirty="0"/>
        </a:p>
      </dgm:t>
    </dgm:pt>
    <dgm:pt modelId="{9A23285A-4B14-4A9F-809A-1E77D020D991}">
      <dgm:prSet phldrT="[Szöveg]" custT="1"/>
      <dgm:spPr/>
      <dgm:t>
        <a:bodyPr/>
        <a:lstStyle/>
        <a:p>
          <a:r>
            <a:rPr lang="en-US" sz="1400" noProof="0" dirty="0">
              <a:latin typeface="Segoe UI" panose="020B0502040204020203" pitchFamily="34" charset="0"/>
              <a:ea typeface="Segoe UI" panose="020B0502040204020203" pitchFamily="34" charset="0"/>
              <a:cs typeface="Segoe UI" panose="020B0502040204020203" pitchFamily="34" charset="0"/>
            </a:rPr>
            <a:t>Limited by fiscal rules and national law</a:t>
          </a:r>
        </a:p>
      </dgm:t>
    </dgm:pt>
    <dgm:pt modelId="{60731B81-691F-4395-8354-983F9D8B02A4}" type="parTrans" cxnId="{545481A3-8FE6-4125-8773-52C95C7B313D}">
      <dgm:prSet/>
      <dgm:spPr/>
      <dgm:t>
        <a:bodyPr/>
        <a:lstStyle/>
        <a:p>
          <a:endParaRPr lang="en-US" noProof="0" dirty="0"/>
        </a:p>
      </dgm:t>
    </dgm:pt>
    <dgm:pt modelId="{494763B9-2FDA-40A9-9569-16C112D95B4B}" type="sibTrans" cxnId="{545481A3-8FE6-4125-8773-52C95C7B313D}">
      <dgm:prSet/>
      <dgm:spPr/>
      <dgm:t>
        <a:bodyPr/>
        <a:lstStyle/>
        <a:p>
          <a:endParaRPr lang="en-US" noProof="0" dirty="0"/>
        </a:p>
      </dgm:t>
    </dgm:pt>
    <dgm:pt modelId="{538E736F-083D-481B-8F4A-54A2B0EDB0C7}">
      <dgm:prSet phldrT="[Szöveg]" custT="1"/>
      <dgm:spPr/>
      <dgm:t>
        <a:bodyPr/>
        <a:lstStyle/>
        <a:p>
          <a:r>
            <a:rPr lang="en-US" sz="1600" b="1" noProof="0" dirty="0">
              <a:latin typeface="Segoe UI" panose="020B0502040204020203" pitchFamily="34" charset="0"/>
              <a:ea typeface="Segoe UI" panose="020B0502040204020203" pitchFamily="34" charset="0"/>
              <a:cs typeface="Segoe UI" panose="020B0502040204020203" pitchFamily="34" charset="0"/>
            </a:rPr>
            <a:t>Subsectors Of GG</a:t>
          </a:r>
        </a:p>
      </dgm:t>
    </dgm:pt>
    <dgm:pt modelId="{AC02BE8D-68C8-4347-B7D2-96E528262B74}" type="parTrans" cxnId="{A272DAE0-5348-4664-8939-EFDCBA3D911B}">
      <dgm:prSet/>
      <dgm:spPr/>
      <dgm:t>
        <a:bodyPr/>
        <a:lstStyle/>
        <a:p>
          <a:endParaRPr lang="en-US" noProof="0" dirty="0"/>
        </a:p>
      </dgm:t>
    </dgm:pt>
    <dgm:pt modelId="{1EC4F6FC-E9FB-473C-B7C9-E38D526E48E7}" type="sibTrans" cxnId="{A272DAE0-5348-4664-8939-EFDCBA3D911B}">
      <dgm:prSet/>
      <dgm:spPr/>
      <dgm:t>
        <a:bodyPr/>
        <a:lstStyle/>
        <a:p>
          <a:endParaRPr lang="en-US" noProof="0" dirty="0"/>
        </a:p>
      </dgm:t>
    </dgm:pt>
    <dgm:pt modelId="{9AA37DB0-FED7-4890-9EC1-C3AA268B7629}">
      <dgm:prSet phldrT="[Szöveg]" custT="1"/>
      <dgm:spPr/>
      <dgm:t>
        <a:bodyPr/>
        <a:lstStyle/>
        <a:p>
          <a:pPr algn="l"/>
          <a:r>
            <a:rPr lang="en-US" sz="1400" b="1" u="none" noProof="0" dirty="0">
              <a:latin typeface="Segoe UI" panose="020B0502040204020203" pitchFamily="34" charset="0"/>
              <a:ea typeface="Segoe UI" panose="020B0502040204020203" pitchFamily="34" charset="0"/>
              <a:cs typeface="Segoe UI" panose="020B0502040204020203" pitchFamily="34" charset="0"/>
            </a:rPr>
            <a:t>Local Governments: </a:t>
          </a:r>
          <a:br>
            <a:rPr lang="en-US" sz="1400" b="1" u="none" noProof="0" dirty="0">
              <a:latin typeface="Segoe UI" panose="020B0502040204020203" pitchFamily="34" charset="0"/>
              <a:ea typeface="Segoe UI" panose="020B0502040204020203" pitchFamily="34" charset="0"/>
              <a:cs typeface="Segoe UI" panose="020B0502040204020203" pitchFamily="34" charset="0"/>
            </a:rPr>
          </a:br>
          <a:r>
            <a:rPr lang="en-US" sz="1400" noProof="0" dirty="0">
              <a:latin typeface="Segoe UI" panose="020B0502040204020203" pitchFamily="34" charset="0"/>
              <a:ea typeface="Segoe UI" panose="020B0502040204020203" pitchFamily="34" charset="0"/>
              <a:cs typeface="Segoe UI" panose="020B0502040204020203" pitchFamily="34" charset="0"/>
            </a:rPr>
            <a:t>With permission of the Government</a:t>
          </a:r>
        </a:p>
      </dgm:t>
    </dgm:pt>
    <dgm:pt modelId="{6622D3E3-0C13-4C98-B82D-A1D8C4AF41D7}" type="parTrans" cxnId="{63E359F9-6765-4F0C-BDC2-4DB2E39C869F}">
      <dgm:prSet/>
      <dgm:spPr/>
      <dgm:t>
        <a:bodyPr/>
        <a:lstStyle/>
        <a:p>
          <a:endParaRPr lang="en-US" noProof="0" dirty="0"/>
        </a:p>
      </dgm:t>
    </dgm:pt>
    <dgm:pt modelId="{76D2CB92-2B53-41AC-BB50-8B9427E40C62}" type="sibTrans" cxnId="{63E359F9-6765-4F0C-BDC2-4DB2E39C869F}">
      <dgm:prSet/>
      <dgm:spPr/>
      <dgm:t>
        <a:bodyPr/>
        <a:lstStyle/>
        <a:p>
          <a:endParaRPr lang="en-US" noProof="0" dirty="0"/>
        </a:p>
      </dgm:t>
    </dgm:pt>
    <dgm:pt modelId="{0C33C49D-C2F4-46A3-9700-201937E2C0DB}">
      <dgm:prSet phldrT="[Szöveg]" custT="1"/>
      <dgm:spPr/>
      <dgm:t>
        <a:bodyPr/>
        <a:lstStyle/>
        <a:p>
          <a:r>
            <a:rPr lang="en-US" sz="1600" b="1" noProof="0" dirty="0">
              <a:latin typeface="Segoe UI" panose="020B0502040204020203" pitchFamily="34" charset="0"/>
              <a:ea typeface="Segoe UI" panose="020B0502040204020203" pitchFamily="34" charset="0"/>
              <a:cs typeface="Segoe UI" panose="020B0502040204020203" pitchFamily="34" charset="0"/>
            </a:rPr>
            <a:t>Subsector of Local Gove</a:t>
          </a:r>
          <a:r>
            <a:rPr lang="hu-HU" sz="1600" b="1" noProof="0" dirty="0">
              <a:latin typeface="Segoe UI" panose="020B0502040204020203" pitchFamily="34" charset="0"/>
              <a:ea typeface="Segoe UI" panose="020B0502040204020203" pitchFamily="34" charset="0"/>
              <a:cs typeface="Segoe UI" panose="020B0502040204020203" pitchFamily="34" charset="0"/>
            </a:rPr>
            <a:t>r</a:t>
          </a:r>
          <a:r>
            <a:rPr lang="en-US" sz="1600" b="1" noProof="0" dirty="0" err="1">
              <a:latin typeface="Segoe UI" panose="020B0502040204020203" pitchFamily="34" charset="0"/>
              <a:ea typeface="Segoe UI" panose="020B0502040204020203" pitchFamily="34" charset="0"/>
              <a:cs typeface="Segoe UI" panose="020B0502040204020203" pitchFamily="34" charset="0"/>
            </a:rPr>
            <a:t>nment</a:t>
          </a:r>
          <a:r>
            <a:rPr lang="en-US" sz="1600" b="1" noProof="0" dirty="0">
              <a:latin typeface="Segoe UI" panose="020B0502040204020203" pitchFamily="34" charset="0"/>
              <a:ea typeface="Segoe UI" panose="020B0502040204020203" pitchFamily="34" charset="0"/>
              <a:cs typeface="Segoe UI" panose="020B0502040204020203" pitchFamily="34" charset="0"/>
            </a:rPr>
            <a:t> Sector</a:t>
          </a:r>
        </a:p>
      </dgm:t>
    </dgm:pt>
    <dgm:pt modelId="{1FD2133F-ABB8-406E-996D-34C34FFF2633}" type="parTrans" cxnId="{A820F7CC-E5C7-4667-8ACE-28EC30555328}">
      <dgm:prSet/>
      <dgm:spPr/>
      <dgm:t>
        <a:bodyPr/>
        <a:lstStyle/>
        <a:p>
          <a:endParaRPr lang="en-US" noProof="0" dirty="0"/>
        </a:p>
      </dgm:t>
    </dgm:pt>
    <dgm:pt modelId="{AA52C888-EF60-449C-BAE0-AB33479AF3FC}" type="sibTrans" cxnId="{A820F7CC-E5C7-4667-8ACE-28EC30555328}">
      <dgm:prSet/>
      <dgm:spPr/>
      <dgm:t>
        <a:bodyPr/>
        <a:lstStyle/>
        <a:p>
          <a:endParaRPr lang="en-US" noProof="0" dirty="0"/>
        </a:p>
      </dgm:t>
    </dgm:pt>
    <dgm:pt modelId="{93AC3463-9A54-42FF-A62B-45F0AF4DDF16}">
      <dgm:prSet phldrT="[Szöveg]" custT="1"/>
      <dgm:spPr/>
      <dgm:t>
        <a:bodyPr/>
        <a:lstStyle/>
        <a:p>
          <a:r>
            <a:rPr lang="en-US" sz="1400" noProof="0" dirty="0">
              <a:latin typeface="Segoe UI" panose="020B0502040204020203" pitchFamily="34" charset="0"/>
              <a:ea typeface="Segoe UI" panose="020B0502040204020203" pitchFamily="34" charset="0"/>
              <a:cs typeface="Segoe UI" panose="020B0502040204020203" pitchFamily="34" charset="0"/>
            </a:rPr>
            <a:t>With permission of Minister of Finance</a:t>
          </a:r>
        </a:p>
      </dgm:t>
    </dgm:pt>
    <dgm:pt modelId="{99EA3CA8-197F-4E17-99AA-C0EF9D2B7F17}" type="parTrans" cxnId="{0C3396D0-1D2D-4D6E-A24D-7648E3E15454}">
      <dgm:prSet/>
      <dgm:spPr/>
      <dgm:t>
        <a:bodyPr/>
        <a:lstStyle/>
        <a:p>
          <a:endParaRPr lang="en-US" noProof="0" dirty="0"/>
        </a:p>
      </dgm:t>
    </dgm:pt>
    <dgm:pt modelId="{828FA8D2-AB90-40FF-8FC7-243D743B8F2D}" type="sibTrans" cxnId="{0C3396D0-1D2D-4D6E-A24D-7648E3E15454}">
      <dgm:prSet/>
      <dgm:spPr/>
      <dgm:t>
        <a:bodyPr/>
        <a:lstStyle/>
        <a:p>
          <a:endParaRPr lang="en-US" noProof="0" dirty="0"/>
        </a:p>
      </dgm:t>
    </dgm:pt>
    <dgm:pt modelId="{D48B2A40-6814-4FEE-8AA2-8B5D9CA7A553}">
      <dgm:prSet phldrT="[Szöveg]" custT="1"/>
      <dgm:spPr/>
      <dgm:t>
        <a:bodyPr/>
        <a:lstStyle/>
        <a:p>
          <a:pPr algn="l"/>
          <a:r>
            <a:rPr lang="en-US" sz="1400" b="1" u="none" noProof="0" dirty="0">
              <a:latin typeface="Segoe UI" panose="020B0502040204020203" pitchFamily="34" charset="0"/>
              <a:ea typeface="Segoe UI" panose="020B0502040204020203" pitchFamily="34" charset="0"/>
              <a:cs typeface="Segoe UI" panose="020B0502040204020203" pitchFamily="34" charset="0"/>
            </a:rPr>
            <a:t>Business </a:t>
          </a:r>
          <a:r>
            <a:rPr lang="hu-HU" sz="1400" b="1" u="none" noProof="0" dirty="0" err="1">
              <a:latin typeface="Segoe UI" panose="020B0502040204020203" pitchFamily="34" charset="0"/>
              <a:ea typeface="Segoe UI" panose="020B0502040204020203" pitchFamily="34" charset="0"/>
              <a:cs typeface="Segoe UI" panose="020B0502040204020203" pitchFamily="34" charset="0"/>
            </a:rPr>
            <a:t>corporations</a:t>
          </a:r>
          <a:r>
            <a:rPr lang="en-US" sz="1400" b="1" u="none" noProof="0" dirty="0">
              <a:latin typeface="Segoe UI" panose="020B0502040204020203" pitchFamily="34" charset="0"/>
              <a:ea typeface="Segoe UI" panose="020B0502040204020203" pitchFamily="34" charset="0"/>
              <a:cs typeface="Segoe UI" panose="020B0502040204020203" pitchFamily="34" charset="0"/>
            </a:rPr>
            <a:t> and other </a:t>
          </a:r>
          <a:r>
            <a:rPr lang="hu-HU" sz="1400" b="1" u="none" noProof="0" dirty="0">
              <a:latin typeface="Segoe UI" panose="020B0502040204020203" pitchFamily="34" charset="0"/>
              <a:ea typeface="Segoe UI" panose="020B0502040204020203" pitchFamily="34" charset="0"/>
              <a:cs typeface="Segoe UI" panose="020B0502040204020203" pitchFamily="34" charset="0"/>
            </a:rPr>
            <a:t>ESA </a:t>
          </a:r>
          <a:r>
            <a:rPr lang="en-US" sz="1400" b="1" u="none" noProof="0" dirty="0">
              <a:latin typeface="Segoe UI" panose="020B0502040204020203" pitchFamily="34" charset="0"/>
              <a:ea typeface="Segoe UI" panose="020B0502040204020203" pitchFamily="34" charset="0"/>
              <a:cs typeface="Segoe UI" panose="020B0502040204020203" pitchFamily="34" charset="0"/>
            </a:rPr>
            <a:t>organizations classified in the government sector</a:t>
          </a:r>
          <a:r>
            <a:rPr lang="hu-HU" sz="1400" b="1" u="none" noProof="0" dirty="0">
              <a:latin typeface="Segoe UI" panose="020B0502040204020203" pitchFamily="34" charset="0"/>
              <a:ea typeface="Segoe UI" panose="020B0502040204020203" pitchFamily="34" charset="0"/>
              <a:cs typeface="Segoe UI" panose="020B0502040204020203" pitchFamily="34" charset="0"/>
            </a:rPr>
            <a:t>:                     </a:t>
          </a:r>
          <a:r>
            <a:rPr lang="en-US" sz="1400" noProof="0" dirty="0">
              <a:latin typeface="Segoe UI" panose="020B0502040204020203" pitchFamily="34" charset="0"/>
              <a:ea typeface="Segoe UI" panose="020B0502040204020203" pitchFamily="34" charset="0"/>
              <a:cs typeface="Segoe UI" panose="020B0502040204020203" pitchFamily="34" charset="0"/>
            </a:rPr>
            <a:t>With permission of Minister of Finance</a:t>
          </a:r>
          <a:endParaRPr lang="en-US" sz="1400" b="1" u="none" noProof="0" dirty="0">
            <a:latin typeface="Segoe UI" panose="020B0502040204020203" pitchFamily="34" charset="0"/>
            <a:ea typeface="Segoe UI" panose="020B0502040204020203" pitchFamily="34" charset="0"/>
            <a:cs typeface="Segoe UI" panose="020B0502040204020203" pitchFamily="34" charset="0"/>
          </a:endParaRPr>
        </a:p>
      </dgm:t>
    </dgm:pt>
    <dgm:pt modelId="{116EC139-50FE-46F5-BAA1-E1DA330BC94E}" type="sibTrans" cxnId="{213F1739-FCDD-4E3E-8178-65F440AE5967}">
      <dgm:prSet/>
      <dgm:spPr/>
      <dgm:t>
        <a:bodyPr/>
        <a:lstStyle/>
        <a:p>
          <a:endParaRPr lang="en-US" noProof="0" dirty="0"/>
        </a:p>
      </dgm:t>
    </dgm:pt>
    <dgm:pt modelId="{69AD26B6-E01B-482C-9F65-10617A042DF3}" type="parTrans" cxnId="{213F1739-FCDD-4E3E-8178-65F440AE5967}">
      <dgm:prSet/>
      <dgm:spPr/>
      <dgm:t>
        <a:bodyPr/>
        <a:lstStyle/>
        <a:p>
          <a:endParaRPr lang="en-US" noProof="0" dirty="0"/>
        </a:p>
      </dgm:t>
    </dgm:pt>
    <dgm:pt modelId="{8FD14328-DEA1-4995-835B-9157167C0BDB}" type="pres">
      <dgm:prSet presAssocID="{C88340C1-86CC-4D93-803A-F2B754BD55CE}" presName="Name0" presStyleCnt="0">
        <dgm:presLayoutVars>
          <dgm:chMax val="7"/>
          <dgm:dir/>
          <dgm:animLvl val="lvl"/>
          <dgm:resizeHandles val="exact"/>
        </dgm:presLayoutVars>
      </dgm:prSet>
      <dgm:spPr/>
    </dgm:pt>
    <dgm:pt modelId="{ACA4E5ED-3BDF-4CA0-9A9C-31EB1968B568}" type="pres">
      <dgm:prSet presAssocID="{C80F6C69-F557-4479-8CF1-01857F52A0AD}" presName="circle1" presStyleLbl="node1" presStyleIdx="0" presStyleCnt="3"/>
      <dgm:spPr>
        <a:solidFill>
          <a:schemeClr val="tx2">
            <a:lumMod val="75000"/>
          </a:schemeClr>
        </a:solidFill>
      </dgm:spPr>
    </dgm:pt>
    <dgm:pt modelId="{0D521BB3-E367-4071-B945-8FEDF097405B}" type="pres">
      <dgm:prSet presAssocID="{C80F6C69-F557-4479-8CF1-01857F52A0AD}" presName="space" presStyleCnt="0"/>
      <dgm:spPr/>
    </dgm:pt>
    <dgm:pt modelId="{2C8A0D36-86AD-41C2-A541-0F08901E2341}" type="pres">
      <dgm:prSet presAssocID="{C80F6C69-F557-4479-8CF1-01857F52A0AD}" presName="rect1" presStyleLbl="alignAcc1" presStyleIdx="0" presStyleCnt="3"/>
      <dgm:spPr/>
    </dgm:pt>
    <dgm:pt modelId="{06FF9107-B972-48C1-8FE5-EF5F5259E108}" type="pres">
      <dgm:prSet presAssocID="{538E736F-083D-481B-8F4A-54A2B0EDB0C7}" presName="vertSpace2" presStyleLbl="node1" presStyleIdx="0" presStyleCnt="3"/>
      <dgm:spPr/>
    </dgm:pt>
    <dgm:pt modelId="{A0562579-61DA-4694-875A-1D66D75A22DC}" type="pres">
      <dgm:prSet presAssocID="{538E736F-083D-481B-8F4A-54A2B0EDB0C7}" presName="circle2" presStyleLbl="node1" presStyleIdx="1" presStyleCnt="3" custScaleY="114375" custLinFactNeighborX="1923" custLinFactNeighborY="0"/>
      <dgm:spPr>
        <a:solidFill>
          <a:schemeClr val="tx2">
            <a:lumMod val="60000"/>
            <a:lumOff val="40000"/>
          </a:schemeClr>
        </a:solidFill>
      </dgm:spPr>
    </dgm:pt>
    <dgm:pt modelId="{C5A7B55B-AD24-46CB-B84C-DA9F650AA242}" type="pres">
      <dgm:prSet presAssocID="{538E736F-083D-481B-8F4A-54A2B0EDB0C7}" presName="rect2" presStyleLbl="alignAcc1" presStyleIdx="1" presStyleCnt="3" custScaleY="114375" custLinFactNeighborX="510" custLinFactNeighborY="594"/>
      <dgm:spPr/>
    </dgm:pt>
    <dgm:pt modelId="{6615C7DA-6A3F-42EF-AE1A-2137D61A3F59}" type="pres">
      <dgm:prSet presAssocID="{0C33C49D-C2F4-46A3-9700-201937E2C0DB}" presName="vertSpace3" presStyleLbl="node1" presStyleIdx="1" presStyleCnt="3"/>
      <dgm:spPr/>
    </dgm:pt>
    <dgm:pt modelId="{C1256F7B-1AB2-4F2D-A6AE-2504202B5C2C}" type="pres">
      <dgm:prSet presAssocID="{0C33C49D-C2F4-46A3-9700-201937E2C0DB}" presName="circle3" presStyleLbl="node1" presStyleIdx="2" presStyleCnt="3" custLinFactNeighborX="2083" custLinFactNeighborY="31250"/>
      <dgm:spPr>
        <a:solidFill>
          <a:schemeClr val="tx2">
            <a:lumMod val="20000"/>
            <a:lumOff val="80000"/>
          </a:schemeClr>
        </a:solidFill>
      </dgm:spPr>
    </dgm:pt>
    <dgm:pt modelId="{91109DFE-79A5-4DBD-A9D2-A7C6DFB4F4B3}" type="pres">
      <dgm:prSet presAssocID="{0C33C49D-C2F4-46A3-9700-201937E2C0DB}" presName="rect3" presStyleLbl="alignAcc1" presStyleIdx="2" presStyleCnt="3" custLinFactNeighborX="426" custLinFactNeighborY="37500"/>
      <dgm:spPr/>
    </dgm:pt>
    <dgm:pt modelId="{ABF4B142-465E-4835-8BD3-D9217CF22B43}" type="pres">
      <dgm:prSet presAssocID="{C80F6C69-F557-4479-8CF1-01857F52A0AD}" presName="rect1ParTx" presStyleLbl="alignAcc1" presStyleIdx="2" presStyleCnt="3">
        <dgm:presLayoutVars>
          <dgm:chMax val="1"/>
          <dgm:bulletEnabled val="1"/>
        </dgm:presLayoutVars>
      </dgm:prSet>
      <dgm:spPr/>
    </dgm:pt>
    <dgm:pt modelId="{08C3C3DB-BF79-40F0-BBD6-9ADD9DC44D76}" type="pres">
      <dgm:prSet presAssocID="{C80F6C69-F557-4479-8CF1-01857F52A0AD}" presName="rect1ChTx" presStyleLbl="alignAcc1" presStyleIdx="2" presStyleCnt="3" custScaleX="119450">
        <dgm:presLayoutVars>
          <dgm:bulletEnabled val="1"/>
        </dgm:presLayoutVars>
      </dgm:prSet>
      <dgm:spPr/>
    </dgm:pt>
    <dgm:pt modelId="{D464E48D-9B51-446C-8036-3CA73AD7A241}" type="pres">
      <dgm:prSet presAssocID="{538E736F-083D-481B-8F4A-54A2B0EDB0C7}" presName="rect2ParTx" presStyleLbl="alignAcc1" presStyleIdx="2" presStyleCnt="3">
        <dgm:presLayoutVars>
          <dgm:chMax val="1"/>
          <dgm:bulletEnabled val="1"/>
        </dgm:presLayoutVars>
      </dgm:prSet>
      <dgm:spPr/>
    </dgm:pt>
    <dgm:pt modelId="{06ED40FF-95B2-4EA0-B0DE-6D0F312C7CD2}" type="pres">
      <dgm:prSet presAssocID="{538E736F-083D-481B-8F4A-54A2B0EDB0C7}" presName="rect2ChTx" presStyleLbl="alignAcc1" presStyleIdx="2" presStyleCnt="3" custScaleX="113803" custScaleY="150000" custLinFactNeighborX="-5647" custLinFactNeighborY="5952">
        <dgm:presLayoutVars>
          <dgm:bulletEnabled val="1"/>
        </dgm:presLayoutVars>
      </dgm:prSet>
      <dgm:spPr/>
    </dgm:pt>
    <dgm:pt modelId="{E4221D9B-3AB6-4657-990B-60160C66EB20}" type="pres">
      <dgm:prSet presAssocID="{0C33C49D-C2F4-46A3-9700-201937E2C0DB}" presName="rect3ParTx" presStyleLbl="alignAcc1" presStyleIdx="2" presStyleCnt="3">
        <dgm:presLayoutVars>
          <dgm:chMax val="1"/>
          <dgm:bulletEnabled val="1"/>
        </dgm:presLayoutVars>
      </dgm:prSet>
      <dgm:spPr/>
    </dgm:pt>
    <dgm:pt modelId="{58440E0F-267F-47A8-82CE-39CB7E9CA6C8}" type="pres">
      <dgm:prSet presAssocID="{0C33C49D-C2F4-46A3-9700-201937E2C0DB}" presName="rect3ChTx" presStyleLbl="alignAcc1" presStyleIdx="2" presStyleCnt="3" custScaleX="113733" custLinFactNeighborX="2553" custLinFactNeighborY="31250">
        <dgm:presLayoutVars>
          <dgm:bulletEnabled val="1"/>
        </dgm:presLayoutVars>
      </dgm:prSet>
      <dgm:spPr/>
    </dgm:pt>
  </dgm:ptLst>
  <dgm:cxnLst>
    <dgm:cxn modelId="{FC607B15-EE8C-42E3-B878-0159BA66C0F2}" type="presOf" srcId="{0C33C49D-C2F4-46A3-9700-201937E2C0DB}" destId="{91109DFE-79A5-4DBD-A9D2-A7C6DFB4F4B3}" srcOrd="0" destOrd="0" presId="urn:microsoft.com/office/officeart/2005/8/layout/target3"/>
    <dgm:cxn modelId="{0D95B623-30AF-4A0A-97E0-692767C66666}" type="presOf" srcId="{9A23285A-4B14-4A9F-809A-1E77D020D991}" destId="{08C3C3DB-BF79-40F0-BBD6-9ADD9DC44D76}" srcOrd="0" destOrd="0" presId="urn:microsoft.com/office/officeart/2005/8/layout/target3"/>
    <dgm:cxn modelId="{213F1739-FCDD-4E3E-8178-65F440AE5967}" srcId="{538E736F-083D-481B-8F4A-54A2B0EDB0C7}" destId="{D48B2A40-6814-4FEE-8AA2-8B5D9CA7A553}" srcOrd="1" destOrd="0" parTransId="{69AD26B6-E01B-482C-9F65-10617A042DF3}" sibTransId="{116EC139-50FE-46F5-BAA1-E1DA330BC94E}"/>
    <dgm:cxn modelId="{302CFB3C-DD62-443C-A9B9-E3368F1CA4C9}" type="presOf" srcId="{0C33C49D-C2F4-46A3-9700-201937E2C0DB}" destId="{E4221D9B-3AB6-4657-990B-60160C66EB20}" srcOrd="1" destOrd="0" presId="urn:microsoft.com/office/officeart/2005/8/layout/target3"/>
    <dgm:cxn modelId="{CE463444-A2E0-4909-A9C9-B81262C66BBF}" type="presOf" srcId="{9AA37DB0-FED7-4890-9EC1-C3AA268B7629}" destId="{06ED40FF-95B2-4EA0-B0DE-6D0F312C7CD2}" srcOrd="0" destOrd="0" presId="urn:microsoft.com/office/officeart/2005/8/layout/target3"/>
    <dgm:cxn modelId="{8402E265-3B81-4B97-B5BF-72A48DD131E9}" srcId="{C88340C1-86CC-4D93-803A-F2B754BD55CE}" destId="{C80F6C69-F557-4479-8CF1-01857F52A0AD}" srcOrd="0" destOrd="0" parTransId="{835585D6-B9CB-41CF-A175-79E05119CA36}" sibTransId="{E957A4AE-8D34-4AE2-B9D6-531EDB12A90A}"/>
    <dgm:cxn modelId="{1E615F68-851D-49E1-A38A-E7A97A488D84}" type="presOf" srcId="{93AC3463-9A54-42FF-A62B-45F0AF4DDF16}" destId="{58440E0F-267F-47A8-82CE-39CB7E9CA6C8}" srcOrd="0" destOrd="0" presId="urn:microsoft.com/office/officeart/2005/8/layout/target3"/>
    <dgm:cxn modelId="{2FBEC480-FAEF-4078-B585-C0C2932AB368}" type="presOf" srcId="{C80F6C69-F557-4479-8CF1-01857F52A0AD}" destId="{ABF4B142-465E-4835-8BD3-D9217CF22B43}" srcOrd="1" destOrd="0" presId="urn:microsoft.com/office/officeart/2005/8/layout/target3"/>
    <dgm:cxn modelId="{B8C5CCA1-A064-4C1C-BDF5-A0B33C3D4886}" type="presOf" srcId="{C88340C1-86CC-4D93-803A-F2B754BD55CE}" destId="{8FD14328-DEA1-4995-835B-9157167C0BDB}" srcOrd="0" destOrd="0" presId="urn:microsoft.com/office/officeart/2005/8/layout/target3"/>
    <dgm:cxn modelId="{545481A3-8FE6-4125-8773-52C95C7B313D}" srcId="{C80F6C69-F557-4479-8CF1-01857F52A0AD}" destId="{9A23285A-4B14-4A9F-809A-1E77D020D991}" srcOrd="0" destOrd="0" parTransId="{60731B81-691F-4395-8354-983F9D8B02A4}" sibTransId="{494763B9-2FDA-40A9-9569-16C112D95B4B}"/>
    <dgm:cxn modelId="{7E08D8B4-A0AB-40A1-8310-0575B4E9A45A}" type="presOf" srcId="{C80F6C69-F557-4479-8CF1-01857F52A0AD}" destId="{2C8A0D36-86AD-41C2-A541-0F08901E2341}" srcOrd="0" destOrd="0" presId="urn:microsoft.com/office/officeart/2005/8/layout/target3"/>
    <dgm:cxn modelId="{11664FB9-2D18-466F-8CF5-8EDAF342ED7B}" type="presOf" srcId="{538E736F-083D-481B-8F4A-54A2B0EDB0C7}" destId="{C5A7B55B-AD24-46CB-B84C-DA9F650AA242}" srcOrd="0" destOrd="0" presId="urn:microsoft.com/office/officeart/2005/8/layout/target3"/>
    <dgm:cxn modelId="{A820F7CC-E5C7-4667-8ACE-28EC30555328}" srcId="{C88340C1-86CC-4D93-803A-F2B754BD55CE}" destId="{0C33C49D-C2F4-46A3-9700-201937E2C0DB}" srcOrd="2" destOrd="0" parTransId="{1FD2133F-ABB8-406E-996D-34C34FFF2633}" sibTransId="{AA52C888-EF60-449C-BAE0-AB33479AF3FC}"/>
    <dgm:cxn modelId="{0C3396D0-1D2D-4D6E-A24D-7648E3E15454}" srcId="{0C33C49D-C2F4-46A3-9700-201937E2C0DB}" destId="{93AC3463-9A54-42FF-A62B-45F0AF4DDF16}" srcOrd="0" destOrd="0" parTransId="{99EA3CA8-197F-4E17-99AA-C0EF9D2B7F17}" sibTransId="{828FA8D2-AB90-40FF-8FC7-243D743B8F2D}"/>
    <dgm:cxn modelId="{912AE3DC-6A1A-43C4-8E1C-304AC2627B06}" type="presOf" srcId="{D48B2A40-6814-4FEE-8AA2-8B5D9CA7A553}" destId="{06ED40FF-95B2-4EA0-B0DE-6D0F312C7CD2}" srcOrd="0" destOrd="1" presId="urn:microsoft.com/office/officeart/2005/8/layout/target3"/>
    <dgm:cxn modelId="{A272DAE0-5348-4664-8939-EFDCBA3D911B}" srcId="{C88340C1-86CC-4D93-803A-F2B754BD55CE}" destId="{538E736F-083D-481B-8F4A-54A2B0EDB0C7}" srcOrd="1" destOrd="0" parTransId="{AC02BE8D-68C8-4347-B7D2-96E528262B74}" sibTransId="{1EC4F6FC-E9FB-473C-B7C9-E38D526E48E7}"/>
    <dgm:cxn modelId="{DE37C9E2-0D3D-4A60-B6FA-E10AC0112A72}" type="presOf" srcId="{538E736F-083D-481B-8F4A-54A2B0EDB0C7}" destId="{D464E48D-9B51-446C-8036-3CA73AD7A241}" srcOrd="1" destOrd="0" presId="urn:microsoft.com/office/officeart/2005/8/layout/target3"/>
    <dgm:cxn modelId="{63E359F9-6765-4F0C-BDC2-4DB2E39C869F}" srcId="{538E736F-083D-481B-8F4A-54A2B0EDB0C7}" destId="{9AA37DB0-FED7-4890-9EC1-C3AA268B7629}" srcOrd="0" destOrd="0" parTransId="{6622D3E3-0C13-4C98-B82D-A1D8C4AF41D7}" sibTransId="{76D2CB92-2B53-41AC-BB50-8B9427E40C62}"/>
    <dgm:cxn modelId="{0EF1963E-C58D-479F-9ED2-28625E67A791}" type="presParOf" srcId="{8FD14328-DEA1-4995-835B-9157167C0BDB}" destId="{ACA4E5ED-3BDF-4CA0-9A9C-31EB1968B568}" srcOrd="0" destOrd="0" presId="urn:microsoft.com/office/officeart/2005/8/layout/target3"/>
    <dgm:cxn modelId="{962EF2B4-0FAD-4413-B758-026CC9EBEB8E}" type="presParOf" srcId="{8FD14328-DEA1-4995-835B-9157167C0BDB}" destId="{0D521BB3-E367-4071-B945-8FEDF097405B}" srcOrd="1" destOrd="0" presId="urn:microsoft.com/office/officeart/2005/8/layout/target3"/>
    <dgm:cxn modelId="{821AE670-3E5D-421F-B398-C8386E1888F5}" type="presParOf" srcId="{8FD14328-DEA1-4995-835B-9157167C0BDB}" destId="{2C8A0D36-86AD-41C2-A541-0F08901E2341}" srcOrd="2" destOrd="0" presId="urn:microsoft.com/office/officeart/2005/8/layout/target3"/>
    <dgm:cxn modelId="{F2667B21-3D1E-44D2-9669-1EDE00193E9E}" type="presParOf" srcId="{8FD14328-DEA1-4995-835B-9157167C0BDB}" destId="{06FF9107-B972-48C1-8FE5-EF5F5259E108}" srcOrd="3" destOrd="0" presId="urn:microsoft.com/office/officeart/2005/8/layout/target3"/>
    <dgm:cxn modelId="{4040FC0D-38E3-4E11-98F3-8F1A90C6B816}" type="presParOf" srcId="{8FD14328-DEA1-4995-835B-9157167C0BDB}" destId="{A0562579-61DA-4694-875A-1D66D75A22DC}" srcOrd="4" destOrd="0" presId="urn:microsoft.com/office/officeart/2005/8/layout/target3"/>
    <dgm:cxn modelId="{132DB0AA-4409-460F-ABF4-EC69E9ADBA9F}" type="presParOf" srcId="{8FD14328-DEA1-4995-835B-9157167C0BDB}" destId="{C5A7B55B-AD24-46CB-B84C-DA9F650AA242}" srcOrd="5" destOrd="0" presId="urn:microsoft.com/office/officeart/2005/8/layout/target3"/>
    <dgm:cxn modelId="{28470132-5709-48C2-B584-500E6DB926B4}" type="presParOf" srcId="{8FD14328-DEA1-4995-835B-9157167C0BDB}" destId="{6615C7DA-6A3F-42EF-AE1A-2137D61A3F59}" srcOrd="6" destOrd="0" presId="urn:microsoft.com/office/officeart/2005/8/layout/target3"/>
    <dgm:cxn modelId="{FAF83331-2C38-48FC-A9BF-DBAC0E8E1591}" type="presParOf" srcId="{8FD14328-DEA1-4995-835B-9157167C0BDB}" destId="{C1256F7B-1AB2-4F2D-A6AE-2504202B5C2C}" srcOrd="7" destOrd="0" presId="urn:microsoft.com/office/officeart/2005/8/layout/target3"/>
    <dgm:cxn modelId="{7634437F-7113-4E3F-89D5-0CC7C0350258}" type="presParOf" srcId="{8FD14328-DEA1-4995-835B-9157167C0BDB}" destId="{91109DFE-79A5-4DBD-A9D2-A7C6DFB4F4B3}" srcOrd="8" destOrd="0" presId="urn:microsoft.com/office/officeart/2005/8/layout/target3"/>
    <dgm:cxn modelId="{3E616D21-BABE-4C48-880A-66D165E92FBA}" type="presParOf" srcId="{8FD14328-DEA1-4995-835B-9157167C0BDB}" destId="{ABF4B142-465E-4835-8BD3-D9217CF22B43}" srcOrd="9" destOrd="0" presId="urn:microsoft.com/office/officeart/2005/8/layout/target3"/>
    <dgm:cxn modelId="{8716EBD8-53F6-49BF-A89C-807FBF497820}" type="presParOf" srcId="{8FD14328-DEA1-4995-835B-9157167C0BDB}" destId="{08C3C3DB-BF79-40F0-BBD6-9ADD9DC44D76}" srcOrd="10" destOrd="0" presId="urn:microsoft.com/office/officeart/2005/8/layout/target3"/>
    <dgm:cxn modelId="{D1D93C88-1F56-41FE-8F0D-6976A663DFCA}" type="presParOf" srcId="{8FD14328-DEA1-4995-835B-9157167C0BDB}" destId="{D464E48D-9B51-446C-8036-3CA73AD7A241}" srcOrd="11" destOrd="0" presId="urn:microsoft.com/office/officeart/2005/8/layout/target3"/>
    <dgm:cxn modelId="{6DEEA038-DF55-4A77-9569-CC5B4133CE33}" type="presParOf" srcId="{8FD14328-DEA1-4995-835B-9157167C0BDB}" destId="{06ED40FF-95B2-4EA0-B0DE-6D0F312C7CD2}" srcOrd="12" destOrd="0" presId="urn:microsoft.com/office/officeart/2005/8/layout/target3"/>
    <dgm:cxn modelId="{701900D9-FC27-42A9-9E63-37840B7EB4A2}" type="presParOf" srcId="{8FD14328-DEA1-4995-835B-9157167C0BDB}" destId="{E4221D9B-3AB6-4657-990B-60160C66EB20}" srcOrd="13" destOrd="0" presId="urn:microsoft.com/office/officeart/2005/8/layout/target3"/>
    <dgm:cxn modelId="{869C5B30-514E-45A7-89B6-8034BA340C12}" type="presParOf" srcId="{8FD14328-DEA1-4995-835B-9157167C0BDB}" destId="{58440E0F-267F-47A8-82CE-39CB7E9CA6C8}" srcOrd="1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9798F8-21B1-4899-BAF9-24D587D2AD60}">
      <dsp:nvSpPr>
        <dsp:cNvPr id="0" name=""/>
        <dsp:cNvSpPr/>
      </dsp:nvSpPr>
      <dsp:spPr>
        <a:xfrm>
          <a:off x="0" y="453389"/>
          <a:ext cx="4200301" cy="74688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hu-HU" sz="1600" b="1" kern="1200" dirty="0">
              <a:latin typeface="Segoe UI" panose="020B0502040204020203" pitchFamily="34" charset="0"/>
              <a:ea typeface="Segoe UI" panose="020B0502040204020203" pitchFamily="34" charset="0"/>
              <a:cs typeface="Segoe UI" panose="020B0502040204020203" pitchFamily="34" charset="0"/>
            </a:rPr>
            <a:t>General </a:t>
          </a:r>
          <a:r>
            <a:rPr lang="hu-HU" sz="1600" b="1" kern="1200" dirty="0" err="1">
              <a:latin typeface="Segoe UI" panose="020B0502040204020203" pitchFamily="34" charset="0"/>
              <a:ea typeface="Segoe UI" panose="020B0502040204020203" pitchFamily="34" charset="0"/>
              <a:cs typeface="Segoe UI" panose="020B0502040204020203" pitchFamily="34" charset="0"/>
            </a:rPr>
            <a:t>Government</a:t>
          </a:r>
          <a:endParaRPr lang="hu-HU" sz="1600" b="1" kern="1200" dirty="0">
            <a:latin typeface="Segoe UI" panose="020B0502040204020203" pitchFamily="34" charset="0"/>
            <a:ea typeface="Segoe UI" panose="020B0502040204020203" pitchFamily="34" charset="0"/>
            <a:cs typeface="Segoe UI" panose="020B0502040204020203" pitchFamily="34" charset="0"/>
          </a:endParaRPr>
        </a:p>
      </dsp:txBody>
      <dsp:txXfrm>
        <a:off x="21875" y="475264"/>
        <a:ext cx="4156551" cy="703131"/>
      </dsp:txXfrm>
    </dsp:sp>
    <dsp:sp modelId="{A3EC2816-7312-4F30-9989-225EFFFB0579}">
      <dsp:nvSpPr>
        <dsp:cNvPr id="0" name=""/>
        <dsp:cNvSpPr/>
      </dsp:nvSpPr>
      <dsp:spPr>
        <a:xfrm>
          <a:off x="420030" y="1200270"/>
          <a:ext cx="431259" cy="944051"/>
        </a:xfrm>
        <a:custGeom>
          <a:avLst/>
          <a:gdLst/>
          <a:ahLst/>
          <a:cxnLst/>
          <a:rect l="0" t="0" r="0" b="0"/>
          <a:pathLst>
            <a:path>
              <a:moveTo>
                <a:pt x="0" y="0"/>
              </a:moveTo>
              <a:lnTo>
                <a:pt x="0" y="944051"/>
              </a:lnTo>
              <a:lnTo>
                <a:pt x="431259" y="94405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42C152-F5D2-4C53-A846-3CB9F1825E48}">
      <dsp:nvSpPr>
        <dsp:cNvPr id="0" name=""/>
        <dsp:cNvSpPr/>
      </dsp:nvSpPr>
      <dsp:spPr>
        <a:xfrm>
          <a:off x="851289" y="1492036"/>
          <a:ext cx="7645654" cy="1304571"/>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t" anchorCtr="0">
          <a:noAutofit/>
        </a:bodyPr>
        <a:lstStyle/>
        <a:p>
          <a:pPr marL="0" lvl="0" indent="0" algn="l" defTabSz="800100">
            <a:lnSpc>
              <a:spcPct val="90000"/>
            </a:lnSpc>
            <a:spcBef>
              <a:spcPct val="0"/>
            </a:spcBef>
            <a:spcAft>
              <a:spcPct val="35000"/>
            </a:spcAft>
            <a:buNone/>
          </a:pPr>
          <a:r>
            <a:rPr lang="hu-HU" sz="1800" b="1" kern="1200" dirty="0" err="1"/>
            <a:t>Central</a:t>
          </a:r>
          <a:r>
            <a:rPr lang="hu-HU" sz="1800" b="1" kern="1200" dirty="0"/>
            <a:t> </a:t>
          </a:r>
          <a:r>
            <a:rPr lang="hu-HU" sz="1800" b="1" kern="1200" dirty="0" err="1"/>
            <a:t>Government</a:t>
          </a:r>
          <a:r>
            <a:rPr lang="hu-HU" sz="1800" b="1" kern="1200" dirty="0"/>
            <a:t>:</a:t>
          </a:r>
        </a:p>
        <a:p>
          <a:pPr marL="171450" lvl="1" indent="-171450" algn="l" defTabSz="800100">
            <a:lnSpc>
              <a:spcPct val="90000"/>
            </a:lnSpc>
            <a:spcBef>
              <a:spcPct val="0"/>
            </a:spcBef>
            <a:spcAft>
              <a:spcPct val="15000"/>
            </a:spcAft>
            <a:buChar char="•"/>
          </a:pPr>
          <a:r>
            <a:rPr lang="hu-HU" sz="1800" b="1" kern="1200" dirty="0" err="1"/>
            <a:t>Central</a:t>
          </a:r>
          <a:r>
            <a:rPr lang="hu-HU" sz="1800" b="1" kern="1200" dirty="0"/>
            <a:t> </a:t>
          </a:r>
          <a:r>
            <a:rPr lang="hu-HU" sz="1800" b="1" kern="1200" dirty="0" err="1"/>
            <a:t>Budget</a:t>
          </a:r>
          <a:endParaRPr lang="hu-HU" sz="1800" b="1" kern="1200" dirty="0"/>
        </a:p>
        <a:p>
          <a:pPr marL="171450" lvl="1" indent="-171450" algn="l" defTabSz="800100">
            <a:lnSpc>
              <a:spcPct val="90000"/>
            </a:lnSpc>
            <a:spcBef>
              <a:spcPct val="0"/>
            </a:spcBef>
            <a:spcAft>
              <a:spcPct val="15000"/>
            </a:spcAft>
            <a:buChar char="•"/>
          </a:pPr>
          <a:r>
            <a:rPr lang="hu-HU" sz="1800" b="1" kern="1200" dirty="0"/>
            <a:t>Extra </a:t>
          </a:r>
          <a:r>
            <a:rPr lang="hu-HU" sz="1800" b="1" kern="1200" dirty="0" err="1"/>
            <a:t>budgetary</a:t>
          </a:r>
          <a:r>
            <a:rPr lang="hu-HU" sz="1800" b="1" kern="1200" dirty="0"/>
            <a:t> </a:t>
          </a:r>
          <a:r>
            <a:rPr lang="hu-HU" sz="1800" b="1" kern="1200" dirty="0" err="1"/>
            <a:t>Funds</a:t>
          </a:r>
          <a:endParaRPr lang="hu-HU" sz="1800" b="1" kern="1200" dirty="0"/>
        </a:p>
        <a:p>
          <a:pPr marL="171450" lvl="1" indent="-171450" algn="l" defTabSz="800100">
            <a:lnSpc>
              <a:spcPct val="90000"/>
            </a:lnSpc>
            <a:spcBef>
              <a:spcPct val="0"/>
            </a:spcBef>
            <a:spcAft>
              <a:spcPct val="15000"/>
            </a:spcAft>
            <a:buChar char="•"/>
          </a:pPr>
          <a:r>
            <a:rPr lang="hu-HU" sz="1800" b="1" kern="1200" dirty="0" err="1"/>
            <a:t>Social</a:t>
          </a:r>
          <a:r>
            <a:rPr lang="hu-HU" sz="1800" b="1" kern="1200" dirty="0"/>
            <a:t> </a:t>
          </a:r>
          <a:r>
            <a:rPr lang="hu-HU" sz="1800" b="1" kern="1200" dirty="0" err="1"/>
            <a:t>Security</a:t>
          </a:r>
          <a:r>
            <a:rPr lang="hu-HU" sz="1800" b="1" kern="1200" dirty="0"/>
            <a:t> </a:t>
          </a:r>
          <a:r>
            <a:rPr lang="hu-HU" sz="1800" b="1" kern="1200" dirty="0" err="1"/>
            <a:t>Funds</a:t>
          </a:r>
          <a:r>
            <a:rPr lang="hu-HU" sz="1800" b="1" kern="1200" dirty="0"/>
            <a:t> (</a:t>
          </a:r>
          <a:r>
            <a:rPr lang="hu-HU" sz="1800" b="1" kern="1200" err="1"/>
            <a:t>Pension</a:t>
          </a:r>
          <a:r>
            <a:rPr lang="hu-HU" sz="1800" b="1" kern="1200"/>
            <a:t> Fund, </a:t>
          </a:r>
          <a:r>
            <a:rPr lang="hu-HU" sz="1800" b="1" kern="1200" dirty="0"/>
            <a:t>Health </a:t>
          </a:r>
          <a:r>
            <a:rPr lang="hu-HU" sz="1800" b="1" kern="1200" dirty="0" err="1"/>
            <a:t>Fund</a:t>
          </a:r>
          <a:r>
            <a:rPr lang="hu-HU" sz="1800" b="1" kern="1200" dirty="0"/>
            <a:t>)</a:t>
          </a:r>
        </a:p>
      </dsp:txBody>
      <dsp:txXfrm>
        <a:off x="889499" y="1530246"/>
        <a:ext cx="7569234" cy="1228151"/>
      </dsp:txXfrm>
    </dsp:sp>
    <dsp:sp modelId="{3277955F-E1AE-4393-9C15-1751E9029578}">
      <dsp:nvSpPr>
        <dsp:cNvPr id="0" name=""/>
        <dsp:cNvSpPr/>
      </dsp:nvSpPr>
      <dsp:spPr>
        <a:xfrm>
          <a:off x="420030" y="1200270"/>
          <a:ext cx="420485" cy="2166924"/>
        </a:xfrm>
        <a:custGeom>
          <a:avLst/>
          <a:gdLst/>
          <a:ahLst/>
          <a:cxnLst/>
          <a:rect l="0" t="0" r="0" b="0"/>
          <a:pathLst>
            <a:path>
              <a:moveTo>
                <a:pt x="0" y="0"/>
              </a:moveTo>
              <a:lnTo>
                <a:pt x="0" y="2166924"/>
              </a:lnTo>
              <a:lnTo>
                <a:pt x="420485" y="216692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9A0C9E-BF43-496D-AEEE-044B023AB795}">
      <dsp:nvSpPr>
        <dsp:cNvPr id="0" name=""/>
        <dsp:cNvSpPr/>
      </dsp:nvSpPr>
      <dsp:spPr>
        <a:xfrm>
          <a:off x="840515" y="3118002"/>
          <a:ext cx="7622928" cy="498386"/>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34290" tIns="22860" rIns="34290" bIns="22860" numCol="1" spcCol="1270" anchor="ctr" anchorCtr="0">
          <a:noAutofit/>
        </a:bodyPr>
        <a:lstStyle/>
        <a:p>
          <a:pPr marL="0" lvl="0" indent="0" algn="l" defTabSz="800100">
            <a:lnSpc>
              <a:spcPct val="90000"/>
            </a:lnSpc>
            <a:spcBef>
              <a:spcPct val="0"/>
            </a:spcBef>
            <a:spcAft>
              <a:spcPct val="35000"/>
            </a:spcAft>
            <a:buNone/>
          </a:pPr>
          <a:r>
            <a:rPr lang="hu-HU" sz="1800" b="1" kern="1200"/>
            <a:t>Local Governments</a:t>
          </a:r>
          <a:endParaRPr lang="hu-HU" sz="1800" b="1" kern="1200" dirty="0"/>
        </a:p>
      </dsp:txBody>
      <dsp:txXfrm>
        <a:off x="855112" y="3132599"/>
        <a:ext cx="7593734" cy="469192"/>
      </dsp:txXfrm>
    </dsp:sp>
    <dsp:sp modelId="{A042F158-7297-4628-82DF-7DEB6D1C5E78}">
      <dsp:nvSpPr>
        <dsp:cNvPr id="0" name=""/>
        <dsp:cNvSpPr/>
      </dsp:nvSpPr>
      <dsp:spPr>
        <a:xfrm>
          <a:off x="420030" y="1200270"/>
          <a:ext cx="420940" cy="3301912"/>
        </a:xfrm>
        <a:custGeom>
          <a:avLst/>
          <a:gdLst/>
          <a:ahLst/>
          <a:cxnLst/>
          <a:rect l="0" t="0" r="0" b="0"/>
          <a:pathLst>
            <a:path>
              <a:moveTo>
                <a:pt x="0" y="0"/>
              </a:moveTo>
              <a:lnTo>
                <a:pt x="0" y="3301912"/>
              </a:lnTo>
              <a:lnTo>
                <a:pt x="420940" y="330191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AAB24B-83F7-4851-AAA3-8B6DC3486B44}">
      <dsp:nvSpPr>
        <dsp:cNvPr id="0" name=""/>
        <dsp:cNvSpPr/>
      </dsp:nvSpPr>
      <dsp:spPr>
        <a:xfrm>
          <a:off x="840970" y="4117057"/>
          <a:ext cx="7655973" cy="770251"/>
        </a:xfrm>
        <a:prstGeom prst="roundRect">
          <a:avLst>
            <a:gd name="adj" fmla="val 10000"/>
          </a:avLst>
        </a:prstGeom>
        <a:solidFill>
          <a:srgbClr val="FBE0BD">
            <a:alpha val="90000"/>
          </a:srgb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l" defTabSz="800100">
            <a:lnSpc>
              <a:spcPct val="90000"/>
            </a:lnSpc>
            <a:spcBef>
              <a:spcPct val="0"/>
            </a:spcBef>
            <a:spcAft>
              <a:spcPct val="35000"/>
            </a:spcAft>
            <a:buNone/>
          </a:pPr>
          <a:r>
            <a:rPr lang="hu-HU" sz="1800" b="1" kern="1200" dirty="0" err="1"/>
            <a:t>Other</a:t>
          </a:r>
          <a:r>
            <a:rPr lang="hu-HU" sz="1800" b="1" kern="1200" dirty="0"/>
            <a:t> </a:t>
          </a:r>
          <a:r>
            <a:rPr lang="hu-HU" sz="1800" b="1" kern="1200" dirty="0" err="1"/>
            <a:t>Governmental</a:t>
          </a:r>
          <a:r>
            <a:rPr lang="hu-HU" sz="1800" b="1" kern="1200" dirty="0"/>
            <a:t> </a:t>
          </a:r>
          <a:r>
            <a:rPr lang="hu-HU" sz="1800" b="1" kern="1200" dirty="0" err="1"/>
            <a:t>Organisations</a:t>
          </a:r>
          <a:r>
            <a:rPr lang="hu-HU" sz="1800" b="1" kern="1200" dirty="0"/>
            <a:t> (</a:t>
          </a:r>
          <a:r>
            <a:rPr lang="hu-HU" sz="1800" b="1" kern="1200" dirty="0" err="1"/>
            <a:t>ie</a:t>
          </a:r>
          <a:r>
            <a:rPr lang="hu-HU" sz="1800" b="1" kern="1200" dirty="0"/>
            <a:t>. MNV </a:t>
          </a:r>
          <a:r>
            <a:rPr lang="hu-HU" sz="1800" b="1" kern="1200" dirty="0" err="1"/>
            <a:t>Zrt</a:t>
          </a:r>
          <a:r>
            <a:rPr lang="hu-HU" sz="1800" b="1" kern="1200" dirty="0"/>
            <a:t>.)</a:t>
          </a:r>
        </a:p>
      </dsp:txBody>
      <dsp:txXfrm>
        <a:off x="863530" y="4139617"/>
        <a:ext cx="7610853" cy="72513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01B7B-0872-48C1-A07E-57966C4EE775}">
      <dsp:nvSpPr>
        <dsp:cNvPr id="0" name=""/>
        <dsp:cNvSpPr/>
      </dsp:nvSpPr>
      <dsp:spPr>
        <a:xfrm>
          <a:off x="0" y="5122699"/>
          <a:ext cx="8784976" cy="420313"/>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rtl="0">
            <a:lnSpc>
              <a:spcPct val="90000"/>
            </a:lnSpc>
            <a:spcBef>
              <a:spcPct val="0"/>
            </a:spcBef>
            <a:spcAft>
              <a:spcPct val="35000"/>
            </a:spcAft>
            <a:buNone/>
          </a:pPr>
          <a:r>
            <a:rPr lang="hu-HU" sz="1200" b="1" kern="1200" dirty="0">
              <a:latin typeface="Segoe UI" panose="020B0502040204020203" pitchFamily="34" charset="0"/>
              <a:ea typeface="Segoe UI" panose="020B0502040204020203" pitchFamily="34" charset="0"/>
              <a:cs typeface="Segoe UI" panose="020B0502040204020203" pitchFamily="34" charset="0"/>
            </a:rPr>
            <a:t>The </a:t>
          </a:r>
          <a:r>
            <a:rPr lang="hu-HU" sz="1200" b="1" kern="1200" dirty="0" err="1">
              <a:latin typeface="Segoe UI" panose="020B0502040204020203" pitchFamily="34" charset="0"/>
              <a:ea typeface="Segoe UI" panose="020B0502040204020203" pitchFamily="34" charset="0"/>
              <a:cs typeface="Segoe UI" panose="020B0502040204020203" pitchFamily="34" charset="0"/>
            </a:rPr>
            <a:t>procedure</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latin typeface="Segoe UI" panose="020B0502040204020203" pitchFamily="34" charset="0"/>
              <a:ea typeface="Segoe UI" panose="020B0502040204020203" pitchFamily="34" charset="0"/>
              <a:cs typeface="Segoe UI" panose="020B0502040204020203" pitchFamily="34" charset="0"/>
            </a:rPr>
            <a:t>for</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latin typeface="Segoe UI" panose="020B0502040204020203" pitchFamily="34" charset="0"/>
              <a:ea typeface="Segoe UI" panose="020B0502040204020203" pitchFamily="34" charset="0"/>
              <a:cs typeface="Segoe UI" panose="020B0502040204020203" pitchFamily="34" charset="0"/>
            </a:rPr>
            <a:t>debate</a:t>
          </a:r>
          <a:r>
            <a:rPr lang="hu-HU" sz="1200" b="1" kern="1200" dirty="0">
              <a:latin typeface="Segoe UI" panose="020B0502040204020203" pitchFamily="34" charset="0"/>
              <a:ea typeface="Segoe UI" panose="020B0502040204020203" pitchFamily="34" charset="0"/>
              <a:cs typeface="Segoe UI" panose="020B0502040204020203" pitchFamily="34" charset="0"/>
            </a:rPr>
            <a:t> and </a:t>
          </a:r>
          <a:r>
            <a:rPr lang="hu-HU" sz="1200" b="1" kern="1200" dirty="0" err="1">
              <a:latin typeface="Segoe UI" panose="020B0502040204020203" pitchFamily="34" charset="0"/>
              <a:ea typeface="Segoe UI" panose="020B0502040204020203" pitchFamily="34" charset="0"/>
              <a:cs typeface="Segoe UI" panose="020B0502040204020203" pitchFamily="34" charset="0"/>
            </a:rPr>
            <a:t>approval</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latin typeface="Segoe UI" panose="020B0502040204020203" pitchFamily="34" charset="0"/>
              <a:ea typeface="Segoe UI" panose="020B0502040204020203" pitchFamily="34" charset="0"/>
              <a:cs typeface="Segoe UI" panose="020B0502040204020203" pitchFamily="34" charset="0"/>
            </a:rPr>
            <a:t>by</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latin typeface="Segoe UI" panose="020B0502040204020203" pitchFamily="34" charset="0"/>
              <a:ea typeface="Segoe UI" panose="020B0502040204020203" pitchFamily="34" charset="0"/>
              <a:cs typeface="Segoe UI" panose="020B0502040204020203" pitchFamily="34" charset="0"/>
            </a:rPr>
            <a:t>the</a:t>
          </a:r>
          <a:r>
            <a:rPr lang="hu-HU" sz="1200" b="1" kern="1200" dirty="0">
              <a:latin typeface="Segoe UI" panose="020B0502040204020203" pitchFamily="34" charset="0"/>
              <a:ea typeface="Segoe UI" panose="020B0502040204020203" pitchFamily="34" charset="0"/>
              <a:cs typeface="Segoe UI" panose="020B0502040204020203" pitchFamily="34" charset="0"/>
            </a:rPr>
            <a:t> Parlament is </a:t>
          </a:r>
          <a:r>
            <a:rPr lang="hu-HU" sz="1200" b="1" kern="1200" dirty="0" err="1">
              <a:latin typeface="Segoe UI" panose="020B0502040204020203" pitchFamily="34" charset="0"/>
              <a:ea typeface="Segoe UI" panose="020B0502040204020203" pitchFamily="34" charset="0"/>
              <a:cs typeface="Segoe UI" panose="020B0502040204020203" pitchFamily="34" charset="0"/>
            </a:rPr>
            <a:t>identical</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latin typeface="Segoe UI" panose="020B0502040204020203" pitchFamily="34" charset="0"/>
              <a:ea typeface="Segoe UI" panose="020B0502040204020203" pitchFamily="34" charset="0"/>
              <a:cs typeface="Segoe UI" panose="020B0502040204020203" pitchFamily="34" charset="0"/>
            </a:rPr>
            <a:t>with</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latin typeface="Segoe UI" panose="020B0502040204020203" pitchFamily="34" charset="0"/>
              <a:ea typeface="Segoe UI" panose="020B0502040204020203" pitchFamily="34" charset="0"/>
              <a:cs typeface="Segoe UI" panose="020B0502040204020203" pitchFamily="34" charset="0"/>
            </a:rPr>
            <a:t>process</a:t>
          </a:r>
          <a:r>
            <a:rPr lang="hu-HU" sz="1200" b="1" kern="1200">
              <a:latin typeface="Segoe UI" panose="020B0502040204020203" pitchFamily="34" charset="0"/>
              <a:ea typeface="Segoe UI" panose="020B0502040204020203" pitchFamily="34" charset="0"/>
              <a:cs typeface="Segoe UI" panose="020B0502040204020203" pitchFamily="34" charset="0"/>
            </a:rPr>
            <a:t> of formulation</a:t>
          </a:r>
          <a:r>
            <a:rPr lang="hu-HU" sz="1200" b="1" kern="1200" dirty="0">
              <a:latin typeface="Segoe UI" panose="020B0502040204020203" pitchFamily="34" charset="0"/>
              <a:ea typeface="Segoe UI" panose="020B0502040204020203" pitchFamily="34" charset="0"/>
              <a:cs typeface="Segoe UI" panose="020B0502040204020203" pitchFamily="34" charset="0"/>
            </a:rPr>
            <a:t> of </a:t>
          </a:r>
          <a:r>
            <a:rPr lang="hu-HU" sz="1200" b="1" kern="1200" dirty="0" err="1">
              <a:latin typeface="Segoe UI" panose="020B0502040204020203" pitchFamily="34" charset="0"/>
              <a:ea typeface="Segoe UI" panose="020B0502040204020203" pitchFamily="34" charset="0"/>
              <a:cs typeface="Segoe UI" panose="020B0502040204020203" pitchFamily="34" charset="0"/>
            </a:rPr>
            <a:t>budget</a:t>
          </a:r>
          <a:r>
            <a:rPr lang="hu-HU" sz="1200" b="1" kern="1200" dirty="0">
              <a:latin typeface="Segoe UI" panose="020B0502040204020203" pitchFamily="34" charset="0"/>
              <a:ea typeface="Segoe UI" panose="020B0502040204020203" pitchFamily="34" charset="0"/>
              <a:cs typeface="Segoe UI" panose="020B0502040204020203" pitchFamily="34" charset="0"/>
            </a:rPr>
            <a:t>.</a:t>
          </a:r>
          <a:endParaRPr lang="hu-HU" sz="1200" kern="1200" dirty="0">
            <a:latin typeface="Segoe UI" panose="020B0502040204020203" pitchFamily="34" charset="0"/>
            <a:ea typeface="Segoe UI" panose="020B0502040204020203" pitchFamily="34" charset="0"/>
            <a:cs typeface="Segoe UI" panose="020B0502040204020203" pitchFamily="34" charset="0"/>
          </a:endParaRPr>
        </a:p>
      </dsp:txBody>
      <dsp:txXfrm>
        <a:off x="0" y="5122699"/>
        <a:ext cx="8784976" cy="420313"/>
      </dsp:txXfrm>
    </dsp:sp>
    <dsp:sp modelId="{8602F542-2B71-491A-8E2D-8075967E44E2}">
      <dsp:nvSpPr>
        <dsp:cNvPr id="0" name=""/>
        <dsp:cNvSpPr/>
      </dsp:nvSpPr>
      <dsp:spPr>
        <a:xfrm rot="10800000">
          <a:off x="0" y="4482562"/>
          <a:ext cx="8784976" cy="646441"/>
        </a:xfrm>
        <a:prstGeom prst="upArrowCallou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rtl="0">
            <a:lnSpc>
              <a:spcPct val="90000"/>
            </a:lnSpc>
            <a:spcBef>
              <a:spcPct val="0"/>
            </a:spcBef>
            <a:spcAft>
              <a:spcPct val="35000"/>
            </a:spcAft>
            <a:buNone/>
          </a:pPr>
          <a:r>
            <a:rPr lang="hu-HU" sz="1200" b="1" kern="1200" dirty="0" err="1">
              <a:latin typeface="Segoe UI" panose="020B0502040204020203" pitchFamily="34" charset="0"/>
              <a:ea typeface="Segoe UI" panose="020B0502040204020203" pitchFamily="34" charset="0"/>
              <a:cs typeface="Segoe UI" panose="020B0502040204020203" pitchFamily="34" charset="0"/>
            </a:rPr>
            <a:t>Ministry</a:t>
          </a:r>
          <a:r>
            <a:rPr lang="hu-HU" sz="1200" b="1" kern="1200" dirty="0">
              <a:latin typeface="Segoe UI" panose="020B0502040204020203" pitchFamily="34" charset="0"/>
              <a:ea typeface="Segoe UI" panose="020B0502040204020203" pitchFamily="34" charset="0"/>
              <a:cs typeface="Segoe UI" panose="020B0502040204020203" pitchFamily="34" charset="0"/>
            </a:rPr>
            <a:t> of </a:t>
          </a:r>
          <a:r>
            <a:rPr lang="hu-HU" sz="1200" b="1" kern="1200" dirty="0" err="1">
              <a:latin typeface="Segoe UI" panose="020B0502040204020203" pitchFamily="34" charset="0"/>
              <a:ea typeface="Segoe UI" panose="020B0502040204020203" pitchFamily="34" charset="0"/>
              <a:cs typeface="Segoe UI" panose="020B0502040204020203" pitchFamily="34" charset="0"/>
            </a:rPr>
            <a:t>Finance</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latin typeface="Segoe UI" panose="020B0502040204020203" pitchFamily="34" charset="0"/>
              <a:ea typeface="Segoe UI" panose="020B0502040204020203" pitchFamily="34" charset="0"/>
              <a:cs typeface="Segoe UI" panose="020B0502040204020203" pitchFamily="34" charset="0"/>
            </a:rPr>
            <a:t>send</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latin typeface="Segoe UI" panose="020B0502040204020203" pitchFamily="34" charset="0"/>
              <a:ea typeface="Segoe UI" panose="020B0502040204020203" pitchFamily="34" charset="0"/>
              <a:cs typeface="Segoe UI" panose="020B0502040204020203" pitchFamily="34" charset="0"/>
            </a:rPr>
            <a:t>the</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latin typeface="Segoe UI" panose="020B0502040204020203" pitchFamily="34" charset="0"/>
              <a:ea typeface="Segoe UI" panose="020B0502040204020203" pitchFamily="34" charset="0"/>
              <a:cs typeface="Segoe UI" panose="020B0502040204020203" pitchFamily="34" charset="0"/>
            </a:rPr>
            <a:t>proposal</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latin typeface="Segoe UI" panose="020B0502040204020203" pitchFamily="34" charset="0"/>
              <a:ea typeface="Segoe UI" panose="020B0502040204020203" pitchFamily="34" charset="0"/>
              <a:cs typeface="Segoe UI" panose="020B0502040204020203" pitchFamily="34" charset="0"/>
            </a:rPr>
            <a:t>to</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latin typeface="Segoe UI" panose="020B0502040204020203" pitchFamily="34" charset="0"/>
              <a:ea typeface="Segoe UI" panose="020B0502040204020203" pitchFamily="34" charset="0"/>
              <a:cs typeface="Segoe UI" panose="020B0502040204020203" pitchFamily="34" charset="0"/>
            </a:rPr>
            <a:t>the</a:t>
          </a:r>
          <a:r>
            <a:rPr lang="hu-HU" sz="1200" b="1" kern="1200" dirty="0">
              <a:latin typeface="Segoe UI" panose="020B0502040204020203" pitchFamily="34" charset="0"/>
              <a:ea typeface="Segoe UI" panose="020B0502040204020203" pitchFamily="34" charset="0"/>
              <a:cs typeface="Segoe UI" panose="020B0502040204020203" pitchFamily="34" charset="0"/>
            </a:rPr>
            <a:t> Parlament</a:t>
          </a:r>
          <a:endParaRPr lang="hu-HU" sz="1200" kern="1200" dirty="0">
            <a:latin typeface="Segoe UI" panose="020B0502040204020203" pitchFamily="34" charset="0"/>
            <a:ea typeface="Segoe UI" panose="020B0502040204020203" pitchFamily="34" charset="0"/>
            <a:cs typeface="Segoe UI" panose="020B0502040204020203" pitchFamily="34" charset="0"/>
          </a:endParaRPr>
        </a:p>
      </dsp:txBody>
      <dsp:txXfrm rot="-10800000">
        <a:off x="0" y="4482562"/>
        <a:ext cx="8784976" cy="226901"/>
      </dsp:txXfrm>
    </dsp:sp>
    <dsp:sp modelId="{50D6EB8B-9ACA-4820-A673-2AEFFEA3EA9B}">
      <dsp:nvSpPr>
        <dsp:cNvPr id="0" name=""/>
        <dsp:cNvSpPr/>
      </dsp:nvSpPr>
      <dsp:spPr>
        <a:xfrm>
          <a:off x="0" y="4709463"/>
          <a:ext cx="8784976" cy="193286"/>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rtl="0">
            <a:lnSpc>
              <a:spcPct val="90000"/>
            </a:lnSpc>
            <a:spcBef>
              <a:spcPct val="0"/>
            </a:spcBef>
            <a:spcAft>
              <a:spcPct val="35000"/>
            </a:spcAft>
            <a:buNone/>
          </a:pPr>
          <a:r>
            <a:rPr lang="hu-HU" sz="1200" b="1" kern="1200" dirty="0" err="1">
              <a:solidFill>
                <a:schemeClr val="bg1"/>
              </a:solidFill>
              <a:latin typeface="Segoe UI" panose="020B0502040204020203" pitchFamily="34" charset="0"/>
              <a:ea typeface="Segoe UI" panose="020B0502040204020203" pitchFamily="34" charset="0"/>
              <a:cs typeface="Segoe UI" panose="020B0502040204020203" pitchFamily="34" charset="0"/>
            </a:rPr>
            <a:t>Sebtember</a:t>
          </a:r>
          <a:r>
            <a:rPr lang="hu-HU" sz="1200" b="1"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 2018</a:t>
          </a:r>
        </a:p>
      </dsp:txBody>
      <dsp:txXfrm>
        <a:off x="0" y="4709463"/>
        <a:ext cx="8784976" cy="193286"/>
      </dsp:txXfrm>
    </dsp:sp>
    <dsp:sp modelId="{194E4920-B1FD-415E-8C38-A92E54C2C421}">
      <dsp:nvSpPr>
        <dsp:cNvPr id="0" name=""/>
        <dsp:cNvSpPr/>
      </dsp:nvSpPr>
      <dsp:spPr>
        <a:xfrm rot="10800000">
          <a:off x="0" y="3842425"/>
          <a:ext cx="8784976" cy="646441"/>
        </a:xfrm>
        <a:prstGeom prst="upArrowCallou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rtl="0">
            <a:lnSpc>
              <a:spcPct val="90000"/>
            </a:lnSpc>
            <a:spcBef>
              <a:spcPct val="0"/>
            </a:spcBef>
            <a:spcAft>
              <a:spcPct val="35000"/>
            </a:spcAft>
            <a:buNone/>
          </a:pPr>
          <a:r>
            <a:rPr lang="hu-HU" sz="1200" b="1" kern="1200" dirty="0" err="1">
              <a:latin typeface="Segoe UI" panose="020B0502040204020203" pitchFamily="34" charset="0"/>
              <a:ea typeface="Segoe UI" panose="020B0502040204020203" pitchFamily="34" charset="0"/>
              <a:cs typeface="Segoe UI" panose="020B0502040204020203" pitchFamily="34" charset="0"/>
            </a:rPr>
            <a:t>Gorvernment</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latin typeface="Segoe UI" panose="020B0502040204020203" pitchFamily="34" charset="0"/>
              <a:ea typeface="Segoe UI" panose="020B0502040204020203" pitchFamily="34" charset="0"/>
              <a:cs typeface="Segoe UI" panose="020B0502040204020203" pitchFamily="34" charset="0"/>
            </a:rPr>
            <a:t>debate</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latin typeface="Segoe UI" panose="020B0502040204020203" pitchFamily="34" charset="0"/>
              <a:ea typeface="Segoe UI" panose="020B0502040204020203" pitchFamily="34" charset="0"/>
              <a:cs typeface="Segoe UI" panose="020B0502040204020203" pitchFamily="34" charset="0"/>
            </a:rPr>
            <a:t>the</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latin typeface="Segoe UI" panose="020B0502040204020203" pitchFamily="34" charset="0"/>
              <a:ea typeface="Segoe UI" panose="020B0502040204020203" pitchFamily="34" charset="0"/>
              <a:cs typeface="Segoe UI" panose="020B0502040204020203" pitchFamily="34" charset="0"/>
            </a:rPr>
            <a:t>proposal</a:t>
          </a:r>
          <a:endParaRPr lang="hu-HU" sz="1200" kern="1200" dirty="0">
            <a:latin typeface="Segoe UI" panose="020B0502040204020203" pitchFamily="34" charset="0"/>
            <a:ea typeface="Segoe UI" panose="020B0502040204020203" pitchFamily="34" charset="0"/>
            <a:cs typeface="Segoe UI" panose="020B0502040204020203" pitchFamily="34" charset="0"/>
          </a:endParaRPr>
        </a:p>
      </dsp:txBody>
      <dsp:txXfrm rot="-10800000">
        <a:off x="0" y="3842425"/>
        <a:ext cx="8784976" cy="226901"/>
      </dsp:txXfrm>
    </dsp:sp>
    <dsp:sp modelId="{10B1F6E5-8610-406F-A82E-4FFFB9FA3647}">
      <dsp:nvSpPr>
        <dsp:cNvPr id="0" name=""/>
        <dsp:cNvSpPr/>
      </dsp:nvSpPr>
      <dsp:spPr>
        <a:xfrm>
          <a:off x="0" y="4069326"/>
          <a:ext cx="8784976" cy="193286"/>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rtl="0">
            <a:lnSpc>
              <a:spcPct val="90000"/>
            </a:lnSpc>
            <a:spcBef>
              <a:spcPct val="0"/>
            </a:spcBef>
            <a:spcAft>
              <a:spcPct val="35000"/>
            </a:spcAft>
            <a:buNone/>
          </a:pPr>
          <a:r>
            <a:rPr lang="hu-HU" sz="1200" b="1" kern="1200" dirty="0" err="1">
              <a:solidFill>
                <a:schemeClr val="bg1"/>
              </a:solidFill>
              <a:latin typeface="Segoe UI" panose="020B0502040204020203" pitchFamily="34" charset="0"/>
              <a:ea typeface="Segoe UI" panose="020B0502040204020203" pitchFamily="34" charset="0"/>
              <a:cs typeface="Segoe UI" panose="020B0502040204020203" pitchFamily="34" charset="0"/>
            </a:rPr>
            <a:t>September</a:t>
          </a:r>
          <a:r>
            <a:rPr lang="hu-HU" sz="1200" b="1"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 2018</a:t>
          </a:r>
          <a:endParaRPr lang="hu-HU" sz="1200" kern="1200" dirty="0">
            <a:latin typeface="Segoe UI" panose="020B0502040204020203" pitchFamily="34" charset="0"/>
            <a:ea typeface="Segoe UI" panose="020B0502040204020203" pitchFamily="34" charset="0"/>
            <a:cs typeface="Segoe UI" panose="020B0502040204020203" pitchFamily="34" charset="0"/>
          </a:endParaRPr>
        </a:p>
      </dsp:txBody>
      <dsp:txXfrm>
        <a:off x="0" y="4069326"/>
        <a:ext cx="8784976" cy="193286"/>
      </dsp:txXfrm>
    </dsp:sp>
    <dsp:sp modelId="{D23045CB-8870-4F05-A229-DF15A437C436}">
      <dsp:nvSpPr>
        <dsp:cNvPr id="0" name=""/>
        <dsp:cNvSpPr/>
      </dsp:nvSpPr>
      <dsp:spPr>
        <a:xfrm rot="10800000">
          <a:off x="0" y="3202288"/>
          <a:ext cx="8784976" cy="646441"/>
        </a:xfrm>
        <a:prstGeom prst="upArrowCallou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rtl="0">
            <a:lnSpc>
              <a:spcPct val="90000"/>
            </a:lnSpc>
            <a:spcBef>
              <a:spcPct val="0"/>
            </a:spcBef>
            <a:spcAft>
              <a:spcPct val="35000"/>
            </a:spcAft>
            <a:buNone/>
          </a:pPr>
          <a:r>
            <a:rPr lang="hu-HU" sz="1200" b="1" kern="1200" dirty="0">
              <a:latin typeface="Segoe UI" panose="020B0502040204020203" pitchFamily="34" charset="0"/>
              <a:ea typeface="Segoe UI" panose="020B0502040204020203" pitchFamily="34" charset="0"/>
              <a:cs typeface="Segoe UI" panose="020B0502040204020203" pitchFamily="34" charset="0"/>
            </a:rPr>
            <a:t>The </a:t>
          </a:r>
          <a:r>
            <a:rPr lang="hu-HU" sz="1200" b="1" kern="1200" dirty="0" err="1">
              <a:latin typeface="Segoe UI" panose="020B0502040204020203" pitchFamily="34" charset="0"/>
              <a:ea typeface="Segoe UI" panose="020B0502040204020203" pitchFamily="34" charset="0"/>
              <a:cs typeface="Segoe UI" panose="020B0502040204020203" pitchFamily="34" charset="0"/>
            </a:rPr>
            <a:t>State</a:t>
          </a:r>
          <a:r>
            <a:rPr lang="hu-HU" sz="1200" b="1" kern="1200" dirty="0">
              <a:latin typeface="Segoe UI" panose="020B0502040204020203" pitchFamily="34" charset="0"/>
              <a:ea typeface="Segoe UI" panose="020B0502040204020203" pitchFamily="34" charset="0"/>
              <a:cs typeface="Segoe UI" panose="020B0502040204020203" pitchFamily="34" charset="0"/>
            </a:rPr>
            <a:t> Audit Office </a:t>
          </a:r>
          <a:r>
            <a:rPr lang="hu-HU" sz="1200" b="1" kern="1200" dirty="0" err="1">
              <a:latin typeface="Segoe UI" panose="020B0502040204020203" pitchFamily="34" charset="0"/>
              <a:ea typeface="Segoe UI" panose="020B0502040204020203" pitchFamily="34" charset="0"/>
              <a:cs typeface="Segoe UI" panose="020B0502040204020203" pitchFamily="34" charset="0"/>
            </a:rPr>
            <a:t>receive</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latin typeface="Segoe UI" panose="020B0502040204020203" pitchFamily="34" charset="0"/>
              <a:ea typeface="Segoe UI" panose="020B0502040204020203" pitchFamily="34" charset="0"/>
              <a:cs typeface="Segoe UI" panose="020B0502040204020203" pitchFamily="34" charset="0"/>
            </a:rPr>
            <a:t>the</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latin typeface="Segoe UI" panose="020B0502040204020203" pitchFamily="34" charset="0"/>
              <a:ea typeface="Segoe UI" panose="020B0502040204020203" pitchFamily="34" charset="0"/>
              <a:cs typeface="Segoe UI" panose="020B0502040204020203" pitchFamily="34" charset="0"/>
            </a:rPr>
            <a:t>proposal</a:t>
          </a:r>
          <a:endParaRPr lang="hu-HU" sz="1200" kern="1200" dirty="0">
            <a:latin typeface="Segoe UI" panose="020B0502040204020203" pitchFamily="34" charset="0"/>
            <a:ea typeface="Segoe UI" panose="020B0502040204020203" pitchFamily="34" charset="0"/>
            <a:cs typeface="Segoe UI" panose="020B0502040204020203" pitchFamily="34" charset="0"/>
          </a:endParaRPr>
        </a:p>
      </dsp:txBody>
      <dsp:txXfrm rot="-10800000">
        <a:off x="0" y="3202288"/>
        <a:ext cx="8784976" cy="226901"/>
      </dsp:txXfrm>
    </dsp:sp>
    <dsp:sp modelId="{5BCC2CD5-C0B1-4E27-8346-9420AA9245C4}">
      <dsp:nvSpPr>
        <dsp:cNvPr id="0" name=""/>
        <dsp:cNvSpPr/>
      </dsp:nvSpPr>
      <dsp:spPr>
        <a:xfrm>
          <a:off x="0" y="3429189"/>
          <a:ext cx="8784976" cy="193286"/>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rtl="0">
            <a:lnSpc>
              <a:spcPct val="90000"/>
            </a:lnSpc>
            <a:spcBef>
              <a:spcPct val="0"/>
            </a:spcBef>
            <a:spcAft>
              <a:spcPct val="35000"/>
            </a:spcAft>
            <a:buNone/>
          </a:pPr>
          <a:r>
            <a:rPr lang="hu-HU" sz="1000" b="1"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27 </a:t>
          </a:r>
          <a:r>
            <a:rPr lang="hu-HU" sz="1000" b="1" kern="1200" dirty="0" err="1">
              <a:solidFill>
                <a:schemeClr val="bg1"/>
              </a:solidFill>
              <a:latin typeface="Segoe UI" panose="020B0502040204020203" pitchFamily="34" charset="0"/>
              <a:ea typeface="Segoe UI" panose="020B0502040204020203" pitchFamily="34" charset="0"/>
              <a:cs typeface="Segoe UI" panose="020B0502040204020203" pitchFamily="34" charset="0"/>
            </a:rPr>
            <a:t>July</a:t>
          </a:r>
          <a:r>
            <a:rPr lang="hu-HU" sz="1000" b="1"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 2018</a:t>
          </a:r>
          <a:endParaRPr lang="hu-HU" sz="1000" kern="1200" dirty="0">
            <a:latin typeface="Segoe UI" panose="020B0502040204020203" pitchFamily="34" charset="0"/>
            <a:ea typeface="Segoe UI" panose="020B0502040204020203" pitchFamily="34" charset="0"/>
            <a:cs typeface="Segoe UI" panose="020B0502040204020203" pitchFamily="34" charset="0"/>
          </a:endParaRPr>
        </a:p>
      </dsp:txBody>
      <dsp:txXfrm>
        <a:off x="0" y="3429189"/>
        <a:ext cx="8784976" cy="193286"/>
      </dsp:txXfrm>
    </dsp:sp>
    <dsp:sp modelId="{4552DE5F-4D01-4D89-B72F-7D648EE6FFE1}">
      <dsp:nvSpPr>
        <dsp:cNvPr id="0" name=""/>
        <dsp:cNvSpPr/>
      </dsp:nvSpPr>
      <dsp:spPr>
        <a:xfrm rot="10800000">
          <a:off x="0" y="2562151"/>
          <a:ext cx="8784976" cy="646441"/>
        </a:xfrm>
        <a:prstGeom prst="upArrowCallou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rtl="0">
            <a:lnSpc>
              <a:spcPct val="90000"/>
            </a:lnSpc>
            <a:spcBef>
              <a:spcPct val="0"/>
            </a:spcBef>
            <a:spcAft>
              <a:spcPct val="35000"/>
            </a:spcAft>
            <a:buNone/>
          </a:pPr>
          <a:r>
            <a:rPr lang="hu-HU" sz="1200" b="1" kern="1200" dirty="0" err="1">
              <a:latin typeface="Segoe UI" panose="020B0502040204020203" pitchFamily="34" charset="0"/>
              <a:ea typeface="Segoe UI" panose="020B0502040204020203" pitchFamily="34" charset="0"/>
              <a:cs typeface="Segoe UI" panose="020B0502040204020203" pitchFamily="34" charset="0"/>
            </a:rPr>
            <a:t>Ministry</a:t>
          </a:r>
          <a:r>
            <a:rPr lang="hu-HU" sz="1200" b="1" kern="1200" dirty="0">
              <a:latin typeface="Segoe UI" panose="020B0502040204020203" pitchFamily="34" charset="0"/>
              <a:ea typeface="Segoe UI" panose="020B0502040204020203" pitchFamily="34" charset="0"/>
              <a:cs typeface="Segoe UI" panose="020B0502040204020203" pitchFamily="34" charset="0"/>
            </a:rPr>
            <a:t> of </a:t>
          </a:r>
          <a:r>
            <a:rPr lang="hu-HU" sz="1200" b="1" kern="1200" dirty="0" err="1">
              <a:latin typeface="Segoe UI" panose="020B0502040204020203" pitchFamily="34" charset="0"/>
              <a:ea typeface="Segoe UI" panose="020B0502040204020203" pitchFamily="34" charset="0"/>
              <a:cs typeface="Segoe UI" panose="020B0502040204020203" pitchFamily="34" charset="0"/>
            </a:rPr>
            <a:t>Finance</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latin typeface="Segoe UI" panose="020B0502040204020203" pitchFamily="34" charset="0"/>
              <a:ea typeface="Segoe UI" panose="020B0502040204020203" pitchFamily="34" charset="0"/>
              <a:cs typeface="Segoe UI" panose="020B0502040204020203" pitchFamily="34" charset="0"/>
            </a:rPr>
            <a:t>prepare</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latin typeface="Segoe UI" panose="020B0502040204020203" pitchFamily="34" charset="0"/>
              <a:ea typeface="Segoe UI" panose="020B0502040204020203" pitchFamily="34" charset="0"/>
              <a:cs typeface="Segoe UI" panose="020B0502040204020203" pitchFamily="34" charset="0"/>
            </a:rPr>
            <a:t>the</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latin typeface="Segoe UI" panose="020B0502040204020203" pitchFamily="34" charset="0"/>
              <a:ea typeface="Segoe UI" panose="020B0502040204020203" pitchFamily="34" charset="0"/>
              <a:cs typeface="Segoe UI" panose="020B0502040204020203" pitchFamily="34" charset="0"/>
            </a:rPr>
            <a:t>proposal</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latin typeface="Segoe UI" panose="020B0502040204020203" pitchFamily="34" charset="0"/>
              <a:ea typeface="Segoe UI" panose="020B0502040204020203" pitchFamily="34" charset="0"/>
              <a:cs typeface="Segoe UI" panose="020B0502040204020203" pitchFamily="34" charset="0"/>
            </a:rPr>
            <a:t>for</a:t>
          </a:r>
          <a:r>
            <a:rPr lang="hu-HU" sz="1200" b="1" kern="1200" dirty="0">
              <a:latin typeface="Segoe UI" panose="020B0502040204020203" pitchFamily="34" charset="0"/>
              <a:ea typeface="Segoe UI" panose="020B0502040204020203" pitchFamily="34" charset="0"/>
              <a:cs typeface="Segoe UI" panose="020B0502040204020203" pitchFamily="34" charset="0"/>
            </a:rPr>
            <a:t> Year-end </a:t>
          </a:r>
          <a:r>
            <a:rPr lang="hu-HU" sz="1200" b="1" kern="1200" dirty="0" err="1">
              <a:latin typeface="Segoe UI" panose="020B0502040204020203" pitchFamily="34" charset="0"/>
              <a:ea typeface="Segoe UI" panose="020B0502040204020203" pitchFamily="34" charset="0"/>
              <a:cs typeface="Segoe UI" panose="020B0502040204020203" pitchFamily="34" charset="0"/>
            </a:rPr>
            <a:t>Report</a:t>
          </a:r>
          <a:endParaRPr lang="hu-HU" sz="1200" kern="1200" dirty="0">
            <a:latin typeface="Segoe UI" panose="020B0502040204020203" pitchFamily="34" charset="0"/>
            <a:ea typeface="Segoe UI" panose="020B0502040204020203" pitchFamily="34" charset="0"/>
            <a:cs typeface="Segoe UI" panose="020B0502040204020203" pitchFamily="34" charset="0"/>
          </a:endParaRPr>
        </a:p>
      </dsp:txBody>
      <dsp:txXfrm rot="-10800000">
        <a:off x="0" y="2562151"/>
        <a:ext cx="8784976" cy="226901"/>
      </dsp:txXfrm>
    </dsp:sp>
    <dsp:sp modelId="{281E7860-B579-40A4-B9C8-E2B680CAD4C4}">
      <dsp:nvSpPr>
        <dsp:cNvPr id="0" name=""/>
        <dsp:cNvSpPr/>
      </dsp:nvSpPr>
      <dsp:spPr>
        <a:xfrm>
          <a:off x="0" y="2789052"/>
          <a:ext cx="8784976" cy="193286"/>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rtl="0">
            <a:lnSpc>
              <a:spcPct val="90000"/>
            </a:lnSpc>
            <a:spcBef>
              <a:spcPct val="0"/>
            </a:spcBef>
            <a:spcAft>
              <a:spcPct val="35000"/>
            </a:spcAft>
            <a:buNone/>
          </a:pPr>
          <a:r>
            <a:rPr lang="hu-HU" sz="1200" b="1"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13 </a:t>
          </a:r>
          <a:r>
            <a:rPr lang="hu-HU" sz="1200" b="1" kern="1200" dirty="0" err="1">
              <a:solidFill>
                <a:schemeClr val="bg1"/>
              </a:solidFill>
              <a:latin typeface="Segoe UI" panose="020B0502040204020203" pitchFamily="34" charset="0"/>
              <a:ea typeface="Segoe UI" panose="020B0502040204020203" pitchFamily="34" charset="0"/>
              <a:cs typeface="Segoe UI" panose="020B0502040204020203" pitchFamily="34" charset="0"/>
            </a:rPr>
            <a:t>July</a:t>
          </a:r>
          <a:r>
            <a:rPr lang="hu-HU" sz="1200" b="1"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 2018</a:t>
          </a:r>
          <a:endParaRPr lang="hu-HU" sz="1200" kern="1200" dirty="0">
            <a:latin typeface="Segoe UI" panose="020B0502040204020203" pitchFamily="34" charset="0"/>
            <a:ea typeface="Segoe UI" panose="020B0502040204020203" pitchFamily="34" charset="0"/>
            <a:cs typeface="Segoe UI" panose="020B0502040204020203" pitchFamily="34" charset="0"/>
          </a:endParaRPr>
        </a:p>
      </dsp:txBody>
      <dsp:txXfrm>
        <a:off x="0" y="2789052"/>
        <a:ext cx="8784976" cy="193286"/>
      </dsp:txXfrm>
    </dsp:sp>
    <dsp:sp modelId="{ADD3C36C-AD42-4D02-8D5A-E6771AB390D8}">
      <dsp:nvSpPr>
        <dsp:cNvPr id="0" name=""/>
        <dsp:cNvSpPr/>
      </dsp:nvSpPr>
      <dsp:spPr>
        <a:xfrm rot="10800000">
          <a:off x="0" y="1922014"/>
          <a:ext cx="8784976" cy="646441"/>
        </a:xfrm>
        <a:prstGeom prst="upArrowCallou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rtl="0">
            <a:lnSpc>
              <a:spcPct val="90000"/>
            </a:lnSpc>
            <a:spcBef>
              <a:spcPct val="0"/>
            </a:spcBef>
            <a:spcAft>
              <a:spcPct val="35000"/>
            </a:spcAft>
            <a:buNone/>
          </a:pPr>
          <a:r>
            <a:rPr lang="hu-HU" sz="1200" b="1" kern="1200" dirty="0" err="1">
              <a:latin typeface="Segoe UI" panose="020B0502040204020203" pitchFamily="34" charset="0"/>
              <a:ea typeface="Segoe UI" panose="020B0502040204020203" pitchFamily="34" charset="0"/>
              <a:cs typeface="Segoe UI" panose="020B0502040204020203" pitchFamily="34" charset="0"/>
            </a:rPr>
            <a:t>Treasure</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latin typeface="Segoe UI" panose="020B0502040204020203" pitchFamily="34" charset="0"/>
              <a:ea typeface="Segoe UI" panose="020B0502040204020203" pitchFamily="34" charset="0"/>
              <a:cs typeface="Segoe UI" panose="020B0502040204020203" pitchFamily="34" charset="0"/>
            </a:rPr>
            <a:t>send</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latin typeface="Segoe UI" panose="020B0502040204020203" pitchFamily="34" charset="0"/>
              <a:ea typeface="Segoe UI" panose="020B0502040204020203" pitchFamily="34" charset="0"/>
              <a:cs typeface="Segoe UI" panose="020B0502040204020203" pitchFamily="34" charset="0"/>
            </a:rPr>
            <a:t>the</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latin typeface="Segoe UI" panose="020B0502040204020203" pitchFamily="34" charset="0"/>
              <a:ea typeface="Segoe UI" panose="020B0502040204020203" pitchFamily="34" charset="0"/>
              <a:cs typeface="Segoe UI" panose="020B0502040204020203" pitchFamily="34" charset="0"/>
            </a:rPr>
            <a:t>summarized</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latin typeface="Segoe UI" panose="020B0502040204020203" pitchFamily="34" charset="0"/>
              <a:ea typeface="Segoe UI" panose="020B0502040204020203" pitchFamily="34" charset="0"/>
              <a:cs typeface="Segoe UI" panose="020B0502040204020203" pitchFamily="34" charset="0"/>
            </a:rPr>
            <a:t>data</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latin typeface="Segoe UI" panose="020B0502040204020203" pitchFamily="34" charset="0"/>
              <a:ea typeface="Segoe UI" panose="020B0502040204020203" pitchFamily="34" charset="0"/>
              <a:cs typeface="Segoe UI" panose="020B0502040204020203" pitchFamily="34" charset="0"/>
            </a:rPr>
            <a:t>to</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latin typeface="Segoe UI" panose="020B0502040204020203" pitchFamily="34" charset="0"/>
              <a:ea typeface="Segoe UI" panose="020B0502040204020203" pitchFamily="34" charset="0"/>
              <a:cs typeface="Segoe UI" panose="020B0502040204020203" pitchFamily="34" charset="0"/>
            </a:rPr>
            <a:t>Ministry</a:t>
          </a:r>
          <a:r>
            <a:rPr lang="hu-HU" sz="1200" b="1" kern="1200" dirty="0">
              <a:latin typeface="Segoe UI" panose="020B0502040204020203" pitchFamily="34" charset="0"/>
              <a:ea typeface="Segoe UI" panose="020B0502040204020203" pitchFamily="34" charset="0"/>
              <a:cs typeface="Segoe UI" panose="020B0502040204020203" pitchFamily="34" charset="0"/>
            </a:rPr>
            <a:t> of </a:t>
          </a:r>
          <a:r>
            <a:rPr lang="hu-HU" sz="1200" b="1" kern="1200" dirty="0" err="1">
              <a:latin typeface="Segoe UI" panose="020B0502040204020203" pitchFamily="34" charset="0"/>
              <a:ea typeface="Segoe UI" panose="020B0502040204020203" pitchFamily="34" charset="0"/>
              <a:cs typeface="Segoe UI" panose="020B0502040204020203" pitchFamily="34" charset="0"/>
            </a:rPr>
            <a:t>Finance</a:t>
          </a:r>
          <a:endParaRPr lang="hu-HU" sz="1200" kern="1200" dirty="0">
            <a:latin typeface="Segoe UI" panose="020B0502040204020203" pitchFamily="34" charset="0"/>
            <a:ea typeface="Segoe UI" panose="020B0502040204020203" pitchFamily="34" charset="0"/>
            <a:cs typeface="Segoe UI" panose="020B0502040204020203" pitchFamily="34" charset="0"/>
          </a:endParaRPr>
        </a:p>
      </dsp:txBody>
      <dsp:txXfrm rot="-10800000">
        <a:off x="0" y="1922014"/>
        <a:ext cx="8784976" cy="226901"/>
      </dsp:txXfrm>
    </dsp:sp>
    <dsp:sp modelId="{892FC494-596D-45E1-A267-BA370B9D387E}">
      <dsp:nvSpPr>
        <dsp:cNvPr id="0" name=""/>
        <dsp:cNvSpPr/>
      </dsp:nvSpPr>
      <dsp:spPr>
        <a:xfrm>
          <a:off x="0" y="2148915"/>
          <a:ext cx="8784976" cy="193286"/>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rtl="0">
            <a:lnSpc>
              <a:spcPct val="90000"/>
            </a:lnSpc>
            <a:spcBef>
              <a:spcPct val="0"/>
            </a:spcBef>
            <a:spcAft>
              <a:spcPct val="35000"/>
            </a:spcAft>
            <a:buNone/>
          </a:pPr>
          <a:r>
            <a:rPr lang="hu-HU" sz="1200" b="1"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2 </a:t>
          </a:r>
          <a:r>
            <a:rPr lang="hu-HU" sz="1200" b="1" kern="1200" dirty="0" err="1">
              <a:solidFill>
                <a:schemeClr val="bg1"/>
              </a:solidFill>
              <a:latin typeface="Segoe UI" panose="020B0502040204020203" pitchFamily="34" charset="0"/>
              <a:ea typeface="Segoe UI" panose="020B0502040204020203" pitchFamily="34" charset="0"/>
              <a:cs typeface="Segoe UI" panose="020B0502040204020203" pitchFamily="34" charset="0"/>
            </a:rPr>
            <a:t>July</a:t>
          </a:r>
          <a:r>
            <a:rPr lang="hu-HU" sz="1200" b="1"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 2018</a:t>
          </a:r>
          <a:endParaRPr lang="hu-HU" sz="1200" kern="1200" dirty="0">
            <a:latin typeface="Segoe UI" panose="020B0502040204020203" pitchFamily="34" charset="0"/>
            <a:ea typeface="Segoe UI" panose="020B0502040204020203" pitchFamily="34" charset="0"/>
            <a:cs typeface="Segoe UI" panose="020B0502040204020203" pitchFamily="34" charset="0"/>
          </a:endParaRPr>
        </a:p>
      </dsp:txBody>
      <dsp:txXfrm>
        <a:off x="0" y="2148915"/>
        <a:ext cx="8784976" cy="193286"/>
      </dsp:txXfrm>
    </dsp:sp>
    <dsp:sp modelId="{5AA06FD6-929F-448F-ADEA-00D8AB57870B}">
      <dsp:nvSpPr>
        <dsp:cNvPr id="0" name=""/>
        <dsp:cNvSpPr/>
      </dsp:nvSpPr>
      <dsp:spPr>
        <a:xfrm rot="10800000">
          <a:off x="0" y="1281877"/>
          <a:ext cx="8784976" cy="646441"/>
        </a:xfrm>
        <a:prstGeom prst="upArrowCallou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rtl="0">
            <a:lnSpc>
              <a:spcPct val="90000"/>
            </a:lnSpc>
            <a:spcBef>
              <a:spcPct val="0"/>
            </a:spcBef>
            <a:spcAft>
              <a:spcPct val="35000"/>
            </a:spcAft>
            <a:buNone/>
          </a:pPr>
          <a:r>
            <a:rPr lang="hu-HU" sz="1200" b="1" kern="1200" dirty="0">
              <a:latin typeface="Segoe UI" panose="020B0502040204020203" pitchFamily="34" charset="0"/>
              <a:ea typeface="Segoe UI" panose="020B0502040204020203" pitchFamily="34" charset="0"/>
              <a:cs typeface="Segoe UI" panose="020B0502040204020203" pitchFamily="34" charset="0"/>
            </a:rPr>
            <a:t>Line </a:t>
          </a:r>
          <a:r>
            <a:rPr lang="hu-HU" sz="1200" b="1" kern="1200" dirty="0" err="1">
              <a:latin typeface="Segoe UI" panose="020B0502040204020203" pitchFamily="34" charset="0"/>
              <a:ea typeface="Segoe UI" panose="020B0502040204020203" pitchFamily="34" charset="0"/>
              <a:cs typeface="Segoe UI" panose="020B0502040204020203" pitchFamily="34" charset="0"/>
            </a:rPr>
            <a:t>ministries</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latin typeface="Segoe UI" panose="020B0502040204020203" pitchFamily="34" charset="0"/>
              <a:ea typeface="Segoe UI" panose="020B0502040204020203" pitchFamily="34" charset="0"/>
              <a:cs typeface="Segoe UI" panose="020B0502040204020203" pitchFamily="34" charset="0"/>
            </a:rPr>
            <a:t>check</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latin typeface="Segoe UI" panose="020B0502040204020203" pitchFamily="34" charset="0"/>
              <a:ea typeface="Segoe UI" panose="020B0502040204020203" pitchFamily="34" charset="0"/>
              <a:cs typeface="Segoe UI" panose="020B0502040204020203" pitchFamily="34" charset="0"/>
            </a:rPr>
            <a:t>the</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latin typeface="Segoe UI" panose="020B0502040204020203" pitchFamily="34" charset="0"/>
              <a:ea typeface="Segoe UI" panose="020B0502040204020203" pitchFamily="34" charset="0"/>
              <a:cs typeface="Segoe UI" panose="020B0502040204020203" pitchFamily="34" charset="0"/>
            </a:rPr>
            <a:t>data</a:t>
          </a:r>
          <a:r>
            <a:rPr lang="hu-HU" sz="1200" b="1" kern="1200" dirty="0">
              <a:latin typeface="Segoe UI" panose="020B0502040204020203" pitchFamily="34" charset="0"/>
              <a:ea typeface="Segoe UI" panose="020B0502040204020203" pitchFamily="34" charset="0"/>
              <a:cs typeface="Segoe UI" panose="020B0502040204020203" pitchFamily="34" charset="0"/>
            </a:rPr>
            <a:t> and </a:t>
          </a:r>
          <a:r>
            <a:rPr lang="hu-HU" sz="1200" b="1" kern="1200" dirty="0" err="1">
              <a:latin typeface="Segoe UI" panose="020B0502040204020203" pitchFamily="34" charset="0"/>
              <a:ea typeface="Segoe UI" panose="020B0502040204020203" pitchFamily="34" charset="0"/>
              <a:cs typeface="Segoe UI" panose="020B0502040204020203" pitchFamily="34" charset="0"/>
            </a:rPr>
            <a:t>prepare</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latin typeface="Segoe UI" panose="020B0502040204020203" pitchFamily="34" charset="0"/>
              <a:ea typeface="Segoe UI" panose="020B0502040204020203" pitchFamily="34" charset="0"/>
              <a:cs typeface="Segoe UI" panose="020B0502040204020203" pitchFamily="34" charset="0"/>
            </a:rPr>
            <a:t>the</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latin typeface="Segoe UI" panose="020B0502040204020203" pitchFamily="34" charset="0"/>
              <a:ea typeface="Segoe UI" panose="020B0502040204020203" pitchFamily="34" charset="0"/>
              <a:cs typeface="Segoe UI" panose="020B0502040204020203" pitchFamily="34" charset="0"/>
            </a:rPr>
            <a:t>chapter</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latin typeface="Segoe UI" panose="020B0502040204020203" pitchFamily="34" charset="0"/>
              <a:ea typeface="Segoe UI" panose="020B0502040204020203" pitchFamily="34" charset="0"/>
              <a:cs typeface="Segoe UI" panose="020B0502040204020203" pitchFamily="34" charset="0"/>
            </a:rPr>
            <a:t>explanation</a:t>
          </a:r>
          <a:endParaRPr lang="hu-HU" sz="1200" kern="1200" dirty="0">
            <a:latin typeface="Segoe UI" panose="020B0502040204020203" pitchFamily="34" charset="0"/>
            <a:ea typeface="Segoe UI" panose="020B0502040204020203" pitchFamily="34" charset="0"/>
            <a:cs typeface="Segoe UI" panose="020B0502040204020203" pitchFamily="34" charset="0"/>
          </a:endParaRPr>
        </a:p>
      </dsp:txBody>
      <dsp:txXfrm rot="-10800000">
        <a:off x="0" y="1281877"/>
        <a:ext cx="8784976" cy="226901"/>
      </dsp:txXfrm>
    </dsp:sp>
    <dsp:sp modelId="{6216FAE3-C466-497D-A243-134F5949DC42}">
      <dsp:nvSpPr>
        <dsp:cNvPr id="0" name=""/>
        <dsp:cNvSpPr/>
      </dsp:nvSpPr>
      <dsp:spPr>
        <a:xfrm>
          <a:off x="0" y="1508778"/>
          <a:ext cx="8784976" cy="193286"/>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rtl="0">
            <a:lnSpc>
              <a:spcPct val="90000"/>
            </a:lnSpc>
            <a:spcBef>
              <a:spcPct val="0"/>
            </a:spcBef>
            <a:spcAft>
              <a:spcPct val="35000"/>
            </a:spcAft>
            <a:buNone/>
          </a:pPr>
          <a:r>
            <a:rPr lang="hu-HU" sz="1200" b="1"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26 </a:t>
          </a:r>
          <a:r>
            <a:rPr lang="hu-HU" sz="1200" b="1" kern="1200" dirty="0" err="1">
              <a:solidFill>
                <a:schemeClr val="bg1"/>
              </a:solidFill>
              <a:latin typeface="Segoe UI" panose="020B0502040204020203" pitchFamily="34" charset="0"/>
              <a:ea typeface="Segoe UI" panose="020B0502040204020203" pitchFamily="34" charset="0"/>
              <a:cs typeface="Segoe UI" panose="020B0502040204020203" pitchFamily="34" charset="0"/>
            </a:rPr>
            <a:t>June</a:t>
          </a:r>
          <a:r>
            <a:rPr lang="hu-HU" sz="1200" b="1"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 2018</a:t>
          </a:r>
          <a:endParaRPr lang="hu-HU" sz="1200" kern="1200" dirty="0">
            <a:latin typeface="Segoe UI" panose="020B0502040204020203" pitchFamily="34" charset="0"/>
            <a:ea typeface="Segoe UI" panose="020B0502040204020203" pitchFamily="34" charset="0"/>
            <a:cs typeface="Segoe UI" panose="020B0502040204020203" pitchFamily="34" charset="0"/>
          </a:endParaRPr>
        </a:p>
      </dsp:txBody>
      <dsp:txXfrm>
        <a:off x="0" y="1508778"/>
        <a:ext cx="8784976" cy="193286"/>
      </dsp:txXfrm>
    </dsp:sp>
    <dsp:sp modelId="{807A07F9-AEAB-4F53-90CC-CE5CB73D7092}">
      <dsp:nvSpPr>
        <dsp:cNvPr id="0" name=""/>
        <dsp:cNvSpPr/>
      </dsp:nvSpPr>
      <dsp:spPr>
        <a:xfrm rot="10800000">
          <a:off x="0" y="641739"/>
          <a:ext cx="8784976" cy="646441"/>
        </a:xfrm>
        <a:prstGeom prst="upArrowCallou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rtl="0">
            <a:lnSpc>
              <a:spcPct val="90000"/>
            </a:lnSpc>
            <a:spcBef>
              <a:spcPct val="0"/>
            </a:spcBef>
            <a:spcAft>
              <a:spcPct val="35000"/>
            </a:spcAft>
            <a:buNone/>
          </a:pPr>
          <a:r>
            <a:rPr lang="hu-HU" sz="1200" b="1" kern="1200">
              <a:latin typeface="Segoe UI" panose="020B0502040204020203" pitchFamily="34" charset="0"/>
              <a:ea typeface="Segoe UI" panose="020B0502040204020203" pitchFamily="34" charset="0"/>
              <a:cs typeface="Segoe UI" panose="020B0502040204020203" pitchFamily="34" charset="0"/>
            </a:rPr>
            <a:t>Ministry of Finance set the </a:t>
          </a:r>
          <a:r>
            <a:rPr lang="en-US" sz="1200" b="1" kern="1200">
              <a:latin typeface="Segoe UI" panose="020B0502040204020203" pitchFamily="34" charset="0"/>
              <a:ea typeface="Segoe UI" panose="020B0502040204020203" pitchFamily="34" charset="0"/>
              <a:cs typeface="Segoe UI" panose="020B0502040204020203" pitchFamily="34" charset="0"/>
            </a:rPr>
            <a:t>process of closing the accounts</a:t>
          </a:r>
          <a:r>
            <a:rPr lang="hu-HU" sz="1200" b="1" kern="1200">
              <a:latin typeface="Segoe UI" panose="020B0502040204020203" pitchFamily="34" charset="0"/>
              <a:ea typeface="Segoe UI" panose="020B0502040204020203" pitchFamily="34" charset="0"/>
              <a:cs typeface="Segoe UI" panose="020B0502040204020203" pitchFamily="34" charset="0"/>
            </a:rPr>
            <a:t> </a:t>
          </a:r>
          <a:endParaRPr lang="hu-HU" sz="1200" kern="1200" dirty="0">
            <a:latin typeface="Segoe UI" panose="020B0502040204020203" pitchFamily="34" charset="0"/>
            <a:ea typeface="Segoe UI" panose="020B0502040204020203" pitchFamily="34" charset="0"/>
            <a:cs typeface="Segoe UI" panose="020B0502040204020203" pitchFamily="34" charset="0"/>
          </a:endParaRPr>
        </a:p>
      </dsp:txBody>
      <dsp:txXfrm rot="-10800000">
        <a:off x="0" y="641739"/>
        <a:ext cx="8784976" cy="226901"/>
      </dsp:txXfrm>
    </dsp:sp>
    <dsp:sp modelId="{FA890B8C-2BF3-4C08-8FEC-32483231D39B}">
      <dsp:nvSpPr>
        <dsp:cNvPr id="0" name=""/>
        <dsp:cNvSpPr/>
      </dsp:nvSpPr>
      <dsp:spPr>
        <a:xfrm>
          <a:off x="0" y="868640"/>
          <a:ext cx="8784976" cy="193286"/>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rtl="0">
            <a:lnSpc>
              <a:spcPct val="90000"/>
            </a:lnSpc>
            <a:spcBef>
              <a:spcPct val="0"/>
            </a:spcBef>
            <a:spcAft>
              <a:spcPct val="35000"/>
            </a:spcAft>
            <a:buNone/>
          </a:pPr>
          <a:r>
            <a:rPr lang="hu-HU" sz="1200" b="1"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19 </a:t>
          </a:r>
          <a:r>
            <a:rPr lang="hu-HU" sz="1200" b="1" kern="1200" dirty="0" err="1">
              <a:solidFill>
                <a:schemeClr val="bg1"/>
              </a:solidFill>
              <a:latin typeface="Segoe UI" panose="020B0502040204020203" pitchFamily="34" charset="0"/>
              <a:ea typeface="Segoe UI" panose="020B0502040204020203" pitchFamily="34" charset="0"/>
              <a:cs typeface="Segoe UI" panose="020B0502040204020203" pitchFamily="34" charset="0"/>
            </a:rPr>
            <a:t>June</a:t>
          </a:r>
          <a:r>
            <a:rPr lang="hu-HU" sz="1200" b="1"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 2018</a:t>
          </a:r>
        </a:p>
      </dsp:txBody>
      <dsp:txXfrm>
        <a:off x="0" y="868640"/>
        <a:ext cx="8784976" cy="193286"/>
      </dsp:txXfrm>
    </dsp:sp>
    <dsp:sp modelId="{72BDCD5E-93C9-4CFF-B1DD-1F2E46179C1F}">
      <dsp:nvSpPr>
        <dsp:cNvPr id="0" name=""/>
        <dsp:cNvSpPr/>
      </dsp:nvSpPr>
      <dsp:spPr>
        <a:xfrm rot="10800000">
          <a:off x="0" y="1602"/>
          <a:ext cx="8784976" cy="646441"/>
        </a:xfrm>
        <a:prstGeom prst="upArrowCallou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rtl="0">
            <a:lnSpc>
              <a:spcPct val="90000"/>
            </a:lnSpc>
            <a:spcBef>
              <a:spcPct val="0"/>
            </a:spcBef>
            <a:spcAft>
              <a:spcPct val="35000"/>
            </a:spcAft>
            <a:buNone/>
          </a:pPr>
          <a:r>
            <a:rPr lang="hu-HU" sz="1200" b="1" kern="1200" dirty="0" err="1">
              <a:latin typeface="Segoe UI" panose="020B0502040204020203" pitchFamily="34" charset="0"/>
              <a:ea typeface="Segoe UI" panose="020B0502040204020203" pitchFamily="34" charset="0"/>
              <a:cs typeface="Segoe UI" panose="020B0502040204020203" pitchFamily="34" charset="0"/>
            </a:rPr>
            <a:t>Budgetary</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latin typeface="Segoe UI" panose="020B0502040204020203" pitchFamily="34" charset="0"/>
              <a:ea typeface="Segoe UI" panose="020B0502040204020203" pitchFamily="34" charset="0"/>
              <a:cs typeface="Segoe UI" panose="020B0502040204020203" pitchFamily="34" charset="0"/>
            </a:rPr>
            <a:t>institutions</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latin typeface="Segoe UI" panose="020B0502040204020203" pitchFamily="34" charset="0"/>
              <a:ea typeface="Segoe UI" panose="020B0502040204020203" pitchFamily="34" charset="0"/>
              <a:cs typeface="Segoe UI" panose="020B0502040204020203" pitchFamily="34" charset="0"/>
            </a:rPr>
            <a:t>send</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latin typeface="Segoe UI" panose="020B0502040204020203" pitchFamily="34" charset="0"/>
              <a:ea typeface="Segoe UI" panose="020B0502040204020203" pitchFamily="34" charset="0"/>
              <a:cs typeface="Segoe UI" panose="020B0502040204020203" pitchFamily="34" charset="0"/>
            </a:rPr>
            <a:t>their</a:t>
          </a:r>
          <a:r>
            <a:rPr lang="hu-HU" sz="1200" b="1" kern="1200" dirty="0">
              <a:latin typeface="Segoe UI" panose="020B0502040204020203" pitchFamily="34" charset="0"/>
              <a:ea typeface="Segoe UI" panose="020B0502040204020203" pitchFamily="34" charset="0"/>
              <a:cs typeface="Segoe UI" panose="020B0502040204020203" pitchFamily="34" charset="0"/>
            </a:rPr>
            <a:t> Year-end Financial </a:t>
          </a:r>
          <a:r>
            <a:rPr lang="hu-HU" sz="1200" b="1" kern="1200" dirty="0" err="1">
              <a:latin typeface="Segoe UI" panose="020B0502040204020203" pitchFamily="34" charset="0"/>
              <a:ea typeface="Segoe UI" panose="020B0502040204020203" pitchFamily="34" charset="0"/>
              <a:cs typeface="Segoe UI" panose="020B0502040204020203" pitchFamily="34" charset="0"/>
            </a:rPr>
            <a:t>Statments</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latin typeface="Segoe UI" panose="020B0502040204020203" pitchFamily="34" charset="0"/>
              <a:ea typeface="Segoe UI" panose="020B0502040204020203" pitchFamily="34" charset="0"/>
              <a:cs typeface="Segoe UI" panose="020B0502040204020203" pitchFamily="34" charset="0"/>
            </a:rPr>
            <a:t>to</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latin typeface="Segoe UI" panose="020B0502040204020203" pitchFamily="34" charset="0"/>
              <a:ea typeface="Segoe UI" panose="020B0502040204020203" pitchFamily="34" charset="0"/>
              <a:cs typeface="Segoe UI" panose="020B0502040204020203" pitchFamily="34" charset="0"/>
            </a:rPr>
            <a:t>the</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latin typeface="Segoe UI" panose="020B0502040204020203" pitchFamily="34" charset="0"/>
              <a:ea typeface="Segoe UI" panose="020B0502040204020203" pitchFamily="34" charset="0"/>
              <a:cs typeface="Segoe UI" panose="020B0502040204020203" pitchFamily="34" charset="0"/>
            </a:rPr>
            <a:t>Treasury</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latin typeface="Segoe UI" panose="020B0502040204020203" pitchFamily="34" charset="0"/>
              <a:ea typeface="Segoe UI" panose="020B0502040204020203" pitchFamily="34" charset="0"/>
              <a:cs typeface="Segoe UI" panose="020B0502040204020203" pitchFamily="34" charset="0"/>
            </a:rPr>
            <a:t>database</a:t>
          </a:r>
          <a:endParaRPr lang="hu-HU" sz="1200" kern="1200" dirty="0">
            <a:latin typeface="Segoe UI" panose="020B0502040204020203" pitchFamily="34" charset="0"/>
            <a:ea typeface="Segoe UI" panose="020B0502040204020203" pitchFamily="34" charset="0"/>
            <a:cs typeface="Segoe UI" panose="020B0502040204020203" pitchFamily="34" charset="0"/>
          </a:endParaRPr>
        </a:p>
      </dsp:txBody>
      <dsp:txXfrm rot="10800000">
        <a:off x="0" y="1602"/>
        <a:ext cx="8784976" cy="42003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7D0054-C50C-4F06-810B-1ED69DE3E49D}">
      <dsp:nvSpPr>
        <dsp:cNvPr id="0" name=""/>
        <dsp:cNvSpPr/>
      </dsp:nvSpPr>
      <dsp:spPr>
        <a:xfrm>
          <a:off x="0" y="66298"/>
          <a:ext cx="9144000" cy="41184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rtl="0">
            <a:lnSpc>
              <a:spcPct val="90000"/>
            </a:lnSpc>
            <a:spcBef>
              <a:spcPct val="0"/>
            </a:spcBef>
            <a:spcAft>
              <a:spcPct val="35000"/>
            </a:spcAft>
            <a:buNone/>
          </a:pPr>
          <a:r>
            <a:rPr lang="hu-HU" sz="1200" b="1" kern="1200" dirty="0">
              <a:latin typeface="Segoe UI" panose="020B0502040204020203" pitchFamily="34" charset="0"/>
              <a:ea typeface="Segoe UI" panose="020B0502040204020203" pitchFamily="34" charset="0"/>
              <a:cs typeface="Segoe UI" panose="020B0502040204020203" pitchFamily="34" charset="0"/>
            </a:rPr>
            <a:t>A. </a:t>
          </a:r>
          <a:r>
            <a:rPr lang="hu-HU" sz="1200" b="1" kern="1200" dirty="0" err="1">
              <a:latin typeface="Segoe UI" panose="020B0502040204020203" pitchFamily="34" charset="0"/>
              <a:ea typeface="Segoe UI" panose="020B0502040204020203" pitchFamily="34" charset="0"/>
              <a:cs typeface="Segoe UI" panose="020B0502040204020203" pitchFamily="34" charset="0"/>
            </a:rPr>
            <a:t>Proposal</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latin typeface="Segoe UI" panose="020B0502040204020203" pitchFamily="34" charset="0"/>
              <a:ea typeface="Segoe UI" panose="020B0502040204020203" pitchFamily="34" charset="0"/>
              <a:cs typeface="Segoe UI" panose="020B0502040204020203" pitchFamily="34" charset="0"/>
            </a:rPr>
            <a:t>on</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latin typeface="Segoe UI" panose="020B0502040204020203" pitchFamily="34" charset="0"/>
              <a:ea typeface="Segoe UI" panose="020B0502040204020203" pitchFamily="34" charset="0"/>
              <a:cs typeface="Segoe UI" panose="020B0502040204020203" pitchFamily="34" charset="0"/>
            </a:rPr>
            <a:t>execution</a:t>
          </a:r>
          <a:r>
            <a:rPr lang="hu-HU" sz="1200" b="1" kern="1200" dirty="0">
              <a:latin typeface="Segoe UI" panose="020B0502040204020203" pitchFamily="34" charset="0"/>
              <a:ea typeface="Segoe UI" panose="020B0502040204020203" pitchFamily="34" charset="0"/>
              <a:cs typeface="Segoe UI" panose="020B0502040204020203" pitchFamily="34" charset="0"/>
            </a:rPr>
            <a:t> of </a:t>
          </a:r>
          <a:r>
            <a:rPr lang="hu-HU" sz="1200" b="1" kern="1200" dirty="0" err="1">
              <a:latin typeface="Segoe UI" panose="020B0502040204020203" pitchFamily="34" charset="0"/>
              <a:ea typeface="Segoe UI" panose="020B0502040204020203" pitchFamily="34" charset="0"/>
              <a:cs typeface="Segoe UI" panose="020B0502040204020203" pitchFamily="34" charset="0"/>
            </a:rPr>
            <a:t>the</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latin typeface="Segoe UI" panose="020B0502040204020203" pitchFamily="34" charset="0"/>
              <a:ea typeface="Segoe UI" panose="020B0502040204020203" pitchFamily="34" charset="0"/>
              <a:cs typeface="Segoe UI" panose="020B0502040204020203" pitchFamily="34" charset="0"/>
            </a:rPr>
            <a:t>Budget</a:t>
          </a:r>
          <a:endParaRPr lang="hu-HU" sz="1200" b="1" kern="1200" dirty="0">
            <a:latin typeface="Segoe UI" panose="020B0502040204020203" pitchFamily="34" charset="0"/>
            <a:ea typeface="Segoe UI" panose="020B0502040204020203" pitchFamily="34" charset="0"/>
            <a:cs typeface="Segoe UI" panose="020B0502040204020203" pitchFamily="34" charset="0"/>
          </a:endParaRPr>
        </a:p>
      </dsp:txBody>
      <dsp:txXfrm>
        <a:off x="20104" y="86402"/>
        <a:ext cx="9103792" cy="371632"/>
      </dsp:txXfrm>
    </dsp:sp>
    <dsp:sp modelId="{8C95947E-3B81-4627-8320-AA1D0801DD31}">
      <dsp:nvSpPr>
        <dsp:cNvPr id="0" name=""/>
        <dsp:cNvSpPr/>
      </dsp:nvSpPr>
      <dsp:spPr>
        <a:xfrm>
          <a:off x="0" y="541498"/>
          <a:ext cx="9144000" cy="41184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rtl="0">
            <a:lnSpc>
              <a:spcPct val="90000"/>
            </a:lnSpc>
            <a:spcBef>
              <a:spcPct val="0"/>
            </a:spcBef>
            <a:spcAft>
              <a:spcPct val="35000"/>
            </a:spcAft>
            <a:buNone/>
          </a:pPr>
          <a:r>
            <a:rPr lang="hu-HU" sz="1200" b="1" kern="1200">
              <a:latin typeface="Segoe UI" panose="020B0502040204020203" pitchFamily="34" charset="0"/>
              <a:ea typeface="Segoe UI" panose="020B0502040204020203" pitchFamily="34" charset="0"/>
              <a:cs typeface="Segoe UI" panose="020B0502040204020203" pitchFamily="34" charset="0"/>
            </a:rPr>
            <a:t>B. Annexes of Proposal</a:t>
          </a:r>
        </a:p>
      </dsp:txBody>
      <dsp:txXfrm>
        <a:off x="20104" y="561602"/>
        <a:ext cx="9103792" cy="371632"/>
      </dsp:txXfrm>
    </dsp:sp>
    <dsp:sp modelId="{33CBCC1B-927D-4701-9C7C-ED0107A06072}">
      <dsp:nvSpPr>
        <dsp:cNvPr id="0" name=""/>
        <dsp:cNvSpPr/>
      </dsp:nvSpPr>
      <dsp:spPr>
        <a:xfrm>
          <a:off x="0" y="953338"/>
          <a:ext cx="9144000" cy="1684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22" tIns="15240" rIns="85344" bIns="15240" numCol="1" spcCol="1270" anchor="t" anchorCtr="0">
          <a:noAutofit/>
        </a:bodyPr>
        <a:lstStyle/>
        <a:p>
          <a:pPr marL="114300" lvl="1" indent="-114300" algn="l" defTabSz="533400" rtl="0">
            <a:lnSpc>
              <a:spcPct val="90000"/>
            </a:lnSpc>
            <a:spcBef>
              <a:spcPct val="0"/>
            </a:spcBef>
            <a:spcAft>
              <a:spcPct val="20000"/>
            </a:spcAft>
            <a:buChar char="•"/>
          </a:pPr>
          <a:r>
            <a:rPr lang="hu-HU" sz="1200" b="1" kern="1200" dirty="0" err="1">
              <a:latin typeface="Segoe UI" panose="020B0502040204020203" pitchFamily="34" charset="0"/>
              <a:ea typeface="Segoe UI" panose="020B0502040204020203" pitchFamily="34" charset="0"/>
              <a:cs typeface="Segoe UI" panose="020B0502040204020203" pitchFamily="34" charset="0"/>
            </a:rPr>
            <a:t>Annex</a:t>
          </a:r>
          <a:r>
            <a:rPr lang="hu-HU" sz="1200" b="1" kern="1200" dirty="0">
              <a:latin typeface="Segoe UI" panose="020B0502040204020203" pitchFamily="34" charset="0"/>
              <a:ea typeface="Segoe UI" panose="020B0502040204020203" pitchFamily="34" charset="0"/>
              <a:cs typeface="Segoe UI" panose="020B0502040204020203" pitchFamily="34" charset="0"/>
            </a:rPr>
            <a:t> 1: </a:t>
          </a:r>
          <a:r>
            <a:rPr lang="hu-HU" sz="1200" b="1" kern="1200" dirty="0" err="1">
              <a:latin typeface="Segoe UI" panose="020B0502040204020203" pitchFamily="34" charset="0"/>
              <a:ea typeface="Segoe UI" panose="020B0502040204020203" pitchFamily="34" charset="0"/>
              <a:cs typeface="Segoe UI" panose="020B0502040204020203" pitchFamily="34" charset="0"/>
            </a:rPr>
            <a:t>Execution</a:t>
          </a:r>
          <a:r>
            <a:rPr lang="hu-HU" sz="1200" b="1" kern="1200" dirty="0">
              <a:latin typeface="Segoe UI" panose="020B0502040204020203" pitchFamily="34" charset="0"/>
              <a:ea typeface="Segoe UI" panose="020B0502040204020203" pitchFamily="34" charset="0"/>
              <a:cs typeface="Segoe UI" panose="020B0502040204020203" pitchFamily="34" charset="0"/>
            </a:rPr>
            <a:t> of </a:t>
          </a:r>
          <a:r>
            <a:rPr lang="hu-HU" sz="1200" b="1" kern="1200" dirty="0" err="1">
              <a:latin typeface="Segoe UI" panose="020B0502040204020203" pitchFamily="34" charset="0"/>
              <a:ea typeface="Segoe UI" panose="020B0502040204020203" pitchFamily="34" charset="0"/>
              <a:cs typeface="Segoe UI" panose="020B0502040204020203" pitchFamily="34" charset="0"/>
            </a:rPr>
            <a:t>central</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latin typeface="Segoe UI" panose="020B0502040204020203" pitchFamily="34" charset="0"/>
              <a:ea typeface="Segoe UI" panose="020B0502040204020203" pitchFamily="34" charset="0"/>
              <a:cs typeface="Segoe UI" panose="020B0502040204020203" pitchFamily="34" charset="0"/>
            </a:rPr>
            <a:t>government</a:t>
          </a:r>
          <a:r>
            <a:rPr lang="hu-HU" sz="1200" b="1" kern="1200" dirty="0">
              <a:latin typeface="Segoe UI" panose="020B0502040204020203" pitchFamily="34" charset="0"/>
              <a:ea typeface="Segoe UI" panose="020B0502040204020203" pitchFamily="34" charset="0"/>
              <a:cs typeface="Segoe UI" panose="020B0502040204020203" pitchFamily="34" charset="0"/>
            </a:rPr>
            <a:t>’s </a:t>
          </a:r>
          <a:r>
            <a:rPr lang="hu-HU" sz="1200" b="1" kern="1200" dirty="0" err="1">
              <a:latin typeface="Segoe UI" panose="020B0502040204020203" pitchFamily="34" charset="0"/>
              <a:ea typeface="Segoe UI" panose="020B0502040204020203" pitchFamily="34" charset="0"/>
              <a:cs typeface="Segoe UI" panose="020B0502040204020203" pitchFamily="34" charset="0"/>
            </a:rPr>
            <a:t>budget</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latin typeface="Segoe UI" panose="020B0502040204020203" pitchFamily="34" charset="0"/>
              <a:ea typeface="Segoe UI" panose="020B0502040204020203" pitchFamily="34" charset="0"/>
              <a:cs typeface="Segoe UI" panose="020B0502040204020203" pitchFamily="34" charset="0"/>
            </a:rPr>
            <a:t>by</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latin typeface="Segoe UI" panose="020B0502040204020203" pitchFamily="34" charset="0"/>
              <a:ea typeface="Segoe UI" panose="020B0502040204020203" pitchFamily="34" charset="0"/>
              <a:cs typeface="Segoe UI" panose="020B0502040204020203" pitchFamily="34" charset="0"/>
            </a:rPr>
            <a:t>chapters</a:t>
          </a:r>
          <a:endParaRPr lang="hu-HU" sz="1200" b="1" kern="1200" dirty="0">
            <a:latin typeface="Segoe UI" panose="020B0502040204020203" pitchFamily="34" charset="0"/>
            <a:ea typeface="Segoe UI" panose="020B0502040204020203" pitchFamily="34" charset="0"/>
            <a:cs typeface="Segoe UI" panose="020B0502040204020203" pitchFamily="34" charset="0"/>
          </a:endParaRPr>
        </a:p>
        <a:p>
          <a:pPr marL="114300" lvl="1" indent="-114300" algn="l" defTabSz="533400" rtl="0">
            <a:lnSpc>
              <a:spcPct val="90000"/>
            </a:lnSpc>
            <a:spcBef>
              <a:spcPct val="0"/>
            </a:spcBef>
            <a:spcAft>
              <a:spcPct val="20000"/>
            </a:spcAft>
            <a:buChar char="•"/>
          </a:pPr>
          <a:r>
            <a:rPr lang="hu-HU" sz="1200" b="1" kern="1200" dirty="0" err="1">
              <a:latin typeface="Segoe UI" panose="020B0502040204020203" pitchFamily="34" charset="0"/>
              <a:ea typeface="Segoe UI" panose="020B0502040204020203" pitchFamily="34" charset="0"/>
              <a:cs typeface="Segoe UI" panose="020B0502040204020203" pitchFamily="34" charset="0"/>
            </a:rPr>
            <a:t>Annex</a:t>
          </a:r>
          <a:r>
            <a:rPr lang="hu-HU" sz="1200" b="1" kern="1200" dirty="0">
              <a:latin typeface="Segoe UI" panose="020B0502040204020203" pitchFamily="34" charset="0"/>
              <a:ea typeface="Segoe UI" panose="020B0502040204020203" pitchFamily="34" charset="0"/>
              <a:cs typeface="Segoe UI" panose="020B0502040204020203" pitchFamily="34" charset="0"/>
            </a:rPr>
            <a:t> 2</a:t>
          </a:r>
          <a:r>
            <a:rPr lang="hu-HU" sz="1200" b="1" kern="1200">
              <a:latin typeface="Segoe UI" panose="020B0502040204020203" pitchFamily="34" charset="0"/>
              <a:ea typeface="Segoe UI" panose="020B0502040204020203" pitchFamily="34" charset="0"/>
              <a:cs typeface="Segoe UI" panose="020B0502040204020203" pitchFamily="34" charset="0"/>
            </a:rPr>
            <a:t>: ,,Support </a:t>
          </a:r>
          <a:r>
            <a:rPr lang="hu-HU" sz="1200" b="1" kern="1200" dirty="0">
              <a:latin typeface="Segoe UI" panose="020B0502040204020203" pitchFamily="34" charset="0"/>
              <a:ea typeface="Segoe UI" panose="020B0502040204020203" pitchFamily="34" charset="0"/>
              <a:cs typeface="Segoe UI" panose="020B0502040204020203" pitchFamily="34" charset="0"/>
            </a:rPr>
            <a:t>of local </a:t>
          </a:r>
          <a:r>
            <a:rPr lang="hu-HU" sz="1200" b="1" kern="1200" dirty="0" err="1">
              <a:latin typeface="Segoe UI" panose="020B0502040204020203" pitchFamily="34" charset="0"/>
              <a:ea typeface="Segoe UI" panose="020B0502040204020203" pitchFamily="34" charset="0"/>
              <a:cs typeface="Segoe UI" panose="020B0502040204020203" pitchFamily="34" charset="0"/>
            </a:rPr>
            <a:t>governments</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latin typeface="Segoe UI" panose="020B0502040204020203" pitchFamily="34" charset="0"/>
              <a:ea typeface="Segoe UI" panose="020B0502040204020203" pitchFamily="34" charset="0"/>
              <a:cs typeface="Segoe UI" panose="020B0502040204020203" pitchFamily="34" charset="0"/>
            </a:rPr>
            <a:t>general</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latin typeface="Segoe UI" panose="020B0502040204020203" pitchFamily="34" charset="0"/>
              <a:ea typeface="Segoe UI" panose="020B0502040204020203" pitchFamily="34" charset="0"/>
              <a:cs typeface="Segoe UI" panose="020B0502040204020203" pitchFamily="34" charset="0"/>
            </a:rPr>
            <a:t>operation</a:t>
          </a:r>
          <a:r>
            <a:rPr lang="hu-HU" sz="1200" b="1" kern="1200" dirty="0">
              <a:latin typeface="Segoe UI" panose="020B0502040204020203" pitchFamily="34" charset="0"/>
              <a:ea typeface="Segoe UI" panose="020B0502040204020203" pitchFamily="34" charset="0"/>
              <a:cs typeface="Segoe UI" panose="020B0502040204020203" pitchFamily="34" charset="0"/>
            </a:rPr>
            <a:t> and </a:t>
          </a:r>
          <a:r>
            <a:rPr lang="hu-HU" sz="1200" b="1" kern="1200" dirty="0" err="1">
              <a:latin typeface="Segoe UI" panose="020B0502040204020203" pitchFamily="34" charset="0"/>
              <a:ea typeface="Segoe UI" panose="020B0502040204020203" pitchFamily="34" charset="0"/>
              <a:cs typeface="Segoe UI" panose="020B0502040204020203" pitchFamily="34" charset="0"/>
            </a:rPr>
            <a:t>sectoral</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latin typeface="Segoe UI" panose="020B0502040204020203" pitchFamily="34" charset="0"/>
              <a:ea typeface="Segoe UI" panose="020B0502040204020203" pitchFamily="34" charset="0"/>
              <a:cs typeface="Segoe UI" panose="020B0502040204020203" pitchFamily="34" charset="0"/>
            </a:rPr>
            <a:t>tasks</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latin typeface="Segoe UI" panose="020B0502040204020203" pitchFamily="34" charset="0"/>
              <a:ea typeface="Segoe UI" panose="020B0502040204020203" pitchFamily="34" charset="0"/>
              <a:cs typeface="Segoe UI" panose="020B0502040204020203" pitchFamily="34" charset="0"/>
            </a:rPr>
            <a:t>title</a:t>
          </a:r>
          <a:r>
            <a:rPr lang="hu-HU" sz="1200" b="1" kern="1200" dirty="0">
              <a:latin typeface="Segoe UI" panose="020B0502040204020203" pitchFamily="34" charset="0"/>
              <a:ea typeface="Segoe UI" panose="020B0502040204020203" pitchFamily="34" charset="0"/>
              <a:cs typeface="Segoe UI" panose="020B0502040204020203" pitchFamily="34" charset="0"/>
            </a:rPr>
            <a:t>’s </a:t>
          </a:r>
          <a:r>
            <a:rPr lang="hu-HU" sz="1200" b="1" kern="1200" dirty="0" err="1">
              <a:latin typeface="Segoe UI" panose="020B0502040204020203" pitchFamily="34" charset="0"/>
              <a:ea typeface="Segoe UI" panose="020B0502040204020203" pitchFamily="34" charset="0"/>
              <a:cs typeface="Segoe UI" panose="020B0502040204020203" pitchFamily="34" charset="0"/>
            </a:rPr>
            <a:t>implementation</a:t>
          </a:r>
          <a:r>
            <a:rPr lang="hu-HU" sz="1200" b="1" kern="1200" dirty="0">
              <a:latin typeface="Segoe UI" panose="020B0502040204020203" pitchFamily="34" charset="0"/>
              <a:ea typeface="Segoe UI" panose="020B0502040204020203" pitchFamily="34" charset="0"/>
              <a:cs typeface="Segoe UI" panose="020B0502040204020203" pitchFamily="34" charset="0"/>
            </a:rPr>
            <a:t> of </a:t>
          </a:r>
          <a:r>
            <a:rPr lang="hu-HU" sz="1200" b="1" kern="1200" dirty="0" err="1">
              <a:latin typeface="Segoe UI" panose="020B0502040204020203" pitchFamily="34" charset="0"/>
              <a:ea typeface="Segoe UI" panose="020B0502040204020203" pitchFamily="34" charset="0"/>
              <a:cs typeface="Segoe UI" panose="020B0502040204020203" pitchFamily="34" charset="0"/>
            </a:rPr>
            <a:t>appropriation</a:t>
          </a:r>
          <a:r>
            <a:rPr lang="hu-HU" sz="1200" b="1" kern="1200" dirty="0">
              <a:latin typeface="Segoe UI" panose="020B0502040204020203" pitchFamily="34" charset="0"/>
              <a:ea typeface="Segoe UI" panose="020B0502040204020203" pitchFamily="34" charset="0"/>
              <a:cs typeface="Segoe UI" panose="020B0502040204020203" pitchFamily="34" charset="0"/>
            </a:rPr>
            <a:t> and cash </a:t>
          </a:r>
          <a:r>
            <a:rPr lang="hu-HU" sz="1200" b="1" kern="1200" dirty="0" err="1">
              <a:latin typeface="Segoe UI" panose="020B0502040204020203" pitchFamily="34" charset="0"/>
              <a:ea typeface="Segoe UI" panose="020B0502040204020203" pitchFamily="34" charset="0"/>
              <a:cs typeface="Segoe UI" panose="020B0502040204020203" pitchFamily="34" charset="0"/>
            </a:rPr>
            <a:t>payments</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p>
        <a:p>
          <a:pPr marL="114300" lvl="1" indent="-114300" algn="l" defTabSz="533400" rtl="0">
            <a:lnSpc>
              <a:spcPct val="90000"/>
            </a:lnSpc>
            <a:spcBef>
              <a:spcPct val="0"/>
            </a:spcBef>
            <a:spcAft>
              <a:spcPct val="20000"/>
            </a:spcAft>
            <a:buChar char="•"/>
          </a:pPr>
          <a:r>
            <a:rPr lang="hu-HU" sz="1200" b="1" kern="1200">
              <a:latin typeface="Segoe UI" panose="020B0502040204020203" pitchFamily="34" charset="0"/>
              <a:ea typeface="Segoe UI" panose="020B0502040204020203" pitchFamily="34" charset="0"/>
              <a:cs typeface="Segoe UI" panose="020B0502040204020203" pitchFamily="34" charset="0"/>
            </a:rPr>
            <a:t>Annex 3: „Supplementary grants of local governments’ operating tasks ” title’s implementation of appropriation and cash payments</a:t>
          </a:r>
        </a:p>
        <a:p>
          <a:pPr marL="114300" lvl="1" indent="-114300" algn="l" defTabSz="533400" rtl="0">
            <a:lnSpc>
              <a:spcPct val="90000"/>
            </a:lnSpc>
            <a:spcBef>
              <a:spcPct val="0"/>
            </a:spcBef>
            <a:spcAft>
              <a:spcPct val="20000"/>
            </a:spcAft>
            <a:buChar char="•"/>
          </a:pPr>
          <a:r>
            <a:rPr lang="hu-HU" sz="1200" b="1" kern="1200">
              <a:latin typeface="Segoe UI" panose="020B0502040204020203" pitchFamily="34" charset="0"/>
              <a:ea typeface="Segoe UI" panose="020B0502040204020203" pitchFamily="34" charset="0"/>
              <a:cs typeface="Segoe UI" panose="020B0502040204020203" pitchFamily="34" charset="0"/>
            </a:rPr>
            <a:t>Annex 4: „Supplementary transfers to local governments’ accumulating tasks ” title’s implementation of appropriation and cash payments</a:t>
          </a:r>
        </a:p>
        <a:p>
          <a:pPr marL="114300" lvl="1" indent="-114300" algn="l" defTabSz="533400" rtl="0">
            <a:lnSpc>
              <a:spcPct val="90000"/>
            </a:lnSpc>
            <a:spcBef>
              <a:spcPct val="0"/>
            </a:spcBef>
            <a:spcAft>
              <a:spcPct val="20000"/>
            </a:spcAft>
            <a:buChar char="•"/>
          </a:pPr>
          <a:r>
            <a:rPr lang="hu-HU" sz="1200" b="1" kern="1200" dirty="0" err="1">
              <a:latin typeface="Segoe UI" panose="020B0502040204020203" pitchFamily="34" charset="0"/>
              <a:ea typeface="Segoe UI" panose="020B0502040204020203" pitchFamily="34" charset="0"/>
              <a:cs typeface="Segoe UI" panose="020B0502040204020203" pitchFamily="34" charset="0"/>
            </a:rPr>
            <a:t>Annex</a:t>
          </a:r>
          <a:r>
            <a:rPr lang="hu-HU" sz="1200" b="1" kern="1200" dirty="0">
              <a:latin typeface="Segoe UI" panose="020B0502040204020203" pitchFamily="34" charset="0"/>
              <a:ea typeface="Segoe UI" panose="020B0502040204020203" pitchFamily="34" charset="0"/>
              <a:cs typeface="Segoe UI" panose="020B0502040204020203" pitchFamily="34" charset="0"/>
            </a:rPr>
            <a:t> 5: The </a:t>
          </a:r>
          <a:r>
            <a:rPr lang="hu-HU" sz="1200" b="1" kern="1200" dirty="0" err="1">
              <a:latin typeface="Segoe UI" panose="020B0502040204020203" pitchFamily="34" charset="0"/>
              <a:ea typeface="Segoe UI" panose="020B0502040204020203" pitchFamily="34" charset="0"/>
              <a:cs typeface="Segoe UI" panose="020B0502040204020203" pitchFamily="34" charset="0"/>
            </a:rPr>
            <a:t>use</a:t>
          </a:r>
          <a:r>
            <a:rPr lang="hu-HU" sz="1200" b="1" kern="1200" dirty="0">
              <a:latin typeface="Segoe UI" panose="020B0502040204020203" pitchFamily="34" charset="0"/>
              <a:ea typeface="Segoe UI" panose="020B0502040204020203" pitchFamily="34" charset="0"/>
              <a:cs typeface="Segoe UI" panose="020B0502040204020203" pitchFamily="34" charset="0"/>
            </a:rPr>
            <a:t> of EU </a:t>
          </a:r>
          <a:r>
            <a:rPr lang="hu-HU" sz="1200" b="1" kern="1200" dirty="0" err="1">
              <a:latin typeface="Segoe UI" panose="020B0502040204020203" pitchFamily="34" charset="0"/>
              <a:ea typeface="Segoe UI" panose="020B0502040204020203" pitchFamily="34" charset="0"/>
              <a:cs typeface="Segoe UI" panose="020B0502040204020203" pitchFamily="34" charset="0"/>
            </a:rPr>
            <a:t>funds</a:t>
          </a:r>
          <a:endParaRPr lang="hu-HU" sz="1200" b="1" kern="1200" dirty="0">
            <a:latin typeface="Segoe UI" panose="020B0502040204020203" pitchFamily="34" charset="0"/>
            <a:ea typeface="Segoe UI" panose="020B0502040204020203" pitchFamily="34" charset="0"/>
            <a:cs typeface="Segoe UI" panose="020B0502040204020203" pitchFamily="34" charset="0"/>
          </a:endParaRPr>
        </a:p>
      </dsp:txBody>
      <dsp:txXfrm>
        <a:off x="0" y="953338"/>
        <a:ext cx="9144000" cy="1684980"/>
      </dsp:txXfrm>
    </dsp:sp>
    <dsp:sp modelId="{C6C81F94-74D8-44D6-ABC2-1097BFA2866A}">
      <dsp:nvSpPr>
        <dsp:cNvPr id="0" name=""/>
        <dsp:cNvSpPr/>
      </dsp:nvSpPr>
      <dsp:spPr>
        <a:xfrm>
          <a:off x="0" y="2638318"/>
          <a:ext cx="9144000" cy="41184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rtl="0">
            <a:lnSpc>
              <a:spcPct val="90000"/>
            </a:lnSpc>
            <a:spcBef>
              <a:spcPct val="0"/>
            </a:spcBef>
            <a:spcAft>
              <a:spcPct val="35000"/>
            </a:spcAft>
            <a:buNone/>
          </a:pPr>
          <a:r>
            <a:rPr lang="hu-HU" sz="1200" b="1" kern="1200">
              <a:latin typeface="Segoe UI" panose="020B0502040204020203" pitchFamily="34" charset="0"/>
              <a:ea typeface="Segoe UI" panose="020B0502040204020203" pitchFamily="34" charset="0"/>
              <a:cs typeface="Segoe UI" panose="020B0502040204020203" pitchFamily="34" charset="0"/>
            </a:rPr>
            <a:t>C. GENERAL EXPLANATORY STATEMENT OF THE PROPOSAL</a:t>
          </a:r>
        </a:p>
      </dsp:txBody>
      <dsp:txXfrm>
        <a:off x="20104" y="2658422"/>
        <a:ext cx="9103792" cy="371632"/>
      </dsp:txXfrm>
    </dsp:sp>
    <dsp:sp modelId="{C452E9A5-F32B-46CB-BFED-A075DCB411D0}">
      <dsp:nvSpPr>
        <dsp:cNvPr id="0" name=""/>
        <dsp:cNvSpPr/>
      </dsp:nvSpPr>
      <dsp:spPr>
        <a:xfrm>
          <a:off x="0" y="3113518"/>
          <a:ext cx="9144000" cy="41184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rtl="0">
            <a:lnSpc>
              <a:spcPct val="90000"/>
            </a:lnSpc>
            <a:spcBef>
              <a:spcPct val="0"/>
            </a:spcBef>
            <a:spcAft>
              <a:spcPct val="35000"/>
            </a:spcAft>
            <a:buNone/>
          </a:pPr>
          <a:r>
            <a:rPr lang="hu-HU" sz="1200" b="1" kern="1200" dirty="0">
              <a:latin typeface="Segoe UI" panose="020B0502040204020203" pitchFamily="34" charset="0"/>
              <a:ea typeface="Segoe UI" panose="020B0502040204020203" pitchFamily="34" charset="0"/>
              <a:cs typeface="Segoe UI" panose="020B0502040204020203" pitchFamily="34" charset="0"/>
            </a:rPr>
            <a:t>I. The main </a:t>
          </a:r>
          <a:r>
            <a:rPr lang="hu-HU" sz="1200" b="1" kern="1200" dirty="0" err="1">
              <a:latin typeface="Segoe UI" panose="020B0502040204020203" pitchFamily="34" charset="0"/>
              <a:ea typeface="Segoe UI" panose="020B0502040204020203" pitchFamily="34" charset="0"/>
              <a:cs typeface="Segoe UI" panose="020B0502040204020203" pitchFamily="34" charset="0"/>
            </a:rPr>
            <a:t>features</a:t>
          </a:r>
          <a:r>
            <a:rPr lang="hu-HU" sz="1200" b="1" kern="1200" dirty="0">
              <a:latin typeface="Segoe UI" panose="020B0502040204020203" pitchFamily="34" charset="0"/>
              <a:ea typeface="Segoe UI" panose="020B0502040204020203" pitchFamily="34" charset="0"/>
              <a:cs typeface="Segoe UI" panose="020B0502040204020203" pitchFamily="34" charset="0"/>
            </a:rPr>
            <a:t> of </a:t>
          </a:r>
          <a:r>
            <a:rPr lang="hu-HU" sz="1200" b="1" kern="1200" dirty="0" err="1">
              <a:latin typeface="Segoe UI" panose="020B0502040204020203" pitchFamily="34" charset="0"/>
              <a:ea typeface="Segoe UI" panose="020B0502040204020203" pitchFamily="34" charset="0"/>
              <a:cs typeface="Segoe UI" panose="020B0502040204020203" pitchFamily="34" charset="0"/>
            </a:rPr>
            <a:t>the</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latin typeface="Segoe UI" panose="020B0502040204020203" pitchFamily="34" charset="0"/>
              <a:ea typeface="Segoe UI" panose="020B0502040204020203" pitchFamily="34" charset="0"/>
              <a:cs typeface="Segoe UI" panose="020B0502040204020203" pitchFamily="34" charset="0"/>
            </a:rPr>
            <a:t>government</a:t>
          </a:r>
          <a:r>
            <a:rPr lang="hu-HU" sz="1200" b="1" kern="1200" dirty="0">
              <a:latin typeface="Segoe UI" panose="020B0502040204020203" pitchFamily="34" charset="0"/>
              <a:ea typeface="Segoe UI" panose="020B0502040204020203" pitchFamily="34" charset="0"/>
              <a:cs typeface="Segoe UI" panose="020B0502040204020203" pitchFamily="34" charset="0"/>
            </a:rPr>
            <a:t>'s </a:t>
          </a:r>
          <a:r>
            <a:rPr lang="hu-HU" sz="1200" b="1" kern="1200" err="1">
              <a:latin typeface="Segoe UI" panose="020B0502040204020203" pitchFamily="34" charset="0"/>
              <a:ea typeface="Segoe UI" panose="020B0502040204020203" pitchFamily="34" charset="0"/>
              <a:cs typeface="Segoe UI" panose="020B0502040204020203" pitchFamily="34" charset="0"/>
            </a:rPr>
            <a:t>economic</a:t>
          </a:r>
          <a:r>
            <a:rPr lang="hu-HU" sz="1200" b="1" kern="1200">
              <a:latin typeface="Segoe UI" panose="020B0502040204020203" pitchFamily="34" charset="0"/>
              <a:ea typeface="Segoe UI" panose="020B0502040204020203" pitchFamily="34" charset="0"/>
              <a:cs typeface="Segoe UI" panose="020B0502040204020203" pitchFamily="34" charset="0"/>
            </a:rPr>
            <a:t> policy, </a:t>
          </a:r>
          <a:r>
            <a:rPr lang="hu-HU" sz="1200" b="1" kern="1200" dirty="0" err="1">
              <a:latin typeface="Segoe UI" panose="020B0502040204020203" pitchFamily="34" charset="0"/>
              <a:ea typeface="Segoe UI" panose="020B0502040204020203" pitchFamily="34" charset="0"/>
              <a:cs typeface="Segoe UI" panose="020B0502040204020203" pitchFamily="34" charset="0"/>
            </a:rPr>
            <a:t>development</a:t>
          </a:r>
          <a:r>
            <a:rPr lang="hu-HU" sz="1200" b="1" kern="1200" dirty="0">
              <a:latin typeface="Segoe UI" panose="020B0502040204020203" pitchFamily="34" charset="0"/>
              <a:ea typeface="Segoe UI" panose="020B0502040204020203" pitchFamily="34" charset="0"/>
              <a:cs typeface="Segoe UI" panose="020B0502040204020203" pitchFamily="34" charset="0"/>
            </a:rPr>
            <a:t> of </a:t>
          </a:r>
          <a:r>
            <a:rPr lang="hu-HU" sz="1200" b="1" kern="1200" dirty="0" err="1">
              <a:latin typeface="Segoe UI" panose="020B0502040204020203" pitchFamily="34" charset="0"/>
              <a:ea typeface="Segoe UI" panose="020B0502040204020203" pitchFamily="34" charset="0"/>
              <a:cs typeface="Segoe UI" panose="020B0502040204020203" pitchFamily="34" charset="0"/>
            </a:rPr>
            <a:t>public</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latin typeface="Segoe UI" panose="020B0502040204020203" pitchFamily="34" charset="0"/>
              <a:ea typeface="Segoe UI" panose="020B0502040204020203" pitchFamily="34" charset="0"/>
              <a:cs typeface="Segoe UI" panose="020B0502040204020203" pitchFamily="34" charset="0"/>
            </a:rPr>
            <a:t>finances</a:t>
          </a:r>
          <a:endParaRPr lang="hu-HU" sz="1200" b="1" kern="1200" dirty="0">
            <a:latin typeface="Segoe UI" panose="020B0502040204020203" pitchFamily="34" charset="0"/>
            <a:ea typeface="Segoe UI" panose="020B0502040204020203" pitchFamily="34" charset="0"/>
            <a:cs typeface="Segoe UI" panose="020B0502040204020203" pitchFamily="34" charset="0"/>
          </a:endParaRPr>
        </a:p>
      </dsp:txBody>
      <dsp:txXfrm>
        <a:off x="20104" y="3133622"/>
        <a:ext cx="9103792" cy="371632"/>
      </dsp:txXfrm>
    </dsp:sp>
    <dsp:sp modelId="{66CE3F74-476E-4423-82E1-8A71198F62CB}">
      <dsp:nvSpPr>
        <dsp:cNvPr id="0" name=""/>
        <dsp:cNvSpPr/>
      </dsp:nvSpPr>
      <dsp:spPr>
        <a:xfrm>
          <a:off x="0" y="3588718"/>
          <a:ext cx="9144000" cy="41184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rtl="0">
            <a:lnSpc>
              <a:spcPct val="90000"/>
            </a:lnSpc>
            <a:spcBef>
              <a:spcPct val="0"/>
            </a:spcBef>
            <a:spcAft>
              <a:spcPct val="35000"/>
            </a:spcAft>
            <a:buNone/>
          </a:pPr>
          <a:r>
            <a:rPr lang="hu-HU" sz="1200" b="1" kern="1200">
              <a:latin typeface="Segoe UI" panose="020B0502040204020203" pitchFamily="34" charset="0"/>
              <a:ea typeface="Segoe UI" panose="020B0502040204020203" pitchFamily="34" charset="0"/>
              <a:cs typeface="Segoe UI" panose="020B0502040204020203" pitchFamily="34" charset="0"/>
            </a:rPr>
            <a:t>1.	The main features of the government's economic policy</a:t>
          </a:r>
        </a:p>
      </dsp:txBody>
      <dsp:txXfrm>
        <a:off x="20104" y="3608822"/>
        <a:ext cx="9103792" cy="371632"/>
      </dsp:txXfrm>
    </dsp:sp>
    <dsp:sp modelId="{C3BF251B-0EC7-420B-8ACB-FBEA8E380B0B}">
      <dsp:nvSpPr>
        <dsp:cNvPr id="0" name=""/>
        <dsp:cNvSpPr/>
      </dsp:nvSpPr>
      <dsp:spPr>
        <a:xfrm>
          <a:off x="0" y="4063918"/>
          <a:ext cx="9144000" cy="41184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rtl="0">
            <a:lnSpc>
              <a:spcPct val="90000"/>
            </a:lnSpc>
            <a:spcBef>
              <a:spcPct val="0"/>
            </a:spcBef>
            <a:spcAft>
              <a:spcPct val="35000"/>
            </a:spcAft>
            <a:buNone/>
          </a:pPr>
          <a:r>
            <a:rPr lang="hu-HU" sz="1200" b="1" kern="1200">
              <a:latin typeface="Segoe UI" panose="020B0502040204020203" pitchFamily="34" charset="0"/>
              <a:ea typeface="Segoe UI" panose="020B0502040204020203" pitchFamily="34" charset="0"/>
              <a:cs typeface="Segoe UI" panose="020B0502040204020203" pitchFamily="34" charset="0"/>
            </a:rPr>
            <a:t>2.	Evaluation of budgetary processes</a:t>
          </a:r>
        </a:p>
      </dsp:txBody>
      <dsp:txXfrm>
        <a:off x="20104" y="4084022"/>
        <a:ext cx="9103792" cy="371632"/>
      </dsp:txXfrm>
    </dsp:sp>
    <dsp:sp modelId="{9C90D180-A163-48BF-A0D6-C553B74B2308}">
      <dsp:nvSpPr>
        <dsp:cNvPr id="0" name=""/>
        <dsp:cNvSpPr/>
      </dsp:nvSpPr>
      <dsp:spPr>
        <a:xfrm>
          <a:off x="0" y="4539118"/>
          <a:ext cx="9144000" cy="41184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rtl="0">
            <a:lnSpc>
              <a:spcPct val="90000"/>
            </a:lnSpc>
            <a:spcBef>
              <a:spcPct val="0"/>
            </a:spcBef>
            <a:spcAft>
              <a:spcPct val="35000"/>
            </a:spcAft>
            <a:buNone/>
          </a:pPr>
          <a:r>
            <a:rPr lang="hu-HU" sz="1200" b="1" kern="1200" dirty="0">
              <a:latin typeface="Segoe UI" panose="020B0502040204020203" pitchFamily="34" charset="0"/>
              <a:ea typeface="Segoe UI" panose="020B0502040204020203" pitchFamily="34" charset="0"/>
              <a:cs typeface="Segoe UI" panose="020B0502040204020203" pitchFamily="34" charset="0"/>
            </a:rPr>
            <a:t>3.	</a:t>
          </a:r>
          <a:r>
            <a:rPr lang="hu-HU" sz="1200" b="1" kern="1200" dirty="0" err="1">
              <a:latin typeface="Segoe UI" panose="020B0502040204020203" pitchFamily="34" charset="0"/>
              <a:ea typeface="Segoe UI" panose="020B0502040204020203" pitchFamily="34" charset="0"/>
              <a:cs typeface="Segoe UI" panose="020B0502040204020203" pitchFamily="34" charset="0"/>
            </a:rPr>
            <a:t>Functional</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latin typeface="Segoe UI" panose="020B0502040204020203" pitchFamily="34" charset="0"/>
              <a:ea typeface="Segoe UI" panose="020B0502040204020203" pitchFamily="34" charset="0"/>
              <a:cs typeface="Segoe UI" panose="020B0502040204020203" pitchFamily="34" charset="0"/>
            </a:rPr>
            <a:t>presentation</a:t>
          </a:r>
          <a:r>
            <a:rPr lang="hu-HU" sz="1200" b="1" kern="1200" dirty="0">
              <a:latin typeface="Segoe UI" panose="020B0502040204020203" pitchFamily="34" charset="0"/>
              <a:ea typeface="Segoe UI" panose="020B0502040204020203" pitchFamily="34" charset="0"/>
              <a:cs typeface="Segoe UI" panose="020B0502040204020203" pitchFamily="34" charset="0"/>
            </a:rPr>
            <a:t> of </a:t>
          </a:r>
          <a:r>
            <a:rPr lang="hu-HU" sz="1200" b="1" kern="1200" dirty="0" err="1">
              <a:latin typeface="Segoe UI" panose="020B0502040204020203" pitchFamily="34" charset="0"/>
              <a:ea typeface="Segoe UI" panose="020B0502040204020203" pitchFamily="34" charset="0"/>
              <a:cs typeface="Segoe UI" panose="020B0502040204020203" pitchFamily="34" charset="0"/>
            </a:rPr>
            <a:t>the</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latin typeface="Segoe UI" panose="020B0502040204020203" pitchFamily="34" charset="0"/>
              <a:ea typeface="Segoe UI" panose="020B0502040204020203" pitchFamily="34" charset="0"/>
              <a:cs typeface="Segoe UI" panose="020B0502040204020203" pitchFamily="34" charset="0"/>
            </a:rPr>
            <a:t>governmental</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r>
            <a:rPr lang="hu-HU" sz="1200" b="1" kern="1200" err="1">
              <a:latin typeface="Segoe UI" panose="020B0502040204020203" pitchFamily="34" charset="0"/>
              <a:ea typeface="Segoe UI" panose="020B0502040204020203" pitchFamily="34" charset="0"/>
              <a:cs typeface="Segoe UI" panose="020B0502040204020203" pitchFamily="34" charset="0"/>
            </a:rPr>
            <a:t>task</a:t>
          </a:r>
          <a:r>
            <a:rPr lang="hu-HU" sz="1200" b="1" kern="1200">
              <a:latin typeface="Segoe UI" panose="020B0502040204020203" pitchFamily="34" charset="0"/>
              <a:ea typeface="Segoe UI" panose="020B0502040204020203" pitchFamily="34" charset="0"/>
              <a:cs typeface="Segoe UI" panose="020B0502040204020203" pitchFamily="34" charset="0"/>
            </a:rPr>
            <a:t> performance, </a:t>
          </a:r>
          <a:r>
            <a:rPr lang="hu-HU" sz="1200" b="1" kern="1200" dirty="0" err="1">
              <a:latin typeface="Segoe UI" panose="020B0502040204020203" pitchFamily="34" charset="0"/>
              <a:ea typeface="Segoe UI" panose="020B0502040204020203" pitchFamily="34" charset="0"/>
              <a:cs typeface="Segoe UI" panose="020B0502040204020203" pitchFamily="34" charset="0"/>
            </a:rPr>
            <a:t>characteristics</a:t>
          </a:r>
          <a:r>
            <a:rPr lang="hu-HU" sz="1200" b="1" kern="1200" dirty="0">
              <a:latin typeface="Segoe UI" panose="020B0502040204020203" pitchFamily="34" charset="0"/>
              <a:ea typeface="Segoe UI" panose="020B0502040204020203" pitchFamily="34" charset="0"/>
              <a:cs typeface="Segoe UI" panose="020B0502040204020203" pitchFamily="34" charset="0"/>
            </a:rPr>
            <a:t> of </a:t>
          </a:r>
          <a:r>
            <a:rPr lang="hu-HU" sz="1200" b="1" kern="1200" dirty="0" err="1">
              <a:latin typeface="Segoe UI" panose="020B0502040204020203" pitchFamily="34" charset="0"/>
              <a:ea typeface="Segoe UI" panose="020B0502040204020203" pitchFamily="34" charset="0"/>
              <a:cs typeface="Segoe UI" panose="020B0502040204020203" pitchFamily="34" charset="0"/>
            </a:rPr>
            <a:t>its</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latin typeface="Segoe UI" panose="020B0502040204020203" pitchFamily="34" charset="0"/>
              <a:ea typeface="Segoe UI" panose="020B0502040204020203" pitchFamily="34" charset="0"/>
              <a:cs typeface="Segoe UI" panose="020B0502040204020203" pitchFamily="34" charset="0"/>
            </a:rPr>
            <a:t>change</a:t>
          </a:r>
          <a:endParaRPr lang="hu-HU" sz="1200" b="1" kern="1200" dirty="0">
            <a:latin typeface="Segoe UI" panose="020B0502040204020203" pitchFamily="34" charset="0"/>
            <a:ea typeface="Segoe UI" panose="020B0502040204020203" pitchFamily="34" charset="0"/>
            <a:cs typeface="Segoe UI" panose="020B0502040204020203" pitchFamily="34" charset="0"/>
          </a:endParaRPr>
        </a:p>
      </dsp:txBody>
      <dsp:txXfrm>
        <a:off x="20104" y="4559222"/>
        <a:ext cx="9103792" cy="371632"/>
      </dsp:txXfrm>
    </dsp:sp>
    <dsp:sp modelId="{418097F1-5CA0-4BB6-BBB3-3A8B4DAEE076}">
      <dsp:nvSpPr>
        <dsp:cNvPr id="0" name=""/>
        <dsp:cNvSpPr/>
      </dsp:nvSpPr>
      <dsp:spPr>
        <a:xfrm>
          <a:off x="0" y="5014318"/>
          <a:ext cx="9144000" cy="41184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rtl="0">
            <a:lnSpc>
              <a:spcPct val="90000"/>
            </a:lnSpc>
            <a:spcBef>
              <a:spcPct val="0"/>
            </a:spcBef>
            <a:spcAft>
              <a:spcPct val="35000"/>
            </a:spcAft>
            <a:buNone/>
          </a:pPr>
          <a:r>
            <a:rPr lang="hu-HU" sz="1200" b="1" kern="1200">
              <a:latin typeface="Segoe UI" panose="020B0502040204020203" pitchFamily="34" charset="0"/>
              <a:ea typeface="Segoe UI" panose="020B0502040204020203" pitchFamily="34" charset="0"/>
              <a:cs typeface="Segoe UI" panose="020B0502040204020203" pitchFamily="34" charset="0"/>
            </a:rPr>
            <a:t>4.	Tax and contributional policy</a:t>
          </a:r>
        </a:p>
      </dsp:txBody>
      <dsp:txXfrm>
        <a:off x="20104" y="5034422"/>
        <a:ext cx="9103792" cy="37163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BB5E14-419A-457C-9B1C-E8B985AC0BCF}">
      <dsp:nvSpPr>
        <dsp:cNvPr id="0" name=""/>
        <dsp:cNvSpPr/>
      </dsp:nvSpPr>
      <dsp:spPr>
        <a:xfrm>
          <a:off x="0" y="34206"/>
          <a:ext cx="8856984" cy="52416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rtl="0">
            <a:lnSpc>
              <a:spcPct val="90000"/>
            </a:lnSpc>
            <a:spcBef>
              <a:spcPct val="0"/>
            </a:spcBef>
            <a:spcAft>
              <a:spcPct val="35000"/>
            </a:spcAft>
            <a:buNone/>
          </a:pPr>
          <a:r>
            <a:rPr lang="hu-HU" sz="1200" b="1" kern="1200">
              <a:latin typeface="Segoe UI" panose="020B0502040204020203" pitchFamily="34" charset="0"/>
              <a:ea typeface="Segoe UI" panose="020B0502040204020203" pitchFamily="34" charset="0"/>
              <a:cs typeface="Segoe UI" panose="020B0502040204020203" pitchFamily="34" charset="0"/>
            </a:rPr>
            <a:t>II. Appropriations of the central government</a:t>
          </a:r>
        </a:p>
      </dsp:txBody>
      <dsp:txXfrm>
        <a:off x="25587" y="59793"/>
        <a:ext cx="8805810" cy="472986"/>
      </dsp:txXfrm>
    </dsp:sp>
    <dsp:sp modelId="{E91D72F1-57EC-45AE-A47E-735A6244EFB5}">
      <dsp:nvSpPr>
        <dsp:cNvPr id="0" name=""/>
        <dsp:cNvSpPr/>
      </dsp:nvSpPr>
      <dsp:spPr>
        <a:xfrm>
          <a:off x="0" y="639006"/>
          <a:ext cx="8856984" cy="52416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rtl="0">
            <a:lnSpc>
              <a:spcPct val="90000"/>
            </a:lnSpc>
            <a:spcBef>
              <a:spcPct val="0"/>
            </a:spcBef>
            <a:spcAft>
              <a:spcPct val="35000"/>
            </a:spcAft>
            <a:buNone/>
          </a:pPr>
          <a:r>
            <a:rPr lang="hu-HU" sz="1200" b="1" kern="1200" dirty="0">
              <a:latin typeface="Segoe UI" panose="020B0502040204020203" pitchFamily="34" charset="0"/>
              <a:ea typeface="Segoe UI" panose="020B0502040204020203" pitchFamily="34" charset="0"/>
              <a:cs typeface="Segoe UI" panose="020B0502040204020203" pitchFamily="34" charset="0"/>
            </a:rPr>
            <a:t>A. </a:t>
          </a:r>
          <a:r>
            <a:rPr lang="hu-HU" sz="1200" b="1" kern="1200" dirty="0" err="1">
              <a:latin typeface="Segoe UI" panose="020B0502040204020203" pitchFamily="34" charset="0"/>
              <a:ea typeface="Segoe UI" panose="020B0502040204020203" pitchFamily="34" charset="0"/>
              <a:cs typeface="Segoe UI" panose="020B0502040204020203" pitchFamily="34" charset="0"/>
            </a:rPr>
            <a:t>Appropriations</a:t>
          </a:r>
          <a:r>
            <a:rPr lang="hu-HU" sz="1200" b="1" kern="1200" dirty="0">
              <a:latin typeface="Segoe UI" panose="020B0502040204020203" pitchFamily="34" charset="0"/>
              <a:ea typeface="Segoe UI" panose="020B0502040204020203" pitchFamily="34" charset="0"/>
              <a:cs typeface="Segoe UI" panose="020B0502040204020203" pitchFamily="34" charset="0"/>
            </a:rPr>
            <a:t> of </a:t>
          </a:r>
          <a:r>
            <a:rPr lang="hu-HU" sz="1200" b="1" kern="1200" dirty="0" err="1">
              <a:latin typeface="Segoe UI" panose="020B0502040204020203" pitchFamily="34" charset="0"/>
              <a:ea typeface="Segoe UI" panose="020B0502040204020203" pitchFamily="34" charset="0"/>
              <a:cs typeface="Segoe UI" panose="020B0502040204020203" pitchFamily="34" charset="0"/>
            </a:rPr>
            <a:t>the</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latin typeface="Segoe UI" panose="020B0502040204020203" pitchFamily="34" charset="0"/>
              <a:ea typeface="Segoe UI" panose="020B0502040204020203" pitchFamily="34" charset="0"/>
              <a:cs typeface="Segoe UI" panose="020B0502040204020203" pitchFamily="34" charset="0"/>
            </a:rPr>
            <a:t>central</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latin typeface="Segoe UI" panose="020B0502040204020203" pitchFamily="34" charset="0"/>
              <a:ea typeface="Segoe UI" panose="020B0502040204020203" pitchFamily="34" charset="0"/>
              <a:cs typeface="Segoe UI" panose="020B0502040204020203" pitchFamily="34" charset="0"/>
            </a:rPr>
            <a:t>budget</a:t>
          </a:r>
          <a:endParaRPr lang="hu-HU" sz="1200" b="1" kern="1200" dirty="0">
            <a:latin typeface="Segoe UI" panose="020B0502040204020203" pitchFamily="34" charset="0"/>
            <a:ea typeface="Segoe UI" panose="020B0502040204020203" pitchFamily="34" charset="0"/>
            <a:cs typeface="Segoe UI" panose="020B0502040204020203" pitchFamily="34" charset="0"/>
          </a:endParaRPr>
        </a:p>
      </dsp:txBody>
      <dsp:txXfrm>
        <a:off x="25587" y="664593"/>
        <a:ext cx="8805810" cy="472986"/>
      </dsp:txXfrm>
    </dsp:sp>
    <dsp:sp modelId="{E180F8A9-137F-404F-909E-E6843AD27F5A}">
      <dsp:nvSpPr>
        <dsp:cNvPr id="0" name=""/>
        <dsp:cNvSpPr/>
      </dsp:nvSpPr>
      <dsp:spPr>
        <a:xfrm>
          <a:off x="0" y="1163166"/>
          <a:ext cx="8856984" cy="543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1209" tIns="15240" rIns="85344" bIns="15240" numCol="1" spcCol="1270" anchor="t" anchorCtr="0">
          <a:noAutofit/>
        </a:bodyPr>
        <a:lstStyle/>
        <a:p>
          <a:pPr marL="114300" lvl="1" indent="-114300" algn="l" defTabSz="533400" rtl="0">
            <a:lnSpc>
              <a:spcPct val="90000"/>
            </a:lnSpc>
            <a:spcBef>
              <a:spcPct val="0"/>
            </a:spcBef>
            <a:spcAft>
              <a:spcPct val="20000"/>
            </a:spcAft>
            <a:buChar char="•"/>
          </a:pPr>
          <a:r>
            <a:rPr lang="hu-HU" sz="1200" b="1" kern="1200" dirty="0" err="1">
              <a:latin typeface="Segoe UI" panose="020B0502040204020203" pitchFamily="34" charset="0"/>
              <a:ea typeface="Segoe UI" panose="020B0502040204020203" pitchFamily="34" charset="0"/>
              <a:cs typeface="Segoe UI" panose="020B0502040204020203" pitchFamily="34" charset="0"/>
            </a:rPr>
            <a:t>Appropriations</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latin typeface="Segoe UI" panose="020B0502040204020203" pitchFamily="34" charset="0"/>
              <a:ea typeface="Segoe UI" panose="020B0502040204020203" pitchFamily="34" charset="0"/>
              <a:cs typeface="Segoe UI" panose="020B0502040204020203" pitchFamily="34" charset="0"/>
            </a:rPr>
            <a:t>for</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latin typeface="Segoe UI" panose="020B0502040204020203" pitchFamily="34" charset="0"/>
              <a:ea typeface="Segoe UI" panose="020B0502040204020203" pitchFamily="34" charset="0"/>
              <a:cs typeface="Segoe UI" panose="020B0502040204020203" pitchFamily="34" charset="0"/>
            </a:rPr>
            <a:t>revenues</a:t>
          </a:r>
          <a:endParaRPr lang="hu-HU" sz="1200" b="1" kern="1200" dirty="0">
            <a:latin typeface="Segoe UI" panose="020B0502040204020203" pitchFamily="34" charset="0"/>
            <a:ea typeface="Segoe UI" panose="020B0502040204020203" pitchFamily="34" charset="0"/>
            <a:cs typeface="Segoe UI" panose="020B0502040204020203" pitchFamily="34" charset="0"/>
          </a:endParaRPr>
        </a:p>
        <a:p>
          <a:pPr marL="114300" lvl="1" indent="-114300" algn="l" defTabSz="533400" rtl="0">
            <a:lnSpc>
              <a:spcPct val="90000"/>
            </a:lnSpc>
            <a:spcBef>
              <a:spcPct val="0"/>
            </a:spcBef>
            <a:spcAft>
              <a:spcPct val="20000"/>
            </a:spcAft>
            <a:buChar char="•"/>
          </a:pPr>
          <a:r>
            <a:rPr lang="hu-HU" sz="1200" b="1" kern="1200" dirty="0" err="1">
              <a:latin typeface="Segoe UI" panose="020B0502040204020203" pitchFamily="34" charset="0"/>
              <a:ea typeface="Segoe UI" panose="020B0502040204020203" pitchFamily="34" charset="0"/>
              <a:cs typeface="Segoe UI" panose="020B0502040204020203" pitchFamily="34" charset="0"/>
            </a:rPr>
            <a:t>Appropriations</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latin typeface="Segoe UI" panose="020B0502040204020203" pitchFamily="34" charset="0"/>
              <a:ea typeface="Segoe UI" panose="020B0502040204020203" pitchFamily="34" charset="0"/>
              <a:cs typeface="Segoe UI" panose="020B0502040204020203" pitchFamily="34" charset="0"/>
            </a:rPr>
            <a:t>for</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latin typeface="Segoe UI" panose="020B0502040204020203" pitchFamily="34" charset="0"/>
              <a:ea typeface="Segoe UI" panose="020B0502040204020203" pitchFamily="34" charset="0"/>
              <a:cs typeface="Segoe UI" panose="020B0502040204020203" pitchFamily="34" charset="0"/>
            </a:rPr>
            <a:t>expenditures</a:t>
          </a:r>
          <a:endParaRPr lang="hu-HU" sz="1200" b="1" kern="1200" dirty="0">
            <a:latin typeface="Segoe UI" panose="020B0502040204020203" pitchFamily="34" charset="0"/>
            <a:ea typeface="Segoe UI" panose="020B0502040204020203" pitchFamily="34" charset="0"/>
            <a:cs typeface="Segoe UI" panose="020B0502040204020203" pitchFamily="34" charset="0"/>
          </a:endParaRPr>
        </a:p>
      </dsp:txBody>
      <dsp:txXfrm>
        <a:off x="0" y="1163166"/>
        <a:ext cx="8856984" cy="543303"/>
      </dsp:txXfrm>
    </dsp:sp>
    <dsp:sp modelId="{B753FD0F-2B88-49B3-B94E-BDEF1C8C9F31}">
      <dsp:nvSpPr>
        <dsp:cNvPr id="0" name=""/>
        <dsp:cNvSpPr/>
      </dsp:nvSpPr>
      <dsp:spPr>
        <a:xfrm>
          <a:off x="0" y="1706469"/>
          <a:ext cx="8856984" cy="52416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rtl="0">
            <a:lnSpc>
              <a:spcPct val="90000"/>
            </a:lnSpc>
            <a:spcBef>
              <a:spcPct val="0"/>
            </a:spcBef>
            <a:spcAft>
              <a:spcPct val="35000"/>
            </a:spcAft>
            <a:buNone/>
          </a:pPr>
          <a:r>
            <a:rPr lang="hu-HU" sz="1200" b="1" kern="1200" dirty="0">
              <a:latin typeface="Segoe UI" panose="020B0502040204020203" pitchFamily="34" charset="0"/>
              <a:ea typeface="Segoe UI" panose="020B0502040204020203" pitchFamily="34" charset="0"/>
              <a:cs typeface="Segoe UI" panose="020B0502040204020203" pitchFamily="34" charset="0"/>
            </a:rPr>
            <a:t>B. Deficit and </a:t>
          </a:r>
          <a:r>
            <a:rPr lang="hu-HU" sz="1200" b="1" kern="1200" dirty="0" err="1">
              <a:latin typeface="Segoe UI" panose="020B0502040204020203" pitchFamily="34" charset="0"/>
              <a:ea typeface="Segoe UI" panose="020B0502040204020203" pitchFamily="34" charset="0"/>
              <a:cs typeface="Segoe UI" panose="020B0502040204020203" pitchFamily="34" charset="0"/>
            </a:rPr>
            <a:t>financing</a:t>
          </a:r>
          <a:r>
            <a:rPr lang="hu-HU" sz="1200" b="1" kern="1200" dirty="0">
              <a:latin typeface="Segoe UI" panose="020B0502040204020203" pitchFamily="34" charset="0"/>
              <a:ea typeface="Segoe UI" panose="020B0502040204020203" pitchFamily="34" charset="0"/>
              <a:cs typeface="Segoe UI" panose="020B0502040204020203" pitchFamily="34" charset="0"/>
            </a:rPr>
            <a:t> of </a:t>
          </a:r>
          <a:r>
            <a:rPr lang="hu-HU" sz="1200" b="1" kern="1200" dirty="0" err="1">
              <a:latin typeface="Segoe UI" panose="020B0502040204020203" pitchFamily="34" charset="0"/>
              <a:ea typeface="Segoe UI" panose="020B0502040204020203" pitchFamily="34" charset="0"/>
              <a:cs typeface="Segoe UI" panose="020B0502040204020203" pitchFamily="34" charset="0"/>
            </a:rPr>
            <a:t>the</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latin typeface="Segoe UI" panose="020B0502040204020203" pitchFamily="34" charset="0"/>
              <a:ea typeface="Segoe UI" panose="020B0502040204020203" pitchFamily="34" charset="0"/>
              <a:cs typeface="Segoe UI" panose="020B0502040204020203" pitchFamily="34" charset="0"/>
            </a:rPr>
            <a:t>central</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r>
            <a:rPr lang="hu-HU" sz="1200" b="1" kern="1200" err="1">
              <a:latin typeface="Segoe UI" panose="020B0502040204020203" pitchFamily="34" charset="0"/>
              <a:ea typeface="Segoe UI" panose="020B0502040204020203" pitchFamily="34" charset="0"/>
              <a:cs typeface="Segoe UI" panose="020B0502040204020203" pitchFamily="34" charset="0"/>
            </a:rPr>
            <a:t>governmental</a:t>
          </a:r>
          <a:r>
            <a:rPr lang="hu-HU" sz="1200" b="1" kern="1200">
              <a:latin typeface="Segoe UI" panose="020B0502040204020203" pitchFamily="34" charset="0"/>
              <a:ea typeface="Segoe UI" panose="020B0502040204020203" pitchFamily="34" charset="0"/>
              <a:cs typeface="Segoe UI" panose="020B0502040204020203" pitchFamily="34" charset="0"/>
            </a:rPr>
            <a:t> subsystem, </a:t>
          </a:r>
          <a:r>
            <a:rPr lang="hu-HU" sz="1200" b="1" kern="1200" dirty="0">
              <a:latin typeface="Segoe UI" panose="020B0502040204020203" pitchFamily="34" charset="0"/>
              <a:ea typeface="Segoe UI" panose="020B0502040204020203" pitchFamily="34" charset="0"/>
              <a:cs typeface="Segoe UI" panose="020B0502040204020203" pitchFamily="34" charset="0"/>
            </a:rPr>
            <a:t>management of </a:t>
          </a:r>
          <a:r>
            <a:rPr lang="hu-HU" sz="1200" b="1" kern="1200" dirty="0" err="1">
              <a:latin typeface="Segoe UI" panose="020B0502040204020203" pitchFamily="34" charset="0"/>
              <a:ea typeface="Segoe UI" panose="020B0502040204020203" pitchFamily="34" charset="0"/>
              <a:cs typeface="Segoe UI" panose="020B0502040204020203" pitchFamily="34" charset="0"/>
            </a:rPr>
            <a:t>public</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latin typeface="Segoe UI" panose="020B0502040204020203" pitchFamily="34" charset="0"/>
              <a:ea typeface="Segoe UI" panose="020B0502040204020203" pitchFamily="34" charset="0"/>
              <a:cs typeface="Segoe UI" panose="020B0502040204020203" pitchFamily="34" charset="0"/>
            </a:rPr>
            <a:t>debt</a:t>
          </a:r>
          <a:endParaRPr lang="hu-HU" sz="1200" b="1" kern="1200" dirty="0">
            <a:latin typeface="Segoe UI" panose="020B0502040204020203" pitchFamily="34" charset="0"/>
            <a:ea typeface="Segoe UI" panose="020B0502040204020203" pitchFamily="34" charset="0"/>
            <a:cs typeface="Segoe UI" panose="020B0502040204020203" pitchFamily="34" charset="0"/>
          </a:endParaRPr>
        </a:p>
      </dsp:txBody>
      <dsp:txXfrm>
        <a:off x="25587" y="1732056"/>
        <a:ext cx="8805810" cy="472986"/>
      </dsp:txXfrm>
    </dsp:sp>
    <dsp:sp modelId="{9A4F8484-F606-449C-A610-D709F3C23EB1}">
      <dsp:nvSpPr>
        <dsp:cNvPr id="0" name=""/>
        <dsp:cNvSpPr/>
      </dsp:nvSpPr>
      <dsp:spPr>
        <a:xfrm>
          <a:off x="0" y="2230629"/>
          <a:ext cx="8856984"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1209" tIns="15240" rIns="85344" bIns="15240" numCol="1" spcCol="1270" anchor="t" anchorCtr="0">
          <a:noAutofit/>
        </a:bodyPr>
        <a:lstStyle/>
        <a:p>
          <a:pPr marL="114300" lvl="1" indent="-114300" algn="l" defTabSz="533400" rtl="0">
            <a:lnSpc>
              <a:spcPct val="90000"/>
            </a:lnSpc>
            <a:spcBef>
              <a:spcPct val="0"/>
            </a:spcBef>
            <a:spcAft>
              <a:spcPct val="20000"/>
            </a:spcAft>
            <a:buChar char="•"/>
          </a:pPr>
          <a:r>
            <a:rPr lang="hu-HU" sz="1200" b="1" kern="1200" dirty="0" err="1">
              <a:solidFill>
                <a:srgbClr val="FF0000"/>
              </a:solidFill>
              <a:latin typeface="Segoe UI" panose="020B0502040204020203" pitchFamily="34" charset="0"/>
              <a:ea typeface="Segoe UI" panose="020B0502040204020203" pitchFamily="34" charset="0"/>
              <a:cs typeface="Segoe UI" panose="020B0502040204020203" pitchFamily="34" charset="0"/>
            </a:rPr>
            <a:t>Financing</a:t>
          </a:r>
          <a:r>
            <a:rPr lang="hu-HU" sz="1200" b="1" kern="1200" dirty="0">
              <a:solidFill>
                <a:srgbClr val="FF0000"/>
              </a:solidFill>
              <a:latin typeface="Segoe UI" panose="020B0502040204020203" pitchFamily="34" charset="0"/>
              <a:ea typeface="Segoe UI" panose="020B0502040204020203" pitchFamily="34" charset="0"/>
              <a:cs typeface="Segoe UI" panose="020B0502040204020203" pitchFamily="34" charset="0"/>
            </a:rPr>
            <a:t> of </a:t>
          </a:r>
          <a:r>
            <a:rPr lang="hu-HU" sz="1200" b="1" kern="1200" dirty="0" err="1">
              <a:solidFill>
                <a:srgbClr val="FF0000"/>
              </a:solidFill>
              <a:latin typeface="Segoe UI" panose="020B0502040204020203" pitchFamily="34" charset="0"/>
              <a:ea typeface="Segoe UI" panose="020B0502040204020203" pitchFamily="34" charset="0"/>
              <a:cs typeface="Segoe UI" panose="020B0502040204020203" pitchFamily="34" charset="0"/>
            </a:rPr>
            <a:t>the</a:t>
          </a:r>
          <a:r>
            <a:rPr lang="hu-HU" sz="1200" b="1" kern="1200" dirty="0">
              <a:solidFill>
                <a:srgbClr val="FF0000"/>
              </a:solidFill>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solidFill>
                <a:srgbClr val="FF0000"/>
              </a:solidFill>
              <a:latin typeface="Segoe UI" panose="020B0502040204020203" pitchFamily="34" charset="0"/>
              <a:ea typeface="Segoe UI" panose="020B0502040204020203" pitchFamily="34" charset="0"/>
              <a:cs typeface="Segoe UI" panose="020B0502040204020203" pitchFamily="34" charset="0"/>
            </a:rPr>
            <a:t>central</a:t>
          </a:r>
          <a:r>
            <a:rPr lang="hu-HU" sz="1200" b="1" kern="1200" dirty="0">
              <a:solidFill>
                <a:srgbClr val="FF0000"/>
              </a:solidFill>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solidFill>
                <a:srgbClr val="FF0000"/>
              </a:solidFill>
              <a:latin typeface="Segoe UI" panose="020B0502040204020203" pitchFamily="34" charset="0"/>
              <a:ea typeface="Segoe UI" panose="020B0502040204020203" pitchFamily="34" charset="0"/>
              <a:cs typeface="Segoe UI" panose="020B0502040204020203" pitchFamily="34" charset="0"/>
            </a:rPr>
            <a:t>budget</a:t>
          </a:r>
          <a:endParaRPr lang="hu-HU" sz="1200" b="1" kern="1200"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marL="114300" lvl="1" indent="-114300" algn="l" defTabSz="533400" rtl="0">
            <a:lnSpc>
              <a:spcPct val="90000"/>
            </a:lnSpc>
            <a:spcBef>
              <a:spcPct val="0"/>
            </a:spcBef>
            <a:spcAft>
              <a:spcPct val="20000"/>
            </a:spcAft>
            <a:buChar char="•"/>
          </a:pPr>
          <a:r>
            <a:rPr lang="hu-HU" sz="1200" b="1" kern="1200" dirty="0">
              <a:latin typeface="Segoe UI" panose="020B0502040204020203" pitchFamily="34" charset="0"/>
              <a:ea typeface="Segoe UI" panose="020B0502040204020203" pitchFamily="34" charset="0"/>
              <a:cs typeface="Segoe UI" panose="020B0502040204020203" pitchFamily="34" charset="0"/>
            </a:rPr>
            <a:t>The </a:t>
          </a:r>
          <a:r>
            <a:rPr lang="hu-HU" sz="1200" b="1" kern="1200" dirty="0" err="1">
              <a:latin typeface="Segoe UI" panose="020B0502040204020203" pitchFamily="34" charset="0"/>
              <a:ea typeface="Segoe UI" panose="020B0502040204020203" pitchFamily="34" charset="0"/>
              <a:cs typeface="Segoe UI" panose="020B0502040204020203" pitchFamily="34" charset="0"/>
            </a:rPr>
            <a:t>development</a:t>
          </a:r>
          <a:r>
            <a:rPr lang="hu-HU" sz="1200" b="1" kern="1200" dirty="0">
              <a:latin typeface="Segoe UI" panose="020B0502040204020203" pitchFamily="34" charset="0"/>
              <a:ea typeface="Segoe UI" panose="020B0502040204020203" pitchFamily="34" charset="0"/>
              <a:cs typeface="Segoe UI" panose="020B0502040204020203" pitchFamily="34" charset="0"/>
            </a:rPr>
            <a:t> of </a:t>
          </a:r>
          <a:r>
            <a:rPr lang="hu-HU" sz="1200" b="1" kern="1200" dirty="0" err="1">
              <a:latin typeface="Segoe UI" panose="020B0502040204020203" pitchFamily="34" charset="0"/>
              <a:ea typeface="Segoe UI" panose="020B0502040204020203" pitchFamily="34" charset="0"/>
              <a:cs typeface="Segoe UI" panose="020B0502040204020203" pitchFamily="34" charset="0"/>
            </a:rPr>
            <a:t>the</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latin typeface="Segoe UI" panose="020B0502040204020203" pitchFamily="34" charset="0"/>
              <a:ea typeface="Segoe UI" panose="020B0502040204020203" pitchFamily="34" charset="0"/>
              <a:cs typeface="Segoe UI" panose="020B0502040204020203" pitchFamily="34" charset="0"/>
            </a:rPr>
            <a:t>governmental</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latin typeface="Segoe UI" panose="020B0502040204020203" pitchFamily="34" charset="0"/>
              <a:ea typeface="Segoe UI" panose="020B0502040204020203" pitchFamily="34" charset="0"/>
              <a:cs typeface="Segoe UI" panose="020B0502040204020203" pitchFamily="34" charset="0"/>
            </a:rPr>
            <a:t>debt</a:t>
          </a:r>
          <a:endParaRPr lang="hu-HU" sz="1200" b="1" kern="1200" dirty="0">
            <a:latin typeface="Segoe UI" panose="020B0502040204020203" pitchFamily="34" charset="0"/>
            <a:ea typeface="Segoe UI" panose="020B0502040204020203" pitchFamily="34" charset="0"/>
            <a:cs typeface="Segoe UI" panose="020B0502040204020203" pitchFamily="34" charset="0"/>
          </a:endParaRPr>
        </a:p>
      </dsp:txBody>
      <dsp:txXfrm>
        <a:off x="0" y="2230629"/>
        <a:ext cx="8856984" cy="463680"/>
      </dsp:txXfrm>
    </dsp:sp>
    <dsp:sp modelId="{B157868F-DA69-4193-A4C4-BC65B7DA1402}">
      <dsp:nvSpPr>
        <dsp:cNvPr id="0" name=""/>
        <dsp:cNvSpPr/>
      </dsp:nvSpPr>
      <dsp:spPr>
        <a:xfrm>
          <a:off x="0" y="2694309"/>
          <a:ext cx="8856984" cy="52416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rtl="0">
            <a:lnSpc>
              <a:spcPct val="90000"/>
            </a:lnSpc>
            <a:spcBef>
              <a:spcPct val="0"/>
            </a:spcBef>
            <a:spcAft>
              <a:spcPct val="35000"/>
            </a:spcAft>
            <a:buNone/>
          </a:pPr>
          <a:r>
            <a:rPr lang="hu-HU" sz="1200" b="1" kern="1200" dirty="0">
              <a:latin typeface="Segoe UI" panose="020B0502040204020203" pitchFamily="34" charset="0"/>
              <a:ea typeface="Segoe UI" panose="020B0502040204020203" pitchFamily="34" charset="0"/>
              <a:cs typeface="Segoe UI" panose="020B0502040204020203" pitchFamily="34" charset="0"/>
            </a:rPr>
            <a:t>C. </a:t>
          </a:r>
          <a:r>
            <a:rPr lang="hu-HU" sz="1200" b="1" kern="1200" dirty="0" err="1">
              <a:latin typeface="Segoe UI" panose="020B0502040204020203" pitchFamily="34" charset="0"/>
              <a:ea typeface="Segoe UI" panose="020B0502040204020203" pitchFamily="34" charset="0"/>
              <a:cs typeface="Segoe UI" panose="020B0502040204020203" pitchFamily="34" charset="0"/>
            </a:rPr>
            <a:t>Operation</a:t>
          </a:r>
          <a:r>
            <a:rPr lang="hu-HU" sz="1200" b="1" kern="1200" dirty="0">
              <a:latin typeface="Segoe UI" panose="020B0502040204020203" pitchFamily="34" charset="0"/>
              <a:ea typeface="Segoe UI" panose="020B0502040204020203" pitchFamily="34" charset="0"/>
              <a:cs typeface="Segoe UI" panose="020B0502040204020203" pitchFamily="34" charset="0"/>
            </a:rPr>
            <a:t> of </a:t>
          </a:r>
          <a:r>
            <a:rPr lang="hu-HU" sz="1200" b="1" kern="1200" dirty="0" err="1">
              <a:latin typeface="Segoe UI" panose="020B0502040204020203" pitchFamily="34" charset="0"/>
              <a:ea typeface="Segoe UI" panose="020B0502040204020203" pitchFamily="34" charset="0"/>
              <a:cs typeface="Segoe UI" panose="020B0502040204020203" pitchFamily="34" charset="0"/>
            </a:rPr>
            <a:t>extrabudgetary</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latin typeface="Segoe UI" panose="020B0502040204020203" pitchFamily="34" charset="0"/>
              <a:ea typeface="Segoe UI" panose="020B0502040204020203" pitchFamily="34" charset="0"/>
              <a:cs typeface="Segoe UI" panose="020B0502040204020203" pitchFamily="34" charset="0"/>
            </a:rPr>
            <a:t>funds</a:t>
          </a:r>
          <a:endParaRPr lang="hu-HU" sz="1200" b="1" kern="1200" dirty="0">
            <a:latin typeface="Segoe UI" panose="020B0502040204020203" pitchFamily="34" charset="0"/>
            <a:ea typeface="Segoe UI" panose="020B0502040204020203" pitchFamily="34" charset="0"/>
            <a:cs typeface="Segoe UI" panose="020B0502040204020203" pitchFamily="34" charset="0"/>
          </a:endParaRPr>
        </a:p>
      </dsp:txBody>
      <dsp:txXfrm>
        <a:off x="25587" y="2719896"/>
        <a:ext cx="8805810" cy="472986"/>
      </dsp:txXfrm>
    </dsp:sp>
    <dsp:sp modelId="{83947FA3-3E1F-48FD-94A0-DA16473B9D26}">
      <dsp:nvSpPr>
        <dsp:cNvPr id="0" name=""/>
        <dsp:cNvSpPr/>
      </dsp:nvSpPr>
      <dsp:spPr>
        <a:xfrm>
          <a:off x="0" y="3218469"/>
          <a:ext cx="8856984" cy="883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1209" tIns="15240" rIns="85344" bIns="15240" numCol="1" spcCol="1270" anchor="t" anchorCtr="0">
          <a:noAutofit/>
        </a:bodyPr>
        <a:lstStyle/>
        <a:p>
          <a:pPr marL="114300" lvl="1" indent="-114300" algn="l" defTabSz="533400" rtl="0">
            <a:lnSpc>
              <a:spcPct val="90000"/>
            </a:lnSpc>
            <a:spcBef>
              <a:spcPct val="0"/>
            </a:spcBef>
            <a:spcAft>
              <a:spcPct val="20000"/>
            </a:spcAft>
            <a:buChar char="•"/>
          </a:pPr>
          <a:r>
            <a:rPr lang="hu-HU" sz="1200" b="1" kern="1200" dirty="0" err="1">
              <a:latin typeface="Segoe UI" panose="020B0502040204020203" pitchFamily="34" charset="0"/>
              <a:ea typeface="Segoe UI" panose="020B0502040204020203" pitchFamily="34" charset="0"/>
              <a:cs typeface="Segoe UI" panose="020B0502040204020203" pitchFamily="34" charset="0"/>
            </a:rPr>
            <a:t>Revenue</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latin typeface="Segoe UI" panose="020B0502040204020203" pitchFamily="34" charset="0"/>
              <a:ea typeface="Segoe UI" panose="020B0502040204020203" pitchFamily="34" charset="0"/>
              <a:cs typeface="Segoe UI" panose="020B0502040204020203" pitchFamily="34" charset="0"/>
            </a:rPr>
            <a:t>developments</a:t>
          </a:r>
          <a:endParaRPr lang="hu-HU" sz="1200" b="1" kern="1200" dirty="0">
            <a:latin typeface="Segoe UI" panose="020B0502040204020203" pitchFamily="34" charset="0"/>
            <a:ea typeface="Segoe UI" panose="020B0502040204020203" pitchFamily="34" charset="0"/>
            <a:cs typeface="Segoe UI" panose="020B0502040204020203" pitchFamily="34" charset="0"/>
          </a:endParaRPr>
        </a:p>
        <a:p>
          <a:pPr marL="114300" lvl="1" indent="-114300" algn="l" defTabSz="533400" rtl="0">
            <a:lnSpc>
              <a:spcPct val="90000"/>
            </a:lnSpc>
            <a:spcBef>
              <a:spcPct val="0"/>
            </a:spcBef>
            <a:spcAft>
              <a:spcPct val="20000"/>
            </a:spcAft>
            <a:buChar char="•"/>
          </a:pPr>
          <a:r>
            <a:rPr lang="hu-HU" sz="1200" b="1" kern="1200" dirty="0">
              <a:latin typeface="Segoe UI" panose="020B0502040204020203" pitchFamily="34" charset="0"/>
              <a:ea typeface="Segoe UI" panose="020B0502040204020203" pitchFamily="34" charset="0"/>
              <a:cs typeface="Segoe UI" panose="020B0502040204020203" pitchFamily="34" charset="0"/>
            </a:rPr>
            <a:t>The </a:t>
          </a:r>
          <a:r>
            <a:rPr lang="hu-HU" sz="1200" b="1" kern="1200" dirty="0" err="1">
              <a:latin typeface="Segoe UI" panose="020B0502040204020203" pitchFamily="34" charset="0"/>
              <a:ea typeface="Segoe UI" panose="020B0502040204020203" pitchFamily="34" charset="0"/>
              <a:cs typeface="Segoe UI" panose="020B0502040204020203" pitchFamily="34" charset="0"/>
            </a:rPr>
            <a:t>development</a:t>
          </a:r>
          <a:r>
            <a:rPr lang="hu-HU" sz="1200" b="1" kern="1200" dirty="0">
              <a:latin typeface="Segoe UI" panose="020B0502040204020203" pitchFamily="34" charset="0"/>
              <a:ea typeface="Segoe UI" panose="020B0502040204020203" pitchFamily="34" charset="0"/>
              <a:cs typeface="Segoe UI" panose="020B0502040204020203" pitchFamily="34" charset="0"/>
            </a:rPr>
            <a:t> of </a:t>
          </a:r>
          <a:r>
            <a:rPr lang="hu-HU" sz="1200" b="1" kern="1200" dirty="0" err="1">
              <a:latin typeface="Segoe UI" panose="020B0502040204020203" pitchFamily="34" charset="0"/>
              <a:ea typeface="Segoe UI" panose="020B0502040204020203" pitchFamily="34" charset="0"/>
              <a:cs typeface="Segoe UI" panose="020B0502040204020203" pitchFamily="34" charset="0"/>
            </a:rPr>
            <a:t>expenditures</a:t>
          </a:r>
          <a:endParaRPr lang="hu-HU" sz="1200" b="1" kern="1200" dirty="0">
            <a:latin typeface="Segoe UI" panose="020B0502040204020203" pitchFamily="34" charset="0"/>
            <a:ea typeface="Segoe UI" panose="020B0502040204020203" pitchFamily="34" charset="0"/>
            <a:cs typeface="Segoe UI" panose="020B0502040204020203" pitchFamily="34" charset="0"/>
          </a:endParaRPr>
        </a:p>
        <a:p>
          <a:pPr marL="114300" lvl="1" indent="-114300" algn="l" defTabSz="533400" rtl="0">
            <a:lnSpc>
              <a:spcPct val="90000"/>
            </a:lnSpc>
            <a:spcBef>
              <a:spcPct val="0"/>
            </a:spcBef>
            <a:spcAft>
              <a:spcPct val="20000"/>
            </a:spcAft>
            <a:buChar char="•"/>
          </a:pPr>
          <a:r>
            <a:rPr lang="hu-HU" sz="1200" b="1" kern="1200" dirty="0" err="1">
              <a:latin typeface="Segoe UI" panose="020B0502040204020203" pitchFamily="34" charset="0"/>
              <a:ea typeface="Segoe UI" panose="020B0502040204020203" pitchFamily="34" charset="0"/>
              <a:cs typeface="Segoe UI" panose="020B0502040204020203" pitchFamily="34" charset="0"/>
            </a:rPr>
            <a:t>Statement</a:t>
          </a:r>
          <a:r>
            <a:rPr lang="hu-HU" sz="1200" b="1" kern="1200" dirty="0">
              <a:latin typeface="Segoe UI" panose="020B0502040204020203" pitchFamily="34" charset="0"/>
              <a:ea typeface="Segoe UI" panose="020B0502040204020203" pitchFamily="34" charset="0"/>
              <a:cs typeface="Segoe UI" panose="020B0502040204020203" pitchFamily="34" charset="0"/>
            </a:rPr>
            <a:t> of </a:t>
          </a:r>
          <a:r>
            <a:rPr lang="hu-HU" sz="1200" b="1" kern="1200" dirty="0" err="1">
              <a:latin typeface="Segoe UI" panose="020B0502040204020203" pitchFamily="34" charset="0"/>
              <a:ea typeface="Segoe UI" panose="020B0502040204020203" pitchFamily="34" charset="0"/>
              <a:cs typeface="Segoe UI" panose="020B0502040204020203" pitchFamily="34" charset="0"/>
            </a:rPr>
            <a:t>balance</a:t>
          </a:r>
          <a:endParaRPr lang="hu-HU" sz="1200" b="1" kern="1200" dirty="0">
            <a:latin typeface="Segoe UI" panose="020B0502040204020203" pitchFamily="34" charset="0"/>
            <a:ea typeface="Segoe UI" panose="020B0502040204020203" pitchFamily="34" charset="0"/>
            <a:cs typeface="Segoe UI" panose="020B0502040204020203" pitchFamily="34" charset="0"/>
          </a:endParaRPr>
        </a:p>
        <a:p>
          <a:pPr marL="114300" lvl="1" indent="-114300" algn="l" defTabSz="533400" rtl="0">
            <a:lnSpc>
              <a:spcPct val="90000"/>
            </a:lnSpc>
            <a:spcBef>
              <a:spcPct val="0"/>
            </a:spcBef>
            <a:spcAft>
              <a:spcPct val="20000"/>
            </a:spcAft>
            <a:buChar char="•"/>
          </a:pPr>
          <a:r>
            <a:rPr lang="hu-HU" sz="1200" b="1" kern="1200" dirty="0">
              <a:latin typeface="Segoe UI" panose="020B0502040204020203" pitchFamily="34" charset="0"/>
              <a:ea typeface="Segoe UI" panose="020B0502040204020203" pitchFamily="34" charset="0"/>
              <a:cs typeface="Segoe UI" panose="020B0502040204020203" pitchFamily="34" charset="0"/>
            </a:rPr>
            <a:t>Etc.</a:t>
          </a:r>
        </a:p>
      </dsp:txBody>
      <dsp:txXfrm>
        <a:off x="0" y="3218469"/>
        <a:ext cx="8856984" cy="883890"/>
      </dsp:txXfrm>
    </dsp:sp>
    <dsp:sp modelId="{C22FCD8B-5368-4B1A-B51A-1E7EB13DC3CB}">
      <dsp:nvSpPr>
        <dsp:cNvPr id="0" name=""/>
        <dsp:cNvSpPr/>
      </dsp:nvSpPr>
      <dsp:spPr>
        <a:xfrm>
          <a:off x="0" y="4102359"/>
          <a:ext cx="8856984" cy="52416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rtl="0">
            <a:lnSpc>
              <a:spcPct val="90000"/>
            </a:lnSpc>
            <a:spcBef>
              <a:spcPct val="0"/>
            </a:spcBef>
            <a:spcAft>
              <a:spcPct val="35000"/>
            </a:spcAft>
            <a:buNone/>
          </a:pPr>
          <a:r>
            <a:rPr lang="hu-HU" sz="1200" b="1" kern="1200">
              <a:latin typeface="Segoe UI" panose="020B0502040204020203" pitchFamily="34" charset="0"/>
              <a:ea typeface="Segoe UI" panose="020B0502040204020203" pitchFamily="34" charset="0"/>
              <a:cs typeface="Segoe UI" panose="020B0502040204020203" pitchFamily="34" charset="0"/>
            </a:rPr>
            <a:t>D. Operation of social security funds</a:t>
          </a:r>
        </a:p>
      </dsp:txBody>
      <dsp:txXfrm>
        <a:off x="25587" y="4127946"/>
        <a:ext cx="8805810" cy="472986"/>
      </dsp:txXfrm>
    </dsp:sp>
    <dsp:sp modelId="{944A072C-F1D1-4577-AE94-52B6FC7A2926}">
      <dsp:nvSpPr>
        <dsp:cNvPr id="0" name=""/>
        <dsp:cNvSpPr/>
      </dsp:nvSpPr>
      <dsp:spPr>
        <a:xfrm>
          <a:off x="0" y="4626519"/>
          <a:ext cx="8856984" cy="883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1209" tIns="15240" rIns="85344" bIns="15240" numCol="1" spcCol="1270" anchor="t" anchorCtr="0">
          <a:noAutofit/>
        </a:bodyPr>
        <a:lstStyle/>
        <a:p>
          <a:pPr marL="114300" lvl="1" indent="-114300" algn="l" defTabSz="533400" rtl="0">
            <a:lnSpc>
              <a:spcPct val="90000"/>
            </a:lnSpc>
            <a:spcBef>
              <a:spcPct val="0"/>
            </a:spcBef>
            <a:spcAft>
              <a:spcPct val="20000"/>
            </a:spcAft>
            <a:buChar char="•"/>
          </a:pPr>
          <a:r>
            <a:rPr lang="hu-HU" sz="1200" b="1" kern="1200" dirty="0" err="1">
              <a:latin typeface="Segoe UI" panose="020B0502040204020203" pitchFamily="34" charset="0"/>
              <a:ea typeface="Segoe UI" panose="020B0502040204020203" pitchFamily="34" charset="0"/>
              <a:cs typeface="Segoe UI" panose="020B0502040204020203" pitchFamily="34" charset="0"/>
            </a:rPr>
            <a:t>Pension</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latin typeface="Segoe UI" panose="020B0502040204020203" pitchFamily="34" charset="0"/>
              <a:ea typeface="Segoe UI" panose="020B0502040204020203" pitchFamily="34" charset="0"/>
              <a:cs typeface="Segoe UI" panose="020B0502040204020203" pitchFamily="34" charset="0"/>
            </a:rPr>
            <a:t>Fund</a:t>
          </a:r>
          <a:endParaRPr lang="hu-HU" sz="1200" b="1" kern="1200" dirty="0">
            <a:latin typeface="Segoe UI" panose="020B0502040204020203" pitchFamily="34" charset="0"/>
            <a:ea typeface="Segoe UI" panose="020B0502040204020203" pitchFamily="34" charset="0"/>
            <a:cs typeface="Segoe UI" panose="020B0502040204020203" pitchFamily="34" charset="0"/>
          </a:endParaRPr>
        </a:p>
        <a:p>
          <a:pPr marL="114300" lvl="1" indent="-114300" algn="l" defTabSz="533400" rtl="0">
            <a:lnSpc>
              <a:spcPct val="90000"/>
            </a:lnSpc>
            <a:spcBef>
              <a:spcPct val="0"/>
            </a:spcBef>
            <a:spcAft>
              <a:spcPct val="20000"/>
            </a:spcAft>
            <a:buChar char="•"/>
          </a:pPr>
          <a:r>
            <a:rPr lang="hu-HU" sz="1200" b="1" kern="1200" dirty="0">
              <a:latin typeface="Segoe UI" panose="020B0502040204020203" pitchFamily="34" charset="0"/>
              <a:ea typeface="Segoe UI" panose="020B0502040204020203" pitchFamily="34" charset="0"/>
              <a:cs typeface="Segoe UI" panose="020B0502040204020203" pitchFamily="34" charset="0"/>
            </a:rPr>
            <a:t>Health </a:t>
          </a:r>
          <a:r>
            <a:rPr lang="hu-HU" sz="1200" b="1" kern="1200" dirty="0" err="1">
              <a:latin typeface="Segoe UI" panose="020B0502040204020203" pitchFamily="34" charset="0"/>
              <a:ea typeface="Segoe UI" panose="020B0502040204020203" pitchFamily="34" charset="0"/>
              <a:cs typeface="Segoe UI" panose="020B0502040204020203" pitchFamily="34" charset="0"/>
            </a:rPr>
            <a:t>Fund</a:t>
          </a:r>
          <a:endParaRPr lang="hu-HU" sz="1200" b="1" kern="1200" dirty="0">
            <a:latin typeface="Segoe UI" panose="020B0502040204020203" pitchFamily="34" charset="0"/>
            <a:ea typeface="Segoe UI" panose="020B0502040204020203" pitchFamily="34" charset="0"/>
            <a:cs typeface="Segoe UI" panose="020B0502040204020203" pitchFamily="34" charset="0"/>
          </a:endParaRPr>
        </a:p>
        <a:p>
          <a:pPr marL="114300" lvl="1" indent="-114300" algn="l" defTabSz="533400" rtl="0">
            <a:lnSpc>
              <a:spcPct val="90000"/>
            </a:lnSpc>
            <a:spcBef>
              <a:spcPct val="0"/>
            </a:spcBef>
            <a:spcAft>
              <a:spcPct val="20000"/>
            </a:spcAft>
            <a:buChar char="•"/>
          </a:pPr>
          <a:r>
            <a:rPr lang="hu-HU" sz="1200" b="1" kern="1200" dirty="0" err="1">
              <a:latin typeface="Segoe UI" panose="020B0502040204020203" pitchFamily="34" charset="0"/>
              <a:ea typeface="Segoe UI" panose="020B0502040204020203" pitchFamily="34" charset="0"/>
              <a:cs typeface="Segoe UI" panose="020B0502040204020203" pitchFamily="34" charset="0"/>
            </a:rPr>
            <a:t>Staff</a:t>
          </a:r>
          <a:r>
            <a:rPr lang="hu-HU" sz="1200" b="1" kern="1200" dirty="0">
              <a:latin typeface="Segoe UI" panose="020B0502040204020203" pitchFamily="34" charset="0"/>
              <a:ea typeface="Segoe UI" panose="020B0502040204020203" pitchFamily="34" charset="0"/>
              <a:cs typeface="Segoe UI" panose="020B0502040204020203" pitchFamily="34" charset="0"/>
            </a:rPr>
            <a:t> and </a:t>
          </a:r>
          <a:r>
            <a:rPr lang="hu-HU" sz="1200" b="1" kern="1200" dirty="0" err="1">
              <a:latin typeface="Segoe UI" panose="020B0502040204020203" pitchFamily="34" charset="0"/>
              <a:ea typeface="Segoe UI" panose="020B0502040204020203" pitchFamily="34" charset="0"/>
              <a:cs typeface="Segoe UI" panose="020B0502040204020203" pitchFamily="34" charset="0"/>
            </a:rPr>
            <a:t>personal</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latin typeface="Segoe UI" panose="020B0502040204020203" pitchFamily="34" charset="0"/>
              <a:ea typeface="Segoe UI" panose="020B0502040204020203" pitchFamily="34" charset="0"/>
              <a:cs typeface="Segoe UI" panose="020B0502040204020203" pitchFamily="34" charset="0"/>
            </a:rPr>
            <a:t>allowances</a:t>
          </a:r>
          <a:endParaRPr lang="hu-HU" sz="1200" b="1" kern="1200" dirty="0">
            <a:latin typeface="Segoe UI" panose="020B0502040204020203" pitchFamily="34" charset="0"/>
            <a:ea typeface="Segoe UI" panose="020B0502040204020203" pitchFamily="34" charset="0"/>
            <a:cs typeface="Segoe UI" panose="020B0502040204020203" pitchFamily="34" charset="0"/>
          </a:endParaRPr>
        </a:p>
        <a:p>
          <a:pPr marL="114300" lvl="1" indent="-114300" algn="l" defTabSz="533400" rtl="0">
            <a:lnSpc>
              <a:spcPct val="90000"/>
            </a:lnSpc>
            <a:spcBef>
              <a:spcPct val="0"/>
            </a:spcBef>
            <a:spcAft>
              <a:spcPct val="20000"/>
            </a:spcAft>
            <a:buChar char="•"/>
          </a:pPr>
          <a:r>
            <a:rPr lang="hu-HU" sz="1200" b="1" kern="1200" dirty="0">
              <a:latin typeface="Segoe UI" panose="020B0502040204020203" pitchFamily="34" charset="0"/>
              <a:ea typeface="Segoe UI" panose="020B0502040204020203" pitchFamily="34" charset="0"/>
              <a:cs typeface="Segoe UI" panose="020B0502040204020203" pitchFamily="34" charset="0"/>
            </a:rPr>
            <a:t>Etc.</a:t>
          </a:r>
        </a:p>
      </dsp:txBody>
      <dsp:txXfrm>
        <a:off x="0" y="4626519"/>
        <a:ext cx="8856984" cy="88389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24FDEF-CACE-414D-912D-B900368B8336}">
      <dsp:nvSpPr>
        <dsp:cNvPr id="0" name=""/>
        <dsp:cNvSpPr/>
      </dsp:nvSpPr>
      <dsp:spPr>
        <a:xfrm>
          <a:off x="0" y="19121"/>
          <a:ext cx="9108504" cy="31824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rtl="0">
            <a:lnSpc>
              <a:spcPct val="90000"/>
            </a:lnSpc>
            <a:spcBef>
              <a:spcPct val="0"/>
            </a:spcBef>
            <a:spcAft>
              <a:spcPct val="35000"/>
            </a:spcAft>
            <a:buNone/>
          </a:pPr>
          <a:r>
            <a:rPr lang="hu-HU" sz="1200" b="1" kern="1200" dirty="0">
              <a:latin typeface="Segoe UI" panose="020B0502040204020203" pitchFamily="34" charset="0"/>
              <a:ea typeface="Segoe UI" panose="020B0502040204020203" pitchFamily="34" charset="0"/>
              <a:cs typeface="Segoe UI" panose="020B0502040204020203" pitchFamily="34" charset="0"/>
            </a:rPr>
            <a:t>III. </a:t>
          </a:r>
          <a:r>
            <a:rPr lang="hu-HU" sz="1200" b="1" kern="1200" dirty="0" err="1">
              <a:latin typeface="Segoe UI" panose="020B0502040204020203" pitchFamily="34" charset="0"/>
              <a:ea typeface="Segoe UI" panose="020B0502040204020203" pitchFamily="34" charset="0"/>
              <a:cs typeface="Segoe UI" panose="020B0502040204020203" pitchFamily="34" charset="0"/>
            </a:rPr>
            <a:t>Operation</a:t>
          </a:r>
          <a:r>
            <a:rPr lang="hu-HU" sz="1200" b="1" kern="1200" dirty="0">
              <a:latin typeface="Segoe UI" panose="020B0502040204020203" pitchFamily="34" charset="0"/>
              <a:ea typeface="Segoe UI" panose="020B0502040204020203" pitchFamily="34" charset="0"/>
              <a:cs typeface="Segoe UI" panose="020B0502040204020203" pitchFamily="34" charset="0"/>
            </a:rPr>
            <a:t> of local </a:t>
          </a:r>
          <a:r>
            <a:rPr lang="hu-HU" sz="1200" b="1" kern="1200" dirty="0" err="1">
              <a:latin typeface="Segoe UI" panose="020B0502040204020203" pitchFamily="34" charset="0"/>
              <a:ea typeface="Segoe UI" panose="020B0502040204020203" pitchFamily="34" charset="0"/>
              <a:cs typeface="Segoe UI" panose="020B0502040204020203" pitchFamily="34" charset="0"/>
            </a:rPr>
            <a:t>governments</a:t>
          </a:r>
          <a:endParaRPr lang="hu-HU" sz="1200" b="1" kern="1200" dirty="0">
            <a:latin typeface="Segoe UI" panose="020B0502040204020203" pitchFamily="34" charset="0"/>
            <a:ea typeface="Segoe UI" panose="020B0502040204020203" pitchFamily="34" charset="0"/>
            <a:cs typeface="Segoe UI" panose="020B0502040204020203" pitchFamily="34" charset="0"/>
          </a:endParaRPr>
        </a:p>
      </dsp:txBody>
      <dsp:txXfrm>
        <a:off x="15535" y="34656"/>
        <a:ext cx="9077434" cy="287170"/>
      </dsp:txXfrm>
    </dsp:sp>
    <dsp:sp modelId="{1342163C-B6D7-4F3F-9093-EF4DD0045B7E}">
      <dsp:nvSpPr>
        <dsp:cNvPr id="0" name=""/>
        <dsp:cNvSpPr/>
      </dsp:nvSpPr>
      <dsp:spPr>
        <a:xfrm>
          <a:off x="0" y="337361"/>
          <a:ext cx="9108504" cy="439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9195" tIns="15240" rIns="85344" bIns="15240" numCol="1" spcCol="1270" anchor="t" anchorCtr="0">
          <a:noAutofit/>
        </a:bodyPr>
        <a:lstStyle/>
        <a:p>
          <a:pPr marL="114300" lvl="1" indent="-114300" algn="l" defTabSz="533400" rtl="0">
            <a:lnSpc>
              <a:spcPct val="90000"/>
            </a:lnSpc>
            <a:spcBef>
              <a:spcPct val="0"/>
            </a:spcBef>
            <a:spcAft>
              <a:spcPct val="20000"/>
            </a:spcAft>
            <a:buChar char="•"/>
          </a:pPr>
          <a:r>
            <a:rPr lang="hu-HU" sz="1200" b="1" kern="1200" dirty="0">
              <a:latin typeface="Segoe UI" panose="020B0502040204020203" pitchFamily="34" charset="0"/>
              <a:ea typeface="Segoe UI" panose="020B0502040204020203" pitchFamily="34" charset="0"/>
              <a:cs typeface="Segoe UI" panose="020B0502040204020203" pitchFamily="34" charset="0"/>
            </a:rPr>
            <a:t>General </a:t>
          </a:r>
          <a:r>
            <a:rPr lang="hu-HU" sz="1200" b="1" kern="1200" dirty="0" err="1">
              <a:latin typeface="Segoe UI" panose="020B0502040204020203" pitchFamily="34" charset="0"/>
              <a:ea typeface="Segoe UI" panose="020B0502040204020203" pitchFamily="34" charset="0"/>
              <a:cs typeface="Segoe UI" panose="020B0502040204020203" pitchFamily="34" charset="0"/>
            </a:rPr>
            <a:t>evaluation</a:t>
          </a:r>
          <a:r>
            <a:rPr lang="hu-HU" sz="1200" b="1" kern="1200" dirty="0">
              <a:latin typeface="Segoe UI" panose="020B0502040204020203" pitchFamily="34" charset="0"/>
              <a:ea typeface="Segoe UI" panose="020B0502040204020203" pitchFamily="34" charset="0"/>
              <a:cs typeface="Segoe UI" panose="020B0502040204020203" pitchFamily="34" charset="0"/>
            </a:rPr>
            <a:t> of local </a:t>
          </a:r>
          <a:r>
            <a:rPr lang="hu-HU" sz="1200" b="1" kern="1200" dirty="0" err="1">
              <a:latin typeface="Segoe UI" panose="020B0502040204020203" pitchFamily="34" charset="0"/>
              <a:ea typeface="Segoe UI" panose="020B0502040204020203" pitchFamily="34" charset="0"/>
              <a:cs typeface="Segoe UI" panose="020B0502040204020203" pitchFamily="34" charset="0"/>
            </a:rPr>
            <a:t>governments</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latin typeface="Segoe UI" panose="020B0502040204020203" pitchFamily="34" charset="0"/>
              <a:ea typeface="Segoe UI" panose="020B0502040204020203" pitchFamily="34" charset="0"/>
              <a:cs typeface="Segoe UI" panose="020B0502040204020203" pitchFamily="34" charset="0"/>
            </a:rPr>
            <a:t>operation</a:t>
          </a:r>
          <a:endParaRPr lang="hu-HU" sz="1200" b="1" kern="1200" dirty="0">
            <a:latin typeface="Segoe UI" panose="020B0502040204020203" pitchFamily="34" charset="0"/>
            <a:ea typeface="Segoe UI" panose="020B0502040204020203" pitchFamily="34" charset="0"/>
            <a:cs typeface="Segoe UI" panose="020B0502040204020203" pitchFamily="34" charset="0"/>
          </a:endParaRPr>
        </a:p>
        <a:p>
          <a:pPr marL="114300" lvl="1" indent="-114300" algn="l" defTabSz="533400" rtl="0">
            <a:lnSpc>
              <a:spcPct val="90000"/>
            </a:lnSpc>
            <a:spcBef>
              <a:spcPct val="0"/>
            </a:spcBef>
            <a:spcAft>
              <a:spcPct val="20000"/>
            </a:spcAft>
            <a:buChar char="•"/>
          </a:pPr>
          <a:r>
            <a:rPr lang="hu-HU" sz="1200" b="1"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Developement</a:t>
          </a:r>
          <a:r>
            <a:rPr lang="hu-HU" sz="1200" b="1"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in</a:t>
          </a:r>
          <a:r>
            <a:rPr lang="hu-HU" sz="1200" b="1"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assets</a:t>
          </a:r>
          <a:endParaRPr lang="hu-HU" sz="1200" b="1"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dsp:txBody>
      <dsp:txXfrm>
        <a:off x="0" y="337361"/>
        <a:ext cx="9108504" cy="439875"/>
      </dsp:txXfrm>
    </dsp:sp>
    <dsp:sp modelId="{6B3D21DE-B5B6-4ABA-962C-97B0F6C43832}">
      <dsp:nvSpPr>
        <dsp:cNvPr id="0" name=""/>
        <dsp:cNvSpPr/>
      </dsp:nvSpPr>
      <dsp:spPr>
        <a:xfrm>
          <a:off x="0" y="777236"/>
          <a:ext cx="9108504" cy="31824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rtl="0">
            <a:lnSpc>
              <a:spcPct val="90000"/>
            </a:lnSpc>
            <a:spcBef>
              <a:spcPct val="0"/>
            </a:spcBef>
            <a:spcAft>
              <a:spcPct val="35000"/>
            </a:spcAft>
            <a:buNone/>
          </a:pPr>
          <a:r>
            <a:rPr lang="hu-HU" sz="1200" b="1" kern="1200" dirty="0">
              <a:latin typeface="Segoe UI" panose="020B0502040204020203" pitchFamily="34" charset="0"/>
              <a:ea typeface="Segoe UI" panose="020B0502040204020203" pitchFamily="34" charset="0"/>
              <a:cs typeface="Segoe UI" panose="020B0502040204020203" pitchFamily="34" charset="0"/>
            </a:rPr>
            <a:t>IV. </a:t>
          </a:r>
          <a:r>
            <a:rPr lang="hu-HU" sz="1200" b="1" kern="1200" dirty="0" err="1">
              <a:latin typeface="Segoe UI" panose="020B0502040204020203" pitchFamily="34" charset="0"/>
              <a:ea typeface="Segoe UI" panose="020B0502040204020203" pitchFamily="34" charset="0"/>
              <a:cs typeface="Segoe UI" panose="020B0502040204020203" pitchFamily="34" charset="0"/>
            </a:rPr>
            <a:t>Reporting</a:t>
          </a:r>
          <a:r>
            <a:rPr lang="hu-HU" sz="1200" b="1" kern="1200" dirty="0">
              <a:latin typeface="Segoe UI" panose="020B0502040204020203" pitchFamily="34" charset="0"/>
              <a:ea typeface="Segoe UI" panose="020B0502040204020203" pitchFamily="34" charset="0"/>
              <a:cs typeface="Segoe UI" panose="020B0502040204020203" pitchFamily="34" charset="0"/>
            </a:rPr>
            <a:t> and </a:t>
          </a:r>
          <a:r>
            <a:rPr lang="hu-HU" sz="1200" b="1" kern="1200" dirty="0" err="1">
              <a:latin typeface="Segoe UI" panose="020B0502040204020203" pitchFamily="34" charset="0"/>
              <a:ea typeface="Segoe UI" panose="020B0502040204020203" pitchFamily="34" charset="0"/>
              <a:cs typeface="Segoe UI" panose="020B0502040204020203" pitchFamily="34" charset="0"/>
            </a:rPr>
            <a:t>informing</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latin typeface="Segoe UI" panose="020B0502040204020203" pitchFamily="34" charset="0"/>
              <a:ea typeface="Segoe UI" panose="020B0502040204020203" pitchFamily="34" charset="0"/>
              <a:cs typeface="Segoe UI" panose="020B0502040204020203" pitchFamily="34" charset="0"/>
            </a:rPr>
            <a:t>obligations</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latin typeface="Segoe UI" panose="020B0502040204020203" pitchFamily="34" charset="0"/>
              <a:ea typeface="Segoe UI" panose="020B0502040204020203" pitchFamily="34" charset="0"/>
              <a:cs typeface="Segoe UI" panose="020B0502040204020203" pitchFamily="34" charset="0"/>
            </a:rPr>
            <a:t>set</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latin typeface="Segoe UI" panose="020B0502040204020203" pitchFamily="34" charset="0"/>
              <a:ea typeface="Segoe UI" panose="020B0502040204020203" pitchFamily="34" charset="0"/>
              <a:cs typeface="Segoe UI" panose="020B0502040204020203" pitchFamily="34" charset="0"/>
            </a:rPr>
            <a:t>by</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latin typeface="Segoe UI" panose="020B0502040204020203" pitchFamily="34" charset="0"/>
              <a:ea typeface="Segoe UI" panose="020B0502040204020203" pitchFamily="34" charset="0"/>
              <a:cs typeface="Segoe UI" panose="020B0502040204020203" pitchFamily="34" charset="0"/>
            </a:rPr>
            <a:t>law</a:t>
          </a:r>
          <a:endParaRPr lang="hu-HU" sz="1200" b="1" kern="1200" dirty="0">
            <a:latin typeface="Segoe UI" panose="020B0502040204020203" pitchFamily="34" charset="0"/>
            <a:ea typeface="Segoe UI" panose="020B0502040204020203" pitchFamily="34" charset="0"/>
            <a:cs typeface="Segoe UI" panose="020B0502040204020203" pitchFamily="34" charset="0"/>
          </a:endParaRPr>
        </a:p>
      </dsp:txBody>
      <dsp:txXfrm>
        <a:off x="15535" y="792771"/>
        <a:ext cx="9077434" cy="287170"/>
      </dsp:txXfrm>
    </dsp:sp>
    <dsp:sp modelId="{3EAE1644-A844-4BE0-A2C1-332899A470AE}">
      <dsp:nvSpPr>
        <dsp:cNvPr id="0" name=""/>
        <dsp:cNvSpPr/>
      </dsp:nvSpPr>
      <dsp:spPr>
        <a:xfrm>
          <a:off x="0" y="1095476"/>
          <a:ext cx="9108504" cy="668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9195" tIns="15240" rIns="85344" bIns="15240" numCol="1" spcCol="1270" anchor="t" anchorCtr="0">
          <a:noAutofit/>
        </a:bodyPr>
        <a:lstStyle/>
        <a:p>
          <a:pPr marL="114300" lvl="1" indent="-114300" algn="l" defTabSz="533400" rtl="0">
            <a:lnSpc>
              <a:spcPct val="90000"/>
            </a:lnSpc>
            <a:spcBef>
              <a:spcPct val="0"/>
            </a:spcBef>
            <a:spcAft>
              <a:spcPct val="20000"/>
            </a:spcAft>
            <a:buChar char="•"/>
          </a:pPr>
          <a:r>
            <a:rPr lang="hu-HU" sz="1200" b="1" kern="1200" dirty="0" err="1">
              <a:solidFill>
                <a:srgbClr val="FF0000"/>
              </a:solidFill>
              <a:latin typeface="Segoe UI" panose="020B0502040204020203" pitchFamily="34" charset="0"/>
              <a:ea typeface="Segoe UI" panose="020B0502040204020203" pitchFamily="34" charset="0"/>
              <a:cs typeface="Segoe UI" panose="020B0502040204020203" pitchFamily="34" charset="0"/>
            </a:rPr>
            <a:t>Re-allocation</a:t>
          </a:r>
          <a:r>
            <a:rPr lang="hu-HU" sz="1200" b="1" kern="1200" dirty="0">
              <a:solidFill>
                <a:srgbClr val="FF0000"/>
              </a:solidFill>
              <a:latin typeface="Segoe UI" panose="020B0502040204020203" pitchFamily="34" charset="0"/>
              <a:ea typeface="Segoe UI" panose="020B0502040204020203" pitchFamily="34" charset="0"/>
              <a:cs typeface="Segoe UI" panose="020B0502040204020203" pitchFamily="34" charset="0"/>
            </a:rPr>
            <a:t> of </a:t>
          </a:r>
          <a:r>
            <a:rPr lang="hu-HU" sz="1200" b="1" kern="1200" dirty="0" err="1">
              <a:solidFill>
                <a:srgbClr val="FF0000"/>
              </a:solidFill>
              <a:latin typeface="Segoe UI" panose="020B0502040204020203" pitchFamily="34" charset="0"/>
              <a:ea typeface="Segoe UI" panose="020B0502040204020203" pitchFamily="34" charset="0"/>
              <a:cs typeface="Segoe UI" panose="020B0502040204020203" pitchFamily="34" charset="0"/>
            </a:rPr>
            <a:t>budget</a:t>
          </a:r>
          <a:r>
            <a:rPr lang="hu-HU" sz="1200" b="1" kern="1200" dirty="0">
              <a:solidFill>
                <a:srgbClr val="FF0000"/>
              </a:solidFill>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solidFill>
                <a:srgbClr val="FF0000"/>
              </a:solidFill>
              <a:latin typeface="Segoe UI" panose="020B0502040204020203" pitchFamily="34" charset="0"/>
              <a:ea typeface="Segoe UI" panose="020B0502040204020203" pitchFamily="34" charset="0"/>
              <a:cs typeface="Segoe UI" panose="020B0502040204020203" pitchFamily="34" charset="0"/>
            </a:rPr>
            <a:t>appropriations</a:t>
          </a:r>
          <a:endParaRPr lang="hu-HU" sz="1200" b="1" kern="1200"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marL="114300" lvl="1" indent="-114300" algn="l" defTabSz="533400" rtl="0">
            <a:lnSpc>
              <a:spcPct val="90000"/>
            </a:lnSpc>
            <a:spcBef>
              <a:spcPct val="0"/>
            </a:spcBef>
            <a:spcAft>
              <a:spcPct val="20000"/>
            </a:spcAft>
            <a:buChar char="•"/>
          </a:pPr>
          <a:r>
            <a:rPr lang="hu-HU" sz="1200" b="1" kern="1200" dirty="0" err="1">
              <a:solidFill>
                <a:srgbClr val="FF0000"/>
              </a:solidFill>
              <a:latin typeface="Segoe UI" panose="020B0502040204020203" pitchFamily="34" charset="0"/>
              <a:ea typeface="Segoe UI" panose="020B0502040204020203" pitchFamily="34" charset="0"/>
              <a:cs typeface="Segoe UI" panose="020B0502040204020203" pitchFamily="34" charset="0"/>
            </a:rPr>
            <a:t>Reserve</a:t>
          </a:r>
          <a:r>
            <a:rPr lang="hu-HU" sz="1200" b="1" kern="1200" dirty="0">
              <a:solidFill>
                <a:srgbClr val="FF0000"/>
              </a:solidFill>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solidFill>
                <a:srgbClr val="FF0000"/>
              </a:solidFill>
              <a:latin typeface="Segoe UI" panose="020B0502040204020203" pitchFamily="34" charset="0"/>
              <a:ea typeface="Segoe UI" panose="020B0502040204020203" pitchFamily="34" charset="0"/>
              <a:cs typeface="Segoe UI" panose="020B0502040204020203" pitchFamily="34" charset="0"/>
            </a:rPr>
            <a:t>appropriations</a:t>
          </a:r>
          <a:endParaRPr lang="hu-HU" sz="1200" b="1" kern="1200"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marL="114300" lvl="1" indent="-114300" algn="l" defTabSz="533400" rtl="0">
            <a:lnSpc>
              <a:spcPct val="90000"/>
            </a:lnSpc>
            <a:spcBef>
              <a:spcPct val="0"/>
            </a:spcBef>
            <a:spcAft>
              <a:spcPct val="20000"/>
            </a:spcAft>
            <a:buChar char="•"/>
          </a:pPr>
          <a:r>
            <a:rPr lang="hu-HU" sz="1200" b="1" kern="1200" dirty="0" err="1">
              <a:solidFill>
                <a:srgbClr val="FF0000"/>
              </a:solidFill>
              <a:latin typeface="Segoe UI" panose="020B0502040204020203" pitchFamily="34" charset="0"/>
              <a:ea typeface="Segoe UI" panose="020B0502040204020203" pitchFamily="34" charset="0"/>
              <a:cs typeface="Segoe UI" panose="020B0502040204020203" pitchFamily="34" charset="0"/>
            </a:rPr>
            <a:t>State</a:t>
          </a:r>
          <a:r>
            <a:rPr lang="hu-HU" sz="1200" b="1" kern="1200" dirty="0">
              <a:solidFill>
                <a:srgbClr val="FF0000"/>
              </a:solidFill>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solidFill>
                <a:srgbClr val="FF0000"/>
              </a:solidFill>
              <a:latin typeface="Segoe UI" panose="020B0502040204020203" pitchFamily="34" charset="0"/>
              <a:ea typeface="Segoe UI" panose="020B0502040204020203" pitchFamily="34" charset="0"/>
              <a:cs typeface="Segoe UI" panose="020B0502040204020203" pitchFamily="34" charset="0"/>
            </a:rPr>
            <a:t>guarantees</a:t>
          </a:r>
          <a:endParaRPr lang="hu-HU" sz="1200" b="1" kern="1200"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dsp:txBody>
      <dsp:txXfrm>
        <a:off x="0" y="1095476"/>
        <a:ext cx="9108504" cy="668609"/>
      </dsp:txXfrm>
    </dsp:sp>
    <dsp:sp modelId="{A70A08FE-DB29-41A4-A618-36FE9D5517A2}">
      <dsp:nvSpPr>
        <dsp:cNvPr id="0" name=""/>
        <dsp:cNvSpPr/>
      </dsp:nvSpPr>
      <dsp:spPr>
        <a:xfrm>
          <a:off x="0" y="1764087"/>
          <a:ext cx="9108504" cy="31824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rtl="0">
            <a:lnSpc>
              <a:spcPct val="90000"/>
            </a:lnSpc>
            <a:spcBef>
              <a:spcPct val="0"/>
            </a:spcBef>
            <a:spcAft>
              <a:spcPct val="35000"/>
            </a:spcAft>
            <a:buNone/>
          </a:pPr>
          <a:r>
            <a:rPr lang="hu-HU" sz="1200" b="1" kern="1200" dirty="0">
              <a:latin typeface="Segoe UI" panose="020B0502040204020203" pitchFamily="34" charset="0"/>
              <a:ea typeface="Segoe UI" panose="020B0502040204020203" pitchFamily="34" charset="0"/>
              <a:cs typeface="Segoe UI" panose="020B0502040204020203" pitchFamily="34" charset="0"/>
            </a:rPr>
            <a:t>V. </a:t>
          </a:r>
          <a:r>
            <a:rPr lang="hu-HU" sz="1200" b="1" kern="1200" dirty="0" err="1">
              <a:solidFill>
                <a:srgbClr val="FF0000"/>
              </a:solidFill>
              <a:latin typeface="Segoe UI" panose="020B0502040204020203" pitchFamily="34" charset="0"/>
              <a:ea typeface="Segoe UI" panose="020B0502040204020203" pitchFamily="34" charset="0"/>
              <a:cs typeface="Segoe UI" panose="020B0502040204020203" pitchFamily="34" charset="0"/>
            </a:rPr>
            <a:t>Authorizations</a:t>
          </a:r>
          <a:endParaRPr lang="hu-HU" sz="1200" b="1" kern="1200"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dsp:txBody>
      <dsp:txXfrm>
        <a:off x="15535" y="1779622"/>
        <a:ext cx="9077434" cy="287170"/>
      </dsp:txXfrm>
    </dsp:sp>
    <dsp:sp modelId="{2ADE2AE4-745E-4721-A306-0647D93A40B8}">
      <dsp:nvSpPr>
        <dsp:cNvPr id="0" name=""/>
        <dsp:cNvSpPr/>
      </dsp:nvSpPr>
      <dsp:spPr>
        <a:xfrm>
          <a:off x="0" y="2131287"/>
          <a:ext cx="9108504" cy="31824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rtl="0">
            <a:lnSpc>
              <a:spcPct val="90000"/>
            </a:lnSpc>
            <a:spcBef>
              <a:spcPct val="0"/>
            </a:spcBef>
            <a:spcAft>
              <a:spcPct val="35000"/>
            </a:spcAft>
            <a:buNone/>
          </a:pPr>
          <a:r>
            <a:rPr lang="hu-HU" sz="1200" b="1" kern="1200" dirty="0">
              <a:latin typeface="Segoe UI" panose="020B0502040204020203" pitchFamily="34" charset="0"/>
              <a:ea typeface="Segoe UI" panose="020B0502040204020203" pitchFamily="34" charset="0"/>
              <a:cs typeface="Segoe UI" panose="020B0502040204020203" pitchFamily="34" charset="0"/>
            </a:rPr>
            <a:t>VI. </a:t>
          </a:r>
          <a:r>
            <a:rPr lang="hu-HU" sz="1200" b="1" kern="1200" dirty="0" err="1">
              <a:latin typeface="Segoe UI" panose="020B0502040204020203" pitchFamily="34" charset="0"/>
              <a:ea typeface="Segoe UI" panose="020B0502040204020203" pitchFamily="34" charset="0"/>
              <a:cs typeface="Segoe UI" panose="020B0502040204020203" pitchFamily="34" charset="0"/>
            </a:rPr>
            <a:t>Debt</a:t>
          </a:r>
          <a:r>
            <a:rPr lang="hu-HU" sz="1200" b="1" kern="1200" dirty="0">
              <a:latin typeface="Segoe UI" panose="020B0502040204020203" pitchFamily="34" charset="0"/>
              <a:ea typeface="Segoe UI" panose="020B0502040204020203" pitchFamily="34" charset="0"/>
              <a:cs typeface="Segoe UI" panose="020B0502040204020203" pitchFamily="34" charset="0"/>
            </a:rPr>
            <a:t> and deficit of </a:t>
          </a:r>
          <a:r>
            <a:rPr lang="hu-HU" sz="1200" b="1" kern="1200" dirty="0" err="1">
              <a:latin typeface="Segoe UI" panose="020B0502040204020203" pitchFamily="34" charset="0"/>
              <a:ea typeface="Segoe UI" panose="020B0502040204020203" pitchFamily="34" charset="0"/>
              <a:cs typeface="Segoe UI" panose="020B0502040204020203" pitchFamily="34" charset="0"/>
            </a:rPr>
            <a:t>the</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latin typeface="Segoe UI" panose="020B0502040204020203" pitchFamily="34" charset="0"/>
              <a:ea typeface="Segoe UI" panose="020B0502040204020203" pitchFamily="34" charset="0"/>
              <a:cs typeface="Segoe UI" panose="020B0502040204020203" pitchFamily="34" charset="0"/>
            </a:rPr>
            <a:t>governmental</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latin typeface="Segoe UI" panose="020B0502040204020203" pitchFamily="34" charset="0"/>
              <a:ea typeface="Segoe UI" panose="020B0502040204020203" pitchFamily="34" charset="0"/>
              <a:cs typeface="Segoe UI" panose="020B0502040204020203" pitchFamily="34" charset="0"/>
            </a:rPr>
            <a:t>sector</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latin typeface="Segoe UI" panose="020B0502040204020203" pitchFamily="34" charset="0"/>
              <a:ea typeface="Segoe UI" panose="020B0502040204020203" pitchFamily="34" charset="0"/>
              <a:cs typeface="Segoe UI" panose="020B0502040204020203" pitchFamily="34" charset="0"/>
            </a:rPr>
            <a:t>according</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latin typeface="Segoe UI" panose="020B0502040204020203" pitchFamily="34" charset="0"/>
              <a:ea typeface="Segoe UI" panose="020B0502040204020203" pitchFamily="34" charset="0"/>
              <a:cs typeface="Segoe UI" panose="020B0502040204020203" pitchFamily="34" charset="0"/>
            </a:rPr>
            <a:t>to</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latin typeface="Segoe UI" panose="020B0502040204020203" pitchFamily="34" charset="0"/>
              <a:ea typeface="Segoe UI" panose="020B0502040204020203" pitchFamily="34" charset="0"/>
              <a:cs typeface="Segoe UI" panose="020B0502040204020203" pitchFamily="34" charset="0"/>
            </a:rPr>
            <a:t>the</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latin typeface="Segoe UI" panose="020B0502040204020203" pitchFamily="34" charset="0"/>
              <a:ea typeface="Segoe UI" panose="020B0502040204020203" pitchFamily="34" charset="0"/>
              <a:cs typeface="Segoe UI" panose="020B0502040204020203" pitchFamily="34" charset="0"/>
            </a:rPr>
            <a:t>methodology</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latin typeface="Segoe UI" panose="020B0502040204020203" pitchFamily="34" charset="0"/>
              <a:ea typeface="Segoe UI" panose="020B0502040204020203" pitchFamily="34" charset="0"/>
              <a:cs typeface="Segoe UI" panose="020B0502040204020203" pitchFamily="34" charset="0"/>
            </a:rPr>
            <a:t>of</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latin typeface="Segoe UI" panose="020B0502040204020203" pitchFamily="34" charset="0"/>
              <a:ea typeface="Segoe UI" panose="020B0502040204020203" pitchFamily="34" charset="0"/>
              <a:cs typeface="Segoe UI" panose="020B0502040204020203" pitchFamily="34" charset="0"/>
            </a:rPr>
            <a:t>the</a:t>
          </a:r>
          <a:r>
            <a:rPr lang="hu-HU" sz="1200" b="1" kern="1200" dirty="0">
              <a:latin typeface="Segoe UI" panose="020B0502040204020203" pitchFamily="34" charset="0"/>
              <a:ea typeface="Segoe UI" panose="020B0502040204020203" pitchFamily="34" charset="0"/>
              <a:cs typeface="Segoe UI" panose="020B0502040204020203" pitchFamily="34" charset="0"/>
            </a:rPr>
            <a:t> European Union</a:t>
          </a:r>
        </a:p>
      </dsp:txBody>
      <dsp:txXfrm>
        <a:off x="15535" y="2146822"/>
        <a:ext cx="9077434" cy="287170"/>
      </dsp:txXfrm>
    </dsp:sp>
    <dsp:sp modelId="{B54CA535-F451-4FF3-934C-E08CD52A8552}">
      <dsp:nvSpPr>
        <dsp:cNvPr id="0" name=""/>
        <dsp:cNvSpPr/>
      </dsp:nvSpPr>
      <dsp:spPr>
        <a:xfrm>
          <a:off x="0" y="2498487"/>
          <a:ext cx="9108504" cy="31824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rtl="0">
            <a:lnSpc>
              <a:spcPct val="90000"/>
            </a:lnSpc>
            <a:spcBef>
              <a:spcPct val="0"/>
            </a:spcBef>
            <a:spcAft>
              <a:spcPct val="35000"/>
            </a:spcAft>
            <a:buNone/>
          </a:pPr>
          <a:r>
            <a:rPr lang="hu-HU" sz="1200" b="1" kern="1200">
              <a:latin typeface="Segoe UI" panose="020B0502040204020203" pitchFamily="34" charset="0"/>
              <a:ea typeface="Segoe UI" panose="020B0502040204020203" pitchFamily="34" charset="0"/>
              <a:cs typeface="Segoe UI" panose="020B0502040204020203" pitchFamily="34" charset="0"/>
            </a:rPr>
            <a:t>E. Detailed explanation of the proposal</a:t>
          </a:r>
        </a:p>
      </dsp:txBody>
      <dsp:txXfrm>
        <a:off x="15535" y="2514022"/>
        <a:ext cx="9077434" cy="287170"/>
      </dsp:txXfrm>
    </dsp:sp>
    <dsp:sp modelId="{0614A90F-E954-48DD-8127-8EAC4D0B41CA}">
      <dsp:nvSpPr>
        <dsp:cNvPr id="0" name=""/>
        <dsp:cNvSpPr/>
      </dsp:nvSpPr>
      <dsp:spPr>
        <a:xfrm>
          <a:off x="0" y="2865687"/>
          <a:ext cx="9108504" cy="31824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rtl="0">
            <a:lnSpc>
              <a:spcPct val="90000"/>
            </a:lnSpc>
            <a:spcBef>
              <a:spcPct val="0"/>
            </a:spcBef>
            <a:spcAft>
              <a:spcPct val="35000"/>
            </a:spcAft>
            <a:buNone/>
          </a:pPr>
          <a:r>
            <a:rPr lang="hu-HU" sz="1200" b="1" kern="1200" dirty="0">
              <a:latin typeface="Segoe UI" panose="020B0502040204020203" pitchFamily="34" charset="0"/>
              <a:ea typeface="Segoe UI" panose="020B0502040204020203" pitchFamily="34" charset="0"/>
              <a:cs typeface="Segoe UI" panose="020B0502040204020203" pitchFamily="34" charset="0"/>
            </a:rPr>
            <a:t>F. </a:t>
          </a:r>
          <a:r>
            <a:rPr lang="hu-HU" sz="1200" b="1" kern="1200" dirty="0" err="1">
              <a:latin typeface="Segoe UI" panose="020B0502040204020203" pitchFamily="34" charset="0"/>
              <a:ea typeface="Segoe UI" panose="020B0502040204020203" pitchFamily="34" charset="0"/>
              <a:cs typeface="Segoe UI" panose="020B0502040204020203" pitchFamily="34" charset="0"/>
            </a:rPr>
            <a:t>Annexes</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latin typeface="Segoe UI" panose="020B0502040204020203" pitchFamily="34" charset="0"/>
              <a:ea typeface="Segoe UI" panose="020B0502040204020203" pitchFamily="34" charset="0"/>
              <a:cs typeface="Segoe UI" panose="020B0502040204020203" pitchFamily="34" charset="0"/>
            </a:rPr>
            <a:t>to</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latin typeface="Segoe UI" panose="020B0502040204020203" pitchFamily="34" charset="0"/>
              <a:ea typeface="Segoe UI" panose="020B0502040204020203" pitchFamily="34" charset="0"/>
              <a:cs typeface="Segoe UI" panose="020B0502040204020203" pitchFamily="34" charset="0"/>
            </a:rPr>
            <a:t>the</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latin typeface="Segoe UI" panose="020B0502040204020203" pitchFamily="34" charset="0"/>
              <a:ea typeface="Segoe UI" panose="020B0502040204020203" pitchFamily="34" charset="0"/>
              <a:cs typeface="Segoe UI" panose="020B0502040204020203" pitchFamily="34" charset="0"/>
            </a:rPr>
            <a:t>general</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latin typeface="Segoe UI" panose="020B0502040204020203" pitchFamily="34" charset="0"/>
              <a:ea typeface="Segoe UI" panose="020B0502040204020203" pitchFamily="34" charset="0"/>
              <a:cs typeface="Segoe UI" panose="020B0502040204020203" pitchFamily="34" charset="0"/>
            </a:rPr>
            <a:t>explanation</a:t>
          </a:r>
          <a:r>
            <a:rPr lang="hu-HU" sz="1200" b="1" kern="1200" dirty="0">
              <a:latin typeface="Segoe UI" panose="020B0502040204020203" pitchFamily="34" charset="0"/>
              <a:ea typeface="Segoe UI" panose="020B0502040204020203" pitchFamily="34" charset="0"/>
              <a:cs typeface="Segoe UI" panose="020B0502040204020203" pitchFamily="34" charset="0"/>
            </a:rPr>
            <a:t> (main </a:t>
          </a:r>
          <a:r>
            <a:rPr lang="hu-HU" sz="1200" b="1" kern="1200" dirty="0" err="1">
              <a:latin typeface="Segoe UI" panose="020B0502040204020203" pitchFamily="34" charset="0"/>
              <a:ea typeface="Segoe UI" panose="020B0502040204020203" pitchFamily="34" charset="0"/>
              <a:cs typeface="Segoe UI" panose="020B0502040204020203" pitchFamily="34" charset="0"/>
            </a:rPr>
            <a:t>tables</a:t>
          </a:r>
          <a:r>
            <a:rPr lang="hu-HU" sz="1200" b="1" kern="1200" dirty="0">
              <a:latin typeface="Segoe UI" panose="020B0502040204020203" pitchFamily="34" charset="0"/>
              <a:ea typeface="Segoe UI" panose="020B0502040204020203" pitchFamily="34" charset="0"/>
              <a:cs typeface="Segoe UI" panose="020B0502040204020203" pitchFamily="34" charset="0"/>
            </a:rPr>
            <a:t>)</a:t>
          </a:r>
        </a:p>
      </dsp:txBody>
      <dsp:txXfrm>
        <a:off x="15535" y="2881222"/>
        <a:ext cx="9077434" cy="287170"/>
      </dsp:txXfrm>
    </dsp:sp>
    <dsp:sp modelId="{F527E740-AA01-45CA-A3A2-8A023C2D33FA}">
      <dsp:nvSpPr>
        <dsp:cNvPr id="0" name=""/>
        <dsp:cNvSpPr/>
      </dsp:nvSpPr>
      <dsp:spPr>
        <a:xfrm>
          <a:off x="0" y="3183927"/>
          <a:ext cx="9108504" cy="1108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9195" tIns="15240" rIns="85344" bIns="15240" numCol="1" spcCol="1270" anchor="t" anchorCtr="0">
          <a:noAutofit/>
        </a:bodyPr>
        <a:lstStyle/>
        <a:p>
          <a:pPr marL="114300" lvl="1" indent="-114300" algn="l" defTabSz="533400" rtl="0">
            <a:lnSpc>
              <a:spcPct val="90000"/>
            </a:lnSpc>
            <a:spcBef>
              <a:spcPct val="0"/>
            </a:spcBef>
            <a:spcAft>
              <a:spcPct val="20000"/>
            </a:spcAft>
            <a:buChar char="•"/>
          </a:pPr>
          <a:r>
            <a:rPr lang="hu-HU" sz="1200" b="1" kern="1200" dirty="0" err="1">
              <a:latin typeface="Segoe UI" panose="020B0502040204020203" pitchFamily="34" charset="0"/>
              <a:ea typeface="Segoe UI" panose="020B0502040204020203" pitchFamily="34" charset="0"/>
              <a:cs typeface="Segoe UI" panose="020B0502040204020203" pitchFamily="34" charset="0"/>
            </a:rPr>
            <a:t>Macroeconomic</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latin typeface="Segoe UI" panose="020B0502040204020203" pitchFamily="34" charset="0"/>
              <a:ea typeface="Segoe UI" panose="020B0502040204020203" pitchFamily="34" charset="0"/>
              <a:cs typeface="Segoe UI" panose="020B0502040204020203" pitchFamily="34" charset="0"/>
            </a:rPr>
            <a:t>indicators</a:t>
          </a:r>
          <a:endParaRPr lang="hu-HU" sz="1200" b="1" kern="1200" dirty="0">
            <a:latin typeface="Segoe UI" panose="020B0502040204020203" pitchFamily="34" charset="0"/>
            <a:ea typeface="Segoe UI" panose="020B0502040204020203" pitchFamily="34" charset="0"/>
            <a:cs typeface="Segoe UI" panose="020B0502040204020203" pitchFamily="34" charset="0"/>
          </a:endParaRPr>
        </a:p>
        <a:p>
          <a:pPr marL="114300" lvl="1" indent="-114300" algn="l" defTabSz="533400" rtl="0">
            <a:lnSpc>
              <a:spcPct val="90000"/>
            </a:lnSpc>
            <a:spcBef>
              <a:spcPct val="0"/>
            </a:spcBef>
            <a:spcAft>
              <a:spcPct val="20000"/>
            </a:spcAft>
            <a:buChar char="•"/>
          </a:pPr>
          <a:r>
            <a:rPr lang="hu-HU" sz="1200" b="1" kern="1200" dirty="0" err="1">
              <a:latin typeface="Segoe UI" panose="020B0502040204020203" pitchFamily="34" charset="0"/>
              <a:ea typeface="Segoe UI" panose="020B0502040204020203" pitchFamily="34" charset="0"/>
              <a:cs typeface="Segoe UI" panose="020B0502040204020203" pitchFamily="34" charset="0"/>
            </a:rPr>
            <a:t>Summary</a:t>
          </a:r>
          <a:r>
            <a:rPr lang="hu-HU" sz="1200" b="1" kern="1200" dirty="0">
              <a:latin typeface="Segoe UI" panose="020B0502040204020203" pitchFamily="34" charset="0"/>
              <a:ea typeface="Segoe UI" panose="020B0502040204020203" pitchFamily="34" charset="0"/>
              <a:cs typeface="Segoe UI" panose="020B0502040204020203" pitchFamily="34" charset="0"/>
            </a:rPr>
            <a:t> of </a:t>
          </a:r>
          <a:r>
            <a:rPr lang="hu-HU" sz="1200" b="1" kern="1200" dirty="0" err="1">
              <a:latin typeface="Segoe UI" panose="020B0502040204020203" pitchFamily="34" charset="0"/>
              <a:ea typeface="Segoe UI" panose="020B0502040204020203" pitchFamily="34" charset="0"/>
              <a:cs typeface="Segoe UI" panose="020B0502040204020203" pitchFamily="34" charset="0"/>
            </a:rPr>
            <a:t>information</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latin typeface="Segoe UI" panose="020B0502040204020203" pitchFamily="34" charset="0"/>
              <a:ea typeface="Segoe UI" panose="020B0502040204020203" pitchFamily="34" charset="0"/>
              <a:cs typeface="Segoe UI" panose="020B0502040204020203" pitchFamily="34" charset="0"/>
            </a:rPr>
            <a:t>on</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latin typeface="Segoe UI" panose="020B0502040204020203" pitchFamily="34" charset="0"/>
              <a:ea typeface="Segoe UI" panose="020B0502040204020203" pitchFamily="34" charset="0"/>
              <a:cs typeface="Segoe UI" panose="020B0502040204020203" pitchFamily="34" charset="0"/>
            </a:rPr>
            <a:t>national</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latin typeface="Segoe UI" panose="020B0502040204020203" pitchFamily="34" charset="0"/>
              <a:ea typeface="Segoe UI" panose="020B0502040204020203" pitchFamily="34" charset="0"/>
              <a:cs typeface="Segoe UI" panose="020B0502040204020203" pitchFamily="34" charset="0"/>
            </a:rPr>
            <a:t>budget</a:t>
          </a:r>
          <a:endParaRPr lang="hu-HU" sz="1200" b="1" kern="1200" dirty="0">
            <a:latin typeface="Segoe UI" panose="020B0502040204020203" pitchFamily="34" charset="0"/>
            <a:ea typeface="Segoe UI" panose="020B0502040204020203" pitchFamily="34" charset="0"/>
            <a:cs typeface="Segoe UI" panose="020B0502040204020203" pitchFamily="34" charset="0"/>
          </a:endParaRPr>
        </a:p>
        <a:p>
          <a:pPr marL="114300" lvl="1" indent="-114300" algn="l" defTabSz="533400" rtl="0">
            <a:lnSpc>
              <a:spcPct val="90000"/>
            </a:lnSpc>
            <a:spcBef>
              <a:spcPct val="0"/>
            </a:spcBef>
            <a:spcAft>
              <a:spcPct val="20000"/>
            </a:spcAft>
            <a:buChar char="•"/>
          </a:pPr>
          <a:r>
            <a:rPr lang="hu-HU" sz="1200" b="1" kern="1200" dirty="0">
              <a:solidFill>
                <a:srgbClr val="FF0000"/>
              </a:solidFill>
              <a:effectLst/>
              <a:latin typeface="Segoe UI" panose="020B0502040204020203" pitchFamily="34" charset="0"/>
              <a:ea typeface="Segoe UI" panose="020B0502040204020203" pitchFamily="34" charset="0"/>
              <a:cs typeface="Segoe UI" panose="020B0502040204020203" pitchFamily="34" charset="0"/>
            </a:rPr>
            <a:t>Performance of </a:t>
          </a:r>
          <a:r>
            <a:rPr lang="hu-HU" sz="1200" b="1" kern="1200" dirty="0" err="1">
              <a:solidFill>
                <a:srgbClr val="FF0000"/>
              </a:solidFill>
              <a:effectLst/>
              <a:latin typeface="Segoe UI" panose="020B0502040204020203" pitchFamily="34" charset="0"/>
              <a:ea typeface="Segoe UI" panose="020B0502040204020203" pitchFamily="34" charset="0"/>
              <a:cs typeface="Segoe UI" panose="020B0502040204020203" pitchFamily="34" charset="0"/>
            </a:rPr>
            <a:t>the</a:t>
          </a:r>
          <a:r>
            <a:rPr lang="hu-HU" sz="1200" b="1" kern="1200" dirty="0">
              <a:solidFill>
                <a:srgbClr val="FF0000"/>
              </a:solidFill>
              <a:effectLst/>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solidFill>
                <a:srgbClr val="FF0000"/>
              </a:solidFill>
              <a:effectLst/>
              <a:latin typeface="Segoe UI" panose="020B0502040204020203" pitchFamily="34" charset="0"/>
              <a:ea typeface="Segoe UI" panose="020B0502040204020203" pitchFamily="34" charset="0"/>
              <a:cs typeface="Segoe UI" panose="020B0502040204020203" pitchFamily="34" charset="0"/>
            </a:rPr>
            <a:t>government</a:t>
          </a:r>
          <a:r>
            <a:rPr lang="hu-HU" sz="1200" b="1" kern="1200" dirty="0">
              <a:solidFill>
                <a:srgbClr val="FF0000"/>
              </a:solidFill>
              <a:effectLst/>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solidFill>
                <a:srgbClr val="FF0000"/>
              </a:solidFill>
              <a:effectLst/>
              <a:latin typeface="Segoe UI" panose="020B0502040204020203" pitchFamily="34" charset="0"/>
              <a:ea typeface="Segoe UI" panose="020B0502040204020203" pitchFamily="34" charset="0"/>
              <a:cs typeface="Segoe UI" panose="020B0502040204020203" pitchFamily="34" charset="0"/>
            </a:rPr>
            <a:t>agencies</a:t>
          </a:r>
          <a:r>
            <a:rPr lang="hu-HU" sz="1200" b="1" kern="1200" dirty="0">
              <a:solidFill>
                <a:srgbClr val="FF0000"/>
              </a:solidFill>
              <a:effectLst/>
              <a:latin typeface="Segoe UI" panose="020B0502040204020203" pitchFamily="34" charset="0"/>
              <a:ea typeface="Segoe UI" panose="020B0502040204020203" pitchFamily="34" charset="0"/>
              <a:cs typeface="Segoe UI" panose="020B0502040204020203" pitchFamily="34" charset="0"/>
            </a:rPr>
            <a:t> and </a:t>
          </a:r>
          <a:r>
            <a:rPr lang="hu-HU" sz="1200" b="1" kern="1200" dirty="0" err="1">
              <a:solidFill>
                <a:srgbClr val="FF0000"/>
              </a:solidFill>
              <a:effectLst/>
              <a:latin typeface="Segoe UI" panose="020B0502040204020203" pitchFamily="34" charset="0"/>
              <a:ea typeface="Segoe UI" panose="020B0502040204020203" pitchFamily="34" charset="0"/>
              <a:cs typeface="Segoe UI" panose="020B0502040204020203" pitchFamily="34" charset="0"/>
            </a:rPr>
            <a:t>chapter-administered</a:t>
          </a:r>
          <a:r>
            <a:rPr lang="hu-HU" sz="1200" b="1" kern="1200" dirty="0">
              <a:solidFill>
                <a:srgbClr val="FF0000"/>
              </a:solidFill>
              <a:effectLst/>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solidFill>
                <a:srgbClr val="FF0000"/>
              </a:solidFill>
              <a:effectLst/>
              <a:latin typeface="Segoe UI" panose="020B0502040204020203" pitchFamily="34" charset="0"/>
              <a:ea typeface="Segoe UI" panose="020B0502040204020203" pitchFamily="34" charset="0"/>
              <a:cs typeface="Segoe UI" panose="020B0502040204020203" pitchFamily="34" charset="0"/>
            </a:rPr>
            <a:t>appropriations</a:t>
          </a:r>
          <a:r>
            <a:rPr lang="hu-HU" sz="1200" b="1" kern="1200" dirty="0">
              <a:solidFill>
                <a:srgbClr val="FF0000"/>
              </a:solidFill>
              <a:effectLst/>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solidFill>
                <a:srgbClr val="FF0000"/>
              </a:solidFill>
              <a:effectLst/>
              <a:latin typeface="Segoe UI" panose="020B0502040204020203" pitchFamily="34" charset="0"/>
              <a:ea typeface="Segoe UI" panose="020B0502040204020203" pitchFamily="34" charset="0"/>
              <a:cs typeface="Segoe UI" panose="020B0502040204020203" pitchFamily="34" charset="0"/>
            </a:rPr>
            <a:t>carry</a:t>
          </a:r>
          <a:r>
            <a:rPr lang="hu-HU" sz="1200" b="1" kern="1200" dirty="0">
              <a:solidFill>
                <a:srgbClr val="FF0000"/>
              </a:solidFill>
              <a:effectLst/>
              <a:latin typeface="Segoe UI" panose="020B0502040204020203" pitchFamily="34" charset="0"/>
              <a:ea typeface="Segoe UI" panose="020B0502040204020203" pitchFamily="34" charset="0"/>
              <a:cs typeface="Segoe UI" panose="020B0502040204020203" pitchFamily="34" charset="0"/>
            </a:rPr>
            <a:t> over</a:t>
          </a:r>
          <a:endParaRPr lang="hu-HU" sz="1200" b="1" kern="1200"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marL="114300" lvl="1" indent="-114300" algn="l" defTabSz="533400" rtl="0">
            <a:lnSpc>
              <a:spcPct val="90000"/>
            </a:lnSpc>
            <a:spcBef>
              <a:spcPct val="0"/>
            </a:spcBef>
            <a:spcAft>
              <a:spcPct val="20000"/>
            </a:spcAft>
            <a:buChar char="•"/>
          </a:pPr>
          <a:r>
            <a:rPr lang="hu-HU" sz="1200" b="1" kern="1200" dirty="0">
              <a:solidFill>
                <a:srgbClr val="FF0000"/>
              </a:solidFill>
              <a:effectLst/>
              <a:latin typeface="Segoe UI" panose="020B0502040204020203" pitchFamily="34" charset="0"/>
              <a:ea typeface="Segoe UI" panose="020B0502040204020203" pitchFamily="34" charset="0"/>
              <a:cs typeface="Segoe UI" panose="020B0502040204020203" pitchFamily="34" charset="0"/>
            </a:rPr>
            <a:t>Data </a:t>
          </a:r>
          <a:r>
            <a:rPr lang="hu-HU" sz="1200" b="1" kern="1200" dirty="0" err="1">
              <a:solidFill>
                <a:srgbClr val="FF0000"/>
              </a:solidFill>
              <a:effectLst/>
              <a:latin typeface="Segoe UI" panose="020B0502040204020203" pitchFamily="34" charset="0"/>
              <a:ea typeface="Segoe UI" panose="020B0502040204020203" pitchFamily="34" charset="0"/>
              <a:cs typeface="Segoe UI" panose="020B0502040204020203" pitchFamily="34" charset="0"/>
            </a:rPr>
            <a:t>on</a:t>
          </a:r>
          <a:r>
            <a:rPr lang="hu-HU" sz="1200" b="1" kern="1200" dirty="0">
              <a:solidFill>
                <a:srgbClr val="FF0000"/>
              </a:solidFill>
              <a:effectLst/>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solidFill>
                <a:srgbClr val="FF0000"/>
              </a:solidFill>
              <a:effectLst/>
              <a:latin typeface="Segoe UI" panose="020B0502040204020203" pitchFamily="34" charset="0"/>
              <a:ea typeface="Segoe UI" panose="020B0502040204020203" pitchFamily="34" charset="0"/>
              <a:cs typeface="Segoe UI" panose="020B0502040204020203" pitchFamily="34" charset="0"/>
            </a:rPr>
            <a:t>the</a:t>
          </a:r>
          <a:r>
            <a:rPr lang="hu-HU" sz="1200" b="1" kern="1200" dirty="0">
              <a:solidFill>
                <a:srgbClr val="FF0000"/>
              </a:solidFill>
              <a:effectLst/>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solidFill>
                <a:srgbClr val="FF0000"/>
              </a:solidFill>
              <a:effectLst/>
              <a:latin typeface="Segoe UI" panose="020B0502040204020203" pitchFamily="34" charset="0"/>
              <a:ea typeface="Segoe UI" panose="020B0502040204020203" pitchFamily="34" charset="0"/>
              <a:cs typeface="Segoe UI" panose="020B0502040204020203" pitchFamily="34" charset="0"/>
            </a:rPr>
            <a:t>state</a:t>
          </a:r>
          <a:r>
            <a:rPr lang="hu-HU" sz="1200" b="1" kern="1200" dirty="0">
              <a:solidFill>
                <a:srgbClr val="FF0000"/>
              </a:solidFill>
              <a:effectLst/>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solidFill>
                <a:srgbClr val="FF0000"/>
              </a:solidFill>
              <a:effectLst/>
              <a:latin typeface="Segoe UI" panose="020B0502040204020203" pitchFamily="34" charset="0"/>
              <a:ea typeface="Segoe UI" panose="020B0502040204020203" pitchFamily="34" charset="0"/>
              <a:cs typeface="Segoe UI" panose="020B0502040204020203" pitchFamily="34" charset="0"/>
            </a:rPr>
            <a:t>property</a:t>
          </a:r>
          <a:endParaRPr lang="hu-HU" sz="1200" b="1" kern="1200"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marL="114300" lvl="1" indent="-114300" algn="l" defTabSz="533400" rtl="0">
            <a:lnSpc>
              <a:spcPct val="90000"/>
            </a:lnSpc>
            <a:spcBef>
              <a:spcPct val="0"/>
            </a:spcBef>
            <a:spcAft>
              <a:spcPct val="20000"/>
            </a:spcAft>
            <a:buChar char="•"/>
          </a:pPr>
          <a:r>
            <a:rPr lang="hu-HU" sz="1200" b="1" kern="1200" dirty="0">
              <a:solidFill>
                <a:srgbClr val="FF0000"/>
              </a:solidFill>
              <a:effectLst/>
              <a:latin typeface="Segoe UI" panose="020B0502040204020203" pitchFamily="34" charset="0"/>
              <a:ea typeface="Segoe UI" panose="020B0502040204020203" pitchFamily="34" charset="0"/>
              <a:cs typeface="Segoe UI" panose="020B0502040204020203" pitchFamily="34" charset="0"/>
            </a:rPr>
            <a:t>Data </a:t>
          </a:r>
          <a:r>
            <a:rPr lang="hu-HU" sz="1200" b="1" kern="1200" dirty="0" err="1">
              <a:solidFill>
                <a:srgbClr val="FF0000"/>
              </a:solidFill>
              <a:effectLst/>
              <a:latin typeface="Segoe UI" panose="020B0502040204020203" pitchFamily="34" charset="0"/>
              <a:ea typeface="Segoe UI" panose="020B0502040204020203" pitchFamily="34" charset="0"/>
              <a:cs typeface="Segoe UI" panose="020B0502040204020203" pitchFamily="34" charset="0"/>
            </a:rPr>
            <a:t>on</a:t>
          </a:r>
          <a:r>
            <a:rPr lang="hu-HU" sz="1200" b="1" kern="1200" dirty="0">
              <a:solidFill>
                <a:srgbClr val="FF0000"/>
              </a:solidFill>
              <a:effectLst/>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solidFill>
                <a:srgbClr val="FF0000"/>
              </a:solidFill>
              <a:effectLst/>
              <a:latin typeface="Segoe UI" panose="020B0502040204020203" pitchFamily="34" charset="0"/>
              <a:ea typeface="Segoe UI" panose="020B0502040204020203" pitchFamily="34" charset="0"/>
              <a:cs typeface="Segoe UI" panose="020B0502040204020203" pitchFamily="34" charset="0"/>
            </a:rPr>
            <a:t>stock</a:t>
          </a:r>
          <a:r>
            <a:rPr lang="hu-HU" sz="1200" b="1" kern="1200" dirty="0">
              <a:solidFill>
                <a:srgbClr val="FF0000"/>
              </a:solidFill>
              <a:effectLst/>
              <a:latin typeface="Segoe UI" panose="020B0502040204020203" pitchFamily="34" charset="0"/>
              <a:ea typeface="Segoe UI" panose="020B0502040204020203" pitchFamily="34" charset="0"/>
              <a:cs typeface="Segoe UI" panose="020B0502040204020203" pitchFamily="34" charset="0"/>
            </a:rPr>
            <a:t> of </a:t>
          </a:r>
          <a:r>
            <a:rPr lang="hu-HU" sz="1200" b="1" kern="1200" dirty="0" err="1">
              <a:solidFill>
                <a:srgbClr val="FF0000"/>
              </a:solidFill>
              <a:effectLst/>
              <a:latin typeface="Segoe UI" panose="020B0502040204020203" pitchFamily="34" charset="0"/>
              <a:ea typeface="Segoe UI" panose="020B0502040204020203" pitchFamily="34" charset="0"/>
              <a:cs typeface="Segoe UI" panose="020B0502040204020203" pitchFamily="34" charset="0"/>
            </a:rPr>
            <a:t>guarantees</a:t>
          </a:r>
          <a:r>
            <a:rPr lang="hu-HU" sz="1200" b="1" kern="1200" dirty="0">
              <a:solidFill>
                <a:srgbClr val="FF0000"/>
              </a:solidFill>
              <a:effectLst/>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solidFill>
                <a:srgbClr val="FF0000"/>
              </a:solidFill>
              <a:effectLst/>
              <a:latin typeface="Segoe UI" panose="020B0502040204020203" pitchFamily="34" charset="0"/>
              <a:ea typeface="Segoe UI" panose="020B0502040204020203" pitchFamily="34" charset="0"/>
              <a:cs typeface="Segoe UI" panose="020B0502040204020203" pitchFamily="34" charset="0"/>
            </a:rPr>
            <a:t>undertaken</a:t>
          </a:r>
          <a:r>
            <a:rPr lang="hu-HU" sz="1200" b="1" kern="1200" dirty="0">
              <a:solidFill>
                <a:srgbClr val="FF0000"/>
              </a:solidFill>
              <a:effectLst/>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solidFill>
                <a:srgbClr val="FF0000"/>
              </a:solidFill>
              <a:effectLst/>
              <a:latin typeface="Segoe UI" panose="020B0502040204020203" pitchFamily="34" charset="0"/>
              <a:ea typeface="Segoe UI" panose="020B0502040204020203" pitchFamily="34" charset="0"/>
              <a:cs typeface="Segoe UI" panose="020B0502040204020203" pitchFamily="34" charset="0"/>
            </a:rPr>
            <a:t>by</a:t>
          </a:r>
          <a:r>
            <a:rPr lang="hu-HU" sz="1200" b="1" kern="1200" dirty="0">
              <a:solidFill>
                <a:srgbClr val="FF0000"/>
              </a:solidFill>
              <a:effectLst/>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solidFill>
                <a:srgbClr val="FF0000"/>
              </a:solidFill>
              <a:effectLst/>
              <a:latin typeface="Segoe UI" panose="020B0502040204020203" pitchFamily="34" charset="0"/>
              <a:ea typeface="Segoe UI" panose="020B0502040204020203" pitchFamily="34" charset="0"/>
              <a:cs typeface="Segoe UI" panose="020B0502040204020203" pitchFamily="34" charset="0"/>
            </a:rPr>
            <a:t>the</a:t>
          </a:r>
          <a:r>
            <a:rPr lang="hu-HU" sz="1200" b="1" kern="1200" dirty="0">
              <a:solidFill>
                <a:srgbClr val="FF0000"/>
              </a:solidFill>
              <a:effectLst/>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solidFill>
                <a:srgbClr val="FF0000"/>
              </a:solidFill>
              <a:effectLst/>
              <a:latin typeface="Segoe UI" panose="020B0502040204020203" pitchFamily="34" charset="0"/>
              <a:ea typeface="Segoe UI" panose="020B0502040204020203" pitchFamily="34" charset="0"/>
              <a:cs typeface="Segoe UI" panose="020B0502040204020203" pitchFamily="34" charset="0"/>
            </a:rPr>
            <a:t>government</a:t>
          </a:r>
          <a:endParaRPr lang="hu-HU" sz="1200" b="1" kern="1200"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dsp:txBody>
      <dsp:txXfrm>
        <a:off x="0" y="3183927"/>
        <a:ext cx="9108504" cy="1108485"/>
      </dsp:txXfrm>
    </dsp:sp>
    <dsp:sp modelId="{D80BE5AA-A9F8-470F-B14E-BFAE353D701F}">
      <dsp:nvSpPr>
        <dsp:cNvPr id="0" name=""/>
        <dsp:cNvSpPr/>
      </dsp:nvSpPr>
      <dsp:spPr>
        <a:xfrm>
          <a:off x="0" y="4292412"/>
          <a:ext cx="9108504" cy="31824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rtl="0">
            <a:lnSpc>
              <a:spcPct val="90000"/>
            </a:lnSpc>
            <a:spcBef>
              <a:spcPct val="0"/>
            </a:spcBef>
            <a:spcAft>
              <a:spcPct val="35000"/>
            </a:spcAft>
            <a:buNone/>
          </a:pPr>
          <a:r>
            <a:rPr lang="hu-HU" sz="1200" b="1" kern="1200" dirty="0">
              <a:latin typeface="Segoe UI" panose="020B0502040204020203" pitchFamily="34" charset="0"/>
              <a:ea typeface="Segoe UI" panose="020B0502040204020203" pitchFamily="34" charset="0"/>
              <a:cs typeface="Segoe UI" panose="020B0502040204020203" pitchFamily="34" charset="0"/>
            </a:rPr>
            <a:t>EU </a:t>
          </a:r>
          <a:r>
            <a:rPr lang="hu-HU" sz="1200" b="1" kern="1200" dirty="0" err="1">
              <a:latin typeface="Segoe UI" panose="020B0502040204020203" pitchFamily="34" charset="0"/>
              <a:ea typeface="Segoe UI" panose="020B0502040204020203" pitchFamily="34" charset="0"/>
              <a:cs typeface="Segoe UI" panose="020B0502040204020203" pitchFamily="34" charset="0"/>
            </a:rPr>
            <a:t>statistics</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latin typeface="Segoe UI" panose="020B0502040204020203" pitchFamily="34" charset="0"/>
              <a:ea typeface="Segoe UI" panose="020B0502040204020203" pitchFamily="34" charset="0"/>
              <a:cs typeface="Segoe UI" panose="020B0502040204020203" pitchFamily="34" charset="0"/>
            </a:rPr>
            <a:t>on</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latin typeface="Segoe UI" panose="020B0502040204020203" pitchFamily="34" charset="0"/>
              <a:ea typeface="Segoe UI" panose="020B0502040204020203" pitchFamily="34" charset="0"/>
              <a:cs typeface="Segoe UI" panose="020B0502040204020203" pitchFamily="34" charset="0"/>
            </a:rPr>
            <a:t>the</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latin typeface="Segoe UI" panose="020B0502040204020203" pitchFamily="34" charset="0"/>
              <a:ea typeface="Segoe UI" panose="020B0502040204020203" pitchFamily="34" charset="0"/>
              <a:cs typeface="Segoe UI" panose="020B0502040204020203" pitchFamily="34" charset="0"/>
            </a:rPr>
            <a:t>governmental</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latin typeface="Segoe UI" panose="020B0502040204020203" pitchFamily="34" charset="0"/>
              <a:ea typeface="Segoe UI" panose="020B0502040204020203" pitchFamily="34" charset="0"/>
              <a:cs typeface="Segoe UI" panose="020B0502040204020203" pitchFamily="34" charset="0"/>
            </a:rPr>
            <a:t>sector</a:t>
          </a:r>
          <a:endParaRPr lang="hu-HU" sz="1200" b="1" kern="1200" dirty="0">
            <a:latin typeface="Segoe UI" panose="020B0502040204020203" pitchFamily="34" charset="0"/>
            <a:ea typeface="Segoe UI" panose="020B0502040204020203" pitchFamily="34" charset="0"/>
            <a:cs typeface="Segoe UI" panose="020B0502040204020203" pitchFamily="34" charset="0"/>
          </a:endParaRPr>
        </a:p>
      </dsp:txBody>
      <dsp:txXfrm>
        <a:off x="15535" y="4307947"/>
        <a:ext cx="9077434" cy="287170"/>
      </dsp:txXfrm>
    </dsp:sp>
    <dsp:sp modelId="{E4B2E0F9-09E4-4B99-9E75-D564AFD2BBF6}">
      <dsp:nvSpPr>
        <dsp:cNvPr id="0" name=""/>
        <dsp:cNvSpPr/>
      </dsp:nvSpPr>
      <dsp:spPr>
        <a:xfrm>
          <a:off x="0" y="4610652"/>
          <a:ext cx="9108504" cy="668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9195" tIns="15240" rIns="85344" bIns="15240" numCol="1" spcCol="1270" anchor="t" anchorCtr="0">
          <a:noAutofit/>
        </a:bodyPr>
        <a:lstStyle/>
        <a:p>
          <a:pPr marL="114300" lvl="1" indent="-114300" algn="l" defTabSz="533400" rtl="0">
            <a:lnSpc>
              <a:spcPct val="90000"/>
            </a:lnSpc>
            <a:spcBef>
              <a:spcPct val="0"/>
            </a:spcBef>
            <a:spcAft>
              <a:spcPct val="20000"/>
            </a:spcAft>
            <a:buChar char="•"/>
          </a:pPr>
          <a:r>
            <a:rPr lang="hu-HU" sz="1200" b="1" kern="1200" dirty="0">
              <a:latin typeface="Segoe UI" panose="020B0502040204020203" pitchFamily="34" charset="0"/>
              <a:ea typeface="Segoe UI" panose="020B0502040204020203" pitchFamily="34" charset="0"/>
              <a:cs typeface="Segoe UI" panose="020B0502040204020203" pitchFamily="34" charset="0"/>
            </a:rPr>
            <a:t>The </a:t>
          </a:r>
          <a:r>
            <a:rPr lang="hu-HU" sz="1200" b="1" kern="1200" dirty="0" err="1">
              <a:latin typeface="Segoe UI" panose="020B0502040204020203" pitchFamily="34" charset="0"/>
              <a:ea typeface="Segoe UI" panose="020B0502040204020203" pitchFamily="34" charset="0"/>
              <a:cs typeface="Segoe UI" panose="020B0502040204020203" pitchFamily="34" charset="0"/>
            </a:rPr>
            <a:t>development</a:t>
          </a:r>
          <a:r>
            <a:rPr lang="hu-HU" sz="1200" b="1" kern="1200" dirty="0">
              <a:latin typeface="Segoe UI" panose="020B0502040204020203" pitchFamily="34" charset="0"/>
              <a:ea typeface="Segoe UI" panose="020B0502040204020203" pitchFamily="34" charset="0"/>
              <a:cs typeface="Segoe UI" panose="020B0502040204020203" pitchFamily="34" charset="0"/>
            </a:rPr>
            <a:t> of </a:t>
          </a:r>
          <a:r>
            <a:rPr lang="hu-HU" sz="1200" b="1" kern="1200" dirty="0" err="1">
              <a:latin typeface="Segoe UI" panose="020B0502040204020203" pitchFamily="34" charset="0"/>
              <a:ea typeface="Segoe UI" panose="020B0502040204020203" pitchFamily="34" charset="0"/>
              <a:cs typeface="Segoe UI" panose="020B0502040204020203" pitchFamily="34" charset="0"/>
            </a:rPr>
            <a:t>the</a:t>
          </a:r>
          <a:r>
            <a:rPr lang="hu-HU" sz="1200" b="1" kern="1200" dirty="0">
              <a:latin typeface="Segoe UI" panose="020B0502040204020203" pitchFamily="34" charset="0"/>
              <a:ea typeface="Segoe UI" panose="020B0502040204020203" pitchFamily="34" charset="0"/>
              <a:cs typeface="Segoe UI" panose="020B0502040204020203" pitchFamily="34" charset="0"/>
            </a:rPr>
            <a:t> main </a:t>
          </a:r>
          <a:r>
            <a:rPr lang="hu-HU" sz="1200" b="1" kern="1200" dirty="0" err="1">
              <a:latin typeface="Segoe UI" panose="020B0502040204020203" pitchFamily="34" charset="0"/>
              <a:ea typeface="Segoe UI" panose="020B0502040204020203" pitchFamily="34" charset="0"/>
              <a:cs typeface="Segoe UI" panose="020B0502040204020203" pitchFamily="34" charset="0"/>
            </a:rPr>
            <a:t>indicators</a:t>
          </a:r>
          <a:r>
            <a:rPr lang="hu-HU" sz="1200" b="1" kern="1200" dirty="0">
              <a:latin typeface="Segoe UI" panose="020B0502040204020203" pitchFamily="34" charset="0"/>
              <a:ea typeface="Segoe UI" panose="020B0502040204020203" pitchFamily="34" charset="0"/>
              <a:cs typeface="Segoe UI" panose="020B0502040204020203" pitchFamily="34" charset="0"/>
            </a:rPr>
            <a:t> of </a:t>
          </a:r>
          <a:r>
            <a:rPr lang="hu-HU" sz="1200" b="1" kern="1200" dirty="0" err="1">
              <a:latin typeface="Segoe UI" panose="020B0502040204020203" pitchFamily="34" charset="0"/>
              <a:ea typeface="Segoe UI" panose="020B0502040204020203" pitchFamily="34" charset="0"/>
              <a:cs typeface="Segoe UI" panose="020B0502040204020203" pitchFamily="34" charset="0"/>
            </a:rPr>
            <a:t>the</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latin typeface="Segoe UI" panose="020B0502040204020203" pitchFamily="34" charset="0"/>
              <a:ea typeface="Segoe UI" panose="020B0502040204020203" pitchFamily="34" charset="0"/>
              <a:cs typeface="Segoe UI" panose="020B0502040204020203" pitchFamily="34" charset="0"/>
            </a:rPr>
            <a:t>governmental</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latin typeface="Segoe UI" panose="020B0502040204020203" pitchFamily="34" charset="0"/>
              <a:ea typeface="Segoe UI" panose="020B0502040204020203" pitchFamily="34" charset="0"/>
              <a:cs typeface="Segoe UI" panose="020B0502040204020203" pitchFamily="34" charset="0"/>
            </a:rPr>
            <a:t>sector</a:t>
          </a:r>
          <a:endParaRPr lang="hu-HU" sz="1200" b="1" kern="1200" dirty="0">
            <a:latin typeface="Segoe UI" panose="020B0502040204020203" pitchFamily="34" charset="0"/>
            <a:ea typeface="Segoe UI" panose="020B0502040204020203" pitchFamily="34" charset="0"/>
            <a:cs typeface="Segoe UI" panose="020B0502040204020203" pitchFamily="34" charset="0"/>
          </a:endParaRPr>
        </a:p>
        <a:p>
          <a:pPr marL="114300" lvl="1" indent="-114300" algn="l" defTabSz="533400" rtl="0">
            <a:lnSpc>
              <a:spcPct val="90000"/>
            </a:lnSpc>
            <a:spcBef>
              <a:spcPct val="0"/>
            </a:spcBef>
            <a:spcAft>
              <a:spcPct val="20000"/>
            </a:spcAft>
            <a:buChar char="•"/>
          </a:pPr>
          <a:r>
            <a:rPr lang="hu-HU" sz="1200" b="1" kern="1200" dirty="0" err="1">
              <a:latin typeface="Segoe UI" panose="020B0502040204020203" pitchFamily="34" charset="0"/>
              <a:ea typeface="Segoe UI" panose="020B0502040204020203" pitchFamily="34" charset="0"/>
              <a:cs typeface="Segoe UI" panose="020B0502040204020203" pitchFamily="34" charset="0"/>
            </a:rPr>
            <a:t>Summary</a:t>
          </a:r>
          <a:r>
            <a:rPr lang="hu-HU" sz="1200" b="1" kern="1200" dirty="0">
              <a:latin typeface="Segoe UI" panose="020B0502040204020203" pitchFamily="34" charset="0"/>
              <a:ea typeface="Segoe UI" panose="020B0502040204020203" pitchFamily="34" charset="0"/>
              <a:cs typeface="Segoe UI" panose="020B0502040204020203" pitchFamily="34" charset="0"/>
            </a:rPr>
            <a:t> of Hungary’s </a:t>
          </a:r>
          <a:r>
            <a:rPr lang="hu-HU" sz="1200" b="1" kern="1200" dirty="0" err="1">
              <a:latin typeface="Segoe UI" panose="020B0502040204020203" pitchFamily="34" charset="0"/>
              <a:ea typeface="Segoe UI" panose="020B0502040204020203" pitchFamily="34" charset="0"/>
              <a:cs typeface="Segoe UI" panose="020B0502040204020203" pitchFamily="34" charset="0"/>
            </a:rPr>
            <a:t>governmental</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latin typeface="Segoe UI" panose="020B0502040204020203" pitchFamily="34" charset="0"/>
              <a:ea typeface="Segoe UI" panose="020B0502040204020203" pitchFamily="34" charset="0"/>
              <a:cs typeface="Segoe UI" panose="020B0502040204020203" pitchFamily="34" charset="0"/>
            </a:rPr>
            <a:t>financial</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latin typeface="Segoe UI" panose="020B0502040204020203" pitchFamily="34" charset="0"/>
              <a:ea typeface="Segoe UI" panose="020B0502040204020203" pitchFamily="34" charset="0"/>
              <a:cs typeface="Segoe UI" panose="020B0502040204020203" pitchFamily="34" charset="0"/>
            </a:rPr>
            <a:t>statistics</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latin typeface="Segoe UI" panose="020B0502040204020203" pitchFamily="34" charset="0"/>
              <a:ea typeface="Segoe UI" panose="020B0502040204020203" pitchFamily="34" charset="0"/>
              <a:cs typeface="Segoe UI" panose="020B0502040204020203" pitchFamily="34" charset="0"/>
            </a:rPr>
            <a:t>in</a:t>
          </a:r>
          <a:r>
            <a:rPr lang="hu-HU" sz="1200" b="1" kern="1200" dirty="0">
              <a:latin typeface="Segoe UI" panose="020B0502040204020203" pitchFamily="34" charset="0"/>
              <a:ea typeface="Segoe UI" panose="020B0502040204020203" pitchFamily="34" charset="0"/>
              <a:cs typeface="Segoe UI" panose="020B0502040204020203" pitchFamily="34" charset="0"/>
            </a:rPr>
            <a:t> EU </a:t>
          </a:r>
          <a:r>
            <a:rPr lang="hu-HU" sz="1200" b="1" kern="1200" dirty="0" err="1">
              <a:latin typeface="Segoe UI" panose="020B0502040204020203" pitchFamily="34" charset="0"/>
              <a:ea typeface="Segoe UI" panose="020B0502040204020203" pitchFamily="34" charset="0"/>
              <a:cs typeface="Segoe UI" panose="020B0502040204020203" pitchFamily="34" charset="0"/>
            </a:rPr>
            <a:t>data</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latin typeface="Segoe UI" panose="020B0502040204020203" pitchFamily="34" charset="0"/>
              <a:ea typeface="Segoe UI" panose="020B0502040204020203" pitchFamily="34" charset="0"/>
              <a:cs typeface="Segoe UI" panose="020B0502040204020203" pitchFamily="34" charset="0"/>
            </a:rPr>
            <a:t>services</a:t>
          </a:r>
          <a:endParaRPr lang="hu-HU" sz="1200" b="1" kern="1200" dirty="0">
            <a:latin typeface="Segoe UI" panose="020B0502040204020203" pitchFamily="34" charset="0"/>
            <a:ea typeface="Segoe UI" panose="020B0502040204020203" pitchFamily="34" charset="0"/>
            <a:cs typeface="Segoe UI" panose="020B0502040204020203" pitchFamily="34" charset="0"/>
          </a:endParaRPr>
        </a:p>
        <a:p>
          <a:pPr marL="114300" lvl="1" indent="-114300" algn="l" defTabSz="533400" rtl="0">
            <a:lnSpc>
              <a:spcPct val="90000"/>
            </a:lnSpc>
            <a:spcBef>
              <a:spcPct val="0"/>
            </a:spcBef>
            <a:spcAft>
              <a:spcPct val="20000"/>
            </a:spcAft>
            <a:buChar char="•"/>
          </a:pPr>
          <a:r>
            <a:rPr lang="hu-HU" sz="1200" b="1" kern="1200" dirty="0" err="1">
              <a:latin typeface="Segoe UI" panose="020B0502040204020203" pitchFamily="34" charset="0"/>
              <a:ea typeface="Segoe UI" panose="020B0502040204020203" pitchFamily="34" charset="0"/>
              <a:cs typeface="Segoe UI" panose="020B0502040204020203" pitchFamily="34" charset="0"/>
            </a:rPr>
            <a:t>Functional</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latin typeface="Segoe UI" panose="020B0502040204020203" pitchFamily="34" charset="0"/>
              <a:ea typeface="Segoe UI" panose="020B0502040204020203" pitchFamily="34" charset="0"/>
              <a:cs typeface="Segoe UI" panose="020B0502040204020203" pitchFamily="34" charset="0"/>
            </a:rPr>
            <a:t>expenditures</a:t>
          </a:r>
          <a:r>
            <a:rPr lang="hu-HU" sz="1200" b="1" kern="1200" dirty="0">
              <a:latin typeface="Segoe UI" panose="020B0502040204020203" pitchFamily="34" charset="0"/>
              <a:ea typeface="Segoe UI" panose="020B0502040204020203" pitchFamily="34" charset="0"/>
              <a:cs typeface="Segoe UI" panose="020B0502040204020203" pitchFamily="34" charset="0"/>
            </a:rPr>
            <a:t> of </a:t>
          </a:r>
          <a:r>
            <a:rPr lang="hu-HU" sz="1200" b="1" kern="1200" dirty="0" err="1">
              <a:latin typeface="Segoe UI" panose="020B0502040204020203" pitchFamily="34" charset="0"/>
              <a:ea typeface="Segoe UI" panose="020B0502040204020203" pitchFamily="34" charset="0"/>
              <a:cs typeface="Segoe UI" panose="020B0502040204020203" pitchFamily="34" charset="0"/>
            </a:rPr>
            <a:t>the</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latin typeface="Segoe UI" panose="020B0502040204020203" pitchFamily="34" charset="0"/>
              <a:ea typeface="Segoe UI" panose="020B0502040204020203" pitchFamily="34" charset="0"/>
              <a:cs typeface="Segoe UI" panose="020B0502040204020203" pitchFamily="34" charset="0"/>
            </a:rPr>
            <a:t>governmental</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latin typeface="Segoe UI" panose="020B0502040204020203" pitchFamily="34" charset="0"/>
              <a:ea typeface="Segoe UI" panose="020B0502040204020203" pitchFamily="34" charset="0"/>
              <a:cs typeface="Segoe UI" panose="020B0502040204020203" pitchFamily="34" charset="0"/>
            </a:rPr>
            <a:t>sector</a:t>
          </a:r>
          <a:r>
            <a:rPr lang="hu-HU" sz="1200" b="1" kern="1200" dirty="0">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latin typeface="Segoe UI" panose="020B0502040204020203" pitchFamily="34" charset="0"/>
              <a:ea typeface="Segoe UI" panose="020B0502040204020203" pitchFamily="34" charset="0"/>
              <a:cs typeface="Segoe UI" panose="020B0502040204020203" pitchFamily="34" charset="0"/>
            </a:rPr>
            <a:t>in</a:t>
          </a:r>
          <a:r>
            <a:rPr lang="hu-HU" sz="1200" b="1" kern="1200" dirty="0">
              <a:latin typeface="Segoe UI" panose="020B0502040204020203" pitchFamily="34" charset="0"/>
              <a:ea typeface="Segoe UI" panose="020B0502040204020203" pitchFamily="34" charset="0"/>
              <a:cs typeface="Segoe UI" panose="020B0502040204020203" pitchFamily="34" charset="0"/>
            </a:rPr>
            <a:t> EU </a:t>
          </a:r>
          <a:r>
            <a:rPr lang="hu-HU" sz="1200" b="1" kern="1200" dirty="0" err="1">
              <a:latin typeface="Segoe UI" panose="020B0502040204020203" pitchFamily="34" charset="0"/>
              <a:ea typeface="Segoe UI" panose="020B0502040204020203" pitchFamily="34" charset="0"/>
              <a:cs typeface="Segoe UI" panose="020B0502040204020203" pitchFamily="34" charset="0"/>
            </a:rPr>
            <a:t>countries</a:t>
          </a:r>
          <a:endParaRPr lang="hu-HU" sz="1200" b="1" kern="1200" dirty="0">
            <a:latin typeface="Segoe UI" panose="020B0502040204020203" pitchFamily="34" charset="0"/>
            <a:ea typeface="Segoe UI" panose="020B0502040204020203" pitchFamily="34" charset="0"/>
            <a:cs typeface="Segoe UI" panose="020B0502040204020203" pitchFamily="34" charset="0"/>
          </a:endParaRPr>
        </a:p>
      </dsp:txBody>
      <dsp:txXfrm>
        <a:off x="0" y="4610652"/>
        <a:ext cx="9108504" cy="668609"/>
      </dsp:txXfrm>
    </dsp:sp>
    <dsp:sp modelId="{26231965-D5E8-43B5-A3DE-6EBA35088AB3}">
      <dsp:nvSpPr>
        <dsp:cNvPr id="0" name=""/>
        <dsp:cNvSpPr/>
      </dsp:nvSpPr>
      <dsp:spPr>
        <a:xfrm>
          <a:off x="0" y="5279262"/>
          <a:ext cx="9108504" cy="31824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rtl="0">
            <a:lnSpc>
              <a:spcPct val="90000"/>
            </a:lnSpc>
            <a:spcBef>
              <a:spcPct val="0"/>
            </a:spcBef>
            <a:spcAft>
              <a:spcPct val="35000"/>
            </a:spcAft>
            <a:buNone/>
          </a:pPr>
          <a:r>
            <a:rPr lang="hu-HU" sz="1200" b="1" kern="1200" dirty="0">
              <a:latin typeface="Segoe UI" panose="020B0502040204020203" pitchFamily="34" charset="0"/>
              <a:ea typeface="Segoe UI" panose="020B0502040204020203" pitchFamily="34" charset="0"/>
              <a:cs typeface="Segoe UI" panose="020B0502040204020203" pitchFamily="34" charset="0"/>
            </a:rPr>
            <a:t>G. </a:t>
          </a:r>
          <a:r>
            <a:rPr lang="hu-HU" sz="1200" b="1" kern="1200" dirty="0" err="1">
              <a:latin typeface="Segoe UI" panose="020B0502040204020203" pitchFamily="34" charset="0"/>
              <a:ea typeface="Segoe UI" panose="020B0502040204020203" pitchFamily="34" charset="0"/>
              <a:cs typeface="Segoe UI" panose="020B0502040204020203" pitchFamily="34" charset="0"/>
            </a:rPr>
            <a:t>Evaluation</a:t>
          </a:r>
          <a:r>
            <a:rPr lang="hu-HU" sz="1200" b="1" kern="1200" dirty="0">
              <a:latin typeface="Segoe UI" panose="020B0502040204020203" pitchFamily="34" charset="0"/>
              <a:ea typeface="Segoe UI" panose="020B0502040204020203" pitchFamily="34" charset="0"/>
              <a:cs typeface="Segoe UI" panose="020B0502040204020203" pitchFamily="34" charset="0"/>
            </a:rPr>
            <a:t> of </a:t>
          </a:r>
          <a:r>
            <a:rPr lang="hu-HU" sz="1200" b="1" kern="1200" dirty="0" err="1">
              <a:latin typeface="Segoe UI" panose="020B0502040204020203" pitchFamily="34" charset="0"/>
              <a:ea typeface="Segoe UI" panose="020B0502040204020203" pitchFamily="34" charset="0"/>
              <a:cs typeface="Segoe UI" panose="020B0502040204020203" pitchFamily="34" charset="0"/>
            </a:rPr>
            <a:t>Chapters</a:t>
          </a:r>
          <a:endParaRPr lang="hu-HU" sz="1200" b="1" kern="1200" dirty="0">
            <a:latin typeface="Segoe UI" panose="020B0502040204020203" pitchFamily="34" charset="0"/>
            <a:ea typeface="Segoe UI" panose="020B0502040204020203" pitchFamily="34" charset="0"/>
            <a:cs typeface="Segoe UI" panose="020B0502040204020203" pitchFamily="34" charset="0"/>
          </a:endParaRPr>
        </a:p>
      </dsp:txBody>
      <dsp:txXfrm>
        <a:off x="15535" y="5294797"/>
        <a:ext cx="9077434" cy="2871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710FDF-E2C4-4CE1-AED6-470C113360C9}">
      <dsp:nvSpPr>
        <dsp:cNvPr id="0" name=""/>
        <dsp:cNvSpPr/>
      </dsp:nvSpPr>
      <dsp:spPr>
        <a:xfrm>
          <a:off x="0" y="6108"/>
          <a:ext cx="8928992" cy="171767"/>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rtl="0">
            <a:lnSpc>
              <a:spcPct val="90000"/>
            </a:lnSpc>
            <a:spcBef>
              <a:spcPct val="0"/>
            </a:spcBef>
            <a:spcAft>
              <a:spcPct val="35000"/>
            </a:spcAft>
            <a:buNone/>
          </a:pPr>
          <a:r>
            <a:rPr lang="hu-HU" sz="1000" b="1" kern="1200" dirty="0">
              <a:latin typeface="Segoe UI" panose="020B0502040204020203" pitchFamily="34" charset="0"/>
              <a:ea typeface="Segoe UI" panose="020B0502040204020203" pitchFamily="34" charset="0"/>
              <a:cs typeface="Segoe UI" panose="020B0502040204020203" pitchFamily="34" charset="0"/>
            </a:rPr>
            <a:t>1.	</a:t>
          </a:r>
          <a:r>
            <a:rPr lang="hu-HU" sz="1000" b="1" kern="1200" dirty="0" err="1">
              <a:latin typeface="Segoe UI" panose="020B0502040204020203" pitchFamily="34" charset="0"/>
              <a:ea typeface="Segoe UI" panose="020B0502040204020203" pitchFamily="34" charset="0"/>
              <a:cs typeface="Segoe UI" panose="020B0502040204020203" pitchFamily="34" charset="0"/>
            </a:rPr>
            <a:t>Economic</a:t>
          </a:r>
          <a:r>
            <a:rPr lang="hu-HU" sz="1000" b="1" kern="1200" dirty="0">
              <a:latin typeface="Segoe UI" panose="020B0502040204020203" pitchFamily="34" charset="0"/>
              <a:ea typeface="Segoe UI" panose="020B0502040204020203" pitchFamily="34" charset="0"/>
              <a:cs typeface="Segoe UI" panose="020B0502040204020203" pitchFamily="34" charset="0"/>
            </a:rPr>
            <a:t> policy </a:t>
          </a:r>
          <a:r>
            <a:rPr lang="hu-HU" sz="1000" b="1" kern="1200" dirty="0" err="1">
              <a:latin typeface="Segoe UI" panose="020B0502040204020203" pitchFamily="34" charset="0"/>
              <a:ea typeface="Segoe UI" panose="020B0502040204020203" pitchFamily="34" charset="0"/>
              <a:cs typeface="Segoe UI" panose="020B0502040204020203" pitchFamily="34" charset="0"/>
            </a:rPr>
            <a:t>objectives</a:t>
          </a:r>
          <a:endParaRPr lang="hu-HU" sz="1000" b="1" kern="1200" dirty="0">
            <a:latin typeface="Segoe UI" panose="020B0502040204020203" pitchFamily="34" charset="0"/>
            <a:ea typeface="Segoe UI" panose="020B0502040204020203" pitchFamily="34" charset="0"/>
            <a:cs typeface="Segoe UI" panose="020B0502040204020203" pitchFamily="34" charset="0"/>
          </a:endParaRPr>
        </a:p>
      </dsp:txBody>
      <dsp:txXfrm>
        <a:off x="8385" y="14493"/>
        <a:ext cx="8912222" cy="154997"/>
      </dsp:txXfrm>
    </dsp:sp>
    <dsp:sp modelId="{99A5C8EF-9E7B-48E4-B9C5-5B3694867A09}">
      <dsp:nvSpPr>
        <dsp:cNvPr id="0" name=""/>
        <dsp:cNvSpPr/>
      </dsp:nvSpPr>
      <dsp:spPr>
        <a:xfrm>
          <a:off x="0" y="187485"/>
          <a:ext cx="8928992" cy="171767"/>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rtl="0">
            <a:lnSpc>
              <a:spcPct val="90000"/>
            </a:lnSpc>
            <a:spcBef>
              <a:spcPct val="0"/>
            </a:spcBef>
            <a:spcAft>
              <a:spcPct val="35000"/>
            </a:spcAft>
            <a:buNone/>
          </a:pPr>
          <a:r>
            <a:rPr lang="hu-HU" sz="1000" b="1" kern="1200">
              <a:latin typeface="Segoe UI" panose="020B0502040204020203" pitchFamily="34" charset="0"/>
              <a:ea typeface="Segoe UI" panose="020B0502040204020203" pitchFamily="34" charset="0"/>
              <a:cs typeface="Segoe UI" panose="020B0502040204020203" pitchFamily="34" charset="0"/>
            </a:rPr>
            <a:t>2.	Macroeconomic developments and forecast</a:t>
          </a:r>
        </a:p>
      </dsp:txBody>
      <dsp:txXfrm>
        <a:off x="8385" y="195870"/>
        <a:ext cx="8912222" cy="154997"/>
      </dsp:txXfrm>
    </dsp:sp>
    <dsp:sp modelId="{875ACE82-0507-4BCB-8BE8-C626A8C1CE79}">
      <dsp:nvSpPr>
        <dsp:cNvPr id="0" name=""/>
        <dsp:cNvSpPr/>
      </dsp:nvSpPr>
      <dsp:spPr>
        <a:xfrm>
          <a:off x="0" y="359252"/>
          <a:ext cx="8928992" cy="345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3495" tIns="12700" rIns="71120" bIns="12700" numCol="1" spcCol="1270" anchor="t" anchorCtr="0">
          <a:noAutofit/>
        </a:bodyPr>
        <a:lstStyle/>
        <a:p>
          <a:pPr marL="57150" lvl="1" indent="-57150" algn="l" defTabSz="444500" rtl="0">
            <a:lnSpc>
              <a:spcPct val="90000"/>
            </a:lnSpc>
            <a:spcBef>
              <a:spcPct val="0"/>
            </a:spcBef>
            <a:spcAft>
              <a:spcPct val="20000"/>
            </a:spcAft>
            <a:buChar char="•"/>
          </a:pPr>
          <a:r>
            <a:rPr lang="hu-HU" sz="1000" b="1" kern="1200" dirty="0">
              <a:latin typeface="Segoe UI" panose="020B0502040204020203" pitchFamily="34" charset="0"/>
              <a:ea typeface="Segoe UI" panose="020B0502040204020203" pitchFamily="34" charset="0"/>
              <a:cs typeface="Segoe UI" panose="020B0502040204020203" pitchFamily="34" charset="0"/>
            </a:rPr>
            <a:t>2.1	International </a:t>
          </a:r>
          <a:r>
            <a:rPr lang="hu-HU" sz="1000" b="1" kern="1200" dirty="0" err="1">
              <a:latin typeface="Segoe UI" panose="020B0502040204020203" pitchFamily="34" charset="0"/>
              <a:ea typeface="Segoe UI" panose="020B0502040204020203" pitchFamily="34" charset="0"/>
              <a:cs typeface="Segoe UI" panose="020B0502040204020203" pitchFamily="34" charset="0"/>
            </a:rPr>
            <a:t>environment</a:t>
          </a:r>
          <a:endParaRPr lang="hu-HU" sz="1000" b="1" kern="1200" dirty="0">
            <a:latin typeface="Segoe UI" panose="020B0502040204020203" pitchFamily="34" charset="0"/>
            <a:ea typeface="Segoe UI" panose="020B0502040204020203" pitchFamily="34" charset="0"/>
            <a:cs typeface="Segoe UI" panose="020B0502040204020203" pitchFamily="34" charset="0"/>
          </a:endParaRPr>
        </a:p>
        <a:p>
          <a:pPr marL="57150" lvl="1" indent="-57150" algn="l" defTabSz="444500" rtl="0">
            <a:lnSpc>
              <a:spcPct val="90000"/>
            </a:lnSpc>
            <a:spcBef>
              <a:spcPct val="0"/>
            </a:spcBef>
            <a:spcAft>
              <a:spcPct val="20000"/>
            </a:spcAft>
            <a:buChar char="•"/>
          </a:pPr>
          <a:r>
            <a:rPr lang="hu-HU" sz="1000" b="1" kern="1200">
              <a:latin typeface="Segoe UI" panose="020B0502040204020203" pitchFamily="34" charset="0"/>
              <a:ea typeface="Segoe UI" panose="020B0502040204020203" pitchFamily="34" charset="0"/>
              <a:cs typeface="Segoe UI" panose="020B0502040204020203" pitchFamily="34" charset="0"/>
            </a:rPr>
            <a:t>2.2	The components of growth</a:t>
          </a:r>
        </a:p>
      </dsp:txBody>
      <dsp:txXfrm>
        <a:off x="0" y="359252"/>
        <a:ext cx="8928992" cy="345828"/>
      </dsp:txXfrm>
    </dsp:sp>
    <dsp:sp modelId="{F6B06BC8-3026-4C13-9C58-B993C9AA80DA}">
      <dsp:nvSpPr>
        <dsp:cNvPr id="0" name=""/>
        <dsp:cNvSpPr/>
      </dsp:nvSpPr>
      <dsp:spPr>
        <a:xfrm>
          <a:off x="0" y="705081"/>
          <a:ext cx="8928992" cy="171767"/>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rtl="0">
            <a:lnSpc>
              <a:spcPct val="90000"/>
            </a:lnSpc>
            <a:spcBef>
              <a:spcPct val="0"/>
            </a:spcBef>
            <a:spcAft>
              <a:spcPct val="35000"/>
            </a:spcAft>
            <a:buNone/>
          </a:pPr>
          <a:r>
            <a:rPr lang="hu-HU" sz="1000" b="1" kern="1200">
              <a:latin typeface="Segoe UI" panose="020B0502040204020203" pitchFamily="34" charset="0"/>
              <a:ea typeface="Segoe UI" panose="020B0502040204020203" pitchFamily="34" charset="0"/>
              <a:cs typeface="Segoe UI" panose="020B0502040204020203" pitchFamily="34" charset="0"/>
            </a:rPr>
            <a:t>2.2.1.	External economy</a:t>
          </a:r>
        </a:p>
      </dsp:txBody>
      <dsp:txXfrm>
        <a:off x="8385" y="713466"/>
        <a:ext cx="8912222" cy="154997"/>
      </dsp:txXfrm>
    </dsp:sp>
    <dsp:sp modelId="{7AADF4C5-2502-40EE-B595-F2431BB48EAE}">
      <dsp:nvSpPr>
        <dsp:cNvPr id="0" name=""/>
        <dsp:cNvSpPr/>
      </dsp:nvSpPr>
      <dsp:spPr>
        <a:xfrm>
          <a:off x="0" y="886457"/>
          <a:ext cx="8928992" cy="171767"/>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rtl="0">
            <a:lnSpc>
              <a:spcPct val="90000"/>
            </a:lnSpc>
            <a:spcBef>
              <a:spcPct val="0"/>
            </a:spcBef>
            <a:spcAft>
              <a:spcPct val="35000"/>
            </a:spcAft>
            <a:buNone/>
          </a:pPr>
          <a:r>
            <a:rPr lang="hu-HU" sz="1000" b="1" kern="1200">
              <a:latin typeface="Segoe UI" panose="020B0502040204020203" pitchFamily="34" charset="0"/>
              <a:ea typeface="Segoe UI" panose="020B0502040204020203" pitchFamily="34" charset="0"/>
              <a:cs typeface="Segoe UI" panose="020B0502040204020203" pitchFamily="34" charset="0"/>
            </a:rPr>
            <a:t>2.2.2.	Investment</a:t>
          </a:r>
        </a:p>
      </dsp:txBody>
      <dsp:txXfrm>
        <a:off x="8385" y="894842"/>
        <a:ext cx="8912222" cy="154997"/>
      </dsp:txXfrm>
    </dsp:sp>
    <dsp:sp modelId="{1B0C226E-4028-49F2-8921-B1078B5BAD57}">
      <dsp:nvSpPr>
        <dsp:cNvPr id="0" name=""/>
        <dsp:cNvSpPr/>
      </dsp:nvSpPr>
      <dsp:spPr>
        <a:xfrm>
          <a:off x="0" y="1067834"/>
          <a:ext cx="8928992" cy="171767"/>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rtl="0">
            <a:lnSpc>
              <a:spcPct val="90000"/>
            </a:lnSpc>
            <a:spcBef>
              <a:spcPct val="0"/>
            </a:spcBef>
            <a:spcAft>
              <a:spcPct val="35000"/>
            </a:spcAft>
            <a:buNone/>
          </a:pPr>
          <a:r>
            <a:rPr lang="hu-HU" sz="1000" b="1" kern="1200">
              <a:latin typeface="Segoe UI" panose="020B0502040204020203" pitchFamily="34" charset="0"/>
              <a:ea typeface="Segoe UI" panose="020B0502040204020203" pitchFamily="34" charset="0"/>
              <a:cs typeface="Segoe UI" panose="020B0502040204020203" pitchFamily="34" charset="0"/>
            </a:rPr>
            <a:t>2.2.3.	Consumption</a:t>
          </a:r>
        </a:p>
      </dsp:txBody>
      <dsp:txXfrm>
        <a:off x="8385" y="1076219"/>
        <a:ext cx="8912222" cy="154997"/>
      </dsp:txXfrm>
    </dsp:sp>
    <dsp:sp modelId="{83B3EA9E-048D-4406-8C51-526F444A38EB}">
      <dsp:nvSpPr>
        <dsp:cNvPr id="0" name=""/>
        <dsp:cNvSpPr/>
      </dsp:nvSpPr>
      <dsp:spPr>
        <a:xfrm>
          <a:off x="0" y="1239601"/>
          <a:ext cx="8928992" cy="1357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3495" tIns="12700" rIns="71120" bIns="12700" numCol="1" spcCol="1270" anchor="t" anchorCtr="0">
          <a:noAutofit/>
        </a:bodyPr>
        <a:lstStyle/>
        <a:p>
          <a:pPr marL="57150" lvl="1" indent="-57150" algn="l" defTabSz="444500" rtl="0">
            <a:lnSpc>
              <a:spcPct val="90000"/>
            </a:lnSpc>
            <a:spcBef>
              <a:spcPct val="0"/>
            </a:spcBef>
            <a:spcAft>
              <a:spcPct val="20000"/>
            </a:spcAft>
            <a:buChar char="•"/>
          </a:pPr>
          <a:r>
            <a:rPr lang="hu-HU" sz="1000" b="1" kern="1200" dirty="0">
              <a:latin typeface="Segoe UI" panose="020B0502040204020203" pitchFamily="34" charset="0"/>
              <a:ea typeface="Segoe UI" panose="020B0502040204020203" pitchFamily="34" charset="0"/>
              <a:cs typeface="Segoe UI" panose="020B0502040204020203" pitchFamily="34" charset="0"/>
            </a:rPr>
            <a:t>2.3	</a:t>
          </a:r>
          <a:r>
            <a:rPr lang="hu-HU" sz="1000" b="1" kern="1200" dirty="0" err="1">
              <a:latin typeface="Segoe UI" panose="020B0502040204020203" pitchFamily="34" charset="0"/>
              <a:ea typeface="Segoe UI" panose="020B0502040204020203" pitchFamily="34" charset="0"/>
              <a:cs typeface="Segoe UI" panose="020B0502040204020203" pitchFamily="34" charset="0"/>
            </a:rPr>
            <a:t>Labour</a:t>
          </a:r>
          <a:r>
            <a:rPr lang="hu-HU" sz="1000" b="1" kern="1200" dirty="0">
              <a:latin typeface="Segoe UI" panose="020B0502040204020203" pitchFamily="34" charset="0"/>
              <a:ea typeface="Segoe UI" panose="020B0502040204020203" pitchFamily="34" charset="0"/>
              <a:cs typeface="Segoe UI" panose="020B0502040204020203" pitchFamily="34" charset="0"/>
            </a:rPr>
            <a:t> market</a:t>
          </a:r>
        </a:p>
        <a:p>
          <a:pPr marL="57150" lvl="1" indent="-57150" algn="l" defTabSz="444500" rtl="0">
            <a:lnSpc>
              <a:spcPct val="90000"/>
            </a:lnSpc>
            <a:spcBef>
              <a:spcPct val="0"/>
            </a:spcBef>
            <a:spcAft>
              <a:spcPct val="20000"/>
            </a:spcAft>
            <a:buChar char="•"/>
          </a:pPr>
          <a:r>
            <a:rPr lang="hu-HU" sz="1000" b="1" kern="1200" dirty="0">
              <a:latin typeface="Segoe UI" panose="020B0502040204020203" pitchFamily="34" charset="0"/>
              <a:ea typeface="Segoe UI" panose="020B0502040204020203" pitchFamily="34" charset="0"/>
              <a:cs typeface="Segoe UI" panose="020B0502040204020203" pitchFamily="34" charset="0"/>
            </a:rPr>
            <a:t>2.4	</a:t>
          </a:r>
          <a:r>
            <a:rPr lang="hu-HU" sz="1000" b="1" kern="1200" dirty="0" err="1">
              <a:latin typeface="Segoe UI" panose="020B0502040204020203" pitchFamily="34" charset="0"/>
              <a:ea typeface="Segoe UI" panose="020B0502040204020203" pitchFamily="34" charset="0"/>
              <a:cs typeface="Segoe UI" panose="020B0502040204020203" pitchFamily="34" charset="0"/>
            </a:rPr>
            <a:t>Inflation</a:t>
          </a:r>
          <a:r>
            <a:rPr lang="hu-HU" sz="1000" b="1" kern="1200" dirty="0">
              <a:latin typeface="Segoe UI" panose="020B0502040204020203" pitchFamily="34" charset="0"/>
              <a:ea typeface="Segoe UI" panose="020B0502040204020203" pitchFamily="34" charset="0"/>
              <a:cs typeface="Segoe UI" panose="020B0502040204020203" pitchFamily="34" charset="0"/>
            </a:rPr>
            <a:t> </a:t>
          </a:r>
          <a:r>
            <a:rPr lang="hu-HU" sz="1000" b="1" kern="1200" dirty="0" err="1">
              <a:latin typeface="Segoe UI" panose="020B0502040204020203" pitchFamily="34" charset="0"/>
              <a:ea typeface="Segoe UI" panose="020B0502040204020203" pitchFamily="34" charset="0"/>
              <a:cs typeface="Segoe UI" panose="020B0502040204020203" pitchFamily="34" charset="0"/>
            </a:rPr>
            <a:t>trends</a:t>
          </a:r>
          <a:endParaRPr lang="hu-HU" sz="1000" b="1" kern="1200" dirty="0">
            <a:latin typeface="Segoe UI" panose="020B0502040204020203" pitchFamily="34" charset="0"/>
            <a:ea typeface="Segoe UI" panose="020B0502040204020203" pitchFamily="34" charset="0"/>
            <a:cs typeface="Segoe UI" panose="020B0502040204020203" pitchFamily="34" charset="0"/>
          </a:endParaRPr>
        </a:p>
        <a:p>
          <a:pPr marL="57150" lvl="1" indent="-57150" algn="l" defTabSz="444500" rtl="0">
            <a:lnSpc>
              <a:spcPct val="90000"/>
            </a:lnSpc>
            <a:spcBef>
              <a:spcPct val="0"/>
            </a:spcBef>
            <a:spcAft>
              <a:spcPct val="20000"/>
            </a:spcAft>
            <a:buChar char="•"/>
          </a:pPr>
          <a:r>
            <a:rPr lang="hu-HU" sz="1000" b="1" kern="1200" dirty="0">
              <a:latin typeface="Segoe UI" panose="020B0502040204020203" pitchFamily="34" charset="0"/>
              <a:ea typeface="Segoe UI" panose="020B0502040204020203" pitchFamily="34" charset="0"/>
              <a:cs typeface="Segoe UI" panose="020B0502040204020203" pitchFamily="34" charset="0"/>
            </a:rPr>
            <a:t>2.5	</a:t>
          </a:r>
          <a:r>
            <a:rPr lang="hu-HU" sz="1000" b="1" kern="1200" dirty="0" err="1">
              <a:latin typeface="Segoe UI" panose="020B0502040204020203" pitchFamily="34" charset="0"/>
              <a:ea typeface="Segoe UI" panose="020B0502040204020203" pitchFamily="34" charset="0"/>
              <a:cs typeface="Segoe UI" panose="020B0502040204020203" pitchFamily="34" charset="0"/>
            </a:rPr>
            <a:t>Cyclical</a:t>
          </a:r>
          <a:r>
            <a:rPr lang="hu-HU" sz="1000" b="1" kern="1200" dirty="0">
              <a:latin typeface="Segoe UI" panose="020B0502040204020203" pitchFamily="34" charset="0"/>
              <a:ea typeface="Segoe UI" panose="020B0502040204020203" pitchFamily="34" charset="0"/>
              <a:cs typeface="Segoe UI" panose="020B0502040204020203" pitchFamily="34" charset="0"/>
            </a:rPr>
            <a:t> </a:t>
          </a:r>
          <a:r>
            <a:rPr lang="hu-HU" sz="1000" b="1" kern="1200" dirty="0" err="1">
              <a:latin typeface="Segoe UI" panose="020B0502040204020203" pitchFamily="34" charset="0"/>
              <a:ea typeface="Segoe UI" panose="020B0502040204020203" pitchFamily="34" charset="0"/>
              <a:cs typeface="Segoe UI" panose="020B0502040204020203" pitchFamily="34" charset="0"/>
            </a:rPr>
            <a:t>processes</a:t>
          </a:r>
          <a:endParaRPr lang="hu-HU" sz="1000" b="1" kern="1200" dirty="0">
            <a:latin typeface="Segoe UI" panose="020B0502040204020203" pitchFamily="34" charset="0"/>
            <a:ea typeface="Segoe UI" panose="020B0502040204020203" pitchFamily="34" charset="0"/>
            <a:cs typeface="Segoe UI" panose="020B0502040204020203" pitchFamily="34" charset="0"/>
          </a:endParaRPr>
        </a:p>
        <a:p>
          <a:pPr marL="57150" lvl="1" indent="-57150" algn="l" defTabSz="444500" rtl="0">
            <a:lnSpc>
              <a:spcPct val="90000"/>
            </a:lnSpc>
            <a:spcBef>
              <a:spcPct val="0"/>
            </a:spcBef>
            <a:spcAft>
              <a:spcPct val="20000"/>
            </a:spcAft>
            <a:buChar char="•"/>
          </a:pPr>
          <a:r>
            <a:rPr lang="hu-HU" sz="1000" b="1" kern="1200" dirty="0">
              <a:latin typeface="Segoe UI" panose="020B0502040204020203" pitchFamily="34" charset="0"/>
              <a:ea typeface="Segoe UI" panose="020B0502040204020203" pitchFamily="34" charset="0"/>
              <a:cs typeface="Segoe UI" panose="020B0502040204020203" pitchFamily="34" charset="0"/>
            </a:rPr>
            <a:t>2.6	</a:t>
          </a:r>
          <a:r>
            <a:rPr lang="hu-HU" sz="1000" b="1" kern="1200" dirty="0" err="1">
              <a:latin typeface="Segoe UI" panose="020B0502040204020203" pitchFamily="34" charset="0"/>
              <a:ea typeface="Segoe UI" panose="020B0502040204020203" pitchFamily="34" charset="0"/>
              <a:cs typeface="Segoe UI" panose="020B0502040204020203" pitchFamily="34" charset="0"/>
            </a:rPr>
            <a:t>External</a:t>
          </a:r>
          <a:r>
            <a:rPr lang="hu-HU" sz="1000" b="1" kern="1200" dirty="0">
              <a:latin typeface="Segoe UI" panose="020B0502040204020203" pitchFamily="34" charset="0"/>
              <a:ea typeface="Segoe UI" panose="020B0502040204020203" pitchFamily="34" charset="0"/>
              <a:cs typeface="Segoe UI" panose="020B0502040204020203" pitchFamily="34" charset="0"/>
            </a:rPr>
            <a:t> </a:t>
          </a:r>
          <a:r>
            <a:rPr lang="hu-HU" sz="1000" b="1" kern="1200" dirty="0" err="1">
              <a:latin typeface="Segoe UI" panose="020B0502040204020203" pitchFamily="34" charset="0"/>
              <a:ea typeface="Segoe UI" panose="020B0502040204020203" pitchFamily="34" charset="0"/>
              <a:cs typeface="Segoe UI" panose="020B0502040204020203" pitchFamily="34" charset="0"/>
            </a:rPr>
            <a:t>balance</a:t>
          </a:r>
          <a:endParaRPr lang="hu-HU" sz="1000" b="1" kern="1200" dirty="0">
            <a:latin typeface="Segoe UI" panose="020B0502040204020203" pitchFamily="34" charset="0"/>
            <a:ea typeface="Segoe UI" panose="020B0502040204020203" pitchFamily="34" charset="0"/>
            <a:cs typeface="Segoe UI" panose="020B0502040204020203" pitchFamily="34" charset="0"/>
          </a:endParaRPr>
        </a:p>
        <a:p>
          <a:pPr marL="57150" lvl="1" indent="-57150" algn="l" defTabSz="444500" rtl="0">
            <a:lnSpc>
              <a:spcPct val="90000"/>
            </a:lnSpc>
            <a:spcBef>
              <a:spcPct val="0"/>
            </a:spcBef>
            <a:spcAft>
              <a:spcPct val="20000"/>
            </a:spcAft>
            <a:buChar char="•"/>
          </a:pPr>
          <a:r>
            <a:rPr lang="hu-HU" sz="1000" b="1" kern="1200" dirty="0">
              <a:latin typeface="Segoe UI" panose="020B0502040204020203" pitchFamily="34" charset="0"/>
              <a:ea typeface="Segoe UI" panose="020B0502040204020203" pitchFamily="34" charset="0"/>
              <a:cs typeface="Segoe UI" panose="020B0502040204020203" pitchFamily="34" charset="0"/>
            </a:rPr>
            <a:t>2.7	</a:t>
          </a:r>
          <a:r>
            <a:rPr lang="hu-HU" sz="1000" b="1" kern="1200" dirty="0" err="1">
              <a:latin typeface="Segoe UI" panose="020B0502040204020203" pitchFamily="34" charset="0"/>
              <a:ea typeface="Segoe UI" panose="020B0502040204020203" pitchFamily="34" charset="0"/>
              <a:cs typeface="Segoe UI" panose="020B0502040204020203" pitchFamily="34" charset="0"/>
            </a:rPr>
            <a:t>Assessment</a:t>
          </a:r>
          <a:r>
            <a:rPr lang="hu-HU" sz="1000" b="1" kern="1200" dirty="0">
              <a:latin typeface="Segoe UI" panose="020B0502040204020203" pitchFamily="34" charset="0"/>
              <a:ea typeface="Segoe UI" panose="020B0502040204020203" pitchFamily="34" charset="0"/>
              <a:cs typeface="Segoe UI" panose="020B0502040204020203" pitchFamily="34" charset="0"/>
            </a:rPr>
            <a:t> of </a:t>
          </a:r>
          <a:r>
            <a:rPr lang="hu-HU" sz="1000" b="1" kern="1200" dirty="0" err="1">
              <a:latin typeface="Segoe UI" panose="020B0502040204020203" pitchFamily="34" charset="0"/>
              <a:ea typeface="Segoe UI" panose="020B0502040204020203" pitchFamily="34" charset="0"/>
              <a:cs typeface="Segoe UI" panose="020B0502040204020203" pitchFamily="34" charset="0"/>
            </a:rPr>
            <a:t>the</a:t>
          </a:r>
          <a:r>
            <a:rPr lang="hu-HU" sz="1000" b="1" kern="1200" dirty="0">
              <a:latin typeface="Segoe UI" panose="020B0502040204020203" pitchFamily="34" charset="0"/>
              <a:ea typeface="Segoe UI" panose="020B0502040204020203" pitchFamily="34" charset="0"/>
              <a:cs typeface="Segoe UI" panose="020B0502040204020203" pitchFamily="34" charset="0"/>
            </a:rPr>
            <a:t> </a:t>
          </a:r>
          <a:r>
            <a:rPr lang="hu-HU" sz="1000" b="1" kern="1200" dirty="0" err="1">
              <a:latin typeface="Segoe UI" panose="020B0502040204020203" pitchFamily="34" charset="0"/>
              <a:ea typeface="Segoe UI" panose="020B0502040204020203" pitchFamily="34" charset="0"/>
              <a:cs typeface="Segoe UI" panose="020B0502040204020203" pitchFamily="34" charset="0"/>
            </a:rPr>
            <a:t>economic</a:t>
          </a:r>
          <a:r>
            <a:rPr lang="hu-HU" sz="1000" b="1" kern="1200" dirty="0">
              <a:latin typeface="Segoe UI" panose="020B0502040204020203" pitchFamily="34" charset="0"/>
              <a:ea typeface="Segoe UI" panose="020B0502040204020203" pitchFamily="34" charset="0"/>
              <a:cs typeface="Segoe UI" panose="020B0502040204020203" pitchFamily="34" charset="0"/>
            </a:rPr>
            <a:t> </a:t>
          </a:r>
          <a:r>
            <a:rPr lang="hu-HU" sz="1000" b="1" kern="1200" dirty="0" err="1">
              <a:latin typeface="Segoe UI" panose="020B0502040204020203" pitchFamily="34" charset="0"/>
              <a:ea typeface="Segoe UI" panose="020B0502040204020203" pitchFamily="34" charset="0"/>
              <a:cs typeface="Segoe UI" panose="020B0502040204020203" pitchFamily="34" charset="0"/>
            </a:rPr>
            <a:t>consequences</a:t>
          </a:r>
          <a:r>
            <a:rPr lang="hu-HU" sz="1000" b="1" kern="1200" dirty="0">
              <a:latin typeface="Segoe UI" panose="020B0502040204020203" pitchFamily="34" charset="0"/>
              <a:ea typeface="Segoe UI" panose="020B0502040204020203" pitchFamily="34" charset="0"/>
              <a:cs typeface="Segoe UI" panose="020B0502040204020203" pitchFamily="34" charset="0"/>
            </a:rPr>
            <a:t> </a:t>
          </a:r>
          <a:r>
            <a:rPr lang="hu-HU" sz="1000" b="1" kern="1200" dirty="0" err="1">
              <a:latin typeface="Segoe UI" panose="020B0502040204020203" pitchFamily="34" charset="0"/>
              <a:ea typeface="Segoe UI" panose="020B0502040204020203" pitchFamily="34" charset="0"/>
              <a:cs typeface="Segoe UI" panose="020B0502040204020203" pitchFamily="34" charset="0"/>
            </a:rPr>
            <a:t>of</a:t>
          </a:r>
          <a:r>
            <a:rPr lang="hu-HU" sz="1000" b="1" kern="1200" dirty="0">
              <a:latin typeface="Segoe UI" panose="020B0502040204020203" pitchFamily="34" charset="0"/>
              <a:ea typeface="Segoe UI" panose="020B0502040204020203" pitchFamily="34" charset="0"/>
              <a:cs typeface="Segoe UI" panose="020B0502040204020203" pitchFamily="34" charset="0"/>
            </a:rPr>
            <a:t> </a:t>
          </a:r>
          <a:r>
            <a:rPr lang="hu-HU" sz="1000" b="1" kern="1200" dirty="0" err="1">
              <a:latin typeface="Segoe UI" panose="020B0502040204020203" pitchFamily="34" charset="0"/>
              <a:ea typeface="Segoe UI" panose="020B0502040204020203" pitchFamily="34" charset="0"/>
              <a:cs typeface="Segoe UI" panose="020B0502040204020203" pitchFamily="34" charset="0"/>
            </a:rPr>
            <a:t>Government</a:t>
          </a:r>
          <a:r>
            <a:rPr lang="hu-HU" sz="1000" b="1" kern="1200" dirty="0">
              <a:latin typeface="Segoe UI" panose="020B0502040204020203" pitchFamily="34" charset="0"/>
              <a:ea typeface="Segoe UI" panose="020B0502040204020203" pitchFamily="34" charset="0"/>
              <a:cs typeface="Segoe UI" panose="020B0502040204020203" pitchFamily="34" charset="0"/>
            </a:rPr>
            <a:t> </a:t>
          </a:r>
          <a:r>
            <a:rPr lang="hu-HU" sz="1000" b="1" kern="1200" dirty="0" err="1">
              <a:latin typeface="Segoe UI" panose="020B0502040204020203" pitchFamily="34" charset="0"/>
              <a:ea typeface="Segoe UI" panose="020B0502040204020203" pitchFamily="34" charset="0"/>
              <a:cs typeface="Segoe UI" panose="020B0502040204020203" pitchFamily="34" charset="0"/>
            </a:rPr>
            <a:t>measures</a:t>
          </a:r>
          <a:endParaRPr lang="hu-HU" sz="1000" b="1" kern="1200" dirty="0">
            <a:latin typeface="Segoe UI" panose="020B0502040204020203" pitchFamily="34" charset="0"/>
            <a:ea typeface="Segoe UI" panose="020B0502040204020203" pitchFamily="34" charset="0"/>
            <a:cs typeface="Segoe UI" panose="020B0502040204020203" pitchFamily="34" charset="0"/>
          </a:endParaRPr>
        </a:p>
        <a:p>
          <a:pPr marL="57150" lvl="1" indent="-57150" algn="l" defTabSz="444500" rtl="0">
            <a:lnSpc>
              <a:spcPct val="90000"/>
            </a:lnSpc>
            <a:spcBef>
              <a:spcPct val="0"/>
            </a:spcBef>
            <a:spcAft>
              <a:spcPct val="20000"/>
            </a:spcAft>
            <a:buChar char="•"/>
          </a:pPr>
          <a:r>
            <a:rPr lang="hu-HU" sz="1000" b="1" kern="1200">
              <a:latin typeface="Segoe UI" panose="020B0502040204020203" pitchFamily="34" charset="0"/>
              <a:ea typeface="Segoe UI" panose="020B0502040204020203" pitchFamily="34" charset="0"/>
              <a:cs typeface="Segoe UI" panose="020B0502040204020203" pitchFamily="34" charset="0"/>
            </a:rPr>
            <a:t>2.8	Monetary and exchange rate policy</a:t>
          </a:r>
        </a:p>
        <a:p>
          <a:pPr marL="57150" lvl="1" indent="-57150" algn="l" defTabSz="444500" rtl="0">
            <a:lnSpc>
              <a:spcPct val="90000"/>
            </a:lnSpc>
            <a:spcBef>
              <a:spcPct val="0"/>
            </a:spcBef>
            <a:spcAft>
              <a:spcPct val="20000"/>
            </a:spcAft>
            <a:buChar char="•"/>
          </a:pPr>
          <a:r>
            <a:rPr lang="hu-HU" sz="1000" b="1" kern="1200" dirty="0">
              <a:latin typeface="Segoe UI" panose="020B0502040204020203" pitchFamily="34" charset="0"/>
              <a:ea typeface="Segoe UI" panose="020B0502040204020203" pitchFamily="34" charset="0"/>
              <a:cs typeface="Segoe UI" panose="020B0502040204020203" pitchFamily="34" charset="0"/>
            </a:rPr>
            <a:t>2.9	Financial </a:t>
          </a:r>
          <a:r>
            <a:rPr lang="hu-HU" sz="1000" b="1" kern="1200" dirty="0" err="1">
              <a:latin typeface="Segoe UI" panose="020B0502040204020203" pitchFamily="34" charset="0"/>
              <a:ea typeface="Segoe UI" panose="020B0502040204020203" pitchFamily="34" charset="0"/>
              <a:cs typeface="Segoe UI" panose="020B0502040204020203" pitchFamily="34" charset="0"/>
            </a:rPr>
            <a:t>sector</a:t>
          </a:r>
          <a:endParaRPr lang="hu-HU" sz="1000" b="1" kern="1200" dirty="0">
            <a:latin typeface="Segoe UI" panose="020B0502040204020203" pitchFamily="34" charset="0"/>
            <a:ea typeface="Segoe UI" panose="020B0502040204020203" pitchFamily="34" charset="0"/>
            <a:cs typeface="Segoe UI" panose="020B0502040204020203" pitchFamily="34" charset="0"/>
          </a:endParaRPr>
        </a:p>
      </dsp:txBody>
      <dsp:txXfrm>
        <a:off x="0" y="1239601"/>
        <a:ext cx="8928992" cy="1357481"/>
      </dsp:txXfrm>
    </dsp:sp>
    <dsp:sp modelId="{C709DF04-D63A-45F5-8F92-628D776C6CF6}">
      <dsp:nvSpPr>
        <dsp:cNvPr id="0" name=""/>
        <dsp:cNvSpPr/>
      </dsp:nvSpPr>
      <dsp:spPr>
        <a:xfrm>
          <a:off x="0" y="2597083"/>
          <a:ext cx="8928992" cy="171767"/>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rtl="0">
            <a:lnSpc>
              <a:spcPct val="90000"/>
            </a:lnSpc>
            <a:spcBef>
              <a:spcPct val="0"/>
            </a:spcBef>
            <a:spcAft>
              <a:spcPct val="35000"/>
            </a:spcAft>
            <a:buNone/>
          </a:pPr>
          <a:r>
            <a:rPr lang="hu-HU" sz="1000" b="1" kern="1200">
              <a:latin typeface="Segoe UI" panose="020B0502040204020203" pitchFamily="34" charset="0"/>
              <a:ea typeface="Segoe UI" panose="020B0502040204020203" pitchFamily="34" charset="0"/>
              <a:cs typeface="Segoe UI" panose="020B0502040204020203" pitchFamily="34" charset="0"/>
            </a:rPr>
            <a:t>3.	General government deficit and debt</a:t>
          </a:r>
        </a:p>
      </dsp:txBody>
      <dsp:txXfrm>
        <a:off x="8385" y="2605468"/>
        <a:ext cx="8912222" cy="154997"/>
      </dsp:txXfrm>
    </dsp:sp>
    <dsp:sp modelId="{E76D3CBB-A253-43C9-B569-6843C39DCC97}">
      <dsp:nvSpPr>
        <dsp:cNvPr id="0" name=""/>
        <dsp:cNvSpPr/>
      </dsp:nvSpPr>
      <dsp:spPr>
        <a:xfrm>
          <a:off x="0" y="2768850"/>
          <a:ext cx="8928992" cy="1145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3495" tIns="12700" rIns="71120" bIns="12700" numCol="1" spcCol="1270" anchor="t" anchorCtr="0">
          <a:noAutofit/>
        </a:bodyPr>
        <a:lstStyle/>
        <a:p>
          <a:pPr marL="57150" lvl="1" indent="-57150" algn="l" defTabSz="444500" rtl="0">
            <a:lnSpc>
              <a:spcPct val="90000"/>
            </a:lnSpc>
            <a:spcBef>
              <a:spcPct val="0"/>
            </a:spcBef>
            <a:spcAft>
              <a:spcPct val="20000"/>
            </a:spcAft>
            <a:buChar char="•"/>
          </a:pPr>
          <a:r>
            <a:rPr lang="hu-HU" sz="1000" b="1" kern="1200" dirty="0">
              <a:latin typeface="Segoe UI" panose="020B0502040204020203" pitchFamily="34" charset="0"/>
              <a:ea typeface="Segoe UI" panose="020B0502040204020203" pitchFamily="34" charset="0"/>
              <a:cs typeface="Segoe UI" panose="020B0502040204020203" pitchFamily="34" charset="0"/>
            </a:rPr>
            <a:t>3.1	</a:t>
          </a:r>
          <a:r>
            <a:rPr lang="hu-HU" sz="1000" b="1" kern="1200" dirty="0" err="1">
              <a:latin typeface="Segoe UI" panose="020B0502040204020203" pitchFamily="34" charset="0"/>
              <a:ea typeface="Segoe UI" panose="020B0502040204020203" pitchFamily="34" charset="0"/>
              <a:cs typeface="Segoe UI" panose="020B0502040204020203" pitchFamily="34" charset="0"/>
            </a:rPr>
            <a:t>Budget</a:t>
          </a:r>
          <a:r>
            <a:rPr lang="hu-HU" sz="1000" b="1" kern="1200" dirty="0">
              <a:latin typeface="Segoe UI" panose="020B0502040204020203" pitchFamily="34" charset="0"/>
              <a:ea typeface="Segoe UI" panose="020B0502040204020203" pitchFamily="34" charset="0"/>
              <a:cs typeface="Segoe UI" panose="020B0502040204020203" pitchFamily="34" charset="0"/>
            </a:rPr>
            <a:t> policy </a:t>
          </a:r>
          <a:r>
            <a:rPr lang="hu-HU" sz="1000" b="1" kern="1200" dirty="0" err="1">
              <a:latin typeface="Segoe UI" panose="020B0502040204020203" pitchFamily="34" charset="0"/>
              <a:ea typeface="Segoe UI" panose="020B0502040204020203" pitchFamily="34" charset="0"/>
              <a:cs typeface="Segoe UI" panose="020B0502040204020203" pitchFamily="34" charset="0"/>
            </a:rPr>
            <a:t>objectives</a:t>
          </a:r>
          <a:endParaRPr lang="hu-HU" sz="1000" b="1" kern="1200" dirty="0">
            <a:latin typeface="Segoe UI" panose="020B0502040204020203" pitchFamily="34" charset="0"/>
            <a:ea typeface="Segoe UI" panose="020B0502040204020203" pitchFamily="34" charset="0"/>
            <a:cs typeface="Segoe UI" panose="020B0502040204020203" pitchFamily="34" charset="0"/>
          </a:endParaRPr>
        </a:p>
        <a:p>
          <a:pPr marL="57150" lvl="1" indent="-57150" algn="l" defTabSz="444500" rtl="0">
            <a:lnSpc>
              <a:spcPct val="90000"/>
            </a:lnSpc>
            <a:spcBef>
              <a:spcPct val="0"/>
            </a:spcBef>
            <a:spcAft>
              <a:spcPct val="20000"/>
            </a:spcAft>
            <a:buChar char="•"/>
          </a:pPr>
          <a:r>
            <a:rPr lang="hu-HU" sz="1000" b="1" kern="1200" dirty="0">
              <a:latin typeface="Segoe UI" panose="020B0502040204020203" pitchFamily="34" charset="0"/>
              <a:ea typeface="Segoe UI" panose="020B0502040204020203" pitchFamily="34" charset="0"/>
              <a:cs typeface="Segoe UI" panose="020B0502040204020203" pitchFamily="34" charset="0"/>
            </a:rPr>
            <a:t>3.2	The 2017 </a:t>
          </a:r>
          <a:r>
            <a:rPr lang="hu-HU" sz="1000" b="1" kern="1200" dirty="0" err="1">
              <a:latin typeface="Segoe UI" panose="020B0502040204020203" pitchFamily="34" charset="0"/>
              <a:ea typeface="Segoe UI" panose="020B0502040204020203" pitchFamily="34" charset="0"/>
              <a:cs typeface="Segoe UI" panose="020B0502040204020203" pitchFamily="34" charset="0"/>
            </a:rPr>
            <a:t>budgetary</a:t>
          </a:r>
          <a:r>
            <a:rPr lang="hu-HU" sz="1000" b="1" kern="1200" dirty="0">
              <a:latin typeface="Segoe UI" panose="020B0502040204020203" pitchFamily="34" charset="0"/>
              <a:ea typeface="Segoe UI" panose="020B0502040204020203" pitchFamily="34" charset="0"/>
              <a:cs typeface="Segoe UI" panose="020B0502040204020203" pitchFamily="34" charset="0"/>
            </a:rPr>
            <a:t> </a:t>
          </a:r>
          <a:r>
            <a:rPr lang="hu-HU" sz="1000" b="1" kern="1200" dirty="0" err="1">
              <a:latin typeface="Segoe UI" panose="020B0502040204020203" pitchFamily="34" charset="0"/>
              <a:ea typeface="Segoe UI" panose="020B0502040204020203" pitchFamily="34" charset="0"/>
              <a:cs typeface="Segoe UI" panose="020B0502040204020203" pitchFamily="34" charset="0"/>
            </a:rPr>
            <a:t>outcome</a:t>
          </a:r>
          <a:endParaRPr lang="hu-HU" sz="1000" b="1" kern="1200" dirty="0">
            <a:latin typeface="Segoe UI" panose="020B0502040204020203" pitchFamily="34" charset="0"/>
            <a:ea typeface="Segoe UI" panose="020B0502040204020203" pitchFamily="34" charset="0"/>
            <a:cs typeface="Segoe UI" panose="020B0502040204020203" pitchFamily="34" charset="0"/>
          </a:endParaRPr>
        </a:p>
        <a:p>
          <a:pPr marL="57150" lvl="1" indent="-57150" algn="l" defTabSz="444500" rtl="0">
            <a:lnSpc>
              <a:spcPct val="90000"/>
            </a:lnSpc>
            <a:spcBef>
              <a:spcPct val="0"/>
            </a:spcBef>
            <a:spcAft>
              <a:spcPct val="20000"/>
            </a:spcAft>
            <a:buChar char="•"/>
          </a:pPr>
          <a:r>
            <a:rPr lang="hu-HU" sz="1000" b="1" kern="1200" dirty="0">
              <a:latin typeface="Segoe UI" panose="020B0502040204020203" pitchFamily="34" charset="0"/>
              <a:ea typeface="Segoe UI" panose="020B0502040204020203" pitchFamily="34" charset="0"/>
              <a:cs typeface="Segoe UI" panose="020B0502040204020203" pitchFamily="34" charset="0"/>
            </a:rPr>
            <a:t>3.3	The 2018 </a:t>
          </a:r>
          <a:r>
            <a:rPr lang="hu-HU" sz="1000" b="1" kern="1200" dirty="0" err="1">
              <a:latin typeface="Segoe UI" panose="020B0502040204020203" pitchFamily="34" charset="0"/>
              <a:ea typeface="Segoe UI" panose="020B0502040204020203" pitchFamily="34" charset="0"/>
              <a:cs typeface="Segoe UI" panose="020B0502040204020203" pitchFamily="34" charset="0"/>
            </a:rPr>
            <a:t>budget</a:t>
          </a:r>
          <a:endParaRPr lang="hu-HU" sz="1000" b="1" kern="1200" dirty="0">
            <a:latin typeface="Segoe UI" panose="020B0502040204020203" pitchFamily="34" charset="0"/>
            <a:ea typeface="Segoe UI" panose="020B0502040204020203" pitchFamily="34" charset="0"/>
            <a:cs typeface="Segoe UI" panose="020B0502040204020203" pitchFamily="34" charset="0"/>
          </a:endParaRPr>
        </a:p>
        <a:p>
          <a:pPr marL="57150" lvl="1" indent="-57150" algn="l" defTabSz="444500" rtl="0">
            <a:lnSpc>
              <a:spcPct val="90000"/>
            </a:lnSpc>
            <a:spcBef>
              <a:spcPct val="0"/>
            </a:spcBef>
            <a:spcAft>
              <a:spcPct val="20000"/>
            </a:spcAft>
            <a:buChar char="•"/>
          </a:pPr>
          <a:r>
            <a:rPr lang="hu-HU" sz="1000" b="1" kern="1200" dirty="0">
              <a:latin typeface="Segoe UI" panose="020B0502040204020203" pitchFamily="34" charset="0"/>
              <a:ea typeface="Segoe UI" panose="020B0502040204020203" pitchFamily="34" charset="0"/>
              <a:cs typeface="Segoe UI" panose="020B0502040204020203" pitchFamily="34" charset="0"/>
            </a:rPr>
            <a:t>3.4	</a:t>
          </a:r>
          <a:r>
            <a:rPr lang="hu-HU" sz="1000" b="1" kern="1200" dirty="0" err="1">
              <a:latin typeface="Segoe UI" panose="020B0502040204020203" pitchFamily="34" charset="0"/>
              <a:ea typeface="Segoe UI" panose="020B0502040204020203" pitchFamily="34" charset="0"/>
              <a:cs typeface="Segoe UI" panose="020B0502040204020203" pitchFamily="34" charset="0"/>
            </a:rPr>
            <a:t>Budgetary</a:t>
          </a:r>
          <a:r>
            <a:rPr lang="hu-HU" sz="1000" b="1" kern="1200" dirty="0">
              <a:latin typeface="Segoe UI" panose="020B0502040204020203" pitchFamily="34" charset="0"/>
              <a:ea typeface="Segoe UI" panose="020B0502040204020203" pitchFamily="34" charset="0"/>
              <a:cs typeface="Segoe UI" panose="020B0502040204020203" pitchFamily="34" charset="0"/>
            </a:rPr>
            <a:t> </a:t>
          </a:r>
          <a:r>
            <a:rPr lang="hu-HU" sz="1000" b="1" kern="1200" dirty="0" err="1">
              <a:latin typeface="Segoe UI" panose="020B0502040204020203" pitchFamily="34" charset="0"/>
              <a:ea typeface="Segoe UI" panose="020B0502040204020203" pitchFamily="34" charset="0"/>
              <a:cs typeface="Segoe UI" panose="020B0502040204020203" pitchFamily="34" charset="0"/>
            </a:rPr>
            <a:t>developments</a:t>
          </a:r>
          <a:r>
            <a:rPr lang="hu-HU" sz="1000" b="1" kern="1200" dirty="0">
              <a:latin typeface="Segoe UI" panose="020B0502040204020203" pitchFamily="34" charset="0"/>
              <a:ea typeface="Segoe UI" panose="020B0502040204020203" pitchFamily="34" charset="0"/>
              <a:cs typeface="Segoe UI" panose="020B0502040204020203" pitchFamily="34" charset="0"/>
            </a:rPr>
            <a:t> </a:t>
          </a:r>
          <a:r>
            <a:rPr lang="hu-HU" sz="1000" b="1" kern="1200" dirty="0" err="1">
              <a:latin typeface="Segoe UI" panose="020B0502040204020203" pitchFamily="34" charset="0"/>
              <a:ea typeface="Segoe UI" panose="020B0502040204020203" pitchFamily="34" charset="0"/>
              <a:cs typeface="Segoe UI" panose="020B0502040204020203" pitchFamily="34" charset="0"/>
            </a:rPr>
            <a:t>from</a:t>
          </a:r>
          <a:r>
            <a:rPr lang="hu-HU" sz="1000" b="1" kern="1200" dirty="0">
              <a:latin typeface="Segoe UI" panose="020B0502040204020203" pitchFamily="34" charset="0"/>
              <a:ea typeface="Segoe UI" panose="020B0502040204020203" pitchFamily="34" charset="0"/>
              <a:cs typeface="Segoe UI" panose="020B0502040204020203" pitchFamily="34" charset="0"/>
            </a:rPr>
            <a:t> 2019 </a:t>
          </a:r>
          <a:r>
            <a:rPr lang="hu-HU" sz="1000" b="1" kern="1200" dirty="0" err="1">
              <a:latin typeface="Segoe UI" panose="020B0502040204020203" pitchFamily="34" charset="0"/>
              <a:ea typeface="Segoe UI" panose="020B0502040204020203" pitchFamily="34" charset="0"/>
              <a:cs typeface="Segoe UI" panose="020B0502040204020203" pitchFamily="34" charset="0"/>
            </a:rPr>
            <a:t>to</a:t>
          </a:r>
          <a:r>
            <a:rPr lang="hu-HU" sz="1000" b="1" kern="1200" dirty="0">
              <a:latin typeface="Segoe UI" panose="020B0502040204020203" pitchFamily="34" charset="0"/>
              <a:ea typeface="Segoe UI" panose="020B0502040204020203" pitchFamily="34" charset="0"/>
              <a:cs typeface="Segoe UI" panose="020B0502040204020203" pitchFamily="34" charset="0"/>
            </a:rPr>
            <a:t> 2022</a:t>
          </a:r>
        </a:p>
        <a:p>
          <a:pPr marL="57150" lvl="1" indent="-57150" algn="l" defTabSz="444500" rtl="0">
            <a:lnSpc>
              <a:spcPct val="90000"/>
            </a:lnSpc>
            <a:spcBef>
              <a:spcPct val="0"/>
            </a:spcBef>
            <a:spcAft>
              <a:spcPct val="20000"/>
            </a:spcAft>
            <a:buChar char="•"/>
          </a:pPr>
          <a:r>
            <a:rPr lang="hu-HU" sz="1000" b="1" kern="1200" dirty="0">
              <a:latin typeface="Segoe UI" panose="020B0502040204020203" pitchFamily="34" charset="0"/>
              <a:ea typeface="Segoe UI" panose="020B0502040204020203" pitchFamily="34" charset="0"/>
              <a:cs typeface="Segoe UI" panose="020B0502040204020203" pitchFamily="34" charset="0"/>
            </a:rPr>
            <a:t>3.5	</a:t>
          </a:r>
          <a:r>
            <a:rPr lang="hu-HU" sz="1000" b="1" kern="1200" dirty="0" err="1">
              <a:latin typeface="Segoe UI" panose="020B0502040204020203" pitchFamily="34" charset="0"/>
              <a:ea typeface="Segoe UI" panose="020B0502040204020203" pitchFamily="34" charset="0"/>
              <a:cs typeface="Segoe UI" panose="020B0502040204020203" pitchFamily="34" charset="0"/>
            </a:rPr>
            <a:t>Structural</a:t>
          </a:r>
          <a:r>
            <a:rPr lang="hu-HU" sz="1000" b="1" kern="1200" dirty="0">
              <a:latin typeface="Segoe UI" panose="020B0502040204020203" pitchFamily="34" charset="0"/>
              <a:ea typeface="Segoe UI" panose="020B0502040204020203" pitchFamily="34" charset="0"/>
              <a:cs typeface="Segoe UI" panose="020B0502040204020203" pitchFamily="34" charset="0"/>
            </a:rPr>
            <a:t> </a:t>
          </a:r>
          <a:r>
            <a:rPr lang="hu-HU" sz="1000" b="1" kern="1200" dirty="0" err="1">
              <a:latin typeface="Segoe UI" panose="020B0502040204020203" pitchFamily="34" charset="0"/>
              <a:ea typeface="Segoe UI" panose="020B0502040204020203" pitchFamily="34" charset="0"/>
              <a:cs typeface="Segoe UI" panose="020B0502040204020203" pitchFamily="34" charset="0"/>
            </a:rPr>
            <a:t>balance</a:t>
          </a:r>
          <a:endParaRPr lang="hu-HU" sz="1000" b="1" kern="1200" dirty="0">
            <a:latin typeface="Segoe UI" panose="020B0502040204020203" pitchFamily="34" charset="0"/>
            <a:ea typeface="Segoe UI" panose="020B0502040204020203" pitchFamily="34" charset="0"/>
            <a:cs typeface="Segoe UI" panose="020B0502040204020203" pitchFamily="34" charset="0"/>
          </a:endParaRPr>
        </a:p>
        <a:p>
          <a:pPr marL="57150" lvl="1" indent="-57150" algn="l" defTabSz="444500" rtl="0">
            <a:lnSpc>
              <a:spcPct val="90000"/>
            </a:lnSpc>
            <a:spcBef>
              <a:spcPct val="0"/>
            </a:spcBef>
            <a:spcAft>
              <a:spcPct val="20000"/>
            </a:spcAft>
            <a:buChar char="•"/>
          </a:pPr>
          <a:r>
            <a:rPr lang="hu-HU" sz="1000" b="1" kern="1200" dirty="0">
              <a:latin typeface="Segoe UI" panose="020B0502040204020203" pitchFamily="34" charset="0"/>
              <a:ea typeface="Segoe UI" panose="020B0502040204020203" pitchFamily="34" charset="0"/>
              <a:cs typeface="Segoe UI" panose="020B0502040204020203" pitchFamily="34" charset="0"/>
            </a:rPr>
            <a:t>3.6	General </a:t>
          </a:r>
          <a:r>
            <a:rPr lang="hu-HU" sz="1000" b="1" kern="1200" dirty="0" err="1">
              <a:latin typeface="Segoe UI" panose="020B0502040204020203" pitchFamily="34" charset="0"/>
              <a:ea typeface="Segoe UI" panose="020B0502040204020203" pitchFamily="34" charset="0"/>
              <a:cs typeface="Segoe UI" panose="020B0502040204020203" pitchFamily="34" charset="0"/>
            </a:rPr>
            <a:t>government</a:t>
          </a:r>
          <a:r>
            <a:rPr lang="hu-HU" sz="1000" b="1" kern="1200" dirty="0">
              <a:latin typeface="Segoe UI" panose="020B0502040204020203" pitchFamily="34" charset="0"/>
              <a:ea typeface="Segoe UI" panose="020B0502040204020203" pitchFamily="34" charset="0"/>
              <a:cs typeface="Segoe UI" panose="020B0502040204020203" pitchFamily="34" charset="0"/>
            </a:rPr>
            <a:t> </a:t>
          </a:r>
          <a:r>
            <a:rPr lang="hu-HU" sz="1000" b="1" kern="1200" dirty="0" err="1">
              <a:latin typeface="Segoe UI" panose="020B0502040204020203" pitchFamily="34" charset="0"/>
              <a:ea typeface="Segoe UI" panose="020B0502040204020203" pitchFamily="34" charset="0"/>
              <a:cs typeface="Segoe UI" panose="020B0502040204020203" pitchFamily="34" charset="0"/>
            </a:rPr>
            <a:t>debt</a:t>
          </a:r>
          <a:endParaRPr lang="hu-HU" sz="1000" b="1" kern="1200" dirty="0">
            <a:latin typeface="Segoe UI" panose="020B0502040204020203" pitchFamily="34" charset="0"/>
            <a:ea typeface="Segoe UI" panose="020B0502040204020203" pitchFamily="34" charset="0"/>
            <a:cs typeface="Segoe UI" panose="020B0502040204020203" pitchFamily="34" charset="0"/>
          </a:endParaRPr>
        </a:p>
      </dsp:txBody>
      <dsp:txXfrm>
        <a:off x="0" y="2768850"/>
        <a:ext cx="8928992" cy="1145601"/>
      </dsp:txXfrm>
    </dsp:sp>
    <dsp:sp modelId="{26929073-DBB7-4AAD-AEC4-4540B6435C36}">
      <dsp:nvSpPr>
        <dsp:cNvPr id="0" name=""/>
        <dsp:cNvSpPr/>
      </dsp:nvSpPr>
      <dsp:spPr>
        <a:xfrm>
          <a:off x="0" y="3914451"/>
          <a:ext cx="8928992" cy="171767"/>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rtl="0">
            <a:lnSpc>
              <a:spcPct val="90000"/>
            </a:lnSpc>
            <a:spcBef>
              <a:spcPct val="0"/>
            </a:spcBef>
            <a:spcAft>
              <a:spcPct val="35000"/>
            </a:spcAft>
            <a:buNone/>
          </a:pPr>
          <a:r>
            <a:rPr lang="hu-HU" sz="1000" b="1" kern="1200">
              <a:latin typeface="Segoe UI" panose="020B0502040204020203" pitchFamily="34" charset="0"/>
              <a:ea typeface="Segoe UI" panose="020B0502040204020203" pitchFamily="34" charset="0"/>
              <a:cs typeface="Segoe UI" panose="020B0502040204020203" pitchFamily="34" charset="0"/>
            </a:rPr>
            <a:t>4.	Sensitivity analyses</a:t>
          </a:r>
        </a:p>
      </dsp:txBody>
      <dsp:txXfrm>
        <a:off x="8385" y="3922836"/>
        <a:ext cx="8912222" cy="154997"/>
      </dsp:txXfrm>
    </dsp:sp>
    <dsp:sp modelId="{ACA9DE41-1950-4DCF-867C-C2DDB159D905}">
      <dsp:nvSpPr>
        <dsp:cNvPr id="0" name=""/>
        <dsp:cNvSpPr/>
      </dsp:nvSpPr>
      <dsp:spPr>
        <a:xfrm>
          <a:off x="0" y="4095828"/>
          <a:ext cx="8928992" cy="171767"/>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rtl="0">
            <a:lnSpc>
              <a:spcPct val="90000"/>
            </a:lnSpc>
            <a:spcBef>
              <a:spcPct val="0"/>
            </a:spcBef>
            <a:spcAft>
              <a:spcPct val="35000"/>
            </a:spcAft>
            <a:buNone/>
          </a:pPr>
          <a:r>
            <a:rPr lang="hu-HU" sz="1000" b="1" kern="1200">
              <a:latin typeface="Segoe UI" panose="020B0502040204020203" pitchFamily="34" charset="0"/>
              <a:ea typeface="Segoe UI" panose="020B0502040204020203" pitchFamily="34" charset="0"/>
              <a:cs typeface="Segoe UI" panose="020B0502040204020203" pitchFamily="34" charset="0"/>
            </a:rPr>
            <a:t>5.	Long-term sustainability of public finances</a:t>
          </a:r>
        </a:p>
      </dsp:txBody>
      <dsp:txXfrm>
        <a:off x="8385" y="4104213"/>
        <a:ext cx="8912222" cy="154997"/>
      </dsp:txXfrm>
    </dsp:sp>
    <dsp:sp modelId="{AB1F6B9E-334E-4061-8497-7295FC1B9988}">
      <dsp:nvSpPr>
        <dsp:cNvPr id="0" name=""/>
        <dsp:cNvSpPr/>
      </dsp:nvSpPr>
      <dsp:spPr>
        <a:xfrm>
          <a:off x="0" y="4277204"/>
          <a:ext cx="8928992" cy="171767"/>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rtl="0">
            <a:lnSpc>
              <a:spcPct val="90000"/>
            </a:lnSpc>
            <a:spcBef>
              <a:spcPct val="0"/>
            </a:spcBef>
            <a:spcAft>
              <a:spcPct val="35000"/>
            </a:spcAft>
            <a:buNone/>
          </a:pPr>
          <a:r>
            <a:rPr lang="hu-HU" sz="1000" b="1" kern="1200">
              <a:latin typeface="Segoe UI" panose="020B0502040204020203" pitchFamily="34" charset="0"/>
              <a:ea typeface="Segoe UI" panose="020B0502040204020203" pitchFamily="34" charset="0"/>
              <a:cs typeface="Segoe UI" panose="020B0502040204020203" pitchFamily="34" charset="0"/>
            </a:rPr>
            <a:t>6.	Quality of public finances</a:t>
          </a:r>
        </a:p>
      </dsp:txBody>
      <dsp:txXfrm>
        <a:off x="8385" y="4285589"/>
        <a:ext cx="8912222" cy="154997"/>
      </dsp:txXfrm>
    </dsp:sp>
    <dsp:sp modelId="{97A780DC-1E23-4592-92B5-E5C56F9CC1E4}">
      <dsp:nvSpPr>
        <dsp:cNvPr id="0" name=""/>
        <dsp:cNvSpPr/>
      </dsp:nvSpPr>
      <dsp:spPr>
        <a:xfrm>
          <a:off x="0" y="4448972"/>
          <a:ext cx="8928992" cy="3444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3495" tIns="12700" rIns="71120" bIns="12700" numCol="1" spcCol="1270" anchor="t" anchorCtr="0">
          <a:noAutofit/>
        </a:bodyPr>
        <a:lstStyle/>
        <a:p>
          <a:pPr marL="57150" lvl="1" indent="-57150" algn="l" defTabSz="444500" rtl="0">
            <a:lnSpc>
              <a:spcPct val="90000"/>
            </a:lnSpc>
            <a:spcBef>
              <a:spcPct val="0"/>
            </a:spcBef>
            <a:spcAft>
              <a:spcPct val="20000"/>
            </a:spcAft>
            <a:buChar char="•"/>
          </a:pPr>
          <a:r>
            <a:rPr lang="hu-HU" sz="1000" b="1" kern="1200" dirty="0">
              <a:latin typeface="Segoe UI" panose="020B0502040204020203" pitchFamily="34" charset="0"/>
              <a:ea typeface="Segoe UI" panose="020B0502040204020203" pitchFamily="34" charset="0"/>
              <a:cs typeface="Segoe UI" panose="020B0502040204020203" pitchFamily="34" charset="0"/>
            </a:rPr>
            <a:t>6.1	</a:t>
          </a:r>
          <a:r>
            <a:rPr lang="hu-HU" sz="1000" b="1" kern="1200" dirty="0" err="1">
              <a:latin typeface="Segoe UI" panose="020B0502040204020203" pitchFamily="34" charset="0"/>
              <a:ea typeface="Segoe UI" panose="020B0502040204020203" pitchFamily="34" charset="0"/>
              <a:cs typeface="Segoe UI" panose="020B0502040204020203" pitchFamily="34" charset="0"/>
            </a:rPr>
            <a:t>Structure</a:t>
          </a:r>
          <a:r>
            <a:rPr lang="hu-HU" sz="1000" b="1" kern="1200" dirty="0">
              <a:latin typeface="Segoe UI" panose="020B0502040204020203" pitchFamily="34" charset="0"/>
              <a:ea typeface="Segoe UI" panose="020B0502040204020203" pitchFamily="34" charset="0"/>
              <a:cs typeface="Segoe UI" panose="020B0502040204020203" pitchFamily="34" charset="0"/>
            </a:rPr>
            <a:t> and </a:t>
          </a:r>
          <a:r>
            <a:rPr lang="hu-HU" sz="1000" b="1" kern="1200" dirty="0" err="1">
              <a:latin typeface="Segoe UI" panose="020B0502040204020203" pitchFamily="34" charset="0"/>
              <a:ea typeface="Segoe UI" panose="020B0502040204020203" pitchFamily="34" charset="0"/>
              <a:cs typeface="Segoe UI" panose="020B0502040204020203" pitchFamily="34" charset="0"/>
            </a:rPr>
            <a:t>efficiency</a:t>
          </a:r>
          <a:r>
            <a:rPr lang="hu-HU" sz="1000" b="1" kern="1200" dirty="0">
              <a:latin typeface="Segoe UI" panose="020B0502040204020203" pitchFamily="34" charset="0"/>
              <a:ea typeface="Segoe UI" panose="020B0502040204020203" pitchFamily="34" charset="0"/>
              <a:cs typeface="Segoe UI" panose="020B0502040204020203" pitchFamily="34" charset="0"/>
            </a:rPr>
            <a:t> of </a:t>
          </a:r>
          <a:r>
            <a:rPr lang="hu-HU" sz="1000" b="1" kern="1200" dirty="0" err="1">
              <a:latin typeface="Segoe UI" panose="020B0502040204020203" pitchFamily="34" charset="0"/>
              <a:ea typeface="Segoe UI" panose="020B0502040204020203" pitchFamily="34" charset="0"/>
              <a:cs typeface="Segoe UI" panose="020B0502040204020203" pitchFamily="34" charset="0"/>
            </a:rPr>
            <a:t>the</a:t>
          </a:r>
          <a:r>
            <a:rPr lang="hu-HU" sz="1000" b="1" kern="1200" dirty="0">
              <a:latin typeface="Segoe UI" panose="020B0502040204020203" pitchFamily="34" charset="0"/>
              <a:ea typeface="Segoe UI" panose="020B0502040204020203" pitchFamily="34" charset="0"/>
              <a:cs typeface="Segoe UI" panose="020B0502040204020203" pitchFamily="34" charset="0"/>
            </a:rPr>
            <a:t> </a:t>
          </a:r>
          <a:r>
            <a:rPr lang="hu-HU" sz="1000" b="1" kern="1200" dirty="0" err="1">
              <a:latin typeface="Segoe UI" panose="020B0502040204020203" pitchFamily="34" charset="0"/>
              <a:ea typeface="Segoe UI" panose="020B0502040204020203" pitchFamily="34" charset="0"/>
              <a:cs typeface="Segoe UI" panose="020B0502040204020203" pitchFamily="34" charset="0"/>
            </a:rPr>
            <a:t>expenditure</a:t>
          </a:r>
          <a:r>
            <a:rPr lang="hu-HU" sz="1000" b="1" kern="1200" dirty="0">
              <a:latin typeface="Segoe UI" panose="020B0502040204020203" pitchFamily="34" charset="0"/>
              <a:ea typeface="Segoe UI" panose="020B0502040204020203" pitchFamily="34" charset="0"/>
              <a:cs typeface="Segoe UI" panose="020B0502040204020203" pitchFamily="34" charset="0"/>
            </a:rPr>
            <a:t> </a:t>
          </a:r>
          <a:r>
            <a:rPr lang="hu-HU" sz="1000" b="1" kern="1200" dirty="0" err="1">
              <a:latin typeface="Segoe UI" panose="020B0502040204020203" pitchFamily="34" charset="0"/>
              <a:ea typeface="Segoe UI" panose="020B0502040204020203" pitchFamily="34" charset="0"/>
              <a:cs typeface="Segoe UI" panose="020B0502040204020203" pitchFamily="34" charset="0"/>
            </a:rPr>
            <a:t>of</a:t>
          </a:r>
          <a:r>
            <a:rPr lang="hu-HU" sz="1000" b="1" kern="1200" dirty="0">
              <a:latin typeface="Segoe UI" panose="020B0502040204020203" pitchFamily="34" charset="0"/>
              <a:ea typeface="Segoe UI" panose="020B0502040204020203" pitchFamily="34" charset="0"/>
              <a:cs typeface="Segoe UI" panose="020B0502040204020203" pitchFamily="34" charset="0"/>
            </a:rPr>
            <a:t> </a:t>
          </a:r>
          <a:r>
            <a:rPr lang="hu-HU" sz="1000" b="1" kern="1200" dirty="0" err="1">
              <a:latin typeface="Segoe UI" panose="020B0502040204020203" pitchFamily="34" charset="0"/>
              <a:ea typeface="Segoe UI" panose="020B0502040204020203" pitchFamily="34" charset="0"/>
              <a:cs typeface="Segoe UI" panose="020B0502040204020203" pitchFamily="34" charset="0"/>
            </a:rPr>
            <a:t>public</a:t>
          </a:r>
          <a:r>
            <a:rPr lang="hu-HU" sz="1000" b="1" kern="1200" dirty="0">
              <a:latin typeface="Segoe UI" panose="020B0502040204020203" pitchFamily="34" charset="0"/>
              <a:ea typeface="Segoe UI" panose="020B0502040204020203" pitchFamily="34" charset="0"/>
              <a:cs typeface="Segoe UI" panose="020B0502040204020203" pitchFamily="34" charset="0"/>
            </a:rPr>
            <a:t> </a:t>
          </a:r>
          <a:r>
            <a:rPr lang="hu-HU" sz="1000" b="1" kern="1200" dirty="0" err="1">
              <a:latin typeface="Segoe UI" panose="020B0502040204020203" pitchFamily="34" charset="0"/>
              <a:ea typeface="Segoe UI" panose="020B0502040204020203" pitchFamily="34" charset="0"/>
              <a:cs typeface="Segoe UI" panose="020B0502040204020203" pitchFamily="34" charset="0"/>
            </a:rPr>
            <a:t>finances</a:t>
          </a:r>
          <a:endParaRPr lang="hu-HU" sz="1000" b="1" kern="1200" dirty="0">
            <a:latin typeface="Segoe UI" panose="020B0502040204020203" pitchFamily="34" charset="0"/>
            <a:ea typeface="Segoe UI" panose="020B0502040204020203" pitchFamily="34" charset="0"/>
            <a:cs typeface="Segoe UI" panose="020B0502040204020203" pitchFamily="34" charset="0"/>
          </a:endParaRPr>
        </a:p>
        <a:p>
          <a:pPr marL="57150" lvl="1" indent="-57150" algn="l" defTabSz="444500" rtl="0">
            <a:lnSpc>
              <a:spcPct val="90000"/>
            </a:lnSpc>
            <a:spcBef>
              <a:spcPct val="0"/>
            </a:spcBef>
            <a:spcAft>
              <a:spcPct val="20000"/>
            </a:spcAft>
            <a:buChar char="•"/>
          </a:pPr>
          <a:r>
            <a:rPr lang="hu-HU" sz="1000" b="1" kern="1200" dirty="0">
              <a:latin typeface="Segoe UI" panose="020B0502040204020203" pitchFamily="34" charset="0"/>
              <a:ea typeface="Segoe UI" panose="020B0502040204020203" pitchFamily="34" charset="0"/>
              <a:cs typeface="Segoe UI" panose="020B0502040204020203" pitchFamily="34" charset="0"/>
            </a:rPr>
            <a:t>6.2	</a:t>
          </a:r>
          <a:r>
            <a:rPr lang="hu-HU" sz="1000" b="1" kern="1200" dirty="0" err="1">
              <a:latin typeface="Segoe UI" panose="020B0502040204020203" pitchFamily="34" charset="0"/>
              <a:ea typeface="Segoe UI" panose="020B0502040204020203" pitchFamily="34" charset="0"/>
              <a:cs typeface="Segoe UI" panose="020B0502040204020203" pitchFamily="34" charset="0"/>
            </a:rPr>
            <a:t>Structure</a:t>
          </a:r>
          <a:r>
            <a:rPr lang="hu-HU" sz="1000" b="1" kern="1200" dirty="0">
              <a:latin typeface="Segoe UI" panose="020B0502040204020203" pitchFamily="34" charset="0"/>
              <a:ea typeface="Segoe UI" panose="020B0502040204020203" pitchFamily="34" charset="0"/>
              <a:cs typeface="Segoe UI" panose="020B0502040204020203" pitchFamily="34" charset="0"/>
            </a:rPr>
            <a:t> and </a:t>
          </a:r>
          <a:r>
            <a:rPr lang="hu-HU" sz="1000" b="1" kern="1200" dirty="0" err="1">
              <a:latin typeface="Segoe UI" panose="020B0502040204020203" pitchFamily="34" charset="0"/>
              <a:ea typeface="Segoe UI" panose="020B0502040204020203" pitchFamily="34" charset="0"/>
              <a:cs typeface="Segoe UI" panose="020B0502040204020203" pitchFamily="34" charset="0"/>
            </a:rPr>
            <a:t>efficiency</a:t>
          </a:r>
          <a:r>
            <a:rPr lang="hu-HU" sz="1000" b="1" kern="1200" dirty="0">
              <a:latin typeface="Segoe UI" panose="020B0502040204020203" pitchFamily="34" charset="0"/>
              <a:ea typeface="Segoe UI" panose="020B0502040204020203" pitchFamily="34" charset="0"/>
              <a:cs typeface="Segoe UI" panose="020B0502040204020203" pitchFamily="34" charset="0"/>
            </a:rPr>
            <a:t> of </a:t>
          </a:r>
          <a:r>
            <a:rPr lang="hu-HU" sz="1000" b="1" kern="1200" dirty="0" err="1">
              <a:latin typeface="Segoe UI" panose="020B0502040204020203" pitchFamily="34" charset="0"/>
              <a:ea typeface="Segoe UI" panose="020B0502040204020203" pitchFamily="34" charset="0"/>
              <a:cs typeface="Segoe UI" panose="020B0502040204020203" pitchFamily="34" charset="0"/>
            </a:rPr>
            <a:t>revenues</a:t>
          </a:r>
          <a:endParaRPr lang="hu-HU" sz="1000" b="1" kern="1200" dirty="0">
            <a:latin typeface="Segoe UI" panose="020B0502040204020203" pitchFamily="34" charset="0"/>
            <a:ea typeface="Segoe UI" panose="020B0502040204020203" pitchFamily="34" charset="0"/>
            <a:cs typeface="Segoe UI" panose="020B0502040204020203" pitchFamily="34" charset="0"/>
          </a:endParaRPr>
        </a:p>
      </dsp:txBody>
      <dsp:txXfrm>
        <a:off x="0" y="4448972"/>
        <a:ext cx="8928992" cy="344426"/>
      </dsp:txXfrm>
    </dsp:sp>
    <dsp:sp modelId="{ECFF826F-266B-41D6-8194-418376749707}">
      <dsp:nvSpPr>
        <dsp:cNvPr id="0" name=""/>
        <dsp:cNvSpPr/>
      </dsp:nvSpPr>
      <dsp:spPr>
        <a:xfrm>
          <a:off x="0" y="4793398"/>
          <a:ext cx="8928992" cy="171767"/>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rtl="0">
            <a:lnSpc>
              <a:spcPct val="90000"/>
            </a:lnSpc>
            <a:spcBef>
              <a:spcPct val="0"/>
            </a:spcBef>
            <a:spcAft>
              <a:spcPct val="35000"/>
            </a:spcAft>
            <a:buNone/>
          </a:pPr>
          <a:r>
            <a:rPr lang="hu-HU" sz="1000" b="1" kern="1200">
              <a:latin typeface="Segoe UI" panose="020B0502040204020203" pitchFamily="34" charset="0"/>
              <a:ea typeface="Segoe UI" panose="020B0502040204020203" pitchFamily="34" charset="0"/>
              <a:cs typeface="Segoe UI" panose="020B0502040204020203" pitchFamily="34" charset="0"/>
            </a:rPr>
            <a:t>7.	Institutional characteristics of public finances</a:t>
          </a:r>
        </a:p>
      </dsp:txBody>
      <dsp:txXfrm>
        <a:off x="8385" y="4801783"/>
        <a:ext cx="8912222" cy="154997"/>
      </dsp:txXfrm>
    </dsp:sp>
    <dsp:sp modelId="{AAE6BF1A-9EF3-498F-BD00-A00F66324A08}">
      <dsp:nvSpPr>
        <dsp:cNvPr id="0" name=""/>
        <dsp:cNvSpPr/>
      </dsp:nvSpPr>
      <dsp:spPr>
        <a:xfrm>
          <a:off x="0" y="4965165"/>
          <a:ext cx="8928992" cy="401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3495" tIns="12700" rIns="71120" bIns="12700" numCol="1" spcCol="1270" anchor="t" anchorCtr="0">
          <a:noAutofit/>
        </a:bodyPr>
        <a:lstStyle/>
        <a:p>
          <a:pPr marL="57150" lvl="1" indent="-57150" algn="l" defTabSz="444500" rtl="0">
            <a:lnSpc>
              <a:spcPct val="90000"/>
            </a:lnSpc>
            <a:spcBef>
              <a:spcPct val="0"/>
            </a:spcBef>
            <a:spcAft>
              <a:spcPct val="20000"/>
            </a:spcAft>
            <a:buChar char="•"/>
          </a:pPr>
          <a:r>
            <a:rPr lang="hu-HU" sz="1000" b="1" kern="1200" dirty="0">
              <a:latin typeface="Segoe UI" panose="020B0502040204020203" pitchFamily="34" charset="0"/>
              <a:ea typeface="Segoe UI" panose="020B0502040204020203" pitchFamily="34" charset="0"/>
              <a:cs typeface="Segoe UI" panose="020B0502040204020203" pitchFamily="34" charset="0"/>
            </a:rPr>
            <a:t>7.1	</a:t>
          </a:r>
          <a:r>
            <a:rPr lang="hu-HU" sz="1000" b="1" kern="1200" dirty="0" err="1">
              <a:latin typeface="Segoe UI" panose="020B0502040204020203" pitchFamily="34" charset="0"/>
              <a:ea typeface="Segoe UI" panose="020B0502040204020203" pitchFamily="34" charset="0"/>
              <a:cs typeface="Segoe UI" panose="020B0502040204020203" pitchFamily="34" charset="0"/>
            </a:rPr>
            <a:t>Budgetary</a:t>
          </a:r>
          <a:r>
            <a:rPr lang="hu-HU" sz="1000" b="1" kern="1200" dirty="0">
              <a:latin typeface="Segoe UI" panose="020B0502040204020203" pitchFamily="34" charset="0"/>
              <a:ea typeface="Segoe UI" panose="020B0502040204020203" pitchFamily="34" charset="0"/>
              <a:cs typeface="Segoe UI" panose="020B0502040204020203" pitchFamily="34" charset="0"/>
            </a:rPr>
            <a:t> </a:t>
          </a:r>
          <a:r>
            <a:rPr lang="hu-HU" sz="1000" b="1" kern="1200" dirty="0" err="1">
              <a:latin typeface="Segoe UI" panose="020B0502040204020203" pitchFamily="34" charset="0"/>
              <a:ea typeface="Segoe UI" panose="020B0502040204020203" pitchFamily="34" charset="0"/>
              <a:cs typeface="Segoe UI" panose="020B0502040204020203" pitchFamily="34" charset="0"/>
            </a:rPr>
            <a:t>framework</a:t>
          </a:r>
          <a:r>
            <a:rPr lang="hu-HU" sz="1000" b="1" kern="1200" dirty="0">
              <a:latin typeface="Segoe UI" panose="020B0502040204020203" pitchFamily="34" charset="0"/>
              <a:ea typeface="Segoe UI" panose="020B0502040204020203" pitchFamily="34" charset="0"/>
              <a:cs typeface="Segoe UI" panose="020B0502040204020203" pitchFamily="34" charset="0"/>
            </a:rPr>
            <a:t> </a:t>
          </a:r>
          <a:r>
            <a:rPr lang="hu-HU" sz="1000" b="1" kern="1200" dirty="0" err="1">
              <a:latin typeface="Segoe UI" panose="020B0502040204020203" pitchFamily="34" charset="0"/>
              <a:ea typeface="Segoe UI" panose="020B0502040204020203" pitchFamily="34" charset="0"/>
              <a:cs typeface="Segoe UI" panose="020B0502040204020203" pitchFamily="34" charset="0"/>
            </a:rPr>
            <a:t>system</a:t>
          </a:r>
          <a:endParaRPr lang="hu-HU" sz="1000" b="1" kern="1200" dirty="0">
            <a:latin typeface="Segoe UI" panose="020B0502040204020203" pitchFamily="34" charset="0"/>
            <a:ea typeface="Segoe UI" panose="020B0502040204020203" pitchFamily="34" charset="0"/>
            <a:cs typeface="Segoe UI" panose="020B0502040204020203" pitchFamily="34" charset="0"/>
          </a:endParaRPr>
        </a:p>
        <a:p>
          <a:pPr marL="57150" lvl="1" indent="-57150" algn="l" defTabSz="444500" rtl="0">
            <a:lnSpc>
              <a:spcPct val="90000"/>
            </a:lnSpc>
            <a:spcBef>
              <a:spcPct val="0"/>
            </a:spcBef>
            <a:spcAft>
              <a:spcPct val="20000"/>
            </a:spcAft>
            <a:buChar char="•"/>
          </a:pPr>
          <a:r>
            <a:rPr lang="hu-HU" sz="1000" b="1" kern="1200" dirty="0">
              <a:latin typeface="Segoe UI" panose="020B0502040204020203" pitchFamily="34" charset="0"/>
              <a:ea typeface="Segoe UI" panose="020B0502040204020203" pitchFamily="34" charset="0"/>
              <a:cs typeface="Segoe UI" panose="020B0502040204020203" pitchFamily="34" charset="0"/>
            </a:rPr>
            <a:t>7.2	</a:t>
          </a:r>
          <a:r>
            <a:rPr lang="hu-HU" sz="1000" b="1" kern="1200" dirty="0" err="1">
              <a:latin typeface="Segoe UI" panose="020B0502040204020203" pitchFamily="34" charset="0"/>
              <a:ea typeface="Segoe UI" panose="020B0502040204020203" pitchFamily="34" charset="0"/>
              <a:cs typeface="Segoe UI" panose="020B0502040204020203" pitchFamily="34" charset="0"/>
            </a:rPr>
            <a:t>Structure</a:t>
          </a:r>
          <a:r>
            <a:rPr lang="hu-HU" sz="1000" b="1" kern="1200" dirty="0">
              <a:latin typeface="Segoe UI" panose="020B0502040204020203" pitchFamily="34" charset="0"/>
              <a:ea typeface="Segoe UI" panose="020B0502040204020203" pitchFamily="34" charset="0"/>
              <a:cs typeface="Segoe UI" panose="020B0502040204020203" pitchFamily="34" charset="0"/>
            </a:rPr>
            <a:t> of </a:t>
          </a:r>
          <a:r>
            <a:rPr lang="hu-HU" sz="1000" b="1" kern="1200" dirty="0" err="1">
              <a:latin typeface="Segoe UI" panose="020B0502040204020203" pitchFamily="34" charset="0"/>
              <a:ea typeface="Segoe UI" panose="020B0502040204020203" pitchFamily="34" charset="0"/>
              <a:cs typeface="Segoe UI" panose="020B0502040204020203" pitchFamily="34" charset="0"/>
            </a:rPr>
            <a:t>data</a:t>
          </a:r>
          <a:r>
            <a:rPr lang="hu-HU" sz="1000" b="1" kern="1200" dirty="0">
              <a:latin typeface="Segoe UI" panose="020B0502040204020203" pitchFamily="34" charset="0"/>
              <a:ea typeface="Segoe UI" panose="020B0502040204020203" pitchFamily="34" charset="0"/>
              <a:cs typeface="Segoe UI" panose="020B0502040204020203" pitchFamily="34" charset="0"/>
            </a:rPr>
            <a:t> </a:t>
          </a:r>
          <a:r>
            <a:rPr lang="hu-HU" sz="1000" b="1" kern="1200" dirty="0" err="1">
              <a:latin typeface="Segoe UI" panose="020B0502040204020203" pitchFamily="34" charset="0"/>
              <a:ea typeface="Segoe UI" panose="020B0502040204020203" pitchFamily="34" charset="0"/>
              <a:cs typeface="Segoe UI" panose="020B0502040204020203" pitchFamily="34" charset="0"/>
            </a:rPr>
            <a:t>reporting</a:t>
          </a:r>
          <a:r>
            <a:rPr lang="hu-HU" sz="1000" b="1" kern="1200" dirty="0">
              <a:latin typeface="Segoe UI" panose="020B0502040204020203" pitchFamily="34" charset="0"/>
              <a:ea typeface="Segoe UI" panose="020B0502040204020203" pitchFamily="34" charset="0"/>
              <a:cs typeface="Segoe UI" panose="020B0502040204020203" pitchFamily="34" charset="0"/>
            </a:rPr>
            <a:t> </a:t>
          </a:r>
          <a:r>
            <a:rPr lang="hu-HU" sz="1000" b="1" kern="1200" dirty="0" err="1">
              <a:latin typeface="Segoe UI" panose="020B0502040204020203" pitchFamily="34" charset="0"/>
              <a:ea typeface="Segoe UI" panose="020B0502040204020203" pitchFamily="34" charset="0"/>
              <a:cs typeface="Segoe UI" panose="020B0502040204020203" pitchFamily="34" charset="0"/>
            </a:rPr>
            <a:t>on</a:t>
          </a:r>
          <a:r>
            <a:rPr lang="hu-HU" sz="1000" b="1" kern="1200" dirty="0">
              <a:latin typeface="Segoe UI" panose="020B0502040204020203" pitchFamily="34" charset="0"/>
              <a:ea typeface="Segoe UI" panose="020B0502040204020203" pitchFamily="34" charset="0"/>
              <a:cs typeface="Segoe UI" panose="020B0502040204020203" pitchFamily="34" charset="0"/>
            </a:rPr>
            <a:t> </a:t>
          </a:r>
          <a:r>
            <a:rPr lang="hu-HU" sz="1000" b="1" kern="1200" dirty="0" err="1">
              <a:latin typeface="Segoe UI" panose="020B0502040204020203" pitchFamily="34" charset="0"/>
              <a:ea typeface="Segoe UI" panose="020B0502040204020203" pitchFamily="34" charset="0"/>
              <a:cs typeface="Segoe UI" panose="020B0502040204020203" pitchFamily="34" charset="0"/>
            </a:rPr>
            <a:t>the</a:t>
          </a:r>
          <a:r>
            <a:rPr lang="hu-HU" sz="1000" b="1" kern="1200" dirty="0">
              <a:latin typeface="Segoe UI" panose="020B0502040204020203" pitchFamily="34" charset="0"/>
              <a:ea typeface="Segoe UI" panose="020B0502040204020203" pitchFamily="34" charset="0"/>
              <a:cs typeface="Segoe UI" panose="020B0502040204020203" pitchFamily="34" charset="0"/>
            </a:rPr>
            <a:t> </a:t>
          </a:r>
          <a:r>
            <a:rPr lang="hu-HU" sz="1000" b="1" kern="1200" dirty="0" err="1">
              <a:latin typeface="Segoe UI" panose="020B0502040204020203" pitchFamily="34" charset="0"/>
              <a:ea typeface="Segoe UI" panose="020B0502040204020203" pitchFamily="34" charset="0"/>
              <a:cs typeface="Segoe UI" panose="020B0502040204020203" pitchFamily="34" charset="0"/>
            </a:rPr>
            <a:t>statistics</a:t>
          </a:r>
          <a:r>
            <a:rPr lang="hu-HU" sz="1000" b="1" kern="1200" dirty="0">
              <a:latin typeface="Segoe UI" panose="020B0502040204020203" pitchFamily="34" charset="0"/>
              <a:ea typeface="Segoe UI" panose="020B0502040204020203" pitchFamily="34" charset="0"/>
              <a:cs typeface="Segoe UI" panose="020B0502040204020203" pitchFamily="34" charset="0"/>
            </a:rPr>
            <a:t> </a:t>
          </a:r>
          <a:r>
            <a:rPr lang="hu-HU" sz="1000" b="1" kern="1200" dirty="0" err="1">
              <a:latin typeface="Segoe UI" panose="020B0502040204020203" pitchFamily="34" charset="0"/>
              <a:ea typeface="Segoe UI" panose="020B0502040204020203" pitchFamily="34" charset="0"/>
              <a:cs typeface="Segoe UI" panose="020B0502040204020203" pitchFamily="34" charset="0"/>
            </a:rPr>
            <a:t>of</a:t>
          </a:r>
          <a:r>
            <a:rPr lang="hu-HU" sz="1000" b="1" kern="1200" dirty="0">
              <a:latin typeface="Segoe UI" panose="020B0502040204020203" pitchFamily="34" charset="0"/>
              <a:ea typeface="Segoe UI" panose="020B0502040204020203" pitchFamily="34" charset="0"/>
              <a:cs typeface="Segoe UI" panose="020B0502040204020203" pitchFamily="34" charset="0"/>
            </a:rPr>
            <a:t> </a:t>
          </a:r>
          <a:r>
            <a:rPr lang="hu-HU" sz="1000" b="1" kern="1200" dirty="0" err="1">
              <a:latin typeface="Segoe UI" panose="020B0502040204020203" pitchFamily="34" charset="0"/>
              <a:ea typeface="Segoe UI" panose="020B0502040204020203" pitchFamily="34" charset="0"/>
              <a:cs typeface="Segoe UI" panose="020B0502040204020203" pitchFamily="34" charset="0"/>
            </a:rPr>
            <a:t>public</a:t>
          </a:r>
          <a:r>
            <a:rPr lang="hu-HU" sz="1000" b="1" kern="1200" dirty="0">
              <a:latin typeface="Segoe UI" panose="020B0502040204020203" pitchFamily="34" charset="0"/>
              <a:ea typeface="Segoe UI" panose="020B0502040204020203" pitchFamily="34" charset="0"/>
              <a:cs typeface="Segoe UI" panose="020B0502040204020203" pitchFamily="34" charset="0"/>
            </a:rPr>
            <a:t> </a:t>
          </a:r>
          <a:r>
            <a:rPr lang="hu-HU" sz="1000" b="1" kern="1200" dirty="0" err="1">
              <a:latin typeface="Segoe UI" panose="020B0502040204020203" pitchFamily="34" charset="0"/>
              <a:ea typeface="Segoe UI" panose="020B0502040204020203" pitchFamily="34" charset="0"/>
              <a:cs typeface="Segoe UI" panose="020B0502040204020203" pitchFamily="34" charset="0"/>
            </a:rPr>
            <a:t>finances</a:t>
          </a:r>
          <a:endParaRPr lang="hu-HU" sz="1000" b="1" kern="1200" dirty="0">
            <a:latin typeface="Segoe UI" panose="020B0502040204020203" pitchFamily="34" charset="0"/>
            <a:ea typeface="Segoe UI" panose="020B0502040204020203" pitchFamily="34" charset="0"/>
            <a:cs typeface="Segoe UI" panose="020B0502040204020203" pitchFamily="34" charset="0"/>
          </a:endParaRPr>
        </a:p>
      </dsp:txBody>
      <dsp:txXfrm>
        <a:off x="0" y="4965165"/>
        <a:ext cx="8928992" cy="401574"/>
      </dsp:txXfrm>
    </dsp:sp>
    <dsp:sp modelId="{E1346244-F2FE-4C34-99AE-9F500D7B55ED}">
      <dsp:nvSpPr>
        <dsp:cNvPr id="0" name=""/>
        <dsp:cNvSpPr/>
      </dsp:nvSpPr>
      <dsp:spPr>
        <a:xfrm>
          <a:off x="0" y="5366740"/>
          <a:ext cx="8928992" cy="171767"/>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rtl="0">
            <a:lnSpc>
              <a:spcPct val="90000"/>
            </a:lnSpc>
            <a:spcBef>
              <a:spcPct val="0"/>
            </a:spcBef>
            <a:spcAft>
              <a:spcPct val="35000"/>
            </a:spcAft>
            <a:buNone/>
          </a:pPr>
          <a:r>
            <a:rPr lang="hu-HU" sz="1000" b="1" kern="1200">
              <a:latin typeface="Segoe UI" panose="020B0502040204020203" pitchFamily="34" charset="0"/>
              <a:ea typeface="Segoe UI" panose="020B0502040204020203" pitchFamily="34" charset="0"/>
              <a:cs typeface="Segoe UI" panose="020B0502040204020203" pitchFamily="34" charset="0"/>
            </a:rPr>
            <a:t>Tables</a:t>
          </a:r>
        </a:p>
      </dsp:txBody>
      <dsp:txXfrm>
        <a:off x="8385" y="5375125"/>
        <a:ext cx="8912222" cy="1549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A010E8-F142-4CAD-8F35-F321D48D58D4}">
      <dsp:nvSpPr>
        <dsp:cNvPr id="0" name=""/>
        <dsp:cNvSpPr/>
      </dsp:nvSpPr>
      <dsp:spPr>
        <a:xfrm>
          <a:off x="2773261" y="1944197"/>
          <a:ext cx="1742446" cy="1608281"/>
        </a:xfrm>
        <a:prstGeom prst="ellips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2857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hu-HU" sz="1800" b="1" i="0" kern="1200" dirty="0" err="1">
              <a:latin typeface="Segoe UI" panose="020B0502040204020203" pitchFamily="34" charset="0"/>
              <a:ea typeface="Segoe UI" panose="020B0502040204020203" pitchFamily="34" charset="0"/>
              <a:cs typeface="Segoe UI" panose="020B0502040204020203" pitchFamily="34" charset="0"/>
            </a:rPr>
            <a:t>Parliament</a:t>
          </a:r>
          <a:endParaRPr lang="hu-HU" sz="1800" b="1" kern="1200" dirty="0">
            <a:latin typeface="Segoe UI" panose="020B0502040204020203" pitchFamily="34" charset="0"/>
            <a:ea typeface="Segoe UI" panose="020B0502040204020203" pitchFamily="34" charset="0"/>
            <a:cs typeface="Segoe UI" panose="020B0502040204020203" pitchFamily="34" charset="0"/>
          </a:endParaRPr>
        </a:p>
      </dsp:txBody>
      <dsp:txXfrm>
        <a:off x="3028436" y="2179724"/>
        <a:ext cx="1232096" cy="1137227"/>
      </dsp:txXfrm>
    </dsp:sp>
    <dsp:sp modelId="{7B608CA9-BA92-486A-9B03-92EF830F2A92}">
      <dsp:nvSpPr>
        <dsp:cNvPr id="0" name=""/>
        <dsp:cNvSpPr/>
      </dsp:nvSpPr>
      <dsp:spPr>
        <a:xfrm rot="10155812">
          <a:off x="1434056" y="2929669"/>
          <a:ext cx="1343900" cy="436685"/>
        </a:xfrm>
        <a:prstGeom prst="leftArrow">
          <a:avLst>
            <a:gd name="adj1" fmla="val 60000"/>
            <a:gd name="adj2" fmla="val 5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EB557310-6F24-4885-AC24-1F2824E91631}">
      <dsp:nvSpPr>
        <dsp:cNvPr id="0" name=""/>
        <dsp:cNvSpPr/>
      </dsp:nvSpPr>
      <dsp:spPr>
        <a:xfrm>
          <a:off x="36982" y="2736311"/>
          <a:ext cx="1781729" cy="1054263"/>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hu-HU" sz="1800" b="1" kern="1200" dirty="0" err="1">
              <a:latin typeface="Segoe UI" panose="020B0502040204020203" pitchFamily="34" charset="0"/>
              <a:ea typeface="Segoe UI" panose="020B0502040204020203" pitchFamily="34" charset="0"/>
              <a:cs typeface="Segoe UI" panose="020B0502040204020203" pitchFamily="34" charset="0"/>
            </a:rPr>
            <a:t>Fiscal</a:t>
          </a:r>
          <a:r>
            <a:rPr lang="hu-HU" sz="1800" b="1" kern="1200" dirty="0">
              <a:latin typeface="Segoe UI" panose="020B0502040204020203" pitchFamily="34" charset="0"/>
              <a:ea typeface="Segoe UI" panose="020B0502040204020203" pitchFamily="34" charset="0"/>
              <a:cs typeface="Segoe UI" panose="020B0502040204020203" pitchFamily="34" charset="0"/>
            </a:rPr>
            <a:t> </a:t>
          </a:r>
          <a:r>
            <a:rPr lang="hu-HU" sz="1800" b="1" kern="1200" dirty="0" err="1">
              <a:latin typeface="Segoe UI" panose="020B0502040204020203" pitchFamily="34" charset="0"/>
              <a:ea typeface="Segoe UI" panose="020B0502040204020203" pitchFamily="34" charset="0"/>
              <a:cs typeface="Segoe UI" panose="020B0502040204020203" pitchFamily="34" charset="0"/>
            </a:rPr>
            <a:t>Council</a:t>
          </a:r>
          <a:endParaRPr lang="hu-HU" sz="1800" b="1" kern="1200" dirty="0">
            <a:latin typeface="Segoe UI" panose="020B0502040204020203" pitchFamily="34" charset="0"/>
            <a:ea typeface="Segoe UI" panose="020B0502040204020203" pitchFamily="34" charset="0"/>
            <a:cs typeface="Segoe UI" panose="020B0502040204020203" pitchFamily="34" charset="0"/>
          </a:endParaRPr>
        </a:p>
        <a:p>
          <a:pPr marL="0" lvl="0" indent="0" algn="ctr" defTabSz="800100">
            <a:lnSpc>
              <a:spcPct val="90000"/>
            </a:lnSpc>
            <a:spcBef>
              <a:spcPct val="0"/>
            </a:spcBef>
            <a:spcAft>
              <a:spcPct val="35000"/>
            </a:spcAft>
            <a:buNone/>
          </a:pPr>
          <a:r>
            <a:rPr lang="hu-HU" sz="1800" b="1" kern="1200" dirty="0" err="1">
              <a:solidFill>
                <a:schemeClr val="tx1"/>
              </a:solidFill>
              <a:latin typeface="Segoe UI" panose="020B0502040204020203" pitchFamily="34" charset="0"/>
              <a:ea typeface="Segoe UI" panose="020B0502040204020203" pitchFamily="34" charset="0"/>
              <a:cs typeface="Segoe UI" panose="020B0502040204020203" pitchFamily="34" charset="0"/>
            </a:rPr>
            <a:t>document</a:t>
          </a:r>
          <a:r>
            <a:rPr lang="hu-HU" sz="1800" b="1"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a:t>
          </a:r>
          <a:r>
            <a:rPr lang="hu-HU" sz="1800" b="1" kern="1200" dirty="0">
              <a:solidFill>
                <a:srgbClr val="C00000"/>
              </a:solidFill>
              <a:latin typeface="Segoe UI" panose="020B0502040204020203" pitchFamily="34" charset="0"/>
              <a:ea typeface="Segoe UI" panose="020B0502040204020203" pitchFamily="34" charset="0"/>
              <a:cs typeface="Segoe UI" panose="020B0502040204020203" pitchFamily="34" charset="0"/>
            </a:rPr>
            <a:t> </a:t>
          </a:r>
          <a:r>
            <a:rPr lang="hu-HU" sz="1800" b="1" kern="1200" dirty="0" err="1">
              <a:solidFill>
                <a:srgbClr val="C00000"/>
              </a:solidFill>
              <a:latin typeface="Segoe UI" panose="020B0502040204020203" pitchFamily="34" charset="0"/>
              <a:ea typeface="Segoe UI" panose="020B0502040204020203" pitchFamily="34" charset="0"/>
              <a:cs typeface="Segoe UI" panose="020B0502040204020203" pitchFamily="34" charset="0"/>
            </a:rPr>
            <a:t>Report</a:t>
          </a:r>
          <a:endParaRPr lang="hu-HU" sz="1800" b="1" kern="1200" dirty="0">
            <a:solidFill>
              <a:srgbClr val="C00000"/>
            </a:solidFill>
            <a:latin typeface="Segoe UI" panose="020B0502040204020203" pitchFamily="34" charset="0"/>
            <a:ea typeface="Segoe UI" panose="020B0502040204020203" pitchFamily="34" charset="0"/>
            <a:cs typeface="Segoe UI" panose="020B0502040204020203" pitchFamily="34" charset="0"/>
          </a:endParaRPr>
        </a:p>
      </dsp:txBody>
      <dsp:txXfrm>
        <a:off x="67860" y="2767189"/>
        <a:ext cx="1719973" cy="992507"/>
      </dsp:txXfrm>
    </dsp:sp>
    <dsp:sp modelId="{716AB163-9FD1-442C-9F04-E04697D8A3AC}">
      <dsp:nvSpPr>
        <dsp:cNvPr id="0" name=""/>
        <dsp:cNvSpPr/>
      </dsp:nvSpPr>
      <dsp:spPr>
        <a:xfrm rot="15173064">
          <a:off x="2561126" y="1191090"/>
          <a:ext cx="1115182" cy="379474"/>
        </a:xfrm>
        <a:prstGeom prst="leftArrow">
          <a:avLst>
            <a:gd name="adj1" fmla="val 60000"/>
            <a:gd name="adj2" fmla="val 5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3143C5D2-4BC6-40E2-A34F-B1E8B6D32D7C}">
      <dsp:nvSpPr>
        <dsp:cNvPr id="0" name=""/>
        <dsp:cNvSpPr/>
      </dsp:nvSpPr>
      <dsp:spPr>
        <a:xfrm>
          <a:off x="1333128" y="288028"/>
          <a:ext cx="3397563" cy="942064"/>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hu-HU" sz="1800" b="1" kern="1200" dirty="0" err="1">
              <a:latin typeface="Segoe UI" panose="020B0502040204020203" pitchFamily="34" charset="0"/>
              <a:ea typeface="Segoe UI" panose="020B0502040204020203" pitchFamily="34" charset="0"/>
              <a:cs typeface="Segoe UI" panose="020B0502040204020203" pitchFamily="34" charset="0"/>
            </a:rPr>
            <a:t>Government</a:t>
          </a:r>
          <a:endParaRPr lang="hu-HU" sz="1800" b="1" kern="1200" dirty="0">
            <a:latin typeface="Segoe UI" panose="020B0502040204020203" pitchFamily="34" charset="0"/>
            <a:ea typeface="Segoe UI" panose="020B0502040204020203" pitchFamily="34" charset="0"/>
            <a:cs typeface="Segoe UI" panose="020B0502040204020203" pitchFamily="34" charset="0"/>
          </a:endParaRPr>
        </a:p>
        <a:p>
          <a:pPr marL="0" lvl="0" indent="0" algn="ctr" defTabSz="800100">
            <a:lnSpc>
              <a:spcPct val="90000"/>
            </a:lnSpc>
            <a:spcBef>
              <a:spcPct val="0"/>
            </a:spcBef>
            <a:spcAft>
              <a:spcPct val="35000"/>
            </a:spcAft>
            <a:buNone/>
          </a:pPr>
          <a:r>
            <a:rPr lang="hu-HU" sz="1800" b="1" kern="1200" dirty="0" err="1">
              <a:latin typeface="Segoe UI" panose="020B0502040204020203" pitchFamily="34" charset="0"/>
              <a:ea typeface="Segoe UI" panose="020B0502040204020203" pitchFamily="34" charset="0"/>
              <a:cs typeface="Segoe UI" panose="020B0502040204020203" pitchFamily="34" charset="0"/>
            </a:rPr>
            <a:t>document</a:t>
          </a:r>
          <a:r>
            <a:rPr lang="hu-HU" sz="1800" b="1" kern="1200" dirty="0">
              <a:latin typeface="Segoe UI" panose="020B0502040204020203" pitchFamily="34" charset="0"/>
              <a:ea typeface="Segoe UI" panose="020B0502040204020203" pitchFamily="34" charset="0"/>
              <a:cs typeface="Segoe UI" panose="020B0502040204020203" pitchFamily="34" charset="0"/>
            </a:rPr>
            <a:t>: </a:t>
          </a:r>
          <a:r>
            <a:rPr lang="hu-HU" sz="1800" b="1" kern="1200" dirty="0" err="1">
              <a:solidFill>
                <a:srgbClr val="C00000"/>
              </a:solidFill>
              <a:latin typeface="Segoe UI" panose="020B0502040204020203" pitchFamily="34" charset="0"/>
              <a:ea typeface="Segoe UI" panose="020B0502040204020203" pitchFamily="34" charset="0"/>
              <a:cs typeface="Segoe UI" panose="020B0502040204020203" pitchFamily="34" charset="0"/>
            </a:rPr>
            <a:t>Budget</a:t>
          </a:r>
          <a:r>
            <a:rPr lang="hu-HU" sz="1800" b="1" kern="1200" dirty="0">
              <a:solidFill>
                <a:srgbClr val="C00000"/>
              </a:solidFill>
              <a:latin typeface="Segoe UI" panose="020B0502040204020203" pitchFamily="34" charset="0"/>
              <a:ea typeface="Segoe UI" panose="020B0502040204020203" pitchFamily="34" charset="0"/>
              <a:cs typeface="Segoe UI" panose="020B0502040204020203" pitchFamily="34" charset="0"/>
            </a:rPr>
            <a:t> </a:t>
          </a:r>
          <a:r>
            <a:rPr lang="hu-HU" sz="1800" b="1" kern="1200" dirty="0" err="1">
              <a:solidFill>
                <a:srgbClr val="C00000"/>
              </a:solidFill>
              <a:latin typeface="Segoe UI" panose="020B0502040204020203" pitchFamily="34" charset="0"/>
              <a:ea typeface="Segoe UI" panose="020B0502040204020203" pitchFamily="34" charset="0"/>
              <a:cs typeface="Segoe UI" panose="020B0502040204020203" pitchFamily="34" charset="0"/>
            </a:rPr>
            <a:t>proposal</a:t>
          </a:r>
          <a:endParaRPr lang="hu-HU" sz="1800" b="1" kern="1200" dirty="0">
            <a:solidFill>
              <a:srgbClr val="C00000"/>
            </a:solidFill>
            <a:latin typeface="Segoe UI" panose="020B0502040204020203" pitchFamily="34" charset="0"/>
            <a:ea typeface="Segoe UI" panose="020B0502040204020203" pitchFamily="34" charset="0"/>
            <a:cs typeface="Segoe UI" panose="020B0502040204020203" pitchFamily="34" charset="0"/>
          </a:endParaRPr>
        </a:p>
      </dsp:txBody>
      <dsp:txXfrm>
        <a:off x="1360720" y="315620"/>
        <a:ext cx="3342379" cy="886880"/>
      </dsp:txXfrm>
    </dsp:sp>
    <dsp:sp modelId="{6BA878C2-A3D0-4F74-B766-F2E950120065}">
      <dsp:nvSpPr>
        <dsp:cNvPr id="0" name=""/>
        <dsp:cNvSpPr/>
      </dsp:nvSpPr>
      <dsp:spPr>
        <a:xfrm rot="21600000">
          <a:off x="4717501" y="648070"/>
          <a:ext cx="819115" cy="351443"/>
        </a:xfrm>
        <a:prstGeom prst="leftArrow">
          <a:avLst>
            <a:gd name="adj1" fmla="val 60000"/>
            <a:gd name="adj2" fmla="val 5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5AAD96EC-6E80-4C07-A2F4-C376E5C18424}">
      <dsp:nvSpPr>
        <dsp:cNvPr id="0" name=""/>
        <dsp:cNvSpPr/>
      </dsp:nvSpPr>
      <dsp:spPr>
        <a:xfrm>
          <a:off x="5509605" y="360042"/>
          <a:ext cx="1928501" cy="963070"/>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hu-HU" sz="1800" b="1" i="0" kern="1200" dirty="0" err="1">
              <a:latin typeface="Segoe UI" panose="020B0502040204020203" pitchFamily="34" charset="0"/>
              <a:ea typeface="Segoe UI" panose="020B0502040204020203" pitchFamily="34" charset="0"/>
              <a:cs typeface="Segoe UI" panose="020B0502040204020203" pitchFamily="34" charset="0"/>
            </a:rPr>
            <a:t>Social</a:t>
          </a:r>
          <a:r>
            <a:rPr lang="hu-HU" sz="1800" b="1" i="0" kern="1200" dirty="0">
              <a:latin typeface="Segoe UI" panose="020B0502040204020203" pitchFamily="34" charset="0"/>
              <a:ea typeface="Segoe UI" panose="020B0502040204020203" pitchFamily="34" charset="0"/>
              <a:cs typeface="Segoe UI" panose="020B0502040204020203" pitchFamily="34" charset="0"/>
            </a:rPr>
            <a:t> </a:t>
          </a:r>
          <a:r>
            <a:rPr lang="hu-HU" sz="1800" b="1" i="0" kern="1200" dirty="0" err="1">
              <a:latin typeface="Segoe UI" panose="020B0502040204020203" pitchFamily="34" charset="0"/>
              <a:ea typeface="Segoe UI" panose="020B0502040204020203" pitchFamily="34" charset="0"/>
              <a:cs typeface="Segoe UI" panose="020B0502040204020203" pitchFamily="34" charset="0"/>
            </a:rPr>
            <a:t>partners</a:t>
          </a:r>
          <a:endParaRPr lang="hu-HU" sz="1800" b="1" i="0" kern="1200" dirty="0">
            <a:latin typeface="Segoe UI" panose="020B0502040204020203" pitchFamily="34" charset="0"/>
            <a:ea typeface="Segoe UI" panose="020B0502040204020203" pitchFamily="34" charset="0"/>
            <a:cs typeface="Segoe UI" panose="020B0502040204020203" pitchFamily="34" charset="0"/>
          </a:endParaRPr>
        </a:p>
      </dsp:txBody>
      <dsp:txXfrm>
        <a:off x="5537812" y="388249"/>
        <a:ext cx="1872087" cy="906656"/>
      </dsp:txXfrm>
    </dsp:sp>
    <dsp:sp modelId="{AA077F29-9BC6-4C1A-AB01-EB57E1B9B86D}">
      <dsp:nvSpPr>
        <dsp:cNvPr id="0" name=""/>
        <dsp:cNvSpPr/>
      </dsp:nvSpPr>
      <dsp:spPr>
        <a:xfrm rot="228638">
          <a:off x="4579788" y="2801566"/>
          <a:ext cx="1946462" cy="418816"/>
        </a:xfrm>
        <a:prstGeom prst="leftArrow">
          <a:avLst>
            <a:gd name="adj1" fmla="val 60000"/>
            <a:gd name="adj2" fmla="val 5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E061D2BD-944F-4141-A369-221417FDF57A}">
      <dsp:nvSpPr>
        <dsp:cNvPr id="0" name=""/>
        <dsp:cNvSpPr/>
      </dsp:nvSpPr>
      <dsp:spPr>
        <a:xfrm>
          <a:off x="6159250" y="2520279"/>
          <a:ext cx="2302667" cy="944488"/>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b="1" i="0" kern="1200" dirty="0">
              <a:latin typeface="Segoe UI" panose="020B0502040204020203" pitchFamily="34" charset="0"/>
              <a:ea typeface="Segoe UI" panose="020B0502040204020203" pitchFamily="34" charset="0"/>
              <a:cs typeface="Segoe UI" panose="020B0502040204020203" pitchFamily="34" charset="0"/>
            </a:rPr>
            <a:t>State Audit Office of Hungary</a:t>
          </a:r>
          <a:endParaRPr lang="hu-HU" sz="1800" b="1" i="0" kern="1200" dirty="0">
            <a:latin typeface="Segoe UI" panose="020B0502040204020203" pitchFamily="34" charset="0"/>
            <a:ea typeface="Segoe UI" panose="020B0502040204020203" pitchFamily="34" charset="0"/>
            <a:cs typeface="Segoe UI" panose="020B0502040204020203" pitchFamily="34" charset="0"/>
          </a:endParaRPr>
        </a:p>
        <a:p>
          <a:pPr marL="0" lvl="0" indent="0" algn="ctr" defTabSz="800100">
            <a:lnSpc>
              <a:spcPct val="90000"/>
            </a:lnSpc>
            <a:spcBef>
              <a:spcPct val="0"/>
            </a:spcBef>
            <a:spcAft>
              <a:spcPct val="35000"/>
            </a:spcAft>
            <a:buNone/>
          </a:pPr>
          <a:r>
            <a:rPr lang="hu-HU" sz="1800" b="1" kern="1200" dirty="0" err="1">
              <a:solidFill>
                <a:schemeClr val="tx1"/>
              </a:solidFill>
              <a:latin typeface="Segoe UI" panose="020B0502040204020203" pitchFamily="34" charset="0"/>
              <a:ea typeface="Segoe UI" panose="020B0502040204020203" pitchFamily="34" charset="0"/>
              <a:cs typeface="Segoe UI" panose="020B0502040204020203" pitchFamily="34" charset="0"/>
            </a:rPr>
            <a:t>document</a:t>
          </a:r>
          <a:r>
            <a:rPr lang="hu-HU" sz="1800" b="1"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a:t>
          </a:r>
          <a:r>
            <a:rPr lang="hu-HU" sz="1800" b="1" kern="1200" dirty="0">
              <a:solidFill>
                <a:srgbClr val="C00000"/>
              </a:solidFill>
              <a:latin typeface="Segoe UI" panose="020B0502040204020203" pitchFamily="34" charset="0"/>
              <a:ea typeface="Segoe UI" panose="020B0502040204020203" pitchFamily="34" charset="0"/>
              <a:cs typeface="Segoe UI" panose="020B0502040204020203" pitchFamily="34" charset="0"/>
            </a:rPr>
            <a:t> </a:t>
          </a:r>
          <a:r>
            <a:rPr lang="hu-HU" sz="1800" b="1" kern="1200" dirty="0" err="1">
              <a:solidFill>
                <a:srgbClr val="C00000"/>
              </a:solidFill>
              <a:latin typeface="Segoe UI" panose="020B0502040204020203" pitchFamily="34" charset="0"/>
              <a:ea typeface="Segoe UI" panose="020B0502040204020203" pitchFamily="34" charset="0"/>
              <a:cs typeface="Segoe UI" panose="020B0502040204020203" pitchFamily="34" charset="0"/>
            </a:rPr>
            <a:t>Report</a:t>
          </a:r>
          <a:endParaRPr lang="hu-HU" sz="1800" kern="1200" dirty="0">
            <a:latin typeface="Segoe UI" panose="020B0502040204020203" pitchFamily="34" charset="0"/>
            <a:ea typeface="Segoe UI" panose="020B0502040204020203" pitchFamily="34" charset="0"/>
            <a:cs typeface="Segoe UI" panose="020B0502040204020203" pitchFamily="34" charset="0"/>
          </a:endParaRPr>
        </a:p>
      </dsp:txBody>
      <dsp:txXfrm>
        <a:off x="6186913" y="2547942"/>
        <a:ext cx="2247341" cy="889162"/>
      </dsp:txXfrm>
    </dsp:sp>
    <dsp:sp modelId="{A5026D94-093E-413E-BD77-2D6651E3F920}">
      <dsp:nvSpPr>
        <dsp:cNvPr id="0" name=""/>
        <dsp:cNvSpPr/>
      </dsp:nvSpPr>
      <dsp:spPr>
        <a:xfrm rot="14623953">
          <a:off x="3736817" y="3791294"/>
          <a:ext cx="864019" cy="439399"/>
        </a:xfrm>
        <a:prstGeom prst="leftArrow">
          <a:avLst>
            <a:gd name="adj1" fmla="val 60000"/>
            <a:gd name="adj2" fmla="val 5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FF386B93-FF28-412D-80AA-B4050599F6B0}">
      <dsp:nvSpPr>
        <dsp:cNvPr id="0" name=""/>
        <dsp:cNvSpPr/>
      </dsp:nvSpPr>
      <dsp:spPr>
        <a:xfrm flipH="1">
          <a:off x="3205342" y="4374288"/>
          <a:ext cx="2953272" cy="882295"/>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hu-HU" sz="1800" b="1" kern="1200" dirty="0" err="1">
              <a:solidFill>
                <a:schemeClr val="tx1"/>
              </a:solidFill>
              <a:latin typeface="Segoe UI" panose="020B0502040204020203" pitchFamily="34" charset="0"/>
              <a:ea typeface="Segoe UI" panose="020B0502040204020203" pitchFamily="34" charset="0"/>
              <a:cs typeface="Segoe UI" panose="020B0502040204020203" pitchFamily="34" charset="0"/>
            </a:rPr>
            <a:t>final</a:t>
          </a:r>
          <a:r>
            <a:rPr lang="hu-HU" sz="1800" b="1"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hu-HU" sz="1800" b="1" kern="1200" dirty="0" err="1">
              <a:solidFill>
                <a:schemeClr val="tx1"/>
              </a:solidFill>
              <a:latin typeface="Segoe UI" panose="020B0502040204020203" pitchFamily="34" charset="0"/>
              <a:ea typeface="Segoe UI" panose="020B0502040204020203" pitchFamily="34" charset="0"/>
              <a:cs typeface="Segoe UI" panose="020B0502040204020203" pitchFamily="34" charset="0"/>
            </a:rPr>
            <a:t>document</a:t>
          </a:r>
          <a:r>
            <a:rPr lang="hu-HU" sz="1800" b="1"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a:t>
          </a:r>
        </a:p>
        <a:p>
          <a:pPr marL="0" lvl="0" indent="0" algn="ctr" defTabSz="800100">
            <a:lnSpc>
              <a:spcPct val="90000"/>
            </a:lnSpc>
            <a:spcBef>
              <a:spcPct val="0"/>
            </a:spcBef>
            <a:spcAft>
              <a:spcPct val="35000"/>
            </a:spcAft>
            <a:buNone/>
          </a:pPr>
          <a:r>
            <a:rPr lang="hu-HU" sz="1800" b="1" i="1" u="none" kern="1200" dirty="0" err="1">
              <a:solidFill>
                <a:srgbClr val="C00000"/>
              </a:solidFill>
              <a:latin typeface="Segoe UI" panose="020B0502040204020203" pitchFamily="34" charset="0"/>
              <a:ea typeface="Segoe UI" panose="020B0502040204020203" pitchFamily="34" charset="0"/>
              <a:cs typeface="Segoe UI" panose="020B0502040204020203" pitchFamily="34" charset="0"/>
            </a:rPr>
            <a:t>Budget</a:t>
          </a:r>
          <a:r>
            <a:rPr lang="hu-HU" sz="1800" b="1" i="1" u="none" kern="1200" dirty="0">
              <a:solidFill>
                <a:srgbClr val="C00000"/>
              </a:solidFill>
              <a:latin typeface="Segoe UI" panose="020B0502040204020203" pitchFamily="34" charset="0"/>
              <a:ea typeface="Segoe UI" panose="020B0502040204020203" pitchFamily="34" charset="0"/>
              <a:cs typeface="Segoe UI" panose="020B0502040204020203" pitchFamily="34" charset="0"/>
            </a:rPr>
            <a:t> Bill</a:t>
          </a:r>
        </a:p>
      </dsp:txBody>
      <dsp:txXfrm>
        <a:off x="3231184" y="4400130"/>
        <a:ext cx="2901588" cy="8306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C4046C-25DF-4F04-AB42-A562EFBA28C8}">
      <dsp:nvSpPr>
        <dsp:cNvPr id="0" name=""/>
        <dsp:cNvSpPr/>
      </dsp:nvSpPr>
      <dsp:spPr>
        <a:xfrm rot="5400000">
          <a:off x="-13127" y="11607"/>
          <a:ext cx="1401520" cy="1393925"/>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hu-HU" sz="1400" b="1" kern="1200" dirty="0" err="1">
              <a:latin typeface="Segoe UI" panose="020B0502040204020203" pitchFamily="34" charset="0"/>
              <a:ea typeface="Segoe UI" panose="020B0502040204020203" pitchFamily="34" charset="0"/>
              <a:cs typeface="Segoe UI" panose="020B0502040204020203" pitchFamily="34" charset="0"/>
            </a:rPr>
            <a:t>until</a:t>
          </a:r>
          <a:r>
            <a:rPr lang="hu-HU" sz="1400" b="1" kern="1200" dirty="0">
              <a:latin typeface="Segoe UI" panose="020B0502040204020203" pitchFamily="34" charset="0"/>
              <a:ea typeface="Segoe UI" panose="020B0502040204020203" pitchFamily="34" charset="0"/>
              <a:cs typeface="Segoe UI" panose="020B0502040204020203" pitchFamily="34" charset="0"/>
            </a:rPr>
            <a:t> 30 </a:t>
          </a:r>
          <a:r>
            <a:rPr lang="hu-HU" sz="1400" b="1" kern="1200" dirty="0" err="1">
              <a:latin typeface="Segoe UI" panose="020B0502040204020203" pitchFamily="34" charset="0"/>
              <a:ea typeface="Segoe UI" panose="020B0502040204020203" pitchFamily="34" charset="0"/>
              <a:cs typeface="Segoe UI" panose="020B0502040204020203" pitchFamily="34" charset="0"/>
            </a:rPr>
            <a:t>June</a:t>
          </a:r>
          <a:endParaRPr lang="hu-HU" sz="1400" b="1" kern="1200" dirty="0">
            <a:latin typeface="Segoe UI" panose="020B0502040204020203" pitchFamily="34" charset="0"/>
            <a:ea typeface="Segoe UI" panose="020B0502040204020203" pitchFamily="34" charset="0"/>
            <a:cs typeface="Segoe UI" panose="020B0502040204020203" pitchFamily="34" charset="0"/>
          </a:endParaRPr>
        </a:p>
      </dsp:txBody>
      <dsp:txXfrm rot="-5400000">
        <a:off x="-9329" y="704773"/>
        <a:ext cx="1393925" cy="7595"/>
      </dsp:txXfrm>
    </dsp:sp>
    <dsp:sp modelId="{0447E6FF-625C-4A5B-BD74-714A42A581B4}">
      <dsp:nvSpPr>
        <dsp:cNvPr id="0" name=""/>
        <dsp:cNvSpPr/>
      </dsp:nvSpPr>
      <dsp:spPr>
        <a:xfrm rot="5400000">
          <a:off x="4650679" y="-3218050"/>
          <a:ext cx="911467" cy="7363188"/>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hu-HU" sz="1400" b="1" kern="1200" dirty="0" err="1">
              <a:latin typeface="Segoe UI" panose="020B0502040204020203" pitchFamily="34" charset="0"/>
              <a:ea typeface="Segoe UI" panose="020B0502040204020203" pitchFamily="34" charset="0"/>
              <a:cs typeface="Segoe UI" panose="020B0502040204020203" pitchFamily="34" charset="0"/>
            </a:rPr>
            <a:t>Minister</a:t>
          </a:r>
          <a:r>
            <a:rPr lang="hu-HU" sz="1400" b="1" kern="1200" dirty="0">
              <a:latin typeface="Segoe UI" panose="020B0502040204020203" pitchFamily="34" charset="0"/>
              <a:ea typeface="Segoe UI" panose="020B0502040204020203" pitchFamily="34" charset="0"/>
              <a:cs typeface="Segoe UI" panose="020B0502040204020203" pitchFamily="34" charset="0"/>
            </a:rPr>
            <a:t> of  </a:t>
          </a:r>
          <a:r>
            <a:rPr lang="hu-HU" sz="1400" b="1" kern="1200" dirty="0" err="1">
              <a:latin typeface="Segoe UI" panose="020B0502040204020203" pitchFamily="34" charset="0"/>
              <a:ea typeface="Segoe UI" panose="020B0502040204020203" pitchFamily="34" charset="0"/>
              <a:cs typeface="Segoe UI" panose="020B0502040204020203" pitchFamily="34" charset="0"/>
            </a:rPr>
            <a:t>Finance</a:t>
          </a:r>
          <a:r>
            <a:rPr lang="hu-HU" sz="1400" b="1" kern="1200" dirty="0">
              <a:latin typeface="Segoe UI" panose="020B0502040204020203" pitchFamily="34" charset="0"/>
              <a:ea typeface="Segoe UI" panose="020B0502040204020203" pitchFamily="34" charset="0"/>
              <a:cs typeface="Segoe UI" panose="020B0502040204020203" pitchFamily="34" charset="0"/>
            </a:rPr>
            <a:t> </a:t>
          </a:r>
          <a:r>
            <a:rPr lang="hu-HU" sz="1400" b="1" kern="1200" dirty="0" err="1">
              <a:latin typeface="Segoe UI" panose="020B0502040204020203" pitchFamily="34" charset="0"/>
              <a:ea typeface="Segoe UI" panose="020B0502040204020203" pitchFamily="34" charset="0"/>
              <a:cs typeface="Segoe UI" panose="020B0502040204020203" pitchFamily="34" charset="0"/>
            </a:rPr>
            <a:t>set</a:t>
          </a:r>
          <a:r>
            <a:rPr lang="hu-HU" sz="1400" b="1" kern="1200" dirty="0">
              <a:latin typeface="Segoe UI" panose="020B0502040204020203" pitchFamily="34" charset="0"/>
              <a:ea typeface="Segoe UI" panose="020B0502040204020203" pitchFamily="34" charset="0"/>
              <a:cs typeface="Segoe UI" panose="020B0502040204020203" pitchFamily="34" charset="0"/>
            </a:rPr>
            <a:t>’ out  </a:t>
          </a:r>
          <a:r>
            <a:rPr lang="hu-HU" sz="1400" b="1" kern="1200" dirty="0" err="1">
              <a:latin typeface="Segoe UI" panose="020B0502040204020203" pitchFamily="34" charset="0"/>
              <a:ea typeface="Segoe UI" panose="020B0502040204020203" pitchFamily="34" charset="0"/>
              <a:cs typeface="Segoe UI" panose="020B0502040204020203" pitchFamily="34" charset="0"/>
            </a:rPr>
            <a:t>schedule</a:t>
          </a:r>
          <a:r>
            <a:rPr lang="hu-HU" sz="1400" b="1" kern="1200" dirty="0">
              <a:latin typeface="Segoe UI" panose="020B0502040204020203" pitchFamily="34" charset="0"/>
              <a:ea typeface="Segoe UI" panose="020B0502040204020203" pitchFamily="34" charset="0"/>
              <a:cs typeface="Segoe UI" panose="020B0502040204020203" pitchFamily="34" charset="0"/>
            </a:rPr>
            <a:t> </a:t>
          </a:r>
          <a:r>
            <a:rPr lang="hu-HU" sz="1400" b="1" kern="1200" dirty="0" err="1">
              <a:latin typeface="Segoe UI" panose="020B0502040204020203" pitchFamily="34" charset="0"/>
              <a:ea typeface="Segoe UI" panose="020B0502040204020203" pitchFamily="34" charset="0"/>
              <a:cs typeface="Segoe UI" panose="020B0502040204020203" pitchFamily="34" charset="0"/>
            </a:rPr>
            <a:t>for</a:t>
          </a:r>
          <a:r>
            <a:rPr lang="hu-HU" sz="1400" b="1" kern="1200" dirty="0">
              <a:latin typeface="Segoe UI" panose="020B0502040204020203" pitchFamily="34" charset="0"/>
              <a:ea typeface="Segoe UI" panose="020B0502040204020203" pitchFamily="34" charset="0"/>
              <a:cs typeface="Segoe UI" panose="020B0502040204020203" pitchFamily="34" charset="0"/>
            </a:rPr>
            <a:t> </a:t>
          </a:r>
          <a:r>
            <a:rPr lang="hu-HU" sz="1400" b="1" kern="1200" dirty="0" err="1">
              <a:latin typeface="Segoe UI" panose="020B0502040204020203" pitchFamily="34" charset="0"/>
              <a:ea typeface="Segoe UI" panose="020B0502040204020203" pitchFamily="34" charset="0"/>
              <a:cs typeface="Segoe UI" panose="020B0502040204020203" pitchFamily="34" charset="0"/>
            </a:rPr>
            <a:t>the</a:t>
          </a:r>
          <a:r>
            <a:rPr lang="hu-HU" sz="1400" b="1" kern="1200" dirty="0">
              <a:latin typeface="Segoe UI" panose="020B0502040204020203" pitchFamily="34" charset="0"/>
              <a:ea typeface="Segoe UI" panose="020B0502040204020203" pitchFamily="34" charset="0"/>
              <a:cs typeface="Segoe UI" panose="020B0502040204020203" pitchFamily="34" charset="0"/>
            </a:rPr>
            <a:t> </a:t>
          </a:r>
          <a:r>
            <a:rPr lang="hu-HU" sz="1400" b="1" kern="1200" dirty="0" err="1">
              <a:latin typeface="Segoe UI" panose="020B0502040204020203" pitchFamily="34" charset="0"/>
              <a:ea typeface="Segoe UI" panose="020B0502040204020203" pitchFamily="34" charset="0"/>
              <a:cs typeface="Segoe UI" panose="020B0502040204020203" pitchFamily="34" charset="0"/>
            </a:rPr>
            <a:t>budgetary</a:t>
          </a:r>
          <a:r>
            <a:rPr lang="hu-HU" sz="1400" b="1" kern="1200" dirty="0">
              <a:latin typeface="Segoe UI" panose="020B0502040204020203" pitchFamily="34" charset="0"/>
              <a:ea typeface="Segoe UI" panose="020B0502040204020203" pitchFamily="34" charset="0"/>
              <a:cs typeface="Segoe UI" panose="020B0502040204020203" pitchFamily="34" charset="0"/>
            </a:rPr>
            <a:t> </a:t>
          </a:r>
          <a:r>
            <a:rPr lang="hu-HU" sz="1400" b="1" kern="1200" dirty="0" err="1">
              <a:latin typeface="Segoe UI" panose="020B0502040204020203" pitchFamily="34" charset="0"/>
              <a:ea typeface="Segoe UI" panose="020B0502040204020203" pitchFamily="34" charset="0"/>
              <a:cs typeface="Segoe UI" panose="020B0502040204020203" pitchFamily="34" charset="0"/>
            </a:rPr>
            <a:t>planning</a:t>
          </a:r>
          <a:endParaRPr lang="hu-HU" sz="1400" b="1" kern="1200" dirty="0">
            <a:latin typeface="Segoe UI" panose="020B0502040204020203" pitchFamily="34" charset="0"/>
            <a:ea typeface="Segoe UI" panose="020B0502040204020203" pitchFamily="34" charset="0"/>
            <a:cs typeface="Segoe UI" panose="020B0502040204020203" pitchFamily="34" charset="0"/>
          </a:endParaRPr>
        </a:p>
        <a:p>
          <a:pPr marL="114300" lvl="1" indent="-114300" algn="l" defTabSz="622300">
            <a:lnSpc>
              <a:spcPct val="90000"/>
            </a:lnSpc>
            <a:spcBef>
              <a:spcPct val="0"/>
            </a:spcBef>
            <a:spcAft>
              <a:spcPct val="15000"/>
            </a:spcAft>
            <a:buChar char="•"/>
          </a:pPr>
          <a:r>
            <a:rPr lang="hu-HU" sz="1400" b="1" kern="1200" dirty="0">
              <a:latin typeface="Segoe UI" panose="020B0502040204020203" pitchFamily="34" charset="0"/>
              <a:ea typeface="Segoe UI" panose="020B0502040204020203" pitchFamily="34" charset="0"/>
              <a:cs typeface="Segoe UI" panose="020B0502040204020203" pitchFamily="34" charset="0"/>
            </a:rPr>
            <a:t>The </a:t>
          </a:r>
          <a:r>
            <a:rPr lang="hu-HU" sz="1400" b="1" kern="1200" dirty="0" err="1">
              <a:latin typeface="Segoe UI" panose="020B0502040204020203" pitchFamily="34" charset="0"/>
              <a:ea typeface="Segoe UI" panose="020B0502040204020203" pitchFamily="34" charset="0"/>
              <a:cs typeface="Segoe UI" panose="020B0502040204020203" pitchFamily="34" charset="0"/>
            </a:rPr>
            <a:t>chapters</a:t>
          </a:r>
          <a:r>
            <a:rPr lang="hu-HU" sz="1400" b="1" kern="1200" dirty="0">
              <a:latin typeface="Segoe UI" panose="020B0502040204020203" pitchFamily="34" charset="0"/>
              <a:ea typeface="Segoe UI" panose="020B0502040204020203" pitchFamily="34" charset="0"/>
              <a:cs typeface="Segoe UI" panose="020B0502040204020203" pitchFamily="34" charset="0"/>
            </a:rPr>
            <a:t> </a:t>
          </a:r>
          <a:r>
            <a:rPr lang="hu-HU" sz="1400" b="1" kern="1200" err="1">
              <a:latin typeface="Segoe UI" panose="020B0502040204020203" pitchFamily="34" charset="0"/>
              <a:ea typeface="Segoe UI" panose="020B0502040204020203" pitchFamily="34" charset="0"/>
              <a:cs typeface="Segoe UI" panose="020B0502040204020203" pitchFamily="34" charset="0"/>
            </a:rPr>
            <a:t>managening</a:t>
          </a:r>
          <a:r>
            <a:rPr lang="hu-HU" sz="1400" b="1" kern="1200">
              <a:latin typeface="Segoe UI" panose="020B0502040204020203" pitchFamily="34" charset="0"/>
              <a:ea typeface="Segoe UI" panose="020B0502040204020203" pitchFamily="34" charset="0"/>
              <a:cs typeface="Segoe UI" panose="020B0502040204020203" pitchFamily="34" charset="0"/>
            </a:rPr>
            <a:t> agences, </a:t>
          </a:r>
          <a:r>
            <a:rPr lang="hu-HU" sz="1400" b="1" kern="1200" dirty="0">
              <a:latin typeface="Segoe UI" panose="020B0502040204020203" pitchFamily="34" charset="0"/>
              <a:ea typeface="Segoe UI" panose="020B0502040204020203" pitchFamily="34" charset="0"/>
              <a:cs typeface="Segoe UI" panose="020B0502040204020203" pitchFamily="34" charset="0"/>
            </a:rPr>
            <a:t>line </a:t>
          </a:r>
          <a:r>
            <a:rPr lang="hu-HU" sz="1400" b="1" kern="1200" dirty="0" err="1">
              <a:latin typeface="Segoe UI" panose="020B0502040204020203" pitchFamily="34" charset="0"/>
              <a:ea typeface="Segoe UI" panose="020B0502040204020203" pitchFamily="34" charset="0"/>
              <a:cs typeface="Segoe UI" panose="020B0502040204020203" pitchFamily="34" charset="0"/>
            </a:rPr>
            <a:t>ministries</a:t>
          </a:r>
          <a:r>
            <a:rPr lang="hu-HU" sz="1400" b="1" kern="1200" dirty="0">
              <a:latin typeface="Segoe UI" panose="020B0502040204020203" pitchFamily="34" charset="0"/>
              <a:ea typeface="Segoe UI" panose="020B0502040204020203" pitchFamily="34" charset="0"/>
              <a:cs typeface="Segoe UI" panose="020B0502040204020203" pitchFamily="34" charset="0"/>
            </a:rPr>
            <a:t> </a:t>
          </a:r>
          <a:r>
            <a:rPr lang="hu-HU" sz="1400" b="1" kern="1200" dirty="0" err="1">
              <a:latin typeface="Segoe UI" panose="020B0502040204020203" pitchFamily="34" charset="0"/>
              <a:ea typeface="Segoe UI" panose="020B0502040204020203" pitchFamily="34" charset="0"/>
              <a:cs typeface="Segoe UI" panose="020B0502040204020203" pitchFamily="34" charset="0"/>
            </a:rPr>
            <a:t>prepare</a:t>
          </a:r>
          <a:r>
            <a:rPr lang="hu-HU" sz="1400" b="1" kern="1200" dirty="0">
              <a:latin typeface="Segoe UI" panose="020B0502040204020203" pitchFamily="34" charset="0"/>
              <a:ea typeface="Segoe UI" panose="020B0502040204020203" pitchFamily="34" charset="0"/>
              <a:cs typeface="Segoe UI" panose="020B0502040204020203" pitchFamily="34" charset="0"/>
            </a:rPr>
            <a:t> </a:t>
          </a:r>
          <a:r>
            <a:rPr lang="hu-HU" sz="1400" b="1" kern="1200" dirty="0" err="1">
              <a:latin typeface="Segoe UI" panose="020B0502040204020203" pitchFamily="34" charset="0"/>
              <a:ea typeface="Segoe UI" panose="020B0502040204020203" pitchFamily="34" charset="0"/>
              <a:cs typeface="Segoe UI" panose="020B0502040204020203" pitchFamily="34" charset="0"/>
            </a:rPr>
            <a:t>the</a:t>
          </a:r>
          <a:r>
            <a:rPr lang="hu-HU" sz="1400" b="1" kern="1200" dirty="0">
              <a:latin typeface="Segoe UI" panose="020B0502040204020203" pitchFamily="34" charset="0"/>
              <a:ea typeface="Segoe UI" panose="020B0502040204020203" pitchFamily="34" charset="0"/>
              <a:cs typeface="Segoe UI" panose="020B0502040204020203" pitchFamily="34" charset="0"/>
            </a:rPr>
            <a:t> </a:t>
          </a:r>
          <a:r>
            <a:rPr lang="en-US" sz="1400" b="1" kern="1200" dirty="0">
              <a:latin typeface="Segoe UI" panose="020B0502040204020203" pitchFamily="34" charset="0"/>
              <a:ea typeface="Segoe UI" panose="020B0502040204020203" pitchFamily="34" charset="0"/>
              <a:cs typeface="Segoe UI" panose="020B0502040204020203" pitchFamily="34" charset="0"/>
            </a:rPr>
            <a:t>revenue and expenditure</a:t>
          </a:r>
          <a:r>
            <a:rPr lang="hu-HU" sz="1400" b="1" kern="1200" dirty="0">
              <a:latin typeface="Segoe UI" panose="020B0502040204020203" pitchFamily="34" charset="0"/>
              <a:ea typeface="Segoe UI" panose="020B0502040204020203" pitchFamily="34" charset="0"/>
              <a:cs typeface="Segoe UI" panose="020B0502040204020203" pitchFamily="34" charset="0"/>
            </a:rPr>
            <a:t> </a:t>
          </a:r>
          <a:r>
            <a:rPr lang="hu-HU" sz="1400" b="1" kern="1200" dirty="0" err="1">
              <a:latin typeface="Segoe UI" panose="020B0502040204020203" pitchFamily="34" charset="0"/>
              <a:ea typeface="Segoe UI" panose="020B0502040204020203" pitchFamily="34" charset="0"/>
              <a:cs typeface="Segoe UI" panose="020B0502040204020203" pitchFamily="34" charset="0"/>
            </a:rPr>
            <a:t>appropriation</a:t>
          </a:r>
          <a:endParaRPr lang="hu-HU" sz="1400" b="1" kern="1200" dirty="0">
            <a:latin typeface="Segoe UI" panose="020B0502040204020203" pitchFamily="34" charset="0"/>
            <a:ea typeface="Segoe UI" panose="020B0502040204020203" pitchFamily="34" charset="0"/>
            <a:cs typeface="Segoe UI" panose="020B0502040204020203" pitchFamily="34" charset="0"/>
          </a:endParaRPr>
        </a:p>
      </dsp:txBody>
      <dsp:txXfrm rot="-5400000">
        <a:off x="1424819" y="52304"/>
        <a:ext cx="7318694" cy="822479"/>
      </dsp:txXfrm>
    </dsp:sp>
    <dsp:sp modelId="{6FDF1E46-EBFD-4D50-A9E9-0F1AE87DB880}">
      <dsp:nvSpPr>
        <dsp:cNvPr id="0" name=""/>
        <dsp:cNvSpPr/>
      </dsp:nvSpPr>
      <dsp:spPr>
        <a:xfrm rot="5400000">
          <a:off x="-13127" y="1274112"/>
          <a:ext cx="1401520" cy="1393925"/>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hu-HU" sz="1400" b="1" kern="1200" dirty="0" err="1">
              <a:latin typeface="Segoe UI" panose="020B0502040204020203" pitchFamily="34" charset="0"/>
              <a:ea typeface="Segoe UI" panose="020B0502040204020203" pitchFamily="34" charset="0"/>
              <a:cs typeface="Segoe UI" panose="020B0502040204020203" pitchFamily="34" charset="0"/>
            </a:rPr>
            <a:t>until</a:t>
          </a:r>
          <a:r>
            <a:rPr lang="hu-HU" sz="1400" b="1" kern="1200" dirty="0">
              <a:latin typeface="Segoe UI" panose="020B0502040204020203" pitchFamily="34" charset="0"/>
              <a:ea typeface="Segoe UI" panose="020B0502040204020203" pitchFamily="34" charset="0"/>
              <a:cs typeface="Segoe UI" panose="020B0502040204020203" pitchFamily="34" charset="0"/>
            </a:rPr>
            <a:t> 31July</a:t>
          </a:r>
        </a:p>
      </dsp:txBody>
      <dsp:txXfrm rot="-5400000">
        <a:off x="-9329" y="1967278"/>
        <a:ext cx="1393925" cy="7595"/>
      </dsp:txXfrm>
    </dsp:sp>
    <dsp:sp modelId="{A1DA08B0-204E-4588-B7C0-C6B66826BB29}">
      <dsp:nvSpPr>
        <dsp:cNvPr id="0" name=""/>
        <dsp:cNvSpPr/>
      </dsp:nvSpPr>
      <dsp:spPr>
        <a:xfrm rot="5400000">
          <a:off x="4650919" y="-2014669"/>
          <a:ext cx="910988" cy="7480957"/>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hu-HU" sz="1400" b="1" kern="1200" dirty="0" err="1">
              <a:solidFill>
                <a:schemeClr val="tx1"/>
              </a:solidFill>
              <a:latin typeface="Segoe UI" panose="020B0502040204020203" pitchFamily="34" charset="0"/>
              <a:ea typeface="Segoe UI" panose="020B0502040204020203" pitchFamily="34" charset="0"/>
              <a:cs typeface="Segoe UI" panose="020B0502040204020203" pitchFamily="34" charset="0"/>
            </a:rPr>
            <a:t>Negotiation</a:t>
          </a:r>
          <a:r>
            <a:rPr lang="hu-HU" sz="1400" b="1"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hu-HU" sz="1400" b="1" kern="1200" dirty="0" err="1">
              <a:solidFill>
                <a:schemeClr val="tx1"/>
              </a:solidFill>
              <a:latin typeface="Segoe UI" panose="020B0502040204020203" pitchFamily="34" charset="0"/>
              <a:ea typeface="Segoe UI" panose="020B0502040204020203" pitchFamily="34" charset="0"/>
              <a:cs typeface="Segoe UI" panose="020B0502040204020203" pitchFamily="34" charset="0"/>
            </a:rPr>
            <a:t>with</a:t>
          </a:r>
          <a:r>
            <a:rPr lang="hu-HU" sz="1400" b="1"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 line </a:t>
          </a:r>
          <a:r>
            <a:rPr lang="hu-HU" sz="1400" b="1" kern="1200" dirty="0" err="1">
              <a:solidFill>
                <a:schemeClr val="tx1"/>
              </a:solidFill>
              <a:latin typeface="Segoe UI" panose="020B0502040204020203" pitchFamily="34" charset="0"/>
              <a:ea typeface="Segoe UI" panose="020B0502040204020203" pitchFamily="34" charset="0"/>
              <a:cs typeface="Segoe UI" panose="020B0502040204020203" pitchFamily="34" charset="0"/>
            </a:rPr>
            <a:t>ministries</a:t>
          </a:r>
          <a:r>
            <a:rPr lang="hu-HU" sz="1400" b="1"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hu-HU" sz="1400" b="1" kern="1200" dirty="0" err="1">
              <a:solidFill>
                <a:schemeClr val="tx1"/>
              </a:solidFill>
              <a:latin typeface="Segoe UI" panose="020B0502040204020203" pitchFamily="34" charset="0"/>
              <a:ea typeface="Segoe UI" panose="020B0502040204020203" pitchFamily="34" charset="0"/>
              <a:cs typeface="Segoe UI" panose="020B0502040204020203" pitchFamily="34" charset="0"/>
            </a:rPr>
            <a:t>proposal</a:t>
          </a:r>
          <a:r>
            <a:rPr lang="hu-HU" sz="1400" b="1"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hu-HU" sz="1400" b="1" kern="1200" dirty="0" err="1">
              <a:solidFill>
                <a:schemeClr val="tx1"/>
              </a:solidFill>
              <a:latin typeface="Segoe UI" panose="020B0502040204020203" pitchFamily="34" charset="0"/>
              <a:ea typeface="Segoe UI" panose="020B0502040204020203" pitchFamily="34" charset="0"/>
              <a:cs typeface="Segoe UI" panose="020B0502040204020203" pitchFamily="34" charset="0"/>
            </a:rPr>
            <a:t>for</a:t>
          </a:r>
          <a:r>
            <a:rPr lang="hu-HU" sz="1400" b="1"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hu-HU" sz="1400" b="1" kern="1200" dirty="0" err="1">
              <a:solidFill>
                <a:schemeClr val="tx1"/>
              </a:solidFill>
              <a:latin typeface="Segoe UI" panose="020B0502040204020203" pitchFamily="34" charset="0"/>
              <a:ea typeface="Segoe UI" panose="020B0502040204020203" pitchFamily="34" charset="0"/>
              <a:cs typeface="Segoe UI" panose="020B0502040204020203" pitchFamily="34" charset="0"/>
            </a:rPr>
            <a:t>legal</a:t>
          </a:r>
          <a:r>
            <a:rPr lang="hu-HU" sz="1400" b="1"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 text </a:t>
          </a:r>
          <a:r>
            <a:rPr lang="hu-HU" sz="1400" b="1" kern="1200" dirty="0" err="1">
              <a:solidFill>
                <a:schemeClr val="tx1"/>
              </a:solidFill>
              <a:latin typeface="Segoe UI" panose="020B0502040204020203" pitchFamily="34" charset="0"/>
              <a:ea typeface="Segoe UI" panose="020B0502040204020203" pitchFamily="34" charset="0"/>
              <a:cs typeface="Segoe UI" panose="020B0502040204020203" pitchFamily="34" charset="0"/>
            </a:rPr>
            <a:t>daft</a:t>
          </a:r>
          <a:endParaRPr lang="hu-HU" sz="1400" b="1"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dsp:txBody>
      <dsp:txXfrm rot="-5400000">
        <a:off x="1365935" y="1314786"/>
        <a:ext cx="7436486" cy="822046"/>
      </dsp:txXfrm>
    </dsp:sp>
    <dsp:sp modelId="{67BFFCD3-5517-4065-BEE8-51D408133A37}">
      <dsp:nvSpPr>
        <dsp:cNvPr id="0" name=""/>
        <dsp:cNvSpPr/>
      </dsp:nvSpPr>
      <dsp:spPr>
        <a:xfrm rot="5400000">
          <a:off x="-13127" y="2732561"/>
          <a:ext cx="1401520" cy="1393925"/>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hu-HU" sz="1400" b="1" kern="1200" dirty="0">
              <a:latin typeface="Segoe UI" panose="020B0502040204020203" pitchFamily="34" charset="0"/>
              <a:ea typeface="Segoe UI" panose="020B0502040204020203" pitchFamily="34" charset="0"/>
              <a:cs typeface="Segoe UI" panose="020B0502040204020203" pitchFamily="34" charset="0"/>
            </a:rPr>
            <a:t>August</a:t>
          </a:r>
        </a:p>
      </dsp:txBody>
      <dsp:txXfrm rot="-5400000">
        <a:off x="-9329" y="3425727"/>
        <a:ext cx="1393925" cy="7595"/>
      </dsp:txXfrm>
    </dsp:sp>
    <dsp:sp modelId="{D5048A69-1903-483A-9B95-49CA66562BC9}">
      <dsp:nvSpPr>
        <dsp:cNvPr id="0" name=""/>
        <dsp:cNvSpPr/>
      </dsp:nvSpPr>
      <dsp:spPr>
        <a:xfrm rot="5400000">
          <a:off x="4454975" y="-556220"/>
          <a:ext cx="1302877" cy="7480957"/>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hu-HU" sz="1400" b="1" kern="1200" dirty="0" err="1">
              <a:solidFill>
                <a:schemeClr val="tx1"/>
              </a:solidFill>
              <a:latin typeface="Segoe UI" panose="020B0502040204020203" pitchFamily="34" charset="0"/>
              <a:ea typeface="Segoe UI" panose="020B0502040204020203" pitchFamily="34" charset="0"/>
              <a:cs typeface="Segoe UI" panose="020B0502040204020203" pitchFamily="34" charset="0"/>
            </a:rPr>
            <a:t>Sending</a:t>
          </a:r>
          <a:r>
            <a:rPr lang="hu-HU" sz="1400" b="1"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hu-HU" sz="1400" b="1" kern="1200" dirty="0" err="1">
              <a:solidFill>
                <a:schemeClr val="tx1"/>
              </a:solidFill>
              <a:latin typeface="Segoe UI" panose="020B0502040204020203" pitchFamily="34" charset="0"/>
              <a:ea typeface="Segoe UI" panose="020B0502040204020203" pitchFamily="34" charset="0"/>
              <a:cs typeface="Segoe UI" panose="020B0502040204020203" pitchFamily="34" charset="0"/>
            </a:rPr>
            <a:t>explanation</a:t>
          </a:r>
          <a:r>
            <a:rPr lang="hu-HU" sz="1400" b="1"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 of </a:t>
          </a:r>
          <a:r>
            <a:rPr lang="hu-HU" sz="1400" b="1" kern="1200" dirty="0" err="1">
              <a:solidFill>
                <a:schemeClr val="tx1"/>
              </a:solidFill>
              <a:latin typeface="Segoe UI" panose="020B0502040204020203" pitchFamily="34" charset="0"/>
              <a:ea typeface="Segoe UI" panose="020B0502040204020203" pitchFamily="34" charset="0"/>
              <a:cs typeface="Segoe UI" panose="020B0502040204020203" pitchFamily="34" charset="0"/>
            </a:rPr>
            <a:t>chapters</a:t>
          </a:r>
          <a:endParaRPr lang="hu-HU" sz="1400" b="1"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14300" lvl="1" indent="-114300" algn="l" defTabSz="622300">
            <a:lnSpc>
              <a:spcPct val="90000"/>
            </a:lnSpc>
            <a:spcBef>
              <a:spcPct val="0"/>
            </a:spcBef>
            <a:spcAft>
              <a:spcPct val="15000"/>
            </a:spcAft>
            <a:buChar char="•"/>
          </a:pPr>
          <a:r>
            <a:rPr lang="hu-HU" sz="1400" b="1" kern="1200" dirty="0" err="1">
              <a:latin typeface="Segoe UI" panose="020B0502040204020203" pitchFamily="34" charset="0"/>
              <a:ea typeface="Segoe UI" panose="020B0502040204020203" pitchFamily="34" charset="0"/>
              <a:cs typeface="Segoe UI" panose="020B0502040204020203" pitchFamily="34" charset="0"/>
            </a:rPr>
            <a:t>Preparation</a:t>
          </a:r>
          <a:r>
            <a:rPr lang="hu-HU" sz="1400" b="1" kern="1200" dirty="0">
              <a:latin typeface="Segoe UI" panose="020B0502040204020203" pitchFamily="34" charset="0"/>
              <a:ea typeface="Segoe UI" panose="020B0502040204020203" pitchFamily="34" charset="0"/>
              <a:cs typeface="Segoe UI" panose="020B0502040204020203" pitchFamily="34" charset="0"/>
            </a:rPr>
            <a:t> </a:t>
          </a:r>
          <a:r>
            <a:rPr lang="hu-HU" sz="1400" b="1" kern="1200" dirty="0" err="1">
              <a:latin typeface="Segoe UI" panose="020B0502040204020203" pitchFamily="34" charset="0"/>
              <a:ea typeface="Segoe UI" panose="020B0502040204020203" pitchFamily="34" charset="0"/>
              <a:cs typeface="Segoe UI" panose="020B0502040204020203" pitchFamily="34" charset="0"/>
            </a:rPr>
            <a:t>the</a:t>
          </a:r>
          <a:r>
            <a:rPr lang="hu-HU" sz="1400" b="1" kern="1200" dirty="0">
              <a:latin typeface="Segoe UI" panose="020B0502040204020203" pitchFamily="34" charset="0"/>
              <a:ea typeface="Segoe UI" panose="020B0502040204020203" pitchFamily="34" charset="0"/>
              <a:cs typeface="Segoe UI" panose="020B0502040204020203" pitchFamily="34" charset="0"/>
            </a:rPr>
            <a:t> </a:t>
          </a:r>
          <a:r>
            <a:rPr lang="hu-HU" sz="1400" b="1" kern="1200" dirty="0" err="1">
              <a:latin typeface="Segoe UI" panose="020B0502040204020203" pitchFamily="34" charset="0"/>
              <a:ea typeface="Segoe UI" panose="020B0502040204020203" pitchFamily="34" charset="0"/>
              <a:cs typeface="Segoe UI" panose="020B0502040204020203" pitchFamily="34" charset="0"/>
            </a:rPr>
            <a:t>first</a:t>
          </a:r>
          <a:r>
            <a:rPr lang="hu-HU" sz="1400" b="1" kern="1200" dirty="0">
              <a:latin typeface="Segoe UI" panose="020B0502040204020203" pitchFamily="34" charset="0"/>
              <a:ea typeface="Segoe UI" panose="020B0502040204020203" pitchFamily="34" charset="0"/>
              <a:cs typeface="Segoe UI" panose="020B0502040204020203" pitchFamily="34" charset="0"/>
            </a:rPr>
            <a:t> version of </a:t>
          </a:r>
          <a:r>
            <a:rPr lang="hu-HU" sz="1400" b="1" kern="1200" dirty="0" err="1">
              <a:latin typeface="Segoe UI" panose="020B0502040204020203" pitchFamily="34" charset="0"/>
              <a:ea typeface="Segoe UI" panose="020B0502040204020203" pitchFamily="34" charset="0"/>
              <a:cs typeface="Segoe UI" panose="020B0502040204020203" pitchFamily="34" charset="0"/>
            </a:rPr>
            <a:t>the</a:t>
          </a:r>
          <a:r>
            <a:rPr lang="hu-HU" sz="1400" b="1" kern="1200" dirty="0">
              <a:latin typeface="Segoe UI" panose="020B0502040204020203" pitchFamily="34" charset="0"/>
              <a:ea typeface="Segoe UI" panose="020B0502040204020203" pitchFamily="34" charset="0"/>
              <a:cs typeface="Segoe UI" panose="020B0502040204020203" pitchFamily="34" charset="0"/>
            </a:rPr>
            <a:t> </a:t>
          </a:r>
          <a:r>
            <a:rPr lang="hu-HU" sz="1400" b="1" kern="1200" dirty="0" err="1">
              <a:latin typeface="Segoe UI" panose="020B0502040204020203" pitchFamily="34" charset="0"/>
              <a:ea typeface="Segoe UI" panose="020B0502040204020203" pitchFamily="34" charset="0"/>
              <a:cs typeface="Segoe UI" panose="020B0502040204020203" pitchFamily="34" charset="0"/>
            </a:rPr>
            <a:t>Budget</a:t>
          </a:r>
          <a:r>
            <a:rPr lang="hu-HU" sz="1400" b="1" kern="1200" dirty="0">
              <a:latin typeface="Segoe UI" panose="020B0502040204020203" pitchFamily="34" charset="0"/>
              <a:ea typeface="Segoe UI" panose="020B0502040204020203" pitchFamily="34" charset="0"/>
              <a:cs typeface="Segoe UI" panose="020B0502040204020203" pitchFamily="34" charset="0"/>
            </a:rPr>
            <a:t> Bill</a:t>
          </a:r>
        </a:p>
        <a:p>
          <a:pPr marL="114300" lvl="1" indent="-114300" algn="l" defTabSz="622300">
            <a:lnSpc>
              <a:spcPct val="90000"/>
            </a:lnSpc>
            <a:spcBef>
              <a:spcPct val="0"/>
            </a:spcBef>
            <a:spcAft>
              <a:spcPct val="15000"/>
            </a:spcAft>
            <a:buChar char="•"/>
          </a:pPr>
          <a:r>
            <a:rPr lang="hu-HU" sz="1400" b="1" kern="1200" dirty="0" err="1">
              <a:latin typeface="Segoe UI" panose="020B0502040204020203" pitchFamily="34" charset="0"/>
              <a:ea typeface="Segoe UI" panose="020B0502040204020203" pitchFamily="34" charset="0"/>
              <a:cs typeface="Segoe UI" panose="020B0502040204020203" pitchFamily="34" charset="0"/>
            </a:rPr>
            <a:t>Minister</a:t>
          </a:r>
          <a:r>
            <a:rPr lang="hu-HU" sz="1400" b="1" kern="1200" dirty="0">
              <a:latin typeface="Segoe UI" panose="020B0502040204020203" pitchFamily="34" charset="0"/>
              <a:ea typeface="Segoe UI" panose="020B0502040204020203" pitchFamily="34" charset="0"/>
              <a:cs typeface="Segoe UI" panose="020B0502040204020203" pitchFamily="34" charset="0"/>
            </a:rPr>
            <a:t> of  </a:t>
          </a:r>
          <a:r>
            <a:rPr lang="hu-HU" sz="1400" b="1" kern="1200" dirty="0" err="1">
              <a:latin typeface="Segoe UI" panose="020B0502040204020203" pitchFamily="34" charset="0"/>
              <a:ea typeface="Segoe UI" panose="020B0502040204020203" pitchFamily="34" charset="0"/>
              <a:cs typeface="Segoe UI" panose="020B0502040204020203" pitchFamily="34" charset="0"/>
            </a:rPr>
            <a:t>State</a:t>
          </a:r>
          <a:r>
            <a:rPr lang="hu-HU" sz="1400" b="1" kern="1200" dirty="0">
              <a:latin typeface="Segoe UI" panose="020B0502040204020203" pitchFamily="34" charset="0"/>
              <a:ea typeface="Segoe UI" panose="020B0502040204020203" pitchFamily="34" charset="0"/>
              <a:cs typeface="Segoe UI" panose="020B0502040204020203" pitchFamily="34" charset="0"/>
            </a:rPr>
            <a:t> </a:t>
          </a:r>
          <a:r>
            <a:rPr lang="hu-HU" sz="1400" b="1" kern="1200" dirty="0" err="1">
              <a:latin typeface="Segoe UI" panose="020B0502040204020203" pitchFamily="34" charset="0"/>
              <a:ea typeface="Segoe UI" panose="020B0502040204020203" pitchFamily="34" charset="0"/>
              <a:cs typeface="Segoe UI" panose="020B0502040204020203" pitchFamily="34" charset="0"/>
            </a:rPr>
            <a:t>for</a:t>
          </a:r>
          <a:r>
            <a:rPr lang="hu-HU" sz="1400" b="1" kern="1200" dirty="0">
              <a:latin typeface="Segoe UI" panose="020B0502040204020203" pitchFamily="34" charset="0"/>
              <a:ea typeface="Segoe UI" panose="020B0502040204020203" pitchFamily="34" charset="0"/>
              <a:cs typeface="Segoe UI" panose="020B0502040204020203" pitchFamily="34" charset="0"/>
            </a:rPr>
            <a:t> Public </a:t>
          </a:r>
          <a:r>
            <a:rPr lang="hu-HU" sz="1400" b="1" kern="1200" dirty="0" err="1">
              <a:latin typeface="Segoe UI" panose="020B0502040204020203" pitchFamily="34" charset="0"/>
              <a:ea typeface="Segoe UI" panose="020B0502040204020203" pitchFamily="34" charset="0"/>
              <a:cs typeface="Segoe UI" panose="020B0502040204020203" pitchFamily="34" charset="0"/>
            </a:rPr>
            <a:t>Finances</a:t>
          </a:r>
          <a:r>
            <a:rPr lang="hu-HU" sz="1400" b="1" kern="1200" dirty="0">
              <a:latin typeface="Segoe UI" panose="020B0502040204020203" pitchFamily="34" charset="0"/>
              <a:ea typeface="Segoe UI" panose="020B0502040204020203" pitchFamily="34" charset="0"/>
              <a:cs typeface="Segoe UI" panose="020B0502040204020203" pitchFamily="34" charset="0"/>
            </a:rPr>
            <a:t>  </a:t>
          </a:r>
          <a:r>
            <a:rPr lang="hu-HU" sz="1400" b="1" kern="1200" dirty="0" err="1">
              <a:latin typeface="Segoe UI" panose="020B0502040204020203" pitchFamily="34" charset="0"/>
              <a:ea typeface="Segoe UI" panose="020B0502040204020203" pitchFamily="34" charset="0"/>
              <a:cs typeface="Segoe UI" panose="020B0502040204020203" pitchFamily="34" charset="0"/>
            </a:rPr>
            <a:t>send</a:t>
          </a:r>
          <a:r>
            <a:rPr lang="hu-HU" sz="1400" b="1" kern="1200" dirty="0">
              <a:latin typeface="Segoe UI" panose="020B0502040204020203" pitchFamily="34" charset="0"/>
              <a:ea typeface="Segoe UI" panose="020B0502040204020203" pitchFamily="34" charset="0"/>
              <a:cs typeface="Segoe UI" panose="020B0502040204020203" pitchFamily="34" charset="0"/>
            </a:rPr>
            <a:t>’s </a:t>
          </a:r>
          <a:r>
            <a:rPr lang="hu-HU" sz="1400" b="1" kern="1200" dirty="0" err="1">
              <a:latin typeface="Segoe UI" panose="020B0502040204020203" pitchFamily="34" charset="0"/>
              <a:ea typeface="Segoe UI" panose="020B0502040204020203" pitchFamily="34" charset="0"/>
              <a:cs typeface="Segoe UI" panose="020B0502040204020203" pitchFamily="34" charset="0"/>
            </a:rPr>
            <a:t>the</a:t>
          </a:r>
          <a:r>
            <a:rPr lang="hu-HU" sz="1400" b="1" kern="1200" dirty="0">
              <a:latin typeface="Segoe UI" panose="020B0502040204020203" pitchFamily="34" charset="0"/>
              <a:ea typeface="Segoe UI" panose="020B0502040204020203" pitchFamily="34" charset="0"/>
              <a:cs typeface="Segoe UI" panose="020B0502040204020203" pitchFamily="34" charset="0"/>
            </a:rPr>
            <a:t> </a:t>
          </a:r>
          <a:r>
            <a:rPr lang="hu-HU" sz="1400" b="1" kern="1200" dirty="0" err="1">
              <a:latin typeface="Segoe UI" panose="020B0502040204020203" pitchFamily="34" charset="0"/>
              <a:ea typeface="Segoe UI" panose="020B0502040204020203" pitchFamily="34" charset="0"/>
              <a:cs typeface="Segoe UI" panose="020B0502040204020203" pitchFamily="34" charset="0"/>
            </a:rPr>
            <a:t>Budget</a:t>
          </a:r>
          <a:r>
            <a:rPr lang="hu-HU" sz="1400" b="1" kern="1200" dirty="0">
              <a:latin typeface="Segoe UI" panose="020B0502040204020203" pitchFamily="34" charset="0"/>
              <a:ea typeface="Segoe UI" panose="020B0502040204020203" pitchFamily="34" charset="0"/>
              <a:cs typeface="Segoe UI" panose="020B0502040204020203" pitchFamily="34" charset="0"/>
            </a:rPr>
            <a:t> Bill </a:t>
          </a:r>
          <a:r>
            <a:rPr lang="hu-HU" sz="1400" b="1" kern="1200" dirty="0" err="1">
              <a:latin typeface="Segoe UI" panose="020B0502040204020203" pitchFamily="34" charset="0"/>
              <a:ea typeface="Segoe UI" panose="020B0502040204020203" pitchFamily="34" charset="0"/>
              <a:cs typeface="Segoe UI" panose="020B0502040204020203" pitchFamily="34" charset="0"/>
            </a:rPr>
            <a:t>in</a:t>
          </a:r>
          <a:r>
            <a:rPr lang="hu-HU" sz="1400" b="1" kern="1200" dirty="0">
              <a:latin typeface="Segoe UI" panose="020B0502040204020203" pitchFamily="34" charset="0"/>
              <a:ea typeface="Segoe UI" panose="020B0502040204020203" pitchFamily="34" charset="0"/>
              <a:cs typeface="Segoe UI" panose="020B0502040204020203" pitchFamily="34" charset="0"/>
            </a:rPr>
            <a:t> </a:t>
          </a:r>
          <a:r>
            <a:rPr lang="hu-HU" sz="1400" b="1" kern="1200" dirty="0" err="1">
              <a:latin typeface="Segoe UI" panose="020B0502040204020203" pitchFamily="34" charset="0"/>
              <a:ea typeface="Segoe UI" panose="020B0502040204020203" pitchFamily="34" charset="0"/>
              <a:cs typeface="Segoe UI" panose="020B0502040204020203" pitchFamily="34" charset="0"/>
            </a:rPr>
            <a:t>it</a:t>
          </a:r>
          <a:r>
            <a:rPr lang="hu-HU" sz="1400" b="1" kern="1200" dirty="0">
              <a:latin typeface="Segoe UI" panose="020B0502040204020203" pitchFamily="34" charset="0"/>
              <a:ea typeface="Segoe UI" panose="020B0502040204020203" pitchFamily="34" charset="0"/>
              <a:cs typeface="Segoe UI" panose="020B0502040204020203" pitchFamily="34" charset="0"/>
            </a:rPr>
            <a:t>’s </a:t>
          </a:r>
          <a:r>
            <a:rPr lang="hu-HU" sz="1400" b="1" kern="1200" dirty="0" err="1">
              <a:latin typeface="Segoe UI" panose="020B0502040204020203" pitchFamily="34" charset="0"/>
              <a:ea typeface="Segoe UI" panose="020B0502040204020203" pitchFamily="34" charset="0"/>
              <a:cs typeface="Segoe UI" panose="020B0502040204020203" pitchFamily="34" charset="0"/>
            </a:rPr>
            <a:t>first</a:t>
          </a:r>
          <a:r>
            <a:rPr lang="hu-HU" sz="1400" b="1" kern="1200" dirty="0">
              <a:latin typeface="Segoe UI" panose="020B0502040204020203" pitchFamily="34" charset="0"/>
              <a:ea typeface="Segoe UI" panose="020B0502040204020203" pitchFamily="34" charset="0"/>
              <a:cs typeface="Segoe UI" panose="020B0502040204020203" pitchFamily="34" charset="0"/>
            </a:rPr>
            <a:t> </a:t>
          </a:r>
          <a:r>
            <a:rPr lang="hu-HU" sz="1400" b="1" kern="1200" dirty="0" err="1">
              <a:latin typeface="Segoe UI" panose="020B0502040204020203" pitchFamily="34" charset="0"/>
              <a:ea typeface="Segoe UI" panose="020B0502040204020203" pitchFamily="34" charset="0"/>
              <a:cs typeface="Segoe UI" panose="020B0502040204020203" pitchFamily="34" charset="0"/>
            </a:rPr>
            <a:t>reading</a:t>
          </a:r>
          <a:r>
            <a:rPr lang="hu-HU" sz="1400" b="1" kern="1200" dirty="0">
              <a:latin typeface="Segoe UI" panose="020B0502040204020203" pitchFamily="34" charset="0"/>
              <a:ea typeface="Segoe UI" panose="020B0502040204020203" pitchFamily="34" charset="0"/>
              <a:cs typeface="Segoe UI" panose="020B0502040204020203" pitchFamily="34" charset="0"/>
            </a:rPr>
            <a:t> </a:t>
          </a:r>
          <a:r>
            <a:rPr lang="hu-HU" sz="1400" b="1" kern="1200" dirty="0" err="1">
              <a:latin typeface="Segoe UI" panose="020B0502040204020203" pitchFamily="34" charset="0"/>
              <a:ea typeface="Segoe UI" panose="020B0502040204020203" pitchFamily="34" charset="0"/>
              <a:cs typeface="Segoe UI" panose="020B0502040204020203" pitchFamily="34" charset="0"/>
            </a:rPr>
            <a:t>to</a:t>
          </a:r>
          <a:r>
            <a:rPr lang="hu-HU" sz="1400" b="1" kern="1200" dirty="0">
              <a:latin typeface="Segoe UI" panose="020B0502040204020203" pitchFamily="34" charset="0"/>
              <a:ea typeface="Segoe UI" panose="020B0502040204020203" pitchFamily="34" charset="0"/>
              <a:cs typeface="Segoe UI" panose="020B0502040204020203" pitchFamily="34" charset="0"/>
            </a:rPr>
            <a:t> </a:t>
          </a:r>
          <a:r>
            <a:rPr lang="hu-HU" sz="1400" b="1" kern="1200" dirty="0" err="1">
              <a:latin typeface="Segoe UI" panose="020B0502040204020203" pitchFamily="34" charset="0"/>
              <a:ea typeface="Segoe UI" panose="020B0502040204020203" pitchFamily="34" charset="0"/>
              <a:cs typeface="Segoe UI" panose="020B0502040204020203" pitchFamily="34" charset="0"/>
            </a:rPr>
            <a:t>the</a:t>
          </a:r>
          <a:r>
            <a:rPr lang="hu-HU" sz="1400" b="1" kern="1200" dirty="0">
              <a:latin typeface="Segoe UI" panose="020B0502040204020203" pitchFamily="34" charset="0"/>
              <a:ea typeface="Segoe UI" panose="020B0502040204020203" pitchFamily="34" charset="0"/>
              <a:cs typeface="Segoe UI" panose="020B0502040204020203" pitchFamily="34" charset="0"/>
            </a:rPr>
            <a:t> </a:t>
          </a:r>
          <a:r>
            <a:rPr lang="hu-HU" sz="1400" b="1" kern="1200" dirty="0" err="1">
              <a:latin typeface="Segoe UI" panose="020B0502040204020203" pitchFamily="34" charset="0"/>
              <a:ea typeface="Segoe UI" panose="020B0502040204020203" pitchFamily="34" charset="0"/>
              <a:cs typeface="Segoe UI" panose="020B0502040204020203" pitchFamily="34" charset="0"/>
            </a:rPr>
            <a:t>Goverment</a:t>
          </a:r>
          <a:endParaRPr lang="hu-HU" sz="1400" b="1" kern="1200" dirty="0">
            <a:latin typeface="Segoe UI" panose="020B0502040204020203" pitchFamily="34" charset="0"/>
            <a:ea typeface="Segoe UI" panose="020B0502040204020203" pitchFamily="34" charset="0"/>
            <a:cs typeface="Segoe UI" panose="020B0502040204020203" pitchFamily="34" charset="0"/>
          </a:endParaRPr>
        </a:p>
        <a:p>
          <a:pPr marL="114300" lvl="1" indent="-114300" algn="l" defTabSz="622300">
            <a:lnSpc>
              <a:spcPct val="90000"/>
            </a:lnSpc>
            <a:spcBef>
              <a:spcPct val="0"/>
            </a:spcBef>
            <a:spcAft>
              <a:spcPct val="15000"/>
            </a:spcAft>
            <a:buChar char="•"/>
          </a:pPr>
          <a:r>
            <a:rPr lang="hu-HU" sz="1400" b="1" kern="1200" dirty="0">
              <a:latin typeface="Segoe UI" panose="020B0502040204020203" pitchFamily="34" charset="0"/>
              <a:ea typeface="Segoe UI" panose="020B0502040204020203" pitchFamily="34" charset="0"/>
              <a:cs typeface="Segoe UI" panose="020B0502040204020203" pitchFamily="34" charset="0"/>
            </a:rPr>
            <a:t>The </a:t>
          </a:r>
          <a:r>
            <a:rPr lang="hu-HU" sz="1400" b="1" kern="1200" dirty="0" err="1">
              <a:latin typeface="Segoe UI" panose="020B0502040204020203" pitchFamily="34" charset="0"/>
              <a:ea typeface="Segoe UI" panose="020B0502040204020203" pitchFamily="34" charset="0"/>
              <a:cs typeface="Segoe UI" panose="020B0502040204020203" pitchFamily="34" charset="0"/>
            </a:rPr>
            <a:t>Goverment</a:t>
          </a:r>
          <a:r>
            <a:rPr lang="hu-HU" sz="1400" b="1" kern="1200" dirty="0">
              <a:latin typeface="Segoe UI" panose="020B0502040204020203" pitchFamily="34" charset="0"/>
              <a:ea typeface="Segoe UI" panose="020B0502040204020203" pitchFamily="34" charset="0"/>
              <a:cs typeface="Segoe UI" panose="020B0502040204020203" pitchFamily="34" charset="0"/>
            </a:rPr>
            <a:t> </a:t>
          </a:r>
          <a:r>
            <a:rPr lang="hu-HU" sz="1400" b="1" kern="1200" dirty="0" err="1">
              <a:latin typeface="Segoe UI" panose="020B0502040204020203" pitchFamily="34" charset="0"/>
              <a:ea typeface="Segoe UI" panose="020B0502040204020203" pitchFamily="34" charset="0"/>
              <a:cs typeface="Segoe UI" panose="020B0502040204020203" pitchFamily="34" charset="0"/>
            </a:rPr>
            <a:t>makes</a:t>
          </a:r>
          <a:r>
            <a:rPr lang="hu-HU" sz="1400" b="1" kern="1200" dirty="0">
              <a:latin typeface="Segoe UI" panose="020B0502040204020203" pitchFamily="34" charset="0"/>
              <a:ea typeface="Segoe UI" panose="020B0502040204020203" pitchFamily="34" charset="0"/>
              <a:cs typeface="Segoe UI" panose="020B0502040204020203" pitchFamily="34" charset="0"/>
            </a:rPr>
            <a:t> </a:t>
          </a:r>
          <a:r>
            <a:rPr lang="hu-HU" sz="1400" b="1" kern="1200" dirty="0" err="1">
              <a:latin typeface="Segoe UI" panose="020B0502040204020203" pitchFamily="34" charset="0"/>
              <a:ea typeface="Segoe UI" panose="020B0502040204020203" pitchFamily="34" charset="0"/>
              <a:cs typeface="Segoe UI" panose="020B0502040204020203" pitchFamily="34" charset="0"/>
            </a:rPr>
            <a:t>the</a:t>
          </a:r>
          <a:r>
            <a:rPr lang="hu-HU" sz="1400" b="1" kern="1200" dirty="0">
              <a:latin typeface="Segoe UI" panose="020B0502040204020203" pitchFamily="34" charset="0"/>
              <a:ea typeface="Segoe UI" panose="020B0502040204020203" pitchFamily="34" charset="0"/>
              <a:cs typeface="Segoe UI" panose="020B0502040204020203" pitchFamily="34" charset="0"/>
            </a:rPr>
            <a:t> </a:t>
          </a:r>
          <a:r>
            <a:rPr lang="hu-HU" sz="1400" b="1" kern="1200" dirty="0" err="1">
              <a:latin typeface="Segoe UI" panose="020B0502040204020203" pitchFamily="34" charset="0"/>
              <a:ea typeface="Segoe UI" panose="020B0502040204020203" pitchFamily="34" charset="0"/>
              <a:cs typeface="Segoe UI" panose="020B0502040204020203" pitchFamily="34" charset="0"/>
            </a:rPr>
            <a:t>necessary</a:t>
          </a:r>
          <a:r>
            <a:rPr lang="hu-HU" sz="1400" b="1" kern="1200" dirty="0">
              <a:latin typeface="Segoe UI" panose="020B0502040204020203" pitchFamily="34" charset="0"/>
              <a:ea typeface="Segoe UI" panose="020B0502040204020203" pitchFamily="34" charset="0"/>
              <a:cs typeface="Segoe UI" panose="020B0502040204020203" pitchFamily="34" charset="0"/>
            </a:rPr>
            <a:t> </a:t>
          </a:r>
          <a:r>
            <a:rPr lang="hu-HU" sz="1400" b="1" kern="1200" dirty="0" err="1">
              <a:latin typeface="Segoe UI" panose="020B0502040204020203" pitchFamily="34" charset="0"/>
              <a:ea typeface="Segoe UI" panose="020B0502040204020203" pitchFamily="34" charset="0"/>
              <a:cs typeface="Segoe UI" panose="020B0502040204020203" pitchFamily="34" charset="0"/>
            </a:rPr>
            <a:t>decions</a:t>
          </a:r>
          <a:r>
            <a:rPr lang="hu-HU" sz="1400" b="1" kern="1200" dirty="0">
              <a:latin typeface="Segoe UI" panose="020B0502040204020203" pitchFamily="34" charset="0"/>
              <a:ea typeface="Segoe UI" panose="020B0502040204020203" pitchFamily="34" charset="0"/>
              <a:cs typeface="Segoe UI" panose="020B0502040204020203" pitchFamily="34" charset="0"/>
            </a:rPr>
            <a:t> and </a:t>
          </a:r>
          <a:r>
            <a:rPr lang="hu-HU" sz="1400" b="1" kern="1200" dirty="0" err="1">
              <a:latin typeface="Segoe UI" panose="020B0502040204020203" pitchFamily="34" charset="0"/>
              <a:ea typeface="Segoe UI" panose="020B0502040204020203" pitchFamily="34" charset="0"/>
              <a:cs typeface="Segoe UI" panose="020B0502040204020203" pitchFamily="34" charset="0"/>
            </a:rPr>
            <a:t>accepts</a:t>
          </a:r>
          <a:r>
            <a:rPr lang="hu-HU" sz="1400" b="1" kern="1200" dirty="0">
              <a:latin typeface="Segoe UI" panose="020B0502040204020203" pitchFamily="34" charset="0"/>
              <a:ea typeface="Segoe UI" panose="020B0502040204020203" pitchFamily="34" charset="0"/>
              <a:cs typeface="Segoe UI" panose="020B0502040204020203" pitchFamily="34" charset="0"/>
            </a:rPr>
            <a:t> </a:t>
          </a:r>
          <a:r>
            <a:rPr lang="hu-HU" sz="1400" b="1" kern="1200" dirty="0" err="1">
              <a:latin typeface="Segoe UI" panose="020B0502040204020203" pitchFamily="34" charset="0"/>
              <a:ea typeface="Segoe UI" panose="020B0502040204020203" pitchFamily="34" charset="0"/>
              <a:cs typeface="Segoe UI" panose="020B0502040204020203" pitchFamily="34" charset="0"/>
            </a:rPr>
            <a:t>the</a:t>
          </a:r>
          <a:r>
            <a:rPr lang="hu-HU" sz="1400" b="1" kern="1200" dirty="0">
              <a:latin typeface="Segoe UI" panose="020B0502040204020203" pitchFamily="34" charset="0"/>
              <a:ea typeface="Segoe UI" panose="020B0502040204020203" pitchFamily="34" charset="0"/>
              <a:cs typeface="Segoe UI" panose="020B0502040204020203" pitchFamily="34" charset="0"/>
            </a:rPr>
            <a:t> </a:t>
          </a:r>
          <a:r>
            <a:rPr lang="hu-HU" sz="1400" b="1" kern="1200" dirty="0" err="1">
              <a:latin typeface="Segoe UI" panose="020B0502040204020203" pitchFamily="34" charset="0"/>
              <a:ea typeface="Segoe UI" panose="020B0502040204020203" pitchFamily="34" charset="0"/>
              <a:cs typeface="Segoe UI" panose="020B0502040204020203" pitchFamily="34" charset="0"/>
            </a:rPr>
            <a:t>Budget</a:t>
          </a:r>
          <a:r>
            <a:rPr lang="hu-HU" sz="1400" b="1" kern="1200" dirty="0">
              <a:latin typeface="Segoe UI" panose="020B0502040204020203" pitchFamily="34" charset="0"/>
              <a:ea typeface="Segoe UI" panose="020B0502040204020203" pitchFamily="34" charset="0"/>
              <a:cs typeface="Segoe UI" panose="020B0502040204020203" pitchFamily="34" charset="0"/>
            </a:rPr>
            <a:t> Bill </a:t>
          </a:r>
        </a:p>
      </dsp:txBody>
      <dsp:txXfrm rot="-5400000">
        <a:off x="1365936" y="2596420"/>
        <a:ext cx="7417356" cy="1175675"/>
      </dsp:txXfrm>
    </dsp:sp>
    <dsp:sp modelId="{2BE7799D-2E6A-4D38-9623-E5AC65D66D31}">
      <dsp:nvSpPr>
        <dsp:cNvPr id="0" name=""/>
        <dsp:cNvSpPr/>
      </dsp:nvSpPr>
      <dsp:spPr>
        <a:xfrm rot="5400000">
          <a:off x="-13127" y="3995066"/>
          <a:ext cx="1401520" cy="1393925"/>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hu-HU" sz="1400" b="1" kern="1200" dirty="0" err="1">
              <a:latin typeface="Segoe UI" panose="020B0502040204020203" pitchFamily="34" charset="0"/>
              <a:ea typeface="Segoe UI" panose="020B0502040204020203" pitchFamily="34" charset="0"/>
              <a:cs typeface="Segoe UI" panose="020B0502040204020203" pitchFamily="34" charset="0"/>
            </a:rPr>
            <a:t>until</a:t>
          </a:r>
          <a:r>
            <a:rPr lang="hu-HU" sz="1400" b="1" kern="1200" dirty="0">
              <a:latin typeface="Segoe UI" panose="020B0502040204020203" pitchFamily="34" charset="0"/>
              <a:ea typeface="Segoe UI" panose="020B0502040204020203" pitchFamily="34" charset="0"/>
              <a:cs typeface="Segoe UI" panose="020B0502040204020203" pitchFamily="34" charset="0"/>
            </a:rPr>
            <a:t> 15 </a:t>
          </a:r>
          <a:r>
            <a:rPr lang="hu-HU" sz="1400" b="1" kern="1200" dirty="0" err="1">
              <a:latin typeface="Segoe UI" panose="020B0502040204020203" pitchFamily="34" charset="0"/>
              <a:ea typeface="Segoe UI" panose="020B0502040204020203" pitchFamily="34" charset="0"/>
              <a:cs typeface="Segoe UI" panose="020B0502040204020203" pitchFamily="34" charset="0"/>
            </a:rPr>
            <a:t>October</a:t>
          </a:r>
          <a:r>
            <a:rPr lang="hu-HU" sz="1400" b="1" kern="1200" baseline="30000" dirty="0">
              <a:latin typeface="Segoe UI" panose="020B0502040204020203" pitchFamily="34" charset="0"/>
              <a:ea typeface="Segoe UI" panose="020B0502040204020203" pitchFamily="34" charset="0"/>
              <a:cs typeface="Segoe UI" panose="020B0502040204020203" pitchFamily="34" charset="0"/>
            </a:rPr>
            <a:t>*</a:t>
          </a:r>
          <a:endParaRPr lang="hu-HU" sz="1400" b="1" kern="1200" dirty="0">
            <a:latin typeface="Segoe UI" panose="020B0502040204020203" pitchFamily="34" charset="0"/>
            <a:ea typeface="Segoe UI" panose="020B0502040204020203" pitchFamily="34" charset="0"/>
            <a:cs typeface="Segoe UI" panose="020B0502040204020203" pitchFamily="34" charset="0"/>
          </a:endParaRPr>
        </a:p>
      </dsp:txBody>
      <dsp:txXfrm rot="-5400000">
        <a:off x="-9329" y="4688232"/>
        <a:ext cx="1393925" cy="7595"/>
      </dsp:txXfrm>
    </dsp:sp>
    <dsp:sp modelId="{95DF81D7-73E3-4CC1-A739-583974BA5DF1}">
      <dsp:nvSpPr>
        <dsp:cNvPr id="0" name=""/>
        <dsp:cNvSpPr/>
      </dsp:nvSpPr>
      <dsp:spPr>
        <a:xfrm rot="5400000">
          <a:off x="4650919" y="776440"/>
          <a:ext cx="910988" cy="7480957"/>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hu-HU" sz="1400" b="1" kern="1200" dirty="0">
              <a:latin typeface="Segoe UI" panose="020B0502040204020203" pitchFamily="34" charset="0"/>
              <a:ea typeface="Segoe UI" panose="020B0502040204020203" pitchFamily="34" charset="0"/>
              <a:cs typeface="Segoe UI" panose="020B0502040204020203" pitchFamily="34" charset="0"/>
            </a:rPr>
            <a:t>The </a:t>
          </a:r>
          <a:r>
            <a:rPr lang="hu-HU" sz="1400" b="1" kern="1200" dirty="0" err="1">
              <a:latin typeface="Segoe UI" panose="020B0502040204020203" pitchFamily="34" charset="0"/>
              <a:ea typeface="Segoe UI" panose="020B0502040204020203" pitchFamily="34" charset="0"/>
              <a:cs typeface="Segoe UI" panose="020B0502040204020203" pitchFamily="34" charset="0"/>
            </a:rPr>
            <a:t>Budget</a:t>
          </a:r>
          <a:r>
            <a:rPr lang="hu-HU" sz="1400" b="1" kern="1200" dirty="0">
              <a:latin typeface="Segoe UI" panose="020B0502040204020203" pitchFamily="34" charset="0"/>
              <a:ea typeface="Segoe UI" panose="020B0502040204020203" pitchFamily="34" charset="0"/>
              <a:cs typeface="Segoe UI" panose="020B0502040204020203" pitchFamily="34" charset="0"/>
            </a:rPr>
            <a:t> Bill is </a:t>
          </a:r>
          <a:r>
            <a:rPr lang="hu-HU" sz="1400" b="1" kern="1200" dirty="0" err="1">
              <a:latin typeface="Segoe UI" panose="020B0502040204020203" pitchFamily="34" charset="0"/>
              <a:ea typeface="Segoe UI" panose="020B0502040204020203" pitchFamily="34" charset="0"/>
              <a:cs typeface="Segoe UI" panose="020B0502040204020203" pitchFamily="34" charset="0"/>
            </a:rPr>
            <a:t>sent</a:t>
          </a:r>
          <a:r>
            <a:rPr lang="hu-HU" sz="1400" b="1" kern="1200" dirty="0">
              <a:latin typeface="Segoe UI" panose="020B0502040204020203" pitchFamily="34" charset="0"/>
              <a:ea typeface="Segoe UI" panose="020B0502040204020203" pitchFamily="34" charset="0"/>
              <a:cs typeface="Segoe UI" panose="020B0502040204020203" pitchFamily="34" charset="0"/>
            </a:rPr>
            <a:t> </a:t>
          </a:r>
          <a:r>
            <a:rPr lang="hu-HU" sz="1400" b="1" kern="1200" dirty="0" err="1">
              <a:latin typeface="Segoe UI" panose="020B0502040204020203" pitchFamily="34" charset="0"/>
              <a:ea typeface="Segoe UI" panose="020B0502040204020203" pitchFamily="34" charset="0"/>
              <a:cs typeface="Segoe UI" panose="020B0502040204020203" pitchFamily="34" charset="0"/>
            </a:rPr>
            <a:t>to</a:t>
          </a:r>
          <a:r>
            <a:rPr lang="hu-HU" sz="1400" b="1" kern="1200" dirty="0">
              <a:latin typeface="Segoe UI" panose="020B0502040204020203" pitchFamily="34" charset="0"/>
              <a:ea typeface="Segoe UI" panose="020B0502040204020203" pitchFamily="34" charset="0"/>
              <a:cs typeface="Segoe UI" panose="020B0502040204020203" pitchFamily="34" charset="0"/>
            </a:rPr>
            <a:t> </a:t>
          </a:r>
          <a:r>
            <a:rPr lang="hu-HU" sz="1400" b="1" kern="1200" dirty="0" err="1">
              <a:latin typeface="Segoe UI" panose="020B0502040204020203" pitchFamily="34" charset="0"/>
              <a:ea typeface="Segoe UI" panose="020B0502040204020203" pitchFamily="34" charset="0"/>
              <a:cs typeface="Segoe UI" panose="020B0502040204020203" pitchFamily="34" charset="0"/>
            </a:rPr>
            <a:t>the</a:t>
          </a:r>
          <a:r>
            <a:rPr lang="hu-HU" sz="1400" b="1" kern="1200" dirty="0">
              <a:latin typeface="Segoe UI" panose="020B0502040204020203" pitchFamily="34" charset="0"/>
              <a:ea typeface="Segoe UI" panose="020B0502040204020203" pitchFamily="34" charset="0"/>
              <a:cs typeface="Segoe UI" panose="020B0502040204020203" pitchFamily="34" charset="0"/>
            </a:rPr>
            <a:t> </a:t>
          </a:r>
          <a:r>
            <a:rPr lang="hu-HU" sz="1400" b="1" kern="1200" dirty="0" err="1">
              <a:latin typeface="Segoe UI" panose="020B0502040204020203" pitchFamily="34" charset="0"/>
              <a:ea typeface="Segoe UI" panose="020B0502040204020203" pitchFamily="34" charset="0"/>
              <a:cs typeface="Segoe UI" panose="020B0502040204020203" pitchFamily="34" charset="0"/>
            </a:rPr>
            <a:t>Fiscal</a:t>
          </a:r>
          <a:r>
            <a:rPr lang="hu-HU" sz="1400" b="1" kern="1200" dirty="0">
              <a:latin typeface="Segoe UI" panose="020B0502040204020203" pitchFamily="34" charset="0"/>
              <a:ea typeface="Segoe UI" panose="020B0502040204020203" pitchFamily="34" charset="0"/>
              <a:cs typeface="Segoe UI" panose="020B0502040204020203" pitchFamily="34" charset="0"/>
            </a:rPr>
            <a:t> </a:t>
          </a:r>
          <a:r>
            <a:rPr lang="hu-HU" sz="1400" b="1" kern="1200" dirty="0" err="1">
              <a:latin typeface="Segoe UI" panose="020B0502040204020203" pitchFamily="34" charset="0"/>
              <a:ea typeface="Segoe UI" panose="020B0502040204020203" pitchFamily="34" charset="0"/>
              <a:cs typeface="Segoe UI" panose="020B0502040204020203" pitchFamily="34" charset="0"/>
            </a:rPr>
            <a:t>Council</a:t>
          </a:r>
          <a:r>
            <a:rPr lang="hu-HU" sz="1400" b="1" kern="1200" dirty="0">
              <a:latin typeface="Segoe UI" panose="020B0502040204020203" pitchFamily="34" charset="0"/>
              <a:ea typeface="Segoe UI" panose="020B0502040204020203" pitchFamily="34" charset="0"/>
              <a:cs typeface="Segoe UI" panose="020B0502040204020203" pitchFamily="34" charset="0"/>
            </a:rPr>
            <a:t> </a:t>
          </a:r>
          <a:r>
            <a:rPr lang="hu-HU" sz="1400" b="1" kern="1200" dirty="0" err="1">
              <a:latin typeface="Segoe UI" panose="020B0502040204020203" pitchFamily="34" charset="0"/>
              <a:ea typeface="Segoe UI" panose="020B0502040204020203" pitchFamily="34" charset="0"/>
              <a:cs typeface="Segoe UI" panose="020B0502040204020203" pitchFamily="34" charset="0"/>
            </a:rPr>
            <a:t>for</a:t>
          </a:r>
          <a:r>
            <a:rPr lang="hu-HU" sz="1400" b="1" kern="1200" dirty="0">
              <a:latin typeface="Segoe UI" panose="020B0502040204020203" pitchFamily="34" charset="0"/>
              <a:ea typeface="Segoe UI" panose="020B0502040204020203" pitchFamily="34" charset="0"/>
              <a:cs typeface="Segoe UI" panose="020B0502040204020203" pitchFamily="34" charset="0"/>
            </a:rPr>
            <a:t> </a:t>
          </a:r>
          <a:r>
            <a:rPr lang="hu-HU" sz="1400" b="1" kern="1200" dirty="0" err="1">
              <a:latin typeface="Segoe UI" panose="020B0502040204020203" pitchFamily="34" charset="0"/>
              <a:ea typeface="Segoe UI" panose="020B0502040204020203" pitchFamily="34" charset="0"/>
              <a:cs typeface="Segoe UI" panose="020B0502040204020203" pitchFamily="34" charset="0"/>
            </a:rPr>
            <a:t>it</a:t>
          </a:r>
          <a:r>
            <a:rPr lang="hu-HU" sz="1400" b="1" kern="1200" dirty="0">
              <a:latin typeface="Segoe UI" panose="020B0502040204020203" pitchFamily="34" charset="0"/>
              <a:ea typeface="Segoe UI" panose="020B0502040204020203" pitchFamily="34" charset="0"/>
              <a:cs typeface="Segoe UI" panose="020B0502040204020203" pitchFamily="34" charset="0"/>
            </a:rPr>
            <a:t>’s </a:t>
          </a:r>
          <a:r>
            <a:rPr lang="hu-HU" sz="1400" b="1" kern="1200" dirty="0" err="1">
              <a:latin typeface="Segoe UI" panose="020B0502040204020203" pitchFamily="34" charset="0"/>
              <a:ea typeface="Segoe UI" panose="020B0502040204020203" pitchFamily="34" charset="0"/>
              <a:cs typeface="Segoe UI" panose="020B0502040204020203" pitchFamily="34" charset="0"/>
            </a:rPr>
            <a:t>opinion</a:t>
          </a:r>
          <a:r>
            <a:rPr lang="hu-HU" sz="1400" b="1" kern="1200" dirty="0">
              <a:latin typeface="Segoe UI" panose="020B0502040204020203" pitchFamily="34" charset="0"/>
              <a:ea typeface="Segoe UI" panose="020B0502040204020203" pitchFamily="34" charset="0"/>
              <a:cs typeface="Segoe UI" panose="020B0502040204020203" pitchFamily="34" charset="0"/>
            </a:rPr>
            <a:t> (</a:t>
          </a:r>
          <a:r>
            <a:rPr lang="hu-HU" sz="1400" b="1" kern="1200" dirty="0" err="1">
              <a:latin typeface="Segoe UI" panose="020B0502040204020203" pitchFamily="34" charset="0"/>
              <a:ea typeface="Segoe UI" panose="020B0502040204020203" pitchFamily="34" charset="0"/>
              <a:cs typeface="Segoe UI" panose="020B0502040204020203" pitchFamily="34" charset="0"/>
            </a:rPr>
            <a:t>Fiscal</a:t>
          </a:r>
          <a:r>
            <a:rPr lang="hu-HU" sz="1400" b="1" kern="1200" dirty="0">
              <a:latin typeface="Segoe UI" panose="020B0502040204020203" pitchFamily="34" charset="0"/>
              <a:ea typeface="Segoe UI" panose="020B0502040204020203" pitchFamily="34" charset="0"/>
              <a:cs typeface="Segoe UI" panose="020B0502040204020203" pitchFamily="34" charset="0"/>
            </a:rPr>
            <a:t> </a:t>
          </a:r>
          <a:r>
            <a:rPr lang="hu-HU" sz="1400" b="1" kern="1200" dirty="0" err="1">
              <a:latin typeface="Segoe UI" panose="020B0502040204020203" pitchFamily="34" charset="0"/>
              <a:ea typeface="Segoe UI" panose="020B0502040204020203" pitchFamily="34" charset="0"/>
              <a:cs typeface="Segoe UI" panose="020B0502040204020203" pitchFamily="34" charset="0"/>
            </a:rPr>
            <a:t>Council</a:t>
          </a:r>
          <a:r>
            <a:rPr lang="hu-HU" sz="1400" b="1" kern="1200" dirty="0">
              <a:latin typeface="Segoe UI" panose="020B0502040204020203" pitchFamily="34" charset="0"/>
              <a:ea typeface="Segoe UI" panose="020B0502040204020203" pitchFamily="34" charset="0"/>
              <a:cs typeface="Segoe UI" panose="020B0502040204020203" pitchFamily="34" charset="0"/>
            </a:rPr>
            <a:t> has </a:t>
          </a:r>
          <a:r>
            <a:rPr lang="hu-HU" sz="1400" b="1" kern="1200">
              <a:latin typeface="Segoe UI" panose="020B0502040204020203" pitchFamily="34" charset="0"/>
              <a:ea typeface="Segoe UI" panose="020B0502040204020203" pitchFamily="34" charset="0"/>
              <a:cs typeface="Segoe UI" panose="020B0502040204020203" pitchFamily="34" charset="0"/>
            </a:rPr>
            <a:t>10 days, </a:t>
          </a:r>
          <a:r>
            <a:rPr lang="hu-HU" sz="1400" b="1" kern="1200" dirty="0" err="1">
              <a:latin typeface="Segoe UI" panose="020B0502040204020203" pitchFamily="34" charset="0"/>
              <a:ea typeface="Segoe UI" panose="020B0502040204020203" pitchFamily="34" charset="0"/>
              <a:cs typeface="Segoe UI" panose="020B0502040204020203" pitchFamily="34" charset="0"/>
            </a:rPr>
            <a:t>if</a:t>
          </a:r>
          <a:r>
            <a:rPr lang="hu-HU" sz="1400" b="1" kern="1200" dirty="0">
              <a:latin typeface="Segoe UI" panose="020B0502040204020203" pitchFamily="34" charset="0"/>
              <a:ea typeface="Segoe UI" panose="020B0502040204020203" pitchFamily="34" charset="0"/>
              <a:cs typeface="Segoe UI" panose="020B0502040204020203" pitchFamily="34" charset="0"/>
            </a:rPr>
            <a:t> </a:t>
          </a:r>
          <a:r>
            <a:rPr lang="hu-HU" sz="1400" b="1" kern="1200" dirty="0" err="1">
              <a:latin typeface="Segoe UI" panose="020B0502040204020203" pitchFamily="34" charset="0"/>
              <a:ea typeface="Segoe UI" panose="020B0502040204020203" pitchFamily="34" charset="0"/>
              <a:cs typeface="Segoe UI" panose="020B0502040204020203" pitchFamily="34" charset="0"/>
            </a:rPr>
            <a:t>it</a:t>
          </a:r>
          <a:r>
            <a:rPr lang="hu-HU" sz="1400" b="1" kern="1200" dirty="0">
              <a:latin typeface="Segoe UI" panose="020B0502040204020203" pitchFamily="34" charset="0"/>
              <a:ea typeface="Segoe UI" panose="020B0502040204020203" pitchFamily="34" charset="0"/>
              <a:cs typeface="Segoe UI" panose="020B0502040204020203" pitchFamily="34" charset="0"/>
            </a:rPr>
            <a:t> </a:t>
          </a:r>
          <a:r>
            <a:rPr lang="hu-HU" sz="1400" b="1" kern="1200" dirty="0" err="1">
              <a:latin typeface="Segoe UI" panose="020B0502040204020203" pitchFamily="34" charset="0"/>
              <a:ea typeface="Segoe UI" panose="020B0502040204020203" pitchFamily="34" charset="0"/>
              <a:cs typeface="Segoe UI" panose="020B0502040204020203" pitchFamily="34" charset="0"/>
            </a:rPr>
            <a:t>disagrees</a:t>
          </a:r>
          <a:r>
            <a:rPr lang="hu-HU" sz="1400" b="1" kern="1200" dirty="0">
              <a:latin typeface="Segoe UI" panose="020B0502040204020203" pitchFamily="34" charset="0"/>
              <a:ea typeface="Segoe UI" panose="020B0502040204020203" pitchFamily="34" charset="0"/>
              <a:cs typeface="Segoe UI" panose="020B0502040204020203" pitchFamily="34" charset="0"/>
            </a:rPr>
            <a:t> </a:t>
          </a:r>
          <a:r>
            <a:rPr lang="hu-HU" sz="1400" b="1" kern="1200" dirty="0" err="1">
              <a:latin typeface="Segoe UI" panose="020B0502040204020203" pitchFamily="34" charset="0"/>
              <a:ea typeface="Segoe UI" panose="020B0502040204020203" pitchFamily="34" charset="0"/>
              <a:cs typeface="Segoe UI" panose="020B0502040204020203" pitchFamily="34" charset="0"/>
            </a:rPr>
            <a:t>the</a:t>
          </a:r>
          <a:r>
            <a:rPr lang="hu-HU" sz="1400" b="1" kern="1200" dirty="0">
              <a:latin typeface="Segoe UI" panose="020B0502040204020203" pitchFamily="34" charset="0"/>
              <a:ea typeface="Segoe UI" panose="020B0502040204020203" pitchFamily="34" charset="0"/>
              <a:cs typeface="Segoe UI" panose="020B0502040204020203" pitchFamily="34" charset="0"/>
            </a:rPr>
            <a:t> </a:t>
          </a:r>
          <a:r>
            <a:rPr lang="hu-HU" sz="1400" b="1" kern="1200" dirty="0" err="1">
              <a:latin typeface="Segoe UI" panose="020B0502040204020203" pitchFamily="34" charset="0"/>
              <a:ea typeface="Segoe UI" panose="020B0502040204020203" pitchFamily="34" charset="0"/>
              <a:cs typeface="Segoe UI" panose="020B0502040204020203" pitchFamily="34" charset="0"/>
            </a:rPr>
            <a:t>Goverment</a:t>
          </a:r>
          <a:r>
            <a:rPr lang="hu-HU" sz="1400" b="1" kern="1200" dirty="0">
              <a:latin typeface="Segoe UI" panose="020B0502040204020203" pitchFamily="34" charset="0"/>
              <a:ea typeface="Segoe UI" panose="020B0502040204020203" pitchFamily="34" charset="0"/>
              <a:cs typeface="Segoe UI" panose="020B0502040204020203" pitchFamily="34" charset="0"/>
            </a:rPr>
            <a:t> has </a:t>
          </a:r>
          <a:r>
            <a:rPr lang="hu-HU" sz="1400" b="1" kern="1200" dirty="0" err="1">
              <a:latin typeface="Segoe UI" panose="020B0502040204020203" pitchFamily="34" charset="0"/>
              <a:ea typeface="Segoe UI" panose="020B0502040204020203" pitchFamily="34" charset="0"/>
              <a:cs typeface="Segoe UI" panose="020B0502040204020203" pitchFamily="34" charset="0"/>
            </a:rPr>
            <a:t>to</a:t>
          </a:r>
          <a:r>
            <a:rPr lang="hu-HU" sz="1400" b="1" kern="1200" dirty="0">
              <a:latin typeface="Segoe UI" panose="020B0502040204020203" pitchFamily="34" charset="0"/>
              <a:ea typeface="Segoe UI" panose="020B0502040204020203" pitchFamily="34" charset="0"/>
              <a:cs typeface="Segoe UI" panose="020B0502040204020203" pitchFamily="34" charset="0"/>
            </a:rPr>
            <a:t> </a:t>
          </a:r>
          <a:r>
            <a:rPr lang="hu-HU" sz="1400" b="1" kern="1200" dirty="0" err="1">
              <a:latin typeface="Segoe UI" panose="020B0502040204020203" pitchFamily="34" charset="0"/>
              <a:ea typeface="Segoe UI" panose="020B0502040204020203" pitchFamily="34" charset="0"/>
              <a:cs typeface="Segoe UI" panose="020B0502040204020203" pitchFamily="34" charset="0"/>
            </a:rPr>
            <a:t>discuss</a:t>
          </a:r>
          <a:r>
            <a:rPr lang="hu-HU" sz="1400" b="1" kern="1200" dirty="0">
              <a:latin typeface="Segoe UI" panose="020B0502040204020203" pitchFamily="34" charset="0"/>
              <a:ea typeface="Segoe UI" panose="020B0502040204020203" pitchFamily="34" charset="0"/>
              <a:cs typeface="Segoe UI" panose="020B0502040204020203" pitchFamily="34" charset="0"/>
            </a:rPr>
            <a:t> </a:t>
          </a:r>
          <a:r>
            <a:rPr lang="hu-HU" sz="1400" b="1" kern="1200" dirty="0" err="1">
              <a:latin typeface="Segoe UI" panose="020B0502040204020203" pitchFamily="34" charset="0"/>
              <a:ea typeface="Segoe UI" panose="020B0502040204020203" pitchFamily="34" charset="0"/>
              <a:cs typeface="Segoe UI" panose="020B0502040204020203" pitchFamily="34" charset="0"/>
            </a:rPr>
            <a:t>the</a:t>
          </a:r>
          <a:r>
            <a:rPr lang="hu-HU" sz="1400" b="1" kern="1200" dirty="0">
              <a:latin typeface="Segoe UI" panose="020B0502040204020203" pitchFamily="34" charset="0"/>
              <a:ea typeface="Segoe UI" panose="020B0502040204020203" pitchFamily="34" charset="0"/>
              <a:cs typeface="Segoe UI" panose="020B0502040204020203" pitchFamily="34" charset="0"/>
            </a:rPr>
            <a:t>  </a:t>
          </a:r>
          <a:r>
            <a:rPr lang="hu-HU" sz="1400" b="1" kern="1200" dirty="0" err="1">
              <a:latin typeface="Segoe UI" panose="020B0502040204020203" pitchFamily="34" charset="0"/>
              <a:ea typeface="Segoe UI" panose="020B0502040204020203" pitchFamily="34" charset="0"/>
              <a:cs typeface="Segoe UI" panose="020B0502040204020203" pitchFamily="34" charset="0"/>
            </a:rPr>
            <a:t>Budget</a:t>
          </a:r>
          <a:r>
            <a:rPr lang="hu-HU" sz="1400" b="1" kern="1200" dirty="0">
              <a:latin typeface="Segoe UI" panose="020B0502040204020203" pitchFamily="34" charset="0"/>
              <a:ea typeface="Segoe UI" panose="020B0502040204020203" pitchFamily="34" charset="0"/>
              <a:cs typeface="Segoe UI" panose="020B0502040204020203" pitchFamily="34" charset="0"/>
            </a:rPr>
            <a:t> Bill again)</a:t>
          </a:r>
        </a:p>
        <a:p>
          <a:pPr marL="114300" lvl="1" indent="-114300" algn="l" defTabSz="622300">
            <a:lnSpc>
              <a:spcPct val="90000"/>
            </a:lnSpc>
            <a:spcBef>
              <a:spcPct val="0"/>
            </a:spcBef>
            <a:spcAft>
              <a:spcPct val="15000"/>
            </a:spcAft>
            <a:buChar char="•"/>
          </a:pPr>
          <a:r>
            <a:rPr lang="hu-HU" sz="1400" b="1" kern="1200" dirty="0">
              <a:latin typeface="Segoe UI" panose="020B0502040204020203" pitchFamily="34" charset="0"/>
              <a:ea typeface="Segoe UI" panose="020B0502040204020203" pitchFamily="34" charset="0"/>
              <a:cs typeface="Segoe UI" panose="020B0502040204020203" pitchFamily="34" charset="0"/>
            </a:rPr>
            <a:t>The </a:t>
          </a:r>
          <a:r>
            <a:rPr lang="hu-HU" sz="1400" b="1" kern="1200" dirty="0" err="1">
              <a:latin typeface="Segoe UI" panose="020B0502040204020203" pitchFamily="34" charset="0"/>
              <a:ea typeface="Segoe UI" panose="020B0502040204020203" pitchFamily="34" charset="0"/>
              <a:cs typeface="Segoe UI" panose="020B0502040204020203" pitchFamily="34" charset="0"/>
            </a:rPr>
            <a:t>Budget</a:t>
          </a:r>
          <a:r>
            <a:rPr lang="hu-HU" sz="1400" b="1" kern="1200" dirty="0">
              <a:latin typeface="Segoe UI" panose="020B0502040204020203" pitchFamily="34" charset="0"/>
              <a:ea typeface="Segoe UI" panose="020B0502040204020203" pitchFamily="34" charset="0"/>
              <a:cs typeface="Segoe UI" panose="020B0502040204020203" pitchFamily="34" charset="0"/>
            </a:rPr>
            <a:t> Bill is </a:t>
          </a:r>
          <a:r>
            <a:rPr lang="hu-HU" sz="1400" b="1" kern="1200" dirty="0" err="1">
              <a:latin typeface="Segoe UI" panose="020B0502040204020203" pitchFamily="34" charset="0"/>
              <a:ea typeface="Segoe UI" panose="020B0502040204020203" pitchFamily="34" charset="0"/>
              <a:cs typeface="Segoe UI" panose="020B0502040204020203" pitchFamily="34" charset="0"/>
            </a:rPr>
            <a:t>submitted</a:t>
          </a:r>
          <a:r>
            <a:rPr lang="hu-HU" sz="1400" b="1" kern="1200" dirty="0">
              <a:latin typeface="Segoe UI" panose="020B0502040204020203" pitchFamily="34" charset="0"/>
              <a:ea typeface="Segoe UI" panose="020B0502040204020203" pitchFamily="34" charset="0"/>
              <a:cs typeface="Segoe UI" panose="020B0502040204020203" pitchFamily="34" charset="0"/>
            </a:rPr>
            <a:t> </a:t>
          </a:r>
          <a:r>
            <a:rPr lang="hu-HU" sz="1400" b="1" kern="1200" dirty="0" err="1">
              <a:latin typeface="Segoe UI" panose="020B0502040204020203" pitchFamily="34" charset="0"/>
              <a:ea typeface="Segoe UI" panose="020B0502040204020203" pitchFamily="34" charset="0"/>
              <a:cs typeface="Segoe UI" panose="020B0502040204020203" pitchFamily="34" charset="0"/>
            </a:rPr>
            <a:t>to</a:t>
          </a:r>
          <a:r>
            <a:rPr lang="hu-HU" sz="1400" b="1" kern="1200" dirty="0">
              <a:latin typeface="Segoe UI" panose="020B0502040204020203" pitchFamily="34" charset="0"/>
              <a:ea typeface="Segoe UI" panose="020B0502040204020203" pitchFamily="34" charset="0"/>
              <a:cs typeface="Segoe UI" panose="020B0502040204020203" pitchFamily="34" charset="0"/>
            </a:rPr>
            <a:t> Parlament</a:t>
          </a:r>
        </a:p>
      </dsp:txBody>
      <dsp:txXfrm rot="-5400000">
        <a:off x="1365935" y="4105896"/>
        <a:ext cx="7436486" cy="8220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885724-B0ED-4296-8272-27ECD748F9F6}">
      <dsp:nvSpPr>
        <dsp:cNvPr id="0" name=""/>
        <dsp:cNvSpPr/>
      </dsp:nvSpPr>
      <dsp:spPr>
        <a:xfrm>
          <a:off x="0" y="5217"/>
          <a:ext cx="9036496" cy="233881"/>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rtl="0">
            <a:lnSpc>
              <a:spcPct val="90000"/>
            </a:lnSpc>
            <a:spcBef>
              <a:spcPct val="0"/>
            </a:spcBef>
            <a:spcAft>
              <a:spcPct val="35000"/>
            </a:spcAft>
            <a:buNone/>
          </a:pPr>
          <a:r>
            <a:rPr lang="hu-HU" sz="1000" b="1" kern="1200" dirty="0" err="1">
              <a:latin typeface="Segoe UI" panose="020B0502040204020203" pitchFamily="34" charset="0"/>
              <a:ea typeface="Segoe UI" panose="020B0502040204020203" pitchFamily="34" charset="0"/>
              <a:cs typeface="Segoe UI" panose="020B0502040204020203" pitchFamily="34" charset="0"/>
            </a:rPr>
            <a:t>It</a:t>
          </a:r>
          <a:r>
            <a:rPr lang="hu-HU" sz="1000" b="1" kern="1200" dirty="0">
              <a:latin typeface="Segoe UI" panose="020B0502040204020203" pitchFamily="34" charset="0"/>
              <a:ea typeface="Segoe UI" panose="020B0502040204020203" pitchFamily="34" charset="0"/>
              <a:cs typeface="Segoe UI" panose="020B0502040204020203" pitchFamily="34" charset="0"/>
            </a:rPr>
            <a:t> </a:t>
          </a:r>
          <a:r>
            <a:rPr lang="hu-HU" sz="1000" b="1" kern="1200" dirty="0" err="1">
              <a:latin typeface="Segoe UI" panose="020B0502040204020203" pitchFamily="34" charset="0"/>
              <a:ea typeface="Segoe UI" panose="020B0502040204020203" pitchFamily="34" charset="0"/>
              <a:cs typeface="Segoe UI" panose="020B0502040204020203" pitchFamily="34" charset="0"/>
            </a:rPr>
            <a:t>contains</a:t>
          </a:r>
          <a:r>
            <a:rPr lang="hu-HU" sz="1000" b="1" kern="1200" dirty="0">
              <a:latin typeface="Segoe UI" panose="020B0502040204020203" pitchFamily="34" charset="0"/>
              <a:ea typeface="Segoe UI" panose="020B0502040204020203" pitchFamily="34" charset="0"/>
              <a:cs typeface="Segoe UI" panose="020B0502040204020203" pitchFamily="34" charset="0"/>
            </a:rPr>
            <a:t>:</a:t>
          </a:r>
        </a:p>
      </dsp:txBody>
      <dsp:txXfrm>
        <a:off x="11417" y="16634"/>
        <a:ext cx="9013662" cy="211047"/>
      </dsp:txXfrm>
    </dsp:sp>
    <dsp:sp modelId="{DAF146CB-C737-459C-96C2-AD6554EE5DFA}">
      <dsp:nvSpPr>
        <dsp:cNvPr id="0" name=""/>
        <dsp:cNvSpPr/>
      </dsp:nvSpPr>
      <dsp:spPr>
        <a:xfrm>
          <a:off x="0" y="239099"/>
          <a:ext cx="9036496" cy="1388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6909" tIns="12700" rIns="71120" bIns="12700" numCol="1" spcCol="1270" anchor="t" anchorCtr="0">
          <a:noAutofit/>
        </a:bodyPr>
        <a:lstStyle/>
        <a:p>
          <a:pPr marL="57150" lvl="1" indent="-57150" algn="l" defTabSz="444500" rtl="0">
            <a:lnSpc>
              <a:spcPct val="90000"/>
            </a:lnSpc>
            <a:spcBef>
              <a:spcPct val="0"/>
            </a:spcBef>
            <a:spcAft>
              <a:spcPct val="20000"/>
            </a:spcAft>
            <a:buChar char="•"/>
          </a:pPr>
          <a:r>
            <a:rPr lang="hu-HU" sz="1000" b="1" kern="1200" dirty="0">
              <a:latin typeface="Segoe UI" panose="020B0502040204020203" pitchFamily="34" charset="0"/>
              <a:ea typeface="Segoe UI" panose="020B0502040204020203" pitchFamily="34" charset="0"/>
              <a:cs typeface="Segoe UI" panose="020B0502040204020203" pitchFamily="34" charset="0"/>
            </a:rPr>
            <a:t> The Bill (</a:t>
          </a:r>
          <a:r>
            <a:rPr lang="hu-HU" sz="1000" b="1" kern="1200" dirty="0" err="1">
              <a:latin typeface="Segoe UI" panose="020B0502040204020203" pitchFamily="34" charset="0"/>
              <a:ea typeface="Segoe UI" panose="020B0502040204020203" pitchFamily="34" charset="0"/>
              <a:cs typeface="Segoe UI" panose="020B0502040204020203" pitchFamily="34" charset="0"/>
            </a:rPr>
            <a:t>legal</a:t>
          </a:r>
          <a:r>
            <a:rPr lang="hu-HU" sz="1000" b="1" kern="1200" dirty="0">
              <a:latin typeface="Segoe UI" panose="020B0502040204020203" pitchFamily="34" charset="0"/>
              <a:ea typeface="Segoe UI" panose="020B0502040204020203" pitchFamily="34" charset="0"/>
              <a:cs typeface="Segoe UI" panose="020B0502040204020203" pitchFamily="34" charset="0"/>
            </a:rPr>
            <a:t> text)</a:t>
          </a:r>
        </a:p>
        <a:p>
          <a:pPr marL="57150" lvl="1" indent="-57150" algn="l" defTabSz="444500" rtl="0">
            <a:lnSpc>
              <a:spcPct val="90000"/>
            </a:lnSpc>
            <a:spcBef>
              <a:spcPct val="0"/>
            </a:spcBef>
            <a:spcAft>
              <a:spcPct val="20000"/>
            </a:spcAft>
            <a:buChar char="•"/>
          </a:pPr>
          <a:r>
            <a:rPr lang="hu-HU" sz="1000" b="1" kern="1200" dirty="0">
              <a:latin typeface="Segoe UI" panose="020B0502040204020203" pitchFamily="34" charset="0"/>
              <a:ea typeface="Segoe UI" panose="020B0502040204020203" pitchFamily="34" charset="0"/>
              <a:cs typeface="Segoe UI" panose="020B0502040204020203" pitchFamily="34" charset="0"/>
            </a:rPr>
            <a:t> The </a:t>
          </a:r>
          <a:r>
            <a:rPr lang="hu-HU" sz="1000" b="1" kern="1200" dirty="0" err="1">
              <a:latin typeface="Segoe UI" panose="020B0502040204020203" pitchFamily="34" charset="0"/>
              <a:ea typeface="Segoe UI" panose="020B0502040204020203" pitchFamily="34" charset="0"/>
              <a:cs typeface="Segoe UI" panose="020B0502040204020203" pitchFamily="34" charset="0"/>
            </a:rPr>
            <a:t>total</a:t>
          </a:r>
          <a:r>
            <a:rPr lang="hu-HU" sz="1000" b="1" kern="1200" dirty="0">
              <a:latin typeface="Segoe UI" panose="020B0502040204020203" pitchFamily="34" charset="0"/>
              <a:ea typeface="Segoe UI" panose="020B0502040204020203" pitchFamily="34" charset="0"/>
              <a:cs typeface="Segoe UI" panose="020B0502040204020203" pitchFamily="34" charset="0"/>
            </a:rPr>
            <a:t> </a:t>
          </a:r>
          <a:r>
            <a:rPr lang="hu-HU" sz="1000" b="1" kern="1200" dirty="0" err="1">
              <a:latin typeface="Segoe UI" panose="020B0502040204020203" pitchFamily="34" charset="0"/>
              <a:ea typeface="Segoe UI" panose="020B0502040204020203" pitchFamily="34" charset="0"/>
              <a:cs typeface="Segoe UI" panose="020B0502040204020203" pitchFamily="34" charset="0"/>
            </a:rPr>
            <a:t>revenue</a:t>
          </a:r>
          <a:r>
            <a:rPr lang="hu-HU" sz="1000" b="1" kern="1200" dirty="0">
              <a:latin typeface="Segoe UI" panose="020B0502040204020203" pitchFamily="34" charset="0"/>
              <a:ea typeface="Segoe UI" panose="020B0502040204020203" pitchFamily="34" charset="0"/>
              <a:cs typeface="Segoe UI" panose="020B0502040204020203" pitchFamily="34" charset="0"/>
            </a:rPr>
            <a:t> and </a:t>
          </a:r>
          <a:r>
            <a:rPr lang="hu-HU" sz="1000" b="1" kern="1200" dirty="0" err="1">
              <a:latin typeface="Segoe UI" panose="020B0502040204020203" pitchFamily="34" charset="0"/>
              <a:ea typeface="Segoe UI" panose="020B0502040204020203" pitchFamily="34" charset="0"/>
              <a:cs typeface="Segoe UI" panose="020B0502040204020203" pitchFamily="34" charset="0"/>
            </a:rPr>
            <a:t>expenditure</a:t>
          </a:r>
          <a:endParaRPr lang="hu-HU" sz="1000" b="1" kern="1200" dirty="0">
            <a:latin typeface="Segoe UI" panose="020B0502040204020203" pitchFamily="34" charset="0"/>
            <a:ea typeface="Segoe UI" panose="020B0502040204020203" pitchFamily="34" charset="0"/>
            <a:cs typeface="Segoe UI" panose="020B0502040204020203" pitchFamily="34" charset="0"/>
          </a:endParaRPr>
        </a:p>
        <a:p>
          <a:pPr marL="57150" lvl="1" indent="-57150" algn="l" defTabSz="444500" rtl="0">
            <a:lnSpc>
              <a:spcPct val="90000"/>
            </a:lnSpc>
            <a:spcBef>
              <a:spcPct val="0"/>
            </a:spcBef>
            <a:spcAft>
              <a:spcPct val="20000"/>
            </a:spcAft>
            <a:buChar char="•"/>
          </a:pPr>
          <a:r>
            <a:rPr lang="hu-HU" sz="1000" b="1" kern="1200" dirty="0">
              <a:latin typeface="Segoe UI" panose="020B0502040204020203" pitchFamily="34" charset="0"/>
              <a:ea typeface="Segoe UI" panose="020B0502040204020203" pitchFamily="34" charset="0"/>
              <a:cs typeface="Segoe UI" panose="020B0502040204020203" pitchFamily="34" charset="0"/>
            </a:rPr>
            <a:t>The </a:t>
          </a:r>
          <a:r>
            <a:rPr lang="hu-HU" sz="1000" b="1" kern="1200" dirty="0" err="1">
              <a:latin typeface="Segoe UI" panose="020B0502040204020203" pitchFamily="34" charset="0"/>
              <a:ea typeface="Segoe UI" panose="020B0502040204020203" pitchFamily="34" charset="0"/>
              <a:cs typeface="Segoe UI" panose="020B0502040204020203" pitchFamily="34" charset="0"/>
            </a:rPr>
            <a:t>budget</a:t>
          </a:r>
          <a:r>
            <a:rPr lang="hu-HU" sz="1000" b="1" kern="1200" dirty="0">
              <a:latin typeface="Segoe UI" panose="020B0502040204020203" pitchFamily="34" charset="0"/>
              <a:ea typeface="Segoe UI" panose="020B0502040204020203" pitchFamily="34" charset="0"/>
              <a:cs typeface="Segoe UI" panose="020B0502040204020203" pitchFamily="34" charset="0"/>
            </a:rPr>
            <a:t> </a:t>
          </a:r>
          <a:r>
            <a:rPr lang="hu-HU" sz="1000" b="1" kern="1200" dirty="0" err="1">
              <a:latin typeface="Segoe UI" panose="020B0502040204020203" pitchFamily="34" charset="0"/>
              <a:ea typeface="Segoe UI" panose="020B0502040204020203" pitchFamily="34" charset="0"/>
              <a:cs typeface="Segoe UI" panose="020B0502040204020203" pitchFamily="34" charset="0"/>
            </a:rPr>
            <a:t>balance</a:t>
          </a:r>
          <a:endParaRPr lang="hu-HU" sz="1000" b="1" kern="1200" dirty="0">
            <a:latin typeface="Segoe UI" panose="020B0502040204020203" pitchFamily="34" charset="0"/>
            <a:ea typeface="Segoe UI" panose="020B0502040204020203" pitchFamily="34" charset="0"/>
            <a:cs typeface="Segoe UI" panose="020B0502040204020203" pitchFamily="34" charset="0"/>
          </a:endParaRPr>
        </a:p>
        <a:p>
          <a:pPr marL="57150" lvl="1" indent="-57150" algn="l" defTabSz="444500" rtl="0">
            <a:lnSpc>
              <a:spcPct val="90000"/>
            </a:lnSpc>
            <a:spcBef>
              <a:spcPct val="0"/>
            </a:spcBef>
            <a:spcAft>
              <a:spcPct val="20000"/>
            </a:spcAft>
            <a:buChar char="•"/>
          </a:pPr>
          <a:r>
            <a:rPr lang="hu-HU" sz="1000" b="1" kern="1200" dirty="0">
              <a:latin typeface="Segoe UI" panose="020B0502040204020203" pitchFamily="34" charset="0"/>
              <a:ea typeface="Segoe UI" panose="020B0502040204020203" pitchFamily="34" charset="0"/>
              <a:cs typeface="Segoe UI" panose="020B0502040204020203" pitchFamily="34" charset="0"/>
            </a:rPr>
            <a:t>The </a:t>
          </a:r>
          <a:r>
            <a:rPr lang="hu-HU" sz="1000" b="1" kern="1200" dirty="0" err="1">
              <a:latin typeface="Segoe UI" panose="020B0502040204020203" pitchFamily="34" charset="0"/>
              <a:ea typeface="Segoe UI" panose="020B0502040204020203" pitchFamily="34" charset="0"/>
              <a:cs typeface="Segoe UI" panose="020B0502040204020203" pitchFamily="34" charset="0"/>
            </a:rPr>
            <a:t>debt</a:t>
          </a:r>
          <a:endParaRPr lang="hu-HU" sz="1000" b="1" kern="1200" dirty="0">
            <a:latin typeface="Segoe UI" panose="020B0502040204020203" pitchFamily="34" charset="0"/>
            <a:ea typeface="Segoe UI" panose="020B0502040204020203" pitchFamily="34" charset="0"/>
            <a:cs typeface="Segoe UI" panose="020B0502040204020203" pitchFamily="34" charset="0"/>
          </a:endParaRPr>
        </a:p>
        <a:p>
          <a:pPr marL="57150" lvl="1" indent="-57150" algn="l" defTabSz="444500" rtl="0">
            <a:lnSpc>
              <a:spcPct val="90000"/>
            </a:lnSpc>
            <a:spcBef>
              <a:spcPct val="0"/>
            </a:spcBef>
            <a:spcAft>
              <a:spcPct val="20000"/>
            </a:spcAft>
            <a:buChar char="•"/>
          </a:pPr>
          <a:r>
            <a:rPr lang="en-US" sz="1000" b="1" kern="1200">
              <a:latin typeface="Segoe UI" panose="020B0502040204020203" pitchFamily="34" charset="0"/>
              <a:ea typeface="Segoe UI" panose="020B0502040204020203" pitchFamily="34" charset="0"/>
              <a:cs typeface="Segoe UI" panose="020B0502040204020203" pitchFamily="34" charset="0"/>
            </a:rPr>
            <a:t>The provisions relating to state assets</a:t>
          </a:r>
          <a:endParaRPr lang="hu-HU" sz="1000" b="1" kern="1200">
            <a:latin typeface="Segoe UI" panose="020B0502040204020203" pitchFamily="34" charset="0"/>
            <a:ea typeface="Segoe UI" panose="020B0502040204020203" pitchFamily="34" charset="0"/>
            <a:cs typeface="Segoe UI" panose="020B0502040204020203" pitchFamily="34" charset="0"/>
          </a:endParaRPr>
        </a:p>
        <a:p>
          <a:pPr marL="57150" lvl="1" indent="-57150" algn="l" defTabSz="444500" rtl="0">
            <a:lnSpc>
              <a:spcPct val="90000"/>
            </a:lnSpc>
            <a:spcBef>
              <a:spcPct val="0"/>
            </a:spcBef>
            <a:spcAft>
              <a:spcPct val="20000"/>
            </a:spcAft>
            <a:buChar char="•"/>
          </a:pPr>
          <a:r>
            <a:rPr lang="hu-HU" sz="1000" b="1" kern="1200" dirty="0">
              <a:latin typeface="Segoe UI" panose="020B0502040204020203" pitchFamily="34" charset="0"/>
              <a:ea typeface="Segoe UI" panose="020B0502040204020203" pitchFamily="34" charset="0"/>
              <a:cs typeface="Segoe UI" panose="020B0502040204020203" pitchFamily="34" charset="0"/>
            </a:rPr>
            <a:t>S</a:t>
          </a:r>
          <a:r>
            <a:rPr lang="en-US" sz="1000" b="1" kern="1200" dirty="0" err="1">
              <a:latin typeface="Segoe UI" panose="020B0502040204020203" pitchFamily="34" charset="0"/>
              <a:ea typeface="Segoe UI" panose="020B0502040204020203" pitchFamily="34" charset="0"/>
              <a:cs typeface="Segoe UI" panose="020B0502040204020203" pitchFamily="34" charset="0"/>
            </a:rPr>
            <a:t>pecial</a:t>
          </a:r>
          <a:r>
            <a:rPr lang="en-US" sz="1000" b="1" kern="1200" dirty="0">
              <a:latin typeface="Segoe UI" panose="020B0502040204020203" pitchFamily="34" charset="0"/>
              <a:ea typeface="Segoe UI" panose="020B0502040204020203" pitchFamily="34" charset="0"/>
              <a:cs typeface="Segoe UI" panose="020B0502040204020203" pitchFamily="34" charset="0"/>
            </a:rPr>
            <a:t> powers </a:t>
          </a:r>
          <a:r>
            <a:rPr lang="hu-HU" sz="1000" b="1" kern="1200" dirty="0" err="1">
              <a:latin typeface="Segoe UI" panose="020B0502040204020203" pitchFamily="34" charset="0"/>
              <a:ea typeface="Segoe UI" panose="020B0502040204020203" pitchFamily="34" charset="0"/>
              <a:cs typeface="Segoe UI" panose="020B0502040204020203" pitchFamily="34" charset="0"/>
            </a:rPr>
            <a:t>rights</a:t>
          </a:r>
          <a:r>
            <a:rPr lang="hu-HU" sz="1000" b="1" kern="1200" dirty="0">
              <a:latin typeface="Segoe UI" panose="020B0502040204020203" pitchFamily="34" charset="0"/>
              <a:ea typeface="Segoe UI" panose="020B0502040204020203" pitchFamily="34" charset="0"/>
              <a:cs typeface="Segoe UI" panose="020B0502040204020203" pitchFamily="34" charset="0"/>
            </a:rPr>
            <a:t> of </a:t>
          </a:r>
          <a:r>
            <a:rPr lang="hu-HU" sz="1000" b="1" kern="1200" dirty="0" err="1">
              <a:latin typeface="Segoe UI" panose="020B0502040204020203" pitchFamily="34" charset="0"/>
              <a:ea typeface="Segoe UI" panose="020B0502040204020203" pitchFamily="34" charset="0"/>
              <a:cs typeface="Segoe UI" panose="020B0502040204020203" pitchFamily="34" charset="0"/>
            </a:rPr>
            <a:t>the</a:t>
          </a:r>
          <a:r>
            <a:rPr lang="hu-HU" sz="1000" b="1" kern="1200" dirty="0">
              <a:latin typeface="Segoe UI" panose="020B0502040204020203" pitchFamily="34" charset="0"/>
              <a:ea typeface="Segoe UI" panose="020B0502040204020203" pitchFamily="34" charset="0"/>
              <a:cs typeface="Segoe UI" panose="020B0502040204020203" pitchFamily="34" charset="0"/>
            </a:rPr>
            <a:t> M</a:t>
          </a:r>
          <a:r>
            <a:rPr lang="en-US" sz="1000" b="1" kern="1200" dirty="0" err="1">
              <a:latin typeface="Segoe UI" panose="020B0502040204020203" pitchFamily="34" charset="0"/>
              <a:ea typeface="Segoe UI" panose="020B0502040204020203" pitchFamily="34" charset="0"/>
              <a:cs typeface="Segoe UI" panose="020B0502040204020203" pitchFamily="34" charset="0"/>
            </a:rPr>
            <a:t>inister</a:t>
          </a:r>
          <a:r>
            <a:rPr lang="en-US" sz="1000" b="1" kern="1200" dirty="0">
              <a:latin typeface="Segoe UI" panose="020B0502040204020203" pitchFamily="34" charset="0"/>
              <a:ea typeface="Segoe UI" panose="020B0502040204020203" pitchFamily="34" charset="0"/>
              <a:cs typeface="Segoe UI" panose="020B0502040204020203" pitchFamily="34" charset="0"/>
            </a:rPr>
            <a:t> </a:t>
          </a:r>
          <a:r>
            <a:rPr lang="hu-HU" sz="1000" b="1" kern="1200" dirty="0">
              <a:latin typeface="Segoe UI" panose="020B0502040204020203" pitchFamily="34" charset="0"/>
              <a:ea typeface="Segoe UI" panose="020B0502040204020203" pitchFamily="34" charset="0"/>
              <a:cs typeface="Segoe UI" panose="020B0502040204020203" pitchFamily="34" charset="0"/>
            </a:rPr>
            <a:t>o</a:t>
          </a:r>
          <a:r>
            <a:rPr lang="en-US" sz="1000" b="1" kern="1200" dirty="0">
              <a:latin typeface="Segoe UI" panose="020B0502040204020203" pitchFamily="34" charset="0"/>
              <a:ea typeface="Segoe UI" panose="020B0502040204020203" pitchFamily="34" charset="0"/>
              <a:cs typeface="Segoe UI" panose="020B0502040204020203" pitchFamily="34" charset="0"/>
            </a:rPr>
            <a:t>f Finance</a:t>
          </a:r>
          <a:r>
            <a:rPr lang="hu-HU" sz="1000" b="1" kern="1200" dirty="0">
              <a:latin typeface="Segoe UI" panose="020B0502040204020203" pitchFamily="34" charset="0"/>
              <a:ea typeface="Segoe UI" panose="020B0502040204020203" pitchFamily="34" charset="0"/>
              <a:cs typeface="Segoe UI" panose="020B0502040204020203" pitchFamily="34" charset="0"/>
            </a:rPr>
            <a:t>, line </a:t>
          </a:r>
          <a:r>
            <a:rPr lang="hu-HU" sz="1000" b="1" kern="1200" dirty="0" err="1">
              <a:latin typeface="Segoe UI" panose="020B0502040204020203" pitchFamily="34" charset="0"/>
              <a:ea typeface="Segoe UI" panose="020B0502040204020203" pitchFamily="34" charset="0"/>
              <a:cs typeface="Segoe UI" panose="020B0502040204020203" pitchFamily="34" charset="0"/>
            </a:rPr>
            <a:t>ministries</a:t>
          </a:r>
          <a:r>
            <a:rPr lang="hu-HU" sz="1000" b="1" kern="1200" dirty="0">
              <a:latin typeface="Segoe UI" panose="020B0502040204020203" pitchFamily="34" charset="0"/>
              <a:ea typeface="Segoe UI" panose="020B0502040204020203" pitchFamily="34" charset="0"/>
              <a:cs typeface="Segoe UI" panose="020B0502040204020203" pitchFamily="34" charset="0"/>
            </a:rPr>
            <a:t> and </a:t>
          </a:r>
          <a:r>
            <a:rPr lang="en-US" sz="1000" b="1" kern="1200" dirty="0">
              <a:latin typeface="Segoe UI" panose="020B0502040204020203" pitchFamily="34" charset="0"/>
              <a:ea typeface="Segoe UI" panose="020B0502040204020203" pitchFamily="34" charset="0"/>
              <a:cs typeface="Segoe UI" panose="020B0502040204020203" pitchFamily="34" charset="0"/>
            </a:rPr>
            <a:t>the head of departments</a:t>
          </a:r>
          <a:r>
            <a:rPr lang="hu-HU" sz="1000" b="1" kern="1200" dirty="0">
              <a:latin typeface="Segoe UI" panose="020B0502040204020203" pitchFamily="34" charset="0"/>
              <a:ea typeface="Segoe UI" panose="020B0502040204020203" pitchFamily="34" charset="0"/>
              <a:cs typeface="Segoe UI" panose="020B0502040204020203" pitchFamily="34" charset="0"/>
            </a:rPr>
            <a:t> </a:t>
          </a:r>
          <a:r>
            <a:rPr lang="en-US" sz="1000" b="1" kern="1200" dirty="0">
              <a:latin typeface="Segoe UI" panose="020B0502040204020203" pitchFamily="34" charset="0"/>
              <a:ea typeface="Segoe UI" panose="020B0502040204020203" pitchFamily="34" charset="0"/>
              <a:cs typeface="Segoe UI" panose="020B0502040204020203" pitchFamily="34" charset="0"/>
            </a:rPr>
            <a:t>managing chapter</a:t>
          </a:r>
          <a:r>
            <a:rPr lang="hu-HU" sz="1000" b="1" kern="1200" dirty="0">
              <a:latin typeface="Segoe UI" panose="020B0502040204020203" pitchFamily="34" charset="0"/>
              <a:ea typeface="Segoe UI" panose="020B0502040204020203" pitchFamily="34" charset="0"/>
              <a:cs typeface="Segoe UI" panose="020B0502040204020203" pitchFamily="34" charset="0"/>
            </a:rPr>
            <a:t> </a:t>
          </a:r>
        </a:p>
        <a:p>
          <a:pPr marL="57150" lvl="1" indent="-57150" algn="l" defTabSz="444500" rtl="0">
            <a:lnSpc>
              <a:spcPct val="90000"/>
            </a:lnSpc>
            <a:spcBef>
              <a:spcPct val="0"/>
            </a:spcBef>
            <a:spcAft>
              <a:spcPct val="20000"/>
            </a:spcAft>
            <a:buChar char="•"/>
          </a:pPr>
          <a:r>
            <a:rPr lang="hu-HU" sz="1000" b="1" kern="1200">
              <a:latin typeface="Segoe UI" panose="020B0502040204020203" pitchFamily="34" charset="0"/>
              <a:ea typeface="Segoe UI" panose="020B0502040204020203" pitchFamily="34" charset="0"/>
              <a:cs typeface="Segoe UI" panose="020B0502040204020203" pitchFamily="34" charset="0"/>
            </a:rPr>
            <a:t>Relationship between t</a:t>
          </a:r>
          <a:r>
            <a:rPr lang="en-US" sz="1000" b="1" kern="1200">
              <a:latin typeface="Segoe UI" panose="020B0502040204020203" pitchFamily="34" charset="0"/>
              <a:ea typeface="Segoe UI" panose="020B0502040204020203" pitchFamily="34" charset="0"/>
              <a:cs typeface="Segoe UI" panose="020B0502040204020203" pitchFamily="34" charset="0"/>
            </a:rPr>
            <a:t>he local government and central government</a:t>
          </a:r>
          <a:endParaRPr lang="hu-HU" sz="1000" b="1" kern="1200">
            <a:latin typeface="Segoe UI" panose="020B0502040204020203" pitchFamily="34" charset="0"/>
            <a:ea typeface="Segoe UI" panose="020B0502040204020203" pitchFamily="34" charset="0"/>
            <a:cs typeface="Segoe UI" panose="020B0502040204020203" pitchFamily="34" charset="0"/>
          </a:endParaRPr>
        </a:p>
      </dsp:txBody>
      <dsp:txXfrm>
        <a:off x="0" y="239099"/>
        <a:ext cx="9036496" cy="1388076"/>
      </dsp:txXfrm>
    </dsp:sp>
    <dsp:sp modelId="{7C1C0AE9-6908-42F4-9D0E-2F34657187DF}">
      <dsp:nvSpPr>
        <dsp:cNvPr id="0" name=""/>
        <dsp:cNvSpPr/>
      </dsp:nvSpPr>
      <dsp:spPr>
        <a:xfrm>
          <a:off x="0" y="1627175"/>
          <a:ext cx="9036496" cy="233881"/>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rtl="0">
            <a:lnSpc>
              <a:spcPct val="90000"/>
            </a:lnSpc>
            <a:spcBef>
              <a:spcPct val="0"/>
            </a:spcBef>
            <a:spcAft>
              <a:spcPct val="35000"/>
            </a:spcAft>
            <a:buNone/>
          </a:pPr>
          <a:r>
            <a:rPr lang="hu-HU" sz="1000" b="1" kern="1200" dirty="0">
              <a:latin typeface="Segoe UI" panose="020B0502040204020203" pitchFamily="34" charset="0"/>
              <a:ea typeface="Segoe UI" panose="020B0502040204020203" pitchFamily="34" charset="0"/>
              <a:cs typeface="Segoe UI" panose="020B0502040204020203" pitchFamily="34" charset="0"/>
            </a:rPr>
            <a:t>The Bill </a:t>
          </a:r>
          <a:r>
            <a:rPr lang="hu-HU" sz="1000" b="1" kern="1200" dirty="0" err="1">
              <a:latin typeface="Segoe UI" panose="020B0502040204020203" pitchFamily="34" charset="0"/>
              <a:ea typeface="Segoe UI" panose="020B0502040204020203" pitchFamily="34" charset="0"/>
              <a:cs typeface="Segoe UI" panose="020B0502040204020203" pitchFamily="34" charset="0"/>
            </a:rPr>
            <a:t>annexes</a:t>
          </a:r>
          <a:r>
            <a:rPr lang="hu-HU" sz="1000" b="1" kern="1200" dirty="0">
              <a:latin typeface="Segoe UI" panose="020B0502040204020203" pitchFamily="34" charset="0"/>
              <a:ea typeface="Segoe UI" panose="020B0502040204020203" pitchFamily="34" charset="0"/>
              <a:cs typeface="Segoe UI" panose="020B0502040204020203" pitchFamily="34" charset="0"/>
            </a:rPr>
            <a:t> (9 </a:t>
          </a:r>
          <a:r>
            <a:rPr lang="hu-HU" sz="1000" b="1" kern="1200" dirty="0" err="1">
              <a:latin typeface="Segoe UI" panose="020B0502040204020203" pitchFamily="34" charset="0"/>
              <a:ea typeface="Segoe UI" panose="020B0502040204020203" pitchFamily="34" charset="0"/>
              <a:cs typeface="Segoe UI" panose="020B0502040204020203" pitchFamily="34" charset="0"/>
            </a:rPr>
            <a:t>pieces</a:t>
          </a:r>
          <a:r>
            <a:rPr lang="hu-HU" sz="1000" b="1" kern="1200" dirty="0">
              <a:latin typeface="Segoe UI" panose="020B0502040204020203" pitchFamily="34" charset="0"/>
              <a:ea typeface="Segoe UI" panose="020B0502040204020203" pitchFamily="34" charset="0"/>
              <a:cs typeface="Segoe UI" panose="020B0502040204020203" pitchFamily="34" charset="0"/>
            </a:rPr>
            <a:t>):</a:t>
          </a:r>
        </a:p>
      </dsp:txBody>
      <dsp:txXfrm>
        <a:off x="11417" y="1638592"/>
        <a:ext cx="9013662" cy="211047"/>
      </dsp:txXfrm>
    </dsp:sp>
    <dsp:sp modelId="{A068060A-A123-4A41-B2B6-EE9192FBC0D0}">
      <dsp:nvSpPr>
        <dsp:cNvPr id="0" name=""/>
        <dsp:cNvSpPr/>
      </dsp:nvSpPr>
      <dsp:spPr>
        <a:xfrm>
          <a:off x="0" y="1861057"/>
          <a:ext cx="9036496" cy="50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6909" tIns="12700" rIns="71120" bIns="12700" numCol="1" spcCol="1270" anchor="t" anchorCtr="0">
          <a:noAutofit/>
        </a:bodyPr>
        <a:lstStyle/>
        <a:p>
          <a:pPr marL="57150" lvl="1" indent="-57150" algn="l" defTabSz="444500" rtl="0">
            <a:lnSpc>
              <a:spcPct val="90000"/>
            </a:lnSpc>
            <a:spcBef>
              <a:spcPct val="0"/>
            </a:spcBef>
            <a:spcAft>
              <a:spcPct val="20000"/>
            </a:spcAft>
            <a:buChar char="•"/>
          </a:pPr>
          <a:r>
            <a:rPr lang="en-US" sz="1000" b="1" kern="1200" dirty="0">
              <a:solidFill>
                <a:srgbClr val="FF0000"/>
              </a:solidFill>
              <a:latin typeface="Segoe UI" panose="020B0502040204020203" pitchFamily="34" charset="0"/>
              <a:ea typeface="Segoe UI" panose="020B0502040204020203" pitchFamily="34" charset="0"/>
              <a:cs typeface="Segoe UI" panose="020B0502040204020203" pitchFamily="34" charset="0"/>
            </a:rPr>
            <a:t>The central government expenditure and revenue</a:t>
          </a:r>
          <a:r>
            <a:rPr lang="hu-HU" sz="1000" b="1" kern="1200" dirty="0">
              <a:solidFill>
                <a:srgbClr val="FF0000"/>
              </a:solidFill>
              <a:latin typeface="Segoe UI" panose="020B0502040204020203" pitchFamily="34" charset="0"/>
              <a:ea typeface="Segoe UI" panose="020B0502040204020203" pitchFamily="34" charset="0"/>
              <a:cs typeface="Segoe UI" panose="020B0502040204020203" pitchFamily="34" charset="0"/>
            </a:rPr>
            <a:t> </a:t>
          </a:r>
          <a:r>
            <a:rPr lang="en-US" sz="1000" b="1" kern="1200" dirty="0">
              <a:solidFill>
                <a:srgbClr val="FF0000"/>
              </a:solidFill>
              <a:latin typeface="Segoe UI" panose="020B0502040204020203" pitchFamily="34" charset="0"/>
              <a:ea typeface="Segoe UI" panose="020B0502040204020203" pitchFamily="34" charset="0"/>
              <a:cs typeface="Segoe UI" panose="020B0502040204020203" pitchFamily="34" charset="0"/>
            </a:rPr>
            <a:t>appropriation</a:t>
          </a:r>
          <a:r>
            <a:rPr lang="hu-HU" sz="1000" b="1" kern="1200" dirty="0">
              <a:solidFill>
                <a:srgbClr val="FF0000"/>
              </a:solidFill>
              <a:latin typeface="Segoe UI" panose="020B0502040204020203" pitchFamily="34" charset="0"/>
              <a:ea typeface="Segoe UI" panose="020B0502040204020203" pitchFamily="34" charset="0"/>
              <a:cs typeface="Segoe UI" panose="020B0502040204020203" pitchFamily="34" charset="0"/>
            </a:rPr>
            <a:t>s</a:t>
          </a:r>
        </a:p>
        <a:p>
          <a:pPr marL="57150" lvl="1" indent="-57150" algn="l" defTabSz="444500" rtl="0">
            <a:lnSpc>
              <a:spcPct val="90000"/>
            </a:lnSpc>
            <a:spcBef>
              <a:spcPct val="0"/>
            </a:spcBef>
            <a:spcAft>
              <a:spcPct val="20000"/>
            </a:spcAft>
            <a:buChar char="•"/>
          </a:pPr>
          <a:r>
            <a:rPr lang="en-US" sz="1000" b="1" kern="1200">
              <a:latin typeface="Segoe UI" panose="020B0502040204020203" pitchFamily="34" charset="0"/>
              <a:ea typeface="Segoe UI" panose="020B0502040204020203" pitchFamily="34" charset="0"/>
              <a:cs typeface="Segoe UI" panose="020B0502040204020203" pitchFamily="34" charset="0"/>
            </a:rPr>
            <a:t>EU appropriations for the 2014-2020 programming period</a:t>
          </a:r>
          <a:endParaRPr lang="hu-HU" sz="1000" b="1" kern="1200">
            <a:latin typeface="Segoe UI" panose="020B0502040204020203" pitchFamily="34" charset="0"/>
            <a:ea typeface="Segoe UI" panose="020B0502040204020203" pitchFamily="34" charset="0"/>
            <a:cs typeface="Segoe UI" panose="020B0502040204020203" pitchFamily="34" charset="0"/>
          </a:endParaRPr>
        </a:p>
        <a:p>
          <a:pPr marL="57150" lvl="1" indent="-57150" algn="l" defTabSz="444500" rtl="0">
            <a:lnSpc>
              <a:spcPct val="90000"/>
            </a:lnSpc>
            <a:spcBef>
              <a:spcPct val="0"/>
            </a:spcBef>
            <a:spcAft>
              <a:spcPct val="20000"/>
            </a:spcAft>
            <a:buChar char="•"/>
          </a:pPr>
          <a:r>
            <a:rPr lang="hu-HU" sz="1000" b="1" kern="1200" dirty="0" err="1">
              <a:latin typeface="Segoe UI" panose="020B0502040204020203" pitchFamily="34" charset="0"/>
              <a:ea typeface="Segoe UI" panose="020B0502040204020203" pitchFamily="34" charset="0"/>
              <a:cs typeface="Segoe UI" panose="020B0502040204020203" pitchFamily="34" charset="0"/>
            </a:rPr>
            <a:t>Normatives</a:t>
          </a:r>
          <a:r>
            <a:rPr lang="hu-HU" sz="1000" b="1" kern="1200" dirty="0">
              <a:latin typeface="Segoe UI" panose="020B0502040204020203" pitchFamily="34" charset="0"/>
              <a:ea typeface="Segoe UI" panose="020B0502040204020203" pitchFamily="34" charset="0"/>
              <a:cs typeface="Segoe UI" panose="020B0502040204020203" pitchFamily="34" charset="0"/>
            </a:rPr>
            <a:t> </a:t>
          </a:r>
          <a:r>
            <a:rPr lang="hu-HU" sz="1000" b="1" kern="1200" dirty="0" err="1">
              <a:latin typeface="Segoe UI" panose="020B0502040204020203" pitchFamily="34" charset="0"/>
              <a:ea typeface="Segoe UI" panose="020B0502040204020203" pitchFamily="34" charset="0"/>
              <a:cs typeface="Segoe UI" panose="020B0502040204020203" pitchFamily="34" charset="0"/>
            </a:rPr>
            <a:t>for</a:t>
          </a:r>
          <a:r>
            <a:rPr lang="hu-HU" sz="1000" b="1" kern="1200" dirty="0">
              <a:latin typeface="Segoe UI" panose="020B0502040204020203" pitchFamily="34" charset="0"/>
              <a:ea typeface="Segoe UI" panose="020B0502040204020203" pitchFamily="34" charset="0"/>
              <a:cs typeface="Segoe UI" panose="020B0502040204020203" pitchFamily="34" charset="0"/>
            </a:rPr>
            <a:t> s</a:t>
          </a:r>
          <a:r>
            <a:rPr lang="en-US" sz="1000" b="1" kern="1200" err="1">
              <a:latin typeface="Segoe UI" panose="020B0502040204020203" pitchFamily="34" charset="0"/>
              <a:ea typeface="Segoe UI" panose="020B0502040204020203" pitchFamily="34" charset="0"/>
              <a:cs typeface="Segoe UI" panose="020B0502040204020203" pitchFamily="34" charset="0"/>
            </a:rPr>
            <a:t>ome</a:t>
          </a:r>
          <a:r>
            <a:rPr lang="en-US" sz="1000" b="1" kern="1200">
              <a:latin typeface="Segoe UI" panose="020B0502040204020203" pitchFamily="34" charset="0"/>
              <a:ea typeface="Segoe UI" panose="020B0502040204020203" pitchFamily="34" charset="0"/>
              <a:cs typeface="Segoe UI" panose="020B0502040204020203" pitchFamily="34" charset="0"/>
            </a:rPr>
            <a:t> social, </a:t>
          </a:r>
          <a:r>
            <a:rPr lang="en-US" sz="1000" b="1" kern="1200" dirty="0">
              <a:latin typeface="Segoe UI" panose="020B0502040204020203" pitchFamily="34" charset="0"/>
              <a:ea typeface="Segoe UI" panose="020B0502040204020203" pitchFamily="34" charset="0"/>
              <a:cs typeface="Segoe UI" panose="020B0502040204020203" pitchFamily="34" charset="0"/>
            </a:rPr>
            <a:t>performing public duties child protection institutions providing personal care</a:t>
          </a:r>
          <a:endParaRPr lang="hu-HU" sz="1000" b="1" kern="1200" dirty="0">
            <a:latin typeface="Segoe UI" panose="020B0502040204020203" pitchFamily="34" charset="0"/>
            <a:ea typeface="Segoe UI" panose="020B0502040204020203" pitchFamily="34" charset="0"/>
            <a:cs typeface="Segoe UI" panose="020B0502040204020203" pitchFamily="34" charset="0"/>
          </a:endParaRPr>
        </a:p>
      </dsp:txBody>
      <dsp:txXfrm>
        <a:off x="0" y="1861057"/>
        <a:ext cx="9036496" cy="509280"/>
      </dsp:txXfrm>
    </dsp:sp>
    <dsp:sp modelId="{77AF5B54-613C-42B3-BC40-4A8C5E901D00}">
      <dsp:nvSpPr>
        <dsp:cNvPr id="0" name=""/>
        <dsp:cNvSpPr/>
      </dsp:nvSpPr>
      <dsp:spPr>
        <a:xfrm>
          <a:off x="0" y="2370337"/>
          <a:ext cx="9036496" cy="233881"/>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rtl="0">
            <a:lnSpc>
              <a:spcPct val="90000"/>
            </a:lnSpc>
            <a:spcBef>
              <a:spcPct val="0"/>
            </a:spcBef>
            <a:spcAft>
              <a:spcPct val="35000"/>
            </a:spcAft>
            <a:buNone/>
          </a:pPr>
          <a:r>
            <a:rPr lang="hu-HU" sz="1000" b="1" kern="1200">
              <a:latin typeface="Segoe UI" panose="020B0502040204020203" pitchFamily="34" charset="0"/>
              <a:ea typeface="Segoe UI" panose="020B0502040204020203" pitchFamily="34" charset="0"/>
              <a:cs typeface="Segoe UI" panose="020B0502040204020203" pitchFamily="34" charset="0"/>
            </a:rPr>
            <a:t>General explanation:</a:t>
          </a:r>
        </a:p>
      </dsp:txBody>
      <dsp:txXfrm>
        <a:off x="11417" y="2381754"/>
        <a:ext cx="9013662" cy="211047"/>
      </dsp:txXfrm>
    </dsp:sp>
    <dsp:sp modelId="{E6F4C3F7-0E72-4F30-8F27-877887307CEF}">
      <dsp:nvSpPr>
        <dsp:cNvPr id="0" name=""/>
        <dsp:cNvSpPr/>
      </dsp:nvSpPr>
      <dsp:spPr>
        <a:xfrm>
          <a:off x="0" y="2604218"/>
          <a:ext cx="9036496" cy="339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6909" tIns="12700" rIns="71120" bIns="12700" numCol="1" spcCol="1270" anchor="t" anchorCtr="0">
          <a:noAutofit/>
        </a:bodyPr>
        <a:lstStyle/>
        <a:p>
          <a:pPr marL="57150" lvl="1" indent="-57150" algn="l" defTabSz="444500" rtl="0">
            <a:lnSpc>
              <a:spcPct val="90000"/>
            </a:lnSpc>
            <a:spcBef>
              <a:spcPct val="0"/>
            </a:spcBef>
            <a:spcAft>
              <a:spcPct val="20000"/>
            </a:spcAft>
            <a:buChar char="•"/>
          </a:pPr>
          <a:r>
            <a:rPr lang="hu-HU" sz="1000" b="1" kern="1200">
              <a:latin typeface="Segoe UI" panose="020B0502040204020203" pitchFamily="34" charset="0"/>
              <a:ea typeface="Segoe UI" panose="020B0502040204020203" pitchFamily="34" charset="0"/>
              <a:cs typeface="Segoe UI" panose="020B0502040204020203" pitchFamily="34" charset="0"/>
            </a:rPr>
            <a:t>Economic and fiscal policy</a:t>
          </a:r>
        </a:p>
        <a:p>
          <a:pPr marL="57150" lvl="1" indent="-57150" algn="l" defTabSz="444500" rtl="0">
            <a:lnSpc>
              <a:spcPct val="90000"/>
            </a:lnSpc>
            <a:spcBef>
              <a:spcPct val="0"/>
            </a:spcBef>
            <a:spcAft>
              <a:spcPct val="20000"/>
            </a:spcAft>
            <a:buChar char="•"/>
          </a:pPr>
          <a:r>
            <a:rPr lang="hu-HU" sz="1000" b="1" kern="1200" dirty="0">
              <a:latin typeface="Segoe UI" panose="020B0502040204020203" pitchFamily="34" charset="0"/>
              <a:ea typeface="Segoe UI" panose="020B0502040204020203" pitchFamily="34" charset="0"/>
              <a:cs typeface="Segoe UI" panose="020B0502040204020203" pitchFamily="34" charset="0"/>
            </a:rPr>
            <a:t>Major </a:t>
          </a:r>
          <a:r>
            <a:rPr lang="hu-HU" sz="1000" b="1" kern="1200" dirty="0" err="1">
              <a:latin typeface="Segoe UI" panose="020B0502040204020203" pitchFamily="34" charset="0"/>
              <a:ea typeface="Segoe UI" panose="020B0502040204020203" pitchFamily="34" charset="0"/>
              <a:cs typeface="Segoe UI" panose="020B0502040204020203" pitchFamily="34" charset="0"/>
            </a:rPr>
            <a:t>measures</a:t>
          </a:r>
          <a:endParaRPr lang="hu-HU" sz="1000" b="1" kern="1200" dirty="0">
            <a:latin typeface="Segoe UI" panose="020B0502040204020203" pitchFamily="34" charset="0"/>
            <a:ea typeface="Segoe UI" panose="020B0502040204020203" pitchFamily="34" charset="0"/>
            <a:cs typeface="Segoe UI" panose="020B0502040204020203" pitchFamily="34" charset="0"/>
          </a:endParaRPr>
        </a:p>
      </dsp:txBody>
      <dsp:txXfrm>
        <a:off x="0" y="2604218"/>
        <a:ext cx="9036496" cy="339520"/>
      </dsp:txXfrm>
    </dsp:sp>
    <dsp:sp modelId="{E4154D78-3992-41A2-9A2D-B0D77A7FADAB}">
      <dsp:nvSpPr>
        <dsp:cNvPr id="0" name=""/>
        <dsp:cNvSpPr/>
      </dsp:nvSpPr>
      <dsp:spPr>
        <a:xfrm>
          <a:off x="0" y="2943738"/>
          <a:ext cx="9036496" cy="233881"/>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rtl="0">
            <a:lnSpc>
              <a:spcPct val="90000"/>
            </a:lnSpc>
            <a:spcBef>
              <a:spcPct val="0"/>
            </a:spcBef>
            <a:spcAft>
              <a:spcPct val="35000"/>
            </a:spcAft>
            <a:buNone/>
          </a:pPr>
          <a:r>
            <a:rPr lang="hu-HU" sz="1000" b="1" kern="1200">
              <a:latin typeface="Segoe UI" panose="020B0502040204020203" pitchFamily="34" charset="0"/>
              <a:ea typeface="Segoe UI" panose="020B0502040204020203" pitchFamily="34" charset="0"/>
              <a:cs typeface="Segoe UI" panose="020B0502040204020203" pitchFamily="34" charset="0"/>
            </a:rPr>
            <a:t>Detailed explanation:</a:t>
          </a:r>
        </a:p>
      </dsp:txBody>
      <dsp:txXfrm>
        <a:off x="11417" y="2955155"/>
        <a:ext cx="9013662" cy="211047"/>
      </dsp:txXfrm>
    </dsp:sp>
    <dsp:sp modelId="{8AD7BCBD-97CC-487D-98C9-62CBAF0EAD5D}">
      <dsp:nvSpPr>
        <dsp:cNvPr id="0" name=""/>
        <dsp:cNvSpPr/>
      </dsp:nvSpPr>
      <dsp:spPr>
        <a:xfrm>
          <a:off x="0" y="3177620"/>
          <a:ext cx="9036496" cy="165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6909" tIns="12700" rIns="71120" bIns="12700" numCol="1" spcCol="1270" anchor="t" anchorCtr="0">
          <a:noAutofit/>
        </a:bodyPr>
        <a:lstStyle/>
        <a:p>
          <a:pPr marL="57150" lvl="1" indent="-57150" algn="l" defTabSz="444500" rtl="0">
            <a:lnSpc>
              <a:spcPct val="90000"/>
            </a:lnSpc>
            <a:spcBef>
              <a:spcPct val="0"/>
            </a:spcBef>
            <a:spcAft>
              <a:spcPct val="20000"/>
            </a:spcAft>
            <a:buChar char="•"/>
          </a:pPr>
          <a:r>
            <a:rPr lang="hu-HU" sz="1000" b="1" kern="1200">
              <a:latin typeface="Segoe UI" panose="020B0502040204020203" pitchFamily="34" charset="0"/>
              <a:ea typeface="Segoe UI" panose="020B0502040204020203" pitchFamily="34" charset="0"/>
              <a:cs typeface="Segoe UI" panose="020B0502040204020203" pitchFamily="34" charset="0"/>
            </a:rPr>
            <a:t>Explanation to the budget bill</a:t>
          </a:r>
        </a:p>
      </dsp:txBody>
      <dsp:txXfrm>
        <a:off x="0" y="3177620"/>
        <a:ext cx="9036496" cy="165044"/>
      </dsp:txXfrm>
    </dsp:sp>
    <dsp:sp modelId="{A4A043EB-09D7-45EE-BF39-4E8E2653B737}">
      <dsp:nvSpPr>
        <dsp:cNvPr id="0" name=""/>
        <dsp:cNvSpPr/>
      </dsp:nvSpPr>
      <dsp:spPr>
        <a:xfrm>
          <a:off x="0" y="3342664"/>
          <a:ext cx="9036496" cy="233881"/>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rtl="0">
            <a:lnSpc>
              <a:spcPct val="90000"/>
            </a:lnSpc>
            <a:spcBef>
              <a:spcPct val="0"/>
            </a:spcBef>
            <a:spcAft>
              <a:spcPct val="35000"/>
            </a:spcAft>
            <a:buNone/>
          </a:pPr>
          <a:r>
            <a:rPr lang="en-US" sz="1000" b="1" kern="1200" dirty="0">
              <a:latin typeface="Segoe UI" panose="020B0502040204020203" pitchFamily="34" charset="0"/>
              <a:ea typeface="Segoe UI" panose="020B0502040204020203" pitchFamily="34" charset="0"/>
              <a:cs typeface="Segoe UI" panose="020B0502040204020203" pitchFamily="34" charset="0"/>
            </a:rPr>
            <a:t>Annexes to the explanatory statement</a:t>
          </a:r>
          <a:r>
            <a:rPr lang="hu-HU" sz="1000" b="1" kern="1200" dirty="0">
              <a:latin typeface="Segoe UI" panose="020B0502040204020203" pitchFamily="34" charset="0"/>
              <a:ea typeface="Segoe UI" panose="020B0502040204020203" pitchFamily="34" charset="0"/>
              <a:cs typeface="Segoe UI" panose="020B0502040204020203" pitchFamily="34" charset="0"/>
            </a:rPr>
            <a:t> (</a:t>
          </a:r>
          <a:r>
            <a:rPr lang="hu-HU" sz="1000" b="1" kern="1200" dirty="0" err="1">
              <a:latin typeface="Segoe UI" panose="020B0502040204020203" pitchFamily="34" charset="0"/>
              <a:ea typeface="Segoe UI" panose="020B0502040204020203" pitchFamily="34" charset="0"/>
              <a:cs typeface="Segoe UI" panose="020B0502040204020203" pitchFamily="34" charset="0"/>
            </a:rPr>
            <a:t>tables</a:t>
          </a:r>
          <a:r>
            <a:rPr lang="hu-HU" sz="1000" b="1" kern="1200" dirty="0">
              <a:latin typeface="Segoe UI" panose="020B0502040204020203" pitchFamily="34" charset="0"/>
              <a:ea typeface="Segoe UI" panose="020B0502040204020203" pitchFamily="34" charset="0"/>
              <a:cs typeface="Segoe UI" panose="020B0502040204020203" pitchFamily="34" charset="0"/>
            </a:rPr>
            <a:t>):</a:t>
          </a:r>
        </a:p>
      </dsp:txBody>
      <dsp:txXfrm>
        <a:off x="11417" y="3354081"/>
        <a:ext cx="9013662" cy="211047"/>
      </dsp:txXfrm>
    </dsp:sp>
    <dsp:sp modelId="{8384F55E-451C-4EC3-A187-1C9B634633BC}">
      <dsp:nvSpPr>
        <dsp:cNvPr id="0" name=""/>
        <dsp:cNvSpPr/>
      </dsp:nvSpPr>
      <dsp:spPr>
        <a:xfrm>
          <a:off x="0" y="3576546"/>
          <a:ext cx="9036496" cy="679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6909" tIns="12700" rIns="71120" bIns="12700" numCol="1" spcCol="1270" anchor="t" anchorCtr="0">
          <a:noAutofit/>
        </a:bodyPr>
        <a:lstStyle/>
        <a:p>
          <a:pPr marL="57150" lvl="1" indent="-57150" algn="l" defTabSz="444500" rtl="0">
            <a:lnSpc>
              <a:spcPct val="90000"/>
            </a:lnSpc>
            <a:spcBef>
              <a:spcPct val="0"/>
            </a:spcBef>
            <a:spcAft>
              <a:spcPct val="20000"/>
            </a:spcAft>
            <a:buChar char="•"/>
          </a:pPr>
          <a:r>
            <a:rPr lang="en-US" sz="1000" b="1" kern="1200" dirty="0">
              <a:latin typeface="Segoe UI" panose="020B0502040204020203" pitchFamily="34" charset="0"/>
              <a:ea typeface="Segoe UI" panose="020B0502040204020203" pitchFamily="34" charset="0"/>
              <a:cs typeface="Segoe UI" panose="020B0502040204020203" pitchFamily="34" charset="0"/>
            </a:rPr>
            <a:t>The main features of economic development</a:t>
          </a:r>
          <a:endParaRPr lang="hu-HU" sz="1000" b="1" kern="1200" dirty="0">
            <a:latin typeface="Segoe UI" panose="020B0502040204020203" pitchFamily="34" charset="0"/>
            <a:ea typeface="Segoe UI" panose="020B0502040204020203" pitchFamily="34" charset="0"/>
            <a:cs typeface="Segoe UI" panose="020B0502040204020203" pitchFamily="34" charset="0"/>
          </a:endParaRPr>
        </a:p>
        <a:p>
          <a:pPr marL="57150" lvl="1" indent="-57150" algn="l" defTabSz="444500" rtl="0">
            <a:lnSpc>
              <a:spcPct val="90000"/>
            </a:lnSpc>
            <a:spcBef>
              <a:spcPct val="0"/>
            </a:spcBef>
            <a:spcAft>
              <a:spcPct val="20000"/>
            </a:spcAft>
            <a:buChar char="•"/>
          </a:pPr>
          <a:r>
            <a:rPr lang="en-US" sz="1000" b="1" kern="1200" dirty="0">
              <a:latin typeface="Segoe UI" panose="020B0502040204020203" pitchFamily="34" charset="0"/>
              <a:ea typeface="Segoe UI" panose="020B0502040204020203" pitchFamily="34" charset="0"/>
              <a:cs typeface="Segoe UI" panose="020B0502040204020203" pitchFamily="34" charset="0"/>
            </a:rPr>
            <a:t>The main characteristics </a:t>
          </a:r>
          <a:r>
            <a:rPr lang="hu-HU" sz="1000" b="1" kern="1200" dirty="0">
              <a:latin typeface="Segoe UI" panose="020B0502040204020203" pitchFamily="34" charset="0"/>
              <a:ea typeface="Segoe UI" panose="020B0502040204020203" pitchFamily="34" charset="0"/>
              <a:cs typeface="Segoe UI" panose="020B0502040204020203" pitchFamily="34" charset="0"/>
            </a:rPr>
            <a:t>of t</a:t>
          </a:r>
          <a:r>
            <a:rPr lang="en-US" sz="1000" b="1" kern="1200" dirty="0">
              <a:latin typeface="Segoe UI" panose="020B0502040204020203" pitchFamily="34" charset="0"/>
              <a:ea typeface="Segoe UI" panose="020B0502040204020203" pitchFamily="34" charset="0"/>
              <a:cs typeface="Segoe UI" panose="020B0502040204020203" pitchFamily="34" charset="0"/>
            </a:rPr>
            <a:t>he general government</a:t>
          </a:r>
          <a:r>
            <a:rPr lang="hu-HU" sz="1000" b="1" kern="1200" dirty="0">
              <a:latin typeface="Segoe UI" panose="020B0502040204020203" pitchFamily="34" charset="0"/>
              <a:ea typeface="Segoe UI" panose="020B0502040204020203" pitchFamily="34" charset="0"/>
              <a:cs typeface="Segoe UI" panose="020B0502040204020203" pitchFamily="34" charset="0"/>
            </a:rPr>
            <a:t> (cash </a:t>
          </a:r>
          <a:r>
            <a:rPr lang="hu-HU" sz="1000" b="1" kern="1200" err="1">
              <a:latin typeface="Segoe UI" panose="020B0502040204020203" pitchFamily="34" charset="0"/>
              <a:ea typeface="Segoe UI" panose="020B0502040204020203" pitchFamily="34" charset="0"/>
              <a:cs typeface="Segoe UI" panose="020B0502040204020203" pitchFamily="34" charset="0"/>
            </a:rPr>
            <a:t>basis</a:t>
          </a:r>
          <a:r>
            <a:rPr lang="hu-HU" sz="1000" b="1" kern="1200">
              <a:latin typeface="Segoe UI" panose="020B0502040204020203" pitchFamily="34" charset="0"/>
              <a:ea typeface="Segoe UI" panose="020B0502040204020203" pitchFamily="34" charset="0"/>
              <a:cs typeface="Segoe UI" panose="020B0502040204020203" pitchFamily="34" charset="0"/>
            </a:rPr>
            <a:t>), </a:t>
          </a:r>
          <a:r>
            <a:rPr lang="en-US" sz="1000" b="1" kern="1200" dirty="0">
              <a:latin typeface="Segoe UI" panose="020B0502040204020203" pitchFamily="34" charset="0"/>
              <a:ea typeface="Segoe UI" panose="020B0502040204020203" pitchFamily="34" charset="0"/>
              <a:cs typeface="Segoe UI" panose="020B0502040204020203" pitchFamily="34" charset="0"/>
            </a:rPr>
            <a:t>economic </a:t>
          </a:r>
          <a:r>
            <a:rPr lang="en-US" sz="1000" b="1" kern="1200">
              <a:latin typeface="Segoe UI" panose="020B0502040204020203" pitchFamily="34" charset="0"/>
              <a:ea typeface="Segoe UI" panose="020B0502040204020203" pitchFamily="34" charset="0"/>
              <a:cs typeface="Segoe UI" panose="020B0502040204020203" pitchFamily="34" charset="0"/>
            </a:rPr>
            <a:t>balance sheet, consolidated expenditures,</a:t>
          </a:r>
          <a:r>
            <a:rPr lang="hu-HU" sz="1000" b="1" kern="1200">
              <a:latin typeface="Segoe UI" panose="020B0502040204020203" pitchFamily="34" charset="0"/>
              <a:ea typeface="Segoe UI" panose="020B0502040204020203" pitchFamily="34" charset="0"/>
              <a:cs typeface="Segoe UI" panose="020B0502040204020203" pitchFamily="34" charset="0"/>
            </a:rPr>
            <a:t> </a:t>
          </a:r>
          <a:r>
            <a:rPr lang="hu-HU" sz="1000" b="1" kern="1200" dirty="0">
              <a:latin typeface="Segoe UI" panose="020B0502040204020203" pitchFamily="34" charset="0"/>
              <a:ea typeface="Segoe UI" panose="020B0502040204020203" pitchFamily="34" charset="0"/>
              <a:cs typeface="Segoe UI" panose="020B0502040204020203" pitchFamily="34" charset="0"/>
            </a:rPr>
            <a:t>f</a:t>
          </a:r>
          <a:r>
            <a:rPr lang="en-US" sz="1000" b="1" kern="1200" dirty="0" err="1">
              <a:latin typeface="Segoe UI" panose="020B0502040204020203" pitchFamily="34" charset="0"/>
              <a:ea typeface="Segoe UI" panose="020B0502040204020203" pitchFamily="34" charset="0"/>
              <a:cs typeface="Segoe UI" panose="020B0502040204020203" pitchFamily="34" charset="0"/>
            </a:rPr>
            <a:t>unctional</a:t>
          </a:r>
          <a:r>
            <a:rPr lang="en-US" sz="1000" b="1" kern="1200" dirty="0">
              <a:latin typeface="Segoe UI" panose="020B0502040204020203" pitchFamily="34" charset="0"/>
              <a:ea typeface="Segoe UI" panose="020B0502040204020203" pitchFamily="34" charset="0"/>
              <a:cs typeface="Segoe UI" panose="020B0502040204020203" pitchFamily="34" charset="0"/>
            </a:rPr>
            <a:t> balance sheet</a:t>
          </a:r>
          <a:endParaRPr lang="hu-HU" sz="1000" b="1" kern="1200" dirty="0">
            <a:latin typeface="Segoe UI" panose="020B0502040204020203" pitchFamily="34" charset="0"/>
            <a:ea typeface="Segoe UI" panose="020B0502040204020203" pitchFamily="34" charset="0"/>
            <a:cs typeface="Segoe UI" panose="020B0502040204020203" pitchFamily="34" charset="0"/>
          </a:endParaRPr>
        </a:p>
        <a:p>
          <a:pPr marL="57150" lvl="1" indent="-57150" algn="l" defTabSz="444500" rtl="0">
            <a:lnSpc>
              <a:spcPct val="90000"/>
            </a:lnSpc>
            <a:spcBef>
              <a:spcPct val="0"/>
            </a:spcBef>
            <a:spcAft>
              <a:spcPct val="20000"/>
            </a:spcAft>
            <a:buChar char="•"/>
          </a:pPr>
          <a:r>
            <a:rPr lang="en-US" sz="1000" b="1" kern="1200">
              <a:latin typeface="Segoe UI" panose="020B0502040204020203" pitchFamily="34" charset="0"/>
              <a:ea typeface="Segoe UI" panose="020B0502040204020203" pitchFamily="34" charset="0"/>
              <a:cs typeface="Segoe UI" panose="020B0502040204020203" pitchFamily="34" charset="0"/>
            </a:rPr>
            <a:t>Financial </a:t>
          </a:r>
          <a:r>
            <a:rPr lang="hu-HU" sz="1000" b="1" kern="1200">
              <a:latin typeface="Segoe UI" panose="020B0502040204020203" pitchFamily="34" charset="0"/>
              <a:ea typeface="Segoe UI" panose="020B0502040204020203" pitchFamily="34" charset="0"/>
              <a:cs typeface="Segoe UI" panose="020B0502040204020203" pitchFamily="34" charset="0"/>
            </a:rPr>
            <a:t>r</a:t>
          </a:r>
          <a:r>
            <a:rPr lang="en-US" sz="1000" b="1" kern="1200">
              <a:latin typeface="Segoe UI" panose="020B0502040204020203" pitchFamily="34" charset="0"/>
              <a:ea typeface="Segoe UI" panose="020B0502040204020203" pitchFamily="34" charset="0"/>
              <a:cs typeface="Segoe UI" panose="020B0502040204020203" pitchFamily="34" charset="0"/>
            </a:rPr>
            <a:t>elations</a:t>
          </a:r>
          <a:r>
            <a:rPr lang="hu-HU" sz="1000" b="1" kern="1200">
              <a:latin typeface="Segoe UI" panose="020B0502040204020203" pitchFamily="34" charset="0"/>
              <a:ea typeface="Segoe UI" panose="020B0502040204020203" pitchFamily="34" charset="0"/>
              <a:cs typeface="Segoe UI" panose="020B0502040204020203" pitchFamily="34" charset="0"/>
            </a:rPr>
            <a:t> to </a:t>
          </a:r>
          <a:r>
            <a:rPr lang="en-US" sz="1000" b="1" kern="1200">
              <a:latin typeface="Segoe UI" panose="020B0502040204020203" pitchFamily="34" charset="0"/>
              <a:ea typeface="Segoe UI" panose="020B0502040204020203" pitchFamily="34" charset="0"/>
              <a:cs typeface="Segoe UI" panose="020B0502040204020203" pitchFamily="34" charset="0"/>
            </a:rPr>
            <a:t>European Union</a:t>
          </a:r>
          <a:endParaRPr lang="hu-HU" sz="1000" b="1" kern="1200">
            <a:latin typeface="Segoe UI" panose="020B0502040204020203" pitchFamily="34" charset="0"/>
            <a:ea typeface="Segoe UI" panose="020B0502040204020203" pitchFamily="34" charset="0"/>
            <a:cs typeface="Segoe UI" panose="020B0502040204020203" pitchFamily="34" charset="0"/>
          </a:endParaRPr>
        </a:p>
        <a:p>
          <a:pPr marL="57150" lvl="1" indent="-57150" algn="l" defTabSz="444500" rtl="0">
            <a:lnSpc>
              <a:spcPct val="90000"/>
            </a:lnSpc>
            <a:spcBef>
              <a:spcPct val="0"/>
            </a:spcBef>
            <a:spcAft>
              <a:spcPct val="20000"/>
            </a:spcAft>
            <a:buChar char="•"/>
          </a:pPr>
          <a:r>
            <a:rPr lang="en-US" sz="1000" b="1" kern="1200">
              <a:latin typeface="Segoe UI" panose="020B0502040204020203" pitchFamily="34" charset="0"/>
              <a:ea typeface="Segoe UI" panose="020B0502040204020203" pitchFamily="34" charset="0"/>
              <a:cs typeface="Segoe UI" panose="020B0502040204020203" pitchFamily="34" charset="0"/>
            </a:rPr>
            <a:t>the general government deficit and debt of the European Union methodology</a:t>
          </a:r>
          <a:endParaRPr lang="hu-HU" sz="1000" b="1" kern="1200">
            <a:latin typeface="Segoe UI" panose="020B0502040204020203" pitchFamily="34" charset="0"/>
            <a:ea typeface="Segoe UI" panose="020B0502040204020203" pitchFamily="34" charset="0"/>
            <a:cs typeface="Segoe UI" panose="020B0502040204020203" pitchFamily="34" charset="0"/>
          </a:endParaRPr>
        </a:p>
      </dsp:txBody>
      <dsp:txXfrm>
        <a:off x="0" y="3576546"/>
        <a:ext cx="9036496" cy="679040"/>
      </dsp:txXfrm>
    </dsp:sp>
    <dsp:sp modelId="{7D9016E4-B0FD-4EEF-BA7E-EC7CF52EA0E8}">
      <dsp:nvSpPr>
        <dsp:cNvPr id="0" name=""/>
        <dsp:cNvSpPr/>
      </dsp:nvSpPr>
      <dsp:spPr>
        <a:xfrm>
          <a:off x="0" y="4255586"/>
          <a:ext cx="9036496" cy="233881"/>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rtl="0">
            <a:lnSpc>
              <a:spcPct val="90000"/>
            </a:lnSpc>
            <a:spcBef>
              <a:spcPct val="0"/>
            </a:spcBef>
            <a:spcAft>
              <a:spcPct val="35000"/>
            </a:spcAft>
            <a:buNone/>
          </a:pPr>
          <a:r>
            <a:rPr lang="hu-HU" sz="1000" b="1" kern="1200">
              <a:latin typeface="Segoe UI" panose="020B0502040204020203" pitchFamily="34" charset="0"/>
              <a:ea typeface="Segoe UI" panose="020B0502040204020203" pitchFamily="34" charset="0"/>
              <a:cs typeface="Segoe UI" panose="020B0502040204020203" pitchFamily="34" charset="0"/>
            </a:rPr>
            <a:t>Explanation for chapters</a:t>
          </a:r>
        </a:p>
      </dsp:txBody>
      <dsp:txXfrm>
        <a:off x="11417" y="4267003"/>
        <a:ext cx="9013662" cy="211047"/>
      </dsp:txXfrm>
    </dsp:sp>
    <dsp:sp modelId="{E3DC549F-F1E0-4FB2-9C0A-7E1FE6452824}">
      <dsp:nvSpPr>
        <dsp:cNvPr id="0" name=""/>
        <dsp:cNvSpPr/>
      </dsp:nvSpPr>
      <dsp:spPr>
        <a:xfrm>
          <a:off x="0" y="4489467"/>
          <a:ext cx="9036496" cy="980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6909" tIns="12700" rIns="71120" bIns="12700" numCol="1" spcCol="1270" anchor="t" anchorCtr="0">
          <a:noAutofit/>
        </a:bodyPr>
        <a:lstStyle/>
        <a:p>
          <a:pPr marL="57150" lvl="1" indent="-57150" algn="l" defTabSz="444500" rtl="0">
            <a:lnSpc>
              <a:spcPct val="90000"/>
            </a:lnSpc>
            <a:spcBef>
              <a:spcPct val="0"/>
            </a:spcBef>
            <a:spcAft>
              <a:spcPct val="20000"/>
            </a:spcAft>
            <a:buChar char="•"/>
          </a:pPr>
          <a:r>
            <a:rPr lang="hu-HU" sz="1000" b="1" kern="1200">
              <a:latin typeface="Segoe UI" panose="020B0502040204020203" pitchFamily="34" charset="0"/>
              <a:ea typeface="Segoe UI" panose="020B0502040204020203" pitchFamily="34" charset="0"/>
              <a:cs typeface="Segoe UI" panose="020B0502040204020203" pitchFamily="34" charset="0"/>
            </a:rPr>
            <a:t>Budget of </a:t>
          </a:r>
          <a:r>
            <a:rPr lang="en-US" sz="1000" b="1" kern="1200">
              <a:latin typeface="Segoe UI" panose="020B0502040204020203" pitchFamily="34" charset="0"/>
              <a:ea typeface="Segoe UI" panose="020B0502040204020203" pitchFamily="34" charset="0"/>
              <a:cs typeface="Segoe UI" panose="020B0502040204020203" pitchFamily="34" charset="0"/>
            </a:rPr>
            <a:t>budgetary institutions; </a:t>
          </a:r>
          <a:endParaRPr lang="hu-HU" sz="1000" b="1" kern="1200">
            <a:latin typeface="Segoe UI" panose="020B0502040204020203" pitchFamily="34" charset="0"/>
            <a:ea typeface="Segoe UI" panose="020B0502040204020203" pitchFamily="34" charset="0"/>
            <a:cs typeface="Segoe UI" panose="020B0502040204020203" pitchFamily="34" charset="0"/>
          </a:endParaRPr>
        </a:p>
        <a:p>
          <a:pPr marL="57150" lvl="1" indent="-57150" algn="l" defTabSz="444500" rtl="0">
            <a:lnSpc>
              <a:spcPct val="90000"/>
            </a:lnSpc>
            <a:spcBef>
              <a:spcPct val="0"/>
            </a:spcBef>
            <a:spcAft>
              <a:spcPct val="20000"/>
            </a:spcAft>
            <a:buChar char="•"/>
          </a:pPr>
          <a:r>
            <a:rPr lang="en-US" sz="1000" b="1" kern="1200">
              <a:latin typeface="Segoe UI" panose="020B0502040204020203" pitchFamily="34" charset="0"/>
              <a:ea typeface="Segoe UI" panose="020B0502040204020203" pitchFamily="34" charset="0"/>
              <a:cs typeface="Segoe UI" panose="020B0502040204020203" pitchFamily="34" charset="0"/>
            </a:rPr>
            <a:t>chapter-managed appropriations for sectoral programmes and other programmes under the discretion of the chapter head (minister); </a:t>
          </a:r>
          <a:endParaRPr lang="hu-HU" sz="1000" b="1" kern="1200">
            <a:latin typeface="Segoe UI" panose="020B0502040204020203" pitchFamily="34" charset="0"/>
            <a:ea typeface="Segoe UI" panose="020B0502040204020203" pitchFamily="34" charset="0"/>
            <a:cs typeface="Segoe UI" panose="020B0502040204020203" pitchFamily="34" charset="0"/>
          </a:endParaRPr>
        </a:p>
        <a:p>
          <a:pPr marL="57150" lvl="1" indent="-57150" algn="l" defTabSz="444500" rtl="0">
            <a:lnSpc>
              <a:spcPct val="90000"/>
            </a:lnSpc>
            <a:spcBef>
              <a:spcPct val="0"/>
            </a:spcBef>
            <a:spcAft>
              <a:spcPct val="20000"/>
            </a:spcAft>
            <a:buChar char="•"/>
          </a:pPr>
          <a:r>
            <a:rPr lang="en-US" sz="1000" b="1" kern="1200" dirty="0">
              <a:latin typeface="Segoe UI" panose="020B0502040204020203" pitchFamily="34" charset="0"/>
              <a:ea typeface="Segoe UI" panose="020B0502040204020203" pitchFamily="34" charset="0"/>
              <a:cs typeface="Segoe UI" panose="020B0502040204020203" pitchFamily="34" charset="0"/>
            </a:rPr>
            <a:t>EU projects managed by the chapter; </a:t>
          </a:r>
          <a:endParaRPr lang="hu-HU" sz="1000" b="1" kern="1200" dirty="0">
            <a:latin typeface="Segoe UI" panose="020B0502040204020203" pitchFamily="34" charset="0"/>
            <a:ea typeface="Segoe UI" panose="020B0502040204020203" pitchFamily="34" charset="0"/>
            <a:cs typeface="Segoe UI" panose="020B0502040204020203" pitchFamily="34" charset="0"/>
          </a:endParaRPr>
        </a:p>
        <a:p>
          <a:pPr marL="57150" lvl="1" indent="-57150" algn="l" defTabSz="444500" rtl="0">
            <a:lnSpc>
              <a:spcPct val="90000"/>
            </a:lnSpc>
            <a:spcBef>
              <a:spcPct val="0"/>
            </a:spcBef>
            <a:spcAft>
              <a:spcPct val="20000"/>
            </a:spcAft>
            <a:buChar char="•"/>
          </a:pPr>
          <a:r>
            <a:rPr lang="en-US" sz="1000" b="1" kern="1200" dirty="0">
              <a:latin typeface="Segoe UI" panose="020B0502040204020203" pitchFamily="34" charset="0"/>
              <a:ea typeface="Segoe UI" panose="020B0502040204020203" pitchFamily="34" charset="0"/>
              <a:cs typeface="Segoe UI" panose="020B0502040204020203" pitchFamily="34" charset="0"/>
            </a:rPr>
            <a:t>centrally </a:t>
          </a:r>
          <a:r>
            <a:rPr lang="en-US" sz="1000" b="1" kern="1200">
              <a:latin typeface="Segoe UI" panose="020B0502040204020203" pitchFamily="34" charset="0"/>
              <a:ea typeface="Segoe UI" panose="020B0502040204020203" pitchFamily="34" charset="0"/>
              <a:cs typeface="Segoe UI" panose="020B0502040204020203" pitchFamily="34" charset="0"/>
            </a:rPr>
            <a:t>managed appropriations, </a:t>
          </a:r>
          <a:r>
            <a:rPr lang="en-US" sz="1000" b="1" kern="1200" dirty="0">
              <a:latin typeface="Segoe UI" panose="020B0502040204020203" pitchFamily="34" charset="0"/>
              <a:ea typeface="Segoe UI" panose="020B0502040204020203" pitchFamily="34" charset="0"/>
              <a:cs typeface="Segoe UI" panose="020B0502040204020203" pitchFamily="34" charset="0"/>
            </a:rPr>
            <a:t>mainly </a:t>
          </a:r>
          <a:r>
            <a:rPr lang="en-US" sz="1000" b="1" kern="1200">
              <a:latin typeface="Segoe UI" panose="020B0502040204020203" pitchFamily="34" charset="0"/>
              <a:ea typeface="Segoe UI" panose="020B0502040204020203" pitchFamily="34" charset="0"/>
              <a:cs typeface="Segoe UI" panose="020B0502040204020203" pitchFamily="34" charset="0"/>
            </a:rPr>
            <a:t>entitlement programmes, </a:t>
          </a:r>
          <a:r>
            <a:rPr lang="en-US" sz="1000" b="1" kern="1200" dirty="0">
              <a:latin typeface="Segoe UI" panose="020B0502040204020203" pitchFamily="34" charset="0"/>
              <a:ea typeface="Segoe UI" panose="020B0502040204020203" pitchFamily="34" charset="0"/>
              <a:cs typeface="Segoe UI" panose="020B0502040204020203" pitchFamily="34" charset="0"/>
            </a:rPr>
            <a:t>transfers to the </a:t>
          </a:r>
          <a:r>
            <a:rPr lang="en-US" sz="1000" b="1" kern="1200" err="1">
              <a:latin typeface="Segoe UI" panose="020B0502040204020203" pitchFamily="34" charset="0"/>
              <a:ea typeface="Segoe UI" panose="020B0502040204020203" pitchFamily="34" charset="0"/>
              <a:cs typeface="Segoe UI" panose="020B0502040204020203" pitchFamily="34" charset="0"/>
            </a:rPr>
            <a:t>extrabudgetary</a:t>
          </a:r>
          <a:r>
            <a:rPr lang="en-US" sz="1000" b="1" kern="1200">
              <a:latin typeface="Segoe UI" panose="020B0502040204020203" pitchFamily="34" charset="0"/>
              <a:ea typeface="Segoe UI" panose="020B0502040204020203" pitchFamily="34" charset="0"/>
              <a:cs typeface="Segoe UI" panose="020B0502040204020203" pitchFamily="34" charset="0"/>
            </a:rPr>
            <a:t> funds, </a:t>
          </a:r>
          <a:r>
            <a:rPr lang="en-US" sz="1000" b="1" kern="1200" dirty="0">
              <a:latin typeface="Segoe UI" panose="020B0502040204020203" pitchFamily="34" charset="0"/>
              <a:ea typeface="Segoe UI" panose="020B0502040204020203" pitchFamily="34" charset="0"/>
              <a:cs typeface="Segoe UI" panose="020B0502040204020203" pitchFamily="34" charset="0"/>
            </a:rPr>
            <a:t>to the social security funds and to </a:t>
          </a:r>
          <a:r>
            <a:rPr lang="en-US" sz="1000" b="1" kern="1200">
              <a:latin typeface="Segoe UI" panose="020B0502040204020203" pitchFamily="34" charset="0"/>
              <a:ea typeface="Segoe UI" panose="020B0502040204020203" pitchFamily="34" charset="0"/>
              <a:cs typeface="Segoe UI" panose="020B0502040204020203" pitchFamily="34" charset="0"/>
            </a:rPr>
            <a:t>local government, </a:t>
          </a:r>
          <a:r>
            <a:rPr lang="en-US" sz="1000" b="1" kern="1200" dirty="0">
              <a:latin typeface="Segoe UI" panose="020B0502040204020203" pitchFamily="34" charset="0"/>
              <a:ea typeface="Segoe UI" panose="020B0502040204020203" pitchFamily="34" charset="0"/>
              <a:cs typeface="Segoe UI" panose="020B0502040204020203" pitchFamily="34" charset="0"/>
            </a:rPr>
            <a:t>special larger investment projects and interest payments; and </a:t>
          </a:r>
          <a:endParaRPr lang="hu-HU" sz="1000" b="1" kern="1200" dirty="0">
            <a:latin typeface="Segoe UI" panose="020B0502040204020203" pitchFamily="34" charset="0"/>
            <a:ea typeface="Segoe UI" panose="020B0502040204020203" pitchFamily="34" charset="0"/>
            <a:cs typeface="Segoe UI" panose="020B0502040204020203" pitchFamily="34" charset="0"/>
          </a:endParaRPr>
        </a:p>
        <a:p>
          <a:pPr marL="57150" lvl="1" indent="-57150" algn="l" defTabSz="444500" rtl="0">
            <a:lnSpc>
              <a:spcPct val="90000"/>
            </a:lnSpc>
            <a:spcBef>
              <a:spcPct val="0"/>
            </a:spcBef>
            <a:spcAft>
              <a:spcPct val="20000"/>
            </a:spcAft>
            <a:buChar char="•"/>
          </a:pPr>
          <a:r>
            <a:rPr lang="hu-HU" sz="1000" b="1" kern="1200" dirty="0" err="1">
              <a:latin typeface="Segoe UI" panose="020B0502040204020203" pitchFamily="34" charset="0"/>
              <a:ea typeface="Segoe UI" panose="020B0502040204020203" pitchFamily="34" charset="0"/>
              <a:cs typeface="Segoe UI" panose="020B0502040204020203" pitchFamily="34" charset="0"/>
            </a:rPr>
            <a:t>Medium</a:t>
          </a:r>
          <a:r>
            <a:rPr lang="hu-HU" sz="1000" b="1" kern="1200" dirty="0">
              <a:latin typeface="Segoe UI" panose="020B0502040204020203" pitchFamily="34" charset="0"/>
              <a:ea typeface="Segoe UI" panose="020B0502040204020203" pitchFamily="34" charset="0"/>
              <a:cs typeface="Segoe UI" panose="020B0502040204020203" pitchFamily="34" charset="0"/>
            </a:rPr>
            <a:t> </a:t>
          </a:r>
          <a:r>
            <a:rPr lang="hu-HU" sz="1000" b="1" kern="1200" dirty="0" err="1">
              <a:latin typeface="Segoe UI" panose="020B0502040204020203" pitchFamily="34" charset="0"/>
              <a:ea typeface="Segoe UI" panose="020B0502040204020203" pitchFamily="34" charset="0"/>
              <a:cs typeface="Segoe UI" panose="020B0502040204020203" pitchFamily="34" charset="0"/>
            </a:rPr>
            <a:t>term</a:t>
          </a:r>
          <a:r>
            <a:rPr lang="hu-HU" sz="1000" b="1" kern="1200" dirty="0">
              <a:latin typeface="Segoe UI" panose="020B0502040204020203" pitchFamily="34" charset="0"/>
              <a:ea typeface="Segoe UI" panose="020B0502040204020203" pitchFamily="34" charset="0"/>
              <a:cs typeface="Segoe UI" panose="020B0502040204020203" pitchFamily="34" charset="0"/>
            </a:rPr>
            <a:t> projection </a:t>
          </a:r>
          <a:r>
            <a:rPr lang="hu-HU" sz="1000" b="1" kern="1200" dirty="0" err="1">
              <a:latin typeface="Segoe UI" panose="020B0502040204020203" pitchFamily="34" charset="0"/>
              <a:ea typeface="Segoe UI" panose="020B0502040204020203" pitchFamily="34" charset="0"/>
              <a:cs typeface="Segoe UI" panose="020B0502040204020203" pitchFamily="34" charset="0"/>
            </a:rPr>
            <a:t>for</a:t>
          </a:r>
          <a:r>
            <a:rPr lang="hu-HU" sz="1000" b="1" kern="1200" dirty="0">
              <a:latin typeface="Segoe UI" panose="020B0502040204020203" pitchFamily="34" charset="0"/>
              <a:ea typeface="Segoe UI" panose="020B0502040204020203" pitchFamily="34" charset="0"/>
              <a:cs typeface="Segoe UI" panose="020B0502040204020203" pitchFamily="34" charset="0"/>
            </a:rPr>
            <a:t> </a:t>
          </a:r>
          <a:r>
            <a:rPr lang="hu-HU" sz="1000" b="1" kern="1200" err="1">
              <a:latin typeface="Segoe UI" panose="020B0502040204020203" pitchFamily="34" charset="0"/>
              <a:ea typeface="Segoe UI" panose="020B0502040204020203" pitchFamily="34" charset="0"/>
              <a:cs typeface="Segoe UI" panose="020B0502040204020203" pitchFamily="34" charset="0"/>
            </a:rPr>
            <a:t>the</a:t>
          </a:r>
          <a:r>
            <a:rPr lang="hu-HU" sz="1000" b="1" kern="1200">
              <a:latin typeface="Segoe UI" panose="020B0502040204020203" pitchFamily="34" charset="0"/>
              <a:ea typeface="Segoe UI" panose="020B0502040204020203" pitchFamily="34" charset="0"/>
              <a:cs typeface="Segoe UI" panose="020B0502040204020203" pitchFamily="34" charset="0"/>
            </a:rPr>
            <a:t> budget, </a:t>
          </a:r>
          <a:r>
            <a:rPr lang="en-US" sz="1000" b="1" kern="1200">
              <a:latin typeface="Segoe UI" panose="020B0502040204020203" pitchFamily="34" charset="0"/>
              <a:ea typeface="Segoe UI" panose="020B0502040204020203" pitchFamily="34" charset="0"/>
              <a:cs typeface="Segoe UI" panose="020B0502040204020203" pitchFamily="34" charset="0"/>
            </a:rPr>
            <a:t>central revenues, </a:t>
          </a:r>
          <a:r>
            <a:rPr lang="en-US" sz="1000" b="1" kern="1200" dirty="0">
              <a:latin typeface="Segoe UI" panose="020B0502040204020203" pitchFamily="34" charset="0"/>
              <a:ea typeface="Segoe UI" panose="020B0502040204020203" pitchFamily="34" charset="0"/>
              <a:cs typeface="Segoe UI" panose="020B0502040204020203" pitchFamily="34" charset="0"/>
            </a:rPr>
            <a:t>including tax and non-tax revenues</a:t>
          </a:r>
          <a:endParaRPr lang="hu-HU" sz="1000" b="1" kern="1200" dirty="0">
            <a:latin typeface="Segoe UI" panose="020B0502040204020203" pitchFamily="34" charset="0"/>
            <a:ea typeface="Segoe UI" panose="020B0502040204020203" pitchFamily="34" charset="0"/>
            <a:cs typeface="Segoe UI" panose="020B0502040204020203" pitchFamily="34" charset="0"/>
          </a:endParaRPr>
        </a:p>
      </dsp:txBody>
      <dsp:txXfrm>
        <a:off x="0" y="4489467"/>
        <a:ext cx="9036496" cy="9808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7757D-45A6-492C-ADB4-B92EC151EBBC}">
      <dsp:nvSpPr>
        <dsp:cNvPr id="0" name=""/>
        <dsp:cNvSpPr/>
      </dsp:nvSpPr>
      <dsp:spPr>
        <a:xfrm rot="5400000">
          <a:off x="-252115" y="295614"/>
          <a:ext cx="1680770" cy="1176539"/>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hu-HU" sz="1400" b="1" kern="1200">
              <a:latin typeface="Segoe UI" panose="020B0502040204020203" pitchFamily="34" charset="0"/>
              <a:ea typeface="Segoe UI" panose="020B0502040204020203" pitchFamily="34" charset="0"/>
              <a:cs typeface="Segoe UI" panose="020B0502040204020203" pitchFamily="34" charset="0"/>
            </a:rPr>
            <a:t>By second half </a:t>
          </a:r>
          <a:r>
            <a:rPr lang="hu-HU" sz="1400" b="1" kern="1200" dirty="0">
              <a:latin typeface="Segoe UI" panose="020B0502040204020203" pitchFamily="34" charset="0"/>
              <a:ea typeface="Segoe UI" panose="020B0502040204020203" pitchFamily="34" charset="0"/>
              <a:cs typeface="Segoe UI" panose="020B0502040204020203" pitchFamily="34" charset="0"/>
            </a:rPr>
            <a:t>of </a:t>
          </a:r>
          <a:r>
            <a:rPr lang="hu-HU" sz="1400" b="1" kern="1200" dirty="0" err="1">
              <a:latin typeface="Segoe UI" panose="020B0502040204020203" pitchFamily="34" charset="0"/>
              <a:ea typeface="Segoe UI" panose="020B0502040204020203" pitchFamily="34" charset="0"/>
              <a:cs typeface="Segoe UI" panose="020B0502040204020203" pitchFamily="34" charset="0"/>
            </a:rPr>
            <a:t>October</a:t>
          </a:r>
          <a:endParaRPr lang="hu-HU" sz="1400" b="1" kern="1200" dirty="0">
            <a:latin typeface="Segoe UI" panose="020B0502040204020203" pitchFamily="34" charset="0"/>
            <a:ea typeface="Segoe UI" panose="020B0502040204020203" pitchFamily="34" charset="0"/>
            <a:cs typeface="Segoe UI" panose="020B0502040204020203" pitchFamily="34" charset="0"/>
          </a:endParaRPr>
        </a:p>
      </dsp:txBody>
      <dsp:txXfrm rot="-5400000">
        <a:off x="1" y="631769"/>
        <a:ext cx="1176539" cy="504231"/>
      </dsp:txXfrm>
    </dsp:sp>
    <dsp:sp modelId="{7C08A88D-64E3-4DB0-AC5C-A7E669B4E781}">
      <dsp:nvSpPr>
        <dsp:cNvPr id="0" name=""/>
        <dsp:cNvSpPr/>
      </dsp:nvSpPr>
      <dsp:spPr>
        <a:xfrm rot="5400000">
          <a:off x="4461468" y="-3241430"/>
          <a:ext cx="1093075" cy="7662932"/>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hu-HU" sz="1400" b="1" kern="1200" dirty="0">
              <a:latin typeface="Segoe UI" panose="020B0502040204020203" pitchFamily="34" charset="0"/>
              <a:ea typeface="Segoe UI" panose="020B0502040204020203" pitchFamily="34" charset="0"/>
              <a:cs typeface="Segoe UI" panose="020B0502040204020203" pitchFamily="34" charset="0"/>
            </a:rPr>
            <a:t>The </a:t>
          </a:r>
          <a:r>
            <a:rPr lang="hu-HU" sz="1400" b="1" kern="1200" dirty="0" err="1">
              <a:latin typeface="Segoe UI" panose="020B0502040204020203" pitchFamily="34" charset="0"/>
              <a:ea typeface="Segoe UI" panose="020B0502040204020203" pitchFamily="34" charset="0"/>
              <a:cs typeface="Segoe UI" panose="020B0502040204020203" pitchFamily="34" charset="0"/>
            </a:rPr>
            <a:t>Fiscal</a:t>
          </a:r>
          <a:r>
            <a:rPr lang="hu-HU" sz="1400" b="1" kern="1200" dirty="0">
              <a:latin typeface="Segoe UI" panose="020B0502040204020203" pitchFamily="34" charset="0"/>
              <a:ea typeface="Segoe UI" panose="020B0502040204020203" pitchFamily="34" charset="0"/>
              <a:cs typeface="Segoe UI" panose="020B0502040204020203" pitchFamily="34" charset="0"/>
            </a:rPr>
            <a:t> </a:t>
          </a:r>
          <a:r>
            <a:rPr lang="hu-HU" sz="1400" b="1" kern="1200" dirty="0" err="1">
              <a:latin typeface="Segoe UI" panose="020B0502040204020203" pitchFamily="34" charset="0"/>
              <a:ea typeface="Segoe UI" panose="020B0502040204020203" pitchFamily="34" charset="0"/>
              <a:cs typeface="Segoe UI" panose="020B0502040204020203" pitchFamily="34" charset="0"/>
            </a:rPr>
            <a:t>Council</a:t>
          </a:r>
          <a:r>
            <a:rPr lang="hu-HU" sz="1400" b="1" kern="1200" dirty="0">
              <a:latin typeface="Segoe UI" panose="020B0502040204020203" pitchFamily="34" charset="0"/>
              <a:ea typeface="Segoe UI" panose="020B0502040204020203" pitchFamily="34" charset="0"/>
              <a:cs typeface="Segoe UI" panose="020B0502040204020203" pitchFamily="34" charset="0"/>
            </a:rPr>
            <a:t> and </a:t>
          </a:r>
          <a:r>
            <a:rPr lang="hu-HU" sz="1400" b="1" kern="1200" dirty="0" err="1">
              <a:latin typeface="Segoe UI" panose="020B0502040204020203" pitchFamily="34" charset="0"/>
              <a:ea typeface="Segoe UI" panose="020B0502040204020203" pitchFamily="34" charset="0"/>
              <a:cs typeface="Segoe UI" panose="020B0502040204020203" pitchFamily="34" charset="0"/>
            </a:rPr>
            <a:t>the</a:t>
          </a:r>
          <a:r>
            <a:rPr lang="hu-HU" sz="1400" b="1" kern="1200" dirty="0">
              <a:latin typeface="Segoe UI" panose="020B0502040204020203" pitchFamily="34" charset="0"/>
              <a:ea typeface="Segoe UI" panose="020B0502040204020203" pitchFamily="34" charset="0"/>
              <a:cs typeface="Segoe UI" panose="020B0502040204020203" pitchFamily="34" charset="0"/>
            </a:rPr>
            <a:t> </a:t>
          </a:r>
          <a:r>
            <a:rPr lang="hu-HU" sz="1400" b="1" kern="1200" dirty="0" err="1">
              <a:latin typeface="Segoe UI" panose="020B0502040204020203" pitchFamily="34" charset="0"/>
              <a:ea typeface="Segoe UI" panose="020B0502040204020203" pitchFamily="34" charset="0"/>
              <a:cs typeface="Segoe UI" panose="020B0502040204020203" pitchFamily="34" charset="0"/>
            </a:rPr>
            <a:t>State</a:t>
          </a:r>
          <a:r>
            <a:rPr lang="hu-HU" sz="1400" b="1" kern="1200" dirty="0">
              <a:latin typeface="Segoe UI" panose="020B0502040204020203" pitchFamily="34" charset="0"/>
              <a:ea typeface="Segoe UI" panose="020B0502040204020203" pitchFamily="34" charset="0"/>
              <a:cs typeface="Segoe UI" panose="020B0502040204020203" pitchFamily="34" charset="0"/>
            </a:rPr>
            <a:t> Audit Office </a:t>
          </a:r>
          <a:r>
            <a:rPr lang="hu-HU" sz="1400" b="1" kern="1200" dirty="0" err="1">
              <a:latin typeface="Segoe UI" panose="020B0502040204020203" pitchFamily="34" charset="0"/>
              <a:ea typeface="Segoe UI" panose="020B0502040204020203" pitchFamily="34" charset="0"/>
              <a:cs typeface="Segoe UI" panose="020B0502040204020203" pitchFamily="34" charset="0"/>
            </a:rPr>
            <a:t>submits</a:t>
          </a:r>
          <a:r>
            <a:rPr lang="hu-HU" sz="1400" b="1" kern="1200" dirty="0">
              <a:latin typeface="Segoe UI" panose="020B0502040204020203" pitchFamily="34" charset="0"/>
              <a:ea typeface="Segoe UI" panose="020B0502040204020203" pitchFamily="34" charset="0"/>
              <a:cs typeface="Segoe UI" panose="020B0502040204020203" pitchFamily="34" charset="0"/>
            </a:rPr>
            <a:t> </a:t>
          </a:r>
          <a:r>
            <a:rPr lang="hu-HU" sz="1400" b="1" kern="1200" dirty="0" err="1">
              <a:latin typeface="Segoe UI" panose="020B0502040204020203" pitchFamily="34" charset="0"/>
              <a:ea typeface="Segoe UI" panose="020B0502040204020203" pitchFamily="34" charset="0"/>
              <a:cs typeface="Segoe UI" panose="020B0502040204020203" pitchFamily="34" charset="0"/>
            </a:rPr>
            <a:t>its</a:t>
          </a:r>
          <a:r>
            <a:rPr lang="hu-HU" sz="1400" b="1" kern="1200" dirty="0">
              <a:latin typeface="Segoe UI" panose="020B0502040204020203" pitchFamily="34" charset="0"/>
              <a:ea typeface="Segoe UI" panose="020B0502040204020203" pitchFamily="34" charset="0"/>
              <a:cs typeface="Segoe UI" panose="020B0502040204020203" pitchFamily="34" charset="0"/>
            </a:rPr>
            <a:t> </a:t>
          </a:r>
          <a:r>
            <a:rPr lang="hu-HU" sz="1400" b="1" kern="1200" dirty="0" err="1">
              <a:latin typeface="Segoe UI" panose="020B0502040204020203" pitchFamily="34" charset="0"/>
              <a:ea typeface="Segoe UI" panose="020B0502040204020203" pitchFamily="34" charset="0"/>
              <a:cs typeface="Segoe UI" panose="020B0502040204020203" pitchFamily="34" charset="0"/>
            </a:rPr>
            <a:t>opinion</a:t>
          </a:r>
          <a:endParaRPr lang="hu-HU" sz="1400" b="1" kern="1200" dirty="0">
            <a:latin typeface="Segoe UI" panose="020B0502040204020203" pitchFamily="34" charset="0"/>
            <a:ea typeface="Segoe UI" panose="020B0502040204020203" pitchFamily="34" charset="0"/>
            <a:cs typeface="Segoe UI" panose="020B0502040204020203" pitchFamily="34" charset="0"/>
          </a:endParaRPr>
        </a:p>
        <a:p>
          <a:pPr marL="114300" lvl="1" indent="-114300" algn="l" defTabSz="622300">
            <a:lnSpc>
              <a:spcPct val="90000"/>
            </a:lnSpc>
            <a:spcBef>
              <a:spcPct val="0"/>
            </a:spcBef>
            <a:spcAft>
              <a:spcPct val="15000"/>
            </a:spcAft>
            <a:buChar char="•"/>
          </a:pPr>
          <a:r>
            <a:rPr lang="hu-HU" sz="1400" b="1" kern="1200" dirty="0">
              <a:latin typeface="Segoe UI" panose="020B0502040204020203" pitchFamily="34" charset="0"/>
              <a:ea typeface="Segoe UI" panose="020B0502040204020203" pitchFamily="34" charset="0"/>
              <a:cs typeface="Segoe UI" panose="020B0502040204020203" pitchFamily="34" charset="0"/>
            </a:rPr>
            <a:t>The </a:t>
          </a:r>
          <a:r>
            <a:rPr lang="hu-HU" sz="1400" b="1" kern="1200" dirty="0" err="1">
              <a:latin typeface="Segoe UI" panose="020B0502040204020203" pitchFamily="34" charset="0"/>
              <a:ea typeface="Segoe UI" panose="020B0502040204020203" pitchFamily="34" charset="0"/>
              <a:cs typeface="Segoe UI" panose="020B0502040204020203" pitchFamily="34" charset="0"/>
            </a:rPr>
            <a:t>general</a:t>
          </a:r>
          <a:r>
            <a:rPr lang="hu-HU" sz="1400" b="1" kern="1200" dirty="0">
              <a:latin typeface="Segoe UI" panose="020B0502040204020203" pitchFamily="34" charset="0"/>
              <a:ea typeface="Segoe UI" panose="020B0502040204020203" pitchFamily="34" charset="0"/>
              <a:cs typeface="Segoe UI" panose="020B0502040204020203" pitchFamily="34" charset="0"/>
            </a:rPr>
            <a:t> </a:t>
          </a:r>
          <a:r>
            <a:rPr lang="hu-HU" sz="1400" b="1" kern="1200" dirty="0" err="1">
              <a:latin typeface="Segoe UI" panose="020B0502040204020203" pitchFamily="34" charset="0"/>
              <a:ea typeface="Segoe UI" panose="020B0502040204020203" pitchFamily="34" charset="0"/>
              <a:cs typeface="Segoe UI" panose="020B0502040204020203" pitchFamily="34" charset="0"/>
            </a:rPr>
            <a:t>debate</a:t>
          </a:r>
          <a:r>
            <a:rPr lang="hu-HU" sz="1400" b="1" kern="1200" dirty="0">
              <a:latin typeface="Segoe UI" panose="020B0502040204020203" pitchFamily="34" charset="0"/>
              <a:ea typeface="Segoe UI" panose="020B0502040204020203" pitchFamily="34" charset="0"/>
              <a:cs typeface="Segoe UI" panose="020B0502040204020203" pitchFamily="34" charset="0"/>
            </a:rPr>
            <a:t> </a:t>
          </a:r>
          <a:r>
            <a:rPr lang="hu-HU" sz="1400" b="1" kern="1200" dirty="0" err="1">
              <a:latin typeface="Segoe UI" panose="020B0502040204020203" pitchFamily="34" charset="0"/>
              <a:ea typeface="Segoe UI" panose="020B0502040204020203" pitchFamily="34" charset="0"/>
              <a:cs typeface="Segoe UI" panose="020B0502040204020203" pitchFamily="34" charset="0"/>
            </a:rPr>
            <a:t>starts</a:t>
          </a:r>
          <a:r>
            <a:rPr lang="hu-HU" sz="1400" b="1" kern="1200" dirty="0">
              <a:latin typeface="Segoe UI" panose="020B0502040204020203" pitchFamily="34" charset="0"/>
              <a:ea typeface="Segoe UI" panose="020B0502040204020203" pitchFamily="34" charset="0"/>
              <a:cs typeface="Segoe UI" panose="020B0502040204020203" pitchFamily="34" charset="0"/>
            </a:rPr>
            <a:t> </a:t>
          </a:r>
          <a:r>
            <a:rPr lang="hu-HU" sz="1400" b="1" kern="1200" dirty="0" err="1">
              <a:latin typeface="Segoe UI" panose="020B0502040204020203" pitchFamily="34" charset="0"/>
              <a:ea typeface="Segoe UI" panose="020B0502040204020203" pitchFamily="34" charset="0"/>
              <a:cs typeface="Segoe UI" panose="020B0502040204020203" pitchFamily="34" charset="0"/>
            </a:rPr>
            <a:t>at</a:t>
          </a:r>
          <a:r>
            <a:rPr lang="hu-HU" sz="1400" b="1" kern="1200" dirty="0">
              <a:latin typeface="Segoe UI" panose="020B0502040204020203" pitchFamily="34" charset="0"/>
              <a:ea typeface="Segoe UI" panose="020B0502040204020203" pitchFamily="34" charset="0"/>
              <a:cs typeface="Segoe UI" panose="020B0502040204020203" pitchFamily="34" charset="0"/>
            </a:rPr>
            <a:t> </a:t>
          </a:r>
          <a:r>
            <a:rPr lang="hu-HU" sz="1400" b="1" kern="1200" dirty="0" err="1">
              <a:latin typeface="Segoe UI" panose="020B0502040204020203" pitchFamily="34" charset="0"/>
              <a:ea typeface="Segoe UI" panose="020B0502040204020203" pitchFamily="34" charset="0"/>
              <a:cs typeface="Segoe UI" panose="020B0502040204020203" pitchFamily="34" charset="0"/>
            </a:rPr>
            <a:t>least</a:t>
          </a:r>
          <a:r>
            <a:rPr lang="hu-HU" sz="1400" b="1" kern="1200" dirty="0">
              <a:latin typeface="Segoe UI" panose="020B0502040204020203" pitchFamily="34" charset="0"/>
              <a:ea typeface="Segoe UI" panose="020B0502040204020203" pitchFamily="34" charset="0"/>
              <a:cs typeface="Segoe UI" panose="020B0502040204020203" pitchFamily="34" charset="0"/>
            </a:rPr>
            <a:t> 13 </a:t>
          </a:r>
          <a:r>
            <a:rPr lang="hu-HU" sz="1400" b="1" kern="1200" dirty="0" err="1">
              <a:latin typeface="Segoe UI" panose="020B0502040204020203" pitchFamily="34" charset="0"/>
              <a:ea typeface="Segoe UI" panose="020B0502040204020203" pitchFamily="34" charset="0"/>
              <a:cs typeface="Segoe UI" panose="020B0502040204020203" pitchFamily="34" charset="0"/>
            </a:rPr>
            <a:t>days</a:t>
          </a:r>
          <a:r>
            <a:rPr lang="hu-HU" sz="1400" b="1" kern="1200" dirty="0">
              <a:latin typeface="Segoe UI" panose="020B0502040204020203" pitchFamily="34" charset="0"/>
              <a:ea typeface="Segoe UI" panose="020B0502040204020203" pitchFamily="34" charset="0"/>
              <a:cs typeface="Segoe UI" panose="020B0502040204020203" pitchFamily="34" charset="0"/>
            </a:rPr>
            <a:t> </a:t>
          </a:r>
          <a:r>
            <a:rPr lang="hu-HU" sz="1400" b="1" kern="1200" dirty="0" err="1">
              <a:latin typeface="Segoe UI" panose="020B0502040204020203" pitchFamily="34" charset="0"/>
              <a:ea typeface="Segoe UI" panose="020B0502040204020203" pitchFamily="34" charset="0"/>
              <a:cs typeface="Segoe UI" panose="020B0502040204020203" pitchFamily="34" charset="0"/>
            </a:rPr>
            <a:t>after</a:t>
          </a:r>
          <a:r>
            <a:rPr lang="hu-HU" sz="1400" b="1" kern="1200" dirty="0">
              <a:latin typeface="Segoe UI" panose="020B0502040204020203" pitchFamily="34" charset="0"/>
              <a:ea typeface="Segoe UI" panose="020B0502040204020203" pitchFamily="34" charset="0"/>
              <a:cs typeface="Segoe UI" panose="020B0502040204020203" pitchFamily="34" charset="0"/>
            </a:rPr>
            <a:t> </a:t>
          </a:r>
          <a:r>
            <a:rPr lang="hu-HU" sz="1400" b="1" kern="1200" dirty="0" err="1">
              <a:latin typeface="Segoe UI" panose="020B0502040204020203" pitchFamily="34" charset="0"/>
              <a:ea typeface="Segoe UI" panose="020B0502040204020203" pitchFamily="34" charset="0"/>
              <a:cs typeface="Segoe UI" panose="020B0502040204020203" pitchFamily="34" charset="0"/>
            </a:rPr>
            <a:t>submiting</a:t>
          </a:r>
          <a:r>
            <a:rPr lang="hu-HU" sz="1400" b="1" kern="1200" dirty="0">
              <a:latin typeface="Segoe UI" panose="020B0502040204020203" pitchFamily="34" charset="0"/>
              <a:ea typeface="Segoe UI" panose="020B0502040204020203" pitchFamily="34" charset="0"/>
              <a:cs typeface="Segoe UI" panose="020B0502040204020203" pitchFamily="34" charset="0"/>
            </a:rPr>
            <a:t> </a:t>
          </a:r>
        </a:p>
      </dsp:txBody>
      <dsp:txXfrm rot="-5400000">
        <a:off x="1176540" y="96858"/>
        <a:ext cx="7609572" cy="986355"/>
      </dsp:txXfrm>
    </dsp:sp>
    <dsp:sp modelId="{6314DB4E-7AD9-4EA5-BBB1-7E0D9F73D847}">
      <dsp:nvSpPr>
        <dsp:cNvPr id="0" name=""/>
        <dsp:cNvSpPr/>
      </dsp:nvSpPr>
      <dsp:spPr>
        <a:xfrm rot="5400000">
          <a:off x="-252115" y="1809670"/>
          <a:ext cx="1680770" cy="1176539"/>
        </a:xfrm>
        <a:prstGeom prst="chevron">
          <a:avLst/>
        </a:prstGeom>
        <a:solidFill>
          <a:schemeClr val="accent2">
            <a:hueOff val="2340759"/>
            <a:satOff val="-2919"/>
            <a:lumOff val="686"/>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hu-HU" sz="1400" b="1" kern="1200" dirty="0">
              <a:latin typeface="Segoe UI" panose="020B0502040204020203" pitchFamily="34" charset="0"/>
              <a:ea typeface="Segoe UI" panose="020B0502040204020203" pitchFamily="34" charset="0"/>
              <a:cs typeface="Segoe UI" panose="020B0502040204020203" pitchFamily="34" charset="0"/>
            </a:rPr>
            <a:t>November</a:t>
          </a:r>
        </a:p>
      </dsp:txBody>
      <dsp:txXfrm rot="-5400000">
        <a:off x="1" y="2145825"/>
        <a:ext cx="1176539" cy="504231"/>
      </dsp:txXfrm>
    </dsp:sp>
    <dsp:sp modelId="{F9A99BE8-86EE-4C5B-9BC3-A5C4D8036700}">
      <dsp:nvSpPr>
        <dsp:cNvPr id="0" name=""/>
        <dsp:cNvSpPr/>
      </dsp:nvSpPr>
      <dsp:spPr>
        <a:xfrm rot="5400000">
          <a:off x="4461755" y="-1727660"/>
          <a:ext cx="1092500" cy="7662932"/>
        </a:xfrm>
        <a:prstGeom prst="round2SameRect">
          <a:avLst/>
        </a:prstGeom>
        <a:solidFill>
          <a:schemeClr val="lt1">
            <a:alpha val="90000"/>
            <a:hueOff val="0"/>
            <a:satOff val="0"/>
            <a:lumOff val="0"/>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hu-HU" sz="1400" b="1" kern="1200" dirty="0" err="1">
              <a:latin typeface="Segoe UI" panose="020B0502040204020203" pitchFamily="34" charset="0"/>
              <a:ea typeface="Segoe UI" panose="020B0502040204020203" pitchFamily="34" charset="0"/>
              <a:cs typeface="Segoe UI" panose="020B0502040204020203" pitchFamily="34" charset="0"/>
            </a:rPr>
            <a:t>Detailed</a:t>
          </a:r>
          <a:r>
            <a:rPr lang="hu-HU" sz="1400" b="1" kern="1200" dirty="0">
              <a:latin typeface="Segoe UI" panose="020B0502040204020203" pitchFamily="34" charset="0"/>
              <a:ea typeface="Segoe UI" panose="020B0502040204020203" pitchFamily="34" charset="0"/>
              <a:cs typeface="Segoe UI" panose="020B0502040204020203" pitchFamily="34" charset="0"/>
            </a:rPr>
            <a:t> </a:t>
          </a:r>
          <a:r>
            <a:rPr lang="hu-HU" sz="1400" b="1" kern="1200" dirty="0" err="1">
              <a:latin typeface="Segoe UI" panose="020B0502040204020203" pitchFamily="34" charset="0"/>
              <a:ea typeface="Segoe UI" panose="020B0502040204020203" pitchFamily="34" charset="0"/>
              <a:cs typeface="Segoe UI" panose="020B0502040204020203" pitchFamily="34" charset="0"/>
            </a:rPr>
            <a:t>debate</a:t>
          </a:r>
          <a:r>
            <a:rPr lang="hu-HU" sz="1400" b="1" kern="1200" dirty="0">
              <a:latin typeface="Segoe UI" panose="020B0502040204020203" pitchFamily="34" charset="0"/>
              <a:ea typeface="Segoe UI" panose="020B0502040204020203" pitchFamily="34" charset="0"/>
              <a:cs typeface="Segoe UI" panose="020B0502040204020203" pitchFamily="34" charset="0"/>
            </a:rPr>
            <a:t> </a:t>
          </a:r>
          <a:r>
            <a:rPr lang="hu-HU" sz="1400" b="1" kern="1200" dirty="0" err="1">
              <a:latin typeface="Segoe UI" panose="020B0502040204020203" pitchFamily="34" charset="0"/>
              <a:ea typeface="Segoe UI" panose="020B0502040204020203" pitchFamily="34" charset="0"/>
              <a:cs typeface="Segoe UI" panose="020B0502040204020203" pitchFamily="34" charset="0"/>
            </a:rPr>
            <a:t>before</a:t>
          </a:r>
          <a:r>
            <a:rPr lang="hu-HU" sz="1400" b="1" kern="1200" dirty="0">
              <a:latin typeface="Segoe UI" panose="020B0502040204020203" pitchFamily="34" charset="0"/>
              <a:ea typeface="Segoe UI" panose="020B0502040204020203" pitchFamily="34" charset="0"/>
              <a:cs typeface="Segoe UI" panose="020B0502040204020203" pitchFamily="34" charset="0"/>
            </a:rPr>
            <a:t> </a:t>
          </a:r>
          <a:r>
            <a:rPr lang="hu-HU" sz="1400" b="1" kern="1200" dirty="0" err="1">
              <a:latin typeface="Segoe UI" panose="020B0502040204020203" pitchFamily="34" charset="0"/>
              <a:ea typeface="Segoe UI" panose="020B0502040204020203" pitchFamily="34" charset="0"/>
              <a:cs typeface="Segoe UI" panose="020B0502040204020203" pitchFamily="34" charset="0"/>
            </a:rPr>
            <a:t>the</a:t>
          </a:r>
          <a:r>
            <a:rPr lang="hu-HU" sz="1400" b="1" kern="1200" dirty="0">
              <a:latin typeface="Segoe UI" panose="020B0502040204020203" pitchFamily="34" charset="0"/>
              <a:ea typeface="Segoe UI" panose="020B0502040204020203" pitchFamily="34" charset="0"/>
              <a:cs typeface="Segoe UI" panose="020B0502040204020203" pitchFamily="34" charset="0"/>
            </a:rPr>
            <a:t> </a:t>
          </a:r>
          <a:r>
            <a:rPr lang="hu-HU" sz="1400" b="1" kern="1200" dirty="0" err="1">
              <a:latin typeface="Segoe UI" panose="020B0502040204020203" pitchFamily="34" charset="0"/>
              <a:ea typeface="Segoe UI" panose="020B0502040204020203" pitchFamily="34" charset="0"/>
              <a:cs typeface="Segoe UI" panose="020B0502040204020203" pitchFamily="34" charset="0"/>
            </a:rPr>
            <a:t>comittee</a:t>
          </a:r>
          <a:r>
            <a:rPr lang="hu-HU" sz="1400" b="1" kern="1200" dirty="0">
              <a:latin typeface="Segoe UI" panose="020B0502040204020203" pitchFamily="34" charset="0"/>
              <a:ea typeface="Segoe UI" panose="020B0502040204020203" pitchFamily="34" charset="0"/>
              <a:cs typeface="Segoe UI" panose="020B0502040204020203" pitchFamily="34" charset="0"/>
            </a:rPr>
            <a:t>’s</a:t>
          </a:r>
        </a:p>
        <a:p>
          <a:pPr marL="114300" lvl="1" indent="-114300" algn="l" defTabSz="622300">
            <a:lnSpc>
              <a:spcPct val="90000"/>
            </a:lnSpc>
            <a:spcBef>
              <a:spcPct val="0"/>
            </a:spcBef>
            <a:spcAft>
              <a:spcPct val="15000"/>
            </a:spcAft>
            <a:buChar char="•"/>
          </a:pPr>
          <a:r>
            <a:rPr lang="hu-HU" sz="1400" b="1" kern="1200" dirty="0" err="1">
              <a:solidFill>
                <a:schemeClr val="tx1"/>
              </a:solidFill>
              <a:latin typeface="Segoe UI" panose="020B0502040204020203" pitchFamily="34" charset="0"/>
              <a:ea typeface="Segoe UI" panose="020B0502040204020203" pitchFamily="34" charset="0"/>
              <a:cs typeface="Segoe UI" panose="020B0502040204020203" pitchFamily="34" charset="0"/>
            </a:rPr>
            <a:t>In-depth</a:t>
          </a:r>
          <a:r>
            <a:rPr lang="hu-HU" sz="1400" b="1"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hu-HU" sz="1400" b="1" kern="1200" dirty="0" err="1">
              <a:solidFill>
                <a:schemeClr val="tx1"/>
              </a:solidFill>
              <a:latin typeface="Segoe UI" panose="020B0502040204020203" pitchFamily="34" charset="0"/>
              <a:ea typeface="Segoe UI" panose="020B0502040204020203" pitchFamily="34" charset="0"/>
              <a:cs typeface="Segoe UI" panose="020B0502040204020203" pitchFamily="34" charset="0"/>
            </a:rPr>
            <a:t>debate</a:t>
          </a:r>
          <a:r>
            <a:rPr lang="hu-HU" sz="1400" b="1"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hu-HU" sz="1400" b="1" kern="1200" dirty="0" err="1">
              <a:solidFill>
                <a:schemeClr val="tx1"/>
              </a:solidFill>
              <a:latin typeface="Segoe UI" panose="020B0502040204020203" pitchFamily="34" charset="0"/>
              <a:ea typeface="Segoe UI" panose="020B0502040204020203" pitchFamily="34" charset="0"/>
              <a:cs typeface="Segoe UI" panose="020B0502040204020203" pitchFamily="34" charset="0"/>
            </a:rPr>
            <a:t>in</a:t>
          </a:r>
          <a:r>
            <a:rPr lang="hu-HU" sz="1400" b="1"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hu-HU" sz="1400" b="1" kern="1200" dirty="0" err="1">
              <a:solidFill>
                <a:schemeClr val="tx1"/>
              </a:solidFill>
              <a:latin typeface="Segoe UI" panose="020B0502040204020203" pitchFamily="34" charset="0"/>
              <a:ea typeface="Segoe UI" panose="020B0502040204020203" pitchFamily="34" charset="0"/>
              <a:cs typeface="Segoe UI" panose="020B0502040204020203" pitchFamily="34" charset="0"/>
            </a:rPr>
            <a:t>committees</a:t>
          </a:r>
          <a:r>
            <a:rPr lang="hu-HU" sz="1400" b="1"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hu-HU" sz="1400" b="1" kern="1200" dirty="0" err="1">
              <a:solidFill>
                <a:schemeClr val="tx1"/>
              </a:solidFill>
              <a:latin typeface="Segoe UI" panose="020B0502040204020203" pitchFamily="34" charset="0"/>
              <a:ea typeface="Segoe UI" panose="020B0502040204020203" pitchFamily="34" charset="0"/>
              <a:cs typeface="Segoe UI" panose="020B0502040204020203" pitchFamily="34" charset="0"/>
            </a:rPr>
            <a:t>submission</a:t>
          </a:r>
          <a:r>
            <a:rPr lang="hu-HU" sz="1400" b="1"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 of </a:t>
          </a:r>
          <a:r>
            <a:rPr lang="hu-HU" sz="1400" b="1" kern="1200" dirty="0" err="1">
              <a:solidFill>
                <a:schemeClr val="tx1"/>
              </a:solidFill>
              <a:latin typeface="Segoe UI" panose="020B0502040204020203" pitchFamily="34" charset="0"/>
              <a:ea typeface="Segoe UI" panose="020B0502040204020203" pitchFamily="34" charset="0"/>
              <a:cs typeface="Segoe UI" panose="020B0502040204020203" pitchFamily="34" charset="0"/>
            </a:rPr>
            <a:t>proposal</a:t>
          </a:r>
          <a:r>
            <a:rPr lang="hu-HU" sz="1400" b="1"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hu-HU" sz="1400" b="1" kern="1200" dirty="0" err="1">
              <a:solidFill>
                <a:schemeClr val="tx1"/>
              </a:solidFill>
              <a:latin typeface="Segoe UI" panose="020B0502040204020203" pitchFamily="34" charset="0"/>
              <a:ea typeface="Segoe UI" panose="020B0502040204020203" pitchFamily="34" charset="0"/>
              <a:cs typeface="Segoe UI" panose="020B0502040204020203" pitchFamily="34" charset="0"/>
            </a:rPr>
            <a:t>for</a:t>
          </a:r>
          <a:r>
            <a:rPr lang="hu-HU" sz="1400" b="1"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hu-HU" sz="1400" b="1" kern="1200" dirty="0" err="1">
              <a:solidFill>
                <a:schemeClr val="tx1"/>
              </a:solidFill>
              <a:latin typeface="Segoe UI" panose="020B0502040204020203" pitchFamily="34" charset="0"/>
              <a:ea typeface="Segoe UI" panose="020B0502040204020203" pitchFamily="34" charset="0"/>
              <a:cs typeface="Segoe UI" panose="020B0502040204020203" pitchFamily="34" charset="0"/>
            </a:rPr>
            <a:t>amendments</a:t>
          </a:r>
          <a:r>
            <a:rPr lang="hu-HU" sz="1400" b="1"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 and </a:t>
          </a:r>
          <a:r>
            <a:rPr lang="hu-HU" sz="1400" b="1" kern="1200" dirty="0" err="1">
              <a:solidFill>
                <a:schemeClr val="tx1"/>
              </a:solidFill>
              <a:latin typeface="Segoe UI" panose="020B0502040204020203" pitchFamily="34" charset="0"/>
              <a:ea typeface="Segoe UI" panose="020B0502040204020203" pitchFamily="34" charset="0"/>
              <a:cs typeface="Segoe UI" panose="020B0502040204020203" pitchFamily="34" charset="0"/>
            </a:rPr>
            <a:t>reports</a:t>
          </a:r>
          <a:r>
            <a:rPr lang="hu-HU" sz="1400" b="1"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hu-HU" sz="1400" b="1" kern="1200" dirty="0" err="1">
              <a:solidFill>
                <a:schemeClr val="tx1"/>
              </a:solidFill>
              <a:latin typeface="Segoe UI" panose="020B0502040204020203" pitchFamily="34" charset="0"/>
              <a:ea typeface="Segoe UI" panose="020B0502040204020203" pitchFamily="34" charset="0"/>
              <a:cs typeface="Segoe UI" panose="020B0502040204020203" pitchFamily="34" charset="0"/>
            </a:rPr>
            <a:t>by</a:t>
          </a:r>
          <a:r>
            <a:rPr lang="hu-HU" sz="1400" b="1"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hu-HU" sz="1400" b="1" kern="1200" dirty="0" err="1">
              <a:solidFill>
                <a:schemeClr val="tx1"/>
              </a:solidFill>
              <a:latin typeface="Segoe UI" panose="020B0502040204020203" pitchFamily="34" charset="0"/>
              <a:ea typeface="Segoe UI" panose="020B0502040204020203" pitchFamily="34" charset="0"/>
              <a:cs typeface="Segoe UI" panose="020B0502040204020203" pitchFamily="34" charset="0"/>
            </a:rPr>
            <a:t>the</a:t>
          </a:r>
          <a:r>
            <a:rPr lang="hu-HU" sz="1400" b="1"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hu-HU" sz="1400" b="1" kern="1200" dirty="0" err="1">
              <a:solidFill>
                <a:schemeClr val="tx1"/>
              </a:solidFill>
              <a:latin typeface="Segoe UI" panose="020B0502040204020203" pitchFamily="34" charset="0"/>
              <a:ea typeface="Segoe UI" panose="020B0502040204020203" pitchFamily="34" charset="0"/>
              <a:cs typeface="Segoe UI" panose="020B0502040204020203" pitchFamily="34" charset="0"/>
            </a:rPr>
            <a:t>committees</a:t>
          </a:r>
          <a:endParaRPr lang="hu-HU" sz="1400" b="1" kern="1200" dirty="0">
            <a:latin typeface="Segoe UI" panose="020B0502040204020203" pitchFamily="34" charset="0"/>
            <a:ea typeface="Segoe UI" panose="020B0502040204020203" pitchFamily="34" charset="0"/>
            <a:cs typeface="Segoe UI" panose="020B0502040204020203" pitchFamily="34" charset="0"/>
          </a:endParaRPr>
        </a:p>
        <a:p>
          <a:pPr marL="114300" lvl="1" indent="-114300" algn="l" defTabSz="622300">
            <a:lnSpc>
              <a:spcPct val="90000"/>
            </a:lnSpc>
            <a:spcBef>
              <a:spcPct val="0"/>
            </a:spcBef>
            <a:spcAft>
              <a:spcPct val="15000"/>
            </a:spcAft>
            <a:buChar char="•"/>
          </a:pPr>
          <a:r>
            <a:rPr lang="hu-HU" sz="1400" b="1" kern="1200" dirty="0" err="1">
              <a:latin typeface="Segoe UI" panose="020B0502040204020203" pitchFamily="34" charset="0"/>
              <a:ea typeface="Segoe UI" panose="020B0502040204020203" pitchFamily="34" charset="0"/>
              <a:cs typeface="Segoe UI" panose="020B0502040204020203" pitchFamily="34" charset="0"/>
            </a:rPr>
            <a:t>Goverment</a:t>
          </a:r>
          <a:r>
            <a:rPr lang="hu-HU" sz="1400" b="1" kern="1200" dirty="0">
              <a:latin typeface="Segoe UI" panose="020B0502040204020203" pitchFamily="34" charset="0"/>
              <a:ea typeface="Segoe UI" panose="020B0502040204020203" pitchFamily="34" charset="0"/>
              <a:cs typeface="Segoe UI" panose="020B0502040204020203" pitchFamily="34" charset="0"/>
            </a:rPr>
            <a:t> </a:t>
          </a:r>
          <a:r>
            <a:rPr lang="hu-HU" sz="1400" b="1" kern="1200" dirty="0" err="1">
              <a:latin typeface="Segoe UI" panose="020B0502040204020203" pitchFamily="34" charset="0"/>
              <a:ea typeface="Segoe UI" panose="020B0502040204020203" pitchFamily="34" charset="0"/>
              <a:cs typeface="Segoe UI" panose="020B0502040204020203" pitchFamily="34" charset="0"/>
            </a:rPr>
            <a:t>list</a:t>
          </a:r>
          <a:r>
            <a:rPr lang="hu-HU" sz="1400" b="1" kern="1200" dirty="0">
              <a:latin typeface="Segoe UI" panose="020B0502040204020203" pitchFamily="34" charset="0"/>
              <a:ea typeface="Segoe UI" panose="020B0502040204020203" pitchFamily="34" charset="0"/>
              <a:cs typeface="Segoe UI" panose="020B0502040204020203" pitchFamily="34" charset="0"/>
            </a:rPr>
            <a:t> of </a:t>
          </a:r>
          <a:r>
            <a:rPr lang="hu-HU" sz="1400" b="1" kern="1200" dirty="0" err="1">
              <a:latin typeface="Segoe UI" panose="020B0502040204020203" pitchFamily="34" charset="0"/>
              <a:ea typeface="Segoe UI" panose="020B0502040204020203" pitchFamily="34" charset="0"/>
              <a:cs typeface="Segoe UI" panose="020B0502040204020203" pitchFamily="34" charset="0"/>
            </a:rPr>
            <a:t>amendments</a:t>
          </a:r>
          <a:r>
            <a:rPr lang="hu-HU" sz="1400" b="1" kern="1200" dirty="0">
              <a:latin typeface="Segoe UI" panose="020B0502040204020203" pitchFamily="34" charset="0"/>
              <a:ea typeface="Segoe UI" panose="020B0502040204020203" pitchFamily="34" charset="0"/>
              <a:cs typeface="Segoe UI" panose="020B0502040204020203" pitchFamily="34" charset="0"/>
            </a:rPr>
            <a:t> </a:t>
          </a:r>
          <a:r>
            <a:rPr lang="hu-HU" sz="1400" b="1" kern="1200" dirty="0" err="1">
              <a:latin typeface="Segoe UI" panose="020B0502040204020203" pitchFamily="34" charset="0"/>
              <a:ea typeface="Segoe UI" panose="020B0502040204020203" pitchFamily="34" charset="0"/>
              <a:cs typeface="Segoe UI" panose="020B0502040204020203" pitchFamily="34" charset="0"/>
            </a:rPr>
            <a:t>supported</a:t>
          </a:r>
          <a:endParaRPr lang="hu-HU" sz="1400" b="1" kern="1200" dirty="0">
            <a:latin typeface="Segoe UI" panose="020B0502040204020203" pitchFamily="34" charset="0"/>
            <a:ea typeface="Segoe UI" panose="020B0502040204020203" pitchFamily="34" charset="0"/>
            <a:cs typeface="Segoe UI" panose="020B0502040204020203" pitchFamily="34" charset="0"/>
          </a:endParaRPr>
        </a:p>
      </dsp:txBody>
      <dsp:txXfrm rot="-5400000">
        <a:off x="1176540" y="1610887"/>
        <a:ext cx="7609601" cy="985838"/>
      </dsp:txXfrm>
    </dsp:sp>
    <dsp:sp modelId="{F0885D23-CB30-4335-BE9A-AF313FD36128}">
      <dsp:nvSpPr>
        <dsp:cNvPr id="0" name=""/>
        <dsp:cNvSpPr/>
      </dsp:nvSpPr>
      <dsp:spPr>
        <a:xfrm rot="5400000">
          <a:off x="-252115" y="3920221"/>
          <a:ext cx="1680770" cy="1176539"/>
        </a:xfrm>
        <a:prstGeom prst="chevron">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hu-HU" sz="1400" b="1" kern="1200" dirty="0">
              <a:latin typeface="Segoe UI" panose="020B0502040204020203" pitchFamily="34" charset="0"/>
              <a:ea typeface="Segoe UI" panose="020B0502040204020203" pitchFamily="34" charset="0"/>
              <a:cs typeface="Segoe UI" panose="020B0502040204020203" pitchFamily="34" charset="0"/>
            </a:rPr>
            <a:t>December</a:t>
          </a:r>
        </a:p>
      </dsp:txBody>
      <dsp:txXfrm rot="-5400000">
        <a:off x="1" y="4256376"/>
        <a:ext cx="1176539" cy="504231"/>
      </dsp:txXfrm>
    </dsp:sp>
    <dsp:sp modelId="{B59140A5-22B2-445C-9945-769A4C68D4D0}">
      <dsp:nvSpPr>
        <dsp:cNvPr id="0" name=""/>
        <dsp:cNvSpPr/>
      </dsp:nvSpPr>
      <dsp:spPr>
        <a:xfrm rot="5400000">
          <a:off x="3865260" y="382890"/>
          <a:ext cx="2285489" cy="7662932"/>
        </a:xfrm>
        <a:prstGeom prst="round2SameRect">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hu-HU" sz="1400" b="1" kern="1200" dirty="0">
              <a:latin typeface="Segoe UI" panose="020B0502040204020203" pitchFamily="34" charset="0"/>
              <a:ea typeface="Segoe UI" panose="020B0502040204020203" pitchFamily="34" charset="0"/>
              <a:cs typeface="Segoe UI" panose="020B0502040204020203" pitchFamily="34" charset="0"/>
            </a:rPr>
            <a:t> The </a:t>
          </a:r>
          <a:r>
            <a:rPr lang="hu-HU" sz="1400" b="1" kern="1200" dirty="0" err="1">
              <a:latin typeface="Segoe UI" panose="020B0502040204020203" pitchFamily="34" charset="0"/>
              <a:ea typeface="Segoe UI" panose="020B0502040204020203" pitchFamily="34" charset="0"/>
              <a:cs typeface="Segoe UI" panose="020B0502040204020203" pitchFamily="34" charset="0"/>
            </a:rPr>
            <a:t>Comittee</a:t>
          </a:r>
          <a:r>
            <a:rPr lang="hu-HU" sz="1400" b="1" kern="1200" dirty="0">
              <a:latin typeface="Segoe UI" panose="020B0502040204020203" pitchFamily="34" charset="0"/>
              <a:ea typeface="Segoe UI" panose="020B0502040204020203" pitchFamily="34" charset="0"/>
              <a:cs typeface="Segoe UI" panose="020B0502040204020203" pitchFamily="34" charset="0"/>
            </a:rPr>
            <a:t> of </a:t>
          </a:r>
          <a:r>
            <a:rPr lang="hu-HU" sz="1400" b="1" kern="1200" dirty="0" err="1">
              <a:latin typeface="Segoe UI" panose="020B0502040204020203" pitchFamily="34" charset="0"/>
              <a:ea typeface="Segoe UI" panose="020B0502040204020203" pitchFamily="34" charset="0"/>
              <a:cs typeface="Segoe UI" panose="020B0502040204020203" pitchFamily="34" charset="0"/>
            </a:rPr>
            <a:t>Legislation</a:t>
          </a:r>
          <a:r>
            <a:rPr lang="hu-HU" sz="1400" b="1" kern="1200" dirty="0">
              <a:latin typeface="Segoe UI" panose="020B0502040204020203" pitchFamily="34" charset="0"/>
              <a:ea typeface="Segoe UI" panose="020B0502040204020203" pitchFamily="34" charset="0"/>
              <a:cs typeface="Segoe UI" panose="020B0502040204020203" pitchFamily="34" charset="0"/>
            </a:rPr>
            <a:t> (</a:t>
          </a:r>
          <a:r>
            <a:rPr lang="hu-HU" sz="1400" b="1" kern="1200" dirty="0" err="1">
              <a:latin typeface="Segoe UI" panose="020B0502040204020203" pitchFamily="34" charset="0"/>
              <a:ea typeface="Segoe UI" panose="020B0502040204020203" pitchFamily="34" charset="0"/>
              <a:cs typeface="Segoe UI" panose="020B0502040204020203" pitchFamily="34" charset="0"/>
            </a:rPr>
            <a:t>which</a:t>
          </a:r>
          <a:r>
            <a:rPr lang="hu-HU" sz="1400" b="1" kern="1200" dirty="0">
              <a:latin typeface="Segoe UI" panose="020B0502040204020203" pitchFamily="34" charset="0"/>
              <a:ea typeface="Segoe UI" panose="020B0502040204020203" pitchFamily="34" charset="0"/>
              <a:cs typeface="Segoe UI" panose="020B0502040204020203" pitchFamily="34" charset="0"/>
            </a:rPr>
            <a:t> is </a:t>
          </a:r>
          <a:r>
            <a:rPr lang="hu-HU" sz="1400" b="1" kern="1200" dirty="0" err="1">
              <a:latin typeface="Segoe UI" panose="020B0502040204020203" pitchFamily="34" charset="0"/>
              <a:ea typeface="Segoe UI" panose="020B0502040204020203" pitchFamily="34" charset="0"/>
              <a:cs typeface="Segoe UI" panose="020B0502040204020203" pitchFamily="34" charset="0"/>
            </a:rPr>
            <a:t>in</a:t>
          </a:r>
          <a:r>
            <a:rPr lang="hu-HU" sz="1400" b="1" kern="1200" dirty="0">
              <a:latin typeface="Segoe UI" panose="020B0502040204020203" pitchFamily="34" charset="0"/>
              <a:ea typeface="Segoe UI" panose="020B0502040204020203" pitchFamily="34" charset="0"/>
              <a:cs typeface="Segoe UI" panose="020B0502040204020203" pitchFamily="34" charset="0"/>
            </a:rPr>
            <a:t> </a:t>
          </a:r>
          <a:r>
            <a:rPr lang="hu-HU" sz="1400" b="1" kern="1200" dirty="0" err="1">
              <a:latin typeface="Segoe UI" panose="020B0502040204020203" pitchFamily="34" charset="0"/>
              <a:ea typeface="Segoe UI" panose="020B0502040204020203" pitchFamily="34" charset="0"/>
              <a:cs typeface="Segoe UI" panose="020B0502040204020203" pitchFamily="34" charset="0"/>
            </a:rPr>
            <a:t>this</a:t>
          </a:r>
          <a:r>
            <a:rPr lang="hu-HU" sz="1400" b="1" kern="1200" dirty="0">
              <a:latin typeface="Segoe UI" panose="020B0502040204020203" pitchFamily="34" charset="0"/>
              <a:ea typeface="Segoe UI" panose="020B0502040204020203" pitchFamily="34" charset="0"/>
              <a:cs typeface="Segoe UI" panose="020B0502040204020203" pitchFamily="34" charset="0"/>
            </a:rPr>
            <a:t> </a:t>
          </a:r>
          <a:r>
            <a:rPr lang="hu-HU" sz="1400" b="1" kern="1200" dirty="0" err="1">
              <a:latin typeface="Segoe UI" panose="020B0502040204020203" pitchFamily="34" charset="0"/>
              <a:ea typeface="Segoe UI" panose="020B0502040204020203" pitchFamily="34" charset="0"/>
              <a:cs typeface="Segoe UI" panose="020B0502040204020203" pitchFamily="34" charset="0"/>
            </a:rPr>
            <a:t>case</a:t>
          </a:r>
          <a:r>
            <a:rPr lang="hu-HU" sz="1400" b="1" kern="1200" dirty="0">
              <a:latin typeface="Segoe UI" panose="020B0502040204020203" pitchFamily="34" charset="0"/>
              <a:ea typeface="Segoe UI" panose="020B0502040204020203" pitchFamily="34" charset="0"/>
              <a:cs typeface="Segoe UI" panose="020B0502040204020203" pitchFamily="34" charset="0"/>
            </a:rPr>
            <a:t> </a:t>
          </a:r>
          <a:r>
            <a:rPr lang="hu-HU" sz="1400" b="1" kern="1200" dirty="0" err="1">
              <a:latin typeface="Segoe UI" panose="020B0502040204020203" pitchFamily="34" charset="0"/>
              <a:ea typeface="Segoe UI" panose="020B0502040204020203" pitchFamily="34" charset="0"/>
              <a:cs typeface="Segoe UI" panose="020B0502040204020203" pitchFamily="34" charset="0"/>
            </a:rPr>
            <a:t>is</a:t>
          </a:r>
          <a:r>
            <a:rPr lang="hu-HU" sz="1400" b="1" kern="1200" dirty="0">
              <a:latin typeface="Segoe UI" panose="020B0502040204020203" pitchFamily="34" charset="0"/>
              <a:ea typeface="Segoe UI" panose="020B0502040204020203" pitchFamily="34" charset="0"/>
              <a:cs typeface="Segoe UI" panose="020B0502040204020203" pitchFamily="34" charset="0"/>
            </a:rPr>
            <a:t> </a:t>
          </a:r>
          <a:r>
            <a:rPr lang="hu-HU" sz="1400" b="1" kern="1200" dirty="0" err="1">
              <a:latin typeface="Segoe UI" panose="020B0502040204020203" pitchFamily="34" charset="0"/>
              <a:ea typeface="Segoe UI" panose="020B0502040204020203" pitchFamily="34" charset="0"/>
              <a:cs typeface="Segoe UI" panose="020B0502040204020203" pitchFamily="34" charset="0"/>
            </a:rPr>
            <a:t>the</a:t>
          </a:r>
          <a:r>
            <a:rPr lang="hu-HU" sz="1400" b="1" kern="1200" dirty="0">
              <a:latin typeface="Segoe UI" panose="020B0502040204020203" pitchFamily="34" charset="0"/>
              <a:ea typeface="Segoe UI" panose="020B0502040204020203" pitchFamily="34" charset="0"/>
              <a:cs typeface="Segoe UI" panose="020B0502040204020203" pitchFamily="34" charset="0"/>
            </a:rPr>
            <a:t> </a:t>
          </a:r>
          <a:r>
            <a:rPr lang="hu-HU" sz="1400" b="1" kern="1200" dirty="0" err="1">
              <a:latin typeface="Segoe UI" panose="020B0502040204020203" pitchFamily="34" charset="0"/>
              <a:ea typeface="Segoe UI" panose="020B0502040204020203" pitchFamily="34" charset="0"/>
              <a:cs typeface="Segoe UI" panose="020B0502040204020203" pitchFamily="34" charset="0"/>
            </a:rPr>
            <a:t>Comitee</a:t>
          </a:r>
          <a:r>
            <a:rPr lang="hu-HU" sz="1400" b="1" kern="1200" dirty="0">
              <a:latin typeface="Segoe UI" panose="020B0502040204020203" pitchFamily="34" charset="0"/>
              <a:ea typeface="Segoe UI" panose="020B0502040204020203" pitchFamily="34" charset="0"/>
              <a:cs typeface="Segoe UI" panose="020B0502040204020203" pitchFamily="34" charset="0"/>
            </a:rPr>
            <a:t> of </a:t>
          </a:r>
          <a:r>
            <a:rPr lang="hu-HU" sz="1400" b="1" kern="1200" dirty="0" err="1">
              <a:latin typeface="Segoe UI" panose="020B0502040204020203" pitchFamily="34" charset="0"/>
              <a:ea typeface="Segoe UI" panose="020B0502040204020203" pitchFamily="34" charset="0"/>
              <a:cs typeface="Segoe UI" panose="020B0502040204020203" pitchFamily="34" charset="0"/>
            </a:rPr>
            <a:t>Budget</a:t>
          </a:r>
          <a:r>
            <a:rPr lang="hu-HU" sz="1400" b="1" kern="1200" dirty="0">
              <a:latin typeface="Segoe UI" panose="020B0502040204020203" pitchFamily="34" charset="0"/>
              <a:ea typeface="Segoe UI" panose="020B0502040204020203" pitchFamily="34" charset="0"/>
              <a:cs typeface="Segoe UI" panose="020B0502040204020203" pitchFamily="34" charset="0"/>
            </a:rPr>
            <a:t>) </a:t>
          </a:r>
          <a:r>
            <a:rPr lang="hu-HU" sz="1400" b="1" kern="1200" dirty="0" err="1">
              <a:latin typeface="Segoe UI" panose="020B0502040204020203" pitchFamily="34" charset="0"/>
              <a:ea typeface="Segoe UI" panose="020B0502040204020203" pitchFamily="34" charset="0"/>
              <a:cs typeface="Segoe UI" panose="020B0502040204020203" pitchFamily="34" charset="0"/>
            </a:rPr>
            <a:t>submits</a:t>
          </a:r>
          <a:r>
            <a:rPr lang="hu-HU" sz="1400" b="1" kern="1200" dirty="0">
              <a:latin typeface="Segoe UI" panose="020B0502040204020203" pitchFamily="34" charset="0"/>
              <a:ea typeface="Segoe UI" panose="020B0502040204020203" pitchFamily="34" charset="0"/>
              <a:cs typeface="Segoe UI" panose="020B0502040204020203" pitchFamily="34" charset="0"/>
            </a:rPr>
            <a:t> </a:t>
          </a:r>
          <a:r>
            <a:rPr lang="en-US" sz="1400" b="1" kern="1200" dirty="0">
              <a:effectLst/>
              <a:latin typeface="Segoe UI" panose="020B0502040204020203" pitchFamily="34" charset="0"/>
              <a:ea typeface="Segoe UI" panose="020B0502040204020203" pitchFamily="34" charset="0"/>
              <a:cs typeface="Segoe UI" panose="020B0502040204020203" pitchFamily="34" charset="0"/>
            </a:rPr>
            <a:t>the summary of proposed amendments</a:t>
          </a:r>
          <a:endParaRPr lang="hu-HU" sz="1400" b="1" kern="1200"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marL="114300" lvl="1" indent="-114300" algn="l" defTabSz="622300">
            <a:lnSpc>
              <a:spcPct val="90000"/>
            </a:lnSpc>
            <a:spcBef>
              <a:spcPct val="0"/>
            </a:spcBef>
            <a:spcAft>
              <a:spcPct val="15000"/>
            </a:spcAft>
            <a:buChar char="•"/>
          </a:pPr>
          <a:r>
            <a:rPr lang="hu-HU" sz="1400" b="1" kern="1200" dirty="0" err="1">
              <a:latin typeface="Segoe UI" panose="020B0502040204020203" pitchFamily="34" charset="0"/>
              <a:ea typeface="Segoe UI" panose="020B0502040204020203" pitchFamily="34" charset="0"/>
              <a:cs typeface="Segoe UI" panose="020B0502040204020203" pitchFamily="34" charset="0"/>
            </a:rPr>
            <a:t>Submiting</a:t>
          </a:r>
          <a:r>
            <a:rPr lang="hu-HU" sz="1400" b="1" kern="1200" dirty="0">
              <a:latin typeface="Segoe UI" panose="020B0502040204020203" pitchFamily="34" charset="0"/>
              <a:ea typeface="Segoe UI" panose="020B0502040204020203" pitchFamily="34" charset="0"/>
              <a:cs typeface="Segoe UI" panose="020B0502040204020203" pitchFamily="34" charset="0"/>
            </a:rPr>
            <a:t> </a:t>
          </a:r>
          <a:r>
            <a:rPr lang="hu-HU" sz="1400" b="1" kern="1200" dirty="0" err="1">
              <a:latin typeface="Segoe UI" panose="020B0502040204020203" pitchFamily="34" charset="0"/>
              <a:ea typeface="Segoe UI" panose="020B0502040204020203" pitchFamily="34" charset="0"/>
              <a:cs typeface="Segoe UI" panose="020B0502040204020203" pitchFamily="34" charset="0"/>
            </a:rPr>
            <a:t>the</a:t>
          </a:r>
          <a:r>
            <a:rPr lang="hu-HU" sz="1400" b="1" kern="1200" dirty="0">
              <a:latin typeface="Segoe UI" panose="020B0502040204020203" pitchFamily="34" charset="0"/>
              <a:ea typeface="Segoe UI" panose="020B0502040204020203" pitchFamily="34" charset="0"/>
              <a:cs typeface="Segoe UI" panose="020B0502040204020203" pitchFamily="34" charset="0"/>
            </a:rPr>
            <a:t> </a:t>
          </a:r>
          <a:r>
            <a:rPr lang="hu-HU" sz="1400" b="1" kern="1200" dirty="0" err="1">
              <a:latin typeface="Segoe UI" panose="020B0502040204020203" pitchFamily="34" charset="0"/>
              <a:ea typeface="Segoe UI" panose="020B0502040204020203" pitchFamily="34" charset="0"/>
              <a:cs typeface="Segoe UI" panose="020B0502040204020203" pitchFamily="34" charset="0"/>
            </a:rPr>
            <a:t>unified</a:t>
          </a:r>
          <a:r>
            <a:rPr lang="hu-HU" sz="1400" b="1" kern="1200" dirty="0">
              <a:latin typeface="Segoe UI" panose="020B0502040204020203" pitchFamily="34" charset="0"/>
              <a:ea typeface="Segoe UI" panose="020B0502040204020203" pitchFamily="34" charset="0"/>
              <a:cs typeface="Segoe UI" panose="020B0502040204020203" pitchFamily="34" charset="0"/>
            </a:rPr>
            <a:t> </a:t>
          </a:r>
          <a:r>
            <a:rPr lang="hu-HU" sz="1400" b="1" kern="1200" dirty="0" err="1">
              <a:latin typeface="Segoe UI" panose="020B0502040204020203" pitchFamily="34" charset="0"/>
              <a:ea typeface="Segoe UI" panose="020B0502040204020203" pitchFamily="34" charset="0"/>
              <a:cs typeface="Segoe UI" panose="020B0502040204020203" pitchFamily="34" charset="0"/>
            </a:rPr>
            <a:t>proposal</a:t>
          </a:r>
          <a:r>
            <a:rPr lang="hu-HU" sz="1400" b="1" kern="1200" dirty="0">
              <a:latin typeface="Segoe UI" panose="020B0502040204020203" pitchFamily="34" charset="0"/>
              <a:ea typeface="Segoe UI" panose="020B0502040204020203" pitchFamily="34" charset="0"/>
              <a:cs typeface="Segoe UI" panose="020B0502040204020203" pitchFamily="34" charset="0"/>
            </a:rPr>
            <a:t> of </a:t>
          </a:r>
          <a:r>
            <a:rPr lang="hu-HU" sz="1400" b="1" kern="1200" dirty="0" err="1">
              <a:latin typeface="Segoe UI" panose="020B0502040204020203" pitchFamily="34" charset="0"/>
              <a:ea typeface="Segoe UI" panose="020B0502040204020203" pitchFamily="34" charset="0"/>
              <a:cs typeface="Segoe UI" panose="020B0502040204020203" pitchFamily="34" charset="0"/>
            </a:rPr>
            <a:t>the</a:t>
          </a:r>
          <a:r>
            <a:rPr lang="hu-HU" sz="1400" b="1" kern="1200" dirty="0">
              <a:latin typeface="Segoe UI" panose="020B0502040204020203" pitchFamily="34" charset="0"/>
              <a:ea typeface="Segoe UI" panose="020B0502040204020203" pitchFamily="34" charset="0"/>
              <a:cs typeface="Segoe UI" panose="020B0502040204020203" pitchFamily="34" charset="0"/>
            </a:rPr>
            <a:t> </a:t>
          </a:r>
          <a:r>
            <a:rPr lang="hu-HU" sz="1400" b="1" kern="1200" dirty="0" err="1">
              <a:latin typeface="Segoe UI" panose="020B0502040204020203" pitchFamily="34" charset="0"/>
              <a:ea typeface="Segoe UI" panose="020B0502040204020203" pitchFamily="34" charset="0"/>
              <a:cs typeface="Segoe UI" panose="020B0502040204020203" pitchFamily="34" charset="0"/>
            </a:rPr>
            <a:t>Budget</a:t>
          </a:r>
          <a:r>
            <a:rPr lang="hu-HU" sz="1400" b="1" kern="1200" dirty="0">
              <a:latin typeface="Segoe UI" panose="020B0502040204020203" pitchFamily="34" charset="0"/>
              <a:ea typeface="Segoe UI" panose="020B0502040204020203" pitchFamily="34" charset="0"/>
              <a:cs typeface="Segoe UI" panose="020B0502040204020203" pitchFamily="34" charset="0"/>
            </a:rPr>
            <a:t> Bill</a:t>
          </a:r>
        </a:p>
        <a:p>
          <a:pPr marL="114300" lvl="1" indent="-114300" algn="l" defTabSz="622300">
            <a:lnSpc>
              <a:spcPct val="90000"/>
            </a:lnSpc>
            <a:spcBef>
              <a:spcPct val="0"/>
            </a:spcBef>
            <a:spcAft>
              <a:spcPct val="15000"/>
            </a:spcAft>
            <a:buChar char="•"/>
          </a:pPr>
          <a:r>
            <a:rPr lang="en-US" sz="1400" b="1" kern="1200" dirty="0">
              <a:effectLst/>
              <a:latin typeface="Segoe UI" panose="020B0502040204020203" pitchFamily="34" charset="0"/>
              <a:ea typeface="Segoe UI" panose="020B0502040204020203" pitchFamily="34" charset="0"/>
              <a:cs typeface="Segoe UI" panose="020B0502040204020203" pitchFamily="34" charset="0"/>
            </a:rPr>
            <a:t>Debate on </a:t>
          </a:r>
          <a:r>
            <a:rPr lang="en-US" sz="1400" b="1" kern="1200">
              <a:effectLst/>
              <a:latin typeface="Segoe UI" panose="020B0502040204020203" pitchFamily="34" charset="0"/>
              <a:ea typeface="Segoe UI" panose="020B0502040204020203" pitchFamily="34" charset="0"/>
              <a:cs typeface="Segoe UI" panose="020B0502040204020203" pitchFamily="34" charset="0"/>
            </a:rPr>
            <a:t>committee reports,</a:t>
          </a:r>
          <a:r>
            <a:rPr lang="hu-HU" sz="1400" b="1" kern="1200">
              <a:effectLst/>
              <a:latin typeface="Segoe UI" panose="020B0502040204020203" pitchFamily="34" charset="0"/>
              <a:ea typeface="Segoe UI" panose="020B0502040204020203" pitchFamily="34" charset="0"/>
              <a:cs typeface="Segoe UI" panose="020B0502040204020203" pitchFamily="34" charset="0"/>
            </a:rPr>
            <a:t> </a:t>
          </a:r>
          <a:r>
            <a:rPr lang="en-US" sz="1400" b="1" kern="1200" dirty="0">
              <a:effectLst/>
              <a:latin typeface="Segoe UI" panose="020B0502040204020203" pitchFamily="34" charset="0"/>
              <a:ea typeface="Segoe UI" panose="020B0502040204020203" pitchFamily="34" charset="0"/>
              <a:cs typeface="Segoe UI" panose="020B0502040204020203" pitchFamily="34" charset="0"/>
            </a:rPr>
            <a:t>the summary report and</a:t>
          </a:r>
          <a:r>
            <a:rPr lang="hu-HU" sz="1400" b="1" kern="1200" dirty="0">
              <a:effectLst/>
              <a:latin typeface="Segoe UI" panose="020B0502040204020203" pitchFamily="34" charset="0"/>
              <a:ea typeface="Segoe UI" panose="020B0502040204020203" pitchFamily="34" charset="0"/>
              <a:cs typeface="Segoe UI" panose="020B0502040204020203" pitchFamily="34" charset="0"/>
            </a:rPr>
            <a:t> </a:t>
          </a:r>
          <a:r>
            <a:rPr lang="en-US" sz="1400" b="1" kern="1200" dirty="0">
              <a:effectLst/>
              <a:latin typeface="Segoe UI" panose="020B0502040204020203" pitchFamily="34" charset="0"/>
              <a:ea typeface="Segoe UI" panose="020B0502040204020203" pitchFamily="34" charset="0"/>
              <a:cs typeface="Segoe UI" panose="020B0502040204020203" pitchFamily="34" charset="0"/>
            </a:rPr>
            <a:t>the summary of proposed amendments</a:t>
          </a:r>
          <a:r>
            <a:rPr lang="hu-HU" sz="1400" b="1" kern="1200" dirty="0">
              <a:effectLst/>
              <a:latin typeface="Segoe UI" panose="020B0502040204020203" pitchFamily="34" charset="0"/>
              <a:ea typeface="Segoe UI" panose="020B0502040204020203" pitchFamily="34" charset="0"/>
              <a:cs typeface="Segoe UI" panose="020B0502040204020203" pitchFamily="34" charset="0"/>
            </a:rPr>
            <a:t> </a:t>
          </a:r>
          <a:endParaRPr lang="hu-HU" sz="1400" b="1" kern="1200" dirty="0">
            <a:latin typeface="Segoe UI" panose="020B0502040204020203" pitchFamily="34" charset="0"/>
            <a:ea typeface="Segoe UI" panose="020B0502040204020203" pitchFamily="34" charset="0"/>
            <a:cs typeface="Segoe UI" panose="020B0502040204020203" pitchFamily="34" charset="0"/>
          </a:endParaRPr>
        </a:p>
        <a:p>
          <a:pPr marL="114300" lvl="1" indent="-114300" algn="l" defTabSz="622300">
            <a:lnSpc>
              <a:spcPct val="90000"/>
            </a:lnSpc>
            <a:spcBef>
              <a:spcPct val="0"/>
            </a:spcBef>
            <a:spcAft>
              <a:spcPct val="15000"/>
            </a:spcAft>
            <a:buChar char="•"/>
          </a:pPr>
          <a:r>
            <a:rPr lang="hu-HU" sz="1400" b="1" kern="1200" dirty="0" err="1">
              <a:latin typeface="Segoe UI" panose="020B0502040204020203" pitchFamily="34" charset="0"/>
              <a:ea typeface="Segoe UI" panose="020B0502040204020203" pitchFamily="34" charset="0"/>
              <a:cs typeface="Segoe UI" panose="020B0502040204020203" pitchFamily="34" charset="0"/>
            </a:rPr>
            <a:t>unified</a:t>
          </a:r>
          <a:r>
            <a:rPr lang="hu-HU" sz="1400" b="1" kern="1200" dirty="0">
              <a:latin typeface="Segoe UI" panose="020B0502040204020203" pitchFamily="34" charset="0"/>
              <a:ea typeface="Segoe UI" panose="020B0502040204020203" pitchFamily="34" charset="0"/>
              <a:cs typeface="Segoe UI" panose="020B0502040204020203" pitchFamily="34" charset="0"/>
            </a:rPr>
            <a:t> </a:t>
          </a:r>
          <a:r>
            <a:rPr lang="hu-HU" sz="1400" b="1" kern="1200" dirty="0" err="1">
              <a:latin typeface="Segoe UI" panose="020B0502040204020203" pitchFamily="34" charset="0"/>
              <a:ea typeface="Segoe UI" panose="020B0502040204020203" pitchFamily="34" charset="0"/>
              <a:cs typeface="Segoe UI" panose="020B0502040204020203" pitchFamily="34" charset="0"/>
            </a:rPr>
            <a:t>proposal</a:t>
          </a:r>
          <a:r>
            <a:rPr lang="hu-HU" sz="1400" b="1" kern="1200" dirty="0">
              <a:latin typeface="Segoe UI" panose="020B0502040204020203" pitchFamily="34" charset="0"/>
              <a:ea typeface="Segoe UI" panose="020B0502040204020203" pitchFamily="34" charset="0"/>
              <a:cs typeface="Segoe UI" panose="020B0502040204020203" pitchFamily="34" charset="0"/>
            </a:rPr>
            <a:t> of </a:t>
          </a:r>
          <a:r>
            <a:rPr lang="hu-HU" sz="1400" b="1" kern="1200" dirty="0" err="1">
              <a:latin typeface="Segoe UI" panose="020B0502040204020203" pitchFamily="34" charset="0"/>
              <a:ea typeface="Segoe UI" panose="020B0502040204020203" pitchFamily="34" charset="0"/>
              <a:cs typeface="Segoe UI" panose="020B0502040204020203" pitchFamily="34" charset="0"/>
            </a:rPr>
            <a:t>the</a:t>
          </a:r>
          <a:r>
            <a:rPr lang="hu-HU" sz="1400" b="1" kern="1200" dirty="0">
              <a:latin typeface="Segoe UI" panose="020B0502040204020203" pitchFamily="34" charset="0"/>
              <a:ea typeface="Segoe UI" panose="020B0502040204020203" pitchFamily="34" charset="0"/>
              <a:cs typeface="Segoe UI" panose="020B0502040204020203" pitchFamily="34" charset="0"/>
            </a:rPr>
            <a:t> </a:t>
          </a:r>
          <a:r>
            <a:rPr lang="hu-HU" sz="1400" b="1" kern="1200" dirty="0" err="1">
              <a:latin typeface="Segoe UI" panose="020B0502040204020203" pitchFamily="34" charset="0"/>
              <a:ea typeface="Segoe UI" panose="020B0502040204020203" pitchFamily="34" charset="0"/>
              <a:cs typeface="Segoe UI" panose="020B0502040204020203" pitchFamily="34" charset="0"/>
            </a:rPr>
            <a:t>Budget</a:t>
          </a:r>
          <a:r>
            <a:rPr lang="hu-HU" sz="1400" b="1" kern="1200" dirty="0">
              <a:latin typeface="Segoe UI" panose="020B0502040204020203" pitchFamily="34" charset="0"/>
              <a:ea typeface="Segoe UI" panose="020B0502040204020203" pitchFamily="34" charset="0"/>
              <a:cs typeface="Segoe UI" panose="020B0502040204020203" pitchFamily="34" charset="0"/>
            </a:rPr>
            <a:t> Bill is </a:t>
          </a:r>
          <a:r>
            <a:rPr lang="hu-HU" sz="1400" b="1" kern="1200" dirty="0" err="1">
              <a:latin typeface="Segoe UI" panose="020B0502040204020203" pitchFamily="34" charset="0"/>
              <a:ea typeface="Segoe UI" panose="020B0502040204020203" pitchFamily="34" charset="0"/>
              <a:cs typeface="Segoe UI" panose="020B0502040204020203" pitchFamily="34" charset="0"/>
            </a:rPr>
            <a:t>sent</a:t>
          </a:r>
          <a:r>
            <a:rPr lang="hu-HU" sz="1400" b="1" kern="1200" dirty="0">
              <a:latin typeface="Segoe UI" panose="020B0502040204020203" pitchFamily="34" charset="0"/>
              <a:ea typeface="Segoe UI" panose="020B0502040204020203" pitchFamily="34" charset="0"/>
              <a:cs typeface="Segoe UI" panose="020B0502040204020203" pitchFamily="34" charset="0"/>
            </a:rPr>
            <a:t> </a:t>
          </a:r>
          <a:r>
            <a:rPr lang="hu-HU" sz="1400" b="1" kern="1200" dirty="0" err="1">
              <a:latin typeface="Segoe UI" panose="020B0502040204020203" pitchFamily="34" charset="0"/>
              <a:ea typeface="Segoe UI" panose="020B0502040204020203" pitchFamily="34" charset="0"/>
              <a:cs typeface="Segoe UI" panose="020B0502040204020203" pitchFamily="34" charset="0"/>
            </a:rPr>
            <a:t>to</a:t>
          </a:r>
          <a:r>
            <a:rPr lang="hu-HU" sz="1400" b="1" kern="1200" dirty="0">
              <a:latin typeface="Segoe UI" panose="020B0502040204020203" pitchFamily="34" charset="0"/>
              <a:ea typeface="Segoe UI" panose="020B0502040204020203" pitchFamily="34" charset="0"/>
              <a:cs typeface="Segoe UI" panose="020B0502040204020203" pitchFamily="34" charset="0"/>
            </a:rPr>
            <a:t> </a:t>
          </a:r>
          <a:r>
            <a:rPr lang="hu-HU" sz="1400" b="1" kern="1200" dirty="0" err="1">
              <a:latin typeface="Segoe UI" panose="020B0502040204020203" pitchFamily="34" charset="0"/>
              <a:ea typeface="Segoe UI" panose="020B0502040204020203" pitchFamily="34" charset="0"/>
              <a:cs typeface="Segoe UI" panose="020B0502040204020203" pitchFamily="34" charset="0"/>
            </a:rPr>
            <a:t>the</a:t>
          </a:r>
          <a:r>
            <a:rPr lang="hu-HU" sz="1400" b="1" kern="1200" dirty="0">
              <a:latin typeface="Segoe UI" panose="020B0502040204020203" pitchFamily="34" charset="0"/>
              <a:ea typeface="Segoe UI" panose="020B0502040204020203" pitchFamily="34" charset="0"/>
              <a:cs typeface="Segoe UI" panose="020B0502040204020203" pitchFamily="34" charset="0"/>
            </a:rPr>
            <a:t> </a:t>
          </a:r>
          <a:r>
            <a:rPr lang="hu-HU" sz="1400" b="1" kern="1200" dirty="0" err="1">
              <a:latin typeface="Segoe UI" panose="020B0502040204020203" pitchFamily="34" charset="0"/>
              <a:ea typeface="Segoe UI" panose="020B0502040204020203" pitchFamily="34" charset="0"/>
              <a:cs typeface="Segoe UI" panose="020B0502040204020203" pitchFamily="34" charset="0"/>
            </a:rPr>
            <a:t>Fiscal</a:t>
          </a:r>
          <a:r>
            <a:rPr lang="hu-HU" sz="1400" b="1" kern="1200" dirty="0">
              <a:latin typeface="Segoe UI" panose="020B0502040204020203" pitchFamily="34" charset="0"/>
              <a:ea typeface="Segoe UI" panose="020B0502040204020203" pitchFamily="34" charset="0"/>
              <a:cs typeface="Segoe UI" panose="020B0502040204020203" pitchFamily="34" charset="0"/>
            </a:rPr>
            <a:t> </a:t>
          </a:r>
          <a:r>
            <a:rPr lang="hu-HU" sz="1400" b="1" kern="1200" dirty="0" err="1">
              <a:latin typeface="Segoe UI" panose="020B0502040204020203" pitchFamily="34" charset="0"/>
              <a:ea typeface="Segoe UI" panose="020B0502040204020203" pitchFamily="34" charset="0"/>
              <a:cs typeface="Segoe UI" panose="020B0502040204020203" pitchFamily="34" charset="0"/>
            </a:rPr>
            <a:t>Council</a:t>
          </a:r>
          <a:endParaRPr lang="hu-HU" sz="1400" b="1" kern="1200" dirty="0">
            <a:latin typeface="Segoe UI" panose="020B0502040204020203" pitchFamily="34" charset="0"/>
            <a:ea typeface="Segoe UI" panose="020B0502040204020203" pitchFamily="34" charset="0"/>
            <a:cs typeface="Segoe UI" panose="020B0502040204020203" pitchFamily="34" charset="0"/>
          </a:endParaRPr>
        </a:p>
        <a:p>
          <a:pPr marL="114300" lvl="1" indent="-114300" algn="l" defTabSz="622300">
            <a:lnSpc>
              <a:spcPct val="90000"/>
            </a:lnSpc>
            <a:spcBef>
              <a:spcPct val="0"/>
            </a:spcBef>
            <a:spcAft>
              <a:spcPct val="15000"/>
            </a:spcAft>
            <a:buChar char="•"/>
          </a:pPr>
          <a:r>
            <a:rPr lang="en-US" sz="1400" b="1" kern="1200" dirty="0">
              <a:latin typeface="Segoe UI" panose="020B0502040204020203" pitchFamily="34" charset="0"/>
              <a:ea typeface="Segoe UI" panose="020B0502040204020203" pitchFamily="34" charset="0"/>
              <a:cs typeface="Segoe UI" panose="020B0502040204020203" pitchFamily="34" charset="0"/>
            </a:rPr>
            <a:t>The budget </a:t>
          </a:r>
          <a:r>
            <a:rPr lang="hu-HU" sz="1400" b="1" kern="1200" dirty="0">
              <a:latin typeface="Segoe UI" panose="020B0502040204020203" pitchFamily="34" charset="0"/>
              <a:ea typeface="Segoe UI" panose="020B0502040204020203" pitchFamily="34" charset="0"/>
              <a:cs typeface="Segoe UI" panose="020B0502040204020203" pitchFamily="34" charset="0"/>
            </a:rPr>
            <a:t>is </a:t>
          </a:r>
          <a:r>
            <a:rPr lang="en-US" sz="1400" b="1" kern="1200" dirty="0">
              <a:latin typeface="Segoe UI" panose="020B0502040204020203" pitchFamily="34" charset="0"/>
              <a:ea typeface="Segoe UI" panose="020B0502040204020203" pitchFamily="34" charset="0"/>
              <a:cs typeface="Segoe UI" panose="020B0502040204020203" pitchFamily="34" charset="0"/>
            </a:rPr>
            <a:t>sent to the Fiscal Council for its opinion</a:t>
          </a:r>
          <a:r>
            <a:rPr lang="hu-HU" sz="1400" b="1" kern="1200" dirty="0">
              <a:latin typeface="Segoe UI" panose="020B0502040204020203" pitchFamily="34" charset="0"/>
              <a:ea typeface="Segoe UI" panose="020B0502040204020203" pitchFamily="34" charset="0"/>
              <a:cs typeface="Segoe UI" panose="020B0502040204020203" pitchFamily="34" charset="0"/>
            </a:rPr>
            <a:t>. The </a:t>
          </a:r>
          <a:r>
            <a:rPr lang="hu-HU" sz="1400" b="1" kern="1200" dirty="0" err="1">
              <a:latin typeface="Segoe UI" panose="020B0502040204020203" pitchFamily="34" charset="0"/>
              <a:ea typeface="Segoe UI" panose="020B0502040204020203" pitchFamily="34" charset="0"/>
              <a:cs typeface="Segoe UI" panose="020B0502040204020203" pitchFamily="34" charset="0"/>
            </a:rPr>
            <a:t>Fiscal</a:t>
          </a:r>
          <a:r>
            <a:rPr lang="hu-HU" sz="1400" b="1" kern="1200" dirty="0">
              <a:latin typeface="Segoe UI" panose="020B0502040204020203" pitchFamily="34" charset="0"/>
              <a:ea typeface="Segoe UI" panose="020B0502040204020203" pitchFamily="34" charset="0"/>
              <a:cs typeface="Segoe UI" panose="020B0502040204020203" pitchFamily="34" charset="0"/>
            </a:rPr>
            <a:t> </a:t>
          </a:r>
          <a:r>
            <a:rPr lang="hu-HU" sz="1400" b="1" kern="1200" dirty="0" err="1">
              <a:latin typeface="Segoe UI" panose="020B0502040204020203" pitchFamily="34" charset="0"/>
              <a:ea typeface="Segoe UI" panose="020B0502040204020203" pitchFamily="34" charset="0"/>
              <a:cs typeface="Segoe UI" panose="020B0502040204020203" pitchFamily="34" charset="0"/>
            </a:rPr>
            <a:t>Council</a:t>
          </a:r>
          <a:r>
            <a:rPr lang="hu-HU" sz="1400" b="1" kern="1200" dirty="0">
              <a:latin typeface="Segoe UI" panose="020B0502040204020203" pitchFamily="34" charset="0"/>
              <a:ea typeface="Segoe UI" panose="020B0502040204020203" pitchFamily="34" charset="0"/>
              <a:cs typeface="Segoe UI" panose="020B0502040204020203" pitchFamily="34" charset="0"/>
            </a:rPr>
            <a:t> has </a:t>
          </a:r>
          <a:r>
            <a:rPr lang="hu-HU" sz="1400" b="1" kern="1200" dirty="0" err="1">
              <a:latin typeface="Segoe UI" panose="020B0502040204020203" pitchFamily="34" charset="0"/>
              <a:ea typeface="Segoe UI" panose="020B0502040204020203" pitchFamily="34" charset="0"/>
              <a:cs typeface="Segoe UI" panose="020B0502040204020203" pitchFamily="34" charset="0"/>
            </a:rPr>
            <a:t>to</a:t>
          </a:r>
          <a:r>
            <a:rPr lang="hu-HU" sz="1400" b="1" kern="1200" dirty="0">
              <a:latin typeface="Segoe UI" panose="020B0502040204020203" pitchFamily="34" charset="0"/>
              <a:ea typeface="Segoe UI" panose="020B0502040204020203" pitchFamily="34" charset="0"/>
              <a:cs typeface="Segoe UI" panose="020B0502040204020203" pitchFamily="34" charset="0"/>
            </a:rPr>
            <a:t> </a:t>
          </a:r>
          <a:r>
            <a:rPr lang="hu-HU" sz="1400" b="1" kern="1200" dirty="0" err="1">
              <a:latin typeface="Segoe UI" panose="020B0502040204020203" pitchFamily="34" charset="0"/>
              <a:ea typeface="Segoe UI" panose="020B0502040204020203" pitchFamily="34" charset="0"/>
              <a:cs typeface="Segoe UI" panose="020B0502040204020203" pitchFamily="34" charset="0"/>
            </a:rPr>
            <a:t>give</a:t>
          </a:r>
          <a:r>
            <a:rPr lang="hu-HU" sz="1400" b="1" kern="1200" dirty="0">
              <a:latin typeface="Segoe UI" panose="020B0502040204020203" pitchFamily="34" charset="0"/>
              <a:ea typeface="Segoe UI" panose="020B0502040204020203" pitchFamily="34" charset="0"/>
              <a:cs typeface="Segoe UI" panose="020B0502040204020203" pitchFamily="34" charset="0"/>
            </a:rPr>
            <a:t> </a:t>
          </a:r>
          <a:r>
            <a:rPr lang="hu-HU" sz="1400" b="1" kern="1200" dirty="0" err="1">
              <a:latin typeface="Segoe UI" panose="020B0502040204020203" pitchFamily="34" charset="0"/>
              <a:ea typeface="Segoe UI" panose="020B0502040204020203" pitchFamily="34" charset="0"/>
              <a:cs typeface="Segoe UI" panose="020B0502040204020203" pitchFamily="34" charset="0"/>
            </a:rPr>
            <a:t>its</a:t>
          </a:r>
          <a:r>
            <a:rPr lang="hu-HU" sz="1400" b="1" kern="1200" dirty="0">
              <a:latin typeface="Segoe UI" panose="020B0502040204020203" pitchFamily="34" charset="0"/>
              <a:ea typeface="Segoe UI" panose="020B0502040204020203" pitchFamily="34" charset="0"/>
              <a:cs typeface="Segoe UI" panose="020B0502040204020203" pitchFamily="34" charset="0"/>
            </a:rPr>
            <a:t> </a:t>
          </a:r>
          <a:r>
            <a:rPr lang="hu-HU" sz="1400" b="1" kern="1200" dirty="0" err="1">
              <a:latin typeface="Segoe UI" panose="020B0502040204020203" pitchFamily="34" charset="0"/>
              <a:ea typeface="Segoe UI" panose="020B0502040204020203" pitchFamily="34" charset="0"/>
              <a:cs typeface="Segoe UI" panose="020B0502040204020203" pitchFamily="34" charset="0"/>
            </a:rPr>
            <a:t>consent</a:t>
          </a:r>
          <a:r>
            <a:rPr lang="hu-HU" sz="1400" b="1" kern="1200" dirty="0">
              <a:latin typeface="Segoe UI" panose="020B0502040204020203" pitchFamily="34" charset="0"/>
              <a:ea typeface="Segoe UI" panose="020B0502040204020203" pitchFamily="34" charset="0"/>
              <a:cs typeface="Segoe UI" panose="020B0502040204020203" pitchFamily="34" charset="0"/>
            </a:rPr>
            <a:t> </a:t>
          </a:r>
          <a:r>
            <a:rPr lang="hu-HU" sz="1400" b="1" kern="1200" dirty="0" err="1">
              <a:latin typeface="Segoe UI" panose="020B0502040204020203" pitchFamily="34" charset="0"/>
              <a:ea typeface="Segoe UI" panose="020B0502040204020203" pitchFamily="34" charset="0"/>
              <a:cs typeface="Segoe UI" panose="020B0502040204020203" pitchFamily="34" charset="0"/>
            </a:rPr>
            <a:t>for</a:t>
          </a:r>
          <a:r>
            <a:rPr lang="hu-HU" sz="1400" b="1" kern="1200" dirty="0">
              <a:latin typeface="Segoe UI" panose="020B0502040204020203" pitchFamily="34" charset="0"/>
              <a:ea typeface="Segoe UI" panose="020B0502040204020203" pitchFamily="34" charset="0"/>
              <a:cs typeface="Segoe UI" panose="020B0502040204020203" pitchFamily="34" charset="0"/>
            </a:rPr>
            <a:t> </a:t>
          </a:r>
          <a:r>
            <a:rPr lang="en-US" sz="1400" b="1" kern="1200" dirty="0">
              <a:latin typeface="Segoe UI" panose="020B0502040204020203" pitchFamily="34" charset="0"/>
              <a:ea typeface="Segoe UI" panose="020B0502040204020203" pitchFamily="34" charset="0"/>
              <a:cs typeface="Segoe UI" panose="020B0502040204020203" pitchFamily="34" charset="0"/>
            </a:rPr>
            <a:t> </a:t>
          </a:r>
          <a:r>
            <a:rPr lang="hu-HU" sz="1400" b="1" kern="1200" dirty="0" err="1">
              <a:latin typeface="Segoe UI" panose="020B0502040204020203" pitchFamily="34" charset="0"/>
              <a:ea typeface="Segoe UI" panose="020B0502040204020203" pitchFamily="34" charset="0"/>
              <a:cs typeface="Segoe UI" panose="020B0502040204020203" pitchFamily="34" charset="0"/>
            </a:rPr>
            <a:t>the</a:t>
          </a:r>
          <a:r>
            <a:rPr lang="hu-HU" sz="1400" b="1" kern="1200" dirty="0">
              <a:latin typeface="Segoe UI" panose="020B0502040204020203" pitchFamily="34" charset="0"/>
              <a:ea typeface="Segoe UI" panose="020B0502040204020203" pitchFamily="34" charset="0"/>
              <a:cs typeface="Segoe UI" panose="020B0502040204020203" pitchFamily="34" charset="0"/>
            </a:rPr>
            <a:t> </a:t>
          </a:r>
          <a:r>
            <a:rPr lang="hu-HU" sz="1400" b="1" kern="1200" dirty="0" err="1">
              <a:latin typeface="Segoe UI" panose="020B0502040204020203" pitchFamily="34" charset="0"/>
              <a:ea typeface="Segoe UI" panose="020B0502040204020203" pitchFamily="34" charset="0"/>
              <a:cs typeface="Segoe UI" panose="020B0502040204020203" pitchFamily="34" charset="0"/>
            </a:rPr>
            <a:t>closing</a:t>
          </a:r>
          <a:r>
            <a:rPr lang="hu-HU" sz="1400" b="1" kern="1200" dirty="0">
              <a:latin typeface="Segoe UI" panose="020B0502040204020203" pitchFamily="34" charset="0"/>
              <a:ea typeface="Segoe UI" panose="020B0502040204020203" pitchFamily="34" charset="0"/>
              <a:cs typeface="Segoe UI" panose="020B0502040204020203" pitchFamily="34" charset="0"/>
            </a:rPr>
            <a:t> </a:t>
          </a:r>
          <a:r>
            <a:rPr lang="hu-HU" sz="1400" b="1" kern="1200" dirty="0" err="1">
              <a:latin typeface="Segoe UI" panose="020B0502040204020203" pitchFamily="34" charset="0"/>
              <a:ea typeface="Segoe UI" panose="020B0502040204020203" pitchFamily="34" charset="0"/>
              <a:cs typeface="Segoe UI" panose="020B0502040204020203" pitchFamily="34" charset="0"/>
            </a:rPr>
            <a:t>vote</a:t>
          </a:r>
          <a:r>
            <a:rPr lang="hu-HU" sz="1400" b="1" kern="1200" dirty="0">
              <a:latin typeface="Segoe UI" panose="020B0502040204020203" pitchFamily="34" charset="0"/>
              <a:ea typeface="Segoe UI" panose="020B0502040204020203" pitchFamily="34" charset="0"/>
              <a:cs typeface="Segoe UI" panose="020B0502040204020203" pitchFamily="34" charset="0"/>
            </a:rPr>
            <a:t> </a:t>
          </a:r>
          <a:r>
            <a:rPr lang="hu-HU" sz="1400" b="1" kern="1200" dirty="0" err="1">
              <a:latin typeface="Segoe UI" panose="020B0502040204020203" pitchFamily="34" charset="0"/>
              <a:ea typeface="Segoe UI" panose="020B0502040204020203" pitchFamily="34" charset="0"/>
              <a:cs typeface="Segoe UI" panose="020B0502040204020203" pitchFamily="34" charset="0"/>
            </a:rPr>
            <a:t>to</a:t>
          </a:r>
          <a:r>
            <a:rPr lang="hu-HU" sz="1400" b="1" kern="1200" dirty="0">
              <a:latin typeface="Segoe UI" panose="020B0502040204020203" pitchFamily="34" charset="0"/>
              <a:ea typeface="Segoe UI" panose="020B0502040204020203" pitchFamily="34" charset="0"/>
              <a:cs typeface="Segoe UI" panose="020B0502040204020203" pitchFamily="34" charset="0"/>
            </a:rPr>
            <a:t> </a:t>
          </a:r>
          <a:r>
            <a:rPr lang="hu-HU" sz="1400" b="1" kern="1200" dirty="0" err="1">
              <a:latin typeface="Segoe UI" panose="020B0502040204020203" pitchFamily="34" charset="0"/>
              <a:ea typeface="Segoe UI" panose="020B0502040204020203" pitchFamily="34" charset="0"/>
              <a:cs typeface="Segoe UI" panose="020B0502040204020203" pitchFamily="34" charset="0"/>
            </a:rPr>
            <a:t>take</a:t>
          </a:r>
          <a:r>
            <a:rPr lang="hu-HU" sz="1400" b="1" kern="1200" dirty="0">
              <a:latin typeface="Segoe UI" panose="020B0502040204020203" pitchFamily="34" charset="0"/>
              <a:ea typeface="Segoe UI" panose="020B0502040204020203" pitchFamily="34" charset="0"/>
              <a:cs typeface="Segoe UI" panose="020B0502040204020203" pitchFamily="34" charset="0"/>
            </a:rPr>
            <a:t> </a:t>
          </a:r>
          <a:r>
            <a:rPr lang="hu-HU" sz="1400" b="1" kern="1200" dirty="0" err="1">
              <a:latin typeface="Segoe UI" panose="020B0502040204020203" pitchFamily="34" charset="0"/>
              <a:ea typeface="Segoe UI" panose="020B0502040204020203" pitchFamily="34" charset="0"/>
              <a:cs typeface="Segoe UI" panose="020B0502040204020203" pitchFamily="34" charset="0"/>
            </a:rPr>
            <a:t>place</a:t>
          </a:r>
          <a:r>
            <a:rPr lang="hu-HU" sz="1400" b="1" kern="1200" dirty="0">
              <a:latin typeface="Segoe UI" panose="020B0502040204020203" pitchFamily="34" charset="0"/>
              <a:ea typeface="Segoe UI" panose="020B0502040204020203" pitchFamily="34" charset="0"/>
              <a:cs typeface="Segoe UI" panose="020B0502040204020203" pitchFamily="34" charset="0"/>
            </a:rPr>
            <a:t>.</a:t>
          </a:r>
        </a:p>
        <a:p>
          <a:pPr marL="114300" lvl="1" indent="-114300" algn="l" defTabSz="622300">
            <a:lnSpc>
              <a:spcPct val="90000"/>
            </a:lnSpc>
            <a:spcBef>
              <a:spcPct val="0"/>
            </a:spcBef>
            <a:spcAft>
              <a:spcPct val="15000"/>
            </a:spcAft>
            <a:buChar char="•"/>
          </a:pPr>
          <a:r>
            <a:rPr lang="hu-HU" sz="1400" b="1" kern="1200" dirty="0" err="1">
              <a:latin typeface="Segoe UI" panose="020B0502040204020203" pitchFamily="34" charset="0"/>
              <a:ea typeface="Segoe UI" panose="020B0502040204020203" pitchFamily="34" charset="0"/>
              <a:cs typeface="Segoe UI" panose="020B0502040204020203" pitchFamily="34" charset="0"/>
            </a:rPr>
            <a:t>Closing</a:t>
          </a:r>
          <a:r>
            <a:rPr lang="hu-HU" sz="1400" b="1" kern="1200" dirty="0">
              <a:latin typeface="Segoe UI" panose="020B0502040204020203" pitchFamily="34" charset="0"/>
              <a:ea typeface="Segoe UI" panose="020B0502040204020203" pitchFamily="34" charset="0"/>
              <a:cs typeface="Segoe UI" panose="020B0502040204020203" pitchFamily="34" charset="0"/>
            </a:rPr>
            <a:t> </a:t>
          </a:r>
          <a:r>
            <a:rPr lang="hu-HU" sz="1400" b="1" kern="1200" dirty="0" err="1">
              <a:latin typeface="Segoe UI" panose="020B0502040204020203" pitchFamily="34" charset="0"/>
              <a:ea typeface="Segoe UI" panose="020B0502040204020203" pitchFamily="34" charset="0"/>
              <a:cs typeface="Segoe UI" panose="020B0502040204020203" pitchFamily="34" charset="0"/>
            </a:rPr>
            <a:t>vote</a:t>
          </a:r>
          <a:endParaRPr lang="hu-HU" sz="1400" b="1" kern="1200" dirty="0">
            <a:latin typeface="Segoe UI" panose="020B0502040204020203" pitchFamily="34" charset="0"/>
            <a:ea typeface="Segoe UI" panose="020B0502040204020203" pitchFamily="34" charset="0"/>
            <a:cs typeface="Segoe UI" panose="020B0502040204020203" pitchFamily="34" charset="0"/>
          </a:endParaRPr>
        </a:p>
      </dsp:txBody>
      <dsp:txXfrm rot="-5400000">
        <a:off x="1176539" y="3183179"/>
        <a:ext cx="7551364" cy="206235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CB97EA-CCCF-411E-8BA3-9725BC82002F}">
      <dsp:nvSpPr>
        <dsp:cNvPr id="0" name=""/>
        <dsp:cNvSpPr/>
      </dsp:nvSpPr>
      <dsp:spPr>
        <a:xfrm>
          <a:off x="7377923" y="3336843"/>
          <a:ext cx="91440" cy="336172"/>
        </a:xfrm>
        <a:custGeom>
          <a:avLst/>
          <a:gdLst/>
          <a:ahLst/>
          <a:cxnLst/>
          <a:rect l="0" t="0" r="0" b="0"/>
          <a:pathLst>
            <a:path>
              <a:moveTo>
                <a:pt x="45720" y="0"/>
              </a:moveTo>
              <a:lnTo>
                <a:pt x="45720" y="33617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CC440C-1D48-49D5-A514-C97293B9DBBB}">
      <dsp:nvSpPr>
        <dsp:cNvPr id="0" name=""/>
        <dsp:cNvSpPr/>
      </dsp:nvSpPr>
      <dsp:spPr>
        <a:xfrm>
          <a:off x="4408307" y="2418834"/>
          <a:ext cx="3015335" cy="336172"/>
        </a:xfrm>
        <a:custGeom>
          <a:avLst/>
          <a:gdLst/>
          <a:ahLst/>
          <a:cxnLst/>
          <a:rect l="0" t="0" r="0" b="0"/>
          <a:pathLst>
            <a:path>
              <a:moveTo>
                <a:pt x="0" y="0"/>
              </a:moveTo>
              <a:lnTo>
                <a:pt x="0" y="200410"/>
              </a:lnTo>
              <a:lnTo>
                <a:pt x="3015335" y="200410"/>
              </a:lnTo>
              <a:lnTo>
                <a:pt x="3015335" y="33617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D69E69-83D4-4861-9C3F-A1E561790CC3}">
      <dsp:nvSpPr>
        <dsp:cNvPr id="0" name=""/>
        <dsp:cNvSpPr/>
      </dsp:nvSpPr>
      <dsp:spPr>
        <a:xfrm>
          <a:off x="5870255" y="3336843"/>
          <a:ext cx="91440" cy="336172"/>
        </a:xfrm>
        <a:custGeom>
          <a:avLst/>
          <a:gdLst/>
          <a:ahLst/>
          <a:cxnLst/>
          <a:rect l="0" t="0" r="0" b="0"/>
          <a:pathLst>
            <a:path>
              <a:moveTo>
                <a:pt x="45720" y="0"/>
              </a:moveTo>
              <a:lnTo>
                <a:pt x="45720" y="33617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977228-4C83-40E3-A3C4-45AE932E3639}">
      <dsp:nvSpPr>
        <dsp:cNvPr id="0" name=""/>
        <dsp:cNvSpPr/>
      </dsp:nvSpPr>
      <dsp:spPr>
        <a:xfrm>
          <a:off x="4408307" y="2418834"/>
          <a:ext cx="1507667" cy="336172"/>
        </a:xfrm>
        <a:custGeom>
          <a:avLst/>
          <a:gdLst/>
          <a:ahLst/>
          <a:cxnLst/>
          <a:rect l="0" t="0" r="0" b="0"/>
          <a:pathLst>
            <a:path>
              <a:moveTo>
                <a:pt x="0" y="0"/>
              </a:moveTo>
              <a:lnTo>
                <a:pt x="0" y="200410"/>
              </a:lnTo>
              <a:lnTo>
                <a:pt x="1507667" y="200410"/>
              </a:lnTo>
              <a:lnTo>
                <a:pt x="1507667" y="33617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DD9C1D-19F3-4091-BFE3-41F858B73CA7}">
      <dsp:nvSpPr>
        <dsp:cNvPr id="0" name=""/>
        <dsp:cNvSpPr/>
      </dsp:nvSpPr>
      <dsp:spPr>
        <a:xfrm>
          <a:off x="4362587" y="3336843"/>
          <a:ext cx="91440" cy="336172"/>
        </a:xfrm>
        <a:custGeom>
          <a:avLst/>
          <a:gdLst/>
          <a:ahLst/>
          <a:cxnLst/>
          <a:rect l="0" t="0" r="0" b="0"/>
          <a:pathLst>
            <a:path>
              <a:moveTo>
                <a:pt x="45720" y="0"/>
              </a:moveTo>
              <a:lnTo>
                <a:pt x="45720" y="33617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19F535-96C9-4D45-9FCA-A29CAE328955}">
      <dsp:nvSpPr>
        <dsp:cNvPr id="0" name=""/>
        <dsp:cNvSpPr/>
      </dsp:nvSpPr>
      <dsp:spPr>
        <a:xfrm>
          <a:off x="4362587" y="2418834"/>
          <a:ext cx="91440" cy="336172"/>
        </a:xfrm>
        <a:custGeom>
          <a:avLst/>
          <a:gdLst/>
          <a:ahLst/>
          <a:cxnLst/>
          <a:rect l="0" t="0" r="0" b="0"/>
          <a:pathLst>
            <a:path>
              <a:moveTo>
                <a:pt x="45720" y="0"/>
              </a:moveTo>
              <a:lnTo>
                <a:pt x="45720" y="33617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D1E9F6-E9C5-493C-84FD-04888979FA4B}">
      <dsp:nvSpPr>
        <dsp:cNvPr id="0" name=""/>
        <dsp:cNvSpPr/>
      </dsp:nvSpPr>
      <dsp:spPr>
        <a:xfrm>
          <a:off x="2854919" y="3336843"/>
          <a:ext cx="91440" cy="336172"/>
        </a:xfrm>
        <a:custGeom>
          <a:avLst/>
          <a:gdLst/>
          <a:ahLst/>
          <a:cxnLst/>
          <a:rect l="0" t="0" r="0" b="0"/>
          <a:pathLst>
            <a:path>
              <a:moveTo>
                <a:pt x="45720" y="0"/>
              </a:moveTo>
              <a:lnTo>
                <a:pt x="45720" y="33617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2BFCDA-1841-4BA2-ABD4-639CCAC3363A}">
      <dsp:nvSpPr>
        <dsp:cNvPr id="0" name=""/>
        <dsp:cNvSpPr/>
      </dsp:nvSpPr>
      <dsp:spPr>
        <a:xfrm>
          <a:off x="2900639" y="2418834"/>
          <a:ext cx="1507667" cy="336172"/>
        </a:xfrm>
        <a:custGeom>
          <a:avLst/>
          <a:gdLst/>
          <a:ahLst/>
          <a:cxnLst/>
          <a:rect l="0" t="0" r="0" b="0"/>
          <a:pathLst>
            <a:path>
              <a:moveTo>
                <a:pt x="1507667" y="0"/>
              </a:moveTo>
              <a:lnTo>
                <a:pt x="1507667" y="200410"/>
              </a:lnTo>
              <a:lnTo>
                <a:pt x="0" y="200410"/>
              </a:lnTo>
              <a:lnTo>
                <a:pt x="0" y="33617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19711E-4BBA-4B8D-9614-C4E17D0D530F}">
      <dsp:nvSpPr>
        <dsp:cNvPr id="0" name=""/>
        <dsp:cNvSpPr/>
      </dsp:nvSpPr>
      <dsp:spPr>
        <a:xfrm>
          <a:off x="1347252" y="3336843"/>
          <a:ext cx="91440" cy="336172"/>
        </a:xfrm>
        <a:custGeom>
          <a:avLst/>
          <a:gdLst/>
          <a:ahLst/>
          <a:cxnLst/>
          <a:rect l="0" t="0" r="0" b="0"/>
          <a:pathLst>
            <a:path>
              <a:moveTo>
                <a:pt x="45720" y="0"/>
              </a:moveTo>
              <a:lnTo>
                <a:pt x="45720" y="33617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A3AE31-8FE2-4C76-A65D-3FA9E3D7B01C}">
      <dsp:nvSpPr>
        <dsp:cNvPr id="0" name=""/>
        <dsp:cNvSpPr/>
      </dsp:nvSpPr>
      <dsp:spPr>
        <a:xfrm>
          <a:off x="1392972" y="2418834"/>
          <a:ext cx="3015335" cy="336172"/>
        </a:xfrm>
        <a:custGeom>
          <a:avLst/>
          <a:gdLst/>
          <a:ahLst/>
          <a:cxnLst/>
          <a:rect l="0" t="0" r="0" b="0"/>
          <a:pathLst>
            <a:path>
              <a:moveTo>
                <a:pt x="3015335" y="0"/>
              </a:moveTo>
              <a:lnTo>
                <a:pt x="3015335" y="200410"/>
              </a:lnTo>
              <a:lnTo>
                <a:pt x="0" y="200410"/>
              </a:lnTo>
              <a:lnTo>
                <a:pt x="0" y="33617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263656-B12A-467D-97E2-28B36B8AFE4A}">
      <dsp:nvSpPr>
        <dsp:cNvPr id="0" name=""/>
        <dsp:cNvSpPr/>
      </dsp:nvSpPr>
      <dsp:spPr>
        <a:xfrm>
          <a:off x="4362587" y="1500824"/>
          <a:ext cx="91440" cy="336172"/>
        </a:xfrm>
        <a:custGeom>
          <a:avLst/>
          <a:gdLst/>
          <a:ahLst/>
          <a:cxnLst/>
          <a:rect l="0" t="0" r="0" b="0"/>
          <a:pathLst>
            <a:path>
              <a:moveTo>
                <a:pt x="45720" y="0"/>
              </a:moveTo>
              <a:lnTo>
                <a:pt x="45720" y="33617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44999C-8CF5-4727-A175-A6169D647D73}">
      <dsp:nvSpPr>
        <dsp:cNvPr id="0" name=""/>
        <dsp:cNvSpPr/>
      </dsp:nvSpPr>
      <dsp:spPr>
        <a:xfrm>
          <a:off x="4362587" y="582815"/>
          <a:ext cx="91440" cy="336172"/>
        </a:xfrm>
        <a:custGeom>
          <a:avLst/>
          <a:gdLst/>
          <a:ahLst/>
          <a:cxnLst/>
          <a:rect l="0" t="0" r="0" b="0"/>
          <a:pathLst>
            <a:path>
              <a:moveTo>
                <a:pt x="45720" y="0"/>
              </a:moveTo>
              <a:lnTo>
                <a:pt x="45720" y="33617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2A5E0D-88BF-4594-9B63-CA9DE9242729}">
      <dsp:nvSpPr>
        <dsp:cNvPr id="0" name=""/>
        <dsp:cNvSpPr/>
      </dsp:nvSpPr>
      <dsp:spPr>
        <a:xfrm>
          <a:off x="3846424" y="978"/>
          <a:ext cx="1123767" cy="581836"/>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82104" numCol="1" spcCol="1270" anchor="ctr" anchorCtr="0">
          <a:noAutofit/>
        </a:bodyPr>
        <a:lstStyle/>
        <a:p>
          <a:pPr marL="0" lvl="0" indent="0" algn="ctr" defTabSz="933450">
            <a:lnSpc>
              <a:spcPct val="90000"/>
            </a:lnSpc>
            <a:spcBef>
              <a:spcPct val="0"/>
            </a:spcBef>
            <a:spcAft>
              <a:spcPct val="35000"/>
            </a:spcAft>
            <a:buNone/>
          </a:pPr>
          <a:r>
            <a:rPr lang="hu-HU" sz="2100" kern="1200" dirty="0"/>
            <a:t>1198</a:t>
          </a:r>
        </a:p>
      </dsp:txBody>
      <dsp:txXfrm>
        <a:off x="3846424" y="978"/>
        <a:ext cx="1123767" cy="581836"/>
      </dsp:txXfrm>
    </dsp:sp>
    <dsp:sp modelId="{A65EC454-5D00-45C1-8EE9-1A349D83599F}">
      <dsp:nvSpPr>
        <dsp:cNvPr id="0" name=""/>
        <dsp:cNvSpPr/>
      </dsp:nvSpPr>
      <dsp:spPr>
        <a:xfrm>
          <a:off x="4071177" y="453518"/>
          <a:ext cx="1011390" cy="193945"/>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marL="0" lvl="0" indent="0" algn="r" defTabSz="533400">
            <a:lnSpc>
              <a:spcPct val="90000"/>
            </a:lnSpc>
            <a:spcBef>
              <a:spcPct val="0"/>
            </a:spcBef>
            <a:spcAft>
              <a:spcPct val="35000"/>
            </a:spcAft>
            <a:buNone/>
          </a:pPr>
          <a:endParaRPr lang="hu-HU" sz="1200" kern="1200"/>
        </a:p>
      </dsp:txBody>
      <dsp:txXfrm>
        <a:off x="4071177" y="453518"/>
        <a:ext cx="1011390" cy="193945"/>
      </dsp:txXfrm>
    </dsp:sp>
    <dsp:sp modelId="{379E6960-97E1-4155-AA66-1C643846DCF2}">
      <dsp:nvSpPr>
        <dsp:cNvPr id="0" name=""/>
        <dsp:cNvSpPr/>
      </dsp:nvSpPr>
      <dsp:spPr>
        <a:xfrm>
          <a:off x="3846424" y="918988"/>
          <a:ext cx="1123767" cy="581836"/>
        </a:xfrm>
        <a:prstGeom prst="rect">
          <a:avLst/>
        </a:prstGeom>
        <a:solidFill>
          <a:schemeClr val="tx2">
            <a:lumMod val="40000"/>
            <a:lumOff val="6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82104" numCol="1" spcCol="1270" anchor="ctr" anchorCtr="0">
          <a:noAutofit/>
        </a:bodyPr>
        <a:lstStyle/>
        <a:p>
          <a:pPr marL="0" lvl="0" indent="0" algn="ctr" defTabSz="933450">
            <a:lnSpc>
              <a:spcPct val="90000"/>
            </a:lnSpc>
            <a:spcBef>
              <a:spcPct val="0"/>
            </a:spcBef>
            <a:spcAft>
              <a:spcPct val="35000"/>
            </a:spcAft>
            <a:buNone/>
          </a:pPr>
          <a:r>
            <a:rPr lang="hu-HU" sz="2100" kern="1200" dirty="0"/>
            <a:t>46 </a:t>
          </a:r>
        </a:p>
      </dsp:txBody>
      <dsp:txXfrm>
        <a:off x="3846424" y="918988"/>
        <a:ext cx="1123767" cy="581836"/>
      </dsp:txXfrm>
    </dsp:sp>
    <dsp:sp modelId="{3DC33828-9BE3-4D7C-AA1A-FB4D1C434DC4}">
      <dsp:nvSpPr>
        <dsp:cNvPr id="0" name=""/>
        <dsp:cNvSpPr/>
      </dsp:nvSpPr>
      <dsp:spPr>
        <a:xfrm>
          <a:off x="4071177" y="1371527"/>
          <a:ext cx="1011390" cy="193945"/>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marL="0" lvl="0" indent="0" algn="r" defTabSz="533400">
            <a:lnSpc>
              <a:spcPct val="90000"/>
            </a:lnSpc>
            <a:spcBef>
              <a:spcPct val="0"/>
            </a:spcBef>
            <a:spcAft>
              <a:spcPct val="35000"/>
            </a:spcAft>
            <a:buNone/>
          </a:pPr>
          <a:endParaRPr lang="hu-HU" sz="1200" kern="1200"/>
        </a:p>
      </dsp:txBody>
      <dsp:txXfrm>
        <a:off x="4071177" y="1371527"/>
        <a:ext cx="1011390" cy="193945"/>
      </dsp:txXfrm>
    </dsp:sp>
    <dsp:sp modelId="{0B8D8160-A5C2-4E27-9DF7-BD885C849F40}">
      <dsp:nvSpPr>
        <dsp:cNvPr id="0" name=""/>
        <dsp:cNvSpPr/>
      </dsp:nvSpPr>
      <dsp:spPr>
        <a:xfrm>
          <a:off x="3846424" y="1836997"/>
          <a:ext cx="1123767" cy="581836"/>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82104" numCol="1" spcCol="1270" anchor="ctr" anchorCtr="0">
          <a:noAutofit/>
        </a:bodyPr>
        <a:lstStyle/>
        <a:p>
          <a:pPr marL="0" lvl="0" indent="0" algn="ctr" defTabSz="933450">
            <a:lnSpc>
              <a:spcPct val="90000"/>
            </a:lnSpc>
            <a:spcBef>
              <a:spcPct val="0"/>
            </a:spcBef>
            <a:spcAft>
              <a:spcPct val="35000"/>
            </a:spcAft>
            <a:buNone/>
          </a:pPr>
          <a:r>
            <a:rPr lang="hu-HU" sz="2100" kern="1200" dirty="0"/>
            <a:t>1152</a:t>
          </a:r>
        </a:p>
      </dsp:txBody>
      <dsp:txXfrm>
        <a:off x="3846424" y="1836997"/>
        <a:ext cx="1123767" cy="581836"/>
      </dsp:txXfrm>
    </dsp:sp>
    <dsp:sp modelId="{B18E2941-062E-487B-8D3A-5E66150CC5D6}">
      <dsp:nvSpPr>
        <dsp:cNvPr id="0" name=""/>
        <dsp:cNvSpPr/>
      </dsp:nvSpPr>
      <dsp:spPr>
        <a:xfrm>
          <a:off x="4071177" y="2289537"/>
          <a:ext cx="1011390" cy="193945"/>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marL="0" lvl="0" indent="0" algn="r" defTabSz="533400">
            <a:lnSpc>
              <a:spcPct val="90000"/>
            </a:lnSpc>
            <a:spcBef>
              <a:spcPct val="0"/>
            </a:spcBef>
            <a:spcAft>
              <a:spcPct val="35000"/>
            </a:spcAft>
            <a:buNone/>
          </a:pPr>
          <a:endParaRPr lang="hu-HU" sz="1200" kern="1200"/>
        </a:p>
      </dsp:txBody>
      <dsp:txXfrm>
        <a:off x="4071177" y="2289537"/>
        <a:ext cx="1011390" cy="193945"/>
      </dsp:txXfrm>
    </dsp:sp>
    <dsp:sp modelId="{6595AAD1-33CA-4705-BC0E-0FDDEBB0CCC2}">
      <dsp:nvSpPr>
        <dsp:cNvPr id="0" name=""/>
        <dsp:cNvSpPr/>
      </dsp:nvSpPr>
      <dsp:spPr>
        <a:xfrm>
          <a:off x="831088" y="2755006"/>
          <a:ext cx="1123767" cy="581836"/>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82104" numCol="1" spcCol="1270" anchor="ctr" anchorCtr="0">
          <a:noAutofit/>
        </a:bodyPr>
        <a:lstStyle/>
        <a:p>
          <a:pPr marL="0" lvl="0" indent="0" algn="ctr" defTabSz="933450">
            <a:lnSpc>
              <a:spcPct val="90000"/>
            </a:lnSpc>
            <a:spcBef>
              <a:spcPct val="0"/>
            </a:spcBef>
            <a:spcAft>
              <a:spcPct val="35000"/>
            </a:spcAft>
            <a:buNone/>
          </a:pPr>
          <a:r>
            <a:rPr lang="hu-HU" sz="2100" kern="1200" dirty="0"/>
            <a:t>MSZP</a:t>
          </a:r>
        </a:p>
      </dsp:txBody>
      <dsp:txXfrm>
        <a:off x="831088" y="2755006"/>
        <a:ext cx="1123767" cy="581836"/>
      </dsp:txXfrm>
    </dsp:sp>
    <dsp:sp modelId="{8D9A0F36-6250-4D34-83AF-68C6C56D789F}">
      <dsp:nvSpPr>
        <dsp:cNvPr id="0" name=""/>
        <dsp:cNvSpPr/>
      </dsp:nvSpPr>
      <dsp:spPr>
        <a:xfrm>
          <a:off x="1055841" y="3207546"/>
          <a:ext cx="1011390" cy="193945"/>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marL="0" lvl="0" indent="0" algn="r" defTabSz="533400">
            <a:lnSpc>
              <a:spcPct val="90000"/>
            </a:lnSpc>
            <a:spcBef>
              <a:spcPct val="0"/>
            </a:spcBef>
            <a:spcAft>
              <a:spcPct val="35000"/>
            </a:spcAft>
            <a:buNone/>
          </a:pPr>
          <a:endParaRPr lang="hu-HU" sz="1200" kern="1200"/>
        </a:p>
      </dsp:txBody>
      <dsp:txXfrm>
        <a:off x="1055841" y="3207546"/>
        <a:ext cx="1011390" cy="193945"/>
      </dsp:txXfrm>
    </dsp:sp>
    <dsp:sp modelId="{B9770C4D-C460-4477-8DE9-2A3610D9A08C}">
      <dsp:nvSpPr>
        <dsp:cNvPr id="0" name=""/>
        <dsp:cNvSpPr/>
      </dsp:nvSpPr>
      <dsp:spPr>
        <a:xfrm>
          <a:off x="831088" y="3673015"/>
          <a:ext cx="1123767" cy="581836"/>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82104" numCol="1" spcCol="1270" anchor="ctr" anchorCtr="0">
          <a:noAutofit/>
        </a:bodyPr>
        <a:lstStyle/>
        <a:p>
          <a:pPr marL="0" lvl="0" indent="0" algn="ctr" defTabSz="933450">
            <a:lnSpc>
              <a:spcPct val="90000"/>
            </a:lnSpc>
            <a:spcBef>
              <a:spcPct val="0"/>
            </a:spcBef>
            <a:spcAft>
              <a:spcPct val="35000"/>
            </a:spcAft>
            <a:buNone/>
          </a:pPr>
          <a:r>
            <a:rPr lang="hu-HU" sz="2100" kern="1200" dirty="0"/>
            <a:t>53</a:t>
          </a:r>
        </a:p>
      </dsp:txBody>
      <dsp:txXfrm>
        <a:off x="831088" y="3673015"/>
        <a:ext cx="1123767" cy="581836"/>
      </dsp:txXfrm>
    </dsp:sp>
    <dsp:sp modelId="{EB609C58-FC20-4DED-A86E-9C14E475FEE5}">
      <dsp:nvSpPr>
        <dsp:cNvPr id="0" name=""/>
        <dsp:cNvSpPr/>
      </dsp:nvSpPr>
      <dsp:spPr>
        <a:xfrm>
          <a:off x="1055841" y="4125555"/>
          <a:ext cx="1011390" cy="193945"/>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marL="0" lvl="0" indent="0" algn="r" defTabSz="533400">
            <a:lnSpc>
              <a:spcPct val="90000"/>
            </a:lnSpc>
            <a:spcBef>
              <a:spcPct val="0"/>
            </a:spcBef>
            <a:spcAft>
              <a:spcPct val="35000"/>
            </a:spcAft>
            <a:buNone/>
          </a:pPr>
          <a:endParaRPr lang="hu-HU" sz="1200" kern="1200"/>
        </a:p>
      </dsp:txBody>
      <dsp:txXfrm>
        <a:off x="1055841" y="4125555"/>
        <a:ext cx="1011390" cy="193945"/>
      </dsp:txXfrm>
    </dsp:sp>
    <dsp:sp modelId="{E7CE4E30-FBF0-4BC6-9632-48A492E7F5EE}">
      <dsp:nvSpPr>
        <dsp:cNvPr id="0" name=""/>
        <dsp:cNvSpPr/>
      </dsp:nvSpPr>
      <dsp:spPr>
        <a:xfrm>
          <a:off x="2338756" y="2755006"/>
          <a:ext cx="1123767" cy="581836"/>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82104" numCol="1" spcCol="1270" anchor="ctr" anchorCtr="0">
          <a:noAutofit/>
        </a:bodyPr>
        <a:lstStyle/>
        <a:p>
          <a:pPr marL="0" lvl="0" indent="0" algn="ctr" defTabSz="933450">
            <a:lnSpc>
              <a:spcPct val="90000"/>
            </a:lnSpc>
            <a:spcBef>
              <a:spcPct val="0"/>
            </a:spcBef>
            <a:spcAft>
              <a:spcPct val="35000"/>
            </a:spcAft>
            <a:buNone/>
          </a:pPr>
          <a:r>
            <a:rPr lang="hu-HU" sz="2100" kern="1200" dirty="0"/>
            <a:t>Jobbik</a:t>
          </a:r>
        </a:p>
      </dsp:txBody>
      <dsp:txXfrm>
        <a:off x="2338756" y="2755006"/>
        <a:ext cx="1123767" cy="581836"/>
      </dsp:txXfrm>
    </dsp:sp>
    <dsp:sp modelId="{14C1FB51-B7F4-414F-88D6-D1108E7C735A}">
      <dsp:nvSpPr>
        <dsp:cNvPr id="0" name=""/>
        <dsp:cNvSpPr/>
      </dsp:nvSpPr>
      <dsp:spPr>
        <a:xfrm>
          <a:off x="2563509" y="3207546"/>
          <a:ext cx="1011390" cy="193945"/>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marL="0" lvl="0" indent="0" algn="r" defTabSz="533400">
            <a:lnSpc>
              <a:spcPct val="90000"/>
            </a:lnSpc>
            <a:spcBef>
              <a:spcPct val="0"/>
            </a:spcBef>
            <a:spcAft>
              <a:spcPct val="35000"/>
            </a:spcAft>
            <a:buNone/>
          </a:pPr>
          <a:endParaRPr lang="hu-HU" sz="1200" kern="1200"/>
        </a:p>
      </dsp:txBody>
      <dsp:txXfrm>
        <a:off x="2563509" y="3207546"/>
        <a:ext cx="1011390" cy="193945"/>
      </dsp:txXfrm>
    </dsp:sp>
    <dsp:sp modelId="{23AA560D-515C-4661-BC98-B8756F02D084}">
      <dsp:nvSpPr>
        <dsp:cNvPr id="0" name=""/>
        <dsp:cNvSpPr/>
      </dsp:nvSpPr>
      <dsp:spPr>
        <a:xfrm>
          <a:off x="2338756" y="3673015"/>
          <a:ext cx="1123767" cy="581836"/>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82104" numCol="1" spcCol="1270" anchor="ctr" anchorCtr="0">
          <a:noAutofit/>
        </a:bodyPr>
        <a:lstStyle/>
        <a:p>
          <a:pPr marL="0" lvl="0" indent="0" algn="ctr" defTabSz="933450">
            <a:lnSpc>
              <a:spcPct val="90000"/>
            </a:lnSpc>
            <a:spcBef>
              <a:spcPct val="0"/>
            </a:spcBef>
            <a:spcAft>
              <a:spcPct val="35000"/>
            </a:spcAft>
            <a:buNone/>
          </a:pPr>
          <a:r>
            <a:rPr lang="hu-HU" sz="2100" kern="1200" dirty="0"/>
            <a:t>1004</a:t>
          </a:r>
        </a:p>
      </dsp:txBody>
      <dsp:txXfrm>
        <a:off x="2338756" y="3673015"/>
        <a:ext cx="1123767" cy="581836"/>
      </dsp:txXfrm>
    </dsp:sp>
    <dsp:sp modelId="{2C1D3FAE-4A65-400A-B6AE-0FEEA2A9BD02}">
      <dsp:nvSpPr>
        <dsp:cNvPr id="0" name=""/>
        <dsp:cNvSpPr/>
      </dsp:nvSpPr>
      <dsp:spPr>
        <a:xfrm>
          <a:off x="2563509" y="4125555"/>
          <a:ext cx="1011390" cy="193945"/>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marL="0" lvl="0" indent="0" algn="r" defTabSz="533400">
            <a:lnSpc>
              <a:spcPct val="90000"/>
            </a:lnSpc>
            <a:spcBef>
              <a:spcPct val="0"/>
            </a:spcBef>
            <a:spcAft>
              <a:spcPct val="35000"/>
            </a:spcAft>
            <a:buNone/>
          </a:pPr>
          <a:endParaRPr lang="hu-HU" sz="1200" kern="1200"/>
        </a:p>
      </dsp:txBody>
      <dsp:txXfrm>
        <a:off x="2563509" y="4125555"/>
        <a:ext cx="1011390" cy="193945"/>
      </dsp:txXfrm>
    </dsp:sp>
    <dsp:sp modelId="{D946C1F4-D8ED-4BF2-B2E4-F6C42281FA1B}">
      <dsp:nvSpPr>
        <dsp:cNvPr id="0" name=""/>
        <dsp:cNvSpPr/>
      </dsp:nvSpPr>
      <dsp:spPr>
        <a:xfrm>
          <a:off x="3846424" y="2755006"/>
          <a:ext cx="1123767" cy="581836"/>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82104" numCol="1" spcCol="1270" anchor="ctr" anchorCtr="0">
          <a:noAutofit/>
        </a:bodyPr>
        <a:lstStyle/>
        <a:p>
          <a:pPr marL="0" lvl="0" indent="0" algn="ctr" defTabSz="933450">
            <a:lnSpc>
              <a:spcPct val="90000"/>
            </a:lnSpc>
            <a:spcBef>
              <a:spcPct val="0"/>
            </a:spcBef>
            <a:spcAft>
              <a:spcPct val="35000"/>
            </a:spcAft>
            <a:buNone/>
          </a:pPr>
          <a:r>
            <a:rPr lang="hu-HU" sz="2100" kern="1200" dirty="0"/>
            <a:t>Független</a:t>
          </a:r>
        </a:p>
      </dsp:txBody>
      <dsp:txXfrm>
        <a:off x="3846424" y="2755006"/>
        <a:ext cx="1123767" cy="581836"/>
      </dsp:txXfrm>
    </dsp:sp>
    <dsp:sp modelId="{B9BA64D1-7491-4B43-94C8-E2A6E589C8B6}">
      <dsp:nvSpPr>
        <dsp:cNvPr id="0" name=""/>
        <dsp:cNvSpPr/>
      </dsp:nvSpPr>
      <dsp:spPr>
        <a:xfrm>
          <a:off x="4071177" y="3207546"/>
          <a:ext cx="1011390" cy="193945"/>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marL="0" lvl="0" indent="0" algn="r" defTabSz="533400">
            <a:lnSpc>
              <a:spcPct val="90000"/>
            </a:lnSpc>
            <a:spcBef>
              <a:spcPct val="0"/>
            </a:spcBef>
            <a:spcAft>
              <a:spcPct val="35000"/>
            </a:spcAft>
            <a:buNone/>
          </a:pPr>
          <a:endParaRPr lang="hu-HU" sz="1200" kern="1200"/>
        </a:p>
      </dsp:txBody>
      <dsp:txXfrm>
        <a:off x="4071177" y="3207546"/>
        <a:ext cx="1011390" cy="193945"/>
      </dsp:txXfrm>
    </dsp:sp>
    <dsp:sp modelId="{680E929B-941A-4167-AF57-C77F81F5623A}">
      <dsp:nvSpPr>
        <dsp:cNvPr id="0" name=""/>
        <dsp:cNvSpPr/>
      </dsp:nvSpPr>
      <dsp:spPr>
        <a:xfrm>
          <a:off x="3846424" y="3673015"/>
          <a:ext cx="1123767" cy="581836"/>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82104" numCol="1" spcCol="1270" anchor="ctr" anchorCtr="0">
          <a:noAutofit/>
        </a:bodyPr>
        <a:lstStyle/>
        <a:p>
          <a:pPr marL="0" lvl="0" indent="0" algn="ctr" defTabSz="933450">
            <a:lnSpc>
              <a:spcPct val="90000"/>
            </a:lnSpc>
            <a:spcBef>
              <a:spcPct val="0"/>
            </a:spcBef>
            <a:spcAft>
              <a:spcPct val="35000"/>
            </a:spcAft>
            <a:buNone/>
          </a:pPr>
          <a:r>
            <a:rPr lang="hu-HU" sz="2100" kern="1200" dirty="0"/>
            <a:t>41</a:t>
          </a:r>
        </a:p>
      </dsp:txBody>
      <dsp:txXfrm>
        <a:off x="3846424" y="3673015"/>
        <a:ext cx="1123767" cy="581836"/>
      </dsp:txXfrm>
    </dsp:sp>
    <dsp:sp modelId="{3FFA06A7-0F2D-4155-A4D6-2DF7CBB37080}">
      <dsp:nvSpPr>
        <dsp:cNvPr id="0" name=""/>
        <dsp:cNvSpPr/>
      </dsp:nvSpPr>
      <dsp:spPr>
        <a:xfrm>
          <a:off x="4071177" y="4125555"/>
          <a:ext cx="1011390" cy="193945"/>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marL="0" lvl="0" indent="0" algn="r" defTabSz="533400">
            <a:lnSpc>
              <a:spcPct val="90000"/>
            </a:lnSpc>
            <a:spcBef>
              <a:spcPct val="0"/>
            </a:spcBef>
            <a:spcAft>
              <a:spcPct val="35000"/>
            </a:spcAft>
            <a:buNone/>
          </a:pPr>
          <a:endParaRPr lang="hu-HU" sz="1200" kern="1200"/>
        </a:p>
      </dsp:txBody>
      <dsp:txXfrm>
        <a:off x="4071177" y="4125555"/>
        <a:ext cx="1011390" cy="193945"/>
      </dsp:txXfrm>
    </dsp:sp>
    <dsp:sp modelId="{C503683A-E033-43DF-BAE4-FED7D3ECBD8D}">
      <dsp:nvSpPr>
        <dsp:cNvPr id="0" name=""/>
        <dsp:cNvSpPr/>
      </dsp:nvSpPr>
      <dsp:spPr>
        <a:xfrm>
          <a:off x="5354091" y="2755006"/>
          <a:ext cx="1123767" cy="581836"/>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82104" numCol="1" spcCol="1270" anchor="ctr" anchorCtr="0">
          <a:noAutofit/>
        </a:bodyPr>
        <a:lstStyle/>
        <a:p>
          <a:pPr marL="0" lvl="0" indent="0" algn="ctr" defTabSz="933450">
            <a:lnSpc>
              <a:spcPct val="90000"/>
            </a:lnSpc>
            <a:spcBef>
              <a:spcPct val="0"/>
            </a:spcBef>
            <a:spcAft>
              <a:spcPct val="35000"/>
            </a:spcAft>
            <a:buNone/>
          </a:pPr>
          <a:r>
            <a:rPr lang="hu-HU" sz="2100" kern="1200" dirty="0"/>
            <a:t>LMP</a:t>
          </a:r>
        </a:p>
      </dsp:txBody>
      <dsp:txXfrm>
        <a:off x="5354091" y="2755006"/>
        <a:ext cx="1123767" cy="581836"/>
      </dsp:txXfrm>
    </dsp:sp>
    <dsp:sp modelId="{C27A4947-4779-45EA-A12C-80D0958095C0}">
      <dsp:nvSpPr>
        <dsp:cNvPr id="0" name=""/>
        <dsp:cNvSpPr/>
      </dsp:nvSpPr>
      <dsp:spPr>
        <a:xfrm>
          <a:off x="5578845" y="3207546"/>
          <a:ext cx="1011390" cy="193945"/>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marL="0" lvl="0" indent="0" algn="r" defTabSz="533400">
            <a:lnSpc>
              <a:spcPct val="90000"/>
            </a:lnSpc>
            <a:spcBef>
              <a:spcPct val="0"/>
            </a:spcBef>
            <a:spcAft>
              <a:spcPct val="35000"/>
            </a:spcAft>
            <a:buNone/>
          </a:pPr>
          <a:endParaRPr lang="hu-HU" sz="1200" kern="1200"/>
        </a:p>
      </dsp:txBody>
      <dsp:txXfrm>
        <a:off x="5578845" y="3207546"/>
        <a:ext cx="1011390" cy="193945"/>
      </dsp:txXfrm>
    </dsp:sp>
    <dsp:sp modelId="{4760FCDD-71B4-4825-BA5C-2C023CDE4AF2}">
      <dsp:nvSpPr>
        <dsp:cNvPr id="0" name=""/>
        <dsp:cNvSpPr/>
      </dsp:nvSpPr>
      <dsp:spPr>
        <a:xfrm>
          <a:off x="5354091" y="3673015"/>
          <a:ext cx="1123767" cy="581836"/>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82104" numCol="1" spcCol="1270" anchor="ctr" anchorCtr="0">
          <a:noAutofit/>
        </a:bodyPr>
        <a:lstStyle/>
        <a:p>
          <a:pPr marL="0" lvl="0" indent="0" algn="ctr" defTabSz="933450">
            <a:lnSpc>
              <a:spcPct val="90000"/>
            </a:lnSpc>
            <a:spcBef>
              <a:spcPct val="0"/>
            </a:spcBef>
            <a:spcAft>
              <a:spcPct val="35000"/>
            </a:spcAft>
            <a:buNone/>
          </a:pPr>
          <a:r>
            <a:rPr lang="hu-HU" sz="2100" kern="1200" dirty="0"/>
            <a:t>91</a:t>
          </a:r>
        </a:p>
      </dsp:txBody>
      <dsp:txXfrm>
        <a:off x="5354091" y="3673015"/>
        <a:ext cx="1123767" cy="581836"/>
      </dsp:txXfrm>
    </dsp:sp>
    <dsp:sp modelId="{A771AE18-FB50-4D21-BA16-BBACA6F7E520}">
      <dsp:nvSpPr>
        <dsp:cNvPr id="0" name=""/>
        <dsp:cNvSpPr/>
      </dsp:nvSpPr>
      <dsp:spPr>
        <a:xfrm>
          <a:off x="5578845" y="4125555"/>
          <a:ext cx="1011390" cy="193945"/>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marL="0" lvl="0" indent="0" algn="r" defTabSz="533400">
            <a:lnSpc>
              <a:spcPct val="90000"/>
            </a:lnSpc>
            <a:spcBef>
              <a:spcPct val="0"/>
            </a:spcBef>
            <a:spcAft>
              <a:spcPct val="35000"/>
            </a:spcAft>
            <a:buNone/>
          </a:pPr>
          <a:endParaRPr lang="hu-HU" sz="1200" kern="1200"/>
        </a:p>
      </dsp:txBody>
      <dsp:txXfrm>
        <a:off x="5578845" y="4125555"/>
        <a:ext cx="1011390" cy="193945"/>
      </dsp:txXfrm>
    </dsp:sp>
    <dsp:sp modelId="{15163753-C1E3-4ED3-BB3D-0533A04879F4}">
      <dsp:nvSpPr>
        <dsp:cNvPr id="0" name=""/>
        <dsp:cNvSpPr/>
      </dsp:nvSpPr>
      <dsp:spPr>
        <a:xfrm>
          <a:off x="6861759" y="2755006"/>
          <a:ext cx="1123767" cy="581836"/>
        </a:xfrm>
        <a:prstGeom prst="rect">
          <a:avLst/>
        </a:prstGeom>
        <a:solidFill>
          <a:schemeClr val="accent6"/>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82104" numCol="1" spcCol="1270" anchor="ctr" anchorCtr="0">
          <a:noAutofit/>
        </a:bodyPr>
        <a:lstStyle/>
        <a:p>
          <a:pPr marL="0" lvl="0" indent="0" algn="ctr" defTabSz="755650">
            <a:lnSpc>
              <a:spcPct val="90000"/>
            </a:lnSpc>
            <a:spcBef>
              <a:spcPct val="0"/>
            </a:spcBef>
            <a:spcAft>
              <a:spcPct val="35000"/>
            </a:spcAft>
            <a:buNone/>
          </a:pPr>
          <a:r>
            <a:rPr lang="hu-HU" sz="1700" kern="1200" dirty="0"/>
            <a:t>Fidesz-</a:t>
          </a:r>
          <a:r>
            <a:rPr lang="hu-HU" sz="1600" kern="1200" dirty="0"/>
            <a:t>KDNP</a:t>
          </a:r>
          <a:endParaRPr lang="hu-HU" sz="1700" kern="1200" dirty="0"/>
        </a:p>
      </dsp:txBody>
      <dsp:txXfrm>
        <a:off x="6861759" y="2755006"/>
        <a:ext cx="1123767" cy="581836"/>
      </dsp:txXfrm>
    </dsp:sp>
    <dsp:sp modelId="{5E5A307B-4CFD-43CC-AE34-52F4AB41F2C7}">
      <dsp:nvSpPr>
        <dsp:cNvPr id="0" name=""/>
        <dsp:cNvSpPr/>
      </dsp:nvSpPr>
      <dsp:spPr>
        <a:xfrm>
          <a:off x="7086513" y="3207546"/>
          <a:ext cx="1011390" cy="193945"/>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marL="0" lvl="0" indent="0" algn="r" defTabSz="533400">
            <a:lnSpc>
              <a:spcPct val="90000"/>
            </a:lnSpc>
            <a:spcBef>
              <a:spcPct val="0"/>
            </a:spcBef>
            <a:spcAft>
              <a:spcPct val="35000"/>
            </a:spcAft>
            <a:buNone/>
          </a:pPr>
          <a:endParaRPr lang="hu-HU" sz="1200" kern="1200"/>
        </a:p>
      </dsp:txBody>
      <dsp:txXfrm>
        <a:off x="7086513" y="3207546"/>
        <a:ext cx="1011390" cy="193945"/>
      </dsp:txXfrm>
    </dsp:sp>
    <dsp:sp modelId="{30D93D17-0281-43EB-AA39-F2FF77E2C29B}">
      <dsp:nvSpPr>
        <dsp:cNvPr id="0" name=""/>
        <dsp:cNvSpPr/>
      </dsp:nvSpPr>
      <dsp:spPr>
        <a:xfrm>
          <a:off x="6861759" y="3673015"/>
          <a:ext cx="1123767" cy="581836"/>
        </a:xfrm>
        <a:prstGeom prst="rect">
          <a:avLst/>
        </a:prstGeom>
        <a:solidFill>
          <a:schemeClr val="accent6"/>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82104" numCol="1" spcCol="1270" anchor="ctr" anchorCtr="0">
          <a:noAutofit/>
        </a:bodyPr>
        <a:lstStyle/>
        <a:p>
          <a:pPr marL="0" lvl="0" indent="0" algn="ctr" defTabSz="933450">
            <a:lnSpc>
              <a:spcPct val="90000"/>
            </a:lnSpc>
            <a:spcBef>
              <a:spcPct val="0"/>
            </a:spcBef>
            <a:spcAft>
              <a:spcPct val="35000"/>
            </a:spcAft>
            <a:buNone/>
          </a:pPr>
          <a:r>
            <a:rPr lang="hu-HU" sz="2100" kern="1200" dirty="0"/>
            <a:t>9</a:t>
          </a:r>
        </a:p>
      </dsp:txBody>
      <dsp:txXfrm>
        <a:off x="6861759" y="3673015"/>
        <a:ext cx="1123767" cy="581836"/>
      </dsp:txXfrm>
    </dsp:sp>
    <dsp:sp modelId="{9D2A159A-7B41-403B-8A97-9F274314D4E6}">
      <dsp:nvSpPr>
        <dsp:cNvPr id="0" name=""/>
        <dsp:cNvSpPr/>
      </dsp:nvSpPr>
      <dsp:spPr>
        <a:xfrm>
          <a:off x="7086513" y="4125555"/>
          <a:ext cx="1011390" cy="193945"/>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marL="0" lvl="0" indent="0" algn="r" defTabSz="533400">
            <a:lnSpc>
              <a:spcPct val="90000"/>
            </a:lnSpc>
            <a:spcBef>
              <a:spcPct val="0"/>
            </a:spcBef>
            <a:spcAft>
              <a:spcPct val="35000"/>
            </a:spcAft>
            <a:buNone/>
          </a:pPr>
          <a:endParaRPr lang="hu-HU" sz="1200" kern="1200"/>
        </a:p>
      </dsp:txBody>
      <dsp:txXfrm>
        <a:off x="7086513" y="4125555"/>
        <a:ext cx="1011390" cy="19394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8A16E-AFBF-4832-8D12-588B8650E479}">
      <dsp:nvSpPr>
        <dsp:cNvPr id="0" name=""/>
        <dsp:cNvSpPr/>
      </dsp:nvSpPr>
      <dsp:spPr>
        <a:xfrm>
          <a:off x="4426018" y="3686834"/>
          <a:ext cx="3390169" cy="462160"/>
        </a:xfrm>
        <a:custGeom>
          <a:avLst/>
          <a:gdLst/>
          <a:ahLst/>
          <a:cxnLst/>
          <a:rect l="0" t="0" r="0" b="0"/>
          <a:pathLst>
            <a:path>
              <a:moveTo>
                <a:pt x="0" y="0"/>
              </a:moveTo>
              <a:lnTo>
                <a:pt x="0" y="275518"/>
              </a:lnTo>
              <a:lnTo>
                <a:pt x="3390169" y="275518"/>
              </a:lnTo>
              <a:lnTo>
                <a:pt x="3390169" y="46216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9CDB10-6804-4912-984B-0C885DF11664}">
      <dsp:nvSpPr>
        <dsp:cNvPr id="0" name=""/>
        <dsp:cNvSpPr/>
      </dsp:nvSpPr>
      <dsp:spPr>
        <a:xfrm>
          <a:off x="4426018" y="3686834"/>
          <a:ext cx="1130056" cy="462160"/>
        </a:xfrm>
        <a:custGeom>
          <a:avLst/>
          <a:gdLst/>
          <a:ahLst/>
          <a:cxnLst/>
          <a:rect l="0" t="0" r="0" b="0"/>
          <a:pathLst>
            <a:path>
              <a:moveTo>
                <a:pt x="0" y="0"/>
              </a:moveTo>
              <a:lnTo>
                <a:pt x="0" y="275518"/>
              </a:lnTo>
              <a:lnTo>
                <a:pt x="1130056" y="275518"/>
              </a:lnTo>
              <a:lnTo>
                <a:pt x="1130056" y="46216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00F36F-05A5-4CAA-BC51-384F6C31E1D6}">
      <dsp:nvSpPr>
        <dsp:cNvPr id="0" name=""/>
        <dsp:cNvSpPr/>
      </dsp:nvSpPr>
      <dsp:spPr>
        <a:xfrm>
          <a:off x="3295961" y="3686834"/>
          <a:ext cx="1130056" cy="462160"/>
        </a:xfrm>
        <a:custGeom>
          <a:avLst/>
          <a:gdLst/>
          <a:ahLst/>
          <a:cxnLst/>
          <a:rect l="0" t="0" r="0" b="0"/>
          <a:pathLst>
            <a:path>
              <a:moveTo>
                <a:pt x="1130056" y="0"/>
              </a:moveTo>
              <a:lnTo>
                <a:pt x="1130056" y="275518"/>
              </a:lnTo>
              <a:lnTo>
                <a:pt x="0" y="275518"/>
              </a:lnTo>
              <a:lnTo>
                <a:pt x="0" y="46216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1AF007-B15A-4454-93A6-33067C01AF82}">
      <dsp:nvSpPr>
        <dsp:cNvPr id="0" name=""/>
        <dsp:cNvSpPr/>
      </dsp:nvSpPr>
      <dsp:spPr>
        <a:xfrm>
          <a:off x="1035848" y="3686834"/>
          <a:ext cx="3390169" cy="462160"/>
        </a:xfrm>
        <a:custGeom>
          <a:avLst/>
          <a:gdLst/>
          <a:ahLst/>
          <a:cxnLst/>
          <a:rect l="0" t="0" r="0" b="0"/>
          <a:pathLst>
            <a:path>
              <a:moveTo>
                <a:pt x="3390169" y="0"/>
              </a:moveTo>
              <a:lnTo>
                <a:pt x="3390169" y="275518"/>
              </a:lnTo>
              <a:lnTo>
                <a:pt x="0" y="275518"/>
              </a:lnTo>
              <a:lnTo>
                <a:pt x="0" y="46216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8A64A6-56D5-47F5-859D-F7507EED1B2E}">
      <dsp:nvSpPr>
        <dsp:cNvPr id="0" name=""/>
        <dsp:cNvSpPr/>
      </dsp:nvSpPr>
      <dsp:spPr>
        <a:xfrm>
          <a:off x="4380298" y="2424781"/>
          <a:ext cx="91440" cy="462160"/>
        </a:xfrm>
        <a:custGeom>
          <a:avLst/>
          <a:gdLst/>
          <a:ahLst/>
          <a:cxnLst/>
          <a:rect l="0" t="0" r="0" b="0"/>
          <a:pathLst>
            <a:path>
              <a:moveTo>
                <a:pt x="45720" y="0"/>
              </a:moveTo>
              <a:lnTo>
                <a:pt x="45720" y="46216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20FFA0-71BF-4AA8-BA1E-84BC248A1D13}">
      <dsp:nvSpPr>
        <dsp:cNvPr id="0" name=""/>
        <dsp:cNvSpPr/>
      </dsp:nvSpPr>
      <dsp:spPr>
        <a:xfrm>
          <a:off x="4380298" y="1162728"/>
          <a:ext cx="91440" cy="462160"/>
        </a:xfrm>
        <a:custGeom>
          <a:avLst/>
          <a:gdLst/>
          <a:ahLst/>
          <a:cxnLst/>
          <a:rect l="0" t="0" r="0" b="0"/>
          <a:pathLst>
            <a:path>
              <a:moveTo>
                <a:pt x="45720" y="0"/>
              </a:moveTo>
              <a:lnTo>
                <a:pt x="45720" y="46216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32CCAE-5204-4129-8E21-5F7E5332B951}">
      <dsp:nvSpPr>
        <dsp:cNvPr id="0" name=""/>
        <dsp:cNvSpPr/>
      </dsp:nvSpPr>
      <dsp:spPr>
        <a:xfrm>
          <a:off x="3451148" y="362836"/>
          <a:ext cx="1949738" cy="799892"/>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112874" numCol="1" spcCol="1270" anchor="ctr" anchorCtr="0">
          <a:noAutofit/>
        </a:bodyPr>
        <a:lstStyle/>
        <a:p>
          <a:pPr marL="0" lvl="0" indent="0" algn="ctr" defTabSz="622300" rtl="0">
            <a:lnSpc>
              <a:spcPct val="90000"/>
            </a:lnSpc>
            <a:spcBef>
              <a:spcPct val="0"/>
            </a:spcBef>
            <a:spcAft>
              <a:spcPct val="35000"/>
            </a:spcAft>
            <a:buNone/>
          </a:pPr>
          <a:r>
            <a:rPr lang="hu-HU" sz="1400" b="1" kern="1200" dirty="0" err="1">
              <a:latin typeface="Segoe UI" panose="020B0502040204020203" pitchFamily="34" charset="0"/>
              <a:ea typeface="Segoe UI" panose="020B0502040204020203" pitchFamily="34" charset="0"/>
              <a:cs typeface="Segoe UI" panose="020B0502040204020203" pitchFamily="34" charset="0"/>
            </a:rPr>
            <a:t>Budgetary</a:t>
          </a:r>
          <a:r>
            <a:rPr lang="hu-HU" sz="1400" b="1" kern="1200" dirty="0">
              <a:latin typeface="Segoe UI" panose="020B0502040204020203" pitchFamily="34" charset="0"/>
              <a:ea typeface="Segoe UI" panose="020B0502040204020203" pitchFamily="34" charset="0"/>
              <a:cs typeface="Segoe UI" panose="020B0502040204020203" pitchFamily="34" charset="0"/>
            </a:rPr>
            <a:t> </a:t>
          </a:r>
          <a:r>
            <a:rPr lang="hu-HU" sz="1400" b="1" kern="1200" dirty="0" err="1">
              <a:latin typeface="Segoe UI" panose="020B0502040204020203" pitchFamily="34" charset="0"/>
              <a:ea typeface="Segoe UI" panose="020B0502040204020203" pitchFamily="34" charset="0"/>
              <a:cs typeface="Segoe UI" panose="020B0502040204020203" pitchFamily="34" charset="0"/>
            </a:rPr>
            <a:t>institutions</a:t>
          </a:r>
          <a:r>
            <a:rPr lang="hu-HU" sz="1400" b="1" kern="1200" dirty="0">
              <a:latin typeface="Segoe UI" panose="020B0502040204020203" pitchFamily="34" charset="0"/>
              <a:ea typeface="Segoe UI" panose="020B0502040204020203" pitchFamily="34" charset="0"/>
              <a:cs typeface="Segoe UI" panose="020B0502040204020203" pitchFamily="34" charset="0"/>
            </a:rPr>
            <a:t> (</a:t>
          </a:r>
          <a:r>
            <a:rPr lang="hu-HU" sz="1400" b="1" kern="1200" dirty="0" err="1">
              <a:latin typeface="Segoe UI" panose="020B0502040204020203" pitchFamily="34" charset="0"/>
              <a:ea typeface="Segoe UI" panose="020B0502040204020203" pitchFamily="34" charset="0"/>
              <a:cs typeface="Segoe UI" panose="020B0502040204020203" pitchFamily="34" charset="0"/>
            </a:rPr>
            <a:t>adjust</a:t>
          </a:r>
          <a:r>
            <a:rPr lang="hu-HU" sz="1400" b="1" kern="1200" dirty="0">
              <a:latin typeface="Segoe UI" panose="020B0502040204020203" pitchFamily="34" charset="0"/>
              <a:ea typeface="Segoe UI" panose="020B0502040204020203" pitchFamily="34" charset="0"/>
              <a:cs typeface="Segoe UI" panose="020B0502040204020203" pitchFamily="34" charset="0"/>
            </a:rPr>
            <a:t> </a:t>
          </a:r>
          <a:r>
            <a:rPr lang="hu-HU" sz="1400" b="1" kern="1200" err="1">
              <a:latin typeface="Segoe UI" panose="020B0502040204020203" pitchFamily="34" charset="0"/>
              <a:ea typeface="Segoe UI" panose="020B0502040204020203" pitchFamily="34" charset="0"/>
              <a:cs typeface="Segoe UI" panose="020B0502040204020203" pitchFamily="34" charset="0"/>
            </a:rPr>
            <a:t>their</a:t>
          </a:r>
          <a:r>
            <a:rPr lang="hu-HU" sz="1400" b="1" kern="1200">
              <a:latin typeface="Segoe UI" panose="020B0502040204020203" pitchFamily="34" charset="0"/>
              <a:ea typeface="Segoe UI" panose="020B0502040204020203" pitchFamily="34" charset="0"/>
              <a:cs typeface="Segoe UI" panose="020B0502040204020203" pitchFamily="34" charset="0"/>
            </a:rPr>
            <a:t> budget)</a:t>
          </a:r>
          <a:endParaRPr lang="hu-HU" sz="1400" kern="1200" dirty="0">
            <a:latin typeface="Segoe UI" panose="020B0502040204020203" pitchFamily="34" charset="0"/>
            <a:ea typeface="Segoe UI" panose="020B0502040204020203" pitchFamily="34" charset="0"/>
            <a:cs typeface="Segoe UI" panose="020B0502040204020203" pitchFamily="34" charset="0"/>
          </a:endParaRPr>
        </a:p>
      </dsp:txBody>
      <dsp:txXfrm>
        <a:off x="3451148" y="362836"/>
        <a:ext cx="1949738" cy="799892"/>
      </dsp:txXfrm>
    </dsp:sp>
    <dsp:sp modelId="{25FBA50A-8A50-4137-87C3-1D1F4E826A86}">
      <dsp:nvSpPr>
        <dsp:cNvPr id="0" name=""/>
        <dsp:cNvSpPr/>
      </dsp:nvSpPr>
      <dsp:spPr>
        <a:xfrm>
          <a:off x="3962541" y="984974"/>
          <a:ext cx="1390430" cy="26663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marL="0" lvl="0" indent="0" algn="r" defTabSz="755650">
            <a:lnSpc>
              <a:spcPct val="90000"/>
            </a:lnSpc>
            <a:spcBef>
              <a:spcPct val="0"/>
            </a:spcBef>
            <a:spcAft>
              <a:spcPct val="35000"/>
            </a:spcAft>
            <a:buNone/>
          </a:pPr>
          <a:endParaRPr lang="hu-HU" sz="1700" kern="1200"/>
        </a:p>
      </dsp:txBody>
      <dsp:txXfrm>
        <a:off x="3962541" y="984974"/>
        <a:ext cx="1390430" cy="266630"/>
      </dsp:txXfrm>
    </dsp:sp>
    <dsp:sp modelId="{DE99F785-5494-49D4-A6C3-0C212CE1D643}">
      <dsp:nvSpPr>
        <dsp:cNvPr id="0" name=""/>
        <dsp:cNvSpPr/>
      </dsp:nvSpPr>
      <dsp:spPr>
        <a:xfrm>
          <a:off x="3240359" y="1624888"/>
          <a:ext cx="2371317" cy="799892"/>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112874" numCol="1" spcCol="1270" anchor="ctr" anchorCtr="0">
          <a:noAutofit/>
        </a:bodyPr>
        <a:lstStyle/>
        <a:p>
          <a:pPr marL="0" lvl="0" indent="0" algn="ctr" defTabSz="622300" rtl="0">
            <a:lnSpc>
              <a:spcPct val="90000"/>
            </a:lnSpc>
            <a:spcBef>
              <a:spcPct val="0"/>
            </a:spcBef>
            <a:spcAft>
              <a:spcPct val="35000"/>
            </a:spcAft>
            <a:buNone/>
          </a:pPr>
          <a:r>
            <a:rPr lang="hu-HU" sz="1400" b="1" kern="1200" dirty="0" err="1">
              <a:latin typeface="Segoe UI" panose="020B0502040204020203" pitchFamily="34" charset="0"/>
              <a:ea typeface="Segoe UI" panose="020B0502040204020203" pitchFamily="34" charset="0"/>
              <a:cs typeface="Segoe UI" panose="020B0502040204020203" pitchFamily="34" charset="0"/>
            </a:rPr>
            <a:t>Treasury</a:t>
          </a:r>
          <a:r>
            <a:rPr lang="hu-HU" sz="1400" b="1" kern="1200" dirty="0">
              <a:latin typeface="Segoe UI" panose="020B0502040204020203" pitchFamily="34" charset="0"/>
              <a:ea typeface="Segoe UI" panose="020B0502040204020203" pitchFamily="34" charset="0"/>
              <a:cs typeface="Segoe UI" panose="020B0502040204020203" pitchFamily="34" charset="0"/>
            </a:rPr>
            <a:t> (</a:t>
          </a:r>
          <a:r>
            <a:rPr lang="hu-HU" sz="1400" b="1" kern="1200" dirty="0" err="1">
              <a:latin typeface="Segoe UI" panose="020B0502040204020203" pitchFamily="34" charset="0"/>
              <a:ea typeface="Segoe UI" panose="020B0502040204020203" pitchFamily="34" charset="0"/>
              <a:cs typeface="Segoe UI" panose="020B0502040204020203" pitchFamily="34" charset="0"/>
            </a:rPr>
            <a:t>monitors</a:t>
          </a:r>
          <a:r>
            <a:rPr lang="hu-HU" sz="1400" b="1" kern="1200" dirty="0">
              <a:latin typeface="Segoe UI" panose="020B0502040204020203" pitchFamily="34" charset="0"/>
              <a:ea typeface="Segoe UI" panose="020B0502040204020203" pitchFamily="34" charset="0"/>
              <a:cs typeface="Segoe UI" panose="020B0502040204020203" pitchFamily="34" charset="0"/>
            </a:rPr>
            <a:t>  </a:t>
          </a:r>
          <a:r>
            <a:rPr lang="hu-HU" sz="1400" b="1" kern="1200" dirty="0" err="1">
              <a:latin typeface="Segoe UI" panose="020B0502040204020203" pitchFamily="34" charset="0"/>
              <a:ea typeface="Segoe UI" panose="020B0502040204020203" pitchFamily="34" charset="0"/>
              <a:cs typeface="Segoe UI" panose="020B0502040204020203" pitchFamily="34" charset="0"/>
            </a:rPr>
            <a:t>the</a:t>
          </a:r>
          <a:r>
            <a:rPr lang="hu-HU" sz="1400" b="1" kern="1200" dirty="0">
              <a:latin typeface="Segoe UI" panose="020B0502040204020203" pitchFamily="34" charset="0"/>
              <a:ea typeface="Segoe UI" panose="020B0502040204020203" pitchFamily="34" charset="0"/>
              <a:cs typeface="Segoe UI" panose="020B0502040204020203" pitchFamily="34" charset="0"/>
            </a:rPr>
            <a:t> </a:t>
          </a:r>
          <a:r>
            <a:rPr lang="hu-HU" sz="1400" b="1" kern="1200" dirty="0" err="1">
              <a:latin typeface="Segoe UI" panose="020B0502040204020203" pitchFamily="34" charset="0"/>
              <a:ea typeface="Segoe UI" panose="020B0502040204020203" pitchFamily="34" charset="0"/>
              <a:cs typeface="Segoe UI" panose="020B0502040204020203" pitchFamily="34" charset="0"/>
            </a:rPr>
            <a:t>use</a:t>
          </a:r>
          <a:r>
            <a:rPr lang="hu-HU" sz="1400" b="1" kern="1200" dirty="0">
              <a:latin typeface="Segoe UI" panose="020B0502040204020203" pitchFamily="34" charset="0"/>
              <a:ea typeface="Segoe UI" panose="020B0502040204020203" pitchFamily="34" charset="0"/>
              <a:cs typeface="Segoe UI" panose="020B0502040204020203" pitchFamily="34" charset="0"/>
            </a:rPr>
            <a:t> of </a:t>
          </a:r>
          <a:r>
            <a:rPr lang="hu-HU" sz="1400" b="1" kern="1200" dirty="0" err="1">
              <a:latin typeface="Segoe UI" panose="020B0502040204020203" pitchFamily="34" charset="0"/>
              <a:ea typeface="Segoe UI" panose="020B0502040204020203" pitchFamily="34" charset="0"/>
              <a:cs typeface="Segoe UI" panose="020B0502040204020203" pitchFamily="34" charset="0"/>
            </a:rPr>
            <a:t>appropriations</a:t>
          </a:r>
          <a:r>
            <a:rPr lang="hu-HU" sz="1400" b="1" kern="1200" dirty="0">
              <a:latin typeface="Segoe UI" panose="020B0502040204020203" pitchFamily="34" charset="0"/>
              <a:ea typeface="Segoe UI" panose="020B0502040204020203" pitchFamily="34" charset="0"/>
              <a:cs typeface="Segoe UI" panose="020B0502040204020203" pitchFamily="34" charset="0"/>
            </a:rPr>
            <a:t>)</a:t>
          </a:r>
          <a:endParaRPr lang="hu-HU" sz="1400" kern="1200" dirty="0">
            <a:latin typeface="Segoe UI" panose="020B0502040204020203" pitchFamily="34" charset="0"/>
            <a:ea typeface="Segoe UI" panose="020B0502040204020203" pitchFamily="34" charset="0"/>
            <a:cs typeface="Segoe UI" panose="020B0502040204020203" pitchFamily="34" charset="0"/>
          </a:endParaRPr>
        </a:p>
      </dsp:txBody>
      <dsp:txXfrm>
        <a:off x="3240359" y="1624888"/>
        <a:ext cx="2371317" cy="799892"/>
      </dsp:txXfrm>
    </dsp:sp>
    <dsp:sp modelId="{23BF3814-9049-487C-BACD-AD9B4032D939}">
      <dsp:nvSpPr>
        <dsp:cNvPr id="0" name=""/>
        <dsp:cNvSpPr/>
      </dsp:nvSpPr>
      <dsp:spPr>
        <a:xfrm>
          <a:off x="3962541" y="2247027"/>
          <a:ext cx="1390430" cy="26663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marL="0" lvl="0" indent="0" algn="r" defTabSz="755650">
            <a:lnSpc>
              <a:spcPct val="90000"/>
            </a:lnSpc>
            <a:spcBef>
              <a:spcPct val="0"/>
            </a:spcBef>
            <a:spcAft>
              <a:spcPct val="35000"/>
            </a:spcAft>
            <a:buNone/>
          </a:pPr>
          <a:endParaRPr lang="hu-HU" sz="1700" kern="1200"/>
        </a:p>
      </dsp:txBody>
      <dsp:txXfrm>
        <a:off x="3962541" y="2247027"/>
        <a:ext cx="1390430" cy="266630"/>
      </dsp:txXfrm>
    </dsp:sp>
    <dsp:sp modelId="{87D8B9BA-8D4B-42F5-A458-C595D3FD0E57}">
      <dsp:nvSpPr>
        <dsp:cNvPr id="0" name=""/>
        <dsp:cNvSpPr/>
      </dsp:nvSpPr>
      <dsp:spPr>
        <a:xfrm>
          <a:off x="3146814" y="2886941"/>
          <a:ext cx="2558407" cy="799892"/>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112874" numCol="1" spcCol="1270" anchor="ctr" anchorCtr="0">
          <a:noAutofit/>
        </a:bodyPr>
        <a:lstStyle/>
        <a:p>
          <a:pPr marL="0" lvl="0" indent="0" algn="ctr" defTabSz="622300" rtl="0">
            <a:lnSpc>
              <a:spcPct val="90000"/>
            </a:lnSpc>
            <a:spcBef>
              <a:spcPct val="0"/>
            </a:spcBef>
            <a:spcAft>
              <a:spcPct val="35000"/>
            </a:spcAft>
            <a:buNone/>
          </a:pPr>
          <a:r>
            <a:rPr lang="hu-HU" sz="1400" b="1" kern="1200" dirty="0" err="1">
              <a:latin typeface="Segoe UI" panose="020B0502040204020203" pitchFamily="34" charset="0"/>
              <a:ea typeface="Segoe UI" panose="020B0502040204020203" pitchFamily="34" charset="0"/>
              <a:cs typeface="Segoe UI" panose="020B0502040204020203" pitchFamily="34" charset="0"/>
            </a:rPr>
            <a:t>Amendmends</a:t>
          </a:r>
          <a:r>
            <a:rPr lang="hu-HU" sz="1400" b="1" kern="1200" dirty="0">
              <a:latin typeface="Segoe UI" panose="020B0502040204020203" pitchFamily="34" charset="0"/>
              <a:ea typeface="Segoe UI" panose="020B0502040204020203" pitchFamily="34" charset="0"/>
              <a:cs typeface="Segoe UI" panose="020B0502040204020203" pitchFamily="34" charset="0"/>
            </a:rPr>
            <a:t> </a:t>
          </a:r>
          <a:r>
            <a:rPr lang="hu-HU" sz="1400" b="1" kern="1200" dirty="0" err="1">
              <a:latin typeface="Segoe UI" panose="020B0502040204020203" pitchFamily="34" charset="0"/>
              <a:ea typeface="Segoe UI" panose="020B0502040204020203" pitchFamily="34" charset="0"/>
              <a:cs typeface="Segoe UI" panose="020B0502040204020203" pitchFamily="34" charset="0"/>
            </a:rPr>
            <a:t>during</a:t>
          </a:r>
          <a:r>
            <a:rPr lang="hu-HU" sz="1400" b="1" kern="1200" dirty="0">
              <a:latin typeface="Segoe UI" panose="020B0502040204020203" pitchFamily="34" charset="0"/>
              <a:ea typeface="Segoe UI" panose="020B0502040204020203" pitchFamily="34" charset="0"/>
              <a:cs typeface="Segoe UI" panose="020B0502040204020203" pitchFamily="34" charset="0"/>
            </a:rPr>
            <a:t> </a:t>
          </a:r>
          <a:r>
            <a:rPr lang="hu-HU" sz="1400" b="1" kern="1200" dirty="0" err="1">
              <a:latin typeface="Segoe UI" panose="020B0502040204020203" pitchFamily="34" charset="0"/>
              <a:ea typeface="Segoe UI" panose="020B0502040204020203" pitchFamily="34" charset="0"/>
              <a:cs typeface="Segoe UI" panose="020B0502040204020203" pitchFamily="34" charset="0"/>
            </a:rPr>
            <a:t>the</a:t>
          </a:r>
          <a:r>
            <a:rPr lang="hu-HU" sz="1400" b="1" kern="1200" dirty="0">
              <a:latin typeface="Segoe UI" panose="020B0502040204020203" pitchFamily="34" charset="0"/>
              <a:ea typeface="Segoe UI" panose="020B0502040204020203" pitchFamily="34" charset="0"/>
              <a:cs typeface="Segoe UI" panose="020B0502040204020203" pitchFamily="34" charset="0"/>
            </a:rPr>
            <a:t> </a:t>
          </a:r>
          <a:r>
            <a:rPr lang="hu-HU" sz="1400" b="1" kern="1200" dirty="0" err="1">
              <a:latin typeface="Segoe UI" panose="020B0502040204020203" pitchFamily="34" charset="0"/>
              <a:ea typeface="Segoe UI" panose="020B0502040204020203" pitchFamily="34" charset="0"/>
              <a:cs typeface="Segoe UI" panose="020B0502040204020203" pitchFamily="34" charset="0"/>
            </a:rPr>
            <a:t>year</a:t>
          </a:r>
          <a:endParaRPr lang="hu-HU" sz="1400" kern="1200" dirty="0">
            <a:latin typeface="Segoe UI" panose="020B0502040204020203" pitchFamily="34" charset="0"/>
            <a:ea typeface="Segoe UI" panose="020B0502040204020203" pitchFamily="34" charset="0"/>
            <a:cs typeface="Segoe UI" panose="020B0502040204020203" pitchFamily="34" charset="0"/>
          </a:endParaRPr>
        </a:p>
      </dsp:txBody>
      <dsp:txXfrm>
        <a:off x="3146814" y="2886941"/>
        <a:ext cx="2558407" cy="799892"/>
      </dsp:txXfrm>
    </dsp:sp>
    <dsp:sp modelId="{127EB263-5B88-452E-88C0-595E715501E4}">
      <dsp:nvSpPr>
        <dsp:cNvPr id="0" name=""/>
        <dsp:cNvSpPr/>
      </dsp:nvSpPr>
      <dsp:spPr>
        <a:xfrm>
          <a:off x="3962541" y="3509080"/>
          <a:ext cx="1390430" cy="26663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marL="0" lvl="0" indent="0" algn="r" defTabSz="755650">
            <a:lnSpc>
              <a:spcPct val="90000"/>
            </a:lnSpc>
            <a:spcBef>
              <a:spcPct val="0"/>
            </a:spcBef>
            <a:spcAft>
              <a:spcPct val="35000"/>
            </a:spcAft>
            <a:buNone/>
          </a:pPr>
          <a:endParaRPr lang="hu-HU" sz="1700" kern="1200"/>
        </a:p>
      </dsp:txBody>
      <dsp:txXfrm>
        <a:off x="3962541" y="3509080"/>
        <a:ext cx="1390430" cy="266630"/>
      </dsp:txXfrm>
    </dsp:sp>
    <dsp:sp modelId="{0ADCDBD6-5991-4E73-ADA8-7B95E8273DD7}">
      <dsp:nvSpPr>
        <dsp:cNvPr id="0" name=""/>
        <dsp:cNvSpPr/>
      </dsp:nvSpPr>
      <dsp:spPr>
        <a:xfrm>
          <a:off x="92434" y="4148994"/>
          <a:ext cx="1886829" cy="799892"/>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112874" numCol="1" spcCol="1270" anchor="ctr" anchorCtr="0">
          <a:noAutofit/>
        </a:bodyPr>
        <a:lstStyle/>
        <a:p>
          <a:pPr marL="0" lvl="0" indent="0" algn="ctr" defTabSz="577850" rtl="0">
            <a:lnSpc>
              <a:spcPct val="90000"/>
            </a:lnSpc>
            <a:spcBef>
              <a:spcPct val="0"/>
            </a:spcBef>
            <a:spcAft>
              <a:spcPct val="35000"/>
            </a:spcAft>
            <a:buNone/>
          </a:pPr>
          <a:r>
            <a:rPr lang="hu-HU" sz="1300" b="1" kern="1200" dirty="0" err="1">
              <a:latin typeface="Segoe UI" panose="020B0502040204020203" pitchFamily="34" charset="0"/>
              <a:ea typeface="Segoe UI" panose="020B0502040204020203" pitchFamily="34" charset="0"/>
              <a:cs typeface="Segoe UI" panose="020B0502040204020203" pitchFamily="34" charset="0"/>
            </a:rPr>
            <a:t>Parliament</a:t>
          </a:r>
          <a:r>
            <a:rPr lang="hu-HU" sz="1300" b="1" kern="1200" dirty="0">
              <a:latin typeface="Segoe UI" panose="020B0502040204020203" pitchFamily="34" charset="0"/>
              <a:ea typeface="Segoe UI" panose="020B0502040204020203" pitchFamily="34" charset="0"/>
              <a:cs typeface="Segoe UI" panose="020B0502040204020203" pitchFamily="34" charset="0"/>
            </a:rPr>
            <a:t> (</a:t>
          </a:r>
          <a:r>
            <a:rPr lang="hu-HU" sz="1300" b="1" kern="1200" dirty="0" err="1">
              <a:latin typeface="Segoe UI" panose="020B0502040204020203" pitchFamily="34" charset="0"/>
              <a:ea typeface="Segoe UI" panose="020B0502040204020203" pitchFamily="34" charset="0"/>
              <a:cs typeface="Segoe UI" panose="020B0502040204020203" pitchFamily="34" charset="0"/>
            </a:rPr>
            <a:t>modify</a:t>
          </a:r>
          <a:r>
            <a:rPr lang="hu-HU" sz="1300" b="1" kern="1200" dirty="0">
              <a:latin typeface="Segoe UI" panose="020B0502040204020203" pitchFamily="34" charset="0"/>
              <a:ea typeface="Segoe UI" panose="020B0502040204020203" pitchFamily="34" charset="0"/>
              <a:cs typeface="Segoe UI" panose="020B0502040204020203" pitchFamily="34" charset="0"/>
            </a:rPr>
            <a:t> </a:t>
          </a:r>
          <a:r>
            <a:rPr lang="hu-HU" sz="1300" b="1" kern="1200" dirty="0" err="1">
              <a:latin typeface="Segoe UI" panose="020B0502040204020203" pitchFamily="34" charset="0"/>
              <a:ea typeface="Segoe UI" panose="020B0502040204020203" pitchFamily="34" charset="0"/>
              <a:cs typeface="Segoe UI" panose="020B0502040204020203" pitchFamily="34" charset="0"/>
            </a:rPr>
            <a:t>laws</a:t>
          </a:r>
          <a:r>
            <a:rPr lang="hu-HU" sz="1300" b="1" kern="1200" dirty="0">
              <a:latin typeface="Segoe UI" panose="020B0502040204020203" pitchFamily="34" charset="0"/>
              <a:ea typeface="Segoe UI" panose="020B0502040204020203" pitchFamily="34" charset="0"/>
              <a:cs typeface="Segoe UI" panose="020B0502040204020203" pitchFamily="34" charset="0"/>
            </a:rPr>
            <a:t>)</a:t>
          </a:r>
          <a:endParaRPr lang="hu-HU" sz="1300" kern="1200" dirty="0">
            <a:latin typeface="Segoe UI" panose="020B0502040204020203" pitchFamily="34" charset="0"/>
            <a:ea typeface="Segoe UI" panose="020B0502040204020203" pitchFamily="34" charset="0"/>
            <a:cs typeface="Segoe UI" panose="020B0502040204020203" pitchFamily="34" charset="0"/>
          </a:endParaRPr>
        </a:p>
      </dsp:txBody>
      <dsp:txXfrm>
        <a:off x="92434" y="4148994"/>
        <a:ext cx="1886829" cy="799892"/>
      </dsp:txXfrm>
    </dsp:sp>
    <dsp:sp modelId="{1420AE91-B4A5-40D8-B966-14D182CF3CFF}">
      <dsp:nvSpPr>
        <dsp:cNvPr id="0" name=""/>
        <dsp:cNvSpPr/>
      </dsp:nvSpPr>
      <dsp:spPr>
        <a:xfrm>
          <a:off x="572371" y="4771132"/>
          <a:ext cx="1390430" cy="26663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marL="0" lvl="0" indent="0" algn="r" defTabSz="755650">
            <a:lnSpc>
              <a:spcPct val="90000"/>
            </a:lnSpc>
            <a:spcBef>
              <a:spcPct val="0"/>
            </a:spcBef>
            <a:spcAft>
              <a:spcPct val="35000"/>
            </a:spcAft>
            <a:buNone/>
          </a:pPr>
          <a:endParaRPr lang="hu-HU" sz="1700" kern="1200"/>
        </a:p>
      </dsp:txBody>
      <dsp:txXfrm>
        <a:off x="572371" y="4771132"/>
        <a:ext cx="1390430" cy="266630"/>
      </dsp:txXfrm>
    </dsp:sp>
    <dsp:sp modelId="{B305EFA1-1D06-4801-B360-E0B1E17879EC}">
      <dsp:nvSpPr>
        <dsp:cNvPr id="0" name=""/>
        <dsp:cNvSpPr/>
      </dsp:nvSpPr>
      <dsp:spPr>
        <a:xfrm>
          <a:off x="2352546" y="4148994"/>
          <a:ext cx="1886829" cy="799892"/>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112874" numCol="1" spcCol="1270" anchor="ctr" anchorCtr="0">
          <a:noAutofit/>
        </a:bodyPr>
        <a:lstStyle/>
        <a:p>
          <a:pPr marL="0" lvl="0" indent="0" algn="ctr" defTabSz="577850" rtl="0">
            <a:lnSpc>
              <a:spcPct val="90000"/>
            </a:lnSpc>
            <a:spcBef>
              <a:spcPct val="0"/>
            </a:spcBef>
            <a:spcAft>
              <a:spcPct val="35000"/>
            </a:spcAft>
            <a:buNone/>
          </a:pPr>
          <a:r>
            <a:rPr lang="hu-HU" sz="1300" b="1" kern="1200" dirty="0" err="1">
              <a:latin typeface="Segoe UI" panose="020B0502040204020203" pitchFamily="34" charset="0"/>
              <a:ea typeface="Segoe UI" panose="020B0502040204020203" pitchFamily="34" charset="0"/>
              <a:cs typeface="Segoe UI" panose="020B0502040204020203" pitchFamily="34" charset="0"/>
            </a:rPr>
            <a:t>Chapters</a:t>
          </a:r>
          <a:r>
            <a:rPr lang="hu-HU" sz="1300" b="1" kern="1200" dirty="0">
              <a:latin typeface="Segoe UI" panose="020B0502040204020203" pitchFamily="34" charset="0"/>
              <a:ea typeface="Segoe UI" panose="020B0502040204020203" pitchFamily="34" charset="0"/>
              <a:cs typeface="Segoe UI" panose="020B0502040204020203" pitchFamily="34" charset="0"/>
            </a:rPr>
            <a:t> (</a:t>
          </a:r>
          <a:r>
            <a:rPr lang="hu-HU" sz="1300" b="1" kern="1200" dirty="0" err="1">
              <a:latin typeface="Segoe UI" panose="020B0502040204020203" pitchFamily="34" charset="0"/>
              <a:ea typeface="Segoe UI" panose="020B0502040204020203" pitchFamily="34" charset="0"/>
              <a:cs typeface="Segoe UI" panose="020B0502040204020203" pitchFamily="34" charset="0"/>
            </a:rPr>
            <a:t>modify</a:t>
          </a:r>
          <a:r>
            <a:rPr lang="hu-HU" sz="1300" b="1" kern="1200" dirty="0">
              <a:latin typeface="Segoe UI" panose="020B0502040204020203" pitchFamily="34" charset="0"/>
              <a:ea typeface="Segoe UI" panose="020B0502040204020203" pitchFamily="34" charset="0"/>
              <a:cs typeface="Segoe UI" panose="020B0502040204020203" pitchFamily="34" charset="0"/>
            </a:rPr>
            <a:t> </a:t>
          </a:r>
          <a:r>
            <a:rPr lang="hu-HU" sz="1300" b="1" kern="1200" dirty="0" err="1">
              <a:latin typeface="Segoe UI" panose="020B0502040204020203" pitchFamily="34" charset="0"/>
              <a:ea typeface="Segoe UI" panose="020B0502040204020203" pitchFamily="34" charset="0"/>
              <a:cs typeface="Segoe UI" panose="020B0502040204020203" pitchFamily="34" charset="0"/>
            </a:rPr>
            <a:t>within</a:t>
          </a:r>
          <a:r>
            <a:rPr lang="hu-HU" sz="1300" b="1" kern="1200" dirty="0">
              <a:latin typeface="Segoe UI" panose="020B0502040204020203" pitchFamily="34" charset="0"/>
              <a:ea typeface="Segoe UI" panose="020B0502040204020203" pitchFamily="34" charset="0"/>
              <a:cs typeface="Segoe UI" panose="020B0502040204020203" pitchFamily="34" charset="0"/>
            </a:rPr>
            <a:t> </a:t>
          </a:r>
          <a:r>
            <a:rPr lang="hu-HU" sz="1300" b="1" kern="1200" dirty="0" err="1">
              <a:latin typeface="Segoe UI" panose="020B0502040204020203" pitchFamily="34" charset="0"/>
              <a:ea typeface="Segoe UI" panose="020B0502040204020203" pitchFamily="34" charset="0"/>
              <a:cs typeface="Segoe UI" panose="020B0502040204020203" pitchFamily="34" charset="0"/>
            </a:rPr>
            <a:t>own</a:t>
          </a:r>
          <a:r>
            <a:rPr lang="hu-HU" sz="1300" b="1" kern="1200" dirty="0">
              <a:latin typeface="Segoe UI" panose="020B0502040204020203" pitchFamily="34" charset="0"/>
              <a:ea typeface="Segoe UI" panose="020B0502040204020203" pitchFamily="34" charset="0"/>
              <a:cs typeface="Segoe UI" panose="020B0502040204020203" pitchFamily="34" charset="0"/>
            </a:rPr>
            <a:t> </a:t>
          </a:r>
          <a:r>
            <a:rPr lang="hu-HU" sz="1300" b="1" kern="1200" dirty="0" err="1">
              <a:latin typeface="Segoe UI" panose="020B0502040204020203" pitchFamily="34" charset="0"/>
              <a:ea typeface="Segoe UI" panose="020B0502040204020203" pitchFamily="34" charset="0"/>
              <a:cs typeface="Segoe UI" panose="020B0502040204020203" pitchFamily="34" charset="0"/>
            </a:rPr>
            <a:t>responsibility</a:t>
          </a:r>
          <a:r>
            <a:rPr lang="hu-HU" sz="1300" b="1" kern="1200" dirty="0">
              <a:latin typeface="Segoe UI" panose="020B0502040204020203" pitchFamily="34" charset="0"/>
              <a:ea typeface="Segoe UI" panose="020B0502040204020203" pitchFamily="34" charset="0"/>
              <a:cs typeface="Segoe UI" panose="020B0502040204020203" pitchFamily="34" charset="0"/>
            </a:rPr>
            <a:t>)</a:t>
          </a:r>
          <a:endParaRPr lang="hu-HU" sz="1300" kern="1200" dirty="0">
            <a:latin typeface="Segoe UI" panose="020B0502040204020203" pitchFamily="34" charset="0"/>
            <a:ea typeface="Segoe UI" panose="020B0502040204020203" pitchFamily="34" charset="0"/>
            <a:cs typeface="Segoe UI" panose="020B0502040204020203" pitchFamily="34" charset="0"/>
          </a:endParaRPr>
        </a:p>
      </dsp:txBody>
      <dsp:txXfrm>
        <a:off x="2352546" y="4148994"/>
        <a:ext cx="1886829" cy="799892"/>
      </dsp:txXfrm>
    </dsp:sp>
    <dsp:sp modelId="{364FFB4D-DE4F-4D6D-9F7F-D34BA402E3C6}">
      <dsp:nvSpPr>
        <dsp:cNvPr id="0" name=""/>
        <dsp:cNvSpPr/>
      </dsp:nvSpPr>
      <dsp:spPr>
        <a:xfrm>
          <a:off x="2832484" y="4771132"/>
          <a:ext cx="1390430" cy="26663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marL="0" lvl="0" indent="0" algn="r" defTabSz="755650">
            <a:lnSpc>
              <a:spcPct val="90000"/>
            </a:lnSpc>
            <a:spcBef>
              <a:spcPct val="0"/>
            </a:spcBef>
            <a:spcAft>
              <a:spcPct val="35000"/>
            </a:spcAft>
            <a:buNone/>
          </a:pPr>
          <a:endParaRPr lang="hu-HU" sz="1700" kern="1200"/>
        </a:p>
      </dsp:txBody>
      <dsp:txXfrm>
        <a:off x="2832484" y="4771132"/>
        <a:ext cx="1390430" cy="266630"/>
      </dsp:txXfrm>
    </dsp:sp>
    <dsp:sp modelId="{34DAEBEA-222A-4F83-B0FC-499320DC58EF}">
      <dsp:nvSpPr>
        <dsp:cNvPr id="0" name=""/>
        <dsp:cNvSpPr/>
      </dsp:nvSpPr>
      <dsp:spPr>
        <a:xfrm>
          <a:off x="4612659" y="4148994"/>
          <a:ext cx="1886829" cy="799892"/>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112874" numCol="1" spcCol="1270" anchor="ctr" anchorCtr="0">
          <a:noAutofit/>
        </a:bodyPr>
        <a:lstStyle/>
        <a:p>
          <a:pPr marL="0" lvl="0" indent="0" algn="ctr" defTabSz="577850" rtl="0">
            <a:lnSpc>
              <a:spcPct val="90000"/>
            </a:lnSpc>
            <a:spcBef>
              <a:spcPct val="0"/>
            </a:spcBef>
            <a:spcAft>
              <a:spcPct val="35000"/>
            </a:spcAft>
            <a:buNone/>
          </a:pPr>
          <a:r>
            <a:rPr lang="hu-HU" sz="1300" b="1" kern="1200" dirty="0" err="1">
              <a:latin typeface="Segoe UI" panose="020B0502040204020203" pitchFamily="34" charset="0"/>
              <a:ea typeface="Segoe UI" panose="020B0502040204020203" pitchFamily="34" charset="0"/>
              <a:cs typeface="Segoe UI" panose="020B0502040204020203" pitchFamily="34" charset="0"/>
            </a:rPr>
            <a:t>Institutions</a:t>
          </a:r>
          <a:r>
            <a:rPr lang="hu-HU" sz="1300" b="1" kern="1200" dirty="0">
              <a:latin typeface="Segoe UI" panose="020B0502040204020203" pitchFamily="34" charset="0"/>
              <a:ea typeface="Segoe UI" panose="020B0502040204020203" pitchFamily="34" charset="0"/>
              <a:cs typeface="Segoe UI" panose="020B0502040204020203" pitchFamily="34" charset="0"/>
            </a:rPr>
            <a:t> (</a:t>
          </a:r>
          <a:r>
            <a:rPr lang="hu-HU" sz="1300" b="1" kern="1200" dirty="0" err="1">
              <a:latin typeface="Segoe UI" panose="020B0502040204020203" pitchFamily="34" charset="0"/>
              <a:ea typeface="Segoe UI" panose="020B0502040204020203" pitchFamily="34" charset="0"/>
              <a:cs typeface="Segoe UI" panose="020B0502040204020203" pitchFamily="34" charset="0"/>
            </a:rPr>
            <a:t>modify</a:t>
          </a:r>
          <a:r>
            <a:rPr lang="hu-HU" sz="1300" b="1" kern="1200" dirty="0">
              <a:latin typeface="Segoe UI" panose="020B0502040204020203" pitchFamily="34" charset="0"/>
              <a:ea typeface="Segoe UI" panose="020B0502040204020203" pitchFamily="34" charset="0"/>
              <a:cs typeface="Segoe UI" panose="020B0502040204020203" pitchFamily="34" charset="0"/>
            </a:rPr>
            <a:t> </a:t>
          </a:r>
          <a:r>
            <a:rPr lang="hu-HU" sz="1300" b="1" kern="1200" dirty="0" err="1">
              <a:latin typeface="Segoe UI" panose="020B0502040204020203" pitchFamily="34" charset="0"/>
              <a:ea typeface="Segoe UI" panose="020B0502040204020203" pitchFamily="34" charset="0"/>
              <a:cs typeface="Segoe UI" panose="020B0502040204020203" pitchFamily="34" charset="0"/>
            </a:rPr>
            <a:t>within</a:t>
          </a:r>
          <a:r>
            <a:rPr lang="hu-HU" sz="1300" b="1" kern="1200" dirty="0">
              <a:latin typeface="Segoe UI" panose="020B0502040204020203" pitchFamily="34" charset="0"/>
              <a:ea typeface="Segoe UI" panose="020B0502040204020203" pitchFamily="34" charset="0"/>
              <a:cs typeface="Segoe UI" panose="020B0502040204020203" pitchFamily="34" charset="0"/>
            </a:rPr>
            <a:t> </a:t>
          </a:r>
          <a:r>
            <a:rPr lang="hu-HU" sz="1300" b="1" kern="1200" dirty="0" err="1">
              <a:latin typeface="Segoe UI" panose="020B0502040204020203" pitchFamily="34" charset="0"/>
              <a:ea typeface="Segoe UI" panose="020B0502040204020203" pitchFamily="34" charset="0"/>
              <a:cs typeface="Segoe UI" panose="020B0502040204020203" pitchFamily="34" charset="0"/>
            </a:rPr>
            <a:t>own</a:t>
          </a:r>
          <a:r>
            <a:rPr lang="hu-HU" sz="1300" b="1" kern="1200" dirty="0">
              <a:latin typeface="Segoe UI" panose="020B0502040204020203" pitchFamily="34" charset="0"/>
              <a:ea typeface="Segoe UI" panose="020B0502040204020203" pitchFamily="34" charset="0"/>
              <a:cs typeface="Segoe UI" panose="020B0502040204020203" pitchFamily="34" charset="0"/>
            </a:rPr>
            <a:t> </a:t>
          </a:r>
          <a:r>
            <a:rPr lang="hu-HU" sz="1300" b="1" kern="1200" dirty="0" err="1">
              <a:latin typeface="Segoe UI" panose="020B0502040204020203" pitchFamily="34" charset="0"/>
              <a:ea typeface="Segoe UI" panose="020B0502040204020203" pitchFamily="34" charset="0"/>
              <a:cs typeface="Segoe UI" panose="020B0502040204020203" pitchFamily="34" charset="0"/>
            </a:rPr>
            <a:t>responsibility</a:t>
          </a:r>
          <a:r>
            <a:rPr lang="hu-HU" sz="1300" b="1" kern="1200" dirty="0">
              <a:latin typeface="Segoe UI" panose="020B0502040204020203" pitchFamily="34" charset="0"/>
              <a:ea typeface="Segoe UI" panose="020B0502040204020203" pitchFamily="34" charset="0"/>
              <a:cs typeface="Segoe UI" panose="020B0502040204020203" pitchFamily="34" charset="0"/>
            </a:rPr>
            <a:t>)</a:t>
          </a:r>
          <a:endParaRPr lang="hu-HU" sz="1300" kern="1200" dirty="0">
            <a:latin typeface="Segoe UI" panose="020B0502040204020203" pitchFamily="34" charset="0"/>
            <a:ea typeface="Segoe UI" panose="020B0502040204020203" pitchFamily="34" charset="0"/>
            <a:cs typeface="Segoe UI" panose="020B0502040204020203" pitchFamily="34" charset="0"/>
          </a:endParaRPr>
        </a:p>
      </dsp:txBody>
      <dsp:txXfrm>
        <a:off x="4612659" y="4148994"/>
        <a:ext cx="1886829" cy="799892"/>
      </dsp:txXfrm>
    </dsp:sp>
    <dsp:sp modelId="{1E98135F-C1B2-41D7-8B97-A87D52B2AE5B}">
      <dsp:nvSpPr>
        <dsp:cNvPr id="0" name=""/>
        <dsp:cNvSpPr/>
      </dsp:nvSpPr>
      <dsp:spPr>
        <a:xfrm>
          <a:off x="5092597" y="4771132"/>
          <a:ext cx="1390430" cy="26663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marL="0" lvl="0" indent="0" algn="r" defTabSz="755650">
            <a:lnSpc>
              <a:spcPct val="90000"/>
            </a:lnSpc>
            <a:spcBef>
              <a:spcPct val="0"/>
            </a:spcBef>
            <a:spcAft>
              <a:spcPct val="35000"/>
            </a:spcAft>
            <a:buNone/>
          </a:pPr>
          <a:endParaRPr lang="hu-HU" sz="1700" kern="1200"/>
        </a:p>
      </dsp:txBody>
      <dsp:txXfrm>
        <a:off x="5092597" y="4771132"/>
        <a:ext cx="1390430" cy="266630"/>
      </dsp:txXfrm>
    </dsp:sp>
    <dsp:sp modelId="{0114E927-CB93-4939-AAD8-E8A9B5B96A73}">
      <dsp:nvSpPr>
        <dsp:cNvPr id="0" name=""/>
        <dsp:cNvSpPr/>
      </dsp:nvSpPr>
      <dsp:spPr>
        <a:xfrm>
          <a:off x="6872772" y="4148994"/>
          <a:ext cx="1886829" cy="799892"/>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112874" numCol="1" spcCol="1270" anchor="ctr" anchorCtr="0">
          <a:noAutofit/>
        </a:bodyPr>
        <a:lstStyle/>
        <a:p>
          <a:pPr marL="0" lvl="0" indent="0" algn="ctr" defTabSz="577850" rtl="0">
            <a:lnSpc>
              <a:spcPct val="90000"/>
            </a:lnSpc>
            <a:spcBef>
              <a:spcPct val="0"/>
            </a:spcBef>
            <a:spcAft>
              <a:spcPct val="35000"/>
            </a:spcAft>
            <a:buNone/>
          </a:pPr>
          <a:r>
            <a:rPr lang="hu-HU" sz="1300" b="1" kern="1200" dirty="0" err="1">
              <a:latin typeface="Segoe UI" panose="020B0502040204020203" pitchFamily="34" charset="0"/>
              <a:ea typeface="Segoe UI" panose="020B0502040204020203" pitchFamily="34" charset="0"/>
              <a:cs typeface="Segoe UI" panose="020B0502040204020203" pitchFamily="34" charset="0"/>
            </a:rPr>
            <a:t>Government</a:t>
          </a:r>
          <a:r>
            <a:rPr lang="hu-HU" sz="1300" b="1" kern="1200" dirty="0">
              <a:latin typeface="Segoe UI" panose="020B0502040204020203" pitchFamily="34" charset="0"/>
              <a:ea typeface="Segoe UI" panose="020B0502040204020203" pitchFamily="34" charset="0"/>
              <a:cs typeface="Segoe UI" panose="020B0502040204020203" pitchFamily="34" charset="0"/>
            </a:rPr>
            <a:t> (</a:t>
          </a:r>
          <a:r>
            <a:rPr lang="hu-HU" sz="1300" b="1" kern="1200" dirty="0" err="1">
              <a:latin typeface="Segoe UI" panose="020B0502040204020203" pitchFamily="34" charset="0"/>
              <a:ea typeface="Segoe UI" panose="020B0502040204020203" pitchFamily="34" charset="0"/>
              <a:cs typeface="Segoe UI" panose="020B0502040204020203" pitchFamily="34" charset="0"/>
            </a:rPr>
            <a:t>modify</a:t>
          </a:r>
          <a:r>
            <a:rPr lang="hu-HU" sz="1300" b="1" kern="1200" dirty="0">
              <a:latin typeface="Segoe UI" panose="020B0502040204020203" pitchFamily="34" charset="0"/>
              <a:ea typeface="Segoe UI" panose="020B0502040204020203" pitchFamily="34" charset="0"/>
              <a:cs typeface="Segoe UI" panose="020B0502040204020203" pitchFamily="34" charset="0"/>
            </a:rPr>
            <a:t> </a:t>
          </a:r>
          <a:r>
            <a:rPr lang="hu-HU" sz="1300" b="1" kern="1200" dirty="0" err="1">
              <a:latin typeface="Segoe UI" panose="020B0502040204020203" pitchFamily="34" charset="0"/>
              <a:ea typeface="Segoe UI" panose="020B0502040204020203" pitchFamily="34" charset="0"/>
              <a:cs typeface="Segoe UI" panose="020B0502040204020203" pitchFamily="34" charset="0"/>
            </a:rPr>
            <a:t>by</a:t>
          </a:r>
          <a:r>
            <a:rPr lang="hu-HU" sz="1300" b="1" kern="1200" dirty="0">
              <a:latin typeface="Segoe UI" panose="020B0502040204020203" pitchFamily="34" charset="0"/>
              <a:ea typeface="Segoe UI" panose="020B0502040204020203" pitchFamily="34" charset="0"/>
              <a:cs typeface="Segoe UI" panose="020B0502040204020203" pitchFamily="34" charset="0"/>
            </a:rPr>
            <a:t> </a:t>
          </a:r>
          <a:r>
            <a:rPr lang="hu-HU" sz="1300" b="1" kern="1200" dirty="0" err="1">
              <a:latin typeface="Segoe UI" panose="020B0502040204020203" pitchFamily="34" charset="0"/>
              <a:ea typeface="Segoe UI" panose="020B0502040204020203" pitchFamily="34" charset="0"/>
              <a:cs typeface="Segoe UI" panose="020B0502040204020203" pitchFamily="34" charset="0"/>
            </a:rPr>
            <a:t>government</a:t>
          </a:r>
          <a:r>
            <a:rPr lang="hu-HU" sz="1300" b="1" kern="1200" dirty="0">
              <a:latin typeface="Segoe UI" panose="020B0502040204020203" pitchFamily="34" charset="0"/>
              <a:ea typeface="Segoe UI" panose="020B0502040204020203" pitchFamily="34" charset="0"/>
              <a:cs typeface="Segoe UI" panose="020B0502040204020203" pitchFamily="34" charset="0"/>
            </a:rPr>
            <a:t> </a:t>
          </a:r>
          <a:r>
            <a:rPr lang="hu-HU" sz="1300" b="1" kern="1200" dirty="0" err="1">
              <a:latin typeface="Segoe UI" panose="020B0502040204020203" pitchFamily="34" charset="0"/>
              <a:ea typeface="Segoe UI" panose="020B0502040204020203" pitchFamily="34" charset="0"/>
              <a:cs typeface="Segoe UI" panose="020B0502040204020203" pitchFamily="34" charset="0"/>
            </a:rPr>
            <a:t>decision</a:t>
          </a:r>
          <a:r>
            <a:rPr lang="hu-HU" sz="1300" b="1" kern="1200" dirty="0">
              <a:latin typeface="Segoe UI" panose="020B0502040204020203" pitchFamily="34" charset="0"/>
              <a:ea typeface="Segoe UI" panose="020B0502040204020203" pitchFamily="34" charset="0"/>
              <a:cs typeface="Segoe UI" panose="020B0502040204020203" pitchFamily="34" charset="0"/>
            </a:rPr>
            <a:t>)</a:t>
          </a:r>
          <a:endParaRPr lang="hu-HU" sz="1300" kern="1200" dirty="0">
            <a:latin typeface="Segoe UI" panose="020B0502040204020203" pitchFamily="34" charset="0"/>
            <a:ea typeface="Segoe UI" panose="020B0502040204020203" pitchFamily="34" charset="0"/>
            <a:cs typeface="Segoe UI" panose="020B0502040204020203" pitchFamily="34" charset="0"/>
          </a:endParaRPr>
        </a:p>
      </dsp:txBody>
      <dsp:txXfrm>
        <a:off x="6872772" y="4148994"/>
        <a:ext cx="1886829" cy="799892"/>
      </dsp:txXfrm>
    </dsp:sp>
    <dsp:sp modelId="{AE9D09AD-D315-482E-9421-AE397D1F15C1}">
      <dsp:nvSpPr>
        <dsp:cNvPr id="0" name=""/>
        <dsp:cNvSpPr/>
      </dsp:nvSpPr>
      <dsp:spPr>
        <a:xfrm>
          <a:off x="7352710" y="4771132"/>
          <a:ext cx="1390430" cy="26663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marL="0" lvl="0" indent="0" algn="r" defTabSz="755650">
            <a:lnSpc>
              <a:spcPct val="90000"/>
            </a:lnSpc>
            <a:spcBef>
              <a:spcPct val="0"/>
            </a:spcBef>
            <a:spcAft>
              <a:spcPct val="35000"/>
            </a:spcAft>
            <a:buNone/>
          </a:pPr>
          <a:endParaRPr lang="hu-HU" sz="1700" kern="1200"/>
        </a:p>
      </dsp:txBody>
      <dsp:txXfrm>
        <a:off x="7352710" y="4771132"/>
        <a:ext cx="1390430" cy="26663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A4E5ED-3BDF-4CA0-9A9C-31EB1968B568}">
      <dsp:nvSpPr>
        <dsp:cNvPr id="0" name=""/>
        <dsp:cNvSpPr/>
      </dsp:nvSpPr>
      <dsp:spPr>
        <a:xfrm>
          <a:off x="-150559" y="0"/>
          <a:ext cx="5040559" cy="5040559"/>
        </a:xfrm>
        <a:prstGeom prst="pie">
          <a:avLst>
            <a:gd name="adj1" fmla="val 5400000"/>
            <a:gd name="adj2" fmla="val 16200000"/>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8A0D36-86AD-41C2-A541-0F08901E2341}">
      <dsp:nvSpPr>
        <dsp:cNvPr id="0" name=""/>
        <dsp:cNvSpPr/>
      </dsp:nvSpPr>
      <dsp:spPr>
        <a:xfrm>
          <a:off x="2369720" y="0"/>
          <a:ext cx="6192687" cy="504055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noProof="0" dirty="0">
              <a:latin typeface="Segoe UI" panose="020B0502040204020203" pitchFamily="34" charset="0"/>
              <a:ea typeface="Segoe UI" panose="020B0502040204020203" pitchFamily="34" charset="0"/>
              <a:cs typeface="Segoe UI" panose="020B0502040204020203" pitchFamily="34" charset="0"/>
            </a:rPr>
            <a:t>General Government level</a:t>
          </a:r>
        </a:p>
      </dsp:txBody>
      <dsp:txXfrm>
        <a:off x="2369720" y="0"/>
        <a:ext cx="3096343" cy="1512171"/>
      </dsp:txXfrm>
    </dsp:sp>
    <dsp:sp modelId="{A0562579-61DA-4694-875A-1D66D75A22DC}">
      <dsp:nvSpPr>
        <dsp:cNvPr id="0" name=""/>
        <dsp:cNvSpPr/>
      </dsp:nvSpPr>
      <dsp:spPr>
        <a:xfrm>
          <a:off x="794544" y="1276682"/>
          <a:ext cx="3276360" cy="3747337"/>
        </a:xfrm>
        <a:prstGeom prst="pie">
          <a:avLst>
            <a:gd name="adj1" fmla="val 5400000"/>
            <a:gd name="adj2" fmla="val 16200000"/>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A7B55B-AD24-46CB-B84C-DA9F650AA242}">
      <dsp:nvSpPr>
        <dsp:cNvPr id="0" name=""/>
        <dsp:cNvSpPr/>
      </dsp:nvSpPr>
      <dsp:spPr>
        <a:xfrm>
          <a:off x="2401302" y="1293222"/>
          <a:ext cx="6192687" cy="374733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noProof="0" dirty="0">
              <a:latin typeface="Segoe UI" panose="020B0502040204020203" pitchFamily="34" charset="0"/>
              <a:ea typeface="Segoe UI" panose="020B0502040204020203" pitchFamily="34" charset="0"/>
              <a:cs typeface="Segoe UI" panose="020B0502040204020203" pitchFamily="34" charset="0"/>
            </a:rPr>
            <a:t>Subsectors Of GG</a:t>
          </a:r>
        </a:p>
      </dsp:txBody>
      <dsp:txXfrm>
        <a:off x="2401302" y="1293222"/>
        <a:ext cx="3096343" cy="1729540"/>
      </dsp:txXfrm>
    </dsp:sp>
    <dsp:sp modelId="{C1256F7B-1AB2-4F2D-A6AE-2504202B5C2C}">
      <dsp:nvSpPr>
        <dsp:cNvPr id="0" name=""/>
        <dsp:cNvSpPr/>
      </dsp:nvSpPr>
      <dsp:spPr>
        <a:xfrm>
          <a:off x="1645135" y="3496889"/>
          <a:ext cx="1512166" cy="1512166"/>
        </a:xfrm>
        <a:prstGeom prst="pie">
          <a:avLst>
            <a:gd name="adj1" fmla="val 5400000"/>
            <a:gd name="adj2" fmla="val 16200000"/>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109DFE-79A5-4DBD-A9D2-A7C6DFB4F4B3}">
      <dsp:nvSpPr>
        <dsp:cNvPr id="0" name=""/>
        <dsp:cNvSpPr/>
      </dsp:nvSpPr>
      <dsp:spPr>
        <a:xfrm>
          <a:off x="2396101" y="3528393"/>
          <a:ext cx="6192687" cy="1512166"/>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noProof="0" dirty="0">
              <a:latin typeface="Segoe UI" panose="020B0502040204020203" pitchFamily="34" charset="0"/>
              <a:ea typeface="Segoe UI" panose="020B0502040204020203" pitchFamily="34" charset="0"/>
              <a:cs typeface="Segoe UI" panose="020B0502040204020203" pitchFamily="34" charset="0"/>
            </a:rPr>
            <a:t>Subsector of Local Gove</a:t>
          </a:r>
          <a:r>
            <a:rPr lang="hu-HU" sz="1600" b="1" kern="1200" noProof="0" dirty="0">
              <a:latin typeface="Segoe UI" panose="020B0502040204020203" pitchFamily="34" charset="0"/>
              <a:ea typeface="Segoe UI" panose="020B0502040204020203" pitchFamily="34" charset="0"/>
              <a:cs typeface="Segoe UI" panose="020B0502040204020203" pitchFamily="34" charset="0"/>
            </a:rPr>
            <a:t>r</a:t>
          </a:r>
          <a:r>
            <a:rPr lang="en-US" sz="1600" b="1" kern="1200" noProof="0" dirty="0" err="1">
              <a:latin typeface="Segoe UI" panose="020B0502040204020203" pitchFamily="34" charset="0"/>
              <a:ea typeface="Segoe UI" panose="020B0502040204020203" pitchFamily="34" charset="0"/>
              <a:cs typeface="Segoe UI" panose="020B0502040204020203" pitchFamily="34" charset="0"/>
            </a:rPr>
            <a:t>nment</a:t>
          </a:r>
          <a:r>
            <a:rPr lang="en-US" sz="1600" b="1" kern="1200" noProof="0" dirty="0">
              <a:latin typeface="Segoe UI" panose="020B0502040204020203" pitchFamily="34" charset="0"/>
              <a:ea typeface="Segoe UI" panose="020B0502040204020203" pitchFamily="34" charset="0"/>
              <a:cs typeface="Segoe UI" panose="020B0502040204020203" pitchFamily="34" charset="0"/>
            </a:rPr>
            <a:t> Sector</a:t>
          </a:r>
        </a:p>
      </dsp:txBody>
      <dsp:txXfrm>
        <a:off x="2396101" y="3528393"/>
        <a:ext cx="3096343" cy="1512166"/>
      </dsp:txXfrm>
    </dsp:sp>
    <dsp:sp modelId="{08C3C3DB-BF79-40F0-BBD6-9ADD9DC44D76}">
      <dsp:nvSpPr>
        <dsp:cNvPr id="0" name=""/>
        <dsp:cNvSpPr/>
      </dsp:nvSpPr>
      <dsp:spPr>
        <a:xfrm>
          <a:off x="5164944" y="0"/>
          <a:ext cx="3698582" cy="151217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14300" lvl="1" indent="-114300" algn="l" defTabSz="622300">
            <a:lnSpc>
              <a:spcPct val="90000"/>
            </a:lnSpc>
            <a:spcBef>
              <a:spcPct val="0"/>
            </a:spcBef>
            <a:spcAft>
              <a:spcPct val="15000"/>
            </a:spcAft>
            <a:buChar char="•"/>
          </a:pPr>
          <a:r>
            <a:rPr lang="en-US" sz="1400" kern="1200" noProof="0" dirty="0">
              <a:latin typeface="Segoe UI" panose="020B0502040204020203" pitchFamily="34" charset="0"/>
              <a:ea typeface="Segoe UI" panose="020B0502040204020203" pitchFamily="34" charset="0"/>
              <a:cs typeface="Segoe UI" panose="020B0502040204020203" pitchFamily="34" charset="0"/>
            </a:rPr>
            <a:t>Limited by fiscal rules and national law</a:t>
          </a:r>
        </a:p>
      </dsp:txBody>
      <dsp:txXfrm>
        <a:off x="5164944" y="0"/>
        <a:ext cx="3698582" cy="1512171"/>
      </dsp:txXfrm>
    </dsp:sp>
    <dsp:sp modelId="{06ED40FF-95B2-4EA0-B0DE-6D0F312C7CD2}">
      <dsp:nvSpPr>
        <dsp:cNvPr id="0" name=""/>
        <dsp:cNvSpPr/>
      </dsp:nvSpPr>
      <dsp:spPr>
        <a:xfrm>
          <a:off x="5077519" y="1224133"/>
          <a:ext cx="3523732" cy="226824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14300" lvl="1" indent="-114300" algn="l" defTabSz="622300">
            <a:lnSpc>
              <a:spcPct val="90000"/>
            </a:lnSpc>
            <a:spcBef>
              <a:spcPct val="0"/>
            </a:spcBef>
            <a:spcAft>
              <a:spcPct val="15000"/>
            </a:spcAft>
            <a:buChar char="•"/>
          </a:pPr>
          <a:r>
            <a:rPr lang="en-US" sz="1400" b="1" u="none" kern="1200" noProof="0" dirty="0">
              <a:latin typeface="Segoe UI" panose="020B0502040204020203" pitchFamily="34" charset="0"/>
              <a:ea typeface="Segoe UI" panose="020B0502040204020203" pitchFamily="34" charset="0"/>
              <a:cs typeface="Segoe UI" panose="020B0502040204020203" pitchFamily="34" charset="0"/>
            </a:rPr>
            <a:t>Local Governments: </a:t>
          </a:r>
          <a:br>
            <a:rPr lang="en-US" sz="1400" b="1" u="none" kern="1200" noProof="0" dirty="0">
              <a:latin typeface="Segoe UI" panose="020B0502040204020203" pitchFamily="34" charset="0"/>
              <a:ea typeface="Segoe UI" panose="020B0502040204020203" pitchFamily="34" charset="0"/>
              <a:cs typeface="Segoe UI" panose="020B0502040204020203" pitchFamily="34" charset="0"/>
            </a:rPr>
          </a:br>
          <a:r>
            <a:rPr lang="en-US" sz="1400" kern="1200" noProof="0" dirty="0">
              <a:latin typeface="Segoe UI" panose="020B0502040204020203" pitchFamily="34" charset="0"/>
              <a:ea typeface="Segoe UI" panose="020B0502040204020203" pitchFamily="34" charset="0"/>
              <a:cs typeface="Segoe UI" panose="020B0502040204020203" pitchFamily="34" charset="0"/>
            </a:rPr>
            <a:t>With permission of the Government</a:t>
          </a:r>
        </a:p>
        <a:p>
          <a:pPr marL="114300" lvl="1" indent="-114300" algn="l" defTabSz="622300">
            <a:lnSpc>
              <a:spcPct val="90000"/>
            </a:lnSpc>
            <a:spcBef>
              <a:spcPct val="0"/>
            </a:spcBef>
            <a:spcAft>
              <a:spcPct val="15000"/>
            </a:spcAft>
            <a:buChar char="•"/>
          </a:pPr>
          <a:r>
            <a:rPr lang="en-US" sz="1400" b="1" u="none" kern="1200" noProof="0" dirty="0">
              <a:latin typeface="Segoe UI" panose="020B0502040204020203" pitchFamily="34" charset="0"/>
              <a:ea typeface="Segoe UI" panose="020B0502040204020203" pitchFamily="34" charset="0"/>
              <a:cs typeface="Segoe UI" panose="020B0502040204020203" pitchFamily="34" charset="0"/>
            </a:rPr>
            <a:t>Business </a:t>
          </a:r>
          <a:r>
            <a:rPr lang="hu-HU" sz="1400" b="1" u="none" kern="1200" noProof="0" dirty="0" err="1">
              <a:latin typeface="Segoe UI" panose="020B0502040204020203" pitchFamily="34" charset="0"/>
              <a:ea typeface="Segoe UI" panose="020B0502040204020203" pitchFamily="34" charset="0"/>
              <a:cs typeface="Segoe UI" panose="020B0502040204020203" pitchFamily="34" charset="0"/>
            </a:rPr>
            <a:t>corporations</a:t>
          </a:r>
          <a:r>
            <a:rPr lang="en-US" sz="1400" b="1" u="none" kern="1200" noProof="0" dirty="0">
              <a:latin typeface="Segoe UI" panose="020B0502040204020203" pitchFamily="34" charset="0"/>
              <a:ea typeface="Segoe UI" panose="020B0502040204020203" pitchFamily="34" charset="0"/>
              <a:cs typeface="Segoe UI" panose="020B0502040204020203" pitchFamily="34" charset="0"/>
            </a:rPr>
            <a:t> and other </a:t>
          </a:r>
          <a:r>
            <a:rPr lang="hu-HU" sz="1400" b="1" u="none" kern="1200" noProof="0" dirty="0">
              <a:latin typeface="Segoe UI" panose="020B0502040204020203" pitchFamily="34" charset="0"/>
              <a:ea typeface="Segoe UI" panose="020B0502040204020203" pitchFamily="34" charset="0"/>
              <a:cs typeface="Segoe UI" panose="020B0502040204020203" pitchFamily="34" charset="0"/>
            </a:rPr>
            <a:t>ESA </a:t>
          </a:r>
          <a:r>
            <a:rPr lang="en-US" sz="1400" b="1" u="none" kern="1200" noProof="0" dirty="0">
              <a:latin typeface="Segoe UI" panose="020B0502040204020203" pitchFamily="34" charset="0"/>
              <a:ea typeface="Segoe UI" panose="020B0502040204020203" pitchFamily="34" charset="0"/>
              <a:cs typeface="Segoe UI" panose="020B0502040204020203" pitchFamily="34" charset="0"/>
            </a:rPr>
            <a:t>organizations classified in the government sector</a:t>
          </a:r>
          <a:r>
            <a:rPr lang="hu-HU" sz="1400" b="1" u="none" kern="1200" noProof="0" dirty="0">
              <a:latin typeface="Segoe UI" panose="020B0502040204020203" pitchFamily="34" charset="0"/>
              <a:ea typeface="Segoe UI" panose="020B0502040204020203" pitchFamily="34" charset="0"/>
              <a:cs typeface="Segoe UI" panose="020B0502040204020203" pitchFamily="34" charset="0"/>
            </a:rPr>
            <a:t>:                     </a:t>
          </a:r>
          <a:r>
            <a:rPr lang="en-US" sz="1400" kern="1200" noProof="0" dirty="0">
              <a:latin typeface="Segoe UI" panose="020B0502040204020203" pitchFamily="34" charset="0"/>
              <a:ea typeface="Segoe UI" panose="020B0502040204020203" pitchFamily="34" charset="0"/>
              <a:cs typeface="Segoe UI" panose="020B0502040204020203" pitchFamily="34" charset="0"/>
            </a:rPr>
            <a:t>With permission of Minister of Finance</a:t>
          </a:r>
          <a:endParaRPr lang="en-US" sz="1400" b="1" u="none" kern="1200" noProof="0" dirty="0">
            <a:latin typeface="Segoe UI" panose="020B0502040204020203" pitchFamily="34" charset="0"/>
            <a:ea typeface="Segoe UI" panose="020B0502040204020203" pitchFamily="34" charset="0"/>
            <a:cs typeface="Segoe UI" panose="020B0502040204020203" pitchFamily="34" charset="0"/>
          </a:endParaRPr>
        </a:p>
      </dsp:txBody>
      <dsp:txXfrm>
        <a:off x="5077519" y="1224133"/>
        <a:ext cx="3523732" cy="2268249"/>
      </dsp:txXfrm>
    </dsp:sp>
    <dsp:sp modelId="{58440E0F-267F-47A8-82CE-39CB7E9CA6C8}">
      <dsp:nvSpPr>
        <dsp:cNvPr id="0" name=""/>
        <dsp:cNvSpPr/>
      </dsp:nvSpPr>
      <dsp:spPr>
        <a:xfrm>
          <a:off x="5253453" y="3496889"/>
          <a:ext cx="3521564" cy="151216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14300" lvl="1" indent="-114300" algn="l" defTabSz="622300">
            <a:lnSpc>
              <a:spcPct val="90000"/>
            </a:lnSpc>
            <a:spcBef>
              <a:spcPct val="0"/>
            </a:spcBef>
            <a:spcAft>
              <a:spcPct val="15000"/>
            </a:spcAft>
            <a:buChar char="•"/>
          </a:pPr>
          <a:r>
            <a:rPr lang="en-US" sz="1400" kern="1200" noProof="0" dirty="0">
              <a:latin typeface="Segoe UI" panose="020B0502040204020203" pitchFamily="34" charset="0"/>
              <a:ea typeface="Segoe UI" panose="020B0502040204020203" pitchFamily="34" charset="0"/>
              <a:cs typeface="Segoe UI" panose="020B0502040204020203" pitchFamily="34" charset="0"/>
            </a:rPr>
            <a:t>With permission of Minister of Finance</a:t>
          </a:r>
        </a:p>
      </dsp:txBody>
      <dsp:txXfrm>
        <a:off x="5253453" y="3496889"/>
        <a:ext cx="3521564" cy="151216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image" Target="../media/image21.png"/></Relationships>
</file>

<file path=ppt/drawings/drawing1.xml><?xml version="1.0" encoding="utf-8"?>
<c:userShapes xmlns:c="http://schemas.openxmlformats.org/drawingml/2006/chart">
  <cdr:relSizeAnchor xmlns:cdr="http://schemas.openxmlformats.org/drawingml/2006/chartDrawing">
    <cdr:from>
      <cdr:x>0.82408</cdr:x>
      <cdr:y>0.63114</cdr:y>
    </cdr:from>
    <cdr:to>
      <cdr:x>0.90539</cdr:x>
      <cdr:y>0.69222</cdr:y>
    </cdr:to>
    <cdr:sp macro="" textlink="">
      <cdr:nvSpPr>
        <cdr:cNvPr id="6" name="Szövegdoboz 5"/>
        <cdr:cNvSpPr txBox="1"/>
      </cdr:nvSpPr>
      <cdr:spPr>
        <a:xfrm xmlns:a="http://schemas.openxmlformats.org/drawingml/2006/main">
          <a:off x="7663626" y="3831813"/>
          <a:ext cx="756183" cy="37082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hu-HU" sz="1100"/>
        </a:p>
      </cdr:txBody>
    </cdr:sp>
  </cdr:relSizeAnchor>
  <cdr:relSizeAnchor xmlns:cdr="http://schemas.openxmlformats.org/drawingml/2006/chartDrawing">
    <cdr:from>
      <cdr:x>0.79984</cdr:x>
      <cdr:y>0.63593</cdr:y>
    </cdr:from>
    <cdr:to>
      <cdr:x>0.92416</cdr:x>
      <cdr:y>0.69581</cdr:y>
    </cdr:to>
    <cdr:sp macro="" textlink="">
      <cdr:nvSpPr>
        <cdr:cNvPr id="7" name="Szövegdoboz 6"/>
        <cdr:cNvSpPr txBox="1"/>
      </cdr:nvSpPr>
      <cdr:spPr>
        <a:xfrm xmlns:a="http://schemas.openxmlformats.org/drawingml/2006/main">
          <a:off x="7438225" y="3860898"/>
          <a:ext cx="1156088" cy="3635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hu-HU" sz="1200" b="1">
              <a:solidFill>
                <a:schemeClr val="bg1"/>
              </a:solidFill>
            </a:rPr>
            <a:t>1027,3 </a:t>
          </a:r>
          <a:r>
            <a:rPr lang="hu-HU" sz="1200" b="1" dirty="0">
              <a:solidFill>
                <a:schemeClr val="bg1"/>
              </a:solidFill>
            </a:rPr>
            <a:t>Mrd Ft</a:t>
          </a:r>
        </a:p>
      </cdr:txBody>
    </cdr:sp>
  </cdr:relSizeAnchor>
  <cdr:relSizeAnchor xmlns:cdr="http://schemas.openxmlformats.org/drawingml/2006/chartDrawing">
    <cdr:from>
      <cdr:x>0.33065</cdr:x>
      <cdr:y>0.01351</cdr:y>
    </cdr:from>
    <cdr:to>
      <cdr:x>0.98725</cdr:x>
      <cdr:y>0.26652</cdr:y>
    </cdr:to>
    <cdr:sp macro="" textlink="">
      <cdr:nvSpPr>
        <cdr:cNvPr id="8" name="Szövegdoboz 7"/>
        <cdr:cNvSpPr txBox="1"/>
      </cdr:nvSpPr>
      <cdr:spPr>
        <a:xfrm xmlns:a="http://schemas.openxmlformats.org/drawingml/2006/main">
          <a:off x="2952328" y="72008"/>
          <a:ext cx="5862779" cy="1348173"/>
        </a:xfrm>
        <a:prstGeom xmlns:a="http://schemas.openxmlformats.org/drawingml/2006/main" prst="rect">
          <a:avLst/>
        </a:prstGeom>
      </cdr:spPr>
      <cdr:txBody>
        <a:bodyPr xmlns:a="http://schemas.openxmlformats.org/drawingml/2006/main" vertOverflow="clip" wrap="square" rtlCol="0" anchor="ctr" anchorCtr="0"/>
        <a:lstStyle xmlns:a="http://schemas.openxmlformats.org/drawingml/2006/main"/>
        <a:p xmlns:a="http://schemas.openxmlformats.org/drawingml/2006/main">
          <a:pPr algn="just">
            <a:spcBef>
              <a:spcPts val="600"/>
            </a:spcBef>
            <a:spcAft>
              <a:spcPts val="600"/>
            </a:spcAft>
          </a:pPr>
          <a:r>
            <a:rPr lang="en-US" sz="1200" b="1" dirty="0">
              <a:latin typeface="Segoe UI" panose="020B0502040204020203" pitchFamily="34" charset="0"/>
              <a:ea typeface="Segoe UI" panose="020B0502040204020203" pitchFamily="34" charset="0"/>
              <a:cs typeface="Segoe UI" panose="020B0502040204020203" pitchFamily="34" charset="0"/>
            </a:rPr>
            <a:t>The Government's key objective is to further reduce the costs of </a:t>
          </a:r>
          <a:r>
            <a:rPr lang="en-US" sz="1200" b="1" dirty="0" err="1">
              <a:latin typeface="Segoe UI" panose="020B0502040204020203" pitchFamily="34" charset="0"/>
              <a:ea typeface="Segoe UI" panose="020B0502040204020203" pitchFamily="34" charset="0"/>
              <a:cs typeface="Segoe UI" panose="020B0502040204020203" pitchFamily="34" charset="0"/>
            </a:rPr>
            <a:t>labour</a:t>
          </a:r>
          <a:r>
            <a:rPr lang="en-US" sz="1200" b="1" dirty="0">
              <a:latin typeface="Segoe UI" panose="020B0502040204020203" pitchFamily="34" charset="0"/>
              <a:ea typeface="Segoe UI" panose="020B0502040204020203" pitchFamily="34" charset="0"/>
              <a:cs typeface="Segoe UI" panose="020B0502040204020203" pitchFamily="34" charset="0"/>
            </a:rPr>
            <a:t> and to make the tax system more employment and entrepreneur-friendly.</a:t>
          </a:r>
          <a:endParaRPr lang="hu-HU" sz="1200" b="1" dirty="0">
            <a:latin typeface="Segoe UI" panose="020B0502040204020203" pitchFamily="34" charset="0"/>
            <a:ea typeface="Segoe UI" panose="020B0502040204020203" pitchFamily="34" charset="0"/>
            <a:cs typeface="Segoe UI" panose="020B0502040204020203" pitchFamily="34" charset="0"/>
          </a:endParaRPr>
        </a:p>
        <a:p xmlns:a="http://schemas.openxmlformats.org/drawingml/2006/main">
          <a:pPr algn="just">
            <a:spcBef>
              <a:spcPts val="600"/>
            </a:spcBef>
            <a:spcAft>
              <a:spcPts val="600"/>
            </a:spcAft>
          </a:pPr>
          <a:r>
            <a:rPr lang="en-US" sz="1200" b="1" dirty="0">
              <a:latin typeface="Segoe UI" panose="020B0502040204020203" pitchFamily="34" charset="0"/>
              <a:ea typeface="Segoe UI" panose="020B0502040204020203" pitchFamily="34" charset="0"/>
              <a:cs typeface="Segoe UI" panose="020B0502040204020203" pitchFamily="34" charset="0"/>
            </a:rPr>
            <a:t>In 2019 the pension </a:t>
          </a:r>
          <a:r>
            <a:rPr lang="hu-HU" sz="1200" b="1" dirty="0">
              <a:latin typeface="Segoe UI" panose="020B0502040204020203" pitchFamily="34" charset="0"/>
              <a:ea typeface="Segoe UI" panose="020B0502040204020203" pitchFamily="34" charset="0"/>
              <a:cs typeface="Segoe UI" panose="020B0502040204020203" pitchFamily="34" charset="0"/>
            </a:rPr>
            <a:t>and </a:t>
          </a:r>
          <a:r>
            <a:rPr lang="hu-HU" sz="1200" b="1" dirty="0" err="1">
              <a:latin typeface="Segoe UI" panose="020B0502040204020203" pitchFamily="34" charset="0"/>
              <a:ea typeface="Segoe UI" panose="020B0502040204020203" pitchFamily="34" charset="0"/>
              <a:cs typeface="Segoe UI" panose="020B0502040204020203" pitchFamily="34" charset="0"/>
            </a:rPr>
            <a:t>social</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hu-HU" sz="1200" b="1" dirty="0" err="1">
              <a:latin typeface="Segoe UI" panose="020B0502040204020203" pitchFamily="34" charset="0"/>
              <a:ea typeface="Segoe UI" panose="020B0502040204020203" pitchFamily="34" charset="0"/>
              <a:cs typeface="Segoe UI" panose="020B0502040204020203" pitchFamily="34" charset="0"/>
            </a:rPr>
            <a:t>security</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en-US" sz="1200" b="1" dirty="0">
              <a:latin typeface="Segoe UI" panose="020B0502040204020203" pitchFamily="34" charset="0"/>
              <a:ea typeface="Segoe UI" panose="020B0502040204020203" pitchFamily="34" charset="0"/>
              <a:cs typeface="Segoe UI" panose="020B0502040204020203" pitchFamily="34" charset="0"/>
            </a:rPr>
            <a:t>contribution</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hu-HU" sz="1200" b="1" dirty="0" err="1">
              <a:latin typeface="Segoe UI" panose="020B0502040204020203" pitchFamily="34" charset="0"/>
              <a:ea typeface="Segoe UI" panose="020B0502040204020203" pitchFamily="34" charset="0"/>
              <a:cs typeface="Segoe UI" panose="020B0502040204020203" pitchFamily="34" charset="0"/>
            </a:rPr>
            <a:t>for</a:t>
          </a:r>
          <a:r>
            <a:rPr lang="en-US" sz="1200" b="1" dirty="0">
              <a:latin typeface="Segoe UI" panose="020B0502040204020203" pitchFamily="34" charset="0"/>
              <a:ea typeface="Segoe UI" panose="020B0502040204020203" pitchFamily="34" charset="0"/>
              <a:cs typeface="Segoe UI" panose="020B0502040204020203" pitchFamily="34" charset="0"/>
            </a:rPr>
            <a:t> retired people will also </a:t>
          </a:r>
          <a:r>
            <a:rPr lang="en-US" sz="1200" b="1">
              <a:latin typeface="Segoe UI" panose="020B0502040204020203" pitchFamily="34" charset="0"/>
              <a:ea typeface="Segoe UI" panose="020B0502040204020203" pitchFamily="34" charset="0"/>
              <a:cs typeface="Segoe UI" panose="020B0502040204020203" pitchFamily="34" charset="0"/>
            </a:rPr>
            <a:t>be cancelled, </a:t>
          </a:r>
          <a:r>
            <a:rPr lang="en-US" sz="1200" b="1" dirty="0">
              <a:latin typeface="Segoe UI" panose="020B0502040204020203" pitchFamily="34" charset="0"/>
              <a:ea typeface="Segoe UI" panose="020B0502040204020203" pitchFamily="34" charset="0"/>
              <a:cs typeface="Segoe UI" panose="020B0502040204020203" pitchFamily="34" charset="0"/>
            </a:rPr>
            <a:t>this measure could amount in budget to HUF 45 billion.</a:t>
          </a:r>
          <a:endParaRPr lang="hu-HU" sz="1200" dirty="0">
            <a:latin typeface="Segoe UI" panose="020B0502040204020203" pitchFamily="34" charset="0"/>
            <a:ea typeface="Segoe UI" panose="020B0502040204020203" pitchFamily="34" charset="0"/>
            <a:cs typeface="Segoe UI" panose="020B0502040204020203" pitchFamily="34" charset="0"/>
          </a:endParaRPr>
        </a:p>
      </cdr:txBody>
    </cdr:sp>
  </cdr:relSizeAnchor>
  <cdr:relSizeAnchor xmlns:cdr="http://schemas.openxmlformats.org/drawingml/2006/chartDrawing">
    <cdr:from>
      <cdr:x>0.33065</cdr:x>
      <cdr:y>0.27027</cdr:y>
    </cdr:from>
    <cdr:to>
      <cdr:x>0.43056</cdr:x>
      <cdr:y>0.42994</cdr:y>
    </cdr:to>
    <cdr:sp macro="" textlink="">
      <cdr:nvSpPr>
        <cdr:cNvPr id="9" name="Ellipszis 8"/>
        <cdr:cNvSpPr/>
      </cdr:nvSpPr>
      <cdr:spPr>
        <a:xfrm xmlns:a="http://schemas.openxmlformats.org/drawingml/2006/main">
          <a:off x="2952328" y="1440160"/>
          <a:ext cx="892139" cy="850815"/>
        </a:xfrm>
        <a:prstGeom xmlns:a="http://schemas.openxmlformats.org/drawingml/2006/main" prst="ellipse">
          <a:avLst/>
        </a:prstGeom>
        <a:solidFill xmlns:a="http://schemas.openxmlformats.org/drawingml/2006/main">
          <a:srgbClr val="FF0000"/>
        </a:solidFill>
        <a:ln xmlns:a="http://schemas.openxmlformats.org/drawingml/2006/main">
          <a:solidFill>
            <a:srgbClr val="FF0000"/>
          </a:solidFill>
        </a:ln>
      </cdr:spPr>
      <cdr:style>
        <a:lnRef xmlns:a="http://schemas.openxmlformats.org/drawingml/2006/main" idx="2">
          <a:schemeClr val="accent2">
            <a:shade val="50000"/>
          </a:schemeClr>
        </a:lnRef>
        <a:fillRef xmlns:a="http://schemas.openxmlformats.org/drawingml/2006/main" idx="1">
          <a:schemeClr val="accent2"/>
        </a:fillRef>
        <a:effectRef xmlns:a="http://schemas.openxmlformats.org/drawingml/2006/main" idx="0">
          <a:schemeClr val="accent2"/>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hu-HU"/>
        </a:p>
      </cdr:txBody>
    </cdr:sp>
  </cdr:relSizeAnchor>
  <cdr:relSizeAnchor xmlns:cdr="http://schemas.openxmlformats.org/drawingml/2006/chartDrawing">
    <cdr:from>
      <cdr:x>0.56804</cdr:x>
      <cdr:y>0.38746</cdr:y>
    </cdr:from>
    <cdr:to>
      <cdr:x>0.68418</cdr:x>
      <cdr:y>0.56535</cdr:y>
    </cdr:to>
    <cdr:sp macro="" textlink="">
      <cdr:nvSpPr>
        <cdr:cNvPr id="10" name="Ellipszis 9"/>
        <cdr:cNvSpPr/>
      </cdr:nvSpPr>
      <cdr:spPr>
        <a:xfrm xmlns:a="http://schemas.openxmlformats.org/drawingml/2006/main">
          <a:off x="5541924" y="2399572"/>
          <a:ext cx="1133078" cy="1101700"/>
        </a:xfrm>
        <a:prstGeom xmlns:a="http://schemas.openxmlformats.org/drawingml/2006/main" prst="ellipse">
          <a:avLst/>
        </a:prstGeom>
        <a:solidFill xmlns:a="http://schemas.openxmlformats.org/drawingml/2006/main">
          <a:srgbClr val="FF0000"/>
        </a:solidFill>
        <a:ln xmlns:a="http://schemas.openxmlformats.org/drawingml/2006/main">
          <a:solidFill>
            <a:srgbClr val="FF0000"/>
          </a:solidFill>
        </a:ln>
      </cdr:spPr>
      <cdr:style>
        <a:lnRef xmlns:a="http://schemas.openxmlformats.org/drawingml/2006/main" idx="2">
          <a:schemeClr val="accent2">
            <a:shade val="50000"/>
          </a:schemeClr>
        </a:lnRef>
        <a:fillRef xmlns:a="http://schemas.openxmlformats.org/drawingml/2006/main" idx="1">
          <a:schemeClr val="accent2"/>
        </a:fillRef>
        <a:effectRef xmlns:a="http://schemas.openxmlformats.org/drawingml/2006/main" idx="0">
          <a:schemeClr val="accent2"/>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hu-HU"/>
        </a:p>
      </cdr:txBody>
    </cdr:sp>
  </cdr:relSizeAnchor>
  <cdr:relSizeAnchor xmlns:cdr="http://schemas.openxmlformats.org/drawingml/2006/chartDrawing">
    <cdr:from>
      <cdr:x>0.81245</cdr:x>
      <cdr:y>0.50533</cdr:y>
    </cdr:from>
    <cdr:to>
      <cdr:x>0.94794</cdr:x>
      <cdr:y>0.71286</cdr:y>
    </cdr:to>
    <cdr:sp macro="" textlink="">
      <cdr:nvSpPr>
        <cdr:cNvPr id="11" name="Ellipszis 10"/>
        <cdr:cNvSpPr/>
      </cdr:nvSpPr>
      <cdr:spPr>
        <a:xfrm xmlns:a="http://schemas.openxmlformats.org/drawingml/2006/main">
          <a:off x="7926341" y="3129594"/>
          <a:ext cx="1321859" cy="1285266"/>
        </a:xfrm>
        <a:prstGeom xmlns:a="http://schemas.openxmlformats.org/drawingml/2006/main" prst="ellipse">
          <a:avLst/>
        </a:prstGeom>
        <a:solidFill xmlns:a="http://schemas.openxmlformats.org/drawingml/2006/main">
          <a:srgbClr val="FF0000"/>
        </a:solidFill>
        <a:ln xmlns:a="http://schemas.openxmlformats.org/drawingml/2006/main">
          <a:solidFill>
            <a:srgbClr val="FF0000"/>
          </a:solidFill>
        </a:ln>
      </cdr:spPr>
      <cdr:style>
        <a:lnRef xmlns:a="http://schemas.openxmlformats.org/drawingml/2006/main" idx="2">
          <a:schemeClr val="accent2">
            <a:shade val="50000"/>
          </a:schemeClr>
        </a:lnRef>
        <a:fillRef xmlns:a="http://schemas.openxmlformats.org/drawingml/2006/main" idx="1">
          <a:schemeClr val="accent2"/>
        </a:fillRef>
        <a:effectRef xmlns:a="http://schemas.openxmlformats.org/drawingml/2006/main" idx="0">
          <a:schemeClr val="accent2"/>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hu-HU"/>
        </a:p>
      </cdr:txBody>
    </cdr:sp>
  </cdr:relSizeAnchor>
  <cdr:relSizeAnchor xmlns:cdr="http://schemas.openxmlformats.org/drawingml/2006/chartDrawing">
    <cdr:from>
      <cdr:x>0.3158</cdr:x>
      <cdr:y>0.32468</cdr:y>
    </cdr:from>
    <cdr:to>
      <cdr:x>0.45418</cdr:x>
      <cdr:y>0.37698</cdr:y>
    </cdr:to>
    <cdr:sp macro="" textlink="">
      <cdr:nvSpPr>
        <cdr:cNvPr id="2" name="Szövegdoboz 1"/>
        <cdr:cNvSpPr txBox="1"/>
      </cdr:nvSpPr>
      <cdr:spPr>
        <a:xfrm xmlns:a="http://schemas.openxmlformats.org/drawingml/2006/main">
          <a:off x="2819764" y="1800200"/>
          <a:ext cx="1235594" cy="29000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hu-HU" sz="1200" b="1">
              <a:solidFill>
                <a:schemeClr val="bg1"/>
              </a:solidFill>
              <a:latin typeface="Segoe UI" panose="020B0502040204020203" pitchFamily="34" charset="0"/>
              <a:ea typeface="Segoe UI" panose="020B0502040204020203" pitchFamily="34" charset="0"/>
              <a:cs typeface="Segoe UI" panose="020B0502040204020203" pitchFamily="34" charset="0"/>
            </a:rPr>
            <a:t>HUF 413,3 </a:t>
          </a:r>
          <a:r>
            <a:rPr lang="hu-HU" sz="1200" b="1" dirty="0" err="1">
              <a:solidFill>
                <a:schemeClr val="bg1"/>
              </a:solidFill>
              <a:latin typeface="Segoe UI" panose="020B0502040204020203" pitchFamily="34" charset="0"/>
              <a:ea typeface="Segoe UI" panose="020B0502040204020203" pitchFamily="34" charset="0"/>
              <a:cs typeface="Segoe UI" panose="020B0502040204020203" pitchFamily="34" charset="0"/>
            </a:rPr>
            <a:t>bn</a:t>
          </a:r>
          <a:endParaRPr lang="hu-HU"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cdr:txBody>
    </cdr:sp>
  </cdr:relSizeAnchor>
  <cdr:relSizeAnchor xmlns:cdr="http://schemas.openxmlformats.org/drawingml/2006/chartDrawing">
    <cdr:from>
      <cdr:x>0.55773</cdr:x>
      <cdr:y>0.44156</cdr:y>
    </cdr:from>
    <cdr:to>
      <cdr:x>0.69483</cdr:x>
      <cdr:y>0.51538</cdr:y>
    </cdr:to>
    <cdr:sp macro="" textlink="">
      <cdr:nvSpPr>
        <cdr:cNvPr id="12" name="Szövegdoboz 1"/>
        <cdr:cNvSpPr txBox="1"/>
      </cdr:nvSpPr>
      <cdr:spPr>
        <a:xfrm xmlns:a="http://schemas.openxmlformats.org/drawingml/2006/main">
          <a:off x="4980004" y="2448272"/>
          <a:ext cx="1224136" cy="40930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hu-HU" sz="1200" b="1">
              <a:solidFill>
                <a:schemeClr val="bg1"/>
              </a:solidFill>
              <a:latin typeface="Segoe UI" panose="020B0502040204020203" pitchFamily="34" charset="0"/>
              <a:ea typeface="Segoe UI" panose="020B0502040204020203" pitchFamily="34" charset="0"/>
              <a:cs typeface="Segoe UI" panose="020B0502040204020203" pitchFamily="34" charset="0"/>
            </a:rPr>
            <a:t>HUF 648,9 </a:t>
          </a:r>
          <a:r>
            <a:rPr lang="hu-HU" sz="1200" b="1" dirty="0" err="1">
              <a:solidFill>
                <a:schemeClr val="bg1"/>
              </a:solidFill>
              <a:latin typeface="Segoe UI" panose="020B0502040204020203" pitchFamily="34" charset="0"/>
              <a:ea typeface="Segoe UI" panose="020B0502040204020203" pitchFamily="34" charset="0"/>
              <a:cs typeface="Segoe UI" panose="020B0502040204020203" pitchFamily="34" charset="0"/>
            </a:rPr>
            <a:t>bn</a:t>
          </a:r>
          <a:endParaRPr lang="hu-HU"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cdr:txBody>
    </cdr:sp>
  </cdr:relSizeAnchor>
  <cdr:relSizeAnchor xmlns:cdr="http://schemas.openxmlformats.org/drawingml/2006/chartDrawing">
    <cdr:from>
      <cdr:x>0.82258</cdr:x>
      <cdr:y>0.58108</cdr:y>
    </cdr:from>
    <cdr:to>
      <cdr:x>0.95161</cdr:x>
      <cdr:y>0.64875</cdr:y>
    </cdr:to>
    <cdr:sp macro="" textlink="">
      <cdr:nvSpPr>
        <cdr:cNvPr id="13" name="Szövegdoboz 1"/>
        <cdr:cNvSpPr txBox="1"/>
      </cdr:nvSpPr>
      <cdr:spPr>
        <a:xfrm xmlns:a="http://schemas.openxmlformats.org/drawingml/2006/main">
          <a:off x="7344816" y="3096344"/>
          <a:ext cx="1152128" cy="36058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hu-HU" sz="1200" b="1">
              <a:solidFill>
                <a:schemeClr val="bg1"/>
              </a:solidFill>
              <a:latin typeface="Segoe UI" panose="020B0502040204020203" pitchFamily="34" charset="0"/>
              <a:ea typeface="Segoe UI" panose="020B0502040204020203" pitchFamily="34" charset="0"/>
              <a:cs typeface="Segoe UI" panose="020B0502040204020203" pitchFamily="34" charset="0"/>
            </a:rPr>
            <a:t>HUF 756,6 </a:t>
          </a:r>
          <a:r>
            <a:rPr lang="hu-HU" sz="1200" b="1" dirty="0" err="1">
              <a:solidFill>
                <a:schemeClr val="bg1"/>
              </a:solidFill>
              <a:latin typeface="Segoe UI" panose="020B0502040204020203" pitchFamily="34" charset="0"/>
              <a:ea typeface="Segoe UI" panose="020B0502040204020203" pitchFamily="34" charset="0"/>
              <a:cs typeface="Segoe UI" panose="020B0502040204020203" pitchFamily="34" charset="0"/>
            </a:rPr>
            <a:t>bn</a:t>
          </a:r>
          <a:endParaRPr lang="hu-HU" sz="12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0.25203</cdr:x>
      <cdr:y>0.65789</cdr:y>
    </cdr:from>
    <cdr:to>
      <cdr:x>0.66095</cdr:x>
      <cdr:y>0.66268</cdr:y>
    </cdr:to>
    <cdr:cxnSp macro="">
      <cdr:nvCxnSpPr>
        <cdr:cNvPr id="3" name="Egyenes összekötő 2">
          <a:extLst xmlns:a="http://schemas.openxmlformats.org/drawingml/2006/main">
            <a:ext uri="{FF2B5EF4-FFF2-40B4-BE49-F238E27FC236}">
              <a16:creationId xmlns:a16="http://schemas.microsoft.com/office/drawing/2014/main" id="{B4B4A10F-0819-4C77-9395-1B4474AD813B}"/>
            </a:ext>
          </a:extLst>
        </cdr:cNvPr>
        <cdr:cNvCxnSpPr/>
      </cdr:nvCxnSpPr>
      <cdr:spPr>
        <a:xfrm xmlns:a="http://schemas.openxmlformats.org/drawingml/2006/main" flipV="1">
          <a:off x="2232247" y="3600400"/>
          <a:ext cx="3621798" cy="26214"/>
        </a:xfrm>
        <a:prstGeom xmlns:a="http://schemas.openxmlformats.org/drawingml/2006/main" prst="line">
          <a:avLst/>
        </a:prstGeom>
        <a:ln xmlns:a="http://schemas.openxmlformats.org/drawingml/2006/main" w="9525">
          <a:solidFill>
            <a:srgbClr val="FF0000"/>
          </a:solidFill>
          <a:prstDash val="dash"/>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0.55357</cdr:x>
      <cdr:y>0.14475</cdr:y>
    </cdr:from>
    <cdr:to>
      <cdr:x>0.56911</cdr:x>
      <cdr:y>0.65789</cdr:y>
    </cdr:to>
    <cdr:sp macro="" textlink="">
      <cdr:nvSpPr>
        <cdr:cNvPr id="4" name="Bal oldali kapcsos zárójel 3"/>
        <cdr:cNvSpPr/>
      </cdr:nvSpPr>
      <cdr:spPr>
        <a:xfrm xmlns:a="http://schemas.openxmlformats.org/drawingml/2006/main">
          <a:off x="4902961" y="792160"/>
          <a:ext cx="137598" cy="2808240"/>
        </a:xfrm>
        <a:prstGeom xmlns:a="http://schemas.openxmlformats.org/drawingml/2006/main" prst="leftBrac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hu-HU"/>
        </a:p>
      </cdr:txBody>
    </cdr:sp>
  </cdr:relSizeAnchor>
  <cdr:relSizeAnchor xmlns:cdr="http://schemas.openxmlformats.org/drawingml/2006/chartDrawing">
    <cdr:from>
      <cdr:x>0.40266</cdr:x>
      <cdr:y>0.2982</cdr:y>
    </cdr:from>
    <cdr:to>
      <cdr:x>0.638</cdr:x>
      <cdr:y>0.43593</cdr:y>
    </cdr:to>
    <cdr:sp macro="" textlink="">
      <cdr:nvSpPr>
        <cdr:cNvPr id="5" name="Szövegdoboz 4"/>
        <cdr:cNvSpPr txBox="1"/>
      </cdr:nvSpPr>
      <cdr:spPr>
        <a:xfrm xmlns:a="http://schemas.openxmlformats.org/drawingml/2006/main">
          <a:off x="3744561" y="1810477"/>
          <a:ext cx="2188569" cy="8361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hu-HU" sz="1100"/>
        </a:p>
      </cdr:txBody>
    </cdr:sp>
  </cdr:relSizeAnchor>
  <cdr:relSizeAnchor xmlns:cdr="http://schemas.openxmlformats.org/drawingml/2006/chartDrawing">
    <cdr:from>
      <cdr:x>0.23577</cdr:x>
      <cdr:y>0.33533</cdr:y>
    </cdr:from>
    <cdr:to>
      <cdr:x>0.53479</cdr:x>
      <cdr:y>0.44671</cdr:y>
    </cdr:to>
    <cdr:sp macro="" textlink="">
      <cdr:nvSpPr>
        <cdr:cNvPr id="6" name="Szövegdoboz 5"/>
        <cdr:cNvSpPr txBox="1"/>
      </cdr:nvSpPr>
      <cdr:spPr>
        <a:xfrm xmlns:a="http://schemas.openxmlformats.org/drawingml/2006/main">
          <a:off x="2088231" y="1835130"/>
          <a:ext cx="2648395" cy="60953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hu-HU" sz="2800" b="1" dirty="0">
              <a:solidFill>
                <a:srgbClr val="FF0000"/>
              </a:solidFill>
              <a:latin typeface="Segoe UI" panose="020B0502040204020203" pitchFamily="34" charset="0"/>
              <a:ea typeface="Segoe UI" panose="020B0502040204020203" pitchFamily="34" charset="0"/>
              <a:cs typeface="Segoe UI" panose="020B0502040204020203" pitchFamily="34" charset="0"/>
            </a:rPr>
            <a:t>HUF </a:t>
          </a:r>
          <a:r>
            <a:rPr lang="hu-HU" sz="2800" b="1">
              <a:solidFill>
                <a:srgbClr val="FF0000"/>
              </a:solidFill>
              <a:latin typeface="Segoe UI" panose="020B0502040204020203" pitchFamily="34" charset="0"/>
              <a:ea typeface="Segoe UI" panose="020B0502040204020203" pitchFamily="34" charset="0"/>
              <a:cs typeface="Segoe UI" panose="020B0502040204020203" pitchFamily="34" charset="0"/>
            </a:rPr>
            <a:t>+333,0 </a:t>
          </a:r>
          <a:r>
            <a:rPr lang="hu-HU" sz="2800" b="1" dirty="0" err="1">
              <a:solidFill>
                <a:srgbClr val="FF0000"/>
              </a:solidFill>
              <a:latin typeface="Segoe UI" panose="020B0502040204020203" pitchFamily="34" charset="0"/>
              <a:ea typeface="Segoe UI" panose="020B0502040204020203" pitchFamily="34" charset="0"/>
              <a:cs typeface="Segoe UI" panose="020B0502040204020203" pitchFamily="34" charset="0"/>
            </a:rPr>
            <a:t>bn</a:t>
          </a:r>
          <a:endParaRPr lang="hu-HU" sz="2800" b="1"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cdr:txBody>
    </cdr:sp>
  </cdr:relSizeAnchor>
  <cdr:relSizeAnchor xmlns:cdr="http://schemas.openxmlformats.org/drawingml/2006/chartDrawing">
    <cdr:from>
      <cdr:x>0.70732</cdr:x>
      <cdr:y>0.08167</cdr:y>
    </cdr:from>
    <cdr:to>
      <cdr:x>0.95282</cdr:x>
      <cdr:y>0.96485</cdr:y>
    </cdr:to>
    <cdr:grpSp>
      <cdr:nvGrpSpPr>
        <cdr:cNvPr id="2" name="Csoportba foglalás 1">
          <a:extLst xmlns:a="http://schemas.openxmlformats.org/drawingml/2006/main">
            <a:ext uri="{FF2B5EF4-FFF2-40B4-BE49-F238E27FC236}">
              <a16:creationId xmlns:a16="http://schemas.microsoft.com/office/drawing/2014/main" id="{D9D44138-B6AB-4507-8EE4-64483EA596B6}"/>
            </a:ext>
          </a:extLst>
        </cdr:cNvPr>
        <cdr:cNvGrpSpPr/>
      </cdr:nvGrpSpPr>
      <cdr:grpSpPr>
        <a:xfrm xmlns:a="http://schemas.openxmlformats.org/drawingml/2006/main">
          <a:off x="6264694" y="446940"/>
          <a:ext cx="2174416" cy="4833306"/>
          <a:chOff x="7190263" y="482387"/>
          <a:chExt cx="2399369" cy="5777516"/>
        </a:xfrm>
      </cdr:grpSpPr>
      <cdr:sp macro="" textlink="">
        <cdr:nvSpPr>
          <cdr:cNvPr id="8" name="Szövegdoboz 7"/>
          <cdr:cNvSpPr txBox="1"/>
        </cdr:nvSpPr>
        <cdr:spPr>
          <a:xfrm xmlns:a="http://schemas.openxmlformats.org/drawingml/2006/main">
            <a:off x="7197933" y="1067113"/>
            <a:ext cx="2345649" cy="516451"/>
          </a:xfrm>
          <a:prstGeom xmlns:a="http://schemas.openxmlformats.org/drawingml/2006/main" prst="rect">
            <a:avLst/>
          </a:prstGeom>
          <a:ln xmlns:a="http://schemas.openxmlformats.org/drawingml/2006/main">
            <a:solidFill>
              <a:srgbClr val="FF0000"/>
            </a:solidFill>
          </a:l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vertOverflow="clip" wrap="square" rtlCol="0" anchor="ctr">
            <a:noAutofit/>
          </a:bodyPr>
          <a:lstStyle xmlns:a="http://schemas.openxmlformats.org/drawingml/2006/main"/>
          <a:p xmlns:a="http://schemas.openxmlformats.org/drawingml/2006/main">
            <a:pPr algn="ctr"/>
            <a:r>
              <a:rPr lang="hu-HU" sz="1100" b="1" dirty="0" err="1">
                <a:latin typeface="Segoe UI" panose="020B0502040204020203" pitchFamily="34" charset="0"/>
                <a:ea typeface="Segoe UI" panose="020B0502040204020203" pitchFamily="34" charset="0"/>
                <a:cs typeface="Segoe UI" panose="020B0502040204020203" pitchFamily="34" charset="0"/>
              </a:rPr>
              <a:t>Housing</a:t>
            </a:r>
            <a:r>
              <a:rPr lang="hu-HU" sz="1100" b="1" dirty="0">
                <a:latin typeface="Segoe UI" panose="020B0502040204020203" pitchFamily="34" charset="0"/>
                <a:ea typeface="Segoe UI" panose="020B0502040204020203" pitchFamily="34" charset="0"/>
                <a:cs typeface="Segoe UI" panose="020B0502040204020203" pitchFamily="34" charset="0"/>
              </a:rPr>
              <a:t> </a:t>
            </a:r>
            <a:r>
              <a:rPr lang="hu-HU" sz="1100" b="1" dirty="0" err="1">
                <a:latin typeface="Segoe UI" panose="020B0502040204020203" pitchFamily="34" charset="0"/>
                <a:ea typeface="Segoe UI" panose="020B0502040204020203" pitchFamily="34" charset="0"/>
                <a:cs typeface="Segoe UI" panose="020B0502040204020203" pitchFamily="34" charset="0"/>
              </a:rPr>
              <a:t>grants</a:t>
            </a:r>
            <a:r>
              <a:rPr lang="hu-HU" sz="1100" b="1" baseline="0" dirty="0">
                <a:latin typeface="Segoe UI" panose="020B0502040204020203" pitchFamily="34" charset="0"/>
                <a:ea typeface="Segoe UI" panose="020B0502040204020203" pitchFamily="34" charset="0"/>
                <a:cs typeface="Segoe UI" panose="020B0502040204020203" pitchFamily="34" charset="0"/>
              </a:rPr>
              <a:t>:</a:t>
            </a:r>
            <a:r>
              <a:rPr lang="hu-HU" sz="1100" baseline="0" dirty="0">
                <a:latin typeface="Segoe UI" panose="020B0502040204020203" pitchFamily="34" charset="0"/>
                <a:ea typeface="Segoe UI" panose="020B0502040204020203" pitchFamily="34" charset="0"/>
                <a:cs typeface="Segoe UI" panose="020B0502040204020203" pitchFamily="34" charset="0"/>
              </a:rPr>
              <a:t>    </a:t>
            </a:r>
          </a:p>
          <a:p xmlns:a="http://schemas.openxmlformats.org/drawingml/2006/main">
            <a:pPr algn="ctr"/>
            <a:r>
              <a:rPr lang="hu-HU" sz="1100" baseline="0">
                <a:latin typeface="Segoe UI" panose="020B0502040204020203" pitchFamily="34" charset="0"/>
                <a:ea typeface="Segoe UI" panose="020B0502040204020203" pitchFamily="34" charset="0"/>
                <a:cs typeface="Segoe UI" panose="020B0502040204020203" pitchFamily="34" charset="0"/>
              </a:rPr>
              <a:t>      </a:t>
            </a:r>
            <a:r>
              <a:rPr lang="hu-HU" sz="1100" b="1" baseline="0">
                <a:solidFill>
                  <a:srgbClr val="FF0000"/>
                </a:solidFill>
                <a:latin typeface="Segoe UI" panose="020B0502040204020203" pitchFamily="34" charset="0"/>
                <a:ea typeface="Segoe UI" panose="020B0502040204020203" pitchFamily="34" charset="0"/>
                <a:cs typeface="Segoe UI" panose="020B0502040204020203" pitchFamily="34" charset="0"/>
              </a:rPr>
              <a:t>242,4</a:t>
            </a:r>
            <a:endParaRPr lang="hu-HU" sz="1100" b="1" baseline="0"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cdr:txBody>
      </cdr:sp>
      <cdr:sp macro="" textlink="">
        <cdr:nvSpPr>
          <cdr:cNvPr id="9" name="Szövegdoboz 8"/>
          <cdr:cNvSpPr txBox="1"/>
        </cdr:nvSpPr>
        <cdr:spPr>
          <a:xfrm xmlns:a="http://schemas.openxmlformats.org/drawingml/2006/main">
            <a:off x="7190293" y="482387"/>
            <a:ext cx="2345649" cy="515063"/>
          </a:xfrm>
          <a:prstGeom xmlns:a="http://schemas.openxmlformats.org/drawingml/2006/main" prst="rect">
            <a:avLst/>
          </a:prstGeom>
          <a:ln xmlns:a="http://schemas.openxmlformats.org/drawingml/2006/main">
            <a:solidFill>
              <a:srgbClr val="FF0000"/>
            </a:solidFill>
          </a:l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vertOverflow="clip" wrap="square" rtlCol="0" anchor="ctr">
            <a:spAutoFit/>
          </a:bodyPr>
          <a:lstStyle xmlns:a="http://schemas.openxmlformats.org/drawingml/2006/main"/>
          <a:p xmlns:a="http://schemas.openxmlformats.org/drawingml/2006/main">
            <a:pPr algn="ctr"/>
            <a:r>
              <a:rPr lang="hu-HU" sz="1100" b="1" dirty="0" err="1">
                <a:latin typeface="Segoe UI" panose="020B0502040204020203" pitchFamily="34" charset="0"/>
                <a:ea typeface="Segoe UI" panose="020B0502040204020203" pitchFamily="34" charset="0"/>
                <a:cs typeface="Segoe UI" panose="020B0502040204020203" pitchFamily="34" charset="0"/>
              </a:rPr>
              <a:t>Priority</a:t>
            </a:r>
            <a:r>
              <a:rPr lang="hu-HU" sz="1100" b="1" dirty="0">
                <a:latin typeface="Segoe UI" panose="020B0502040204020203" pitchFamily="34" charset="0"/>
                <a:ea typeface="Segoe UI" panose="020B0502040204020203" pitchFamily="34" charset="0"/>
                <a:cs typeface="Segoe UI" panose="020B0502040204020203" pitchFamily="34" charset="0"/>
              </a:rPr>
              <a:t> </a:t>
            </a:r>
            <a:r>
              <a:rPr lang="hu-HU" sz="1100" b="1" dirty="0" err="1">
                <a:latin typeface="Segoe UI" panose="020B0502040204020203" pitchFamily="34" charset="0"/>
                <a:ea typeface="Segoe UI" panose="020B0502040204020203" pitchFamily="34" charset="0"/>
                <a:cs typeface="Segoe UI" panose="020B0502040204020203" pitchFamily="34" charset="0"/>
              </a:rPr>
              <a:t>highways</a:t>
            </a:r>
            <a:r>
              <a:rPr lang="hu-HU" sz="1100" b="1" baseline="0" dirty="0">
                <a:latin typeface="Segoe UI" panose="020B0502040204020203" pitchFamily="34" charset="0"/>
                <a:ea typeface="Segoe UI" panose="020B0502040204020203" pitchFamily="34" charset="0"/>
                <a:cs typeface="Segoe UI" panose="020B0502040204020203" pitchFamily="34" charset="0"/>
              </a:rPr>
              <a:t>:</a:t>
            </a:r>
            <a:r>
              <a:rPr lang="hu-HU" sz="1100" baseline="0" dirty="0">
                <a:latin typeface="Segoe UI" panose="020B0502040204020203" pitchFamily="34" charset="0"/>
                <a:ea typeface="Segoe UI" panose="020B0502040204020203" pitchFamily="34" charset="0"/>
                <a:cs typeface="Segoe UI" panose="020B0502040204020203" pitchFamily="34" charset="0"/>
              </a:rPr>
              <a:t>  </a:t>
            </a:r>
          </a:p>
          <a:p xmlns:a="http://schemas.openxmlformats.org/drawingml/2006/main">
            <a:pPr algn="ctr"/>
            <a:r>
              <a:rPr lang="hu-HU" sz="1100" b="1" baseline="0" dirty="0">
                <a:solidFill>
                  <a:srgbClr val="FF0000"/>
                </a:solidFill>
                <a:latin typeface="Segoe UI" panose="020B0502040204020203" pitchFamily="34" charset="0"/>
                <a:ea typeface="Segoe UI" panose="020B0502040204020203" pitchFamily="34" charset="0"/>
                <a:cs typeface="Segoe UI" panose="020B0502040204020203" pitchFamily="34" charset="0"/>
              </a:rPr>
              <a:t>314,4</a:t>
            </a:r>
          </a:p>
        </cdr:txBody>
      </cdr:sp>
      <cdr:sp macro="" textlink="">
        <cdr:nvSpPr>
          <cdr:cNvPr id="10" name="Szövegdoboz 1"/>
          <cdr:cNvSpPr txBox="1"/>
        </cdr:nvSpPr>
        <cdr:spPr>
          <a:xfrm xmlns:a="http://schemas.openxmlformats.org/drawingml/2006/main">
            <a:off x="7190263" y="1669637"/>
            <a:ext cx="2345649" cy="717409"/>
          </a:xfrm>
          <a:prstGeom xmlns:a="http://schemas.openxmlformats.org/drawingml/2006/main" prst="rect">
            <a:avLst/>
          </a:prstGeom>
          <a:ln xmlns:a="http://schemas.openxmlformats.org/drawingml/2006/main">
            <a:solidFill>
              <a:srgbClr val="FF0000"/>
            </a:solidFill>
          </a:l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wrap="square" rtlCol="0" anchor="ctr">
            <a:sp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hu-HU" sz="1100" b="1" dirty="0" err="1">
                <a:latin typeface="Segoe UI" panose="020B0502040204020203" pitchFamily="34" charset="0"/>
                <a:ea typeface="Segoe UI" panose="020B0502040204020203" pitchFamily="34" charset="0"/>
                <a:cs typeface="Segoe UI" panose="020B0502040204020203" pitchFamily="34" charset="0"/>
              </a:rPr>
              <a:t>Infrastruture</a:t>
            </a:r>
            <a:r>
              <a:rPr lang="hu-HU" sz="1100" b="1" dirty="0">
                <a:latin typeface="Segoe UI" panose="020B0502040204020203" pitchFamily="34" charset="0"/>
                <a:ea typeface="Segoe UI" panose="020B0502040204020203" pitchFamily="34" charset="0"/>
                <a:cs typeface="Segoe UI" panose="020B0502040204020203" pitchFamily="34" charset="0"/>
              </a:rPr>
              <a:t> </a:t>
            </a:r>
            <a:r>
              <a:rPr lang="hu-HU" sz="1100" b="1" dirty="0" err="1">
                <a:latin typeface="Segoe UI" panose="020B0502040204020203" pitchFamily="34" charset="0"/>
                <a:ea typeface="Segoe UI" panose="020B0502040204020203" pitchFamily="34" charset="0"/>
                <a:cs typeface="Segoe UI" panose="020B0502040204020203" pitchFamily="34" charset="0"/>
              </a:rPr>
              <a:t>development</a:t>
            </a:r>
            <a:r>
              <a:rPr lang="hu-HU" sz="1100" b="1" dirty="0">
                <a:latin typeface="Segoe UI" panose="020B0502040204020203" pitchFamily="34" charset="0"/>
                <a:ea typeface="Segoe UI" panose="020B0502040204020203" pitchFamily="34" charset="0"/>
                <a:cs typeface="Segoe UI" panose="020B0502040204020203" pitchFamily="34" charset="0"/>
              </a:rPr>
              <a:t> </a:t>
            </a:r>
            <a:r>
              <a:rPr lang="hu-HU" sz="1100" b="1" dirty="0" err="1">
                <a:latin typeface="Segoe UI" panose="020B0502040204020203" pitchFamily="34" charset="0"/>
                <a:ea typeface="Segoe UI" panose="020B0502040204020203" pitchFamily="34" charset="0"/>
                <a:cs typeface="Segoe UI" panose="020B0502040204020203" pitchFamily="34" charset="0"/>
              </a:rPr>
              <a:t>in</a:t>
            </a:r>
            <a:r>
              <a:rPr lang="hu-HU" sz="1100" b="1" dirty="0">
                <a:latin typeface="Segoe UI" panose="020B0502040204020203" pitchFamily="34" charset="0"/>
                <a:ea typeface="Segoe UI" panose="020B0502040204020203" pitchFamily="34" charset="0"/>
                <a:cs typeface="Segoe UI" panose="020B0502040204020203" pitchFamily="34" charset="0"/>
              </a:rPr>
              <a:t> </a:t>
            </a:r>
            <a:r>
              <a:rPr lang="hu-HU" sz="1100" b="1" dirty="0" err="1">
                <a:latin typeface="Segoe UI" panose="020B0502040204020203" pitchFamily="34" charset="0"/>
                <a:ea typeface="Segoe UI" panose="020B0502040204020203" pitchFamily="34" charset="0"/>
                <a:cs typeface="Segoe UI" panose="020B0502040204020203" pitchFamily="34" charset="0"/>
              </a:rPr>
              <a:t>county</a:t>
            </a:r>
            <a:r>
              <a:rPr lang="hu-HU" sz="1100" b="1" dirty="0">
                <a:latin typeface="Segoe UI" panose="020B0502040204020203" pitchFamily="34" charset="0"/>
                <a:ea typeface="Segoe UI" panose="020B0502040204020203" pitchFamily="34" charset="0"/>
                <a:cs typeface="Segoe UI" panose="020B0502040204020203" pitchFamily="34" charset="0"/>
              </a:rPr>
              <a:t> </a:t>
            </a:r>
            <a:r>
              <a:rPr lang="hu-HU" sz="1100" b="1" dirty="0" err="1">
                <a:latin typeface="Segoe UI" panose="020B0502040204020203" pitchFamily="34" charset="0"/>
                <a:ea typeface="Segoe UI" panose="020B0502040204020203" pitchFamily="34" charset="0"/>
                <a:cs typeface="Segoe UI" panose="020B0502040204020203" pitchFamily="34" charset="0"/>
              </a:rPr>
              <a:t>level</a:t>
            </a:r>
            <a:r>
              <a:rPr lang="hu-HU" sz="1100" b="1" dirty="0">
                <a:latin typeface="Segoe UI" panose="020B0502040204020203" pitchFamily="34" charset="0"/>
                <a:ea typeface="Segoe UI" panose="020B0502040204020203" pitchFamily="34" charset="0"/>
                <a:cs typeface="Segoe UI" panose="020B0502040204020203" pitchFamily="34" charset="0"/>
              </a:rPr>
              <a:t> </a:t>
            </a:r>
            <a:r>
              <a:rPr lang="hu-HU" sz="1100" b="1" dirty="0" err="1">
                <a:latin typeface="Segoe UI" panose="020B0502040204020203" pitchFamily="34" charset="0"/>
                <a:ea typeface="Segoe UI" panose="020B0502040204020203" pitchFamily="34" charset="0"/>
                <a:cs typeface="Segoe UI" panose="020B0502040204020203" pitchFamily="34" charset="0"/>
              </a:rPr>
              <a:t>cities</a:t>
            </a:r>
            <a:r>
              <a:rPr lang="hu-HU" sz="1100" b="1" baseline="0" dirty="0">
                <a:latin typeface="Segoe UI" panose="020B0502040204020203" pitchFamily="34" charset="0"/>
                <a:ea typeface="Segoe UI" panose="020B0502040204020203" pitchFamily="34" charset="0"/>
                <a:cs typeface="Segoe UI" panose="020B0502040204020203" pitchFamily="34" charset="0"/>
              </a:rPr>
              <a:t>:</a:t>
            </a:r>
            <a:r>
              <a:rPr lang="hu-HU" sz="1100" baseline="0" dirty="0">
                <a:latin typeface="Segoe UI" panose="020B0502040204020203" pitchFamily="34" charset="0"/>
                <a:ea typeface="Segoe UI" panose="020B0502040204020203" pitchFamily="34" charset="0"/>
                <a:cs typeface="Segoe UI" panose="020B0502040204020203" pitchFamily="34" charset="0"/>
              </a:rPr>
              <a:t>                                </a:t>
            </a:r>
            <a:r>
              <a:rPr lang="hu-HU" sz="1100" b="1" baseline="0" dirty="0">
                <a:solidFill>
                  <a:srgbClr val="FF0000"/>
                </a:solidFill>
                <a:latin typeface="Segoe UI" panose="020B0502040204020203" pitchFamily="34" charset="0"/>
                <a:ea typeface="Segoe UI" panose="020B0502040204020203" pitchFamily="34" charset="0"/>
                <a:cs typeface="Segoe UI" panose="020B0502040204020203" pitchFamily="34" charset="0"/>
              </a:rPr>
              <a:t>135,0</a:t>
            </a:r>
          </a:p>
        </cdr:txBody>
      </cdr:sp>
      <cdr:sp macro="" textlink="">
        <cdr:nvSpPr>
          <cdr:cNvPr id="11" name="Szövegdoboz 1"/>
          <cdr:cNvSpPr txBox="1"/>
        </cdr:nvSpPr>
        <cdr:spPr>
          <a:xfrm xmlns:a="http://schemas.openxmlformats.org/drawingml/2006/main">
            <a:off x="7228496" y="2432641"/>
            <a:ext cx="2345649" cy="717409"/>
          </a:xfrm>
          <a:prstGeom xmlns:a="http://schemas.openxmlformats.org/drawingml/2006/main" prst="rect">
            <a:avLst/>
          </a:prstGeom>
          <a:ln xmlns:a="http://schemas.openxmlformats.org/drawingml/2006/main">
            <a:solidFill>
              <a:srgbClr val="FF0000"/>
            </a:solidFill>
          </a:l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wrap="square" rtlCol="0" anchor="ctr">
            <a:sp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hu-HU" b="1" dirty="0" err="1">
                <a:latin typeface="Segoe UI" panose="020B0502040204020203" pitchFamily="34" charset="0"/>
                <a:ea typeface="Segoe UI" panose="020B0502040204020203" pitchFamily="34" charset="0"/>
                <a:cs typeface="Segoe UI" panose="020B0502040204020203" pitchFamily="34" charset="0"/>
              </a:rPr>
              <a:t>N</a:t>
            </a:r>
            <a:r>
              <a:rPr lang="hu-HU" sz="1100" b="1" dirty="0" err="1">
                <a:latin typeface="Segoe UI" panose="020B0502040204020203" pitchFamily="34" charset="0"/>
                <a:ea typeface="Segoe UI" panose="020B0502040204020203" pitchFamily="34" charset="0"/>
                <a:cs typeface="Segoe UI" panose="020B0502040204020203" pitchFamily="34" charset="0"/>
              </a:rPr>
              <a:t>uclear</a:t>
            </a:r>
            <a:r>
              <a:rPr lang="hu-HU" sz="1100" b="1" dirty="0">
                <a:latin typeface="Segoe UI" panose="020B0502040204020203" pitchFamily="34" charset="0"/>
                <a:ea typeface="Segoe UI" panose="020B0502040204020203" pitchFamily="34" charset="0"/>
                <a:cs typeface="Segoe UI" panose="020B0502040204020203" pitchFamily="34" charset="0"/>
              </a:rPr>
              <a:t> </a:t>
            </a:r>
            <a:r>
              <a:rPr lang="hu-HU" sz="1100" b="1" dirty="0" err="1">
                <a:latin typeface="Segoe UI" panose="020B0502040204020203" pitchFamily="34" charset="0"/>
                <a:ea typeface="Segoe UI" panose="020B0502040204020203" pitchFamily="34" charset="0"/>
                <a:cs typeface="Segoe UI" panose="020B0502040204020203" pitchFamily="34" charset="0"/>
              </a:rPr>
              <a:t>power</a:t>
            </a:r>
            <a:r>
              <a:rPr lang="hu-HU" sz="1100" b="1" dirty="0">
                <a:latin typeface="Segoe UI" panose="020B0502040204020203" pitchFamily="34" charset="0"/>
                <a:ea typeface="Segoe UI" panose="020B0502040204020203" pitchFamily="34" charset="0"/>
                <a:cs typeface="Segoe UI" panose="020B0502040204020203" pitchFamily="34" charset="0"/>
              </a:rPr>
              <a:t> </a:t>
            </a:r>
            <a:r>
              <a:rPr lang="hu-HU" sz="1100" b="1" dirty="0" err="1">
                <a:latin typeface="Segoe UI" panose="020B0502040204020203" pitchFamily="34" charset="0"/>
                <a:ea typeface="Segoe UI" panose="020B0502040204020203" pitchFamily="34" charset="0"/>
                <a:cs typeface="Segoe UI" panose="020B0502040204020203" pitchFamily="34" charset="0"/>
              </a:rPr>
              <a:t>plant</a:t>
            </a:r>
            <a:r>
              <a:rPr lang="hu-HU" sz="1100" b="1" dirty="0">
                <a:latin typeface="Segoe UI" panose="020B0502040204020203" pitchFamily="34" charset="0"/>
                <a:ea typeface="Segoe UI" panose="020B0502040204020203" pitchFamily="34" charset="0"/>
                <a:cs typeface="Segoe UI" panose="020B0502040204020203" pitchFamily="34" charset="0"/>
              </a:rPr>
              <a:t> </a:t>
            </a:r>
            <a:r>
              <a:rPr lang="hu-HU" sz="1100" b="1" dirty="0" err="1">
                <a:latin typeface="Segoe UI" panose="020B0502040204020203" pitchFamily="34" charset="0"/>
                <a:ea typeface="Segoe UI" panose="020B0502040204020203" pitchFamily="34" charset="0"/>
                <a:cs typeface="Segoe UI" panose="020B0502040204020203" pitchFamily="34" charset="0"/>
              </a:rPr>
              <a:t>investments</a:t>
            </a:r>
            <a:r>
              <a:rPr lang="hu-HU" b="1" dirty="0">
                <a:latin typeface="Segoe UI" panose="020B0502040204020203" pitchFamily="34" charset="0"/>
                <a:ea typeface="Segoe UI" panose="020B0502040204020203" pitchFamily="34" charset="0"/>
                <a:cs typeface="Segoe UI" panose="020B0502040204020203" pitchFamily="34" charset="0"/>
              </a:rPr>
              <a:t> (Paks II)</a:t>
            </a:r>
            <a:r>
              <a:rPr lang="hu-HU" sz="1100" b="1" baseline="0" dirty="0">
                <a:latin typeface="Segoe UI" panose="020B0502040204020203" pitchFamily="34" charset="0"/>
                <a:ea typeface="Segoe UI" panose="020B0502040204020203" pitchFamily="34" charset="0"/>
                <a:cs typeface="Segoe UI" panose="020B0502040204020203" pitchFamily="34" charset="0"/>
              </a:rPr>
              <a:t>:</a:t>
            </a:r>
            <a:r>
              <a:rPr lang="hu-HU" sz="1100" baseline="0" dirty="0">
                <a:latin typeface="Segoe UI" panose="020B0502040204020203" pitchFamily="34" charset="0"/>
                <a:ea typeface="Segoe UI" panose="020B0502040204020203" pitchFamily="34" charset="0"/>
                <a:cs typeface="Segoe UI" panose="020B0502040204020203" pitchFamily="34" charset="0"/>
              </a:rPr>
              <a:t>                             </a:t>
            </a:r>
            <a:r>
              <a:rPr lang="hu-HU" sz="1100" b="1" baseline="0" dirty="0">
                <a:solidFill>
                  <a:srgbClr val="FF0000"/>
                </a:solidFill>
                <a:latin typeface="Segoe UI" panose="020B0502040204020203" pitchFamily="34" charset="0"/>
                <a:ea typeface="Segoe UI" panose="020B0502040204020203" pitchFamily="34" charset="0"/>
                <a:cs typeface="Segoe UI" panose="020B0502040204020203" pitchFamily="34" charset="0"/>
              </a:rPr>
              <a:t>106,1 Mrd Ft     </a:t>
            </a:r>
          </a:p>
        </cdr:txBody>
      </cdr:sp>
      <cdr:sp macro="" textlink="">
        <cdr:nvSpPr>
          <cdr:cNvPr id="12" name="Szövegdoboz 1"/>
          <cdr:cNvSpPr txBox="1"/>
        </cdr:nvSpPr>
        <cdr:spPr>
          <a:xfrm xmlns:a="http://schemas.openxmlformats.org/drawingml/2006/main">
            <a:off x="7236138" y="3187530"/>
            <a:ext cx="2345649" cy="524037"/>
          </a:xfrm>
          <a:prstGeom xmlns:a="http://schemas.openxmlformats.org/drawingml/2006/main" prst="rect">
            <a:avLst/>
          </a:prstGeom>
          <a:ln xmlns:a="http://schemas.openxmlformats.org/drawingml/2006/main">
            <a:solidFill>
              <a:srgbClr val="FF0000"/>
            </a:solidFill>
          </a:l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wrap="square" rtlCol="0" anchor="ctr">
            <a:sp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hu-HU" sz="1100" b="1" dirty="0">
                <a:latin typeface="Segoe UI" panose="020B0502040204020203" pitchFamily="34" charset="0"/>
                <a:ea typeface="Segoe UI" panose="020B0502040204020203" pitchFamily="34" charset="0"/>
                <a:cs typeface="Segoe UI" panose="020B0502040204020203" pitchFamily="34" charset="0"/>
              </a:rPr>
              <a:t>National </a:t>
            </a:r>
            <a:r>
              <a:rPr lang="hu-HU" sz="1100" b="1" dirty="0" err="1">
                <a:latin typeface="Segoe UI" panose="020B0502040204020203" pitchFamily="34" charset="0"/>
                <a:ea typeface="Segoe UI" panose="020B0502040204020203" pitchFamily="34" charset="0"/>
                <a:cs typeface="Segoe UI" panose="020B0502040204020203" pitchFamily="34" charset="0"/>
              </a:rPr>
              <a:t>Olimpic</a:t>
            </a:r>
            <a:r>
              <a:rPr lang="hu-HU" sz="1100" b="1" dirty="0">
                <a:latin typeface="Segoe UI" panose="020B0502040204020203" pitchFamily="34" charset="0"/>
                <a:ea typeface="Segoe UI" panose="020B0502040204020203" pitchFamily="34" charset="0"/>
                <a:cs typeface="Segoe UI" panose="020B0502040204020203" pitchFamily="34" charset="0"/>
              </a:rPr>
              <a:t> Centre </a:t>
            </a:r>
            <a:r>
              <a:rPr lang="hu-HU" sz="1100" b="1" baseline="0">
                <a:latin typeface="Segoe UI" panose="020B0502040204020203" pitchFamily="34" charset="0"/>
                <a:ea typeface="Segoe UI" panose="020B0502040204020203" pitchFamily="34" charset="0"/>
                <a:cs typeface="Segoe UI" panose="020B0502040204020203" pitchFamily="34" charset="0"/>
              </a:rPr>
              <a:t>:</a:t>
            </a:r>
            <a:r>
              <a:rPr lang="hu-HU" sz="1100" baseline="0">
                <a:latin typeface="Segoe UI" panose="020B0502040204020203" pitchFamily="34" charset="0"/>
                <a:ea typeface="Segoe UI" panose="020B0502040204020203" pitchFamily="34" charset="0"/>
                <a:cs typeface="Segoe UI" panose="020B0502040204020203" pitchFamily="34" charset="0"/>
              </a:rPr>
              <a:t>                             </a:t>
            </a:r>
            <a:r>
              <a:rPr lang="hu-HU" sz="1100" b="1" baseline="0">
                <a:solidFill>
                  <a:srgbClr val="FF0000"/>
                </a:solidFill>
                <a:latin typeface="Segoe UI" panose="020B0502040204020203" pitchFamily="34" charset="0"/>
                <a:ea typeface="Segoe UI" panose="020B0502040204020203" pitchFamily="34" charset="0"/>
                <a:cs typeface="Segoe UI" panose="020B0502040204020203" pitchFamily="34" charset="0"/>
              </a:rPr>
              <a:t>90,8</a:t>
            </a:r>
            <a:endParaRPr lang="hu-HU" sz="1100" b="1" baseline="0"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cdr:txBody>
      </cdr:sp>
      <cdr:sp macro="" textlink="">
        <cdr:nvSpPr>
          <cdr:cNvPr id="16" name="Szövegdoboz 1"/>
          <cdr:cNvSpPr txBox="1"/>
        </cdr:nvSpPr>
        <cdr:spPr>
          <a:xfrm xmlns:a="http://schemas.openxmlformats.org/drawingml/2006/main">
            <a:off x="7243983" y="3841216"/>
            <a:ext cx="2345649" cy="722809"/>
          </a:xfrm>
          <a:prstGeom xmlns:a="http://schemas.openxmlformats.org/drawingml/2006/main" prst="rect">
            <a:avLst/>
          </a:prstGeom>
          <a:ln xmlns:a="http://schemas.openxmlformats.org/drawingml/2006/main">
            <a:solidFill>
              <a:srgbClr val="FF0000"/>
            </a:solidFill>
          </a:l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wrap="square" rtlCol="0" anchor="ctr">
            <a:sp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hu-HU" sz="1100" b="1" dirty="0" err="1">
                <a:latin typeface="Segoe UI" panose="020B0502040204020203" pitchFamily="34" charset="0"/>
                <a:ea typeface="Segoe UI" panose="020B0502040204020203" pitchFamily="34" charset="0"/>
                <a:cs typeface="Segoe UI" panose="020B0502040204020203" pitchFamily="34" charset="0"/>
              </a:rPr>
              <a:t>Investment</a:t>
            </a:r>
            <a:r>
              <a:rPr lang="hu-HU" sz="1100" b="1" dirty="0">
                <a:latin typeface="Segoe UI" panose="020B0502040204020203" pitchFamily="34" charset="0"/>
                <a:ea typeface="Segoe UI" panose="020B0502040204020203" pitchFamily="34" charset="0"/>
                <a:cs typeface="Segoe UI" panose="020B0502040204020203" pitchFamily="34" charset="0"/>
              </a:rPr>
              <a:t> </a:t>
            </a:r>
            <a:r>
              <a:rPr lang="hu-HU" sz="1100" b="1" dirty="0" err="1">
                <a:latin typeface="Segoe UI" panose="020B0502040204020203" pitchFamily="34" charset="0"/>
                <a:ea typeface="Segoe UI" panose="020B0502040204020203" pitchFamily="34" charset="0"/>
                <a:cs typeface="Segoe UI" panose="020B0502040204020203" pitchFamily="34" charset="0"/>
              </a:rPr>
              <a:t>incentive</a:t>
            </a:r>
            <a:r>
              <a:rPr lang="hu-HU" sz="1100" b="1" dirty="0">
                <a:latin typeface="Segoe UI" panose="020B0502040204020203" pitchFamily="34" charset="0"/>
                <a:ea typeface="Segoe UI" panose="020B0502040204020203" pitchFamily="34" charset="0"/>
                <a:cs typeface="Segoe UI" panose="020B0502040204020203" pitchFamily="34" charset="0"/>
              </a:rPr>
              <a:t> </a:t>
            </a:r>
            <a:r>
              <a:rPr lang="hu-HU" sz="1100" b="1" dirty="0" err="1">
                <a:latin typeface="Segoe UI" panose="020B0502040204020203" pitchFamily="34" charset="0"/>
                <a:ea typeface="Segoe UI" panose="020B0502040204020203" pitchFamily="34" charset="0"/>
                <a:cs typeface="Segoe UI" panose="020B0502040204020203" pitchFamily="34" charset="0"/>
              </a:rPr>
              <a:t>appropriation</a:t>
            </a:r>
            <a:r>
              <a:rPr lang="hu-HU" sz="1100" b="1" baseline="0">
                <a:latin typeface="Segoe UI" panose="020B0502040204020203" pitchFamily="34" charset="0"/>
                <a:ea typeface="Segoe UI" panose="020B0502040204020203" pitchFamily="34" charset="0"/>
                <a:cs typeface="Segoe UI" panose="020B0502040204020203" pitchFamily="34" charset="0"/>
              </a:rPr>
              <a:t>:</a:t>
            </a:r>
            <a:r>
              <a:rPr lang="hu-HU" sz="1100" baseline="0">
                <a:latin typeface="Segoe UI" panose="020B0502040204020203" pitchFamily="34" charset="0"/>
                <a:ea typeface="Segoe UI" panose="020B0502040204020203" pitchFamily="34" charset="0"/>
                <a:cs typeface="Segoe UI" panose="020B0502040204020203" pitchFamily="34" charset="0"/>
              </a:rPr>
              <a:t>                              </a:t>
            </a:r>
            <a:r>
              <a:rPr lang="hu-HU" sz="1100" b="1" baseline="0">
                <a:solidFill>
                  <a:srgbClr val="FF0000"/>
                </a:solidFill>
                <a:latin typeface="Segoe UI" panose="020B0502040204020203" pitchFamily="34" charset="0"/>
                <a:ea typeface="Segoe UI" panose="020B0502040204020203" pitchFamily="34" charset="0"/>
                <a:cs typeface="Segoe UI" panose="020B0502040204020203" pitchFamily="34" charset="0"/>
              </a:rPr>
              <a:t>50,0</a:t>
            </a:r>
            <a:endParaRPr lang="hu-HU" sz="1100" b="1" baseline="0"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cdr:txBody>
      </cdr:sp>
      <cdr:sp macro="" textlink="">
        <cdr:nvSpPr>
          <cdr:cNvPr id="18" name="Szövegdoboz 1"/>
          <cdr:cNvSpPr txBox="1"/>
        </cdr:nvSpPr>
        <cdr:spPr>
          <a:xfrm xmlns:a="http://schemas.openxmlformats.org/drawingml/2006/main">
            <a:off x="7243678" y="4598807"/>
            <a:ext cx="2345649" cy="903511"/>
          </a:xfrm>
          <a:prstGeom xmlns:a="http://schemas.openxmlformats.org/drawingml/2006/main" prst="rect">
            <a:avLst/>
          </a:prstGeom>
          <a:ln xmlns:a="http://schemas.openxmlformats.org/drawingml/2006/main">
            <a:solidFill>
              <a:srgbClr val="FF0000"/>
            </a:solidFill>
          </a:l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wrap="square" rtlCol="0" anchor="ctr">
            <a:sp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100" b="1" dirty="0">
                <a:latin typeface="Segoe UI" panose="020B0502040204020203" pitchFamily="34" charset="0"/>
                <a:ea typeface="Segoe UI" panose="020B0502040204020203" pitchFamily="34" charset="0"/>
                <a:cs typeface="Segoe UI" panose="020B0502040204020203" pitchFamily="34" charset="0"/>
              </a:rPr>
              <a:t>Support for cross-border economic development programs</a:t>
            </a:r>
            <a:r>
              <a:rPr lang="hu-HU" sz="1100" b="1" baseline="0">
                <a:latin typeface="Segoe UI" panose="020B0502040204020203" pitchFamily="34" charset="0"/>
                <a:ea typeface="Segoe UI" panose="020B0502040204020203" pitchFamily="34" charset="0"/>
                <a:cs typeface="Segoe UI" panose="020B0502040204020203" pitchFamily="34" charset="0"/>
              </a:rPr>
              <a:t>:</a:t>
            </a:r>
            <a:r>
              <a:rPr lang="hu-HU" sz="1100" baseline="0">
                <a:latin typeface="Segoe UI" panose="020B0502040204020203" pitchFamily="34" charset="0"/>
                <a:ea typeface="Segoe UI" panose="020B0502040204020203" pitchFamily="34" charset="0"/>
                <a:cs typeface="Segoe UI" panose="020B0502040204020203" pitchFamily="34" charset="0"/>
              </a:rPr>
              <a:t>                              </a:t>
            </a:r>
            <a:r>
              <a:rPr lang="hu-HU" sz="1100" b="1" baseline="0">
                <a:solidFill>
                  <a:srgbClr val="FF0000"/>
                </a:solidFill>
                <a:latin typeface="Segoe UI" panose="020B0502040204020203" pitchFamily="34" charset="0"/>
                <a:ea typeface="Segoe UI" panose="020B0502040204020203" pitchFamily="34" charset="0"/>
                <a:cs typeface="Segoe UI" panose="020B0502040204020203" pitchFamily="34" charset="0"/>
              </a:rPr>
              <a:t>50,0</a:t>
            </a:r>
            <a:endParaRPr lang="hu-HU" sz="1100" b="1" baseline="0"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cdr:txBody>
      </cdr:sp>
      <cdr:sp macro="" textlink="">
        <cdr:nvSpPr>
          <cdr:cNvPr id="19" name="Szövegdoboz 1"/>
          <cdr:cNvSpPr txBox="1"/>
        </cdr:nvSpPr>
        <cdr:spPr>
          <a:xfrm xmlns:a="http://schemas.openxmlformats.org/drawingml/2006/main">
            <a:off x="7228396" y="5537094"/>
            <a:ext cx="2345649" cy="722809"/>
          </a:xfrm>
          <a:prstGeom xmlns:a="http://schemas.openxmlformats.org/drawingml/2006/main" prst="rect">
            <a:avLst/>
          </a:prstGeom>
          <a:ln xmlns:a="http://schemas.openxmlformats.org/drawingml/2006/main">
            <a:solidFill>
              <a:srgbClr val="FF0000"/>
            </a:solidFill>
          </a:l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wrap="square" rtlCol="0" anchor="ctr">
            <a:sp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hu-HU" sz="1100" b="1" dirty="0" err="1">
                <a:latin typeface="Segoe UI" panose="020B0502040204020203" pitchFamily="34" charset="0"/>
                <a:ea typeface="Segoe UI" panose="020B0502040204020203" pitchFamily="34" charset="0"/>
                <a:cs typeface="Segoe UI" panose="020B0502040204020203" pitchFamily="34" charset="0"/>
              </a:rPr>
              <a:t>Healthy</a:t>
            </a:r>
            <a:r>
              <a:rPr lang="hu-HU" sz="1100" b="1" dirty="0">
                <a:latin typeface="Segoe UI" panose="020B0502040204020203" pitchFamily="34" charset="0"/>
                <a:ea typeface="Segoe UI" panose="020B0502040204020203" pitchFamily="34" charset="0"/>
                <a:cs typeface="Segoe UI" panose="020B0502040204020203" pitchFamily="34" charset="0"/>
              </a:rPr>
              <a:t> Budapest Programme</a:t>
            </a:r>
            <a:r>
              <a:rPr lang="hu-HU" sz="1100" b="1" baseline="0" dirty="0">
                <a:latin typeface="Segoe UI" panose="020B0502040204020203" pitchFamily="34" charset="0"/>
                <a:ea typeface="Segoe UI" panose="020B0502040204020203" pitchFamily="34" charset="0"/>
                <a:cs typeface="Segoe UI" panose="020B0502040204020203" pitchFamily="34" charset="0"/>
              </a:rPr>
              <a:t>:</a:t>
            </a:r>
            <a:r>
              <a:rPr lang="hu-HU" sz="1100" baseline="0" dirty="0">
                <a:latin typeface="Segoe UI" panose="020B0502040204020203" pitchFamily="34" charset="0"/>
                <a:ea typeface="Segoe UI" panose="020B0502040204020203" pitchFamily="34" charset="0"/>
                <a:cs typeface="Segoe UI" panose="020B0502040204020203" pitchFamily="34" charset="0"/>
              </a:rPr>
              <a:t> </a:t>
            </a:r>
          </a:p>
          <a:p xmlns:a="http://schemas.openxmlformats.org/drawingml/2006/main">
            <a:pPr algn="ctr"/>
            <a:r>
              <a:rPr lang="hu-HU" sz="1100" b="1" baseline="0">
                <a:solidFill>
                  <a:srgbClr val="FF0000"/>
                </a:solidFill>
                <a:latin typeface="Segoe UI" panose="020B0502040204020203" pitchFamily="34" charset="0"/>
                <a:ea typeface="Segoe UI" panose="020B0502040204020203" pitchFamily="34" charset="0"/>
                <a:cs typeface="Segoe UI" panose="020B0502040204020203" pitchFamily="34" charset="0"/>
              </a:rPr>
              <a:t>42,0</a:t>
            </a:r>
            <a:endParaRPr lang="hu-HU" sz="1100" b="1" baseline="0"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cdr:txBody>
      </cdr:sp>
    </cdr:grpSp>
  </cdr:relSizeAnchor>
</c:userShapes>
</file>

<file path=ppt/drawings/drawing3.xml><?xml version="1.0" encoding="utf-8"?>
<c:userShapes xmlns:c="http://schemas.openxmlformats.org/drawingml/2006/chart">
  <cdr:relSizeAnchor xmlns:cdr="http://schemas.openxmlformats.org/drawingml/2006/chartDrawing">
    <cdr:from>
      <cdr:x>0</cdr:x>
      <cdr:y>0.2</cdr:y>
    </cdr:from>
    <cdr:to>
      <cdr:x>0.59326</cdr:x>
      <cdr:y>0.55732</cdr:y>
    </cdr:to>
    <cdr:sp macro="" textlink="">
      <cdr:nvSpPr>
        <cdr:cNvPr id="2" name="Szövegdoboz 1"/>
        <cdr:cNvSpPr txBox="1"/>
      </cdr:nvSpPr>
      <cdr:spPr>
        <a:xfrm xmlns:a="http://schemas.openxmlformats.org/drawingml/2006/main">
          <a:off x="0" y="1080120"/>
          <a:ext cx="5360991" cy="19297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a:effectLst/>
              <a:latin typeface="Segoe UI" panose="020B0502040204020203" pitchFamily="34" charset="0"/>
              <a:ea typeface="Segoe UI" panose="020B0502040204020203" pitchFamily="34" charset="0"/>
              <a:cs typeface="Segoe UI" panose="020B0502040204020203" pitchFamily="34" charset="0"/>
            </a:rPr>
            <a:t>The evaluation of the family tax allowances depending on the number of members and eligibility months</a:t>
          </a:r>
          <a:r>
            <a:rPr lang="hu-HU" sz="1200" b="1" dirty="0">
              <a:effectLst/>
              <a:latin typeface="Segoe UI" panose="020B0502040204020203" pitchFamily="34" charset="0"/>
              <a:ea typeface="Segoe UI" panose="020B0502040204020203" pitchFamily="34" charset="0"/>
              <a:cs typeface="Segoe UI" panose="020B0502040204020203" pitchFamily="34" charset="0"/>
            </a:rPr>
            <a:t>:</a:t>
          </a:r>
        </a:p>
        <a:p xmlns:a="http://schemas.openxmlformats.org/drawingml/2006/main">
          <a:r>
            <a:rPr lang="hu-HU" sz="1200" b="1" i="1" dirty="0">
              <a:effectLst/>
              <a:latin typeface="Segoe UI" panose="020B0502040204020203" pitchFamily="34" charset="0"/>
              <a:ea typeface="Segoe UI" panose="020B0502040204020203" pitchFamily="34" charset="0"/>
              <a:cs typeface="Segoe UI" panose="020B0502040204020203" pitchFamily="34" charset="0"/>
            </a:rPr>
            <a:t>a) </a:t>
          </a:r>
          <a:r>
            <a:rPr lang="hu-HU" sz="1200" b="1" dirty="0" err="1">
              <a:latin typeface="Segoe UI" panose="020B0502040204020203" pitchFamily="34" charset="0"/>
              <a:ea typeface="Segoe UI" panose="020B0502040204020203" pitchFamily="34" charset="0"/>
              <a:cs typeface="Segoe UI" panose="020B0502040204020203" pitchFamily="34" charset="0"/>
            </a:rPr>
            <a:t>i</a:t>
          </a:r>
          <a:r>
            <a:rPr lang="hu-HU" sz="1200" b="1" dirty="0" err="1">
              <a:effectLst/>
              <a:latin typeface="Segoe UI" panose="020B0502040204020203" pitchFamily="34" charset="0"/>
              <a:ea typeface="Segoe UI" panose="020B0502040204020203" pitchFamily="34" charset="0"/>
              <a:cs typeface="Segoe UI" panose="020B0502040204020203" pitchFamily="34" charset="0"/>
            </a:rPr>
            <a:t>n</a:t>
          </a:r>
          <a:r>
            <a:rPr lang="hu-HU" sz="1200" b="1" dirty="0">
              <a:effectLst/>
              <a:latin typeface="Segoe UI" panose="020B0502040204020203" pitchFamily="34" charset="0"/>
              <a:ea typeface="Segoe UI" panose="020B0502040204020203" pitchFamily="34" charset="0"/>
              <a:cs typeface="Segoe UI" panose="020B0502040204020203" pitchFamily="34" charset="0"/>
            </a:rPr>
            <a:t> </a:t>
          </a:r>
          <a:r>
            <a:rPr lang="hu-HU" sz="1200" b="1" dirty="0" err="1">
              <a:effectLst/>
              <a:latin typeface="Segoe UI" panose="020B0502040204020203" pitchFamily="34" charset="0"/>
              <a:ea typeface="Segoe UI" panose="020B0502040204020203" pitchFamily="34" charset="0"/>
              <a:cs typeface="Segoe UI" panose="020B0502040204020203" pitchFamily="34" charset="0"/>
            </a:rPr>
            <a:t>case</a:t>
          </a:r>
          <a:r>
            <a:rPr lang="hu-HU" sz="1200" b="1" dirty="0">
              <a:effectLst/>
              <a:latin typeface="Segoe UI" panose="020B0502040204020203" pitchFamily="34" charset="0"/>
              <a:ea typeface="Segoe UI" panose="020B0502040204020203" pitchFamily="34" charset="0"/>
              <a:cs typeface="Segoe UI" panose="020B0502040204020203" pitchFamily="34" charset="0"/>
            </a:rPr>
            <a:t> of 1 </a:t>
          </a:r>
          <a:r>
            <a:rPr lang="hu-HU" sz="1200" b="1" dirty="0" err="1">
              <a:effectLst/>
              <a:latin typeface="Segoe UI" panose="020B0502040204020203" pitchFamily="34" charset="0"/>
              <a:ea typeface="Segoe UI" panose="020B0502040204020203" pitchFamily="34" charset="0"/>
              <a:cs typeface="Segoe UI" panose="020B0502040204020203" pitchFamily="34" charset="0"/>
            </a:rPr>
            <a:t>child</a:t>
          </a:r>
          <a:r>
            <a:rPr lang="hu-HU" sz="1200" b="1" dirty="0">
              <a:effectLst/>
              <a:latin typeface="Segoe UI" panose="020B0502040204020203" pitchFamily="34" charset="0"/>
              <a:ea typeface="Segoe UI" panose="020B0502040204020203" pitchFamily="34" charset="0"/>
              <a:cs typeface="Segoe UI" panose="020B0502040204020203" pitchFamily="34" charset="0"/>
            </a:rPr>
            <a:t>: </a:t>
          </a:r>
          <a:r>
            <a:rPr lang="hu-HU" sz="1200" b="1">
              <a:effectLst/>
              <a:latin typeface="Segoe UI" panose="020B0502040204020203" pitchFamily="34" charset="0"/>
              <a:ea typeface="Segoe UI" panose="020B0502040204020203" pitchFamily="34" charset="0"/>
              <a:cs typeface="Segoe UI" panose="020B0502040204020203" pitchFamily="34" charset="0"/>
            </a:rPr>
            <a:t>10.000 HUF,</a:t>
          </a:r>
          <a:endParaRPr lang="hu-HU" sz="1200" b="1" dirty="0">
            <a:effectLst/>
            <a:latin typeface="Segoe UI" panose="020B0502040204020203" pitchFamily="34" charset="0"/>
            <a:ea typeface="Segoe UI" panose="020B0502040204020203" pitchFamily="34" charset="0"/>
            <a:cs typeface="Segoe UI" panose="020B0502040204020203" pitchFamily="34" charset="0"/>
          </a:endParaRPr>
        </a:p>
        <a:p xmlns:a="http://schemas.openxmlformats.org/drawingml/2006/main">
          <a:r>
            <a:rPr lang="hu-HU" sz="1200" b="1" i="1" dirty="0">
              <a:effectLst/>
              <a:latin typeface="Segoe UI" panose="020B0502040204020203" pitchFamily="34" charset="0"/>
              <a:ea typeface="Segoe UI" panose="020B0502040204020203" pitchFamily="34" charset="0"/>
              <a:cs typeface="Segoe UI" panose="020B0502040204020203" pitchFamily="34" charset="0"/>
            </a:rPr>
            <a:t>b) </a:t>
          </a:r>
          <a:r>
            <a:rPr lang="hu-HU" sz="1200" b="1" dirty="0" err="1">
              <a:latin typeface="Segoe UI" panose="020B0502040204020203" pitchFamily="34" charset="0"/>
              <a:ea typeface="Segoe UI" panose="020B0502040204020203" pitchFamily="34" charset="0"/>
              <a:cs typeface="Segoe UI" panose="020B0502040204020203" pitchFamily="34" charset="0"/>
            </a:rPr>
            <a:t>in</a:t>
          </a:r>
          <a:r>
            <a:rPr lang="hu-HU" sz="1200" b="1" dirty="0">
              <a:effectLst/>
              <a:latin typeface="Segoe UI" panose="020B0502040204020203" pitchFamily="34" charset="0"/>
              <a:ea typeface="Segoe UI" panose="020B0502040204020203" pitchFamily="34" charset="0"/>
              <a:cs typeface="Segoe UI" panose="020B0502040204020203" pitchFamily="34" charset="0"/>
            </a:rPr>
            <a:t> </a:t>
          </a:r>
          <a:r>
            <a:rPr lang="hu-HU" sz="1200" b="1" dirty="0" err="1">
              <a:effectLst/>
              <a:latin typeface="Segoe UI" panose="020B0502040204020203" pitchFamily="34" charset="0"/>
              <a:ea typeface="Segoe UI" panose="020B0502040204020203" pitchFamily="34" charset="0"/>
              <a:cs typeface="Segoe UI" panose="020B0502040204020203" pitchFamily="34" charset="0"/>
            </a:rPr>
            <a:t>case</a:t>
          </a:r>
          <a:r>
            <a:rPr lang="hu-HU" sz="1200" b="1" dirty="0">
              <a:effectLst/>
              <a:latin typeface="Segoe UI" panose="020B0502040204020203" pitchFamily="34" charset="0"/>
              <a:ea typeface="Segoe UI" panose="020B0502040204020203" pitchFamily="34" charset="0"/>
              <a:cs typeface="Segoe UI" panose="020B0502040204020203" pitchFamily="34" charset="0"/>
            </a:rPr>
            <a:t> of 2 </a:t>
          </a:r>
          <a:r>
            <a:rPr lang="hu-HU" sz="1200" b="1" dirty="0" err="1">
              <a:effectLst/>
              <a:latin typeface="Segoe UI" panose="020B0502040204020203" pitchFamily="34" charset="0"/>
              <a:ea typeface="Segoe UI" panose="020B0502040204020203" pitchFamily="34" charset="0"/>
              <a:cs typeface="Segoe UI" panose="020B0502040204020203" pitchFamily="34" charset="0"/>
            </a:rPr>
            <a:t>children</a:t>
          </a:r>
          <a:r>
            <a:rPr lang="hu-HU" sz="1200" b="1" dirty="0">
              <a:effectLst/>
              <a:latin typeface="Segoe UI" panose="020B0502040204020203" pitchFamily="34" charset="0"/>
              <a:ea typeface="Segoe UI" panose="020B0502040204020203" pitchFamily="34" charset="0"/>
              <a:cs typeface="Segoe UI" panose="020B0502040204020203" pitchFamily="34" charset="0"/>
            </a:rPr>
            <a:t>:</a:t>
          </a:r>
        </a:p>
        <a:p xmlns:a="http://schemas.openxmlformats.org/drawingml/2006/main">
          <a:pPr lvl="1"/>
          <a:r>
            <a:rPr lang="hu-HU" sz="1200" b="1" dirty="0">
              <a:solidFill>
                <a:sysClr val="windowText" lastClr="000000"/>
              </a:solidFill>
              <a:effectLst/>
              <a:latin typeface="Segoe UI" panose="020B0502040204020203" pitchFamily="34" charset="0"/>
              <a:ea typeface="Segoe UI" panose="020B0502040204020203" pitchFamily="34" charset="0"/>
              <a:cs typeface="Segoe UI" panose="020B0502040204020203" pitchFamily="34" charset="0"/>
            </a:rPr>
            <a:t>2015 </a:t>
          </a:r>
          <a:r>
            <a:rPr lang="hu-HU" sz="1200" b="1">
              <a:solidFill>
                <a:sysClr val="windowText" lastClr="000000"/>
              </a:solidFill>
              <a:effectLst/>
              <a:latin typeface="Segoe UI" panose="020B0502040204020203" pitchFamily="34" charset="0"/>
              <a:ea typeface="Segoe UI" panose="020B0502040204020203" pitchFamily="34" charset="0"/>
              <a:cs typeface="Segoe UI" panose="020B0502040204020203" pitchFamily="34" charset="0"/>
            </a:rPr>
            <a:t>10.000 HUF,</a:t>
          </a:r>
          <a:endParaRPr lang="hu-HU" sz="1200" b="1" dirty="0">
            <a:solidFill>
              <a:sysClr val="windowText" lastClr="000000"/>
            </a:solidFill>
            <a:effectLst/>
            <a:latin typeface="Segoe UI" panose="020B0502040204020203" pitchFamily="34" charset="0"/>
            <a:ea typeface="Segoe UI" panose="020B0502040204020203" pitchFamily="34" charset="0"/>
            <a:cs typeface="Segoe UI" panose="020B0502040204020203" pitchFamily="34" charset="0"/>
          </a:endParaRPr>
        </a:p>
        <a:p xmlns:a="http://schemas.openxmlformats.org/drawingml/2006/main">
          <a:pPr lvl="1"/>
          <a:r>
            <a:rPr lang="hu-HU" sz="1200" b="1" dirty="0">
              <a:effectLst/>
              <a:latin typeface="Segoe UI" panose="020B0502040204020203" pitchFamily="34" charset="0"/>
              <a:ea typeface="Segoe UI" panose="020B0502040204020203" pitchFamily="34" charset="0"/>
              <a:cs typeface="Segoe UI" panose="020B0502040204020203" pitchFamily="34" charset="0"/>
            </a:rPr>
            <a:t>2016 </a:t>
          </a:r>
          <a:r>
            <a:rPr lang="hu-HU" sz="1200" b="1">
              <a:effectLst/>
              <a:latin typeface="Segoe UI" panose="020B0502040204020203" pitchFamily="34" charset="0"/>
              <a:ea typeface="Segoe UI" panose="020B0502040204020203" pitchFamily="34" charset="0"/>
              <a:cs typeface="Segoe UI" panose="020B0502040204020203" pitchFamily="34" charset="0"/>
            </a:rPr>
            <a:t>12.500 </a:t>
          </a:r>
          <a:r>
            <a:rPr lang="hu-HU" sz="1200" b="1">
              <a:latin typeface="Segoe UI" panose="020B0502040204020203" pitchFamily="34" charset="0"/>
              <a:ea typeface="Segoe UI" panose="020B0502040204020203" pitchFamily="34" charset="0"/>
              <a:cs typeface="Segoe UI" panose="020B0502040204020203" pitchFamily="34" charset="0"/>
            </a:rPr>
            <a:t>HUF</a:t>
          </a:r>
          <a:r>
            <a:rPr lang="hu-HU" sz="1200" b="1">
              <a:effectLst/>
              <a:latin typeface="Segoe UI" panose="020B0502040204020203" pitchFamily="34" charset="0"/>
              <a:ea typeface="Segoe UI" panose="020B0502040204020203" pitchFamily="34" charset="0"/>
              <a:cs typeface="Segoe UI" panose="020B0502040204020203" pitchFamily="34" charset="0"/>
            </a:rPr>
            <a:t>,</a:t>
          </a:r>
          <a:endParaRPr lang="hu-HU" sz="1200" b="1" dirty="0">
            <a:effectLst/>
            <a:latin typeface="Segoe UI" panose="020B0502040204020203" pitchFamily="34" charset="0"/>
            <a:ea typeface="Segoe UI" panose="020B0502040204020203" pitchFamily="34" charset="0"/>
            <a:cs typeface="Segoe UI" panose="020B0502040204020203" pitchFamily="34" charset="0"/>
          </a:endParaRPr>
        </a:p>
        <a:p xmlns:a="http://schemas.openxmlformats.org/drawingml/2006/main">
          <a:pPr lvl="1"/>
          <a:r>
            <a:rPr lang="hu-HU" sz="1200" b="1" dirty="0">
              <a:effectLst/>
              <a:latin typeface="Segoe UI" panose="020B0502040204020203" pitchFamily="34" charset="0"/>
              <a:ea typeface="Segoe UI" panose="020B0502040204020203" pitchFamily="34" charset="0"/>
              <a:cs typeface="Segoe UI" panose="020B0502040204020203" pitchFamily="34" charset="0"/>
            </a:rPr>
            <a:t>2017 </a:t>
          </a:r>
          <a:r>
            <a:rPr lang="hu-HU" sz="1200" b="1">
              <a:effectLst/>
              <a:latin typeface="Segoe UI" panose="020B0502040204020203" pitchFamily="34" charset="0"/>
              <a:ea typeface="Segoe UI" panose="020B0502040204020203" pitchFamily="34" charset="0"/>
              <a:cs typeface="Segoe UI" panose="020B0502040204020203" pitchFamily="34" charset="0"/>
            </a:rPr>
            <a:t>15.000 HUF,</a:t>
          </a:r>
          <a:endParaRPr lang="hu-HU" sz="1200" b="1" dirty="0">
            <a:effectLst/>
            <a:latin typeface="Segoe UI" panose="020B0502040204020203" pitchFamily="34" charset="0"/>
            <a:ea typeface="Segoe UI" panose="020B0502040204020203" pitchFamily="34" charset="0"/>
            <a:cs typeface="Segoe UI" panose="020B0502040204020203" pitchFamily="34" charset="0"/>
          </a:endParaRPr>
        </a:p>
        <a:p xmlns:a="http://schemas.openxmlformats.org/drawingml/2006/main">
          <a:pPr lvl="1"/>
          <a:r>
            <a:rPr lang="hu-HU" sz="1200" b="1" dirty="0">
              <a:effectLst/>
              <a:latin typeface="Segoe UI" panose="020B0502040204020203" pitchFamily="34" charset="0"/>
              <a:ea typeface="Segoe UI" panose="020B0502040204020203" pitchFamily="34" charset="0"/>
              <a:cs typeface="Segoe UI" panose="020B0502040204020203" pitchFamily="34" charset="0"/>
            </a:rPr>
            <a:t>2018 </a:t>
          </a:r>
          <a:r>
            <a:rPr lang="hu-HU" sz="1200" b="1">
              <a:effectLst/>
              <a:latin typeface="Segoe UI" panose="020B0502040204020203" pitchFamily="34" charset="0"/>
              <a:ea typeface="Segoe UI" panose="020B0502040204020203" pitchFamily="34" charset="0"/>
              <a:cs typeface="Segoe UI" panose="020B0502040204020203" pitchFamily="34" charset="0"/>
            </a:rPr>
            <a:t>17.500 HUF,</a:t>
          </a:r>
          <a:endParaRPr lang="hu-HU" sz="1200" b="1" dirty="0">
            <a:effectLst/>
            <a:latin typeface="Segoe UI" panose="020B0502040204020203" pitchFamily="34" charset="0"/>
            <a:ea typeface="Segoe UI" panose="020B0502040204020203" pitchFamily="34" charset="0"/>
            <a:cs typeface="Segoe UI" panose="020B0502040204020203" pitchFamily="34" charset="0"/>
          </a:endParaRPr>
        </a:p>
        <a:p xmlns:a="http://schemas.openxmlformats.org/drawingml/2006/main">
          <a:pPr lvl="1"/>
          <a:r>
            <a:rPr lang="hu-HU" sz="1200" b="1" u="sng" baseline="0" dirty="0">
              <a:solidFill>
                <a:sysClr val="windowText" lastClr="000000"/>
              </a:solidFill>
              <a:effectLst/>
              <a:latin typeface="Segoe UI" panose="020B0502040204020203" pitchFamily="34" charset="0"/>
              <a:ea typeface="Segoe UI" panose="020B0502040204020203" pitchFamily="34" charset="0"/>
              <a:cs typeface="Segoe UI" panose="020B0502040204020203" pitchFamily="34" charset="0"/>
            </a:rPr>
            <a:t>2019</a:t>
          </a:r>
          <a:r>
            <a:rPr lang="hu-HU" sz="1200" b="1" u="sng" dirty="0">
              <a:solidFill>
                <a:sysClr val="windowText" lastClr="000000"/>
              </a:solidFill>
              <a:effectLst/>
              <a:latin typeface="Segoe UI" panose="020B0502040204020203" pitchFamily="34" charset="0"/>
              <a:ea typeface="Segoe UI" panose="020B0502040204020203" pitchFamily="34" charset="0"/>
              <a:cs typeface="Segoe UI" panose="020B0502040204020203" pitchFamily="34" charset="0"/>
            </a:rPr>
            <a:t> </a:t>
          </a:r>
          <a:r>
            <a:rPr lang="hu-HU" sz="1200" b="1" u="sng" baseline="0">
              <a:solidFill>
                <a:sysClr val="windowText" lastClr="000000"/>
              </a:solidFill>
              <a:effectLst/>
              <a:latin typeface="Segoe UI" panose="020B0502040204020203" pitchFamily="34" charset="0"/>
              <a:ea typeface="Segoe UI" panose="020B0502040204020203" pitchFamily="34" charset="0"/>
              <a:cs typeface="Segoe UI" panose="020B0502040204020203" pitchFamily="34" charset="0"/>
            </a:rPr>
            <a:t>20.000 HUF</a:t>
          </a:r>
          <a:r>
            <a:rPr lang="hu-HU" sz="1200" b="1">
              <a:solidFill>
                <a:sysClr val="windowText" lastClr="000000"/>
              </a:solidFill>
              <a:effectLst/>
              <a:latin typeface="Segoe UI" panose="020B0502040204020203" pitchFamily="34" charset="0"/>
              <a:ea typeface="Segoe UI" panose="020B0502040204020203" pitchFamily="34" charset="0"/>
              <a:cs typeface="Segoe UI" panose="020B0502040204020203" pitchFamily="34" charset="0"/>
            </a:rPr>
            <a:t>,</a:t>
          </a:r>
          <a:endParaRPr lang="hu-HU" sz="1200" b="1" dirty="0">
            <a:solidFill>
              <a:sysClr val="windowText" lastClr="000000"/>
            </a:solidFill>
            <a:effectLst/>
            <a:latin typeface="Segoe UI" panose="020B0502040204020203" pitchFamily="34" charset="0"/>
            <a:ea typeface="Segoe UI" panose="020B0502040204020203" pitchFamily="34" charset="0"/>
            <a:cs typeface="Segoe UI" panose="020B0502040204020203" pitchFamily="34" charset="0"/>
          </a:endParaRPr>
        </a:p>
        <a:p xmlns:a="http://schemas.openxmlformats.org/drawingml/2006/main">
          <a:r>
            <a:rPr lang="hu-HU" sz="1200" b="1" i="1" dirty="0">
              <a:effectLst/>
              <a:latin typeface="Segoe UI" panose="020B0502040204020203" pitchFamily="34" charset="0"/>
              <a:ea typeface="Segoe UI" panose="020B0502040204020203" pitchFamily="34" charset="0"/>
              <a:cs typeface="Segoe UI" panose="020B0502040204020203" pitchFamily="34" charset="0"/>
            </a:rPr>
            <a:t>c) </a:t>
          </a:r>
          <a:r>
            <a:rPr lang="hu-HU" sz="1200" b="1" dirty="0" err="1">
              <a:latin typeface="Segoe UI" panose="020B0502040204020203" pitchFamily="34" charset="0"/>
              <a:ea typeface="Segoe UI" panose="020B0502040204020203" pitchFamily="34" charset="0"/>
              <a:cs typeface="Segoe UI" panose="020B0502040204020203" pitchFamily="34" charset="0"/>
            </a:rPr>
            <a:t>in</a:t>
          </a:r>
          <a:r>
            <a:rPr lang="hu-HU" sz="1200" b="1" dirty="0">
              <a:effectLst/>
              <a:latin typeface="Segoe UI" panose="020B0502040204020203" pitchFamily="34" charset="0"/>
              <a:ea typeface="Segoe UI" panose="020B0502040204020203" pitchFamily="34" charset="0"/>
              <a:cs typeface="Segoe UI" panose="020B0502040204020203" pitchFamily="34" charset="0"/>
            </a:rPr>
            <a:t> </a:t>
          </a:r>
          <a:r>
            <a:rPr lang="hu-HU" sz="1200" b="1" dirty="0" err="1">
              <a:effectLst/>
              <a:latin typeface="Segoe UI" panose="020B0502040204020203" pitchFamily="34" charset="0"/>
              <a:ea typeface="Segoe UI" panose="020B0502040204020203" pitchFamily="34" charset="0"/>
              <a:cs typeface="Segoe UI" panose="020B0502040204020203" pitchFamily="34" charset="0"/>
            </a:rPr>
            <a:t>case</a:t>
          </a:r>
          <a:r>
            <a:rPr lang="hu-HU" sz="1200" b="1" dirty="0">
              <a:effectLst/>
              <a:latin typeface="Segoe UI" panose="020B0502040204020203" pitchFamily="34" charset="0"/>
              <a:ea typeface="Segoe UI" panose="020B0502040204020203" pitchFamily="34" charset="0"/>
              <a:cs typeface="Segoe UI" panose="020B0502040204020203" pitchFamily="34" charset="0"/>
            </a:rPr>
            <a:t> of </a:t>
          </a:r>
          <a:r>
            <a:rPr lang="hu-HU" sz="1200" b="1" dirty="0" err="1">
              <a:effectLst/>
              <a:latin typeface="Segoe UI" panose="020B0502040204020203" pitchFamily="34" charset="0"/>
              <a:ea typeface="Segoe UI" panose="020B0502040204020203" pitchFamily="34" charset="0"/>
              <a:cs typeface="Segoe UI" panose="020B0502040204020203" pitchFamily="34" charset="0"/>
            </a:rPr>
            <a:t>three</a:t>
          </a:r>
          <a:r>
            <a:rPr lang="hu-HU" sz="1200" b="1" dirty="0">
              <a:effectLst/>
              <a:latin typeface="Segoe UI" panose="020B0502040204020203" pitchFamily="34" charset="0"/>
              <a:ea typeface="Segoe UI" panose="020B0502040204020203" pitchFamily="34" charset="0"/>
              <a:cs typeface="Segoe UI" panose="020B0502040204020203" pitchFamily="34" charset="0"/>
            </a:rPr>
            <a:t> </a:t>
          </a:r>
          <a:r>
            <a:rPr lang="hu-HU" sz="1200" b="1" dirty="0" err="1">
              <a:effectLst/>
              <a:latin typeface="Segoe UI" panose="020B0502040204020203" pitchFamily="34" charset="0"/>
              <a:ea typeface="Segoe UI" panose="020B0502040204020203" pitchFamily="34" charset="0"/>
              <a:cs typeface="Segoe UI" panose="020B0502040204020203" pitchFamily="34" charset="0"/>
            </a:rPr>
            <a:t>or</a:t>
          </a:r>
          <a:r>
            <a:rPr lang="hu-HU" sz="1200" b="1" dirty="0">
              <a:effectLst/>
              <a:latin typeface="Segoe UI" panose="020B0502040204020203" pitchFamily="34" charset="0"/>
              <a:ea typeface="Segoe UI" panose="020B0502040204020203" pitchFamily="34" charset="0"/>
              <a:cs typeface="Segoe UI" panose="020B0502040204020203" pitchFamily="34" charset="0"/>
            </a:rPr>
            <a:t> more </a:t>
          </a:r>
          <a:r>
            <a:rPr lang="hu-HU" sz="1200" b="1" dirty="0" err="1">
              <a:effectLst/>
              <a:latin typeface="Segoe UI" panose="020B0502040204020203" pitchFamily="34" charset="0"/>
              <a:ea typeface="Segoe UI" panose="020B0502040204020203" pitchFamily="34" charset="0"/>
              <a:cs typeface="Segoe UI" panose="020B0502040204020203" pitchFamily="34" charset="0"/>
            </a:rPr>
            <a:t>children</a:t>
          </a:r>
          <a:r>
            <a:rPr lang="hu-HU" sz="1200" b="1" dirty="0">
              <a:effectLst/>
              <a:latin typeface="Segoe UI" panose="020B0502040204020203" pitchFamily="34" charset="0"/>
              <a:ea typeface="Segoe UI" panose="020B0502040204020203" pitchFamily="34" charset="0"/>
              <a:cs typeface="Segoe UI" panose="020B0502040204020203" pitchFamily="34" charset="0"/>
            </a:rPr>
            <a:t>: 33.000 HUF.</a:t>
          </a:r>
          <a:r>
            <a:rPr lang="hu-HU" sz="1200" dirty="0">
              <a:effectLst/>
              <a:latin typeface="Segoe UI" panose="020B0502040204020203" pitchFamily="34" charset="0"/>
              <a:ea typeface="Segoe UI" panose="020B0502040204020203" pitchFamily="34" charset="0"/>
              <a:cs typeface="Segoe UI" panose="020B0502040204020203" pitchFamily="34" charset="0"/>
            </a:rPr>
            <a:t> </a:t>
          </a:r>
        </a:p>
        <a:p xmlns:a="http://schemas.openxmlformats.org/drawingml/2006/main">
          <a:endParaRPr lang="hu-HU" sz="1100" dirty="0"/>
        </a:p>
      </cdr:txBody>
    </cdr:sp>
  </cdr:relSizeAnchor>
  <cdr:relSizeAnchor xmlns:cdr="http://schemas.openxmlformats.org/drawingml/2006/chartDrawing">
    <cdr:from>
      <cdr:x>0.56136</cdr:x>
      <cdr:y>0.19051</cdr:y>
    </cdr:from>
    <cdr:to>
      <cdr:x>0.77043</cdr:x>
      <cdr:y>0.25279</cdr:y>
    </cdr:to>
    <cdr:sp macro="" textlink="">
      <cdr:nvSpPr>
        <cdr:cNvPr id="3" name="Jobbra nyíl 2"/>
        <cdr:cNvSpPr/>
      </cdr:nvSpPr>
      <cdr:spPr>
        <a:xfrm xmlns:a="http://schemas.openxmlformats.org/drawingml/2006/main" rot="19530728">
          <a:off x="5534813" y="1217752"/>
          <a:ext cx="2061341" cy="398048"/>
        </a:xfrm>
        <a:prstGeom xmlns:a="http://schemas.openxmlformats.org/drawingml/2006/main" prst="rightArrow">
          <a:avLst/>
        </a:prstGeom>
        <a:solidFill xmlns:a="http://schemas.openxmlformats.org/drawingml/2006/main">
          <a:srgbClr val="FF0000"/>
        </a:solidFill>
        <a:ln xmlns:a="http://schemas.openxmlformats.org/drawingml/2006/main">
          <a:solidFill>
            <a:srgbClr val="C00000"/>
          </a:solidFill>
        </a:ln>
      </cdr:spPr>
      <cdr:style>
        <a:lnRef xmlns:a="http://schemas.openxmlformats.org/drawingml/2006/main" idx="2">
          <a:schemeClr val="accent3">
            <a:shade val="50000"/>
          </a:schemeClr>
        </a:lnRef>
        <a:fillRef xmlns:a="http://schemas.openxmlformats.org/drawingml/2006/main" idx="1">
          <a:schemeClr val="accent3"/>
        </a:fillRef>
        <a:effectRef xmlns:a="http://schemas.openxmlformats.org/drawingml/2006/main" idx="0">
          <a:schemeClr val="accent3"/>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hu-HU"/>
        </a:p>
      </cdr:txBody>
    </cdr:sp>
  </cdr:relSizeAnchor>
  <cdr:relSizeAnchor xmlns:cdr="http://schemas.openxmlformats.org/drawingml/2006/chartDrawing">
    <cdr:from>
      <cdr:x>0.5559</cdr:x>
      <cdr:y>0.17485</cdr:y>
    </cdr:from>
    <cdr:to>
      <cdr:x>0.70446</cdr:x>
      <cdr:y>0.25269</cdr:y>
    </cdr:to>
    <cdr:sp macro="" textlink="">
      <cdr:nvSpPr>
        <cdr:cNvPr id="4" name="Szövegdoboz 3"/>
        <cdr:cNvSpPr txBox="1"/>
      </cdr:nvSpPr>
      <cdr:spPr>
        <a:xfrm xmlns:a="http://schemas.openxmlformats.org/drawingml/2006/main">
          <a:off x="5169676" y="1061565"/>
          <a:ext cx="1381489" cy="47261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hu-HU" sz="1100"/>
        </a:p>
      </cdr:txBody>
    </cdr:sp>
  </cdr:relSizeAnchor>
  <cdr:relSizeAnchor xmlns:cdr="http://schemas.openxmlformats.org/drawingml/2006/chartDrawing">
    <cdr:from>
      <cdr:x>0.52854</cdr:x>
      <cdr:y>0.40958</cdr:y>
    </cdr:from>
    <cdr:to>
      <cdr:x>0.62686</cdr:x>
      <cdr:y>0.56019</cdr:y>
    </cdr:to>
    <cdr:sp macro="" textlink="">
      <cdr:nvSpPr>
        <cdr:cNvPr id="5" name="Szövegdoboz 4"/>
        <cdr:cNvSpPr txBox="1"/>
      </cdr:nvSpPr>
      <cdr:spPr>
        <a:xfrm xmlns:a="http://schemas.openxmlformats.org/drawingml/2006/main">
          <a:off x="4915191" y="248667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hu-HU" sz="1100"/>
        </a:p>
      </cdr:txBody>
    </cdr:sp>
  </cdr:relSizeAnchor>
  <cdr:relSizeAnchor xmlns:cdr="http://schemas.openxmlformats.org/drawingml/2006/chartDrawing">
    <cdr:from>
      <cdr:x>0.00704</cdr:x>
      <cdr:y>0.01317</cdr:y>
    </cdr:from>
    <cdr:to>
      <cdr:x>0.68506</cdr:x>
      <cdr:y>0.2</cdr:y>
    </cdr:to>
    <cdr:sp macro="" textlink="">
      <cdr:nvSpPr>
        <cdr:cNvPr id="6" name="Szövegdoboz 5"/>
        <cdr:cNvSpPr txBox="1"/>
      </cdr:nvSpPr>
      <cdr:spPr>
        <a:xfrm xmlns:a="http://schemas.openxmlformats.org/drawingml/2006/main">
          <a:off x="63617" y="71126"/>
          <a:ext cx="6126924" cy="100899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just"/>
          <a:r>
            <a:rPr lang="en-US" sz="1200" b="1" dirty="0">
              <a:latin typeface="Segoe UI" panose="020B0502040204020203" pitchFamily="34" charset="0"/>
              <a:ea typeface="Segoe UI" panose="020B0502040204020203" pitchFamily="34" charset="0"/>
              <a:cs typeface="Segoe UI" panose="020B0502040204020203" pitchFamily="34" charset="0"/>
            </a:rPr>
            <a:t>The system of family allowances has been transformed </a:t>
          </a:r>
          <a:r>
            <a:rPr lang="en-US" sz="1200" b="1">
              <a:latin typeface="Segoe UI" panose="020B0502040204020203" pitchFamily="34" charset="0"/>
              <a:ea typeface="Segoe UI" panose="020B0502040204020203" pitchFamily="34" charset="0"/>
              <a:cs typeface="Segoe UI" panose="020B0502040204020203" pitchFamily="34" charset="0"/>
            </a:rPr>
            <a:t>since 2014, </a:t>
          </a:r>
          <a:r>
            <a:rPr lang="en-US" sz="1200" b="1" dirty="0">
              <a:latin typeface="Segoe UI" panose="020B0502040204020203" pitchFamily="34" charset="0"/>
              <a:ea typeface="Segoe UI" panose="020B0502040204020203" pitchFamily="34" charset="0"/>
              <a:cs typeface="Segoe UI" panose="020B0502040204020203" pitchFamily="34" charset="0"/>
            </a:rPr>
            <a:t>this year the allowance was already made subject to the (wage) contributions.</a:t>
          </a:r>
          <a:r>
            <a:rPr lang="hu-HU" sz="1200" b="1" dirty="0">
              <a:latin typeface="Segoe UI" panose="020B0502040204020203" pitchFamily="34" charset="0"/>
              <a:ea typeface="Segoe UI" panose="020B0502040204020203" pitchFamily="34" charset="0"/>
              <a:cs typeface="Segoe UI" panose="020B0502040204020203" pitchFamily="34" charset="0"/>
            </a:rPr>
            <a:t> </a:t>
          </a:r>
          <a:r>
            <a:rPr lang="en-US" sz="1200" b="1" baseline="0" dirty="0">
              <a:latin typeface="Segoe UI" panose="020B0502040204020203" pitchFamily="34" charset="0"/>
              <a:ea typeface="Segoe UI" panose="020B0502040204020203" pitchFamily="34" charset="0"/>
              <a:cs typeface="Segoe UI" panose="020B0502040204020203" pitchFamily="34" charset="0"/>
            </a:rPr>
            <a:t>Starting </a:t>
          </a:r>
          <a:r>
            <a:rPr lang="en-US" sz="1200" b="1" baseline="0">
              <a:latin typeface="Segoe UI" panose="020B0502040204020203" pitchFamily="34" charset="0"/>
              <a:ea typeface="Segoe UI" panose="020B0502040204020203" pitchFamily="34" charset="0"/>
              <a:cs typeface="Segoe UI" panose="020B0502040204020203" pitchFamily="34" charset="0"/>
            </a:rPr>
            <a:t>in 2016, </a:t>
          </a:r>
          <a:r>
            <a:rPr lang="en-US" sz="1200" b="1" baseline="0" dirty="0">
              <a:latin typeface="Segoe UI" panose="020B0502040204020203" pitchFamily="34" charset="0"/>
              <a:ea typeface="Segoe UI" panose="020B0502040204020203" pitchFamily="34" charset="0"/>
              <a:cs typeface="Segoe UI" panose="020B0502040204020203" pitchFamily="34" charset="0"/>
            </a:rPr>
            <a:t>the tax allowances for families with two children was continuously raised by the Government by 2019.</a:t>
          </a:r>
          <a:r>
            <a:rPr lang="hu-HU" sz="1200" b="1" baseline="0" dirty="0">
              <a:latin typeface="Segoe UI" panose="020B0502040204020203" pitchFamily="34" charset="0"/>
              <a:ea typeface="Segoe UI" panose="020B0502040204020203" pitchFamily="34" charset="0"/>
              <a:cs typeface="Segoe UI" panose="020B0502040204020203" pitchFamily="34" charset="0"/>
            </a:rPr>
            <a:t> </a:t>
          </a:r>
          <a:r>
            <a:rPr lang="en-US" sz="1200" b="1" baseline="0" dirty="0">
              <a:latin typeface="Segoe UI" panose="020B0502040204020203" pitchFamily="34" charset="0"/>
              <a:ea typeface="Segoe UI" panose="020B0502040204020203" pitchFamily="34" charset="0"/>
              <a:cs typeface="Segoe UI" panose="020B0502040204020203" pitchFamily="34" charset="0"/>
            </a:rPr>
            <a:t>In 2019 the support of the budget would be around 355 billion forints.</a:t>
          </a:r>
          <a:endParaRPr lang="hu-HU" sz="1200" b="1" dirty="0">
            <a:latin typeface="Segoe UI" panose="020B0502040204020203" pitchFamily="34" charset="0"/>
            <a:ea typeface="Segoe UI" panose="020B0502040204020203" pitchFamily="34" charset="0"/>
            <a:cs typeface="Segoe UI" panose="020B0502040204020203"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0.06962</cdr:x>
      <cdr:y>0.04906</cdr:y>
    </cdr:from>
    <cdr:to>
      <cdr:x>0.62188</cdr:x>
      <cdr:y>0.33864</cdr:y>
    </cdr:to>
    <cdr:sp macro="" textlink="">
      <cdr:nvSpPr>
        <cdr:cNvPr id="2" name="Szövegdoboz 1"/>
        <cdr:cNvSpPr txBox="1"/>
      </cdr:nvSpPr>
      <cdr:spPr>
        <a:xfrm xmlns:a="http://schemas.openxmlformats.org/drawingml/2006/main">
          <a:off x="647117" y="298111"/>
          <a:ext cx="5133322" cy="1759579"/>
        </a:xfrm>
        <a:prstGeom xmlns:a="http://schemas.openxmlformats.org/drawingml/2006/main" prst="rect">
          <a:avLst/>
        </a:prstGeom>
      </cdr:spPr>
      <cdr:txBody>
        <a:bodyPr xmlns:a="http://schemas.openxmlformats.org/drawingml/2006/main" vertOverflow="clip" wrap="square" rtlCol="0" anchor="ctr" anchorCtr="0">
          <a:noAutofit/>
        </a:bodyPr>
        <a:lstStyle xmlns:a="http://schemas.openxmlformats.org/drawingml/2006/main"/>
        <a:p xmlns:a="http://schemas.openxmlformats.org/drawingml/2006/main">
          <a:pPr lvl="0"/>
          <a:endParaRPr lang="hu-HU" sz="1100" baseline="0"/>
        </a:p>
      </cdr:txBody>
    </cdr:sp>
  </cdr:relSizeAnchor>
  <cdr:relSizeAnchor xmlns:cdr="http://schemas.openxmlformats.org/drawingml/2006/chartDrawing">
    <cdr:from>
      <cdr:x>0.25658</cdr:x>
      <cdr:y>0.34342</cdr:y>
    </cdr:from>
    <cdr:to>
      <cdr:x>0.75095</cdr:x>
      <cdr:y>0.34342</cdr:y>
    </cdr:to>
    <cdr:cxnSp macro="">
      <cdr:nvCxnSpPr>
        <cdr:cNvPr id="5" name="Egyenes összekötő 4">
          <a:extLst xmlns:a="http://schemas.openxmlformats.org/drawingml/2006/main">
            <a:ext uri="{FF2B5EF4-FFF2-40B4-BE49-F238E27FC236}">
              <a16:creationId xmlns:a16="http://schemas.microsoft.com/office/drawing/2014/main" id="{0FA72454-2134-43D4-9769-AE7FC688F8FD}"/>
            </a:ext>
          </a:extLst>
        </cdr:cNvPr>
        <cdr:cNvCxnSpPr/>
      </cdr:nvCxnSpPr>
      <cdr:spPr>
        <a:xfrm xmlns:a="http://schemas.openxmlformats.org/drawingml/2006/main">
          <a:off x="2386074" y="2085023"/>
          <a:ext cx="4597443" cy="0"/>
        </a:xfrm>
        <a:prstGeom xmlns:a="http://schemas.openxmlformats.org/drawingml/2006/main" prst="line">
          <a:avLst/>
        </a:prstGeom>
        <a:ln xmlns:a="http://schemas.openxmlformats.org/drawingml/2006/main" w="12700">
          <a:prstDash val="dash"/>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0.7533</cdr:x>
      <cdr:y>0.08136</cdr:y>
    </cdr:from>
    <cdr:to>
      <cdr:x>0.77833</cdr:x>
      <cdr:y>0.33983</cdr:y>
    </cdr:to>
    <cdr:sp macro="" textlink="">
      <cdr:nvSpPr>
        <cdr:cNvPr id="7" name="Jobb oldali kapcsos zárójel 6"/>
        <cdr:cNvSpPr/>
      </cdr:nvSpPr>
      <cdr:spPr>
        <a:xfrm xmlns:a="http://schemas.openxmlformats.org/drawingml/2006/main">
          <a:off x="7005388" y="493937"/>
          <a:ext cx="232769" cy="1569243"/>
        </a:xfrm>
        <a:prstGeom xmlns:a="http://schemas.openxmlformats.org/drawingml/2006/main" prst="rightBrace">
          <a:avLst>
            <a:gd name="adj1" fmla="val 8333"/>
            <a:gd name="adj2" fmla="val 49078"/>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hu-HU"/>
        </a:p>
      </cdr:txBody>
    </cdr:sp>
  </cdr:relSizeAnchor>
  <cdr:relSizeAnchor xmlns:cdr="http://schemas.openxmlformats.org/drawingml/2006/chartDrawing">
    <cdr:from>
      <cdr:x>0.78068</cdr:x>
      <cdr:y>0.16513</cdr:y>
    </cdr:from>
    <cdr:to>
      <cdr:x>0.89679</cdr:x>
      <cdr:y>0.26564</cdr:y>
    </cdr:to>
    <cdr:sp macro="" textlink="">
      <cdr:nvSpPr>
        <cdr:cNvPr id="8" name="Szövegdoboz 7"/>
        <cdr:cNvSpPr txBox="1"/>
      </cdr:nvSpPr>
      <cdr:spPr>
        <a:xfrm xmlns:a="http://schemas.openxmlformats.org/drawingml/2006/main">
          <a:off x="7259994" y="1002545"/>
          <a:ext cx="1079833" cy="6102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hu-HU" sz="2500" b="1" dirty="0">
              <a:solidFill>
                <a:srgbClr val="FF0000"/>
              </a:solidFill>
              <a:latin typeface="Segoe UI" panose="020B0502040204020203" pitchFamily="34" charset="0"/>
              <a:ea typeface="Segoe UI" panose="020B0502040204020203" pitchFamily="34" charset="0"/>
              <a:cs typeface="Segoe UI" panose="020B0502040204020203" pitchFamily="34" charset="0"/>
            </a:rPr>
            <a:t>+50%</a:t>
          </a:r>
        </a:p>
      </cdr:txBody>
    </cdr:sp>
  </cdr:relSizeAnchor>
  <cdr:relSizeAnchor xmlns:cdr="http://schemas.openxmlformats.org/drawingml/2006/chartDrawing">
    <cdr:from>
      <cdr:x>0.2597</cdr:x>
      <cdr:y>0.58173</cdr:y>
    </cdr:from>
    <cdr:to>
      <cdr:x>0.8319</cdr:x>
      <cdr:y>0.58204</cdr:y>
    </cdr:to>
    <cdr:cxnSp macro="">
      <cdr:nvCxnSpPr>
        <cdr:cNvPr id="9" name="Egyenes összekötő 8">
          <a:extLst xmlns:a="http://schemas.openxmlformats.org/drawingml/2006/main">
            <a:ext uri="{FF2B5EF4-FFF2-40B4-BE49-F238E27FC236}">
              <a16:creationId xmlns:a16="http://schemas.microsoft.com/office/drawing/2014/main" id="{CFB46192-7E94-45DF-9BB2-3D38C9C558FD}"/>
            </a:ext>
          </a:extLst>
        </cdr:cNvPr>
        <cdr:cNvCxnSpPr/>
      </cdr:nvCxnSpPr>
      <cdr:spPr>
        <a:xfrm xmlns:a="http://schemas.openxmlformats.org/drawingml/2006/main">
          <a:off x="2415061" y="3531853"/>
          <a:ext cx="5321275" cy="1849"/>
        </a:xfrm>
        <a:prstGeom xmlns:a="http://schemas.openxmlformats.org/drawingml/2006/main" prst="line">
          <a:avLst/>
        </a:prstGeom>
        <a:ln xmlns:a="http://schemas.openxmlformats.org/drawingml/2006/main" w="12700">
          <a:solidFill>
            <a:schemeClr val="tx2">
              <a:lumMod val="75000"/>
            </a:schemeClr>
          </a:solidFill>
          <a:prstDash val="dash"/>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0.83503</cdr:x>
      <cdr:y>0.43832</cdr:y>
    </cdr:from>
    <cdr:to>
      <cdr:x>0.86005</cdr:x>
      <cdr:y>0.57821</cdr:y>
    </cdr:to>
    <cdr:sp macro="" textlink="">
      <cdr:nvSpPr>
        <cdr:cNvPr id="10" name="Jobb oldali kapcsos zárójel 9"/>
        <cdr:cNvSpPr/>
      </cdr:nvSpPr>
      <cdr:spPr>
        <a:xfrm xmlns:a="http://schemas.openxmlformats.org/drawingml/2006/main">
          <a:off x="7765420" y="2661183"/>
          <a:ext cx="232672" cy="849318"/>
        </a:xfrm>
        <a:prstGeom xmlns:a="http://schemas.openxmlformats.org/drawingml/2006/main" prst="rightBrace">
          <a:avLst>
            <a:gd name="adj1" fmla="val 8333"/>
            <a:gd name="adj2" fmla="val 49078"/>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hu-HU"/>
        </a:p>
      </cdr:txBody>
    </cdr:sp>
  </cdr:relSizeAnchor>
  <cdr:relSizeAnchor xmlns:cdr="http://schemas.openxmlformats.org/drawingml/2006/chartDrawing">
    <cdr:from>
      <cdr:x>0.86399</cdr:x>
      <cdr:y>0.46667</cdr:y>
    </cdr:from>
    <cdr:to>
      <cdr:x>1</cdr:x>
      <cdr:y>0.56587</cdr:y>
    </cdr:to>
    <cdr:sp macro="" textlink="">
      <cdr:nvSpPr>
        <cdr:cNvPr id="11" name="Szövegdoboz 1"/>
        <cdr:cNvSpPr txBox="1"/>
      </cdr:nvSpPr>
      <cdr:spPr>
        <a:xfrm xmlns:a="http://schemas.openxmlformats.org/drawingml/2006/main">
          <a:off x="7807443" y="2553902"/>
          <a:ext cx="1229054" cy="54288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hu-HU" sz="2500" b="1" dirty="0">
              <a:solidFill>
                <a:srgbClr val="FF0000"/>
              </a:solidFill>
              <a:latin typeface="Segoe UI" panose="020B0502040204020203" pitchFamily="34" charset="0"/>
              <a:ea typeface="Segoe UI" panose="020B0502040204020203" pitchFamily="34" charset="0"/>
              <a:cs typeface="Segoe UI" panose="020B0502040204020203" pitchFamily="34" charset="0"/>
            </a:rPr>
            <a:t>+50%</a:t>
          </a:r>
        </a:p>
      </cdr:txBody>
    </cdr:sp>
  </cdr:relSizeAnchor>
</c:userShapes>
</file>

<file path=ppt/drawings/drawing5.xml><?xml version="1.0" encoding="utf-8"?>
<c:userShapes xmlns:c="http://schemas.openxmlformats.org/drawingml/2006/chart">
  <cdr:relSizeAnchor xmlns:cdr="http://schemas.openxmlformats.org/drawingml/2006/chartDrawing">
    <cdr:from>
      <cdr:x>0.13384</cdr:x>
      <cdr:y>0.55844</cdr:y>
    </cdr:from>
    <cdr:to>
      <cdr:x>0.37889</cdr:x>
      <cdr:y>0.71429</cdr:y>
    </cdr:to>
    <cdr:sp macro="" textlink="">
      <cdr:nvSpPr>
        <cdr:cNvPr id="2" name="Szövegdoboz 1"/>
        <cdr:cNvSpPr txBox="1"/>
      </cdr:nvSpPr>
      <cdr:spPr>
        <a:xfrm xmlns:a="http://schemas.openxmlformats.org/drawingml/2006/main">
          <a:off x="1219188" y="3096344"/>
          <a:ext cx="2232248" cy="864096"/>
        </a:xfrm>
        <a:prstGeom xmlns:a="http://schemas.openxmlformats.org/drawingml/2006/main" prst="rect">
          <a:avLst/>
        </a:prstGeom>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hu-HU" sz="1200" b="1"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40%</a:t>
          </a:r>
          <a:endParaRPr lang="hu-HU" sz="1200" b="1" baseline="0"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endParaRPr>
        </a:p>
        <a:p xmlns:a="http://schemas.openxmlformats.org/drawingml/2006/main">
          <a:pPr algn="ctr"/>
          <a:r>
            <a:rPr lang="hu-HU" sz="1200" b="1" i="1" dirty="0" err="1">
              <a:solidFill>
                <a:sysClr val="windowText" lastClr="000000"/>
              </a:solidFill>
              <a:effectLst/>
              <a:latin typeface="Segoe UI" panose="020B0502040204020203" pitchFamily="34" charset="0"/>
              <a:ea typeface="Segoe UI" panose="020B0502040204020203" pitchFamily="34" charset="0"/>
              <a:cs typeface="Segoe UI" panose="020B0502040204020203" pitchFamily="34" charset="0"/>
            </a:rPr>
            <a:t>In</a:t>
          </a:r>
          <a:r>
            <a:rPr lang="hu-HU" sz="1200" b="1" i="1" dirty="0">
              <a:solidFill>
                <a:sysClr val="windowText" lastClr="000000"/>
              </a:solidFill>
              <a:effectLst/>
              <a:latin typeface="Segoe UI" panose="020B0502040204020203" pitchFamily="34" charset="0"/>
              <a:ea typeface="Segoe UI" panose="020B0502040204020203" pitchFamily="34" charset="0"/>
              <a:cs typeface="Segoe UI" panose="020B0502040204020203" pitchFamily="34" charset="0"/>
            </a:rPr>
            <a:t> </a:t>
          </a:r>
          <a:r>
            <a:rPr lang="hu-HU" sz="1200" b="1" i="1" dirty="0" err="1">
              <a:solidFill>
                <a:sysClr val="windowText" lastClr="000000"/>
              </a:solidFill>
              <a:effectLst/>
              <a:latin typeface="Segoe UI" panose="020B0502040204020203" pitchFamily="34" charset="0"/>
              <a:ea typeface="Segoe UI" panose="020B0502040204020203" pitchFamily="34" charset="0"/>
              <a:cs typeface="Segoe UI" panose="020B0502040204020203" pitchFamily="34" charset="0"/>
            </a:rPr>
            <a:t>first</a:t>
          </a:r>
          <a:r>
            <a:rPr lang="hu-HU" sz="1200" b="1" i="1" dirty="0">
              <a:solidFill>
                <a:sysClr val="windowText" lastClr="000000"/>
              </a:solidFill>
              <a:effectLst/>
              <a:latin typeface="Segoe UI" panose="020B0502040204020203" pitchFamily="34" charset="0"/>
              <a:ea typeface="Segoe UI" panose="020B0502040204020203" pitchFamily="34" charset="0"/>
              <a:cs typeface="Segoe UI" panose="020B0502040204020203" pitchFamily="34" charset="0"/>
            </a:rPr>
            <a:t> </a:t>
          </a:r>
          <a:r>
            <a:rPr lang="hu-HU" sz="1200" b="1" i="1" dirty="0" err="1">
              <a:solidFill>
                <a:sysClr val="windowText" lastClr="000000"/>
              </a:solidFill>
              <a:effectLst/>
              <a:latin typeface="Segoe UI" panose="020B0502040204020203" pitchFamily="34" charset="0"/>
              <a:ea typeface="Segoe UI" panose="020B0502040204020203" pitchFamily="34" charset="0"/>
              <a:cs typeface="Segoe UI" panose="020B0502040204020203" pitchFamily="34" charset="0"/>
            </a:rPr>
            <a:t>half</a:t>
          </a:r>
          <a:r>
            <a:rPr lang="hu-HU" sz="1200" b="1" i="1" dirty="0">
              <a:solidFill>
                <a:sysClr val="windowText" lastClr="000000"/>
              </a:solidFill>
              <a:effectLst/>
              <a:latin typeface="Segoe UI" panose="020B0502040204020203" pitchFamily="34" charset="0"/>
              <a:ea typeface="Segoe UI" panose="020B0502040204020203" pitchFamily="34" charset="0"/>
              <a:cs typeface="Segoe UI" panose="020B0502040204020203" pitchFamily="34" charset="0"/>
            </a:rPr>
            <a:t> of </a:t>
          </a:r>
          <a:r>
            <a:rPr lang="hu-HU" sz="1200" b="1" i="1" dirty="0" err="1">
              <a:solidFill>
                <a:sysClr val="windowText" lastClr="000000"/>
              </a:solidFill>
              <a:effectLst/>
              <a:latin typeface="Segoe UI" panose="020B0502040204020203" pitchFamily="34" charset="0"/>
              <a:ea typeface="Segoe UI" panose="020B0502040204020203" pitchFamily="34" charset="0"/>
              <a:cs typeface="Segoe UI" panose="020B0502040204020203" pitchFamily="34" charset="0"/>
            </a:rPr>
            <a:t>the</a:t>
          </a:r>
          <a:r>
            <a:rPr lang="hu-HU" sz="1200" b="1" i="1">
              <a:solidFill>
                <a:sysClr val="windowText" lastClr="000000"/>
              </a:solidFill>
              <a:effectLst/>
              <a:latin typeface="Segoe UI" panose="020B0502040204020203" pitchFamily="34" charset="0"/>
              <a:ea typeface="Segoe UI" panose="020B0502040204020203" pitchFamily="34" charset="0"/>
              <a:cs typeface="Segoe UI" panose="020B0502040204020203" pitchFamily="34" charset="0"/>
            </a:rPr>
            <a:t> year, </a:t>
          </a:r>
          <a:r>
            <a:rPr lang="hu-HU" sz="1200" b="1" i="1" dirty="0">
              <a:solidFill>
                <a:sysClr val="windowText" lastClr="000000"/>
              </a:solidFill>
              <a:effectLst/>
              <a:latin typeface="Segoe UI" panose="020B0502040204020203" pitchFamily="34" charset="0"/>
              <a:ea typeface="Segoe UI" panose="020B0502040204020203" pitchFamily="34" charset="0"/>
              <a:cs typeface="Segoe UI" panose="020B0502040204020203" pitchFamily="34" charset="0"/>
            </a:rPr>
            <a:t>and HUF 10 </a:t>
          </a:r>
          <a:r>
            <a:rPr lang="hu-HU" sz="1200" b="1" i="1" dirty="0" err="1">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b</a:t>
          </a:r>
          <a:r>
            <a:rPr lang="hu-HU" sz="1200" b="1" i="1" dirty="0" err="1">
              <a:solidFill>
                <a:sysClr val="windowText" lastClr="000000"/>
              </a:solidFill>
              <a:effectLst/>
              <a:latin typeface="Segoe UI" panose="020B0502040204020203" pitchFamily="34" charset="0"/>
              <a:ea typeface="Segoe UI" panose="020B0502040204020203" pitchFamily="34" charset="0"/>
              <a:cs typeface="Segoe UI" panose="020B0502040204020203" pitchFamily="34" charset="0"/>
            </a:rPr>
            <a:t>n</a:t>
          </a:r>
          <a:r>
            <a:rPr lang="hu-HU" sz="1200" b="1" i="1" dirty="0">
              <a:solidFill>
                <a:sysClr val="windowText" lastClr="000000"/>
              </a:solidFill>
              <a:effectLst/>
              <a:latin typeface="Segoe UI" panose="020B0502040204020203" pitchFamily="34" charset="0"/>
              <a:ea typeface="Segoe UI" panose="020B0502040204020203" pitchFamily="34" charset="0"/>
              <a:cs typeface="Segoe UI" panose="020B0502040204020203" pitchFamily="34" charset="0"/>
            </a:rPr>
            <a:t> </a:t>
          </a:r>
          <a:r>
            <a:rPr lang="hu-HU" sz="1200" b="1" i="1" dirty="0" err="1">
              <a:solidFill>
                <a:sysClr val="windowText" lastClr="000000"/>
              </a:solidFill>
              <a:effectLst/>
              <a:latin typeface="Segoe UI" panose="020B0502040204020203" pitchFamily="34" charset="0"/>
              <a:ea typeface="Segoe UI" panose="020B0502040204020203" pitchFamily="34" charset="0"/>
              <a:cs typeface="Segoe UI" panose="020B0502040204020203" pitchFamily="34" charset="0"/>
            </a:rPr>
            <a:t>after</a:t>
          </a:r>
          <a:r>
            <a:rPr lang="hu-HU" sz="1200" b="1" i="1" dirty="0">
              <a:solidFill>
                <a:sysClr val="windowText" lastClr="000000"/>
              </a:solidFill>
              <a:effectLst/>
              <a:latin typeface="Segoe UI" panose="020B0502040204020203" pitchFamily="34" charset="0"/>
              <a:ea typeface="Segoe UI" panose="020B0502040204020203" pitchFamily="34" charset="0"/>
              <a:cs typeface="Segoe UI" panose="020B0502040204020203" pitchFamily="34" charset="0"/>
            </a:rPr>
            <a:t> </a:t>
          </a:r>
          <a:r>
            <a:rPr lang="hu-HU" sz="1200" b="1" i="1" dirty="0" err="1">
              <a:solidFill>
                <a:sysClr val="windowText" lastClr="000000"/>
              </a:solidFill>
              <a:effectLst/>
              <a:latin typeface="Segoe UI" panose="020B0502040204020203" pitchFamily="34" charset="0"/>
              <a:ea typeface="Segoe UI" panose="020B0502040204020203" pitchFamily="34" charset="0"/>
              <a:cs typeface="Segoe UI" panose="020B0502040204020203" pitchFamily="34" charset="0"/>
            </a:rPr>
            <a:t>the</a:t>
          </a:r>
          <a:r>
            <a:rPr lang="hu-HU" sz="1200" b="1" i="1" dirty="0">
              <a:solidFill>
                <a:sysClr val="windowText" lastClr="000000"/>
              </a:solidFill>
              <a:effectLst/>
              <a:latin typeface="Segoe UI" panose="020B0502040204020203" pitchFamily="34" charset="0"/>
              <a:ea typeface="Segoe UI" panose="020B0502040204020203" pitchFamily="34" charset="0"/>
              <a:cs typeface="Segoe UI" panose="020B0502040204020203" pitchFamily="34" charset="0"/>
            </a:rPr>
            <a:t> fist EDP </a:t>
          </a:r>
          <a:r>
            <a:rPr lang="hu-HU" sz="1200" b="1" i="1" dirty="0" err="1">
              <a:solidFill>
                <a:sysClr val="windowText" lastClr="000000"/>
              </a:solidFill>
              <a:effectLst/>
              <a:latin typeface="Segoe UI" panose="020B0502040204020203" pitchFamily="34" charset="0"/>
              <a:ea typeface="Segoe UI" panose="020B0502040204020203" pitchFamily="34" charset="0"/>
              <a:cs typeface="Segoe UI" panose="020B0502040204020203" pitchFamily="34" charset="0"/>
            </a:rPr>
            <a:t>report</a:t>
          </a:r>
          <a:endParaRPr lang="hu-HU" sz="1200" b="1" i="1"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endParaRPr>
        </a:p>
      </cdr:txBody>
    </cdr:sp>
  </cdr:relSizeAnchor>
  <cdr:relSizeAnchor xmlns:cdr="http://schemas.openxmlformats.org/drawingml/2006/chartDrawing">
    <cdr:from>
      <cdr:x>0.63184</cdr:x>
      <cdr:y>0.63636</cdr:y>
    </cdr:from>
    <cdr:to>
      <cdr:x>0.86108</cdr:x>
      <cdr:y>0.71636</cdr:y>
    </cdr:to>
    <cdr:sp macro="" textlink="">
      <cdr:nvSpPr>
        <cdr:cNvPr id="3" name="Szövegdoboz 1"/>
        <cdr:cNvSpPr txBox="1"/>
      </cdr:nvSpPr>
      <cdr:spPr>
        <a:xfrm xmlns:a="http://schemas.openxmlformats.org/drawingml/2006/main">
          <a:off x="5755692" y="3528392"/>
          <a:ext cx="2088227" cy="443569"/>
        </a:xfrm>
        <a:prstGeom xmlns:a="http://schemas.openxmlformats.org/drawingml/2006/main" prst="rect">
          <a:avLst/>
        </a:prstGeom>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hu-HU" sz="1200" b="1"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HUF 30 </a:t>
          </a:r>
          <a:r>
            <a:rPr lang="hu-HU" sz="1200" b="1" dirty="0" err="1">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bn</a:t>
          </a:r>
          <a:endParaRPr lang="hu-HU" sz="1200" b="1" baseline="0"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endParaRPr>
        </a:p>
        <a:p xmlns:a="http://schemas.openxmlformats.org/drawingml/2006/main">
          <a:pPr algn="ctr"/>
          <a:r>
            <a:rPr lang="hu-HU" sz="1200" b="1" i="1" dirty="0" err="1">
              <a:solidFill>
                <a:sysClr val="windowText" lastClr="000000"/>
              </a:solidFill>
              <a:effectLst/>
              <a:latin typeface="Segoe UI" panose="020B0502040204020203" pitchFamily="34" charset="0"/>
              <a:ea typeface="Segoe UI" panose="020B0502040204020203" pitchFamily="34" charset="0"/>
              <a:cs typeface="Segoe UI" panose="020B0502040204020203" pitchFamily="34" charset="0"/>
            </a:rPr>
            <a:t>after</a:t>
          </a:r>
          <a:r>
            <a:rPr lang="hu-HU" sz="1200" b="1" i="1" dirty="0">
              <a:solidFill>
                <a:sysClr val="windowText" lastClr="000000"/>
              </a:solidFill>
              <a:effectLst/>
              <a:latin typeface="Segoe UI" panose="020B0502040204020203" pitchFamily="34" charset="0"/>
              <a:ea typeface="Segoe UI" panose="020B0502040204020203" pitchFamily="34" charset="0"/>
              <a:cs typeface="Segoe UI" panose="020B0502040204020203" pitchFamily="34" charset="0"/>
            </a:rPr>
            <a:t> </a:t>
          </a:r>
          <a:r>
            <a:rPr lang="hu-HU" sz="1200" b="1" i="1" dirty="0" err="1">
              <a:solidFill>
                <a:sysClr val="windowText" lastClr="000000"/>
              </a:solidFill>
              <a:effectLst/>
              <a:latin typeface="Segoe UI" panose="020B0502040204020203" pitchFamily="34" charset="0"/>
              <a:ea typeface="Segoe UI" panose="020B0502040204020203" pitchFamily="34" charset="0"/>
              <a:cs typeface="Segoe UI" panose="020B0502040204020203" pitchFamily="34" charset="0"/>
            </a:rPr>
            <a:t>first</a:t>
          </a:r>
          <a:r>
            <a:rPr lang="hu-HU" sz="1200" b="1" i="1" dirty="0">
              <a:solidFill>
                <a:sysClr val="windowText" lastClr="000000"/>
              </a:solidFill>
              <a:effectLst/>
              <a:latin typeface="Segoe UI" panose="020B0502040204020203" pitchFamily="34" charset="0"/>
              <a:ea typeface="Segoe UI" panose="020B0502040204020203" pitchFamily="34" charset="0"/>
              <a:cs typeface="Segoe UI" panose="020B0502040204020203" pitchFamily="34" charset="0"/>
            </a:rPr>
            <a:t> </a:t>
          </a:r>
          <a:r>
            <a:rPr lang="hu-HU" sz="1200" b="1" i="1" dirty="0" err="1">
              <a:solidFill>
                <a:sysClr val="windowText" lastClr="000000"/>
              </a:solidFill>
              <a:effectLst/>
              <a:latin typeface="Segoe UI" panose="020B0502040204020203" pitchFamily="34" charset="0"/>
              <a:ea typeface="Segoe UI" panose="020B0502040204020203" pitchFamily="34" charset="0"/>
              <a:cs typeface="Segoe UI" panose="020B0502040204020203" pitchFamily="34" charset="0"/>
            </a:rPr>
            <a:t>EDP-report</a:t>
          </a:r>
          <a:endParaRPr lang="hu-HU" sz="1200" b="1" i="1"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endParaRPr>
        </a:p>
      </cdr:txBody>
    </cdr:sp>
  </cdr:relSizeAnchor>
  <cdr:relSizeAnchor xmlns:cdr="http://schemas.openxmlformats.org/drawingml/2006/chartDrawing">
    <cdr:from>
      <cdr:x>0.63184</cdr:x>
      <cdr:y>0.50649</cdr:y>
    </cdr:from>
    <cdr:to>
      <cdr:x>0.86108</cdr:x>
      <cdr:y>0.58649</cdr:y>
    </cdr:to>
    <cdr:sp macro="" textlink="">
      <cdr:nvSpPr>
        <cdr:cNvPr id="4" name="Szövegdoboz 1"/>
        <cdr:cNvSpPr txBox="1"/>
      </cdr:nvSpPr>
      <cdr:spPr>
        <a:xfrm xmlns:a="http://schemas.openxmlformats.org/drawingml/2006/main">
          <a:off x="5755692" y="2808312"/>
          <a:ext cx="2088227" cy="443570"/>
        </a:xfrm>
        <a:prstGeom xmlns:a="http://schemas.openxmlformats.org/drawingml/2006/main" prst="rect">
          <a:avLst/>
        </a:prstGeom>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hu-HU" sz="1200" b="1"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HUF 30 </a:t>
          </a:r>
          <a:r>
            <a:rPr lang="hu-HU" sz="1200" b="1" dirty="0" err="1">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bn</a:t>
          </a:r>
          <a:endParaRPr lang="hu-HU" sz="1200" b="1" baseline="0"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endParaRPr>
        </a:p>
        <a:p xmlns:a="http://schemas.openxmlformats.org/drawingml/2006/main">
          <a:pPr algn="ctr"/>
          <a:r>
            <a:rPr lang="hu-HU" sz="1200" b="1" i="1" dirty="0" err="1">
              <a:solidFill>
                <a:sysClr val="windowText" lastClr="000000"/>
              </a:solidFill>
              <a:effectLst/>
              <a:latin typeface="Segoe UI" panose="020B0502040204020203" pitchFamily="34" charset="0"/>
              <a:ea typeface="Segoe UI" panose="020B0502040204020203" pitchFamily="34" charset="0"/>
              <a:cs typeface="Segoe UI" panose="020B0502040204020203" pitchFamily="34" charset="0"/>
            </a:rPr>
            <a:t>after</a:t>
          </a:r>
          <a:r>
            <a:rPr lang="hu-HU" sz="1200" b="1" i="1" dirty="0">
              <a:solidFill>
                <a:sysClr val="windowText" lastClr="000000"/>
              </a:solidFill>
              <a:effectLst/>
              <a:latin typeface="Segoe UI" panose="020B0502040204020203" pitchFamily="34" charset="0"/>
              <a:ea typeface="Segoe UI" panose="020B0502040204020203" pitchFamily="34" charset="0"/>
              <a:cs typeface="Segoe UI" panose="020B0502040204020203" pitchFamily="34" charset="0"/>
            </a:rPr>
            <a:t> </a:t>
          </a:r>
          <a:r>
            <a:rPr lang="hu-HU" sz="1200" b="1" i="1" dirty="0" err="1">
              <a:solidFill>
                <a:sysClr val="windowText" lastClr="000000"/>
              </a:solidFill>
              <a:effectLst/>
              <a:latin typeface="Segoe UI" panose="020B0502040204020203" pitchFamily="34" charset="0"/>
              <a:ea typeface="Segoe UI" panose="020B0502040204020203" pitchFamily="34" charset="0"/>
              <a:cs typeface="Segoe UI" panose="020B0502040204020203" pitchFamily="34" charset="0"/>
            </a:rPr>
            <a:t>second</a:t>
          </a:r>
          <a:r>
            <a:rPr lang="hu-HU" sz="1200" b="1" i="1" dirty="0">
              <a:solidFill>
                <a:sysClr val="windowText" lastClr="000000"/>
              </a:solidFill>
              <a:effectLst/>
              <a:latin typeface="Segoe UI" panose="020B0502040204020203" pitchFamily="34" charset="0"/>
              <a:ea typeface="Segoe UI" panose="020B0502040204020203" pitchFamily="34" charset="0"/>
              <a:cs typeface="Segoe UI" panose="020B0502040204020203" pitchFamily="34" charset="0"/>
            </a:rPr>
            <a:t> </a:t>
          </a:r>
          <a:r>
            <a:rPr lang="hu-HU" sz="1200" b="1" i="1" dirty="0" err="1">
              <a:solidFill>
                <a:sysClr val="windowText" lastClr="000000"/>
              </a:solidFill>
              <a:effectLst/>
              <a:latin typeface="Segoe UI" panose="020B0502040204020203" pitchFamily="34" charset="0"/>
              <a:ea typeface="Segoe UI" panose="020B0502040204020203" pitchFamily="34" charset="0"/>
              <a:cs typeface="Segoe UI" panose="020B0502040204020203" pitchFamily="34" charset="0"/>
            </a:rPr>
            <a:t>EDP-report</a:t>
          </a:r>
          <a:endParaRPr lang="hu-HU" sz="1200" b="1" i="1"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endParaRPr>
        </a:p>
      </cdr:txBody>
    </cdr:sp>
  </cdr:relSizeAnchor>
  <cdr:relSizeAnchor xmlns:cdr="http://schemas.openxmlformats.org/drawingml/2006/chartDrawing">
    <cdr:from>
      <cdr:x>0.60813</cdr:x>
      <cdr:y>0.50649</cdr:y>
    </cdr:from>
    <cdr:to>
      <cdr:x>0.8927</cdr:x>
      <cdr:y>0.55843</cdr:y>
    </cdr:to>
    <cdr:sp macro="" textlink="">
      <cdr:nvSpPr>
        <cdr:cNvPr id="5" name="Szövegdoboz 4"/>
        <cdr:cNvSpPr txBox="1"/>
      </cdr:nvSpPr>
      <cdr:spPr>
        <a:xfrm xmlns:a="http://schemas.openxmlformats.org/drawingml/2006/main">
          <a:off x="5539668" y="2808312"/>
          <a:ext cx="2592247" cy="28798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hu-HU" sz="1400" b="1" dirty="0">
              <a:latin typeface="Segoe UI" panose="020B0502040204020203" pitchFamily="34" charset="0"/>
              <a:ea typeface="Segoe UI" panose="020B0502040204020203" pitchFamily="34" charset="0"/>
              <a:cs typeface="Segoe UI" panose="020B0502040204020203" pitchFamily="34" charset="0"/>
            </a:rPr>
            <a:t>HUF 60 </a:t>
          </a:r>
          <a:r>
            <a:rPr lang="hu-HU" sz="1400" b="1" dirty="0" err="1">
              <a:latin typeface="Segoe UI" panose="020B0502040204020203" pitchFamily="34" charset="0"/>
              <a:ea typeface="Segoe UI" panose="020B0502040204020203" pitchFamily="34" charset="0"/>
              <a:cs typeface="Segoe UI" panose="020B0502040204020203" pitchFamily="34" charset="0"/>
            </a:rPr>
            <a:t>bn</a:t>
          </a:r>
          <a:endParaRPr lang="hu-HU" sz="1400" b="1" dirty="0">
            <a:latin typeface="Segoe UI" panose="020B0502040204020203" pitchFamily="34" charset="0"/>
            <a:ea typeface="Segoe UI" panose="020B0502040204020203" pitchFamily="34" charset="0"/>
            <a:cs typeface="Segoe UI" panose="020B0502040204020203" pitchFamily="34" charset="0"/>
          </a:endParaRPr>
        </a:p>
      </cdr:txBody>
    </cdr:sp>
  </cdr:relSizeAnchor>
  <cdr:relSizeAnchor xmlns:cdr="http://schemas.openxmlformats.org/drawingml/2006/chartDrawing">
    <cdr:from>
      <cdr:x>0.1157</cdr:x>
      <cdr:y>0.01299</cdr:y>
    </cdr:from>
    <cdr:to>
      <cdr:x>0.40028</cdr:x>
      <cdr:y>0.07583</cdr:y>
    </cdr:to>
    <cdr:sp macro="" textlink="">
      <cdr:nvSpPr>
        <cdr:cNvPr id="6" name="Szövegdoboz 1"/>
        <cdr:cNvSpPr txBox="1"/>
      </cdr:nvSpPr>
      <cdr:spPr>
        <a:xfrm xmlns:a="http://schemas.openxmlformats.org/drawingml/2006/main">
          <a:off x="1053964" y="72008"/>
          <a:ext cx="2592288" cy="3484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hu-HU" sz="1400" b="1" dirty="0">
              <a:latin typeface="Segoe UI" panose="020B0502040204020203" pitchFamily="34" charset="0"/>
              <a:ea typeface="Segoe UI" panose="020B0502040204020203" pitchFamily="34" charset="0"/>
              <a:cs typeface="Segoe UI" panose="020B0502040204020203" pitchFamily="34" charset="0"/>
            </a:rPr>
            <a:t>HUF 165 </a:t>
          </a:r>
          <a:r>
            <a:rPr lang="hu-HU" sz="1400" b="1" dirty="0" err="1">
              <a:latin typeface="Segoe UI" panose="020B0502040204020203" pitchFamily="34" charset="0"/>
              <a:ea typeface="Segoe UI" panose="020B0502040204020203" pitchFamily="34" charset="0"/>
              <a:cs typeface="Segoe UI" panose="020B0502040204020203" pitchFamily="34" charset="0"/>
            </a:rPr>
            <a:t>bn</a:t>
          </a:r>
          <a:endParaRPr lang="hu-HU" sz="1400" b="1" dirty="0">
            <a:latin typeface="Segoe UI" panose="020B0502040204020203" pitchFamily="34" charset="0"/>
            <a:ea typeface="Segoe UI" panose="020B0502040204020203" pitchFamily="34" charset="0"/>
            <a:cs typeface="Segoe UI" panose="020B0502040204020203" pitchFamily="34" charset="0"/>
          </a:endParaRPr>
        </a:p>
      </cdr:txBody>
    </cdr:sp>
  </cdr:relSizeAnchor>
  <cdr:relSizeAnchor xmlns:cdr="http://schemas.openxmlformats.org/drawingml/2006/chartDrawing">
    <cdr:from>
      <cdr:x>0.14174</cdr:x>
      <cdr:y>0.33766</cdr:y>
    </cdr:from>
    <cdr:to>
      <cdr:x>0.38679</cdr:x>
      <cdr:y>0.42857</cdr:y>
    </cdr:to>
    <cdr:sp macro="" textlink="">
      <cdr:nvSpPr>
        <cdr:cNvPr id="7" name="Szövegdoboz 6"/>
        <cdr:cNvSpPr txBox="1"/>
      </cdr:nvSpPr>
      <cdr:spPr>
        <a:xfrm xmlns:a="http://schemas.openxmlformats.org/drawingml/2006/main">
          <a:off x="1291196" y="1872208"/>
          <a:ext cx="2232248" cy="504056"/>
        </a:xfrm>
        <a:prstGeom xmlns:a="http://schemas.openxmlformats.org/drawingml/2006/main" prst="rect">
          <a:avLst/>
        </a:prstGeom>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hu-HU" sz="1200" b="1" i="1"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HUF 20 </a:t>
          </a:r>
          <a:r>
            <a:rPr lang="hu-HU" sz="1200" b="1" i="1" dirty="0" err="1">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bn</a:t>
          </a:r>
          <a:r>
            <a:rPr lang="hu-HU" sz="1200" b="1" i="1"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 </a:t>
          </a:r>
          <a:r>
            <a:rPr lang="hu-HU" sz="1200" b="1" i="1" dirty="0" err="1">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after</a:t>
          </a:r>
          <a:r>
            <a:rPr lang="hu-HU" sz="1200" b="1" i="1"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 </a:t>
          </a:r>
          <a:r>
            <a:rPr lang="hu-HU" sz="1200" b="1" i="1" dirty="0" err="1">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the</a:t>
          </a:r>
          <a:r>
            <a:rPr lang="hu-HU" sz="1200" b="1" i="1"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 </a:t>
          </a:r>
          <a:r>
            <a:rPr lang="hu-HU" sz="1200" b="1" i="1" dirty="0" err="1">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second</a:t>
          </a:r>
          <a:r>
            <a:rPr lang="hu-HU" sz="1200" b="1" i="1"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 EDP </a:t>
          </a:r>
          <a:r>
            <a:rPr lang="hu-HU" sz="1200" b="1" i="1" dirty="0" err="1">
              <a:solidFill>
                <a:sysClr val="windowText" lastClr="000000"/>
              </a:solidFill>
              <a:latin typeface="Segoe UI" panose="020B0502040204020203" pitchFamily="34" charset="0"/>
              <a:ea typeface="Segoe UI" panose="020B0502040204020203" pitchFamily="34" charset="0"/>
              <a:cs typeface="Segoe UI" panose="020B0502040204020203" pitchFamily="34" charset="0"/>
            </a:rPr>
            <a:t>report</a:t>
          </a:r>
          <a:endParaRPr lang="hu-HU" sz="1200" b="1" i="1" dirty="0">
            <a:solidFill>
              <a:sysClr val="windowText" lastClr="000000"/>
            </a:solidFill>
            <a:latin typeface="Segoe UI" panose="020B0502040204020203" pitchFamily="34" charset="0"/>
            <a:ea typeface="Segoe UI" panose="020B0502040204020203" pitchFamily="34" charset="0"/>
            <a:cs typeface="Segoe UI" panose="020B0502040204020203" pitchFamily="34" charset="0"/>
          </a:endParaRPr>
        </a:p>
      </cdr:txBody>
    </cdr:sp>
  </cdr:relSizeAnchor>
  <cdr:relSizeAnchor xmlns:cdr="http://schemas.openxmlformats.org/drawingml/2006/chartDrawing">
    <cdr:from>
      <cdr:x>0.18788</cdr:x>
      <cdr:y>0.84416</cdr:y>
    </cdr:from>
    <cdr:to>
      <cdr:x>0.29218</cdr:x>
      <cdr:y>1</cdr:y>
    </cdr:to>
    <cdr:pic>
      <cdr:nvPicPr>
        <cdr:cNvPr id="8" name="Picture 4" descr="KÃ©ptalÃ¡lat a kÃ¶vetkezÅre: ânatural disasterâ">
          <a:extLst xmlns:a="http://schemas.openxmlformats.org/drawingml/2006/main">
            <a:ext uri="{FF2B5EF4-FFF2-40B4-BE49-F238E27FC236}">
              <a16:creationId xmlns:a16="http://schemas.microsoft.com/office/drawing/2014/main" id="{967BEFB6-0105-447F-86B7-7772A4D4DC5D}"/>
            </a:ext>
          </a:extLst>
        </cdr:cNvPr>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cstate="print">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1711419" y="4680520"/>
          <a:ext cx="950138" cy="864097"/>
        </a:xfrm>
        <a:prstGeom xmlns:a="http://schemas.openxmlformats.org/drawingml/2006/main" prst="rect">
          <a:avLst/>
        </a:prstGeom>
        <a:noFill xmlns:a="http://schemas.openxmlformats.org/drawingml/2006/main"/>
        <a:extLst xmlns:a="http://schemas.openxmlformats.org/drawingml/2006/main">
          <a:ext uri="{909E8E84-426E-40DD-AFC4-6F175D3DCCD1}">
            <a14:hiddenFill xmlns:a14="http://schemas.microsoft.com/office/drawing/2010/main">
              <a:solidFill>
                <a:srgbClr val="FFFFFF"/>
              </a:solidFill>
            </a14:hiddenFill>
          </a:ext>
        </a:extLst>
      </cdr:spPr>
    </cdr:pic>
  </cdr:relSizeAnchor>
  <cdr:relSizeAnchor xmlns:cdr="http://schemas.openxmlformats.org/drawingml/2006/chartDrawing">
    <cdr:from>
      <cdr:x>0.68483</cdr:x>
      <cdr:y>0.83117</cdr:y>
    </cdr:from>
    <cdr:to>
      <cdr:x>0.80782</cdr:x>
      <cdr:y>0.98701</cdr:y>
    </cdr:to>
    <cdr:pic>
      <cdr:nvPicPr>
        <cdr:cNvPr id="9" name="Picture 6" descr="KÃ©ptalÃ¡lat a kÃ¶vetkezÅre: âlower revenueâ">
          <a:extLst xmlns:a="http://schemas.openxmlformats.org/drawingml/2006/main">
            <a:ext uri="{FF2B5EF4-FFF2-40B4-BE49-F238E27FC236}">
              <a16:creationId xmlns:a16="http://schemas.microsoft.com/office/drawing/2014/main" id="{3D6A8021-204E-4475-BF0E-01FB0DE5B0B8}"/>
            </a:ext>
          </a:extLst>
        </cdr:cNvPr>
        <cdr:cNvPicPr>
          <a:picLocks xmlns:a="http://schemas.openxmlformats.org/drawingml/2006/main" noChangeAspect="1" noChangeArrowheads="1"/>
        </cdr:cNvPicPr>
      </cdr:nvPicPr>
      <cdr:blipFill rotWithShape="1">
        <a:blip xmlns:a="http://schemas.openxmlformats.org/drawingml/2006/main" xmlns:r="http://schemas.openxmlformats.org/officeDocument/2006/relationships" r:embed="rId2" cstate="print">
          <a:extLst>
            <a:ext uri="{28A0092B-C50C-407E-A947-70E740481C1C}">
              <a14:useLocalDpi xmlns:a14="http://schemas.microsoft.com/office/drawing/2010/main" val="0"/>
            </a:ext>
          </a:extLst>
        </a:blip>
        <a:srcRect xmlns:a="http://schemas.openxmlformats.org/drawingml/2006/main" r="13660"/>
        <a:stretch xmlns:a="http://schemas.openxmlformats.org/drawingml/2006/main"/>
      </cdr:blipFill>
      <cdr:spPr bwMode="auto">
        <a:xfrm xmlns:a="http://schemas.openxmlformats.org/drawingml/2006/main">
          <a:off x="6238397" y="4608512"/>
          <a:ext cx="1120321" cy="864096"/>
        </a:xfrm>
        <a:prstGeom xmlns:a="http://schemas.openxmlformats.org/drawingml/2006/main" prst="rect">
          <a:avLst/>
        </a:prstGeom>
        <a:noFill xmlns:a="http://schemas.openxmlformats.org/drawingml/2006/main"/>
        <a:extLst xmlns:a="http://schemas.openxmlformats.org/drawingml/2006/main">
          <a:ext uri="{909E8E84-426E-40DD-AFC4-6F175D3DCCD1}">
            <a14:hiddenFill xmlns:a14="http://schemas.microsoft.com/office/drawing/2010/main">
              <a:solidFill>
                <a:srgbClr val="FFFFFF"/>
              </a:solidFill>
            </a14:hiddenFill>
          </a:ext>
        </a:extLst>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51163" cy="4968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sz="quarter" idx="1"/>
          </p:nvPr>
        </p:nvSpPr>
        <p:spPr>
          <a:xfrm>
            <a:off x="3856038" y="0"/>
            <a:ext cx="2951162" cy="496888"/>
          </a:xfrm>
          <a:prstGeom prst="rect">
            <a:avLst/>
          </a:prstGeom>
        </p:spPr>
        <p:txBody>
          <a:bodyPr vert="horz" lIns="91440" tIns="45720" rIns="91440" bIns="45720" rtlCol="0"/>
          <a:lstStyle>
            <a:lvl1pPr algn="r">
              <a:defRPr sz="1200"/>
            </a:lvl1pPr>
          </a:lstStyle>
          <a:p>
            <a:fld id="{EEC24AFB-A76A-4AD3-90E2-A2908DF20EE5}" type="datetimeFigureOut">
              <a:rPr lang="hu-HU" smtClean="0"/>
              <a:t>2018. 06. 29.</a:t>
            </a:fld>
            <a:endParaRPr lang="hu-HU"/>
          </a:p>
        </p:txBody>
      </p:sp>
      <p:sp>
        <p:nvSpPr>
          <p:cNvPr id="4" name="Élőláb helye 3"/>
          <p:cNvSpPr>
            <a:spLocks noGrp="1"/>
          </p:cNvSpPr>
          <p:nvPr>
            <p:ph type="ftr" sz="quarter" idx="2"/>
          </p:nvPr>
        </p:nvSpPr>
        <p:spPr>
          <a:xfrm>
            <a:off x="0" y="9442450"/>
            <a:ext cx="2951163" cy="496888"/>
          </a:xfrm>
          <a:prstGeom prst="rect">
            <a:avLst/>
          </a:prstGeom>
        </p:spPr>
        <p:txBody>
          <a:bodyPr vert="horz" lIns="91440" tIns="45720" rIns="91440" bIns="45720" rtlCol="0" anchor="b"/>
          <a:lstStyle>
            <a:lvl1pPr algn="l">
              <a:defRPr sz="1200"/>
            </a:lvl1pPr>
          </a:lstStyle>
          <a:p>
            <a:endParaRPr lang="hu-HU"/>
          </a:p>
        </p:txBody>
      </p:sp>
      <p:sp>
        <p:nvSpPr>
          <p:cNvPr id="5" name="Dia számának helye 4"/>
          <p:cNvSpPr>
            <a:spLocks noGrp="1"/>
          </p:cNvSpPr>
          <p:nvPr>
            <p:ph type="sldNum" sz="quarter" idx="3"/>
          </p:nvPr>
        </p:nvSpPr>
        <p:spPr>
          <a:xfrm>
            <a:off x="3856038" y="9442450"/>
            <a:ext cx="2951162" cy="496888"/>
          </a:xfrm>
          <a:prstGeom prst="rect">
            <a:avLst/>
          </a:prstGeom>
        </p:spPr>
        <p:txBody>
          <a:bodyPr vert="horz" lIns="91440" tIns="45720" rIns="91440" bIns="45720" rtlCol="0" anchor="b"/>
          <a:lstStyle>
            <a:lvl1pPr algn="r">
              <a:defRPr sz="1200"/>
            </a:lvl1pPr>
          </a:lstStyle>
          <a:p>
            <a:fld id="{D5F9BFA2-0DA5-4983-A309-4580EE62C8C4}" type="slidenum">
              <a:rPr lang="hu-HU" smtClean="0"/>
              <a:t>‹#›</a:t>
            </a:fld>
            <a:endParaRPr lang="hu-HU"/>
          </a:p>
        </p:txBody>
      </p:sp>
    </p:spTree>
    <p:extLst>
      <p:ext uri="{BB962C8B-B14F-4D97-AF65-F5344CB8AC3E}">
        <p14:creationId xmlns:p14="http://schemas.microsoft.com/office/powerpoint/2010/main" val="5462209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33F4B0EE-8F3A-4D96-AE72-736C7637E840}" type="datetimeFigureOut">
              <a:rPr lang="hu-HU" smtClean="0"/>
              <a:t>2018. 06. 29.</a:t>
            </a:fld>
            <a:endParaRPr lang="hu-HU"/>
          </a:p>
        </p:txBody>
      </p:sp>
      <p:sp>
        <p:nvSpPr>
          <p:cNvPr id="4" name="Diakép helye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332CFCE1-CB4D-4823-886F-E8A6D2798E35}" type="slidenum">
              <a:rPr lang="hu-HU" smtClean="0"/>
              <a:t>‹#›</a:t>
            </a:fld>
            <a:endParaRPr lang="hu-HU"/>
          </a:p>
        </p:txBody>
      </p:sp>
    </p:spTree>
    <p:extLst>
      <p:ext uri="{BB962C8B-B14F-4D97-AF65-F5344CB8AC3E}">
        <p14:creationId xmlns:p14="http://schemas.microsoft.com/office/powerpoint/2010/main" val="4150028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net.jogtar.hu/jogszabaly?docid=A1100368.KOR#lbj133id323d"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net.jogtar.hu/jogszabaly?docid=A1100195.TV#lbj168idc0cc" TargetMode="External"/><Relationship Id="rId2" Type="http://schemas.openxmlformats.org/officeDocument/2006/relationships/slide" Target="../slides/slide52.xml"/><Relationship Id="rId1" Type="http://schemas.openxmlformats.org/officeDocument/2006/relationships/notesMaster" Target="../notesMasters/notesMaster1.xml"/><Relationship Id="rId6" Type="http://schemas.openxmlformats.org/officeDocument/2006/relationships/hyperlink" Target="https://net.jogtar.hu/jogszabaly?docid=A1100195.TV#lbj171idc0cc" TargetMode="External"/><Relationship Id="rId5" Type="http://schemas.openxmlformats.org/officeDocument/2006/relationships/hyperlink" Target="https://net.jogtar.hu/jogszabaly?docid=A1100195.TV#lbj170idc0cc" TargetMode="External"/><Relationship Id="rId4" Type="http://schemas.openxmlformats.org/officeDocument/2006/relationships/hyperlink" Target="https://net.jogtar.hu/jogszabaly?docid=A1100195.TV#lbj169idc0cc"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8" Type="http://schemas.openxmlformats.org/officeDocument/2006/relationships/hyperlink" Target="#_ftnref1"/><Relationship Id="rId3" Type="http://schemas.openxmlformats.org/officeDocument/2006/relationships/hyperlink" Target="https://net.jogtar.hu/jogszabaly?docid=A1100194.TV#lbj20ide677" TargetMode="External"/><Relationship Id="rId7" Type="http://schemas.openxmlformats.org/officeDocument/2006/relationships/hyperlink" Target="#_ftn2"/><Relationship Id="rId2" Type="http://schemas.openxmlformats.org/officeDocument/2006/relationships/slide" Target="../slides/slide55.xml"/><Relationship Id="rId1" Type="http://schemas.openxmlformats.org/officeDocument/2006/relationships/notesMaster" Target="../notesMasters/notesMaster1.xml"/><Relationship Id="rId6" Type="http://schemas.openxmlformats.org/officeDocument/2006/relationships/hyperlink" Target="#_ftn1"/><Relationship Id="rId5" Type="http://schemas.openxmlformats.org/officeDocument/2006/relationships/hyperlink" Target="https://net.jogtar.hu/jogszabaly?docid=A1100195.TV#lbj154id2d5b" TargetMode="External"/><Relationship Id="rId4" Type="http://schemas.openxmlformats.org/officeDocument/2006/relationships/hyperlink" Target="https://net.jogtar.hu/jogszabaly?docid=A1100195.TV#lbj152id2d5b" TargetMode="External"/><Relationship Id="rId9" Type="http://schemas.openxmlformats.org/officeDocument/2006/relationships/hyperlink" Target="#_ftnref2"/></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indent="0">
              <a:buFont typeface="Arial" pitchFamily="34" charset="0"/>
              <a:buNone/>
            </a:pPr>
            <a:endParaRPr lang="hu-HU" dirty="0"/>
          </a:p>
        </p:txBody>
      </p:sp>
      <p:sp>
        <p:nvSpPr>
          <p:cNvPr id="4" name="Dia számának helye 3"/>
          <p:cNvSpPr>
            <a:spLocks noGrp="1"/>
          </p:cNvSpPr>
          <p:nvPr>
            <p:ph type="sldNum" sz="quarter" idx="10"/>
          </p:nvPr>
        </p:nvSpPr>
        <p:spPr/>
        <p:txBody>
          <a:bodyPr/>
          <a:lstStyle/>
          <a:p>
            <a:fld id="{21C13AE8-EB93-4B9C-986A-F7CD5466D6D0}" type="slidenum">
              <a:rPr lang="hu-HU" smtClean="0"/>
              <a:pPr/>
              <a:t>1</a:t>
            </a:fld>
            <a:endParaRPr lang="hu-HU"/>
          </a:p>
        </p:txBody>
      </p:sp>
    </p:spTree>
    <p:extLst>
      <p:ext uri="{BB962C8B-B14F-4D97-AF65-F5344CB8AC3E}">
        <p14:creationId xmlns:p14="http://schemas.microsoft.com/office/powerpoint/2010/main" val="966964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a:spcBef>
                <a:spcPts val="600"/>
              </a:spcBef>
              <a:spcAft>
                <a:spcPts val="600"/>
              </a:spcAft>
            </a:pPr>
            <a:r>
              <a:rPr lang="hu-HU" sz="1200" b="1" i="1" dirty="0">
                <a:effectLst/>
                <a:latin typeface="Times New Roman" panose="02020603050405020304" pitchFamily="18" charset="0"/>
                <a:ea typeface="+mn-ea"/>
                <a:cs typeface="Times New Roman" panose="02020603050405020304" pitchFamily="18" charset="0"/>
              </a:rPr>
              <a:t>Rendkívüli kormányzati intézkedések: </a:t>
            </a:r>
          </a:p>
          <a:p>
            <a:pPr algn="just"/>
            <a:r>
              <a:rPr lang="hu-HU" sz="1200" b="1" dirty="0">
                <a:effectLst/>
                <a:latin typeface="Times New Roman" panose="02020603050405020304" pitchFamily="18" charset="0"/>
                <a:ea typeface="+mn-ea"/>
                <a:cs typeface="Times New Roman" panose="02020603050405020304" pitchFamily="18" charset="0"/>
              </a:rPr>
              <a:t>Az Áht. 21. §</a:t>
            </a:r>
            <a:r>
              <a:rPr lang="hu-HU" sz="1200" b="1" dirty="0" err="1">
                <a:effectLst/>
                <a:latin typeface="Times New Roman" panose="02020603050405020304" pitchFamily="18" charset="0"/>
                <a:ea typeface="+mn-ea"/>
                <a:cs typeface="Times New Roman" panose="02020603050405020304" pitchFamily="18" charset="0"/>
              </a:rPr>
              <a:t>-a</a:t>
            </a:r>
            <a:r>
              <a:rPr lang="hu-HU" sz="1200" b="1" dirty="0">
                <a:effectLst/>
                <a:latin typeface="Times New Roman" panose="02020603050405020304" pitchFamily="18" charset="0"/>
                <a:ea typeface="+mn-ea"/>
                <a:cs typeface="Times New Roman" panose="02020603050405020304" pitchFamily="18" charset="0"/>
              </a:rPr>
              <a:t> szerint az I. félévben az RKI 40%-a </a:t>
            </a:r>
            <a:r>
              <a:rPr lang="hu-HU" sz="1200" b="1">
                <a:effectLst/>
                <a:latin typeface="Times New Roman" panose="02020603050405020304" pitchFamily="18" charset="0"/>
                <a:ea typeface="+mn-ea"/>
                <a:cs typeface="Times New Roman" panose="02020603050405020304" pitchFamily="18" charset="0"/>
              </a:rPr>
              <a:t>használható fel, </a:t>
            </a:r>
            <a:r>
              <a:rPr lang="hu-HU" sz="1200" b="1" dirty="0">
                <a:effectLst/>
                <a:latin typeface="Times New Roman" panose="02020603050405020304" pitchFamily="18" charset="0"/>
                <a:ea typeface="+mn-ea"/>
                <a:cs typeface="Times New Roman" panose="02020603050405020304" pitchFamily="18" charset="0"/>
              </a:rPr>
              <a:t>ennél nagyobb felhasználáshoz az Országgyűlés jóváhagyása szükséges.     </a:t>
            </a:r>
          </a:p>
          <a:p>
            <a:pPr algn="just">
              <a:spcBef>
                <a:spcPts val="600"/>
              </a:spcBef>
              <a:spcAft>
                <a:spcPts val="600"/>
              </a:spcAft>
            </a:pPr>
            <a:r>
              <a:rPr lang="hu-HU" sz="1200" b="1" i="1" dirty="0" err="1">
                <a:effectLst/>
                <a:latin typeface="Times New Roman" panose="02020603050405020304" pitchFamily="18" charset="0"/>
                <a:ea typeface="+mn-ea"/>
                <a:cs typeface="Times New Roman" panose="02020603050405020304" pitchFamily="18" charset="0"/>
              </a:rPr>
              <a:t>Országvédelmi</a:t>
            </a:r>
            <a:r>
              <a:rPr lang="hu-HU" sz="1200" b="1" i="1" dirty="0">
                <a:effectLst/>
                <a:latin typeface="Times New Roman" panose="02020603050405020304" pitchFamily="18" charset="0"/>
                <a:ea typeface="+mn-ea"/>
                <a:cs typeface="Times New Roman" panose="02020603050405020304" pitchFamily="18" charset="0"/>
              </a:rPr>
              <a:t> Alap:                        </a:t>
            </a:r>
          </a:p>
          <a:p>
            <a:pPr algn="just"/>
            <a:r>
              <a:rPr lang="hu-HU" sz="1200" b="1" dirty="0">
                <a:effectLst/>
                <a:latin typeface="Times New Roman" panose="02020603050405020304" pitchFamily="18" charset="0"/>
                <a:ea typeface="+mn-ea"/>
                <a:cs typeface="Times New Roman" panose="02020603050405020304" pitchFamily="18" charset="0"/>
              </a:rPr>
              <a:t> A Kvtv. 19. §</a:t>
            </a:r>
            <a:r>
              <a:rPr lang="hu-HU" sz="1200" b="1" dirty="0" err="1">
                <a:effectLst/>
                <a:latin typeface="Times New Roman" panose="02020603050405020304" pitchFamily="18" charset="0"/>
                <a:ea typeface="+mn-ea"/>
                <a:cs typeface="Times New Roman" panose="02020603050405020304" pitchFamily="18" charset="0"/>
              </a:rPr>
              <a:t>-a</a:t>
            </a:r>
            <a:r>
              <a:rPr lang="hu-HU" sz="1200" b="1" dirty="0">
                <a:effectLst/>
                <a:latin typeface="Times New Roman" panose="02020603050405020304" pitchFamily="18" charset="0"/>
                <a:ea typeface="+mn-ea"/>
                <a:cs typeface="Times New Roman" panose="02020603050405020304" pitchFamily="18" charset="0"/>
              </a:rPr>
              <a:t> szerint március 31-e után (EDP jelentés</a:t>
            </a:r>
            <a:r>
              <a:rPr lang="hu-HU" sz="1200" b="1">
                <a:effectLst/>
                <a:latin typeface="Times New Roman" panose="02020603050405020304" pitchFamily="18" charset="0"/>
                <a:ea typeface="+mn-ea"/>
                <a:cs typeface="Times New Roman" panose="02020603050405020304" pitchFamily="18" charset="0"/>
              </a:rPr>
              <a:t>) 30,0 </a:t>
            </a:r>
            <a:r>
              <a:rPr lang="hu-HU" sz="1200" b="1" dirty="0">
                <a:effectLst/>
                <a:latin typeface="Times New Roman" panose="02020603050405020304" pitchFamily="18" charset="0"/>
                <a:ea typeface="+mn-ea"/>
                <a:cs typeface="Times New Roman" panose="02020603050405020304" pitchFamily="18" charset="0"/>
              </a:rPr>
              <a:t>Mrd Ft </a:t>
            </a:r>
            <a:r>
              <a:rPr lang="hu-HU" sz="1200" b="1">
                <a:effectLst/>
                <a:latin typeface="Times New Roman" panose="02020603050405020304" pitchFamily="18" charset="0"/>
                <a:ea typeface="+mn-ea"/>
                <a:cs typeface="Times New Roman" panose="02020603050405020304" pitchFamily="18" charset="0"/>
              </a:rPr>
              <a:t>használható fel, </a:t>
            </a:r>
            <a:r>
              <a:rPr lang="hu-HU" sz="1200" b="1" dirty="0">
                <a:effectLst/>
                <a:latin typeface="Times New Roman" panose="02020603050405020304" pitchFamily="18" charset="0"/>
                <a:ea typeface="+mn-ea"/>
                <a:cs typeface="Times New Roman" panose="02020603050405020304" pitchFamily="18" charset="0"/>
              </a:rPr>
              <a:t>amennyiben az EDP hiány a felhasználni kívánt tartalékkal sem haladja meg </a:t>
            </a:r>
            <a:r>
              <a:rPr lang="hu-HU" sz="1200" b="1">
                <a:effectLst/>
                <a:latin typeface="Times New Roman" panose="02020603050405020304" pitchFamily="18" charset="0"/>
                <a:ea typeface="+mn-ea"/>
                <a:cs typeface="Times New Roman" panose="02020603050405020304" pitchFamily="18" charset="0"/>
              </a:rPr>
              <a:t>a hiánycélt, </a:t>
            </a:r>
            <a:r>
              <a:rPr lang="hu-HU" sz="1200" b="1" dirty="0">
                <a:effectLst/>
                <a:latin typeface="Times New Roman" panose="02020603050405020304" pitchFamily="18" charset="0"/>
                <a:ea typeface="+mn-ea"/>
                <a:cs typeface="Times New Roman" panose="02020603050405020304" pitchFamily="18" charset="0"/>
              </a:rPr>
              <a:t>azaz </a:t>
            </a:r>
            <a:r>
              <a:rPr lang="hu-HU" sz="1200" b="1">
                <a:effectLst/>
                <a:latin typeface="Times New Roman" panose="02020603050405020304" pitchFamily="18" charset="0"/>
                <a:ea typeface="+mn-ea"/>
                <a:cs typeface="Times New Roman" panose="02020603050405020304" pitchFamily="18" charset="0"/>
              </a:rPr>
              <a:t>GDP 1,8 </a:t>
            </a:r>
            <a:r>
              <a:rPr lang="hu-HU" sz="1200" b="1" dirty="0">
                <a:effectLst/>
                <a:latin typeface="Times New Roman" panose="02020603050405020304" pitchFamily="18" charset="0"/>
                <a:ea typeface="+mn-ea"/>
                <a:cs typeface="Times New Roman" panose="02020603050405020304" pitchFamily="18" charset="0"/>
              </a:rPr>
              <a:t>%-át. A „maradék</a:t>
            </a:r>
            <a:r>
              <a:rPr lang="hu-HU" sz="1200" b="1">
                <a:effectLst/>
                <a:latin typeface="Times New Roman" panose="02020603050405020304" pitchFamily="18" charset="0"/>
                <a:ea typeface="+mn-ea"/>
                <a:cs typeface="Times New Roman" panose="02020603050405020304" pitchFamily="18" charset="0"/>
              </a:rPr>
              <a:t>” 30,0 </a:t>
            </a:r>
            <a:r>
              <a:rPr lang="hu-HU" sz="1200" b="1" dirty="0">
                <a:effectLst/>
                <a:latin typeface="Times New Roman" panose="02020603050405020304" pitchFamily="18" charset="0"/>
                <a:ea typeface="+mn-ea"/>
                <a:cs typeface="Times New Roman" panose="02020603050405020304" pitchFamily="18" charset="0"/>
              </a:rPr>
              <a:t>Mrd forint szeptember 30-a után használható fel ugyanezen feltétellel.</a:t>
            </a:r>
            <a:endParaRPr lang="hu-HU" sz="1200" b="1" dirty="0">
              <a:latin typeface="Times New Roman" panose="02020603050405020304" pitchFamily="18" charset="0"/>
              <a:cs typeface="Times New Roman" panose="02020603050405020304" pitchFamily="18" charset="0"/>
            </a:endParaRPr>
          </a:p>
          <a:p>
            <a:endParaRPr lang="hu-HU" dirty="0"/>
          </a:p>
          <a:p>
            <a:r>
              <a:rPr lang="hu-HU" dirty="0"/>
              <a:t>(5) A XV. </a:t>
            </a:r>
            <a:r>
              <a:rPr lang="hu-HU"/>
              <a:t>Pénzügyminisztérium fejezet, </a:t>
            </a:r>
            <a:r>
              <a:rPr lang="hu-HU" dirty="0"/>
              <a:t>26</a:t>
            </a:r>
            <a:r>
              <a:rPr lang="hu-HU"/>
              <a:t>. cím, </a:t>
            </a:r>
            <a:r>
              <a:rPr lang="hu-HU" dirty="0"/>
              <a:t>2</a:t>
            </a:r>
            <a:r>
              <a:rPr lang="hu-HU"/>
              <a:t>. alcím, </a:t>
            </a:r>
            <a:r>
              <a:rPr lang="hu-HU" dirty="0"/>
              <a:t>1. Rendkívüli kormányzati intézkedések jogcímcsoport előirányzatnak az Áht. 21. § (3) </a:t>
            </a:r>
            <a:r>
              <a:rPr lang="hu-HU"/>
              <a:t>bekezdésében meghatározott, </a:t>
            </a:r>
            <a:r>
              <a:rPr lang="hu-HU" dirty="0"/>
              <a:t>első félévben felhasználható részéből </a:t>
            </a:r>
            <a:r>
              <a:rPr lang="hu-HU" b="1" dirty="0"/>
              <a:t>legalább </a:t>
            </a:r>
            <a:r>
              <a:rPr lang="hu-HU" b="1"/>
              <a:t>10 000,0 </a:t>
            </a:r>
            <a:r>
              <a:rPr lang="hu-HU" b="1" dirty="0"/>
              <a:t>millió forint </a:t>
            </a:r>
            <a:r>
              <a:rPr lang="hu-HU" dirty="0"/>
              <a:t>csak az EDP jelentés 2019. március 31-ig történő benyújtását követően </a:t>
            </a:r>
            <a:r>
              <a:rPr lang="hu-HU"/>
              <a:t>használható fel, </a:t>
            </a:r>
            <a:r>
              <a:rPr lang="hu-HU" dirty="0"/>
              <a:t>amennyiben a benyújtott EDP jelentésben szereplő EDP-hiány – a felhasználni kívánt tartalékösszeg figyelembevételével – nem haladja meg a </a:t>
            </a:r>
            <a:r>
              <a:rPr lang="hu-HU"/>
              <a:t>GDP 1,8</a:t>
            </a:r>
            <a:r>
              <a:rPr lang="hu-HU" dirty="0"/>
              <a:t>%-át.</a:t>
            </a:r>
          </a:p>
          <a:p>
            <a:r>
              <a:rPr lang="hu-HU" dirty="0"/>
              <a:t> (6) A XV. </a:t>
            </a:r>
            <a:r>
              <a:rPr lang="hu-HU"/>
              <a:t>Pénzügyminisztérium fejezet, </a:t>
            </a:r>
            <a:r>
              <a:rPr lang="hu-HU" dirty="0"/>
              <a:t>26</a:t>
            </a:r>
            <a:r>
              <a:rPr lang="hu-HU"/>
              <a:t>. cím, </a:t>
            </a:r>
            <a:r>
              <a:rPr lang="hu-HU" dirty="0"/>
              <a:t>2</a:t>
            </a:r>
            <a:r>
              <a:rPr lang="hu-HU"/>
              <a:t>. alcím, </a:t>
            </a:r>
            <a:r>
              <a:rPr lang="hu-HU" dirty="0"/>
              <a:t>1. Rendkívüli kormányzati intézkedések jogcímcsoport előirányzatnak az Áht. 21. § (3) bekezdése </a:t>
            </a:r>
            <a:r>
              <a:rPr lang="hu-HU"/>
              <a:t>alapján adódó, </a:t>
            </a:r>
            <a:r>
              <a:rPr lang="hu-HU" dirty="0"/>
              <a:t>második félévben felhasználható részéből legalább </a:t>
            </a:r>
            <a:r>
              <a:rPr lang="hu-HU" b="1"/>
              <a:t>20 000,0 </a:t>
            </a:r>
            <a:r>
              <a:rPr lang="hu-HU" b="1" dirty="0"/>
              <a:t>millió forint </a:t>
            </a:r>
            <a:r>
              <a:rPr lang="hu-HU" dirty="0"/>
              <a:t>csak az EDP jelentés 2019. szeptember 30-ig történő benyújtását követően </a:t>
            </a:r>
            <a:r>
              <a:rPr lang="hu-HU"/>
              <a:t>használható fel, </a:t>
            </a:r>
            <a:r>
              <a:rPr lang="hu-HU" dirty="0"/>
              <a:t>amennyiben a benyújtott EDP jelentésben szereplő EDP-hiány – a felhasználni kívánt tartalékösszeg figyelembevételével – nem haladja meg a </a:t>
            </a:r>
            <a:r>
              <a:rPr lang="hu-HU"/>
              <a:t>GDP 1,8</a:t>
            </a:r>
            <a:r>
              <a:rPr lang="hu-HU" dirty="0"/>
              <a:t>%-át. </a:t>
            </a:r>
          </a:p>
        </p:txBody>
      </p:sp>
      <p:sp>
        <p:nvSpPr>
          <p:cNvPr id="4" name="Dia számának helye 3"/>
          <p:cNvSpPr>
            <a:spLocks noGrp="1"/>
          </p:cNvSpPr>
          <p:nvPr>
            <p:ph type="sldNum" sz="quarter" idx="10"/>
          </p:nvPr>
        </p:nvSpPr>
        <p:spPr/>
        <p:txBody>
          <a:bodyPr/>
          <a:lstStyle/>
          <a:p>
            <a:fld id="{332CFCE1-CB4D-4823-886F-E8A6D2798E35}" type="slidenum">
              <a:rPr lang="hu-HU" smtClean="0"/>
              <a:t>37</a:t>
            </a:fld>
            <a:endParaRPr lang="hu-HU"/>
          </a:p>
        </p:txBody>
      </p:sp>
    </p:spTree>
    <p:extLst>
      <p:ext uri="{BB962C8B-B14F-4D97-AF65-F5344CB8AC3E}">
        <p14:creationId xmlns:p14="http://schemas.microsoft.com/office/powerpoint/2010/main" val="1467405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FC </a:t>
            </a:r>
            <a:r>
              <a:rPr lang="hu-HU" dirty="0" err="1"/>
              <a:t>resolution</a:t>
            </a:r>
            <a:r>
              <a:rPr lang="hu-HU" dirty="0"/>
              <a:t> </a:t>
            </a:r>
            <a:r>
              <a:rPr lang="hu-HU" dirty="0" err="1"/>
              <a:t>Budget</a:t>
            </a:r>
            <a:r>
              <a:rPr lang="hu-HU" dirty="0"/>
              <a:t> 2017: </a:t>
            </a:r>
          </a:p>
          <a:p>
            <a:r>
              <a:rPr lang="hu-HU" dirty="0"/>
              <a:t>„</a:t>
            </a:r>
            <a:r>
              <a:rPr lang="hu-HU" b="1" dirty="0"/>
              <a:t>The </a:t>
            </a:r>
            <a:r>
              <a:rPr lang="hu-HU" b="1" dirty="0" err="1"/>
              <a:t>Council</a:t>
            </a:r>
            <a:r>
              <a:rPr lang="hu-HU" b="1" dirty="0"/>
              <a:t>’s </a:t>
            </a:r>
            <a:r>
              <a:rPr lang="hu-HU" b="1" dirty="0" err="1"/>
              <a:t>Resolution</a:t>
            </a:r>
            <a:r>
              <a:rPr lang="hu-HU" b="1" dirty="0"/>
              <a:t> </a:t>
            </a:r>
            <a:endParaRPr lang="hu-HU" dirty="0"/>
          </a:p>
          <a:p>
            <a:r>
              <a:rPr lang="hu-HU" dirty="0" err="1"/>
              <a:t>At</a:t>
            </a:r>
            <a:r>
              <a:rPr lang="hu-HU" dirty="0"/>
              <a:t> </a:t>
            </a:r>
            <a:r>
              <a:rPr lang="hu-HU" dirty="0" err="1"/>
              <a:t>its</a:t>
            </a:r>
            <a:r>
              <a:rPr lang="hu-HU" dirty="0"/>
              <a:t> meeting </a:t>
            </a:r>
            <a:r>
              <a:rPr lang="hu-HU" dirty="0" err="1"/>
              <a:t>held</a:t>
            </a:r>
            <a:r>
              <a:rPr lang="hu-HU" dirty="0"/>
              <a:t> </a:t>
            </a:r>
            <a:r>
              <a:rPr lang="hu-HU" dirty="0" err="1"/>
              <a:t>on</a:t>
            </a:r>
            <a:r>
              <a:rPr lang="hu-HU" dirty="0"/>
              <a:t> 21st </a:t>
            </a:r>
            <a:r>
              <a:rPr lang="hu-HU" dirty="0" err="1"/>
              <a:t>April</a:t>
            </a:r>
            <a:r>
              <a:rPr lang="hu-HU" dirty="0"/>
              <a:t> 2016 – </a:t>
            </a:r>
            <a:r>
              <a:rPr lang="hu-HU" dirty="0" err="1"/>
              <a:t>on</a:t>
            </a:r>
            <a:r>
              <a:rPr lang="hu-HU" dirty="0"/>
              <a:t> </a:t>
            </a:r>
            <a:r>
              <a:rPr lang="hu-HU" dirty="0" err="1"/>
              <a:t>the</a:t>
            </a:r>
            <a:r>
              <a:rPr lang="hu-HU" dirty="0"/>
              <a:t> </a:t>
            </a:r>
            <a:r>
              <a:rPr lang="hu-HU" dirty="0" err="1"/>
              <a:t>basis</a:t>
            </a:r>
            <a:r>
              <a:rPr lang="hu-HU" dirty="0"/>
              <a:t> of </a:t>
            </a:r>
            <a:r>
              <a:rPr lang="hu-HU" dirty="0" err="1"/>
              <a:t>the</a:t>
            </a:r>
            <a:r>
              <a:rPr lang="hu-HU" dirty="0"/>
              <a:t> </a:t>
            </a:r>
            <a:r>
              <a:rPr lang="hu-HU" dirty="0" err="1"/>
              <a:t>documents</a:t>
            </a:r>
            <a:r>
              <a:rPr lang="hu-HU" dirty="0"/>
              <a:t> </a:t>
            </a:r>
            <a:r>
              <a:rPr lang="hu-HU" dirty="0" err="1"/>
              <a:t>submitted</a:t>
            </a:r>
            <a:r>
              <a:rPr lang="hu-HU" dirty="0"/>
              <a:t> </a:t>
            </a:r>
            <a:r>
              <a:rPr lang="hu-HU" dirty="0" err="1"/>
              <a:t>by</a:t>
            </a:r>
            <a:r>
              <a:rPr lang="hu-HU" dirty="0"/>
              <a:t> </a:t>
            </a:r>
            <a:r>
              <a:rPr lang="hu-HU" dirty="0" err="1"/>
              <a:t>the</a:t>
            </a:r>
            <a:r>
              <a:rPr lang="hu-HU" dirty="0"/>
              <a:t> </a:t>
            </a:r>
            <a:r>
              <a:rPr lang="hu-HU" dirty="0" err="1"/>
              <a:t>Government</a:t>
            </a:r>
            <a:r>
              <a:rPr lang="hu-HU" dirty="0"/>
              <a:t> </a:t>
            </a:r>
            <a:r>
              <a:rPr lang="hu-HU" dirty="0" err="1"/>
              <a:t>about</a:t>
            </a:r>
            <a:r>
              <a:rPr lang="hu-HU" dirty="0"/>
              <a:t> </a:t>
            </a:r>
            <a:r>
              <a:rPr lang="hu-HU" dirty="0" err="1"/>
              <a:t>the</a:t>
            </a:r>
            <a:r>
              <a:rPr lang="hu-HU" dirty="0"/>
              <a:t> </a:t>
            </a:r>
            <a:r>
              <a:rPr lang="hu-HU" dirty="0" err="1"/>
              <a:t>draft</a:t>
            </a:r>
            <a:r>
              <a:rPr lang="hu-HU" dirty="0"/>
              <a:t> </a:t>
            </a:r>
            <a:r>
              <a:rPr lang="hu-HU" dirty="0" err="1"/>
              <a:t>bill</a:t>
            </a:r>
            <a:r>
              <a:rPr lang="hu-HU" dirty="0"/>
              <a:t> </a:t>
            </a:r>
            <a:r>
              <a:rPr lang="hu-HU" dirty="0" err="1"/>
              <a:t>of</a:t>
            </a:r>
            <a:r>
              <a:rPr lang="hu-HU" dirty="0"/>
              <a:t> </a:t>
            </a:r>
            <a:r>
              <a:rPr lang="hu-HU" dirty="0" err="1"/>
              <a:t>year</a:t>
            </a:r>
            <a:r>
              <a:rPr lang="hu-HU" dirty="0"/>
              <a:t> 2017 </a:t>
            </a:r>
            <a:r>
              <a:rPr lang="hu-HU" dirty="0" err="1"/>
              <a:t>central</a:t>
            </a:r>
            <a:r>
              <a:rPr lang="hu-HU" dirty="0"/>
              <a:t> </a:t>
            </a:r>
            <a:r>
              <a:rPr lang="hu-HU" dirty="0" err="1"/>
              <a:t>budget</a:t>
            </a:r>
            <a:r>
              <a:rPr lang="hu-HU" dirty="0"/>
              <a:t> – </a:t>
            </a:r>
            <a:r>
              <a:rPr lang="hu-HU" dirty="0" err="1"/>
              <a:t>the</a:t>
            </a:r>
            <a:r>
              <a:rPr lang="hu-HU" dirty="0"/>
              <a:t> </a:t>
            </a:r>
            <a:r>
              <a:rPr lang="hu-HU" dirty="0" err="1"/>
              <a:t>Council</a:t>
            </a:r>
            <a:r>
              <a:rPr lang="hu-HU" dirty="0"/>
              <a:t> </a:t>
            </a:r>
            <a:r>
              <a:rPr lang="hu-HU" dirty="0" err="1"/>
              <a:t>formulated</a:t>
            </a:r>
            <a:r>
              <a:rPr lang="hu-HU" dirty="0"/>
              <a:t> </a:t>
            </a:r>
            <a:r>
              <a:rPr lang="hu-HU" dirty="0" err="1"/>
              <a:t>the</a:t>
            </a:r>
            <a:r>
              <a:rPr lang="hu-HU" dirty="0"/>
              <a:t> </a:t>
            </a:r>
            <a:r>
              <a:rPr lang="hu-HU" dirty="0" err="1"/>
              <a:t>following</a:t>
            </a:r>
            <a:r>
              <a:rPr lang="hu-HU" dirty="0"/>
              <a:t> </a:t>
            </a:r>
            <a:r>
              <a:rPr lang="hu-HU" dirty="0" err="1"/>
              <a:t>Opinion</a:t>
            </a:r>
            <a:r>
              <a:rPr lang="hu-HU" dirty="0"/>
              <a:t>:</a:t>
            </a:r>
          </a:p>
          <a:p>
            <a:pPr lvl="0"/>
            <a:r>
              <a:rPr lang="hu-HU" dirty="0" err="1"/>
              <a:t>As</a:t>
            </a:r>
            <a:r>
              <a:rPr lang="hu-HU" dirty="0"/>
              <a:t> </a:t>
            </a:r>
            <a:r>
              <a:rPr lang="hu-HU" dirty="0" err="1"/>
              <a:t>regards</a:t>
            </a:r>
            <a:r>
              <a:rPr lang="hu-HU" dirty="0"/>
              <a:t> </a:t>
            </a:r>
            <a:r>
              <a:rPr lang="hu-HU" dirty="0" err="1"/>
              <a:t>the</a:t>
            </a:r>
            <a:r>
              <a:rPr lang="hu-HU" dirty="0"/>
              <a:t> </a:t>
            </a:r>
            <a:r>
              <a:rPr lang="hu-HU" dirty="0" err="1"/>
              <a:t>authenticity</a:t>
            </a:r>
            <a:r>
              <a:rPr lang="hu-HU" dirty="0"/>
              <a:t> and </a:t>
            </a:r>
            <a:r>
              <a:rPr lang="hu-HU" dirty="0" err="1"/>
              <a:t>feasibility</a:t>
            </a:r>
            <a:r>
              <a:rPr lang="hu-HU" dirty="0"/>
              <a:t> of </a:t>
            </a:r>
            <a:r>
              <a:rPr lang="hu-HU" dirty="0" err="1"/>
              <a:t>the</a:t>
            </a:r>
            <a:r>
              <a:rPr lang="hu-HU" dirty="0"/>
              <a:t> </a:t>
            </a:r>
            <a:r>
              <a:rPr lang="hu-HU" dirty="0" err="1"/>
              <a:t>draft</a:t>
            </a:r>
            <a:r>
              <a:rPr lang="hu-HU" dirty="0"/>
              <a:t> </a:t>
            </a:r>
            <a:r>
              <a:rPr lang="hu-HU" dirty="0" err="1"/>
              <a:t>of</a:t>
            </a:r>
            <a:r>
              <a:rPr lang="hu-HU" dirty="0"/>
              <a:t> </a:t>
            </a:r>
            <a:r>
              <a:rPr lang="hu-HU" dirty="0" err="1"/>
              <a:t>the</a:t>
            </a:r>
            <a:r>
              <a:rPr lang="hu-HU" dirty="0"/>
              <a:t> 2017 </a:t>
            </a:r>
            <a:r>
              <a:rPr lang="hu-HU" dirty="0" err="1"/>
              <a:t>central</a:t>
            </a:r>
            <a:r>
              <a:rPr lang="hu-HU" dirty="0"/>
              <a:t> </a:t>
            </a:r>
            <a:r>
              <a:rPr lang="hu-HU" dirty="0" err="1"/>
              <a:t>budget</a:t>
            </a:r>
            <a:r>
              <a:rPr lang="hu-HU" dirty="0"/>
              <a:t> </a:t>
            </a:r>
            <a:r>
              <a:rPr lang="hu-HU" dirty="0" err="1"/>
              <a:t>bill</a:t>
            </a:r>
            <a:r>
              <a:rPr lang="hu-HU" dirty="0"/>
              <a:t> </a:t>
            </a:r>
            <a:r>
              <a:rPr lang="hu-HU" dirty="0" err="1"/>
              <a:t>the</a:t>
            </a:r>
            <a:r>
              <a:rPr lang="hu-HU" dirty="0"/>
              <a:t> </a:t>
            </a:r>
            <a:r>
              <a:rPr lang="hu-HU" dirty="0" err="1"/>
              <a:t>Council</a:t>
            </a:r>
            <a:r>
              <a:rPr lang="hu-HU" dirty="0"/>
              <a:t> has no </a:t>
            </a:r>
            <a:r>
              <a:rPr lang="hu-HU" dirty="0" err="1"/>
              <a:t>such</a:t>
            </a:r>
            <a:r>
              <a:rPr lang="hu-HU" dirty="0"/>
              <a:t> </a:t>
            </a:r>
            <a:r>
              <a:rPr lang="hu-HU" dirty="0" err="1"/>
              <a:t>fundamental</a:t>
            </a:r>
            <a:r>
              <a:rPr lang="hu-HU" dirty="0"/>
              <a:t> </a:t>
            </a:r>
            <a:r>
              <a:rPr lang="hu-HU" dirty="0" err="1"/>
              <a:t>objections</a:t>
            </a:r>
            <a:r>
              <a:rPr lang="hu-HU" dirty="0"/>
              <a:t> </a:t>
            </a:r>
            <a:r>
              <a:rPr lang="hu-HU" dirty="0" err="1"/>
              <a:t>that</a:t>
            </a:r>
            <a:r>
              <a:rPr lang="hu-HU" dirty="0"/>
              <a:t> </a:t>
            </a:r>
            <a:r>
              <a:rPr lang="hu-HU" dirty="0" err="1"/>
              <a:t>would</a:t>
            </a:r>
            <a:r>
              <a:rPr lang="hu-HU" dirty="0"/>
              <a:t> </a:t>
            </a:r>
            <a:r>
              <a:rPr lang="hu-HU" dirty="0" err="1"/>
              <a:t>justify</a:t>
            </a:r>
            <a:r>
              <a:rPr lang="hu-HU" dirty="0"/>
              <a:t> </a:t>
            </a:r>
            <a:r>
              <a:rPr lang="hu-HU" dirty="0" err="1"/>
              <a:t>the</a:t>
            </a:r>
            <a:r>
              <a:rPr lang="hu-HU" dirty="0"/>
              <a:t> </a:t>
            </a:r>
            <a:r>
              <a:rPr lang="hu-HU" dirty="0" err="1"/>
              <a:t>indication</a:t>
            </a:r>
            <a:r>
              <a:rPr lang="hu-HU" dirty="0"/>
              <a:t> of </a:t>
            </a:r>
            <a:r>
              <a:rPr lang="hu-HU" dirty="0" err="1"/>
              <a:t>nonconcurrence</a:t>
            </a:r>
            <a:r>
              <a:rPr lang="hu-HU" dirty="0"/>
              <a:t> </a:t>
            </a:r>
            <a:r>
              <a:rPr lang="hu-HU" dirty="0" err="1"/>
              <a:t>concerning</a:t>
            </a:r>
            <a:r>
              <a:rPr lang="hu-HU" dirty="0"/>
              <a:t> </a:t>
            </a:r>
            <a:r>
              <a:rPr lang="hu-HU" dirty="0" err="1"/>
              <a:t>the</a:t>
            </a:r>
            <a:r>
              <a:rPr lang="hu-HU" dirty="0"/>
              <a:t> </a:t>
            </a:r>
            <a:r>
              <a:rPr lang="hu-HU" dirty="0" err="1"/>
              <a:t>document</a:t>
            </a:r>
            <a:r>
              <a:rPr lang="hu-HU" dirty="0"/>
              <a:t> </a:t>
            </a:r>
            <a:r>
              <a:rPr lang="hu-HU" dirty="0" err="1"/>
              <a:t>submitted</a:t>
            </a:r>
            <a:r>
              <a:rPr lang="hu-HU" dirty="0"/>
              <a:t> </a:t>
            </a:r>
            <a:r>
              <a:rPr lang="hu-HU" dirty="0" err="1"/>
              <a:t>for</a:t>
            </a:r>
            <a:r>
              <a:rPr lang="hu-HU" dirty="0"/>
              <a:t> </a:t>
            </a:r>
            <a:r>
              <a:rPr lang="hu-HU" dirty="0" err="1"/>
              <a:t>formulating</a:t>
            </a:r>
            <a:r>
              <a:rPr lang="hu-HU" dirty="0"/>
              <a:t> and </a:t>
            </a:r>
            <a:r>
              <a:rPr lang="hu-HU" dirty="0" err="1"/>
              <a:t>opinion</a:t>
            </a:r>
            <a:r>
              <a:rPr lang="hu-HU" dirty="0"/>
              <a:t>. </a:t>
            </a:r>
          </a:p>
          <a:p>
            <a:pPr lvl="0"/>
            <a:r>
              <a:rPr lang="hu-HU" dirty="0" err="1"/>
              <a:t>According</a:t>
            </a:r>
            <a:r>
              <a:rPr lang="hu-HU" dirty="0"/>
              <a:t> </a:t>
            </a:r>
            <a:r>
              <a:rPr lang="hu-HU" dirty="0" err="1"/>
              <a:t>to</a:t>
            </a:r>
            <a:r>
              <a:rPr lang="hu-HU" dirty="0"/>
              <a:t> </a:t>
            </a:r>
            <a:r>
              <a:rPr lang="hu-HU" dirty="0" err="1"/>
              <a:t>the</a:t>
            </a:r>
            <a:r>
              <a:rPr lang="hu-HU" dirty="0"/>
              <a:t> </a:t>
            </a:r>
            <a:r>
              <a:rPr lang="hu-HU" dirty="0" err="1"/>
              <a:t>Council</a:t>
            </a:r>
            <a:r>
              <a:rPr lang="hu-HU" dirty="0"/>
              <a:t>’s </a:t>
            </a:r>
            <a:r>
              <a:rPr lang="hu-HU" dirty="0" err="1"/>
              <a:t>judgement</a:t>
            </a:r>
            <a:r>
              <a:rPr lang="hu-HU" dirty="0"/>
              <a:t> </a:t>
            </a:r>
            <a:r>
              <a:rPr lang="hu-HU" dirty="0" err="1"/>
              <a:t>the</a:t>
            </a:r>
            <a:r>
              <a:rPr lang="hu-HU" dirty="0"/>
              <a:t> </a:t>
            </a:r>
            <a:r>
              <a:rPr lang="hu-HU" dirty="0" err="1"/>
              <a:t>draft</a:t>
            </a:r>
            <a:r>
              <a:rPr lang="hu-HU" dirty="0"/>
              <a:t> </a:t>
            </a:r>
            <a:r>
              <a:rPr lang="hu-HU" dirty="0" err="1"/>
              <a:t>bill</a:t>
            </a:r>
            <a:r>
              <a:rPr lang="hu-HU" dirty="0"/>
              <a:t> is </a:t>
            </a:r>
            <a:r>
              <a:rPr lang="hu-HU" dirty="0" err="1"/>
              <a:t>based</a:t>
            </a:r>
            <a:r>
              <a:rPr lang="hu-HU" dirty="0"/>
              <a:t> </a:t>
            </a:r>
            <a:r>
              <a:rPr lang="hu-HU" dirty="0" err="1"/>
              <a:t>on</a:t>
            </a:r>
            <a:r>
              <a:rPr lang="hu-HU" dirty="0"/>
              <a:t> a </a:t>
            </a:r>
            <a:r>
              <a:rPr lang="hu-HU" dirty="0" err="1"/>
              <a:t>well-established</a:t>
            </a:r>
            <a:r>
              <a:rPr lang="hu-HU" dirty="0"/>
              <a:t> </a:t>
            </a:r>
            <a:r>
              <a:rPr lang="hu-HU" dirty="0" err="1"/>
              <a:t>macroeconomic</a:t>
            </a:r>
            <a:r>
              <a:rPr lang="hu-HU" dirty="0"/>
              <a:t> </a:t>
            </a:r>
            <a:r>
              <a:rPr lang="hu-HU" dirty="0" err="1"/>
              <a:t>forecast</a:t>
            </a:r>
            <a:r>
              <a:rPr lang="hu-HU" dirty="0"/>
              <a:t>. </a:t>
            </a:r>
            <a:r>
              <a:rPr lang="hu-HU" dirty="0" err="1"/>
              <a:t>Following</a:t>
            </a:r>
            <a:r>
              <a:rPr lang="hu-HU" dirty="0"/>
              <a:t> </a:t>
            </a:r>
            <a:r>
              <a:rPr lang="hu-HU" dirty="0" err="1"/>
              <a:t>the</a:t>
            </a:r>
            <a:r>
              <a:rPr lang="hu-HU" dirty="0"/>
              <a:t> </a:t>
            </a:r>
            <a:r>
              <a:rPr lang="hu-HU" dirty="0" err="1"/>
              <a:t>dynamism</a:t>
            </a:r>
            <a:r>
              <a:rPr lang="hu-HU" dirty="0"/>
              <a:t> of </a:t>
            </a:r>
            <a:r>
              <a:rPr lang="hu-HU" dirty="0" err="1"/>
              <a:t>economic</a:t>
            </a:r>
            <a:r>
              <a:rPr lang="hu-HU" dirty="0"/>
              <a:t> </a:t>
            </a:r>
            <a:r>
              <a:rPr lang="hu-HU" dirty="0" err="1"/>
              <a:t>growth</a:t>
            </a:r>
            <a:r>
              <a:rPr lang="hu-HU" dirty="0"/>
              <a:t> </a:t>
            </a:r>
            <a:r>
              <a:rPr lang="hu-HU" dirty="0" err="1"/>
              <a:t>since</a:t>
            </a:r>
            <a:r>
              <a:rPr lang="hu-HU" dirty="0"/>
              <a:t> 2013 – </a:t>
            </a:r>
            <a:r>
              <a:rPr lang="hu-HU" dirty="0" err="1"/>
              <a:t>the</a:t>
            </a:r>
            <a:r>
              <a:rPr lang="hu-HU" dirty="0"/>
              <a:t> </a:t>
            </a:r>
            <a:r>
              <a:rPr lang="hu-HU" err="1"/>
              <a:t>annual</a:t>
            </a:r>
            <a:r>
              <a:rPr lang="hu-HU"/>
              <a:t> 2, </a:t>
            </a:r>
            <a:r>
              <a:rPr lang="hu-HU" dirty="0"/>
              <a:t>9 percent </a:t>
            </a:r>
            <a:r>
              <a:rPr lang="hu-HU" dirty="0" err="1"/>
              <a:t>in</a:t>
            </a:r>
            <a:r>
              <a:rPr lang="hu-HU" dirty="0"/>
              <a:t> </a:t>
            </a:r>
            <a:r>
              <a:rPr lang="hu-HU" dirty="0" err="1"/>
              <a:t>year</a:t>
            </a:r>
            <a:r>
              <a:rPr lang="hu-HU" dirty="0"/>
              <a:t> 2015 – </a:t>
            </a:r>
            <a:r>
              <a:rPr lang="hu-HU" dirty="0" err="1"/>
              <a:t>the</a:t>
            </a:r>
            <a:r>
              <a:rPr lang="hu-HU" dirty="0"/>
              <a:t> 2016 </a:t>
            </a:r>
            <a:r>
              <a:rPr lang="hu-HU" dirty="0" err="1"/>
              <a:t>economic</a:t>
            </a:r>
            <a:r>
              <a:rPr lang="hu-HU" dirty="0"/>
              <a:t> </a:t>
            </a:r>
            <a:r>
              <a:rPr lang="hu-HU" dirty="0" err="1"/>
              <a:t>growth</a:t>
            </a:r>
            <a:r>
              <a:rPr lang="hu-HU" dirty="0"/>
              <a:t> </a:t>
            </a:r>
            <a:r>
              <a:rPr lang="hu-HU" dirty="0" err="1"/>
              <a:t>might</a:t>
            </a:r>
            <a:r>
              <a:rPr lang="hu-HU" dirty="0"/>
              <a:t> be </a:t>
            </a:r>
            <a:r>
              <a:rPr lang="hu-HU" err="1"/>
              <a:t>around</a:t>
            </a:r>
            <a:r>
              <a:rPr lang="hu-HU"/>
              <a:t> 2, </a:t>
            </a:r>
            <a:r>
              <a:rPr lang="hu-HU" dirty="0"/>
              <a:t>5 percent. The 2017 </a:t>
            </a:r>
            <a:r>
              <a:rPr lang="hu-HU" dirty="0" err="1"/>
              <a:t>budget</a:t>
            </a:r>
            <a:r>
              <a:rPr lang="hu-HU" dirty="0"/>
              <a:t> is </a:t>
            </a:r>
            <a:r>
              <a:rPr lang="hu-HU" dirty="0" err="1"/>
              <a:t>built</a:t>
            </a:r>
            <a:r>
              <a:rPr lang="hu-HU" dirty="0"/>
              <a:t> </a:t>
            </a:r>
            <a:r>
              <a:rPr lang="hu-HU" dirty="0" err="1"/>
              <a:t>on</a:t>
            </a:r>
            <a:r>
              <a:rPr lang="hu-HU" dirty="0"/>
              <a:t> </a:t>
            </a:r>
            <a:r>
              <a:rPr lang="hu-HU"/>
              <a:t>a 3, </a:t>
            </a:r>
            <a:r>
              <a:rPr lang="hu-HU" dirty="0"/>
              <a:t>1 percent </a:t>
            </a:r>
            <a:r>
              <a:rPr lang="hu-HU" dirty="0" err="1"/>
              <a:t>economic</a:t>
            </a:r>
            <a:r>
              <a:rPr lang="hu-HU" dirty="0"/>
              <a:t> </a:t>
            </a:r>
            <a:r>
              <a:rPr lang="hu-HU" dirty="0" err="1"/>
              <a:t>growth</a:t>
            </a:r>
            <a:r>
              <a:rPr lang="hu-HU" dirty="0"/>
              <a:t> </a:t>
            </a:r>
            <a:r>
              <a:rPr lang="hu-HU" dirty="0" err="1"/>
              <a:t>that</a:t>
            </a:r>
            <a:r>
              <a:rPr lang="hu-HU" dirty="0"/>
              <a:t> – </a:t>
            </a:r>
            <a:r>
              <a:rPr lang="hu-HU" dirty="0" err="1"/>
              <a:t>considering</a:t>
            </a:r>
            <a:r>
              <a:rPr lang="hu-HU" dirty="0"/>
              <a:t> </a:t>
            </a:r>
            <a:r>
              <a:rPr lang="hu-HU" dirty="0" err="1"/>
              <a:t>the</a:t>
            </a:r>
            <a:r>
              <a:rPr lang="hu-HU" dirty="0"/>
              <a:t> </a:t>
            </a:r>
            <a:r>
              <a:rPr lang="hu-HU" dirty="0" err="1"/>
              <a:t>expected</a:t>
            </a:r>
            <a:r>
              <a:rPr lang="hu-HU" dirty="0"/>
              <a:t> </a:t>
            </a:r>
            <a:r>
              <a:rPr lang="hu-HU" dirty="0" err="1"/>
              <a:t>increase</a:t>
            </a:r>
            <a:r>
              <a:rPr lang="hu-HU" dirty="0"/>
              <a:t> of </a:t>
            </a:r>
            <a:r>
              <a:rPr lang="hu-HU" dirty="0" err="1"/>
              <a:t>incoming</a:t>
            </a:r>
            <a:r>
              <a:rPr lang="hu-HU" dirty="0"/>
              <a:t> EU </a:t>
            </a:r>
            <a:r>
              <a:rPr lang="hu-HU" dirty="0" err="1"/>
              <a:t>funds</a:t>
            </a:r>
            <a:r>
              <a:rPr lang="hu-HU" dirty="0"/>
              <a:t> and </a:t>
            </a:r>
            <a:r>
              <a:rPr lang="hu-HU" dirty="0" err="1"/>
              <a:t>other</a:t>
            </a:r>
            <a:r>
              <a:rPr lang="hu-HU" dirty="0"/>
              <a:t> </a:t>
            </a:r>
            <a:r>
              <a:rPr lang="hu-HU" err="1"/>
              <a:t>growth</a:t>
            </a:r>
            <a:r>
              <a:rPr lang="hu-HU"/>
              <a:t> factors, </a:t>
            </a:r>
            <a:r>
              <a:rPr lang="hu-HU" dirty="0" err="1"/>
              <a:t>primarily</a:t>
            </a:r>
            <a:r>
              <a:rPr lang="hu-HU" dirty="0"/>
              <a:t> </a:t>
            </a:r>
            <a:r>
              <a:rPr lang="hu-HU" dirty="0" err="1"/>
              <a:t>that</a:t>
            </a:r>
            <a:r>
              <a:rPr lang="hu-HU" dirty="0"/>
              <a:t> of </a:t>
            </a:r>
            <a:r>
              <a:rPr lang="hu-HU" dirty="0" err="1"/>
              <a:t>consumption</a:t>
            </a:r>
            <a:r>
              <a:rPr lang="hu-HU" dirty="0"/>
              <a:t> – </a:t>
            </a:r>
            <a:r>
              <a:rPr lang="hu-HU" dirty="0" err="1"/>
              <a:t>can</a:t>
            </a:r>
            <a:r>
              <a:rPr lang="hu-HU" dirty="0"/>
              <a:t> be </a:t>
            </a:r>
            <a:r>
              <a:rPr lang="hu-HU" dirty="0" err="1"/>
              <a:t>regarded</a:t>
            </a:r>
            <a:r>
              <a:rPr lang="hu-HU" dirty="0"/>
              <a:t> </a:t>
            </a:r>
            <a:r>
              <a:rPr lang="hu-HU" dirty="0" err="1"/>
              <a:t>as</a:t>
            </a:r>
            <a:r>
              <a:rPr lang="hu-HU" dirty="0"/>
              <a:t> </a:t>
            </a:r>
            <a:r>
              <a:rPr lang="hu-HU" dirty="0" err="1"/>
              <a:t>solidly</a:t>
            </a:r>
            <a:r>
              <a:rPr lang="hu-HU" dirty="0"/>
              <a:t> </a:t>
            </a:r>
            <a:r>
              <a:rPr lang="hu-HU" dirty="0" err="1"/>
              <a:t>founded</a:t>
            </a:r>
            <a:r>
              <a:rPr lang="hu-HU" dirty="0"/>
              <a:t>. </a:t>
            </a:r>
          </a:p>
          <a:p>
            <a:pPr lvl="0"/>
            <a:r>
              <a:rPr lang="hu-HU" dirty="0"/>
              <a:t>The </a:t>
            </a:r>
            <a:r>
              <a:rPr lang="hu-HU" dirty="0" err="1"/>
              <a:t>revenue</a:t>
            </a:r>
            <a:r>
              <a:rPr lang="hu-HU" dirty="0"/>
              <a:t> and </a:t>
            </a:r>
            <a:r>
              <a:rPr lang="hu-HU" dirty="0" err="1"/>
              <a:t>expenditure</a:t>
            </a:r>
            <a:r>
              <a:rPr lang="hu-HU" dirty="0"/>
              <a:t> </a:t>
            </a:r>
            <a:r>
              <a:rPr lang="hu-HU" dirty="0" err="1"/>
              <a:t>appropriations</a:t>
            </a:r>
            <a:r>
              <a:rPr lang="hu-HU" dirty="0"/>
              <a:t> </a:t>
            </a:r>
            <a:r>
              <a:rPr lang="hu-HU" dirty="0" err="1"/>
              <a:t>are</a:t>
            </a:r>
            <a:r>
              <a:rPr lang="hu-HU" dirty="0"/>
              <a:t> </a:t>
            </a:r>
            <a:r>
              <a:rPr lang="hu-HU" dirty="0" err="1"/>
              <a:t>basically</a:t>
            </a:r>
            <a:r>
              <a:rPr lang="hu-HU" dirty="0"/>
              <a:t> </a:t>
            </a:r>
            <a:r>
              <a:rPr lang="hu-HU" dirty="0" err="1"/>
              <a:t>in</a:t>
            </a:r>
            <a:r>
              <a:rPr lang="hu-HU" dirty="0"/>
              <a:t> </a:t>
            </a:r>
            <a:r>
              <a:rPr lang="hu-HU" dirty="0" err="1"/>
              <a:t>harmony</a:t>
            </a:r>
            <a:r>
              <a:rPr lang="hu-HU" dirty="0"/>
              <a:t> </a:t>
            </a:r>
            <a:r>
              <a:rPr lang="hu-HU" dirty="0" err="1"/>
              <a:t>with</a:t>
            </a:r>
            <a:r>
              <a:rPr lang="hu-HU" dirty="0"/>
              <a:t> </a:t>
            </a:r>
            <a:r>
              <a:rPr lang="hu-HU" dirty="0" err="1"/>
              <a:t>the</a:t>
            </a:r>
            <a:r>
              <a:rPr lang="hu-HU" dirty="0"/>
              <a:t> </a:t>
            </a:r>
            <a:r>
              <a:rPr lang="hu-HU" err="1"/>
              <a:t>macroeconomic</a:t>
            </a:r>
            <a:r>
              <a:rPr lang="hu-HU"/>
              <a:t> forecast, </a:t>
            </a:r>
            <a:r>
              <a:rPr lang="hu-HU" dirty="0" err="1"/>
              <a:t>the</a:t>
            </a:r>
            <a:r>
              <a:rPr lang="hu-HU" dirty="0"/>
              <a:t> </a:t>
            </a:r>
            <a:r>
              <a:rPr lang="hu-HU" dirty="0" err="1"/>
              <a:t>preliminary</a:t>
            </a:r>
            <a:r>
              <a:rPr lang="hu-HU" dirty="0"/>
              <a:t> </a:t>
            </a:r>
            <a:r>
              <a:rPr lang="hu-HU" dirty="0" err="1"/>
              <a:t>implementation</a:t>
            </a:r>
            <a:r>
              <a:rPr lang="hu-HU" dirty="0"/>
              <a:t> of </a:t>
            </a:r>
            <a:r>
              <a:rPr lang="hu-HU" dirty="0" err="1"/>
              <a:t>year</a:t>
            </a:r>
            <a:r>
              <a:rPr lang="hu-HU" dirty="0"/>
              <a:t> 2015 and </a:t>
            </a:r>
            <a:r>
              <a:rPr lang="hu-HU" dirty="0" err="1"/>
              <a:t>the</a:t>
            </a:r>
            <a:r>
              <a:rPr lang="hu-HU" dirty="0"/>
              <a:t> </a:t>
            </a:r>
            <a:r>
              <a:rPr lang="hu-HU" dirty="0" err="1"/>
              <a:t>expected</a:t>
            </a:r>
            <a:r>
              <a:rPr lang="hu-HU" dirty="0"/>
              <a:t> </a:t>
            </a:r>
            <a:r>
              <a:rPr lang="hu-HU" dirty="0" err="1"/>
              <a:t>trends</a:t>
            </a:r>
            <a:r>
              <a:rPr lang="hu-HU" dirty="0"/>
              <a:t> of 2016 </a:t>
            </a:r>
            <a:r>
              <a:rPr lang="hu-HU" dirty="0" err="1"/>
              <a:t>as</a:t>
            </a:r>
            <a:r>
              <a:rPr lang="hu-HU" dirty="0"/>
              <a:t> </a:t>
            </a:r>
            <a:r>
              <a:rPr lang="hu-HU" dirty="0" err="1"/>
              <a:t>well</a:t>
            </a:r>
            <a:r>
              <a:rPr lang="hu-HU" dirty="0"/>
              <a:t> </a:t>
            </a:r>
            <a:r>
              <a:rPr lang="hu-HU" dirty="0" err="1"/>
              <a:t>as</a:t>
            </a:r>
            <a:r>
              <a:rPr lang="hu-HU" dirty="0"/>
              <a:t> </a:t>
            </a:r>
            <a:r>
              <a:rPr lang="hu-HU" dirty="0" err="1"/>
              <a:t>with</a:t>
            </a:r>
            <a:r>
              <a:rPr lang="hu-HU" dirty="0"/>
              <a:t> </a:t>
            </a:r>
            <a:r>
              <a:rPr lang="hu-HU" dirty="0" err="1"/>
              <a:t>the</a:t>
            </a:r>
            <a:r>
              <a:rPr lang="hu-HU" dirty="0"/>
              <a:t> </a:t>
            </a:r>
            <a:r>
              <a:rPr lang="hu-HU" dirty="0" err="1"/>
              <a:t>governmental</a:t>
            </a:r>
            <a:r>
              <a:rPr lang="hu-HU" dirty="0"/>
              <a:t> </a:t>
            </a:r>
            <a:r>
              <a:rPr lang="hu-HU" dirty="0" err="1"/>
              <a:t>actions</a:t>
            </a:r>
            <a:r>
              <a:rPr lang="hu-HU" dirty="0"/>
              <a:t> </a:t>
            </a:r>
            <a:r>
              <a:rPr lang="hu-HU" dirty="0" err="1"/>
              <a:t>listed</a:t>
            </a:r>
            <a:r>
              <a:rPr lang="hu-HU" dirty="0"/>
              <a:t> </a:t>
            </a:r>
            <a:r>
              <a:rPr lang="hu-HU" dirty="0" err="1"/>
              <a:t>in</a:t>
            </a:r>
            <a:r>
              <a:rPr lang="hu-HU" dirty="0"/>
              <a:t> </a:t>
            </a:r>
            <a:r>
              <a:rPr lang="hu-HU" dirty="0" err="1"/>
              <a:t>the</a:t>
            </a:r>
            <a:r>
              <a:rPr lang="hu-HU" dirty="0"/>
              <a:t> </a:t>
            </a:r>
            <a:r>
              <a:rPr lang="hu-HU" dirty="0" err="1"/>
              <a:t>draft</a:t>
            </a:r>
            <a:r>
              <a:rPr lang="hu-HU" dirty="0"/>
              <a:t> </a:t>
            </a:r>
            <a:r>
              <a:rPr lang="hu-HU" dirty="0" err="1"/>
              <a:t>bill</a:t>
            </a:r>
            <a:r>
              <a:rPr lang="hu-HU"/>
              <a:t>. However, </a:t>
            </a:r>
            <a:r>
              <a:rPr lang="hu-HU" dirty="0" err="1"/>
              <a:t>even</a:t>
            </a:r>
            <a:r>
              <a:rPr lang="hu-HU" dirty="0"/>
              <a:t> </a:t>
            </a:r>
            <a:r>
              <a:rPr lang="hu-HU" dirty="0" err="1"/>
              <a:t>with</a:t>
            </a:r>
            <a:r>
              <a:rPr lang="hu-HU" dirty="0"/>
              <a:t> </a:t>
            </a:r>
            <a:r>
              <a:rPr lang="hu-HU" dirty="0" err="1"/>
              <a:t>these</a:t>
            </a:r>
            <a:r>
              <a:rPr lang="hu-HU" dirty="0"/>
              <a:t> </a:t>
            </a:r>
            <a:r>
              <a:rPr lang="hu-HU" dirty="0" err="1"/>
              <a:t>considerations</a:t>
            </a:r>
            <a:r>
              <a:rPr lang="hu-HU" dirty="0"/>
              <a:t> </a:t>
            </a:r>
            <a:r>
              <a:rPr lang="hu-HU" dirty="0" err="1"/>
              <a:t>the</a:t>
            </a:r>
            <a:r>
              <a:rPr lang="hu-HU" dirty="0"/>
              <a:t> </a:t>
            </a:r>
            <a:r>
              <a:rPr lang="hu-HU" dirty="0" err="1"/>
              <a:t>increase</a:t>
            </a:r>
            <a:r>
              <a:rPr lang="hu-HU" dirty="0"/>
              <a:t> of </a:t>
            </a:r>
            <a:r>
              <a:rPr lang="hu-HU" dirty="0" err="1"/>
              <a:t>the</a:t>
            </a:r>
            <a:r>
              <a:rPr lang="hu-HU" dirty="0"/>
              <a:t> VAT and </a:t>
            </a:r>
            <a:r>
              <a:rPr lang="hu-HU" dirty="0" err="1"/>
              <a:t>personal</a:t>
            </a:r>
            <a:r>
              <a:rPr lang="hu-HU" dirty="0"/>
              <a:t> </a:t>
            </a:r>
            <a:r>
              <a:rPr lang="hu-HU" dirty="0" err="1"/>
              <a:t>income</a:t>
            </a:r>
            <a:r>
              <a:rPr lang="hu-HU" dirty="0"/>
              <a:t> </a:t>
            </a:r>
            <a:r>
              <a:rPr lang="hu-HU" dirty="0" err="1"/>
              <a:t>tax</a:t>
            </a:r>
            <a:r>
              <a:rPr lang="hu-HU" dirty="0"/>
              <a:t> </a:t>
            </a:r>
            <a:r>
              <a:rPr lang="hu-HU" dirty="0" err="1"/>
              <a:t>appropriation</a:t>
            </a:r>
            <a:r>
              <a:rPr lang="hu-HU" dirty="0"/>
              <a:t> – </a:t>
            </a:r>
            <a:r>
              <a:rPr lang="hu-HU" dirty="0" err="1"/>
              <a:t>compared</a:t>
            </a:r>
            <a:r>
              <a:rPr lang="hu-HU" dirty="0"/>
              <a:t> </a:t>
            </a:r>
            <a:r>
              <a:rPr lang="hu-HU" dirty="0" err="1"/>
              <a:t>to</a:t>
            </a:r>
            <a:r>
              <a:rPr lang="hu-HU" dirty="0"/>
              <a:t> </a:t>
            </a:r>
            <a:r>
              <a:rPr lang="hu-HU" dirty="0" err="1"/>
              <a:t>the</a:t>
            </a:r>
            <a:r>
              <a:rPr lang="hu-HU" dirty="0"/>
              <a:t> </a:t>
            </a:r>
            <a:r>
              <a:rPr lang="hu-HU" dirty="0" err="1"/>
              <a:t>preceding</a:t>
            </a:r>
            <a:r>
              <a:rPr lang="hu-HU" dirty="0"/>
              <a:t> </a:t>
            </a:r>
            <a:r>
              <a:rPr lang="hu-HU" dirty="0" err="1"/>
              <a:t>year</a:t>
            </a:r>
            <a:r>
              <a:rPr lang="hu-HU" dirty="0"/>
              <a:t> – </a:t>
            </a:r>
            <a:r>
              <a:rPr lang="hu-HU" dirty="0" err="1"/>
              <a:t>can</a:t>
            </a:r>
            <a:r>
              <a:rPr lang="hu-HU" dirty="0"/>
              <a:t> be </a:t>
            </a:r>
            <a:r>
              <a:rPr lang="hu-HU" dirty="0" err="1"/>
              <a:t>regarded</a:t>
            </a:r>
            <a:r>
              <a:rPr lang="hu-HU" dirty="0"/>
              <a:t> </a:t>
            </a:r>
            <a:r>
              <a:rPr lang="hu-HU" dirty="0" err="1"/>
              <a:t>as</a:t>
            </a:r>
            <a:r>
              <a:rPr lang="hu-HU" dirty="0"/>
              <a:t> </a:t>
            </a:r>
            <a:r>
              <a:rPr lang="hu-HU" dirty="0" err="1"/>
              <a:t>stretched</a:t>
            </a:r>
            <a:r>
              <a:rPr lang="hu-HU" dirty="0"/>
              <a:t> and </a:t>
            </a:r>
            <a:r>
              <a:rPr lang="hu-HU" dirty="0" err="1"/>
              <a:t>the</a:t>
            </a:r>
            <a:r>
              <a:rPr lang="hu-HU" dirty="0"/>
              <a:t> </a:t>
            </a:r>
            <a:r>
              <a:rPr lang="hu-HU" dirty="0" err="1"/>
              <a:t>further</a:t>
            </a:r>
            <a:r>
              <a:rPr lang="hu-HU" dirty="0"/>
              <a:t> </a:t>
            </a:r>
            <a:r>
              <a:rPr lang="hu-HU" dirty="0" err="1"/>
              <a:t>increase</a:t>
            </a:r>
            <a:r>
              <a:rPr lang="hu-HU" dirty="0"/>
              <a:t> of </a:t>
            </a:r>
            <a:r>
              <a:rPr lang="hu-HU" dirty="0" err="1"/>
              <a:t>the</a:t>
            </a:r>
            <a:r>
              <a:rPr lang="hu-HU" dirty="0"/>
              <a:t> </a:t>
            </a:r>
            <a:r>
              <a:rPr lang="hu-HU" dirty="0" err="1"/>
              <a:t>efficiency</a:t>
            </a:r>
            <a:r>
              <a:rPr lang="hu-HU" dirty="0"/>
              <a:t> </a:t>
            </a:r>
            <a:r>
              <a:rPr lang="hu-HU" dirty="0" err="1"/>
              <a:t>of</a:t>
            </a:r>
            <a:r>
              <a:rPr lang="hu-HU" dirty="0"/>
              <a:t> </a:t>
            </a:r>
            <a:r>
              <a:rPr lang="hu-HU" dirty="0" err="1"/>
              <a:t>tax</a:t>
            </a:r>
            <a:r>
              <a:rPr lang="hu-HU" dirty="0"/>
              <a:t> </a:t>
            </a:r>
            <a:r>
              <a:rPr lang="hu-HU" dirty="0" err="1"/>
              <a:t>collection</a:t>
            </a:r>
            <a:r>
              <a:rPr lang="hu-HU" dirty="0"/>
              <a:t> is </a:t>
            </a:r>
            <a:r>
              <a:rPr lang="hu-HU" dirty="0" err="1"/>
              <a:t>necessary</a:t>
            </a:r>
            <a:r>
              <a:rPr lang="hu-HU" dirty="0"/>
              <a:t> </a:t>
            </a:r>
            <a:r>
              <a:rPr lang="hu-HU" dirty="0" err="1"/>
              <a:t>to</a:t>
            </a:r>
            <a:r>
              <a:rPr lang="hu-HU" dirty="0"/>
              <a:t> </a:t>
            </a:r>
            <a:r>
              <a:rPr lang="hu-HU" dirty="0" err="1"/>
              <a:t>ensure</a:t>
            </a:r>
            <a:r>
              <a:rPr lang="hu-HU" dirty="0"/>
              <a:t> </a:t>
            </a:r>
            <a:r>
              <a:rPr lang="hu-HU" dirty="0" err="1"/>
              <a:t>the</a:t>
            </a:r>
            <a:r>
              <a:rPr lang="hu-HU" dirty="0"/>
              <a:t> </a:t>
            </a:r>
            <a:r>
              <a:rPr lang="hu-HU" dirty="0" err="1"/>
              <a:t>implementation</a:t>
            </a:r>
            <a:r>
              <a:rPr lang="hu-HU" dirty="0"/>
              <a:t> of </a:t>
            </a:r>
            <a:r>
              <a:rPr lang="hu-HU" dirty="0" err="1"/>
              <a:t>the</a:t>
            </a:r>
            <a:r>
              <a:rPr lang="hu-HU" dirty="0"/>
              <a:t> </a:t>
            </a:r>
            <a:r>
              <a:rPr lang="hu-HU" dirty="0" err="1"/>
              <a:t>increased</a:t>
            </a:r>
            <a:r>
              <a:rPr lang="hu-HU" dirty="0"/>
              <a:t> </a:t>
            </a:r>
            <a:r>
              <a:rPr lang="hu-HU" dirty="0" err="1"/>
              <a:t>appropriations</a:t>
            </a:r>
            <a:r>
              <a:rPr lang="hu-HU" dirty="0"/>
              <a:t>.</a:t>
            </a:r>
          </a:p>
          <a:p>
            <a:pPr lvl="0"/>
            <a:r>
              <a:rPr lang="hu-HU" dirty="0" err="1"/>
              <a:t>On</a:t>
            </a:r>
            <a:r>
              <a:rPr lang="hu-HU" dirty="0"/>
              <a:t> </a:t>
            </a:r>
            <a:r>
              <a:rPr lang="hu-HU" dirty="0" err="1"/>
              <a:t>the</a:t>
            </a:r>
            <a:r>
              <a:rPr lang="hu-HU" dirty="0"/>
              <a:t> </a:t>
            </a:r>
            <a:r>
              <a:rPr lang="hu-HU" dirty="0" err="1"/>
              <a:t>basis</a:t>
            </a:r>
            <a:r>
              <a:rPr lang="hu-HU" dirty="0"/>
              <a:t> of </a:t>
            </a:r>
            <a:r>
              <a:rPr lang="hu-HU" dirty="0" err="1"/>
              <a:t>the</a:t>
            </a:r>
            <a:r>
              <a:rPr lang="hu-HU" dirty="0"/>
              <a:t> </a:t>
            </a:r>
            <a:r>
              <a:rPr lang="hu-HU" dirty="0" err="1"/>
              <a:t>macroeconomic</a:t>
            </a:r>
            <a:r>
              <a:rPr lang="hu-HU" dirty="0"/>
              <a:t> </a:t>
            </a:r>
            <a:r>
              <a:rPr lang="hu-HU" dirty="0" err="1"/>
              <a:t>course</a:t>
            </a:r>
            <a:r>
              <a:rPr lang="hu-HU" dirty="0"/>
              <a:t> and </a:t>
            </a:r>
            <a:r>
              <a:rPr lang="hu-HU" dirty="0" err="1"/>
              <a:t>the</a:t>
            </a:r>
            <a:r>
              <a:rPr lang="hu-HU" dirty="0"/>
              <a:t> </a:t>
            </a:r>
            <a:r>
              <a:rPr lang="hu-HU" dirty="0" err="1"/>
              <a:t>budget</a:t>
            </a:r>
            <a:r>
              <a:rPr lang="hu-HU" dirty="0"/>
              <a:t> </a:t>
            </a:r>
            <a:r>
              <a:rPr lang="hu-HU" dirty="0" err="1"/>
              <a:t>appropriations</a:t>
            </a:r>
            <a:r>
              <a:rPr lang="hu-HU" dirty="0"/>
              <a:t> </a:t>
            </a:r>
            <a:r>
              <a:rPr lang="hu-HU" dirty="0" err="1"/>
              <a:t>the</a:t>
            </a:r>
            <a:r>
              <a:rPr lang="hu-HU" dirty="0"/>
              <a:t> </a:t>
            </a:r>
            <a:r>
              <a:rPr lang="hu-HU" dirty="0" err="1"/>
              <a:t>Council</a:t>
            </a:r>
            <a:r>
              <a:rPr lang="hu-HU" dirty="0"/>
              <a:t> </a:t>
            </a:r>
            <a:r>
              <a:rPr lang="hu-HU" dirty="0" err="1"/>
              <a:t>establishes</a:t>
            </a:r>
            <a:r>
              <a:rPr lang="hu-HU" dirty="0"/>
              <a:t> </a:t>
            </a:r>
            <a:r>
              <a:rPr lang="hu-HU" dirty="0" err="1"/>
              <a:t>that</a:t>
            </a:r>
            <a:r>
              <a:rPr lang="hu-HU" dirty="0"/>
              <a:t> </a:t>
            </a:r>
            <a:r>
              <a:rPr lang="hu-HU" err="1"/>
              <a:t>the</a:t>
            </a:r>
            <a:r>
              <a:rPr lang="hu-HU"/>
              <a:t> 2, </a:t>
            </a:r>
            <a:r>
              <a:rPr lang="hu-HU" dirty="0"/>
              <a:t>4 percent GDP </a:t>
            </a:r>
            <a:r>
              <a:rPr lang="hu-HU" dirty="0" err="1"/>
              <a:t>proportionate</a:t>
            </a:r>
            <a:r>
              <a:rPr lang="hu-HU" dirty="0"/>
              <a:t> </a:t>
            </a:r>
            <a:r>
              <a:rPr lang="hu-HU" dirty="0" err="1"/>
              <a:t>targeted</a:t>
            </a:r>
            <a:r>
              <a:rPr lang="hu-HU" dirty="0"/>
              <a:t> deficit </a:t>
            </a:r>
            <a:r>
              <a:rPr lang="hu-HU" dirty="0" err="1"/>
              <a:t>for</a:t>
            </a:r>
            <a:r>
              <a:rPr lang="hu-HU" dirty="0"/>
              <a:t> 2017 – </a:t>
            </a:r>
            <a:r>
              <a:rPr lang="hu-HU" dirty="0" err="1"/>
              <a:t>calculated</a:t>
            </a:r>
            <a:r>
              <a:rPr lang="hu-HU" dirty="0"/>
              <a:t> </a:t>
            </a:r>
            <a:r>
              <a:rPr lang="hu-HU" dirty="0" err="1"/>
              <a:t>by</a:t>
            </a:r>
            <a:r>
              <a:rPr lang="hu-HU" dirty="0"/>
              <a:t> EU </a:t>
            </a:r>
            <a:r>
              <a:rPr lang="hu-HU" dirty="0" err="1"/>
              <a:t>methodology</a:t>
            </a:r>
            <a:r>
              <a:rPr lang="hu-HU" dirty="0"/>
              <a:t> – is </a:t>
            </a:r>
            <a:r>
              <a:rPr lang="hu-HU" dirty="0" err="1"/>
              <a:t>in</a:t>
            </a:r>
            <a:r>
              <a:rPr lang="hu-HU" dirty="0"/>
              <a:t> </a:t>
            </a:r>
            <a:r>
              <a:rPr lang="hu-HU" dirty="0" err="1"/>
              <a:t>harmony</a:t>
            </a:r>
            <a:r>
              <a:rPr lang="hu-HU" dirty="0"/>
              <a:t> </a:t>
            </a:r>
            <a:r>
              <a:rPr lang="hu-HU" dirty="0" err="1"/>
              <a:t>with</a:t>
            </a:r>
            <a:r>
              <a:rPr lang="hu-HU" dirty="0"/>
              <a:t> </a:t>
            </a:r>
            <a:r>
              <a:rPr lang="hu-HU" dirty="0" err="1"/>
              <a:t>the</a:t>
            </a:r>
            <a:r>
              <a:rPr lang="hu-HU" dirty="0"/>
              <a:t> </a:t>
            </a:r>
            <a:r>
              <a:rPr lang="hu-HU" dirty="0" err="1"/>
              <a:t>economic</a:t>
            </a:r>
            <a:r>
              <a:rPr lang="hu-HU" dirty="0"/>
              <a:t> </a:t>
            </a:r>
            <a:r>
              <a:rPr lang="hu-HU" dirty="0" err="1"/>
              <a:t>processes</a:t>
            </a:r>
            <a:r>
              <a:rPr lang="hu-HU" dirty="0"/>
              <a:t> </a:t>
            </a:r>
            <a:r>
              <a:rPr lang="hu-HU" dirty="0" err="1"/>
              <a:t>described</a:t>
            </a:r>
            <a:r>
              <a:rPr lang="hu-HU" dirty="0"/>
              <a:t> </a:t>
            </a:r>
            <a:r>
              <a:rPr lang="hu-HU" dirty="0" err="1"/>
              <a:t>by</a:t>
            </a:r>
            <a:r>
              <a:rPr lang="hu-HU" dirty="0"/>
              <a:t> </a:t>
            </a:r>
            <a:r>
              <a:rPr lang="hu-HU" dirty="0" err="1"/>
              <a:t>the</a:t>
            </a:r>
            <a:r>
              <a:rPr lang="hu-HU" dirty="0"/>
              <a:t> </a:t>
            </a:r>
            <a:r>
              <a:rPr lang="hu-HU" dirty="0" err="1"/>
              <a:t>draft</a:t>
            </a:r>
            <a:r>
              <a:rPr lang="hu-HU" dirty="0"/>
              <a:t> </a:t>
            </a:r>
            <a:r>
              <a:rPr lang="hu-HU" dirty="0" err="1"/>
              <a:t>budget</a:t>
            </a:r>
            <a:r>
              <a:rPr lang="hu-HU" dirty="0"/>
              <a:t> </a:t>
            </a:r>
            <a:r>
              <a:rPr lang="hu-HU" dirty="0" err="1"/>
              <a:t>bill</a:t>
            </a:r>
            <a:r>
              <a:rPr lang="hu-HU" dirty="0"/>
              <a:t> and </a:t>
            </a:r>
            <a:r>
              <a:rPr lang="hu-HU" dirty="0" err="1"/>
              <a:t>the</a:t>
            </a:r>
            <a:r>
              <a:rPr lang="hu-HU" dirty="0"/>
              <a:t> </a:t>
            </a:r>
            <a:r>
              <a:rPr lang="hu-HU" dirty="0" err="1"/>
              <a:t>planned</a:t>
            </a:r>
            <a:r>
              <a:rPr lang="hu-HU" dirty="0"/>
              <a:t> </a:t>
            </a:r>
            <a:r>
              <a:rPr lang="hu-HU" dirty="0" err="1"/>
              <a:t>revenue</a:t>
            </a:r>
            <a:r>
              <a:rPr lang="hu-HU" dirty="0"/>
              <a:t> </a:t>
            </a:r>
            <a:r>
              <a:rPr lang="hu-HU" dirty="0" err="1"/>
              <a:t>and</a:t>
            </a:r>
            <a:r>
              <a:rPr lang="hu-HU" dirty="0"/>
              <a:t> </a:t>
            </a:r>
            <a:r>
              <a:rPr lang="hu-HU" dirty="0" err="1"/>
              <a:t>expenditure</a:t>
            </a:r>
            <a:r>
              <a:rPr lang="hu-HU" dirty="0"/>
              <a:t> </a:t>
            </a:r>
            <a:r>
              <a:rPr lang="hu-HU" dirty="0" err="1"/>
              <a:t>appropriations</a:t>
            </a:r>
            <a:r>
              <a:rPr lang="hu-HU" dirty="0"/>
              <a:t>. The </a:t>
            </a:r>
            <a:r>
              <a:rPr lang="hu-HU" dirty="0" err="1"/>
              <a:t>targeted</a:t>
            </a:r>
            <a:r>
              <a:rPr lang="hu-HU" dirty="0"/>
              <a:t> </a:t>
            </a:r>
            <a:r>
              <a:rPr lang="hu-HU" dirty="0" err="1"/>
              <a:t>public</a:t>
            </a:r>
            <a:r>
              <a:rPr lang="hu-HU" dirty="0"/>
              <a:t> </a:t>
            </a:r>
            <a:r>
              <a:rPr lang="hu-HU" dirty="0" err="1"/>
              <a:t>finance</a:t>
            </a:r>
            <a:r>
              <a:rPr lang="hu-HU" dirty="0"/>
              <a:t> deficit is </a:t>
            </a:r>
            <a:r>
              <a:rPr lang="hu-HU" dirty="0" err="1"/>
              <a:t>in</a:t>
            </a:r>
            <a:r>
              <a:rPr lang="hu-HU" dirty="0"/>
              <a:t> </a:t>
            </a:r>
            <a:r>
              <a:rPr lang="hu-HU" dirty="0" err="1"/>
              <a:t>harmony</a:t>
            </a:r>
            <a:r>
              <a:rPr lang="hu-HU" dirty="0"/>
              <a:t> </a:t>
            </a:r>
            <a:r>
              <a:rPr lang="hu-HU" dirty="0" err="1"/>
              <a:t>with</a:t>
            </a:r>
            <a:r>
              <a:rPr lang="hu-HU" dirty="0"/>
              <a:t> </a:t>
            </a:r>
            <a:r>
              <a:rPr lang="hu-HU" dirty="0" err="1"/>
              <a:t>the</a:t>
            </a:r>
            <a:r>
              <a:rPr lang="hu-HU" dirty="0"/>
              <a:t> </a:t>
            </a:r>
            <a:r>
              <a:rPr lang="hu-HU" dirty="0" err="1"/>
              <a:t>correction</a:t>
            </a:r>
            <a:r>
              <a:rPr lang="hu-HU" dirty="0"/>
              <a:t> </a:t>
            </a:r>
            <a:r>
              <a:rPr lang="hu-HU" dirty="0" err="1"/>
              <a:t>arm</a:t>
            </a:r>
            <a:r>
              <a:rPr lang="hu-HU" dirty="0"/>
              <a:t> of </a:t>
            </a:r>
            <a:r>
              <a:rPr lang="hu-HU" dirty="0" err="1"/>
              <a:t>the</a:t>
            </a:r>
            <a:r>
              <a:rPr lang="hu-HU" dirty="0"/>
              <a:t> </a:t>
            </a:r>
            <a:r>
              <a:rPr lang="hu-HU" dirty="0" err="1"/>
              <a:t>fiscal</a:t>
            </a:r>
            <a:r>
              <a:rPr lang="hu-HU" dirty="0"/>
              <a:t> </a:t>
            </a:r>
            <a:r>
              <a:rPr lang="hu-HU" dirty="0" err="1"/>
              <a:t>regulations</a:t>
            </a:r>
            <a:r>
              <a:rPr lang="hu-HU" dirty="0"/>
              <a:t> </a:t>
            </a:r>
            <a:r>
              <a:rPr lang="hu-HU" dirty="0" err="1"/>
              <a:t>of</a:t>
            </a:r>
            <a:r>
              <a:rPr lang="hu-HU" dirty="0"/>
              <a:t> </a:t>
            </a:r>
            <a:r>
              <a:rPr lang="hu-HU" dirty="0" err="1"/>
              <a:t>the</a:t>
            </a:r>
            <a:r>
              <a:rPr lang="hu-HU" dirty="0"/>
              <a:t> European Union and </a:t>
            </a:r>
            <a:r>
              <a:rPr lang="hu-HU" dirty="0" err="1"/>
              <a:t>Point</a:t>
            </a:r>
            <a:r>
              <a:rPr lang="hu-HU" dirty="0"/>
              <a:t> b) </a:t>
            </a:r>
            <a:r>
              <a:rPr lang="hu-HU" dirty="0" err="1"/>
              <a:t>Indent</a:t>
            </a:r>
            <a:r>
              <a:rPr lang="hu-HU" dirty="0"/>
              <a:t> (2) of § 3/A of </a:t>
            </a:r>
            <a:r>
              <a:rPr lang="hu-HU" dirty="0" err="1"/>
              <a:t>the</a:t>
            </a:r>
            <a:r>
              <a:rPr lang="hu-HU" dirty="0"/>
              <a:t> </a:t>
            </a:r>
            <a:r>
              <a:rPr lang="hu-HU" dirty="0" err="1"/>
              <a:t>Stability</a:t>
            </a:r>
            <a:r>
              <a:rPr lang="hu-HU" dirty="0"/>
              <a:t> </a:t>
            </a:r>
            <a:r>
              <a:rPr lang="hu-HU" dirty="0" err="1"/>
              <a:t>Act</a:t>
            </a:r>
            <a:r>
              <a:rPr lang="hu-HU"/>
              <a:t>. However, </a:t>
            </a:r>
            <a:r>
              <a:rPr lang="hu-HU" dirty="0" err="1"/>
              <a:t>with</a:t>
            </a:r>
            <a:r>
              <a:rPr lang="hu-HU" dirty="0"/>
              <a:t> </a:t>
            </a:r>
            <a:r>
              <a:rPr lang="hu-HU" dirty="0" err="1"/>
              <a:t>the</a:t>
            </a:r>
            <a:r>
              <a:rPr lang="hu-HU" dirty="0"/>
              <a:t> </a:t>
            </a:r>
            <a:r>
              <a:rPr lang="hu-HU" dirty="0" err="1"/>
              <a:t>increase</a:t>
            </a:r>
            <a:r>
              <a:rPr lang="hu-HU" dirty="0"/>
              <a:t> of </a:t>
            </a:r>
            <a:r>
              <a:rPr lang="hu-HU" dirty="0" err="1"/>
              <a:t>the</a:t>
            </a:r>
            <a:r>
              <a:rPr lang="hu-HU" dirty="0"/>
              <a:t> </a:t>
            </a:r>
            <a:r>
              <a:rPr lang="hu-HU" dirty="0" err="1"/>
              <a:t>targeted</a:t>
            </a:r>
            <a:r>
              <a:rPr lang="hu-HU" dirty="0"/>
              <a:t> deficit </a:t>
            </a:r>
            <a:r>
              <a:rPr lang="hu-HU" dirty="0" err="1"/>
              <a:t>the</a:t>
            </a:r>
            <a:r>
              <a:rPr lang="hu-HU" dirty="0"/>
              <a:t> </a:t>
            </a:r>
            <a:r>
              <a:rPr lang="hu-HU" dirty="0" err="1"/>
              <a:t>structural</a:t>
            </a:r>
            <a:r>
              <a:rPr lang="hu-HU" dirty="0"/>
              <a:t> </a:t>
            </a:r>
            <a:r>
              <a:rPr lang="hu-HU" dirty="0" err="1"/>
              <a:t>deficit</a:t>
            </a:r>
            <a:r>
              <a:rPr lang="hu-HU" dirty="0"/>
              <a:t> </a:t>
            </a:r>
            <a:r>
              <a:rPr lang="hu-HU" dirty="0" err="1"/>
              <a:t>shall</a:t>
            </a:r>
            <a:r>
              <a:rPr lang="hu-HU" dirty="0"/>
              <a:t> </a:t>
            </a:r>
            <a:r>
              <a:rPr lang="hu-HU" dirty="0" err="1"/>
              <a:t>also</a:t>
            </a:r>
            <a:r>
              <a:rPr lang="hu-HU" dirty="0"/>
              <a:t> </a:t>
            </a:r>
            <a:r>
              <a:rPr lang="hu-HU" dirty="0" err="1"/>
              <a:t>increase</a:t>
            </a:r>
            <a:r>
              <a:rPr lang="hu-HU"/>
              <a:t>. Hence, </a:t>
            </a:r>
            <a:r>
              <a:rPr lang="hu-HU" dirty="0" err="1"/>
              <a:t>the</a:t>
            </a:r>
            <a:r>
              <a:rPr lang="hu-HU" dirty="0"/>
              <a:t> </a:t>
            </a:r>
            <a:r>
              <a:rPr lang="hu-HU" dirty="0" err="1"/>
              <a:t>Council</a:t>
            </a:r>
            <a:r>
              <a:rPr lang="hu-HU" dirty="0"/>
              <a:t> </a:t>
            </a:r>
            <a:r>
              <a:rPr lang="hu-HU" dirty="0" err="1"/>
              <a:t>considers</a:t>
            </a:r>
            <a:r>
              <a:rPr lang="hu-HU" dirty="0"/>
              <a:t> </a:t>
            </a:r>
            <a:r>
              <a:rPr lang="hu-HU" dirty="0" err="1"/>
              <a:t>it</a:t>
            </a:r>
            <a:r>
              <a:rPr lang="hu-HU" dirty="0"/>
              <a:t> </a:t>
            </a:r>
            <a:r>
              <a:rPr lang="hu-HU" dirty="0" err="1"/>
              <a:t>justified</a:t>
            </a:r>
            <a:r>
              <a:rPr lang="hu-HU" dirty="0"/>
              <a:t> </a:t>
            </a:r>
            <a:r>
              <a:rPr lang="hu-HU" dirty="0" err="1"/>
              <a:t>that</a:t>
            </a:r>
            <a:r>
              <a:rPr lang="hu-HU" dirty="0"/>
              <a:t> </a:t>
            </a:r>
            <a:r>
              <a:rPr lang="hu-HU" dirty="0" err="1"/>
              <a:t>in</a:t>
            </a:r>
            <a:r>
              <a:rPr lang="hu-HU" dirty="0"/>
              <a:t> </a:t>
            </a:r>
            <a:r>
              <a:rPr lang="hu-HU" dirty="0" err="1"/>
              <a:t>the</a:t>
            </a:r>
            <a:r>
              <a:rPr lang="hu-HU" dirty="0"/>
              <a:t> </a:t>
            </a:r>
            <a:r>
              <a:rPr lang="hu-HU" dirty="0" err="1"/>
              <a:t>justification</a:t>
            </a:r>
            <a:r>
              <a:rPr lang="hu-HU" dirty="0"/>
              <a:t> part of </a:t>
            </a:r>
            <a:r>
              <a:rPr lang="hu-HU" dirty="0" err="1"/>
              <a:t>the</a:t>
            </a:r>
            <a:r>
              <a:rPr lang="hu-HU" dirty="0"/>
              <a:t> </a:t>
            </a:r>
            <a:r>
              <a:rPr lang="hu-HU" dirty="0" err="1"/>
              <a:t>bill</a:t>
            </a:r>
            <a:r>
              <a:rPr lang="hu-HU" dirty="0"/>
              <a:t> </a:t>
            </a:r>
            <a:r>
              <a:rPr lang="hu-HU" dirty="0" err="1"/>
              <a:t>the</a:t>
            </a:r>
            <a:r>
              <a:rPr lang="hu-HU" dirty="0"/>
              <a:t> </a:t>
            </a:r>
            <a:r>
              <a:rPr lang="hu-HU" dirty="0" err="1"/>
              <a:t>Government</a:t>
            </a:r>
            <a:r>
              <a:rPr lang="hu-HU" dirty="0"/>
              <a:t> </a:t>
            </a:r>
            <a:r>
              <a:rPr lang="hu-HU" dirty="0" err="1"/>
              <a:t>should</a:t>
            </a:r>
            <a:r>
              <a:rPr lang="hu-HU" dirty="0"/>
              <a:t> </a:t>
            </a:r>
            <a:r>
              <a:rPr lang="hu-HU" dirty="0" err="1"/>
              <a:t>present</a:t>
            </a:r>
            <a:r>
              <a:rPr lang="hu-HU" dirty="0"/>
              <a:t> </a:t>
            </a:r>
            <a:r>
              <a:rPr lang="hu-HU" dirty="0" err="1"/>
              <a:t>that</a:t>
            </a:r>
            <a:r>
              <a:rPr lang="hu-HU" dirty="0"/>
              <a:t> </a:t>
            </a:r>
            <a:r>
              <a:rPr lang="hu-HU" dirty="0" err="1"/>
              <a:t>the</a:t>
            </a:r>
            <a:r>
              <a:rPr lang="hu-HU" dirty="0"/>
              <a:t> </a:t>
            </a:r>
            <a:r>
              <a:rPr lang="hu-HU" dirty="0" err="1"/>
              <a:t>targeted</a:t>
            </a:r>
            <a:r>
              <a:rPr lang="hu-HU" dirty="0"/>
              <a:t> deficit </a:t>
            </a:r>
            <a:r>
              <a:rPr lang="hu-HU" dirty="0" err="1"/>
              <a:t>according</a:t>
            </a:r>
            <a:r>
              <a:rPr lang="hu-HU" dirty="0"/>
              <a:t> </a:t>
            </a:r>
            <a:r>
              <a:rPr lang="hu-HU" dirty="0" err="1"/>
              <a:t>to</a:t>
            </a:r>
            <a:r>
              <a:rPr lang="hu-HU" dirty="0"/>
              <a:t> </a:t>
            </a:r>
            <a:r>
              <a:rPr lang="hu-HU" dirty="0" err="1"/>
              <a:t>the</a:t>
            </a:r>
            <a:r>
              <a:rPr lang="hu-HU" dirty="0"/>
              <a:t> </a:t>
            </a:r>
            <a:r>
              <a:rPr lang="hu-HU" dirty="0" err="1"/>
              <a:t>budget</a:t>
            </a:r>
            <a:r>
              <a:rPr lang="hu-HU" dirty="0"/>
              <a:t> </a:t>
            </a:r>
            <a:r>
              <a:rPr lang="hu-HU" dirty="0" err="1"/>
              <a:t>bill</a:t>
            </a:r>
            <a:r>
              <a:rPr lang="hu-HU" dirty="0"/>
              <a:t> </a:t>
            </a:r>
            <a:r>
              <a:rPr lang="hu-HU" dirty="0" err="1"/>
              <a:t>meets</a:t>
            </a:r>
            <a:r>
              <a:rPr lang="hu-HU" dirty="0"/>
              <a:t> </a:t>
            </a:r>
            <a:r>
              <a:rPr lang="hu-HU" dirty="0" err="1"/>
              <a:t>the</a:t>
            </a:r>
            <a:r>
              <a:rPr lang="hu-HU" dirty="0"/>
              <a:t> </a:t>
            </a:r>
            <a:r>
              <a:rPr lang="hu-HU" dirty="0" err="1"/>
              <a:t>criteria</a:t>
            </a:r>
            <a:r>
              <a:rPr lang="hu-HU" dirty="0"/>
              <a:t> of </a:t>
            </a:r>
            <a:r>
              <a:rPr lang="hu-HU" dirty="0" err="1"/>
              <a:t>the</a:t>
            </a:r>
            <a:r>
              <a:rPr lang="hu-HU" dirty="0"/>
              <a:t> EU </a:t>
            </a:r>
            <a:r>
              <a:rPr lang="hu-HU" dirty="0" err="1"/>
              <a:t>concerning</a:t>
            </a:r>
            <a:r>
              <a:rPr lang="hu-HU" dirty="0"/>
              <a:t> </a:t>
            </a:r>
            <a:r>
              <a:rPr lang="hu-HU" dirty="0" err="1"/>
              <a:t>the</a:t>
            </a:r>
            <a:r>
              <a:rPr lang="hu-HU" dirty="0"/>
              <a:t> </a:t>
            </a:r>
            <a:r>
              <a:rPr lang="hu-HU" dirty="0" err="1"/>
              <a:t>structural</a:t>
            </a:r>
            <a:r>
              <a:rPr lang="hu-HU" dirty="0"/>
              <a:t> deficit </a:t>
            </a:r>
            <a:r>
              <a:rPr lang="hu-HU" dirty="0" err="1"/>
              <a:t>as</a:t>
            </a:r>
            <a:r>
              <a:rPr lang="hu-HU" dirty="0"/>
              <a:t> </a:t>
            </a:r>
            <a:r>
              <a:rPr lang="hu-HU" dirty="0" err="1"/>
              <a:t>well</a:t>
            </a:r>
            <a:r>
              <a:rPr lang="hu-HU" dirty="0"/>
              <a:t> </a:t>
            </a:r>
            <a:r>
              <a:rPr lang="hu-HU" dirty="0" err="1"/>
              <a:t>as</a:t>
            </a:r>
            <a:r>
              <a:rPr lang="hu-HU" dirty="0"/>
              <a:t> </a:t>
            </a:r>
            <a:r>
              <a:rPr lang="hu-HU" dirty="0" err="1"/>
              <a:t>the</a:t>
            </a:r>
            <a:r>
              <a:rPr lang="hu-HU" dirty="0"/>
              <a:t> </a:t>
            </a:r>
            <a:r>
              <a:rPr lang="hu-HU" dirty="0" err="1"/>
              <a:t>requirement</a:t>
            </a:r>
            <a:r>
              <a:rPr lang="hu-HU" dirty="0"/>
              <a:t> </a:t>
            </a:r>
            <a:r>
              <a:rPr lang="hu-HU" dirty="0" err="1"/>
              <a:t>stipulated</a:t>
            </a:r>
            <a:r>
              <a:rPr lang="hu-HU" dirty="0"/>
              <a:t> </a:t>
            </a:r>
            <a:r>
              <a:rPr lang="hu-HU" dirty="0" err="1"/>
              <a:t>by</a:t>
            </a:r>
            <a:r>
              <a:rPr lang="hu-HU" dirty="0"/>
              <a:t> </a:t>
            </a:r>
            <a:r>
              <a:rPr lang="hu-HU" dirty="0" err="1"/>
              <a:t>Point</a:t>
            </a:r>
            <a:r>
              <a:rPr lang="hu-HU" dirty="0"/>
              <a:t> a) </a:t>
            </a:r>
            <a:r>
              <a:rPr lang="hu-HU" dirty="0" err="1"/>
              <a:t>Indent</a:t>
            </a:r>
            <a:r>
              <a:rPr lang="hu-HU" dirty="0"/>
              <a:t> (2) . § 3/A of </a:t>
            </a:r>
            <a:r>
              <a:rPr lang="hu-HU" dirty="0" err="1"/>
              <a:t>the</a:t>
            </a:r>
            <a:r>
              <a:rPr lang="hu-HU" dirty="0"/>
              <a:t> </a:t>
            </a:r>
            <a:r>
              <a:rPr lang="hu-HU" dirty="0" err="1"/>
              <a:t>Stability</a:t>
            </a:r>
            <a:r>
              <a:rPr lang="hu-HU" dirty="0"/>
              <a:t> </a:t>
            </a:r>
            <a:r>
              <a:rPr lang="hu-HU" dirty="0" err="1"/>
              <a:t>Act</a:t>
            </a:r>
            <a:r>
              <a:rPr lang="hu-HU" dirty="0"/>
              <a:t> </a:t>
            </a:r>
            <a:r>
              <a:rPr lang="hu-HU" dirty="0" err="1"/>
              <a:t>arising</a:t>
            </a:r>
            <a:r>
              <a:rPr lang="hu-HU" dirty="0"/>
              <a:t> </a:t>
            </a:r>
            <a:r>
              <a:rPr lang="hu-HU" dirty="0" err="1"/>
              <a:t>from</a:t>
            </a:r>
            <a:r>
              <a:rPr lang="hu-HU" dirty="0"/>
              <a:t> </a:t>
            </a:r>
            <a:r>
              <a:rPr lang="hu-HU" dirty="0" err="1"/>
              <a:t>the</a:t>
            </a:r>
            <a:r>
              <a:rPr lang="hu-HU" dirty="0"/>
              <a:t> </a:t>
            </a:r>
            <a:r>
              <a:rPr lang="hu-HU" dirty="0" err="1"/>
              <a:t>above</a:t>
            </a:r>
            <a:r>
              <a:rPr lang="hu-HU" dirty="0"/>
              <a:t> </a:t>
            </a:r>
            <a:r>
              <a:rPr lang="hu-HU" dirty="0" err="1"/>
              <a:t>regulation</a:t>
            </a:r>
            <a:r>
              <a:rPr lang="hu-HU" dirty="0"/>
              <a:t>. </a:t>
            </a:r>
          </a:p>
          <a:p>
            <a:pPr lvl="0"/>
            <a:r>
              <a:rPr lang="hu-HU" dirty="0"/>
              <a:t>The </a:t>
            </a:r>
            <a:r>
              <a:rPr lang="hu-HU" dirty="0" err="1"/>
              <a:t>Council</a:t>
            </a:r>
            <a:r>
              <a:rPr lang="hu-HU" dirty="0"/>
              <a:t> </a:t>
            </a:r>
            <a:r>
              <a:rPr lang="hu-HU" dirty="0" err="1"/>
              <a:t>considers</a:t>
            </a:r>
            <a:r>
              <a:rPr lang="hu-HU" dirty="0"/>
              <a:t> </a:t>
            </a:r>
            <a:r>
              <a:rPr lang="hu-HU" dirty="0" err="1"/>
              <a:t>it</a:t>
            </a:r>
            <a:r>
              <a:rPr lang="hu-HU" dirty="0"/>
              <a:t> </a:t>
            </a:r>
            <a:r>
              <a:rPr lang="hu-HU" dirty="0" err="1"/>
              <a:t>positive</a:t>
            </a:r>
            <a:r>
              <a:rPr lang="hu-HU" dirty="0"/>
              <a:t> </a:t>
            </a:r>
            <a:r>
              <a:rPr lang="hu-HU" dirty="0" err="1"/>
              <a:t>that</a:t>
            </a:r>
            <a:r>
              <a:rPr lang="hu-HU" dirty="0"/>
              <a:t> </a:t>
            </a:r>
            <a:r>
              <a:rPr lang="hu-HU" dirty="0" err="1"/>
              <a:t>the</a:t>
            </a:r>
            <a:r>
              <a:rPr lang="hu-HU" dirty="0"/>
              <a:t> </a:t>
            </a:r>
            <a:r>
              <a:rPr lang="hu-HU" dirty="0" err="1"/>
              <a:t>central</a:t>
            </a:r>
            <a:r>
              <a:rPr lang="hu-HU" dirty="0"/>
              <a:t> </a:t>
            </a:r>
            <a:r>
              <a:rPr lang="hu-HU" dirty="0" err="1"/>
              <a:t>budget</a:t>
            </a:r>
            <a:r>
              <a:rPr lang="hu-HU" dirty="0"/>
              <a:t> </a:t>
            </a:r>
            <a:r>
              <a:rPr lang="hu-HU" dirty="0" err="1"/>
              <a:t>separates</a:t>
            </a:r>
            <a:r>
              <a:rPr lang="hu-HU" dirty="0"/>
              <a:t> </a:t>
            </a:r>
            <a:r>
              <a:rPr lang="hu-HU" dirty="0" err="1"/>
              <a:t>the</a:t>
            </a:r>
            <a:r>
              <a:rPr lang="hu-HU" dirty="0"/>
              <a:t> </a:t>
            </a:r>
            <a:r>
              <a:rPr lang="hu-HU" dirty="0" err="1"/>
              <a:t>operational</a:t>
            </a:r>
            <a:r>
              <a:rPr lang="hu-HU" dirty="0"/>
              <a:t> and </a:t>
            </a:r>
            <a:r>
              <a:rPr lang="hu-HU" dirty="0" err="1"/>
              <a:t>accumulation</a:t>
            </a:r>
            <a:r>
              <a:rPr lang="hu-HU" dirty="0"/>
              <a:t> </a:t>
            </a:r>
            <a:r>
              <a:rPr lang="hu-HU" dirty="0" err="1"/>
              <a:t>budgets</a:t>
            </a:r>
            <a:r>
              <a:rPr lang="hu-HU" dirty="0"/>
              <a:t> </a:t>
            </a:r>
            <a:r>
              <a:rPr lang="hu-HU" dirty="0" err="1"/>
              <a:t>as</a:t>
            </a:r>
            <a:r>
              <a:rPr lang="hu-HU" dirty="0"/>
              <a:t> </a:t>
            </a:r>
            <a:r>
              <a:rPr lang="hu-HU" dirty="0" err="1"/>
              <a:t>well</a:t>
            </a:r>
            <a:r>
              <a:rPr lang="hu-HU" dirty="0"/>
              <a:t> </a:t>
            </a:r>
            <a:r>
              <a:rPr lang="hu-HU" dirty="0" err="1"/>
              <a:t>as</a:t>
            </a:r>
            <a:r>
              <a:rPr lang="hu-HU" dirty="0"/>
              <a:t> </a:t>
            </a:r>
            <a:r>
              <a:rPr lang="hu-HU" dirty="0" err="1"/>
              <a:t>that</a:t>
            </a:r>
            <a:r>
              <a:rPr lang="hu-HU" dirty="0"/>
              <a:t> of </a:t>
            </a:r>
            <a:r>
              <a:rPr lang="hu-HU" dirty="0" err="1"/>
              <a:t>the</a:t>
            </a:r>
            <a:r>
              <a:rPr lang="hu-HU" dirty="0"/>
              <a:t> </a:t>
            </a:r>
            <a:r>
              <a:rPr lang="hu-HU"/>
              <a:t>EU developments, </a:t>
            </a:r>
            <a:r>
              <a:rPr lang="hu-HU" dirty="0" err="1"/>
              <a:t>as</a:t>
            </a:r>
            <a:r>
              <a:rPr lang="hu-HU" dirty="0"/>
              <a:t> </a:t>
            </a:r>
            <a:r>
              <a:rPr lang="hu-HU" dirty="0" err="1"/>
              <a:t>this</a:t>
            </a:r>
            <a:r>
              <a:rPr lang="hu-HU" dirty="0"/>
              <a:t> </a:t>
            </a:r>
            <a:r>
              <a:rPr lang="hu-HU" dirty="0" err="1"/>
              <a:t>contributes</a:t>
            </a:r>
            <a:r>
              <a:rPr lang="hu-HU" dirty="0"/>
              <a:t> </a:t>
            </a:r>
            <a:r>
              <a:rPr lang="hu-HU" dirty="0" err="1"/>
              <a:t>to</a:t>
            </a:r>
            <a:r>
              <a:rPr lang="hu-HU" dirty="0"/>
              <a:t> </a:t>
            </a:r>
            <a:r>
              <a:rPr lang="hu-HU" dirty="0" err="1"/>
              <a:t>the</a:t>
            </a:r>
            <a:r>
              <a:rPr lang="hu-HU" dirty="0"/>
              <a:t> </a:t>
            </a:r>
            <a:r>
              <a:rPr lang="hu-HU" dirty="0" err="1"/>
              <a:t>transparency</a:t>
            </a:r>
            <a:r>
              <a:rPr lang="hu-HU" dirty="0"/>
              <a:t> of </a:t>
            </a:r>
            <a:r>
              <a:rPr lang="hu-HU" dirty="0" err="1"/>
              <a:t>the</a:t>
            </a:r>
            <a:r>
              <a:rPr lang="hu-HU" dirty="0"/>
              <a:t> </a:t>
            </a:r>
            <a:r>
              <a:rPr lang="hu-HU" dirty="0" err="1"/>
              <a:t>processes</a:t>
            </a:r>
            <a:r>
              <a:rPr lang="hu-HU" dirty="0"/>
              <a:t> and </a:t>
            </a:r>
            <a:r>
              <a:rPr lang="hu-HU" dirty="0" err="1"/>
              <a:t>the</a:t>
            </a:r>
            <a:r>
              <a:rPr lang="hu-HU" dirty="0"/>
              <a:t> </a:t>
            </a:r>
            <a:r>
              <a:rPr lang="hu-HU" dirty="0" err="1"/>
              <a:t>separation</a:t>
            </a:r>
            <a:r>
              <a:rPr lang="hu-HU" dirty="0"/>
              <a:t> of </a:t>
            </a:r>
            <a:r>
              <a:rPr lang="hu-HU" dirty="0" err="1"/>
              <a:t>costs</a:t>
            </a:r>
            <a:r>
              <a:rPr lang="hu-HU" dirty="0"/>
              <a:t> </a:t>
            </a:r>
            <a:r>
              <a:rPr lang="hu-HU" dirty="0" err="1"/>
              <a:t>laying</a:t>
            </a:r>
            <a:r>
              <a:rPr lang="hu-HU" dirty="0"/>
              <a:t> </a:t>
            </a:r>
            <a:r>
              <a:rPr lang="hu-HU" dirty="0" err="1"/>
              <a:t>the</a:t>
            </a:r>
            <a:r>
              <a:rPr lang="hu-HU" dirty="0"/>
              <a:t> </a:t>
            </a:r>
            <a:r>
              <a:rPr lang="hu-HU" dirty="0" err="1"/>
              <a:t>foundations</a:t>
            </a:r>
            <a:r>
              <a:rPr lang="hu-HU" dirty="0"/>
              <a:t> </a:t>
            </a:r>
            <a:r>
              <a:rPr lang="hu-HU" dirty="0" err="1"/>
              <a:t>for</a:t>
            </a:r>
            <a:r>
              <a:rPr lang="hu-HU" dirty="0"/>
              <a:t> </a:t>
            </a:r>
            <a:r>
              <a:rPr lang="hu-HU" dirty="0" err="1"/>
              <a:t>long-term</a:t>
            </a:r>
            <a:r>
              <a:rPr lang="hu-HU" dirty="0"/>
              <a:t> </a:t>
            </a:r>
            <a:r>
              <a:rPr lang="hu-HU" dirty="0" err="1"/>
              <a:t>growth</a:t>
            </a:r>
            <a:r>
              <a:rPr lang="hu-HU" dirty="0"/>
              <a:t> </a:t>
            </a:r>
            <a:r>
              <a:rPr lang="hu-HU" dirty="0" err="1"/>
              <a:t>from</a:t>
            </a:r>
            <a:r>
              <a:rPr lang="hu-HU" dirty="0"/>
              <a:t> </a:t>
            </a:r>
            <a:r>
              <a:rPr lang="hu-HU" dirty="0" err="1"/>
              <a:t>current</a:t>
            </a:r>
            <a:r>
              <a:rPr lang="hu-HU" dirty="0"/>
              <a:t> </a:t>
            </a:r>
            <a:r>
              <a:rPr lang="hu-HU" dirty="0" err="1"/>
              <a:t>expenditures</a:t>
            </a:r>
            <a:r>
              <a:rPr lang="hu-HU" dirty="0"/>
              <a:t>.</a:t>
            </a:r>
          </a:p>
          <a:p>
            <a:pPr lvl="0"/>
            <a:r>
              <a:rPr lang="hu-HU" dirty="0"/>
              <a:t>The </a:t>
            </a:r>
            <a:r>
              <a:rPr lang="hu-HU" dirty="0" err="1"/>
              <a:t>Council</a:t>
            </a:r>
            <a:r>
              <a:rPr lang="hu-HU" dirty="0"/>
              <a:t> </a:t>
            </a:r>
            <a:r>
              <a:rPr lang="hu-HU" dirty="0" err="1"/>
              <a:t>finds</a:t>
            </a:r>
            <a:r>
              <a:rPr lang="hu-HU" dirty="0"/>
              <a:t> </a:t>
            </a:r>
            <a:r>
              <a:rPr lang="hu-HU" dirty="0" err="1"/>
              <a:t>that</a:t>
            </a:r>
            <a:r>
              <a:rPr lang="hu-HU" dirty="0"/>
              <a:t> </a:t>
            </a:r>
            <a:r>
              <a:rPr lang="hu-HU" dirty="0" err="1"/>
              <a:t>the</a:t>
            </a:r>
            <a:r>
              <a:rPr lang="hu-HU" dirty="0"/>
              <a:t> </a:t>
            </a:r>
            <a:r>
              <a:rPr lang="hu-HU" dirty="0" err="1"/>
              <a:t>trends</a:t>
            </a:r>
            <a:r>
              <a:rPr lang="hu-HU" dirty="0"/>
              <a:t> of </a:t>
            </a:r>
            <a:r>
              <a:rPr lang="hu-HU" dirty="0" err="1"/>
              <a:t>the</a:t>
            </a:r>
            <a:r>
              <a:rPr lang="hu-HU" dirty="0"/>
              <a:t> </a:t>
            </a:r>
            <a:r>
              <a:rPr lang="hu-HU" dirty="0" err="1"/>
              <a:t>year</a:t>
            </a:r>
            <a:r>
              <a:rPr lang="hu-HU" dirty="0"/>
              <a:t> 2016 </a:t>
            </a:r>
            <a:r>
              <a:rPr lang="hu-HU" dirty="0" err="1"/>
              <a:t>debt</a:t>
            </a:r>
            <a:r>
              <a:rPr lang="hu-HU" dirty="0"/>
              <a:t> </a:t>
            </a:r>
            <a:r>
              <a:rPr lang="hu-HU" dirty="0" err="1"/>
              <a:t>indicator</a:t>
            </a:r>
            <a:r>
              <a:rPr lang="hu-HU" dirty="0"/>
              <a:t> </a:t>
            </a:r>
            <a:r>
              <a:rPr lang="hu-HU"/>
              <a:t>(73, </a:t>
            </a:r>
            <a:r>
              <a:rPr lang="hu-HU" dirty="0"/>
              <a:t>5 percent of </a:t>
            </a:r>
            <a:r>
              <a:rPr lang="hu-HU" dirty="0" err="1"/>
              <a:t>the</a:t>
            </a:r>
            <a:r>
              <a:rPr lang="hu-HU" dirty="0"/>
              <a:t> GDP) and of </a:t>
            </a:r>
            <a:r>
              <a:rPr lang="hu-HU" dirty="0" err="1"/>
              <a:t>the</a:t>
            </a:r>
            <a:r>
              <a:rPr lang="hu-HU" dirty="0"/>
              <a:t> </a:t>
            </a:r>
            <a:r>
              <a:rPr lang="hu-HU" dirty="0" err="1"/>
              <a:t>year</a:t>
            </a:r>
            <a:r>
              <a:rPr lang="hu-HU" dirty="0"/>
              <a:t> 2017 </a:t>
            </a:r>
            <a:r>
              <a:rPr lang="hu-HU" dirty="0" err="1"/>
              <a:t>debt</a:t>
            </a:r>
            <a:r>
              <a:rPr lang="hu-HU" dirty="0"/>
              <a:t> </a:t>
            </a:r>
            <a:r>
              <a:rPr lang="hu-HU" dirty="0" err="1"/>
              <a:t>indicator</a:t>
            </a:r>
            <a:r>
              <a:rPr lang="hu-HU" dirty="0"/>
              <a:t> </a:t>
            </a:r>
            <a:r>
              <a:rPr lang="hu-HU"/>
              <a:t>(71, </a:t>
            </a:r>
            <a:r>
              <a:rPr lang="hu-HU" dirty="0"/>
              <a:t>9 % of </a:t>
            </a:r>
            <a:r>
              <a:rPr lang="hu-HU" dirty="0" err="1"/>
              <a:t>the</a:t>
            </a:r>
            <a:r>
              <a:rPr lang="hu-HU" dirty="0"/>
              <a:t> GDP) </a:t>
            </a:r>
            <a:r>
              <a:rPr lang="hu-HU" dirty="0" err="1"/>
              <a:t>calculated</a:t>
            </a:r>
            <a:r>
              <a:rPr lang="hu-HU" dirty="0"/>
              <a:t> </a:t>
            </a:r>
            <a:r>
              <a:rPr lang="hu-HU" dirty="0" err="1"/>
              <a:t>at</a:t>
            </a:r>
            <a:r>
              <a:rPr lang="hu-HU" dirty="0"/>
              <a:t> </a:t>
            </a:r>
            <a:r>
              <a:rPr lang="hu-HU" dirty="0" err="1"/>
              <a:t>unchanged</a:t>
            </a:r>
            <a:r>
              <a:rPr lang="hu-HU" dirty="0"/>
              <a:t> </a:t>
            </a:r>
            <a:r>
              <a:rPr lang="hu-HU" dirty="0" err="1"/>
              <a:t>rate</a:t>
            </a:r>
            <a:r>
              <a:rPr lang="hu-HU" dirty="0"/>
              <a:t> and </a:t>
            </a:r>
            <a:r>
              <a:rPr lang="hu-HU" dirty="0" err="1"/>
              <a:t>according</a:t>
            </a:r>
            <a:r>
              <a:rPr lang="hu-HU" dirty="0"/>
              <a:t> </a:t>
            </a:r>
            <a:r>
              <a:rPr lang="hu-HU" dirty="0" err="1"/>
              <a:t>to</a:t>
            </a:r>
            <a:r>
              <a:rPr lang="hu-HU" dirty="0"/>
              <a:t> </a:t>
            </a:r>
            <a:r>
              <a:rPr lang="hu-HU" dirty="0" err="1"/>
              <a:t>the</a:t>
            </a:r>
            <a:r>
              <a:rPr lang="hu-HU" dirty="0"/>
              <a:t> </a:t>
            </a:r>
            <a:r>
              <a:rPr lang="hu-HU" dirty="0" err="1"/>
              <a:t>stipulations</a:t>
            </a:r>
            <a:r>
              <a:rPr lang="hu-HU" dirty="0"/>
              <a:t> of </a:t>
            </a:r>
            <a:r>
              <a:rPr lang="hu-HU" dirty="0" err="1"/>
              <a:t>the</a:t>
            </a:r>
            <a:r>
              <a:rPr lang="hu-HU" dirty="0"/>
              <a:t> </a:t>
            </a:r>
            <a:r>
              <a:rPr lang="hu-HU" err="1"/>
              <a:t>Stability</a:t>
            </a:r>
            <a:r>
              <a:rPr lang="hu-HU"/>
              <a:t> Act, </a:t>
            </a:r>
            <a:r>
              <a:rPr lang="hu-HU" dirty="0" err="1"/>
              <a:t>are</a:t>
            </a:r>
            <a:r>
              <a:rPr lang="hu-HU" dirty="0"/>
              <a:t> </a:t>
            </a:r>
            <a:r>
              <a:rPr lang="hu-HU" dirty="0" err="1"/>
              <a:t>in</a:t>
            </a:r>
            <a:r>
              <a:rPr lang="hu-HU" dirty="0"/>
              <a:t> </a:t>
            </a:r>
            <a:r>
              <a:rPr lang="hu-HU" dirty="0" err="1"/>
              <a:t>harmony</a:t>
            </a:r>
            <a:r>
              <a:rPr lang="hu-HU" dirty="0"/>
              <a:t> </a:t>
            </a:r>
            <a:r>
              <a:rPr lang="hu-HU" dirty="0" err="1"/>
              <a:t>with</a:t>
            </a:r>
            <a:r>
              <a:rPr lang="hu-HU" dirty="0"/>
              <a:t> </a:t>
            </a:r>
            <a:r>
              <a:rPr lang="hu-HU" dirty="0" err="1"/>
              <a:t>the</a:t>
            </a:r>
            <a:r>
              <a:rPr lang="hu-HU" dirty="0"/>
              <a:t> </a:t>
            </a:r>
            <a:r>
              <a:rPr lang="hu-HU" dirty="0" err="1"/>
              <a:t>economic</a:t>
            </a:r>
            <a:r>
              <a:rPr lang="hu-HU" dirty="0"/>
              <a:t> and </a:t>
            </a:r>
            <a:r>
              <a:rPr lang="hu-HU" dirty="0" err="1"/>
              <a:t>budgetary</a:t>
            </a:r>
            <a:r>
              <a:rPr lang="hu-HU" dirty="0"/>
              <a:t> </a:t>
            </a:r>
            <a:r>
              <a:rPr lang="hu-HU" dirty="0" err="1"/>
              <a:t>processes</a:t>
            </a:r>
            <a:r>
              <a:rPr lang="hu-HU" dirty="0"/>
              <a:t> </a:t>
            </a:r>
            <a:r>
              <a:rPr lang="hu-HU" dirty="0" err="1"/>
              <a:t>expected</a:t>
            </a:r>
            <a:r>
              <a:rPr lang="hu-HU" dirty="0"/>
              <a:t> </a:t>
            </a:r>
            <a:r>
              <a:rPr lang="hu-HU" dirty="0" err="1"/>
              <a:t>for</a:t>
            </a:r>
            <a:r>
              <a:rPr lang="hu-HU" dirty="0"/>
              <a:t> </a:t>
            </a:r>
            <a:r>
              <a:rPr lang="hu-HU" dirty="0" err="1"/>
              <a:t>year</a:t>
            </a:r>
            <a:r>
              <a:rPr lang="hu-HU" dirty="0"/>
              <a:t> 2016 and </a:t>
            </a:r>
            <a:r>
              <a:rPr lang="hu-HU" dirty="0" err="1"/>
              <a:t>those</a:t>
            </a:r>
            <a:r>
              <a:rPr lang="hu-HU" dirty="0"/>
              <a:t> </a:t>
            </a:r>
            <a:r>
              <a:rPr lang="hu-HU" dirty="0" err="1"/>
              <a:t>planned</a:t>
            </a:r>
            <a:r>
              <a:rPr lang="hu-HU" dirty="0"/>
              <a:t> </a:t>
            </a:r>
            <a:r>
              <a:rPr lang="hu-HU" dirty="0" err="1"/>
              <a:t>for</a:t>
            </a:r>
            <a:r>
              <a:rPr lang="hu-HU" dirty="0"/>
              <a:t> </a:t>
            </a:r>
            <a:r>
              <a:rPr lang="hu-HU" dirty="0" err="1"/>
              <a:t>year</a:t>
            </a:r>
            <a:r>
              <a:rPr lang="hu-HU" dirty="0"/>
              <a:t> 2017. </a:t>
            </a:r>
            <a:r>
              <a:rPr lang="hu-HU" dirty="0" err="1"/>
              <a:t>This</a:t>
            </a:r>
            <a:r>
              <a:rPr lang="hu-HU" dirty="0"/>
              <a:t> </a:t>
            </a:r>
            <a:r>
              <a:rPr lang="hu-HU" dirty="0" err="1"/>
              <a:t>means</a:t>
            </a:r>
            <a:r>
              <a:rPr lang="hu-HU" dirty="0"/>
              <a:t> </a:t>
            </a:r>
            <a:r>
              <a:rPr lang="hu-HU" dirty="0" err="1"/>
              <a:t>that</a:t>
            </a:r>
            <a:r>
              <a:rPr lang="hu-HU" dirty="0"/>
              <a:t> </a:t>
            </a:r>
            <a:r>
              <a:rPr lang="hu-HU" dirty="0" err="1"/>
              <a:t>the</a:t>
            </a:r>
            <a:r>
              <a:rPr lang="hu-HU" dirty="0"/>
              <a:t> </a:t>
            </a:r>
            <a:r>
              <a:rPr lang="hu-HU" dirty="0" err="1"/>
              <a:t>debt</a:t>
            </a:r>
            <a:r>
              <a:rPr lang="hu-HU" dirty="0"/>
              <a:t> </a:t>
            </a:r>
            <a:r>
              <a:rPr lang="hu-HU" dirty="0" err="1"/>
              <a:t>rule</a:t>
            </a:r>
            <a:r>
              <a:rPr lang="hu-HU" dirty="0"/>
              <a:t> </a:t>
            </a:r>
            <a:r>
              <a:rPr lang="hu-HU" dirty="0" err="1"/>
              <a:t>stipulated</a:t>
            </a:r>
            <a:r>
              <a:rPr lang="hu-HU" dirty="0"/>
              <a:t> </a:t>
            </a:r>
            <a:r>
              <a:rPr lang="hu-HU" dirty="0" err="1"/>
              <a:t>by</a:t>
            </a:r>
            <a:r>
              <a:rPr lang="hu-HU" dirty="0"/>
              <a:t> </a:t>
            </a:r>
            <a:r>
              <a:rPr lang="hu-HU" dirty="0" err="1"/>
              <a:t>the</a:t>
            </a:r>
            <a:r>
              <a:rPr lang="hu-HU" dirty="0"/>
              <a:t> Basic Law of Hungary </a:t>
            </a:r>
            <a:r>
              <a:rPr lang="hu-HU" dirty="0" err="1"/>
              <a:t>shall</a:t>
            </a:r>
            <a:r>
              <a:rPr lang="hu-HU" dirty="0"/>
              <a:t> be </a:t>
            </a:r>
            <a:r>
              <a:rPr lang="hu-HU" dirty="0" err="1"/>
              <a:t>met</a:t>
            </a:r>
            <a:r>
              <a:rPr lang="hu-HU" dirty="0"/>
              <a:t>. The </a:t>
            </a:r>
            <a:r>
              <a:rPr lang="hu-HU" dirty="0" err="1"/>
              <a:t>planned</a:t>
            </a:r>
            <a:r>
              <a:rPr lang="hu-HU" dirty="0"/>
              <a:t> and </a:t>
            </a:r>
            <a:r>
              <a:rPr lang="hu-HU" dirty="0" err="1"/>
              <a:t>expected</a:t>
            </a:r>
            <a:r>
              <a:rPr lang="hu-HU" dirty="0"/>
              <a:t> </a:t>
            </a:r>
            <a:r>
              <a:rPr lang="hu-HU" dirty="0" err="1"/>
              <a:t>measure</a:t>
            </a:r>
            <a:r>
              <a:rPr lang="hu-HU" dirty="0"/>
              <a:t> of </a:t>
            </a:r>
            <a:r>
              <a:rPr lang="hu-HU" dirty="0" err="1"/>
              <a:t>the</a:t>
            </a:r>
            <a:r>
              <a:rPr lang="hu-HU" dirty="0"/>
              <a:t> </a:t>
            </a:r>
            <a:r>
              <a:rPr lang="hu-HU" dirty="0" err="1"/>
              <a:t>debt-rate</a:t>
            </a:r>
            <a:r>
              <a:rPr lang="hu-HU" dirty="0"/>
              <a:t> </a:t>
            </a:r>
            <a:r>
              <a:rPr lang="hu-HU" dirty="0" err="1"/>
              <a:t>decrease</a:t>
            </a:r>
            <a:r>
              <a:rPr lang="hu-HU" dirty="0"/>
              <a:t> is </a:t>
            </a:r>
            <a:r>
              <a:rPr lang="hu-HU" dirty="0" err="1"/>
              <a:t>in</a:t>
            </a:r>
            <a:r>
              <a:rPr lang="hu-HU" dirty="0"/>
              <a:t> </a:t>
            </a:r>
            <a:r>
              <a:rPr lang="hu-HU" dirty="0" err="1"/>
              <a:t>harmony</a:t>
            </a:r>
            <a:r>
              <a:rPr lang="hu-HU" dirty="0"/>
              <a:t> </a:t>
            </a:r>
            <a:r>
              <a:rPr lang="hu-HU" dirty="0" err="1"/>
              <a:t>also</a:t>
            </a:r>
            <a:r>
              <a:rPr lang="hu-HU" dirty="0"/>
              <a:t> </a:t>
            </a:r>
            <a:r>
              <a:rPr lang="hu-HU" dirty="0" err="1"/>
              <a:t>with</a:t>
            </a:r>
            <a:r>
              <a:rPr lang="hu-HU" dirty="0"/>
              <a:t> </a:t>
            </a:r>
            <a:r>
              <a:rPr lang="hu-HU" dirty="0" err="1"/>
              <a:t>the</a:t>
            </a:r>
            <a:r>
              <a:rPr lang="hu-HU" dirty="0"/>
              <a:t> </a:t>
            </a:r>
            <a:r>
              <a:rPr lang="hu-HU" dirty="0" err="1"/>
              <a:t>stipulation</a:t>
            </a:r>
            <a:r>
              <a:rPr lang="hu-HU" dirty="0"/>
              <a:t> of </a:t>
            </a:r>
            <a:r>
              <a:rPr lang="hu-HU" dirty="0" err="1"/>
              <a:t>the</a:t>
            </a:r>
            <a:r>
              <a:rPr lang="hu-HU" dirty="0"/>
              <a:t> European Union </a:t>
            </a:r>
            <a:r>
              <a:rPr lang="hu-HU" dirty="0" err="1"/>
              <a:t>as</a:t>
            </a:r>
            <a:r>
              <a:rPr lang="hu-HU" dirty="0"/>
              <a:t> </a:t>
            </a:r>
            <a:r>
              <a:rPr lang="hu-HU" dirty="0" err="1"/>
              <a:t>regards</a:t>
            </a:r>
            <a:r>
              <a:rPr lang="hu-HU" dirty="0"/>
              <a:t> </a:t>
            </a:r>
            <a:r>
              <a:rPr lang="hu-HU" dirty="0" err="1"/>
              <a:t>government</a:t>
            </a:r>
            <a:r>
              <a:rPr lang="hu-HU" dirty="0"/>
              <a:t> </a:t>
            </a:r>
            <a:r>
              <a:rPr lang="hu-HU" dirty="0" err="1"/>
              <a:t>debt</a:t>
            </a:r>
            <a:r>
              <a:rPr lang="hu-HU" dirty="0"/>
              <a:t>. </a:t>
            </a:r>
          </a:p>
          <a:p>
            <a:pPr lvl="0"/>
            <a:r>
              <a:rPr lang="hu-HU" dirty="0"/>
              <a:t>The </a:t>
            </a:r>
            <a:r>
              <a:rPr lang="hu-HU" dirty="0" err="1"/>
              <a:t>Council</a:t>
            </a:r>
            <a:r>
              <a:rPr lang="hu-HU" dirty="0"/>
              <a:t> </a:t>
            </a:r>
            <a:r>
              <a:rPr lang="hu-HU" dirty="0" err="1"/>
              <a:t>deems</a:t>
            </a:r>
            <a:r>
              <a:rPr lang="hu-HU" dirty="0"/>
              <a:t> </a:t>
            </a:r>
            <a:r>
              <a:rPr lang="hu-HU" dirty="0" err="1"/>
              <a:t>it</a:t>
            </a:r>
            <a:r>
              <a:rPr lang="hu-HU" dirty="0"/>
              <a:t> </a:t>
            </a:r>
            <a:r>
              <a:rPr lang="hu-HU" dirty="0" err="1"/>
              <a:t>necessary</a:t>
            </a:r>
            <a:r>
              <a:rPr lang="hu-HU" dirty="0"/>
              <a:t> </a:t>
            </a:r>
            <a:r>
              <a:rPr lang="hu-HU" dirty="0" err="1"/>
              <a:t>that</a:t>
            </a:r>
            <a:r>
              <a:rPr lang="hu-HU" dirty="0"/>
              <a:t> </a:t>
            </a:r>
            <a:r>
              <a:rPr lang="hu-HU" dirty="0" err="1"/>
              <a:t>the</a:t>
            </a:r>
            <a:r>
              <a:rPr lang="hu-HU" dirty="0"/>
              <a:t> </a:t>
            </a:r>
            <a:r>
              <a:rPr lang="hu-HU" dirty="0" err="1"/>
              <a:t>draft</a:t>
            </a:r>
            <a:r>
              <a:rPr lang="hu-HU" dirty="0"/>
              <a:t> </a:t>
            </a:r>
            <a:r>
              <a:rPr lang="hu-HU" dirty="0" err="1"/>
              <a:t>budget</a:t>
            </a:r>
            <a:r>
              <a:rPr lang="hu-HU" dirty="0"/>
              <a:t> </a:t>
            </a:r>
            <a:r>
              <a:rPr lang="hu-HU" dirty="0" err="1"/>
              <a:t>bill</a:t>
            </a:r>
            <a:r>
              <a:rPr lang="hu-HU" dirty="0"/>
              <a:t> </a:t>
            </a:r>
            <a:r>
              <a:rPr lang="hu-HU" dirty="0" err="1"/>
              <a:t>provided</a:t>
            </a:r>
            <a:r>
              <a:rPr lang="hu-HU" dirty="0"/>
              <a:t> </a:t>
            </a:r>
            <a:r>
              <a:rPr lang="hu-HU" dirty="0" err="1"/>
              <a:t>three</a:t>
            </a:r>
            <a:r>
              <a:rPr lang="hu-HU" dirty="0"/>
              <a:t> </a:t>
            </a:r>
            <a:r>
              <a:rPr lang="hu-HU" dirty="0" err="1"/>
              <a:t>types</a:t>
            </a:r>
            <a:r>
              <a:rPr lang="hu-HU" dirty="0"/>
              <a:t> of </a:t>
            </a:r>
            <a:r>
              <a:rPr lang="hu-HU" dirty="0" err="1"/>
              <a:t>reserve</a:t>
            </a:r>
            <a:r>
              <a:rPr lang="hu-HU" dirty="0"/>
              <a:t> </a:t>
            </a:r>
            <a:r>
              <a:rPr lang="hu-HU" dirty="0" err="1"/>
              <a:t>systems</a:t>
            </a:r>
            <a:r>
              <a:rPr lang="hu-HU" dirty="0"/>
              <a:t> </a:t>
            </a:r>
            <a:r>
              <a:rPr lang="hu-HU" dirty="0" err="1"/>
              <a:t>for</a:t>
            </a:r>
            <a:r>
              <a:rPr lang="hu-HU" dirty="0"/>
              <a:t> </a:t>
            </a:r>
            <a:r>
              <a:rPr lang="hu-HU" err="1"/>
              <a:t>unforeseen</a:t>
            </a:r>
            <a:r>
              <a:rPr lang="hu-HU"/>
              <a:t> tasks, </a:t>
            </a:r>
            <a:r>
              <a:rPr lang="hu-HU" dirty="0" err="1"/>
              <a:t>expenditures</a:t>
            </a:r>
            <a:r>
              <a:rPr lang="hu-HU" dirty="0"/>
              <a:t> </a:t>
            </a:r>
            <a:r>
              <a:rPr lang="hu-HU" dirty="0" err="1"/>
              <a:t>or</a:t>
            </a:r>
            <a:r>
              <a:rPr lang="hu-HU" dirty="0"/>
              <a:t> </a:t>
            </a:r>
            <a:r>
              <a:rPr lang="hu-HU" dirty="0" err="1"/>
              <a:t>possible</a:t>
            </a:r>
            <a:r>
              <a:rPr lang="hu-HU" dirty="0"/>
              <a:t> </a:t>
            </a:r>
            <a:r>
              <a:rPr lang="hu-HU" dirty="0" err="1"/>
              <a:t>arrears</a:t>
            </a:r>
            <a:r>
              <a:rPr lang="hu-HU" dirty="0"/>
              <a:t> </a:t>
            </a:r>
            <a:r>
              <a:rPr lang="hu-HU" dirty="0" err="1"/>
              <a:t>if</a:t>
            </a:r>
            <a:r>
              <a:rPr lang="hu-HU" dirty="0"/>
              <a:t> </a:t>
            </a:r>
            <a:r>
              <a:rPr lang="hu-HU" dirty="0" err="1"/>
              <a:t>revenues</a:t>
            </a:r>
            <a:r>
              <a:rPr lang="hu-HU" dirty="0"/>
              <a:t> - i.e. </a:t>
            </a:r>
            <a:r>
              <a:rPr lang="hu-HU" dirty="0" err="1"/>
              <a:t>beyond</a:t>
            </a:r>
            <a:r>
              <a:rPr lang="hu-HU" dirty="0"/>
              <a:t> </a:t>
            </a:r>
            <a:r>
              <a:rPr lang="hu-HU" dirty="0" err="1"/>
              <a:t>the</a:t>
            </a:r>
            <a:r>
              <a:rPr lang="hu-HU" dirty="0"/>
              <a:t> HUF 120 </a:t>
            </a:r>
            <a:r>
              <a:rPr lang="hu-HU" dirty="0" err="1"/>
              <a:t>billion</a:t>
            </a:r>
            <a:r>
              <a:rPr lang="hu-HU" dirty="0"/>
              <a:t> </a:t>
            </a:r>
            <a:r>
              <a:rPr lang="hu-HU" dirty="0" err="1"/>
              <a:t>reserved</a:t>
            </a:r>
            <a:r>
              <a:rPr lang="hu-HU" dirty="0"/>
              <a:t> </a:t>
            </a:r>
            <a:r>
              <a:rPr lang="hu-HU" dirty="0" err="1"/>
              <a:t>for</a:t>
            </a:r>
            <a:r>
              <a:rPr lang="hu-HU" dirty="0"/>
              <a:t> </a:t>
            </a:r>
            <a:r>
              <a:rPr lang="hu-HU" dirty="0" err="1"/>
              <a:t>Extraordinary</a:t>
            </a:r>
            <a:r>
              <a:rPr lang="hu-HU" dirty="0"/>
              <a:t> </a:t>
            </a:r>
            <a:r>
              <a:rPr lang="hu-HU" err="1"/>
              <a:t>Governmental</a:t>
            </a:r>
            <a:r>
              <a:rPr lang="hu-HU"/>
              <a:t> Measures, </a:t>
            </a:r>
            <a:r>
              <a:rPr lang="hu-HU" dirty="0" err="1"/>
              <a:t>the</a:t>
            </a:r>
            <a:r>
              <a:rPr lang="hu-HU" dirty="0"/>
              <a:t> HUF 50 </a:t>
            </a:r>
            <a:r>
              <a:rPr lang="hu-HU" dirty="0" err="1"/>
              <a:t>billion</a:t>
            </a:r>
            <a:r>
              <a:rPr lang="hu-HU" dirty="0"/>
              <a:t> </a:t>
            </a:r>
            <a:r>
              <a:rPr lang="hu-HU" dirty="0" err="1"/>
              <a:t>reserved</a:t>
            </a:r>
            <a:r>
              <a:rPr lang="hu-HU" dirty="0"/>
              <a:t> </a:t>
            </a:r>
            <a:r>
              <a:rPr lang="hu-HU" dirty="0" err="1"/>
              <a:t>for</a:t>
            </a:r>
            <a:r>
              <a:rPr lang="hu-HU" dirty="0"/>
              <a:t> </a:t>
            </a:r>
            <a:r>
              <a:rPr lang="hu-HU" dirty="0" err="1"/>
              <a:t>the</a:t>
            </a:r>
            <a:r>
              <a:rPr lang="hu-HU" dirty="0"/>
              <a:t> Country </a:t>
            </a:r>
            <a:r>
              <a:rPr lang="hu-HU" dirty="0" err="1"/>
              <a:t>Protection</a:t>
            </a:r>
            <a:r>
              <a:rPr lang="hu-HU" dirty="0"/>
              <a:t> </a:t>
            </a:r>
            <a:r>
              <a:rPr lang="hu-HU" dirty="0" err="1"/>
              <a:t>Fund</a:t>
            </a:r>
            <a:r>
              <a:rPr lang="hu-HU" dirty="0"/>
              <a:t> and </a:t>
            </a:r>
            <a:r>
              <a:rPr lang="hu-HU" dirty="0" err="1"/>
              <a:t>the</a:t>
            </a:r>
            <a:r>
              <a:rPr lang="hu-HU" dirty="0"/>
              <a:t> </a:t>
            </a:r>
            <a:r>
              <a:rPr lang="hu-HU" dirty="0" err="1"/>
              <a:t>chapters</a:t>
            </a:r>
            <a:r>
              <a:rPr lang="hu-HU" dirty="0"/>
              <a:t> - </a:t>
            </a:r>
            <a:r>
              <a:rPr lang="hu-HU" dirty="0" err="1"/>
              <a:t>shall</a:t>
            </a:r>
            <a:r>
              <a:rPr lang="hu-HU" dirty="0"/>
              <a:t> </a:t>
            </a:r>
            <a:r>
              <a:rPr lang="hu-HU" dirty="0" err="1"/>
              <a:t>create</a:t>
            </a:r>
            <a:r>
              <a:rPr lang="hu-HU" dirty="0"/>
              <a:t> </a:t>
            </a:r>
            <a:r>
              <a:rPr lang="hu-HU" dirty="0" err="1"/>
              <a:t>stability</a:t>
            </a:r>
            <a:r>
              <a:rPr lang="hu-HU" dirty="0"/>
              <a:t> </a:t>
            </a:r>
            <a:r>
              <a:rPr lang="hu-HU" dirty="0" err="1"/>
              <a:t>reserves</a:t>
            </a:r>
            <a:r>
              <a:rPr lang="hu-HU" dirty="0"/>
              <a:t> </a:t>
            </a:r>
            <a:r>
              <a:rPr lang="hu-HU" err="1"/>
              <a:t>as</a:t>
            </a:r>
            <a:r>
              <a:rPr lang="hu-HU"/>
              <a:t> well, </a:t>
            </a:r>
            <a:r>
              <a:rPr lang="hu-HU" dirty="0" err="1"/>
              <a:t>similarly</a:t>
            </a:r>
            <a:r>
              <a:rPr lang="hu-HU" dirty="0"/>
              <a:t> </a:t>
            </a:r>
            <a:r>
              <a:rPr lang="hu-HU" dirty="0" err="1"/>
              <a:t>to</a:t>
            </a:r>
            <a:r>
              <a:rPr lang="hu-HU" dirty="0"/>
              <a:t> </a:t>
            </a:r>
            <a:r>
              <a:rPr lang="hu-HU" dirty="0" err="1"/>
              <a:t>the</a:t>
            </a:r>
            <a:r>
              <a:rPr lang="hu-HU" dirty="0"/>
              <a:t> </a:t>
            </a:r>
            <a:r>
              <a:rPr lang="hu-HU" dirty="0" err="1"/>
              <a:t>practice</a:t>
            </a:r>
            <a:r>
              <a:rPr lang="hu-HU" dirty="0"/>
              <a:t> </a:t>
            </a:r>
            <a:r>
              <a:rPr lang="hu-HU" dirty="0" err="1"/>
              <a:t>introduced</a:t>
            </a:r>
            <a:r>
              <a:rPr lang="hu-HU" dirty="0"/>
              <a:t> </a:t>
            </a:r>
            <a:r>
              <a:rPr lang="hu-HU" dirty="0" err="1"/>
              <a:t>in</a:t>
            </a:r>
            <a:r>
              <a:rPr lang="hu-HU" dirty="0"/>
              <a:t> 2016. </a:t>
            </a:r>
            <a:r>
              <a:rPr lang="hu-HU" dirty="0" err="1"/>
              <a:t>Apart</a:t>
            </a:r>
            <a:r>
              <a:rPr lang="hu-HU" dirty="0"/>
              <a:t> </a:t>
            </a:r>
            <a:r>
              <a:rPr lang="hu-HU" err="1"/>
              <a:t>from</a:t>
            </a:r>
            <a:r>
              <a:rPr lang="hu-HU"/>
              <a:t> this, </a:t>
            </a:r>
            <a:r>
              <a:rPr lang="hu-HU" dirty="0" err="1"/>
              <a:t>from</a:t>
            </a:r>
            <a:r>
              <a:rPr lang="hu-HU" dirty="0"/>
              <a:t> </a:t>
            </a:r>
            <a:r>
              <a:rPr lang="hu-HU" dirty="0" err="1"/>
              <a:t>the</a:t>
            </a:r>
            <a:r>
              <a:rPr lang="hu-HU" dirty="0"/>
              <a:t> </a:t>
            </a:r>
            <a:r>
              <a:rPr lang="hu-HU" dirty="0" err="1"/>
              <a:t>aspect</a:t>
            </a:r>
            <a:r>
              <a:rPr lang="hu-HU" dirty="0"/>
              <a:t> of </a:t>
            </a:r>
            <a:r>
              <a:rPr lang="hu-HU" dirty="0" err="1"/>
              <a:t>government</a:t>
            </a:r>
            <a:r>
              <a:rPr lang="hu-HU" dirty="0"/>
              <a:t> </a:t>
            </a:r>
            <a:r>
              <a:rPr lang="hu-HU" dirty="0" err="1"/>
              <a:t>debt</a:t>
            </a:r>
            <a:r>
              <a:rPr lang="hu-HU" dirty="0"/>
              <a:t> </a:t>
            </a:r>
            <a:r>
              <a:rPr lang="hu-HU" err="1"/>
              <a:t>rule</a:t>
            </a:r>
            <a:r>
              <a:rPr lang="hu-HU"/>
              <a:t> implementation, </a:t>
            </a:r>
            <a:r>
              <a:rPr lang="hu-HU" dirty="0" err="1"/>
              <a:t>the</a:t>
            </a:r>
            <a:r>
              <a:rPr lang="hu-HU" dirty="0"/>
              <a:t> </a:t>
            </a:r>
            <a:r>
              <a:rPr lang="hu-HU" dirty="0" err="1"/>
              <a:t>planned</a:t>
            </a:r>
            <a:r>
              <a:rPr lang="hu-HU" dirty="0"/>
              <a:t> </a:t>
            </a:r>
            <a:r>
              <a:rPr lang="hu-HU" dirty="0" err="1"/>
              <a:t>decrease</a:t>
            </a:r>
            <a:r>
              <a:rPr lang="hu-HU" dirty="0"/>
              <a:t> of </a:t>
            </a:r>
            <a:r>
              <a:rPr lang="hu-HU" dirty="0" err="1"/>
              <a:t>the</a:t>
            </a:r>
            <a:r>
              <a:rPr lang="hu-HU" dirty="0"/>
              <a:t> </a:t>
            </a:r>
            <a:r>
              <a:rPr lang="hu-HU" dirty="0" err="1"/>
              <a:t>government</a:t>
            </a:r>
            <a:r>
              <a:rPr lang="hu-HU" dirty="0"/>
              <a:t> </a:t>
            </a:r>
            <a:r>
              <a:rPr lang="hu-HU" dirty="0" err="1"/>
              <a:t>debt</a:t>
            </a:r>
            <a:r>
              <a:rPr lang="hu-HU" dirty="0"/>
              <a:t> </a:t>
            </a:r>
            <a:r>
              <a:rPr lang="hu-HU" dirty="0" err="1"/>
              <a:t>indicator</a:t>
            </a:r>
            <a:r>
              <a:rPr lang="hu-HU" dirty="0"/>
              <a:t> </a:t>
            </a:r>
            <a:r>
              <a:rPr lang="hu-HU" dirty="0" err="1"/>
              <a:t>means</a:t>
            </a:r>
            <a:r>
              <a:rPr lang="hu-HU" dirty="0"/>
              <a:t> an implicit </a:t>
            </a:r>
            <a:r>
              <a:rPr lang="hu-HU" dirty="0" err="1"/>
              <a:t>reserve</a:t>
            </a:r>
            <a:r>
              <a:rPr lang="hu-HU" dirty="0"/>
              <a:t> </a:t>
            </a:r>
            <a:r>
              <a:rPr lang="hu-HU" dirty="0" err="1"/>
              <a:t>as</a:t>
            </a:r>
            <a:r>
              <a:rPr lang="hu-HU" dirty="0"/>
              <a:t> </a:t>
            </a:r>
            <a:r>
              <a:rPr lang="hu-HU" dirty="0" err="1"/>
              <a:t>it</a:t>
            </a:r>
            <a:r>
              <a:rPr lang="hu-HU" dirty="0"/>
              <a:t> is </a:t>
            </a:r>
            <a:r>
              <a:rPr lang="hu-HU" dirty="0" err="1"/>
              <a:t>higher</a:t>
            </a:r>
            <a:r>
              <a:rPr lang="hu-HU" dirty="0"/>
              <a:t> </a:t>
            </a:r>
            <a:r>
              <a:rPr lang="hu-HU" err="1"/>
              <a:t>by</a:t>
            </a:r>
            <a:r>
              <a:rPr lang="hu-HU"/>
              <a:t> 1, </a:t>
            </a:r>
            <a:r>
              <a:rPr lang="hu-HU" dirty="0"/>
              <a:t>5 percent </a:t>
            </a:r>
            <a:r>
              <a:rPr lang="hu-HU" dirty="0" err="1"/>
              <a:t>that</a:t>
            </a:r>
            <a:r>
              <a:rPr lang="hu-HU" dirty="0"/>
              <a:t> </a:t>
            </a:r>
            <a:r>
              <a:rPr lang="hu-HU" err="1"/>
              <a:t>the</a:t>
            </a:r>
            <a:r>
              <a:rPr lang="hu-HU"/>
              <a:t> 0, </a:t>
            </a:r>
            <a:r>
              <a:rPr lang="hu-HU" dirty="0"/>
              <a:t>1 percent </a:t>
            </a:r>
            <a:r>
              <a:rPr lang="hu-HU" dirty="0" err="1"/>
              <a:t>stipulated</a:t>
            </a:r>
            <a:r>
              <a:rPr lang="hu-HU" dirty="0"/>
              <a:t> </a:t>
            </a:r>
            <a:r>
              <a:rPr lang="hu-HU" dirty="0" err="1"/>
              <a:t>by</a:t>
            </a:r>
            <a:r>
              <a:rPr lang="hu-HU" dirty="0"/>
              <a:t> </a:t>
            </a:r>
            <a:r>
              <a:rPr lang="hu-HU" dirty="0" err="1"/>
              <a:t>the</a:t>
            </a:r>
            <a:r>
              <a:rPr lang="hu-HU" dirty="0"/>
              <a:t> </a:t>
            </a:r>
            <a:r>
              <a:rPr lang="hu-HU" dirty="0" err="1"/>
              <a:t>Stability</a:t>
            </a:r>
            <a:r>
              <a:rPr lang="hu-HU" dirty="0"/>
              <a:t> </a:t>
            </a:r>
            <a:r>
              <a:rPr lang="hu-HU" dirty="0" err="1"/>
              <a:t>Act</a:t>
            </a:r>
            <a:r>
              <a:rPr lang="hu-HU" dirty="0"/>
              <a:t>. </a:t>
            </a:r>
            <a:r>
              <a:rPr lang="hu-HU" dirty="0" err="1"/>
              <a:t>According</a:t>
            </a:r>
            <a:r>
              <a:rPr lang="hu-HU" dirty="0"/>
              <a:t> </a:t>
            </a:r>
            <a:r>
              <a:rPr lang="hu-HU" dirty="0" err="1"/>
              <a:t>to</a:t>
            </a:r>
            <a:r>
              <a:rPr lang="hu-HU" dirty="0"/>
              <a:t> </a:t>
            </a:r>
            <a:r>
              <a:rPr lang="hu-HU" err="1"/>
              <a:t>the</a:t>
            </a:r>
            <a:r>
              <a:rPr lang="hu-HU"/>
              <a:t> Council, </a:t>
            </a:r>
            <a:r>
              <a:rPr lang="hu-HU" dirty="0" err="1"/>
              <a:t>from</a:t>
            </a:r>
            <a:r>
              <a:rPr lang="hu-HU" dirty="0"/>
              <a:t> </a:t>
            </a:r>
            <a:r>
              <a:rPr lang="hu-HU" dirty="0" err="1"/>
              <a:t>the</a:t>
            </a:r>
            <a:r>
              <a:rPr lang="hu-HU" dirty="0"/>
              <a:t> </a:t>
            </a:r>
            <a:r>
              <a:rPr lang="hu-HU" dirty="0" err="1"/>
              <a:t>aspect</a:t>
            </a:r>
            <a:r>
              <a:rPr lang="hu-HU" dirty="0"/>
              <a:t> of </a:t>
            </a:r>
            <a:r>
              <a:rPr lang="hu-HU" dirty="0" err="1"/>
              <a:t>the</a:t>
            </a:r>
            <a:r>
              <a:rPr lang="hu-HU" dirty="0"/>
              <a:t> 2017 </a:t>
            </a:r>
            <a:r>
              <a:rPr lang="hu-HU" dirty="0" err="1"/>
              <a:t>targeted</a:t>
            </a:r>
            <a:r>
              <a:rPr lang="hu-HU" dirty="0"/>
              <a:t> deficit </a:t>
            </a:r>
            <a:r>
              <a:rPr lang="hu-HU" dirty="0" err="1"/>
              <a:t>it</a:t>
            </a:r>
            <a:r>
              <a:rPr lang="hu-HU" dirty="0"/>
              <a:t> is </a:t>
            </a:r>
            <a:r>
              <a:rPr lang="hu-HU" dirty="0" err="1"/>
              <a:t>not</a:t>
            </a:r>
            <a:r>
              <a:rPr lang="hu-HU" dirty="0"/>
              <a:t> </a:t>
            </a:r>
            <a:r>
              <a:rPr lang="hu-HU" dirty="0" err="1"/>
              <a:t>the</a:t>
            </a:r>
            <a:r>
              <a:rPr lang="hu-HU" dirty="0"/>
              <a:t> </a:t>
            </a:r>
            <a:r>
              <a:rPr lang="hu-HU" dirty="0" err="1"/>
              <a:t>prescription</a:t>
            </a:r>
            <a:r>
              <a:rPr lang="hu-HU" dirty="0"/>
              <a:t> of </a:t>
            </a:r>
            <a:r>
              <a:rPr lang="hu-HU" dirty="0" err="1"/>
              <a:t>Point</a:t>
            </a:r>
            <a:r>
              <a:rPr lang="hu-HU" dirty="0"/>
              <a:t> b) </a:t>
            </a:r>
            <a:r>
              <a:rPr lang="hu-HU" dirty="0" err="1"/>
              <a:t>Indent</a:t>
            </a:r>
            <a:r>
              <a:rPr lang="hu-HU" dirty="0"/>
              <a:t> (2) § 3/A </a:t>
            </a:r>
            <a:r>
              <a:rPr lang="hu-HU" dirty="0" err="1"/>
              <a:t>about</a:t>
            </a:r>
            <a:r>
              <a:rPr lang="hu-HU" dirty="0"/>
              <a:t> </a:t>
            </a:r>
            <a:r>
              <a:rPr lang="hu-HU" dirty="0" err="1"/>
              <a:t>the</a:t>
            </a:r>
            <a:r>
              <a:rPr lang="hu-HU" dirty="0"/>
              <a:t> 3 percent </a:t>
            </a:r>
            <a:r>
              <a:rPr lang="hu-HU" dirty="0" err="1"/>
              <a:t>ceiling</a:t>
            </a:r>
            <a:r>
              <a:rPr lang="hu-HU" dirty="0"/>
              <a:t> of </a:t>
            </a:r>
            <a:r>
              <a:rPr lang="hu-HU" dirty="0" err="1"/>
              <a:t>the</a:t>
            </a:r>
            <a:r>
              <a:rPr lang="hu-HU" dirty="0"/>
              <a:t> GDP </a:t>
            </a:r>
            <a:r>
              <a:rPr lang="hu-HU" dirty="0" err="1"/>
              <a:t>but</a:t>
            </a:r>
            <a:r>
              <a:rPr lang="hu-HU" dirty="0"/>
              <a:t> </a:t>
            </a:r>
            <a:r>
              <a:rPr lang="hu-HU" dirty="0" err="1"/>
              <a:t>the</a:t>
            </a:r>
            <a:r>
              <a:rPr lang="hu-HU" dirty="0"/>
              <a:t> </a:t>
            </a:r>
            <a:r>
              <a:rPr lang="hu-HU" dirty="0" err="1"/>
              <a:t>requirement</a:t>
            </a:r>
            <a:r>
              <a:rPr lang="hu-HU" dirty="0"/>
              <a:t> </a:t>
            </a:r>
            <a:r>
              <a:rPr lang="hu-HU" dirty="0" err="1"/>
              <a:t>according</a:t>
            </a:r>
            <a:r>
              <a:rPr lang="hu-HU" dirty="0"/>
              <a:t> </a:t>
            </a:r>
            <a:r>
              <a:rPr lang="hu-HU" dirty="0" err="1"/>
              <a:t>to</a:t>
            </a:r>
            <a:r>
              <a:rPr lang="hu-HU" dirty="0"/>
              <a:t> </a:t>
            </a:r>
            <a:r>
              <a:rPr lang="hu-HU" dirty="0" err="1"/>
              <a:t>Point</a:t>
            </a:r>
            <a:r>
              <a:rPr lang="hu-HU" dirty="0"/>
              <a:t> </a:t>
            </a:r>
            <a:r>
              <a:rPr lang="hu-HU"/>
              <a:t>a), </a:t>
            </a:r>
            <a:r>
              <a:rPr lang="hu-HU" dirty="0" err="1"/>
              <a:t>Ident</a:t>
            </a:r>
            <a:r>
              <a:rPr lang="hu-HU" dirty="0"/>
              <a:t> (2) of § 3/A </a:t>
            </a:r>
            <a:r>
              <a:rPr lang="hu-HU" dirty="0" err="1"/>
              <a:t>that</a:t>
            </a:r>
            <a:r>
              <a:rPr lang="hu-HU" dirty="0"/>
              <a:t> has </a:t>
            </a:r>
            <a:r>
              <a:rPr lang="hu-HU" dirty="0" err="1"/>
              <a:t>the</a:t>
            </a:r>
            <a:r>
              <a:rPr lang="hu-HU" dirty="0"/>
              <a:t> </a:t>
            </a:r>
            <a:r>
              <a:rPr lang="hu-HU" dirty="0" err="1"/>
              <a:t>stricter</a:t>
            </a:r>
            <a:r>
              <a:rPr lang="hu-HU" dirty="0"/>
              <a:t> </a:t>
            </a:r>
            <a:r>
              <a:rPr lang="hu-HU" dirty="0" err="1"/>
              <a:t>stipulations</a:t>
            </a:r>
            <a:r>
              <a:rPr lang="hu-HU" dirty="0"/>
              <a:t> </a:t>
            </a:r>
            <a:r>
              <a:rPr lang="hu-HU" dirty="0" err="1"/>
              <a:t>as</a:t>
            </a:r>
            <a:r>
              <a:rPr lang="hu-HU" dirty="0"/>
              <a:t> </a:t>
            </a:r>
            <a:r>
              <a:rPr lang="hu-HU" dirty="0" err="1"/>
              <a:t>regards</a:t>
            </a:r>
            <a:r>
              <a:rPr lang="hu-HU" dirty="0"/>
              <a:t> </a:t>
            </a:r>
            <a:r>
              <a:rPr lang="hu-HU" dirty="0" err="1"/>
              <a:t>the</a:t>
            </a:r>
            <a:r>
              <a:rPr lang="hu-HU" dirty="0"/>
              <a:t> </a:t>
            </a:r>
            <a:r>
              <a:rPr lang="hu-HU" dirty="0" err="1"/>
              <a:t>determination</a:t>
            </a:r>
            <a:r>
              <a:rPr lang="hu-HU" dirty="0"/>
              <a:t> of </a:t>
            </a:r>
            <a:r>
              <a:rPr lang="hu-HU" dirty="0" err="1"/>
              <a:t>the</a:t>
            </a:r>
            <a:r>
              <a:rPr lang="hu-HU" dirty="0"/>
              <a:t> </a:t>
            </a:r>
            <a:r>
              <a:rPr lang="hu-HU" dirty="0" err="1"/>
              <a:t>mid-range</a:t>
            </a:r>
            <a:r>
              <a:rPr lang="hu-HU" dirty="0"/>
              <a:t> </a:t>
            </a:r>
            <a:r>
              <a:rPr lang="hu-HU" dirty="0" err="1"/>
              <a:t>budgetary</a:t>
            </a:r>
            <a:r>
              <a:rPr lang="hu-HU" dirty="0"/>
              <a:t> </a:t>
            </a:r>
            <a:r>
              <a:rPr lang="hu-HU" dirty="0" err="1"/>
              <a:t>goal</a:t>
            </a:r>
            <a:r>
              <a:rPr lang="hu-HU" dirty="0"/>
              <a:t>. </a:t>
            </a:r>
            <a:r>
              <a:rPr lang="hu-HU" dirty="0" err="1"/>
              <a:t>Thus</a:t>
            </a:r>
            <a:r>
              <a:rPr lang="hu-HU" dirty="0"/>
              <a:t> </a:t>
            </a:r>
            <a:r>
              <a:rPr lang="hu-HU" dirty="0" err="1"/>
              <a:t>the</a:t>
            </a:r>
            <a:r>
              <a:rPr lang="hu-HU" dirty="0"/>
              <a:t> </a:t>
            </a:r>
            <a:r>
              <a:rPr lang="hu-HU" dirty="0" err="1"/>
              <a:t>Council</a:t>
            </a:r>
            <a:r>
              <a:rPr lang="hu-HU" dirty="0"/>
              <a:t> </a:t>
            </a:r>
            <a:r>
              <a:rPr lang="hu-HU" dirty="0" err="1"/>
              <a:t>would</a:t>
            </a:r>
            <a:r>
              <a:rPr lang="hu-HU" dirty="0"/>
              <a:t> </a:t>
            </a:r>
            <a:r>
              <a:rPr lang="hu-HU" dirty="0" err="1"/>
              <a:t>deem</a:t>
            </a:r>
            <a:r>
              <a:rPr lang="hu-HU" dirty="0"/>
              <a:t> </a:t>
            </a:r>
            <a:r>
              <a:rPr lang="hu-HU" dirty="0" err="1"/>
              <a:t>it</a:t>
            </a:r>
            <a:r>
              <a:rPr lang="hu-HU" dirty="0"/>
              <a:t> </a:t>
            </a:r>
            <a:r>
              <a:rPr lang="hu-HU" dirty="0" err="1"/>
              <a:t>practical</a:t>
            </a:r>
            <a:r>
              <a:rPr lang="hu-HU" dirty="0"/>
              <a:t> </a:t>
            </a:r>
            <a:r>
              <a:rPr lang="hu-HU" dirty="0" err="1"/>
              <a:t>if</a:t>
            </a:r>
            <a:r>
              <a:rPr lang="hu-HU" dirty="0"/>
              <a:t> </a:t>
            </a:r>
            <a:r>
              <a:rPr lang="hu-HU" dirty="0" err="1"/>
              <a:t>in</a:t>
            </a:r>
            <a:r>
              <a:rPr lang="hu-HU" dirty="0"/>
              <a:t> </a:t>
            </a:r>
            <a:r>
              <a:rPr lang="hu-HU" dirty="0" err="1"/>
              <a:t>the</a:t>
            </a:r>
            <a:r>
              <a:rPr lang="hu-HU" dirty="0"/>
              <a:t> </a:t>
            </a:r>
            <a:r>
              <a:rPr lang="hu-HU" dirty="0" err="1"/>
              <a:t>Justification</a:t>
            </a:r>
            <a:r>
              <a:rPr lang="hu-HU" dirty="0"/>
              <a:t> </a:t>
            </a:r>
            <a:r>
              <a:rPr lang="hu-HU" dirty="0" err="1"/>
              <a:t>section</a:t>
            </a:r>
            <a:r>
              <a:rPr lang="hu-HU" dirty="0"/>
              <a:t> of </a:t>
            </a:r>
            <a:r>
              <a:rPr lang="hu-HU" dirty="0" err="1"/>
              <a:t>the</a:t>
            </a:r>
            <a:r>
              <a:rPr lang="hu-HU" dirty="0"/>
              <a:t> </a:t>
            </a:r>
            <a:r>
              <a:rPr lang="hu-HU" dirty="0" err="1"/>
              <a:t>bill</a:t>
            </a:r>
            <a:r>
              <a:rPr lang="hu-HU" dirty="0"/>
              <a:t> </a:t>
            </a:r>
            <a:r>
              <a:rPr lang="hu-HU" dirty="0" err="1"/>
              <a:t>the</a:t>
            </a:r>
            <a:r>
              <a:rPr lang="hu-HU" dirty="0"/>
              <a:t> </a:t>
            </a:r>
            <a:r>
              <a:rPr lang="hu-HU" err="1"/>
              <a:t>Government</a:t>
            </a:r>
            <a:r>
              <a:rPr lang="hu-HU"/>
              <a:t> presented, </a:t>
            </a:r>
            <a:r>
              <a:rPr lang="hu-HU" dirty="0" err="1"/>
              <a:t>with</a:t>
            </a:r>
            <a:r>
              <a:rPr lang="hu-HU" dirty="0"/>
              <a:t> </a:t>
            </a:r>
            <a:r>
              <a:rPr lang="hu-HU" dirty="0" err="1"/>
              <a:t>regard</a:t>
            </a:r>
            <a:r>
              <a:rPr lang="hu-HU" dirty="0"/>
              <a:t> </a:t>
            </a:r>
            <a:r>
              <a:rPr lang="hu-HU" dirty="0" err="1"/>
              <a:t>to</a:t>
            </a:r>
            <a:r>
              <a:rPr lang="hu-HU" dirty="0"/>
              <a:t> </a:t>
            </a:r>
            <a:r>
              <a:rPr lang="hu-HU" dirty="0" err="1"/>
              <a:t>what</a:t>
            </a:r>
            <a:r>
              <a:rPr lang="hu-HU" dirty="0"/>
              <a:t> </a:t>
            </a:r>
            <a:r>
              <a:rPr lang="hu-HU" dirty="0" err="1"/>
              <a:t>type</a:t>
            </a:r>
            <a:r>
              <a:rPr lang="hu-HU" dirty="0"/>
              <a:t> and </a:t>
            </a:r>
            <a:r>
              <a:rPr lang="hu-HU" dirty="0" err="1"/>
              <a:t>measure</a:t>
            </a:r>
            <a:r>
              <a:rPr lang="hu-HU" dirty="0"/>
              <a:t> of </a:t>
            </a:r>
            <a:r>
              <a:rPr lang="hu-HU" dirty="0" err="1"/>
              <a:t>risks</a:t>
            </a:r>
            <a:r>
              <a:rPr lang="hu-HU" dirty="0"/>
              <a:t> had </a:t>
            </a:r>
            <a:r>
              <a:rPr lang="hu-HU" dirty="0" err="1"/>
              <a:t>it</a:t>
            </a:r>
            <a:r>
              <a:rPr lang="hu-HU" dirty="0"/>
              <a:t> </a:t>
            </a:r>
            <a:r>
              <a:rPr lang="hu-HU" dirty="0" err="1"/>
              <a:t>planned</a:t>
            </a:r>
            <a:r>
              <a:rPr lang="hu-HU" dirty="0"/>
              <a:t> </a:t>
            </a:r>
            <a:r>
              <a:rPr lang="hu-HU" dirty="0" err="1"/>
              <a:t>the</a:t>
            </a:r>
            <a:r>
              <a:rPr lang="hu-HU" dirty="0"/>
              <a:t> </a:t>
            </a:r>
            <a:r>
              <a:rPr lang="hu-HU" dirty="0" err="1"/>
              <a:t>reserves</a:t>
            </a:r>
            <a:r>
              <a:rPr lang="hu-HU" dirty="0"/>
              <a:t>. </a:t>
            </a:r>
          </a:p>
          <a:p>
            <a:pPr lvl="0"/>
            <a:r>
              <a:rPr lang="hu-HU" dirty="0"/>
              <a:t>The </a:t>
            </a:r>
            <a:r>
              <a:rPr lang="hu-HU" dirty="0" err="1"/>
              <a:t>Council</a:t>
            </a:r>
            <a:r>
              <a:rPr lang="hu-HU" dirty="0"/>
              <a:t> </a:t>
            </a:r>
            <a:r>
              <a:rPr lang="hu-HU" dirty="0" err="1"/>
              <a:t>hereby</a:t>
            </a:r>
            <a:r>
              <a:rPr lang="hu-HU" dirty="0"/>
              <a:t> </a:t>
            </a:r>
            <a:r>
              <a:rPr lang="hu-HU" dirty="0" err="1"/>
              <a:t>shall</a:t>
            </a:r>
            <a:r>
              <a:rPr lang="hu-HU" dirty="0"/>
              <a:t> </a:t>
            </a:r>
            <a:r>
              <a:rPr lang="hu-HU" dirty="0" err="1"/>
              <a:t>authorise</a:t>
            </a:r>
            <a:r>
              <a:rPr lang="hu-HU" dirty="0"/>
              <a:t> </a:t>
            </a:r>
            <a:r>
              <a:rPr lang="hu-HU" dirty="0" err="1"/>
              <a:t>its</a:t>
            </a:r>
            <a:r>
              <a:rPr lang="hu-HU" dirty="0"/>
              <a:t> </a:t>
            </a:r>
            <a:r>
              <a:rPr lang="hu-HU" dirty="0" err="1"/>
              <a:t>Chairman</a:t>
            </a:r>
            <a:r>
              <a:rPr lang="hu-HU" dirty="0"/>
              <a:t> </a:t>
            </a:r>
            <a:r>
              <a:rPr lang="hu-HU" dirty="0" err="1"/>
              <a:t>to</a:t>
            </a:r>
            <a:r>
              <a:rPr lang="hu-HU" dirty="0"/>
              <a:t> </a:t>
            </a:r>
            <a:r>
              <a:rPr lang="hu-HU" dirty="0" err="1"/>
              <a:t>publish</a:t>
            </a:r>
            <a:r>
              <a:rPr lang="hu-HU" dirty="0"/>
              <a:t> </a:t>
            </a:r>
            <a:r>
              <a:rPr lang="hu-HU" dirty="0" err="1"/>
              <a:t>its</a:t>
            </a:r>
            <a:r>
              <a:rPr lang="hu-HU" dirty="0"/>
              <a:t> </a:t>
            </a:r>
            <a:r>
              <a:rPr lang="hu-HU" dirty="0" err="1"/>
              <a:t>Opinion</a:t>
            </a:r>
            <a:r>
              <a:rPr lang="hu-HU" dirty="0"/>
              <a:t> </a:t>
            </a:r>
            <a:r>
              <a:rPr lang="hu-HU" dirty="0" err="1"/>
              <a:t>as</a:t>
            </a:r>
            <a:r>
              <a:rPr lang="hu-HU" dirty="0"/>
              <a:t> </a:t>
            </a:r>
            <a:r>
              <a:rPr lang="hu-HU" dirty="0" err="1"/>
              <a:t>regards</a:t>
            </a:r>
            <a:r>
              <a:rPr lang="hu-HU" dirty="0"/>
              <a:t> </a:t>
            </a:r>
            <a:r>
              <a:rPr lang="hu-HU" dirty="0" err="1"/>
              <a:t>the</a:t>
            </a:r>
            <a:r>
              <a:rPr lang="hu-HU" dirty="0"/>
              <a:t> </a:t>
            </a:r>
            <a:r>
              <a:rPr lang="hu-HU" dirty="0" err="1"/>
              <a:t>draft</a:t>
            </a:r>
            <a:r>
              <a:rPr lang="hu-HU" dirty="0"/>
              <a:t> </a:t>
            </a:r>
            <a:r>
              <a:rPr lang="hu-HU" dirty="0" err="1"/>
              <a:t>budget</a:t>
            </a:r>
            <a:r>
              <a:rPr lang="hu-HU" dirty="0"/>
              <a:t> </a:t>
            </a:r>
            <a:r>
              <a:rPr lang="hu-HU" dirty="0" err="1"/>
              <a:t>bill</a:t>
            </a:r>
            <a:r>
              <a:rPr lang="hu-HU" dirty="0"/>
              <a:t> and </a:t>
            </a:r>
            <a:r>
              <a:rPr lang="hu-HU" dirty="0" err="1"/>
              <a:t>present</a:t>
            </a:r>
            <a:r>
              <a:rPr lang="hu-HU" dirty="0"/>
              <a:t> </a:t>
            </a:r>
            <a:r>
              <a:rPr lang="hu-HU" dirty="0" err="1"/>
              <a:t>the</a:t>
            </a:r>
            <a:r>
              <a:rPr lang="hu-HU" dirty="0"/>
              <a:t> </a:t>
            </a:r>
            <a:r>
              <a:rPr lang="hu-HU" dirty="0" err="1"/>
              <a:t>Opinion</a:t>
            </a:r>
            <a:r>
              <a:rPr lang="hu-HU" dirty="0"/>
              <a:t> </a:t>
            </a:r>
            <a:r>
              <a:rPr lang="hu-HU" dirty="0" err="1"/>
              <a:t>before</a:t>
            </a:r>
            <a:r>
              <a:rPr lang="hu-HU" dirty="0"/>
              <a:t> </a:t>
            </a:r>
            <a:r>
              <a:rPr lang="hu-HU" dirty="0" err="1"/>
              <a:t>the</a:t>
            </a:r>
            <a:r>
              <a:rPr lang="hu-HU" dirty="0"/>
              <a:t> </a:t>
            </a:r>
            <a:r>
              <a:rPr lang="hu-HU"/>
              <a:t>National Assembly, </a:t>
            </a:r>
            <a:r>
              <a:rPr lang="hu-HU" dirty="0" err="1"/>
              <a:t>with</a:t>
            </a:r>
            <a:r>
              <a:rPr lang="hu-HU" dirty="0"/>
              <a:t> </a:t>
            </a:r>
            <a:r>
              <a:rPr lang="hu-HU" dirty="0" err="1"/>
              <a:t>regards</a:t>
            </a:r>
            <a:r>
              <a:rPr lang="hu-HU" dirty="0"/>
              <a:t> </a:t>
            </a:r>
            <a:r>
              <a:rPr lang="hu-HU" dirty="0" err="1"/>
              <a:t>to</a:t>
            </a:r>
            <a:r>
              <a:rPr lang="hu-HU" dirty="0"/>
              <a:t> </a:t>
            </a:r>
            <a:r>
              <a:rPr lang="hu-HU" dirty="0" err="1"/>
              <a:t>its</a:t>
            </a:r>
            <a:r>
              <a:rPr lang="hu-HU" dirty="0"/>
              <a:t> relations </a:t>
            </a:r>
            <a:r>
              <a:rPr lang="hu-HU" dirty="0" err="1"/>
              <a:t>concerning</a:t>
            </a:r>
            <a:r>
              <a:rPr lang="hu-HU" dirty="0"/>
              <a:t> </a:t>
            </a:r>
            <a:r>
              <a:rPr lang="hu-HU" dirty="0" err="1"/>
              <a:t>the</a:t>
            </a:r>
            <a:r>
              <a:rPr lang="hu-HU" dirty="0"/>
              <a:t> </a:t>
            </a:r>
            <a:r>
              <a:rPr lang="hu-HU" dirty="0" err="1"/>
              <a:t>submitted</a:t>
            </a:r>
            <a:r>
              <a:rPr lang="hu-HU" dirty="0"/>
              <a:t> </a:t>
            </a:r>
            <a:r>
              <a:rPr lang="hu-HU" dirty="0" err="1"/>
              <a:t>draft</a:t>
            </a:r>
            <a:r>
              <a:rPr lang="hu-HU" dirty="0"/>
              <a:t> </a:t>
            </a:r>
            <a:r>
              <a:rPr lang="hu-HU" dirty="0" err="1"/>
              <a:t>bill</a:t>
            </a:r>
            <a:r>
              <a:rPr lang="hu-HU" dirty="0"/>
              <a:t>.”</a:t>
            </a:r>
          </a:p>
          <a:p>
            <a:endParaRPr lang="hu-HU" dirty="0"/>
          </a:p>
        </p:txBody>
      </p:sp>
      <p:sp>
        <p:nvSpPr>
          <p:cNvPr id="4" name="Dia számának helye 3"/>
          <p:cNvSpPr>
            <a:spLocks noGrp="1"/>
          </p:cNvSpPr>
          <p:nvPr>
            <p:ph type="sldNum" sz="quarter" idx="10"/>
          </p:nvPr>
        </p:nvSpPr>
        <p:spPr/>
        <p:txBody>
          <a:bodyPr/>
          <a:lstStyle/>
          <a:p>
            <a:fld id="{332CFCE1-CB4D-4823-886F-E8A6D2798E35}" type="slidenum">
              <a:rPr lang="hu-HU" smtClean="0"/>
              <a:t>39</a:t>
            </a:fld>
            <a:endParaRPr lang="hu-HU"/>
          </a:p>
        </p:txBody>
      </p:sp>
    </p:spTree>
    <p:extLst>
      <p:ext uri="{BB962C8B-B14F-4D97-AF65-F5344CB8AC3E}">
        <p14:creationId xmlns:p14="http://schemas.microsoft.com/office/powerpoint/2010/main" val="2805888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kern="1200" dirty="0" err="1">
                <a:solidFill>
                  <a:schemeClr val="tx1"/>
                </a:solidFill>
                <a:effectLst/>
                <a:latin typeface="+mn-lt"/>
                <a:ea typeface="+mn-ea"/>
                <a:cs typeface="+mn-cs"/>
              </a:rPr>
              <a:t>For</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a:t>
            </a:r>
            <a:r>
              <a:rPr lang="hu-HU" sz="1200" kern="1200">
                <a:solidFill>
                  <a:schemeClr val="tx1"/>
                </a:solidFill>
                <a:effectLst/>
                <a:latin typeface="+mn-lt"/>
                <a:ea typeface="+mn-ea"/>
                <a:cs typeface="+mn-cs"/>
              </a:rPr>
              <a:t>EU countries,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table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shows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number</a:t>
            </a:r>
            <a:r>
              <a:rPr lang="hu-HU" sz="1200" kern="1200" dirty="0">
                <a:solidFill>
                  <a:schemeClr val="tx1"/>
                </a:solidFill>
                <a:effectLst/>
                <a:latin typeface="+mn-lt"/>
                <a:ea typeface="+mn-ea"/>
                <a:cs typeface="+mn-cs"/>
              </a:rPr>
              <a:t> of </a:t>
            </a:r>
            <a:r>
              <a:rPr lang="hu-HU" sz="1200" kern="1200" dirty="0" err="1">
                <a:solidFill>
                  <a:schemeClr val="tx1"/>
                </a:solidFill>
                <a:effectLst/>
                <a:latin typeface="+mn-lt"/>
                <a:ea typeface="+mn-ea"/>
                <a:cs typeface="+mn-cs"/>
              </a:rPr>
              <a:t>countries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that</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apply</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to</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given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feature</a:t>
            </a:r>
            <a:r>
              <a:rPr lang="hu-HU" sz="1200" kern="1200" dirty="0">
                <a:solidFill>
                  <a:schemeClr val="tx1"/>
                </a:solidFill>
                <a:effectLst/>
                <a:latin typeface="+mn-lt"/>
                <a:ea typeface="+mn-ea"/>
                <a:cs typeface="+mn-cs"/>
              </a:rPr>
              <a:t>.</a:t>
            </a:r>
          </a:p>
          <a:p>
            <a:endParaRPr lang="hu-HU"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hu-HU" sz="1200" kern="1200" dirty="0">
                <a:solidFill>
                  <a:schemeClr val="tx1"/>
                </a:solidFill>
                <a:effectLst/>
                <a:latin typeface="+mn-lt"/>
                <a:ea typeface="+mn-ea"/>
                <a:cs typeface="+mn-cs"/>
              </a:rPr>
              <a:t>THE FUNDAMENTAL LAW OF HUNGARY: </a:t>
            </a:r>
            <a:r>
              <a:rPr lang="hu-HU" sz="1200" kern="1200" dirty="0" err="1">
                <a:solidFill>
                  <a:schemeClr val="tx1"/>
                </a:solidFill>
                <a:effectLst/>
                <a:latin typeface="+mn-lt"/>
                <a:ea typeface="+mn-ea"/>
                <a:cs typeface="+mn-cs"/>
              </a:rPr>
              <a:t>Article</a:t>
            </a:r>
            <a:r>
              <a:rPr lang="hu-HU" sz="1200" kern="1200" dirty="0">
                <a:solidFill>
                  <a:schemeClr val="tx1"/>
                </a:solidFill>
                <a:effectLst/>
                <a:latin typeface="+mn-lt"/>
                <a:ea typeface="+mn-ea"/>
                <a:cs typeface="+mn-cs"/>
              </a:rPr>
              <a:t> 3</a:t>
            </a:r>
          </a:p>
          <a:p>
            <a:pPr marL="0" marR="0" indent="0" algn="l" defTabSz="914400" rtl="0" eaLnBrk="1" fontAlgn="auto" latinLnBrk="0" hangingPunct="1">
              <a:lnSpc>
                <a:spcPct val="100000"/>
              </a:lnSpc>
              <a:spcBef>
                <a:spcPts val="0"/>
              </a:spcBef>
              <a:spcAft>
                <a:spcPts val="0"/>
              </a:spcAft>
              <a:buClrTx/>
              <a:buSzTx/>
              <a:buFontTx/>
              <a:buNone/>
              <a:tabLst/>
              <a:defRPr/>
            </a:pPr>
            <a:r>
              <a:rPr lang="hu-HU" sz="1200" kern="1200" dirty="0">
                <a:solidFill>
                  <a:schemeClr val="tx1"/>
                </a:solidFill>
                <a:effectLst/>
                <a:latin typeface="+mn-lt"/>
                <a:ea typeface="+mn-ea"/>
                <a:cs typeface="+mn-cs"/>
              </a:rPr>
              <a:t>The </a:t>
            </a:r>
            <a:r>
              <a:rPr lang="hu-HU" sz="1200" kern="1200" dirty="0" err="1">
                <a:solidFill>
                  <a:schemeClr val="tx1"/>
                </a:solidFill>
                <a:effectLst/>
                <a:latin typeface="+mn-lt"/>
                <a:ea typeface="+mn-ea"/>
                <a:cs typeface="+mn-cs"/>
              </a:rPr>
              <a:t>President</a:t>
            </a:r>
            <a:r>
              <a:rPr lang="hu-HU" sz="1200" kern="1200" dirty="0">
                <a:solidFill>
                  <a:schemeClr val="tx1"/>
                </a:solidFill>
                <a:effectLst/>
                <a:latin typeface="+mn-lt"/>
                <a:ea typeface="+mn-ea"/>
                <a:cs typeface="+mn-cs"/>
              </a:rPr>
              <a:t> of </a:t>
            </a:r>
            <a:r>
              <a:rPr lang="hu-HU" sz="1200" kern="1200" err="1">
                <a:solidFill>
                  <a:schemeClr val="tx1"/>
                </a:solidFill>
                <a:effectLst/>
                <a:latin typeface="+mn-lt"/>
                <a:ea typeface="+mn-ea"/>
                <a:cs typeface="+mn-cs"/>
              </a:rPr>
              <a:t>the</a:t>
            </a:r>
            <a:r>
              <a:rPr lang="hu-HU" sz="1200" kern="1200">
                <a:solidFill>
                  <a:schemeClr val="tx1"/>
                </a:solidFill>
                <a:effectLst/>
                <a:latin typeface="+mn-lt"/>
                <a:ea typeface="+mn-ea"/>
                <a:cs typeface="+mn-cs"/>
              </a:rPr>
              <a:t> Republic, </a:t>
            </a:r>
            <a:r>
              <a:rPr lang="hu-HU" sz="1200" kern="1200" dirty="0" err="1">
                <a:solidFill>
                  <a:schemeClr val="tx1"/>
                </a:solidFill>
                <a:effectLst/>
                <a:latin typeface="+mn-lt"/>
                <a:ea typeface="+mn-ea"/>
                <a:cs typeface="+mn-cs"/>
              </a:rPr>
              <a:t>while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simultaneously</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setting</a:t>
            </a:r>
            <a:r>
              <a:rPr lang="hu-HU" sz="1200" kern="1200" dirty="0">
                <a:solidFill>
                  <a:schemeClr val="tx1"/>
                </a:solidFill>
                <a:effectLst/>
                <a:latin typeface="+mn-lt"/>
                <a:ea typeface="+mn-ea"/>
                <a:cs typeface="+mn-cs"/>
              </a:rPr>
              <a:t> a </a:t>
            </a:r>
            <a:r>
              <a:rPr lang="hu-HU" sz="1200" kern="1200" dirty="0" err="1">
                <a:solidFill>
                  <a:schemeClr val="tx1"/>
                </a:solidFill>
                <a:effectLst/>
                <a:latin typeface="+mn-lt"/>
                <a:ea typeface="+mn-ea"/>
                <a:cs typeface="+mn-cs"/>
              </a:rPr>
              <a:t>date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for</a:t>
            </a:r>
            <a:r>
              <a:rPr lang="hu-HU" sz="1200" kern="1200" dirty="0">
                <a:solidFill>
                  <a:schemeClr val="tx1"/>
                </a:solidFill>
                <a:effectLst/>
                <a:latin typeface="+mn-lt"/>
                <a:ea typeface="+mn-ea"/>
                <a:cs typeface="+mn-cs"/>
              </a:rPr>
              <a:t> </a:t>
            </a:r>
            <a:r>
              <a:rPr lang="hu-HU" sz="1200" kern="1200" err="1">
                <a:solidFill>
                  <a:schemeClr val="tx1"/>
                </a:solidFill>
                <a:effectLst/>
                <a:latin typeface="+mn-lt"/>
                <a:ea typeface="+mn-ea"/>
                <a:cs typeface="+mn-cs"/>
              </a:rPr>
              <a:t>new</a:t>
            </a:r>
            <a:r>
              <a:rPr lang="hu-HU" sz="1200" kern="1200">
                <a:solidFill>
                  <a:schemeClr val="tx1"/>
                </a:solidFill>
                <a:effectLst/>
                <a:latin typeface="+mn-lt"/>
                <a:ea typeface="+mn-ea"/>
                <a:cs typeface="+mn-cs"/>
              </a:rPr>
              <a:t> elections</a:t>
            </a:r>
            <a:r>
              <a:rPr lang="hu-HU" sz="1400" b="1" u="sng" kern="1200">
                <a:solidFill>
                  <a:schemeClr val="tx1"/>
                </a:solidFill>
                <a:effectLst/>
                <a:latin typeface="+mn-lt"/>
                <a:ea typeface="+mn-ea"/>
                <a:cs typeface="+mn-cs"/>
              </a:rPr>
              <a:t>, </a:t>
            </a:r>
            <a:r>
              <a:rPr lang="hu-HU" sz="1400" b="1" u="sng" kern="1200" dirty="0" err="1">
                <a:solidFill>
                  <a:schemeClr val="tx1"/>
                </a:solidFill>
                <a:effectLst/>
                <a:latin typeface="+mn-lt"/>
                <a:ea typeface="+mn-ea"/>
                <a:cs typeface="+mn-cs"/>
              </a:rPr>
              <a:t>may</a:t>
            </a:r>
            <a:r>
              <a:rPr lang="hu-HU" sz="1400" b="1" u="sng"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dissolve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National Assembly </a:t>
            </a:r>
            <a:r>
              <a:rPr lang="hu-HU" sz="1200" kern="1200" dirty="0" err="1">
                <a:solidFill>
                  <a:schemeClr val="tx1"/>
                </a:solidFill>
                <a:effectLst/>
                <a:latin typeface="+mn-lt"/>
                <a:ea typeface="+mn-ea"/>
                <a:cs typeface="+mn-cs"/>
              </a:rPr>
              <a:t>if</a:t>
            </a:r>
            <a:r>
              <a:rPr lang="hu-HU" sz="1200" kern="1200" dirty="0">
                <a:solidFill>
                  <a:schemeClr val="tx1"/>
                </a:solidFill>
                <a:effectLst/>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Tx/>
              <a:buAutoNum type="alphaLcParenR"/>
              <a:tabLst/>
              <a:defRPr/>
            </a:pP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a:t>
            </a:r>
            <a:r>
              <a:rPr lang="hu-HU" sz="1200" kern="1200">
                <a:solidFill>
                  <a:schemeClr val="tx1"/>
                </a:solidFill>
                <a:effectLst/>
                <a:latin typeface="+mn-lt"/>
                <a:ea typeface="+mn-ea"/>
                <a:cs typeface="+mn-cs"/>
              </a:rPr>
              <a:t>National Assembly, </a:t>
            </a:r>
            <a:r>
              <a:rPr lang="hu-HU" sz="1200" kern="1200" dirty="0" err="1">
                <a:solidFill>
                  <a:schemeClr val="tx1"/>
                </a:solidFill>
                <a:effectLst/>
                <a:latin typeface="+mn-lt"/>
                <a:ea typeface="+mn-ea"/>
                <a:cs typeface="+mn-cs"/>
              </a:rPr>
              <a:t>when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mandate</a:t>
            </a:r>
            <a:r>
              <a:rPr lang="hu-HU" sz="1200" kern="1200" dirty="0">
                <a:solidFill>
                  <a:schemeClr val="tx1"/>
                </a:solidFill>
                <a:effectLst/>
                <a:latin typeface="+mn-lt"/>
                <a:ea typeface="+mn-ea"/>
                <a:cs typeface="+mn-cs"/>
              </a:rPr>
              <a:t> of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a:t>
            </a:r>
            <a:r>
              <a:rPr lang="hu-HU" sz="1200" kern="1200" err="1">
                <a:solidFill>
                  <a:schemeClr val="tx1"/>
                </a:solidFill>
                <a:effectLst/>
                <a:latin typeface="+mn-lt"/>
                <a:ea typeface="+mn-ea"/>
                <a:cs typeface="+mn-cs"/>
              </a:rPr>
              <a:t>Government</a:t>
            </a:r>
            <a:r>
              <a:rPr lang="hu-HU" sz="1200" kern="1200">
                <a:solidFill>
                  <a:schemeClr val="tx1"/>
                </a:solidFill>
                <a:effectLst/>
                <a:latin typeface="+mn-lt"/>
                <a:ea typeface="+mn-ea"/>
                <a:cs typeface="+mn-cs"/>
              </a:rPr>
              <a:t> terminates, </a:t>
            </a:r>
            <a:r>
              <a:rPr lang="hu-HU" sz="1200" kern="1200" dirty="0" err="1">
                <a:solidFill>
                  <a:schemeClr val="tx1"/>
                </a:solidFill>
                <a:effectLst/>
                <a:latin typeface="+mn-lt"/>
                <a:ea typeface="+mn-ea"/>
                <a:cs typeface="+mn-cs"/>
              </a:rPr>
              <a:t>fails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to</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elect</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person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proposed</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for</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Prime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Minister</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by</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President</a:t>
            </a:r>
            <a:r>
              <a:rPr lang="hu-HU" sz="1200" kern="1200" dirty="0">
                <a:solidFill>
                  <a:schemeClr val="tx1"/>
                </a:solidFill>
                <a:effectLst/>
                <a:latin typeface="+mn-lt"/>
                <a:ea typeface="+mn-ea"/>
                <a:cs typeface="+mn-cs"/>
              </a:rPr>
              <a:t> of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Republic</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within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forty</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days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of</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presentation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of</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a:t>
            </a:r>
            <a:r>
              <a:rPr lang="hu-HU" sz="1200" kern="1200" err="1">
                <a:solidFill>
                  <a:schemeClr val="tx1"/>
                </a:solidFill>
                <a:effectLst/>
                <a:latin typeface="+mn-lt"/>
                <a:ea typeface="+mn-ea"/>
                <a:cs typeface="+mn-cs"/>
              </a:rPr>
              <a:t>first</a:t>
            </a:r>
            <a:r>
              <a:rPr lang="hu-HU" sz="1200" kern="1200">
                <a:solidFill>
                  <a:schemeClr val="tx1"/>
                </a:solidFill>
                <a:effectLst/>
                <a:latin typeface="+mn-lt"/>
                <a:ea typeface="+mn-ea"/>
                <a:cs typeface="+mn-cs"/>
              </a:rPr>
              <a:t> proposal, </a:t>
            </a:r>
            <a:r>
              <a:rPr lang="hu-HU" sz="1200" kern="1200" dirty="0" err="1">
                <a:solidFill>
                  <a:schemeClr val="tx1"/>
                </a:solidFill>
                <a:effectLst/>
                <a:latin typeface="+mn-lt"/>
                <a:ea typeface="+mn-ea"/>
                <a:cs typeface="+mn-cs"/>
              </a:rPr>
              <a:t>or</a:t>
            </a:r>
            <a:r>
              <a:rPr lang="hu-HU" sz="1200" kern="1200" dirty="0">
                <a:solidFill>
                  <a:schemeClr val="tx1"/>
                </a:solidFill>
                <a:effectLst/>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Tx/>
              <a:buAutoNum type="alphaLcParenR"/>
              <a:tabLst/>
              <a:defRPr/>
            </a:pPr>
            <a:r>
              <a:rPr lang="hu-HU" sz="1200" b="1" kern="1200" dirty="0" err="1">
                <a:solidFill>
                  <a:schemeClr val="tx1"/>
                </a:solidFill>
                <a:effectLst/>
                <a:latin typeface="+mn-lt"/>
                <a:ea typeface="+mn-ea"/>
                <a:cs typeface="+mn-cs"/>
              </a:rPr>
              <a:t>the</a:t>
            </a:r>
            <a:r>
              <a:rPr lang="hu-HU" sz="1200" b="1" kern="1200" dirty="0">
                <a:solidFill>
                  <a:schemeClr val="tx1"/>
                </a:solidFill>
                <a:effectLst/>
                <a:latin typeface="+mn-lt"/>
                <a:ea typeface="+mn-ea"/>
                <a:cs typeface="+mn-cs"/>
              </a:rPr>
              <a:t> National Assembly </a:t>
            </a:r>
            <a:r>
              <a:rPr lang="hu-HU" sz="1200" b="1" kern="1200" dirty="0" err="1">
                <a:solidFill>
                  <a:schemeClr val="tx1"/>
                </a:solidFill>
                <a:effectLst/>
                <a:latin typeface="+mn-lt"/>
                <a:ea typeface="+mn-ea"/>
                <a:cs typeface="+mn-cs"/>
              </a:rPr>
              <a:t>fails</a:t>
            </a:r>
            <a:r>
              <a:rPr lang="hu-HU" sz="1200" b="1" kern="1200" dirty="0">
                <a:solidFill>
                  <a:schemeClr val="tx1"/>
                </a:solidFill>
                <a:effectLst/>
                <a:latin typeface="+mn-lt"/>
                <a:ea typeface="+mn-ea"/>
                <a:cs typeface="+mn-cs"/>
              </a:rPr>
              <a:t> </a:t>
            </a:r>
            <a:r>
              <a:rPr lang="hu-HU" sz="1200" b="1" kern="1200" dirty="0" err="1">
                <a:solidFill>
                  <a:schemeClr val="tx1"/>
                </a:solidFill>
                <a:effectLst/>
                <a:latin typeface="+mn-lt"/>
                <a:ea typeface="+mn-ea"/>
                <a:cs typeface="+mn-cs"/>
              </a:rPr>
              <a:t>to</a:t>
            </a:r>
            <a:r>
              <a:rPr lang="hu-HU" sz="1200" b="1" kern="1200" dirty="0">
                <a:solidFill>
                  <a:schemeClr val="tx1"/>
                </a:solidFill>
                <a:effectLst/>
                <a:latin typeface="+mn-lt"/>
                <a:ea typeface="+mn-ea"/>
                <a:cs typeface="+mn-cs"/>
              </a:rPr>
              <a:t> </a:t>
            </a:r>
            <a:r>
              <a:rPr lang="hu-HU" sz="1200" b="1" kern="1200" dirty="0" err="1">
                <a:solidFill>
                  <a:schemeClr val="tx1"/>
                </a:solidFill>
                <a:effectLst/>
                <a:latin typeface="+mn-lt"/>
                <a:ea typeface="+mn-ea"/>
                <a:cs typeface="+mn-cs"/>
              </a:rPr>
              <a:t>adopt</a:t>
            </a:r>
            <a:r>
              <a:rPr lang="hu-HU" sz="1200" b="1" kern="1200" dirty="0">
                <a:solidFill>
                  <a:schemeClr val="tx1"/>
                </a:solidFill>
                <a:effectLst/>
                <a:latin typeface="+mn-lt"/>
                <a:ea typeface="+mn-ea"/>
                <a:cs typeface="+mn-cs"/>
              </a:rPr>
              <a:t> </a:t>
            </a:r>
            <a:r>
              <a:rPr lang="hu-HU" sz="1200" b="1" kern="1200" dirty="0" err="1">
                <a:solidFill>
                  <a:schemeClr val="tx1"/>
                </a:solidFill>
                <a:effectLst/>
                <a:latin typeface="+mn-lt"/>
                <a:ea typeface="+mn-ea"/>
                <a:cs typeface="+mn-cs"/>
              </a:rPr>
              <a:t>the</a:t>
            </a:r>
            <a:r>
              <a:rPr lang="hu-HU" sz="1200" b="1" kern="1200" dirty="0">
                <a:solidFill>
                  <a:schemeClr val="tx1"/>
                </a:solidFill>
                <a:effectLst/>
                <a:latin typeface="+mn-lt"/>
                <a:ea typeface="+mn-ea"/>
                <a:cs typeface="+mn-cs"/>
              </a:rPr>
              <a:t> </a:t>
            </a:r>
            <a:r>
              <a:rPr lang="hu-HU" sz="1200" b="1" kern="1200" dirty="0" err="1">
                <a:solidFill>
                  <a:schemeClr val="tx1"/>
                </a:solidFill>
                <a:effectLst/>
                <a:latin typeface="+mn-lt"/>
                <a:ea typeface="+mn-ea"/>
                <a:cs typeface="+mn-cs"/>
              </a:rPr>
              <a:t>central</a:t>
            </a:r>
            <a:r>
              <a:rPr lang="hu-HU" sz="1200" b="1" kern="1200" dirty="0">
                <a:solidFill>
                  <a:schemeClr val="tx1"/>
                </a:solidFill>
                <a:effectLst/>
                <a:latin typeface="+mn-lt"/>
                <a:ea typeface="+mn-ea"/>
                <a:cs typeface="+mn-cs"/>
              </a:rPr>
              <a:t> </a:t>
            </a:r>
            <a:r>
              <a:rPr lang="hu-HU" sz="1200" b="1" kern="1200" dirty="0" err="1">
                <a:solidFill>
                  <a:schemeClr val="tx1"/>
                </a:solidFill>
                <a:effectLst/>
                <a:latin typeface="+mn-lt"/>
                <a:ea typeface="+mn-ea"/>
                <a:cs typeface="+mn-cs"/>
              </a:rPr>
              <a:t>budget</a:t>
            </a:r>
            <a:r>
              <a:rPr lang="hu-HU" sz="1200" b="1" kern="1200" dirty="0">
                <a:solidFill>
                  <a:schemeClr val="tx1"/>
                </a:solidFill>
                <a:effectLst/>
                <a:latin typeface="+mn-lt"/>
                <a:ea typeface="+mn-ea"/>
                <a:cs typeface="+mn-cs"/>
              </a:rPr>
              <a:t> </a:t>
            </a:r>
            <a:r>
              <a:rPr lang="hu-HU" sz="1200" b="1" kern="1200" dirty="0" err="1">
                <a:solidFill>
                  <a:schemeClr val="tx1"/>
                </a:solidFill>
                <a:effectLst/>
                <a:latin typeface="+mn-lt"/>
                <a:ea typeface="+mn-ea"/>
                <a:cs typeface="+mn-cs"/>
              </a:rPr>
              <a:t>for</a:t>
            </a:r>
            <a:r>
              <a:rPr lang="hu-HU" sz="1200" b="1" kern="1200" dirty="0">
                <a:solidFill>
                  <a:schemeClr val="tx1"/>
                </a:solidFill>
                <a:effectLst/>
                <a:latin typeface="+mn-lt"/>
                <a:ea typeface="+mn-ea"/>
                <a:cs typeface="+mn-cs"/>
              </a:rPr>
              <a:t> </a:t>
            </a:r>
            <a:r>
              <a:rPr lang="hu-HU" sz="1200" b="1" kern="1200" dirty="0" err="1">
                <a:solidFill>
                  <a:schemeClr val="tx1"/>
                </a:solidFill>
                <a:effectLst/>
                <a:latin typeface="+mn-lt"/>
                <a:ea typeface="+mn-ea"/>
                <a:cs typeface="+mn-cs"/>
              </a:rPr>
              <a:t>the</a:t>
            </a:r>
            <a:r>
              <a:rPr lang="hu-HU" sz="1200" b="1" kern="1200" dirty="0">
                <a:solidFill>
                  <a:schemeClr val="tx1"/>
                </a:solidFill>
                <a:effectLst/>
                <a:latin typeface="+mn-lt"/>
                <a:ea typeface="+mn-ea"/>
                <a:cs typeface="+mn-cs"/>
              </a:rPr>
              <a:t> </a:t>
            </a:r>
            <a:r>
              <a:rPr lang="hu-HU" sz="1200" b="1" kern="1200" dirty="0" err="1">
                <a:solidFill>
                  <a:schemeClr val="tx1"/>
                </a:solidFill>
                <a:effectLst/>
                <a:latin typeface="+mn-lt"/>
                <a:ea typeface="+mn-ea"/>
                <a:cs typeface="+mn-cs"/>
              </a:rPr>
              <a:t>year</a:t>
            </a:r>
            <a:r>
              <a:rPr lang="hu-HU" sz="1200" b="1" kern="1200" dirty="0">
                <a:solidFill>
                  <a:schemeClr val="tx1"/>
                </a:solidFill>
                <a:effectLst/>
                <a:latin typeface="+mn-lt"/>
                <a:ea typeface="+mn-ea"/>
                <a:cs typeface="+mn-cs"/>
              </a:rPr>
              <a:t> </a:t>
            </a:r>
            <a:r>
              <a:rPr lang="hu-HU" sz="1200" b="1" kern="1200" dirty="0" err="1">
                <a:solidFill>
                  <a:schemeClr val="tx1"/>
                </a:solidFill>
                <a:effectLst/>
                <a:latin typeface="+mn-lt"/>
                <a:ea typeface="+mn-ea"/>
                <a:cs typeface="+mn-cs"/>
              </a:rPr>
              <a:t>in</a:t>
            </a:r>
            <a:r>
              <a:rPr lang="hu-HU" sz="1200" b="1" kern="1200" dirty="0">
                <a:solidFill>
                  <a:schemeClr val="tx1"/>
                </a:solidFill>
                <a:effectLst/>
                <a:latin typeface="+mn-lt"/>
                <a:ea typeface="+mn-ea"/>
                <a:cs typeface="+mn-cs"/>
              </a:rPr>
              <a:t> </a:t>
            </a:r>
            <a:r>
              <a:rPr lang="hu-HU" sz="1200" b="1" kern="1200" dirty="0" err="1">
                <a:solidFill>
                  <a:schemeClr val="tx1"/>
                </a:solidFill>
                <a:effectLst/>
                <a:latin typeface="+mn-lt"/>
                <a:ea typeface="+mn-ea"/>
                <a:cs typeface="+mn-cs"/>
              </a:rPr>
              <a:t>question</a:t>
            </a:r>
            <a:r>
              <a:rPr lang="hu-HU" sz="1200" b="1" kern="1200" dirty="0">
                <a:solidFill>
                  <a:schemeClr val="tx1"/>
                </a:solidFill>
                <a:effectLst/>
                <a:latin typeface="+mn-lt"/>
                <a:ea typeface="+mn-ea"/>
                <a:cs typeface="+mn-cs"/>
              </a:rPr>
              <a:t> </a:t>
            </a:r>
            <a:r>
              <a:rPr lang="hu-HU" sz="1200" b="1" kern="1200" dirty="0" err="1">
                <a:solidFill>
                  <a:schemeClr val="tx1"/>
                </a:solidFill>
                <a:effectLst/>
                <a:latin typeface="+mn-lt"/>
                <a:ea typeface="+mn-ea"/>
                <a:cs typeface="+mn-cs"/>
              </a:rPr>
              <a:t>by</a:t>
            </a:r>
            <a:r>
              <a:rPr lang="hu-HU" sz="1200" b="1" kern="1200" dirty="0">
                <a:solidFill>
                  <a:schemeClr val="tx1"/>
                </a:solidFill>
                <a:effectLst/>
                <a:latin typeface="+mn-lt"/>
                <a:ea typeface="+mn-ea"/>
                <a:cs typeface="+mn-cs"/>
              </a:rPr>
              <a:t> 31 </a:t>
            </a:r>
            <a:r>
              <a:rPr lang="hu-HU" sz="1200" b="1" kern="1200" dirty="0" err="1">
                <a:solidFill>
                  <a:schemeClr val="tx1"/>
                </a:solidFill>
                <a:effectLst/>
                <a:latin typeface="+mn-lt"/>
                <a:ea typeface="+mn-ea"/>
                <a:cs typeface="+mn-cs"/>
              </a:rPr>
              <a:t>March</a:t>
            </a:r>
            <a:r>
              <a:rPr lang="hu-HU" sz="1200" kern="1200" dirty="0">
                <a:solidFill>
                  <a:schemeClr val="tx1"/>
                </a:solidFill>
                <a:effectLst/>
                <a:latin typeface="+mn-lt"/>
                <a:ea typeface="+mn-ea"/>
                <a:cs typeface="+mn-cs"/>
              </a:rPr>
              <a:t>.”</a:t>
            </a:r>
          </a:p>
          <a:p>
            <a:endParaRPr lang="hu-HU" sz="1200" kern="1200" dirty="0">
              <a:solidFill>
                <a:schemeClr val="tx1"/>
              </a:solidFill>
              <a:effectLst/>
              <a:latin typeface="+mn-lt"/>
              <a:ea typeface="+mn-ea"/>
              <a:cs typeface="+mn-cs"/>
            </a:endParaRPr>
          </a:p>
        </p:txBody>
      </p:sp>
      <p:sp>
        <p:nvSpPr>
          <p:cNvPr id="4" name="Dia számának helye 3"/>
          <p:cNvSpPr>
            <a:spLocks noGrp="1"/>
          </p:cNvSpPr>
          <p:nvPr>
            <p:ph type="sldNum" sz="quarter" idx="10"/>
          </p:nvPr>
        </p:nvSpPr>
        <p:spPr/>
        <p:txBody>
          <a:bodyPr/>
          <a:lstStyle/>
          <a:p>
            <a:fld id="{332CFCE1-CB4D-4823-886F-E8A6D2798E35}" type="slidenum">
              <a:rPr lang="hu-HU" smtClean="0"/>
              <a:t>40</a:t>
            </a:fld>
            <a:endParaRPr lang="hu-HU"/>
          </a:p>
        </p:txBody>
      </p:sp>
    </p:spTree>
    <p:extLst>
      <p:ext uri="{BB962C8B-B14F-4D97-AF65-F5344CB8AC3E}">
        <p14:creationId xmlns:p14="http://schemas.microsoft.com/office/powerpoint/2010/main" val="899278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sz="1200" kern="1200" dirty="0">
              <a:solidFill>
                <a:schemeClr val="tx1"/>
              </a:solidFill>
              <a:effectLst/>
              <a:latin typeface="+mn-lt"/>
              <a:ea typeface="+mn-ea"/>
              <a:cs typeface="+mn-cs"/>
            </a:endParaRPr>
          </a:p>
        </p:txBody>
      </p:sp>
      <p:sp>
        <p:nvSpPr>
          <p:cNvPr id="4" name="Dia számának helye 3"/>
          <p:cNvSpPr>
            <a:spLocks noGrp="1"/>
          </p:cNvSpPr>
          <p:nvPr>
            <p:ph type="sldNum" sz="quarter" idx="10"/>
          </p:nvPr>
        </p:nvSpPr>
        <p:spPr/>
        <p:txBody>
          <a:bodyPr/>
          <a:lstStyle/>
          <a:p>
            <a:fld id="{332CFCE1-CB4D-4823-886F-E8A6D2798E35}" type="slidenum">
              <a:rPr lang="hu-HU" smtClean="0"/>
              <a:t>41</a:t>
            </a:fld>
            <a:endParaRPr lang="hu-HU"/>
          </a:p>
        </p:txBody>
      </p:sp>
    </p:spTree>
    <p:extLst>
      <p:ext uri="{BB962C8B-B14F-4D97-AF65-F5344CB8AC3E}">
        <p14:creationId xmlns:p14="http://schemas.microsoft.com/office/powerpoint/2010/main" val="8992781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b="1" dirty="0"/>
              <a:t>The 2017 budget appropriation bill </a:t>
            </a:r>
            <a:r>
              <a:rPr lang="en-US" b="1"/>
              <a:t>is substantiated, </a:t>
            </a:r>
            <a:r>
              <a:rPr lang="en-US" b="1" dirty="0"/>
              <a:t>in case of the realization of the macroeconomic forecasts taken into account while planning the budget the revenue appropriation is feasible – concluded the State Audit Office of Hungary. The appropriation bill on Hungary’s 2016 central budget is in accordance with the public debt requirement set down in the Fundamental Law and also with the requirements of the legislation governing public finances with the exception of one provision. In its opinion the SAO draws the attention to that the multi-element system of </a:t>
            </a:r>
            <a:r>
              <a:rPr lang="en-US" b="1"/>
              <a:t>budgetary reserves, </a:t>
            </a:r>
            <a:r>
              <a:rPr lang="en-US" b="1" dirty="0"/>
              <a:t>as well as the expansion of opportunities for budget restructuring improved the security and flexibility of </a:t>
            </a:r>
            <a:r>
              <a:rPr lang="en-US" b="1"/>
              <a:t>budget implementation, </a:t>
            </a:r>
            <a:r>
              <a:rPr lang="en-US" b="1" dirty="0"/>
              <a:t>the management of the </a:t>
            </a:r>
            <a:r>
              <a:rPr lang="en-US" b="1"/>
              <a:t>risks revealed, </a:t>
            </a:r>
            <a:r>
              <a:rPr lang="en-US" b="1" dirty="0"/>
              <a:t>as well as that the triple grouping of the incomes and revenues further enhances the transparency of the budget.</a:t>
            </a:r>
          </a:p>
          <a:p>
            <a:r>
              <a:rPr lang="en-US" dirty="0"/>
              <a:t>In fulfilment of its </a:t>
            </a:r>
            <a:r>
              <a:rPr lang="en-US"/>
              <a:t>statutory duty, </a:t>
            </a:r>
            <a:r>
              <a:rPr lang="en-US" dirty="0"/>
              <a:t>the SAO has prepared its opinion on the appropriation bill on Hungary’s 2017 central budget. The opinion of the SAO is about a given status of the drafting the budget. SAO audit is aiming at to contribute to the adoption of a substantiated budget capable of managing risks arising realistically through enacting the missing legal regulations and adopting the amendment proposals.</a:t>
            </a:r>
            <a:endParaRPr lang="hu-HU" dirty="0"/>
          </a:p>
          <a:p>
            <a:r>
              <a:rPr lang="en-US" dirty="0"/>
              <a:t>The SAO qualified the 99.9 per cent of the audited revenue appropriations </a:t>
            </a:r>
            <a:r>
              <a:rPr lang="en-US"/>
              <a:t>as substantiated, </a:t>
            </a:r>
            <a:r>
              <a:rPr lang="en-US" dirty="0"/>
              <a:t>0.1 per cent of them as </a:t>
            </a:r>
            <a:r>
              <a:rPr lang="en-US"/>
              <a:t>partly substantiated, </a:t>
            </a:r>
            <a:r>
              <a:rPr lang="en-US" dirty="0"/>
              <a:t>the 99.2 per cent of the expenditure appropriations </a:t>
            </a:r>
            <a:r>
              <a:rPr lang="en-US"/>
              <a:t>as substantiated, </a:t>
            </a:r>
            <a:r>
              <a:rPr lang="en-US" dirty="0"/>
              <a:t>0.5 per cent of expenditure appropriations as partly substantiated and 0.3 per cent of them as unsubstantiated. The audit considers risky the realization of revenue appropriations amounting to EUR 5.6 billion and noted the risk that certain expenditures with a total of £ 62.7 billion exceeds the amount of the </a:t>
            </a:r>
            <a:r>
              <a:rPr lang="en-US"/>
              <a:t>proposed appropriations, </a:t>
            </a:r>
            <a:r>
              <a:rPr lang="en-US" dirty="0"/>
              <a:t>though the reserves provide opportunity to the treatment thereof.</a:t>
            </a:r>
          </a:p>
          <a:p>
            <a:r>
              <a:rPr lang="en-US" dirty="0"/>
              <a:t>In </a:t>
            </a:r>
            <a:r>
              <a:rPr lang="en-US"/>
              <a:t>its opinion, </a:t>
            </a:r>
            <a:r>
              <a:rPr lang="en-US" dirty="0"/>
              <a:t>the SAO draws the attention to that in terms of meeting the budgetary target it is an overall risk that 53.3% of the expenditure appropriations is of the so-called top open that can be exceeded without a change in the law. Based on substantive testing of </a:t>
            </a:r>
            <a:r>
              <a:rPr lang="en-US"/>
              <a:t>all appropriations, </a:t>
            </a:r>
            <a:r>
              <a:rPr lang="en-US" dirty="0"/>
              <a:t>the SAO found that four of these were drafted without due substantiation.</a:t>
            </a:r>
          </a:p>
          <a:p>
            <a:r>
              <a:rPr lang="en-US" dirty="0"/>
              <a:t>The </a:t>
            </a:r>
            <a:r>
              <a:rPr lang="en-US"/>
              <a:t>SAO found, </a:t>
            </a:r>
            <a:r>
              <a:rPr lang="en-US" dirty="0"/>
              <a:t>that the preparation of the budget </a:t>
            </a:r>
            <a:r>
              <a:rPr lang="en-US"/>
              <a:t>appropriation bill, its compilation, </a:t>
            </a:r>
            <a:r>
              <a:rPr lang="en-US" dirty="0"/>
              <a:t>structure and content was in line with the prescriptions of the relevant legal regulations. A new element enhancing the transparency of the budget is included in </a:t>
            </a:r>
            <a:r>
              <a:rPr lang="en-US"/>
              <a:t>the bill, </a:t>
            </a:r>
            <a:r>
              <a:rPr lang="en-US" dirty="0"/>
              <a:t>i.e. the triple grouping of revenue and expenditure appropriations </a:t>
            </a:r>
            <a:r>
              <a:rPr lang="en-US"/>
              <a:t>(operational, domestic accumulation, </a:t>
            </a:r>
            <a:r>
              <a:rPr lang="en-US" dirty="0"/>
              <a:t>EU development revenues and expenditures)</a:t>
            </a:r>
            <a:endParaRPr lang="hu-HU" dirty="0"/>
          </a:p>
          <a:p>
            <a:r>
              <a:rPr lang="en-US" dirty="0"/>
              <a:t>The 2017 budget appropriation bill sets out HUF 1166.4 billion deficit of the </a:t>
            </a:r>
            <a:r>
              <a:rPr lang="en-US"/>
              <a:t>central subsystem, </a:t>
            </a:r>
            <a:r>
              <a:rPr lang="en-US" dirty="0"/>
              <a:t>which is composed - in addition to the planned break-even operating budget – the planned deficit of the accumulation budget of HUF 472.4 billion and the EU development budget is HUF 694.0 billion. According to the EU methodology this corresponds to a 2.4% deficit. Based on the date of the budget appropriation bill the national debt to GDP ratio will decline to 71.9% by the end </a:t>
            </a:r>
            <a:r>
              <a:rPr lang="en-US"/>
              <a:t>of 2017, </a:t>
            </a:r>
            <a:r>
              <a:rPr lang="en-US" dirty="0"/>
              <a:t>showing a 1.6 percentage point decrease compared to the expected 73.5% in the last day of the year 2016.</a:t>
            </a:r>
          </a:p>
          <a:p>
            <a:r>
              <a:rPr lang="en-US"/>
              <a:t>Accordingly, </a:t>
            </a:r>
            <a:r>
              <a:rPr lang="en-US" dirty="0"/>
              <a:t>the budget appropriation bill meets the public debt rule set out in the Fundamental Law. In its opinion the SAO points out that at the same time the structural balance of the general government rate is less </a:t>
            </a:r>
            <a:r>
              <a:rPr lang="en-US" dirty="0" err="1"/>
              <a:t>favourable</a:t>
            </a:r>
            <a:r>
              <a:rPr lang="en-US" dirty="0"/>
              <a:t> than the medium-term fiscal </a:t>
            </a:r>
            <a:r>
              <a:rPr lang="en-US"/>
              <a:t>deficit target, </a:t>
            </a:r>
            <a:r>
              <a:rPr lang="en-US" dirty="0"/>
              <a:t>which is not in accordance with the realization of the medium-term budgetary objective despite of what is stated in the </a:t>
            </a:r>
            <a:r>
              <a:rPr lang="en-US"/>
              <a:t>stability law, </a:t>
            </a:r>
            <a:r>
              <a:rPr lang="en-US" dirty="0"/>
              <a:t>but this does not pose a risk in terms of the execution of the budget.</a:t>
            </a:r>
          </a:p>
          <a:p>
            <a:br>
              <a:rPr lang="en-US" dirty="0"/>
            </a:br>
            <a:endParaRPr lang="en-US" dirty="0"/>
          </a:p>
          <a:p>
            <a:endParaRPr lang="en-US" dirty="0"/>
          </a:p>
          <a:p>
            <a:endParaRPr lang="hu-HU" sz="1200" kern="1200" dirty="0">
              <a:solidFill>
                <a:schemeClr val="tx1"/>
              </a:solidFill>
              <a:effectLst/>
              <a:latin typeface="+mn-lt"/>
              <a:ea typeface="+mn-ea"/>
              <a:cs typeface="+mn-cs"/>
            </a:endParaRPr>
          </a:p>
        </p:txBody>
      </p:sp>
      <p:sp>
        <p:nvSpPr>
          <p:cNvPr id="4" name="Dia számának helye 3"/>
          <p:cNvSpPr>
            <a:spLocks noGrp="1"/>
          </p:cNvSpPr>
          <p:nvPr>
            <p:ph type="sldNum" sz="quarter" idx="10"/>
          </p:nvPr>
        </p:nvSpPr>
        <p:spPr/>
        <p:txBody>
          <a:bodyPr/>
          <a:lstStyle/>
          <a:p>
            <a:fld id="{332CFCE1-CB4D-4823-886F-E8A6D2798E35}" type="slidenum">
              <a:rPr lang="hu-HU" smtClean="0"/>
              <a:t>42</a:t>
            </a:fld>
            <a:endParaRPr lang="hu-HU"/>
          </a:p>
        </p:txBody>
      </p:sp>
    </p:spTree>
    <p:extLst>
      <p:ext uri="{BB962C8B-B14F-4D97-AF65-F5344CB8AC3E}">
        <p14:creationId xmlns:p14="http://schemas.microsoft.com/office/powerpoint/2010/main" val="8992781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kern="1200" dirty="0">
                <a:solidFill>
                  <a:schemeClr val="tx1"/>
                </a:solidFill>
                <a:effectLst/>
                <a:latin typeface="+mn-lt"/>
                <a:ea typeface="+mn-ea"/>
                <a:cs typeface="+mn-cs"/>
              </a:rPr>
              <a:t> 2-szer </a:t>
            </a:r>
            <a:r>
              <a:rPr lang="hu-HU" sz="1200" kern="1200">
                <a:solidFill>
                  <a:schemeClr val="tx1"/>
                </a:solidFill>
                <a:effectLst/>
                <a:latin typeface="+mn-lt"/>
                <a:ea typeface="+mn-ea"/>
                <a:cs typeface="+mn-cs"/>
              </a:rPr>
              <a:t>közlünk várhatót, </a:t>
            </a:r>
            <a:r>
              <a:rPr lang="hu-HU" sz="1200" kern="1200" dirty="0">
                <a:solidFill>
                  <a:schemeClr val="tx1"/>
                </a:solidFill>
                <a:effectLst/>
                <a:latin typeface="+mn-lt"/>
                <a:ea typeface="+mn-ea"/>
                <a:cs typeface="+mn-cs"/>
              </a:rPr>
              <a:t>de minden hónapban vizsgáljuk </a:t>
            </a:r>
            <a:r>
              <a:rPr lang="hu-HU" sz="1200" kern="1200">
                <a:solidFill>
                  <a:schemeClr val="tx1"/>
                </a:solidFill>
                <a:effectLst/>
                <a:latin typeface="+mn-lt"/>
                <a:ea typeface="+mn-ea"/>
                <a:cs typeface="+mn-cs"/>
              </a:rPr>
              <a:t>a teljesülést, </a:t>
            </a:r>
            <a:r>
              <a:rPr lang="hu-HU" sz="1200" kern="1200" dirty="0">
                <a:solidFill>
                  <a:schemeClr val="tx1"/>
                </a:solidFill>
                <a:effectLst/>
                <a:latin typeface="+mn-lt"/>
                <a:ea typeface="+mn-ea"/>
                <a:cs typeface="+mn-cs"/>
              </a:rPr>
              <a:t>mind3 alrendszerre</a:t>
            </a:r>
            <a:endParaRPr lang="hu-HU" dirty="0"/>
          </a:p>
        </p:txBody>
      </p:sp>
      <p:sp>
        <p:nvSpPr>
          <p:cNvPr id="4" name="Dia számának helye 3"/>
          <p:cNvSpPr>
            <a:spLocks noGrp="1"/>
          </p:cNvSpPr>
          <p:nvPr>
            <p:ph type="sldNum" sz="quarter" idx="10"/>
          </p:nvPr>
        </p:nvSpPr>
        <p:spPr/>
        <p:txBody>
          <a:bodyPr/>
          <a:lstStyle/>
          <a:p>
            <a:fld id="{332CFCE1-CB4D-4823-886F-E8A6D2798E35}" type="slidenum">
              <a:rPr lang="hu-HU" smtClean="0"/>
              <a:t>49</a:t>
            </a:fld>
            <a:endParaRPr lang="hu-HU"/>
          </a:p>
        </p:txBody>
      </p:sp>
    </p:spTree>
    <p:extLst>
      <p:ext uri="{BB962C8B-B14F-4D97-AF65-F5344CB8AC3E}">
        <p14:creationId xmlns:p14="http://schemas.microsoft.com/office/powerpoint/2010/main" val="1322404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171450" indent="-171450">
              <a:buFont typeface="Arial" panose="020B0604020202020204" pitchFamily="34" charset="0"/>
              <a:buChar char="•"/>
            </a:pPr>
            <a:r>
              <a:rPr lang="hu-HU" altLang="en-US" sz="1200" b="1" dirty="0">
                <a:latin typeface="Arial" panose="020B0604020202020204" pitchFamily="34" charset="0"/>
                <a:cs typeface="Arial" panose="020B0604020202020204" pitchFamily="34" charset="0"/>
              </a:rPr>
              <a:t>A központi </a:t>
            </a:r>
            <a:r>
              <a:rPr lang="hu-HU" altLang="en-US" sz="1200" b="1">
                <a:latin typeface="Arial" panose="020B0604020202020204" pitchFamily="34" charset="0"/>
                <a:cs typeface="Arial" panose="020B0604020202020204" pitchFamily="34" charset="0"/>
              </a:rPr>
              <a:t>kezelésű előirányzatok, </a:t>
            </a:r>
            <a:r>
              <a:rPr lang="hu-HU" altLang="en-US" sz="1200" b="1" dirty="0">
                <a:latin typeface="Arial" panose="020B0604020202020204" pitchFamily="34" charset="0"/>
                <a:cs typeface="Arial" panose="020B0604020202020204" pitchFamily="34" charset="0"/>
              </a:rPr>
              <a:t>az elkülönített állami pénzalapok és a TB bevételi előirányzatok </a:t>
            </a:r>
            <a:r>
              <a:rPr lang="hu-HU" altLang="en-US" sz="1200">
                <a:latin typeface="Arial" panose="020B0604020202020204" pitchFamily="34" charset="0"/>
                <a:cs typeface="Arial" panose="020B0604020202020204" pitchFamily="34" charset="0"/>
              </a:rPr>
              <a:t>módosítani kell, </a:t>
            </a:r>
            <a:r>
              <a:rPr lang="hu-HU" altLang="en-US" sz="1200" dirty="0">
                <a:latin typeface="Arial" panose="020B0604020202020204" pitchFamily="34" charset="0"/>
                <a:cs typeface="Arial" panose="020B0604020202020204" pitchFamily="34" charset="0"/>
              </a:rPr>
              <a:t>ha az adott költségvetési bevételre vonatkozó jogszabályi előírások év közben változnak. Egyebekben módosítás nélkül túl- és alulteljesülhetnek</a:t>
            </a:r>
          </a:p>
          <a:p>
            <a:pPr marL="0" indent="0">
              <a:buFont typeface="Arial" panose="020B0604020202020204" pitchFamily="34" charset="0"/>
              <a:buNone/>
            </a:pPr>
            <a:endParaRPr lang="hu-HU" altLang="en-US" sz="1200" dirty="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hu-HU" altLang="en-US" sz="1200" b="1" dirty="0">
                <a:latin typeface="Arial" panose="020B0604020202020204" pitchFamily="34" charset="0"/>
                <a:cs typeface="Arial" panose="020B0604020202020204" pitchFamily="34" charset="0"/>
              </a:rPr>
              <a:t>A költségvetési szervi és fejezeti kezelésű </a:t>
            </a:r>
            <a:r>
              <a:rPr lang="hu-HU" altLang="en-US" sz="1200" b="1" u="none" dirty="0">
                <a:latin typeface="Arial" panose="020B0604020202020204" pitchFamily="34" charset="0"/>
                <a:cs typeface="Arial" panose="020B0604020202020204" pitchFamily="34" charset="0"/>
              </a:rPr>
              <a:t>költségvetési bevételi előirányzat </a:t>
            </a:r>
            <a:r>
              <a:rPr lang="hu-HU" altLang="en-US" sz="1200" u="none" dirty="0">
                <a:latin typeface="Arial" panose="020B0604020202020204" pitchFamily="34" charset="0"/>
                <a:cs typeface="Arial" panose="020B0604020202020204" pitchFamily="34" charset="0"/>
              </a:rPr>
              <a:t>csak a túlteljesítés </a:t>
            </a:r>
            <a:r>
              <a:rPr lang="hu-HU" altLang="en-US" sz="1200" u="none">
                <a:latin typeface="Arial" panose="020B0604020202020204" pitchFamily="34" charset="0"/>
                <a:cs typeface="Arial" panose="020B0604020202020204" pitchFamily="34" charset="0"/>
              </a:rPr>
              <a:t>esetén növelhető, </a:t>
            </a:r>
            <a:r>
              <a:rPr lang="hu-HU" altLang="en-US" sz="1200" u="none" dirty="0">
                <a:latin typeface="Arial" panose="020B0604020202020204" pitchFamily="34" charset="0"/>
                <a:cs typeface="Arial" panose="020B0604020202020204" pitchFamily="34" charset="0"/>
              </a:rPr>
              <a:t>bevételek elmaradása esetén pedig csökkentendő a kiadások egyidejű változtatása mellett:</a:t>
            </a:r>
          </a:p>
          <a:p>
            <a:pPr marL="457200" lvl="1" indent="0" algn="just">
              <a:buFontTx/>
              <a:buNone/>
            </a:pPr>
            <a:r>
              <a:rPr lang="hu-HU" altLang="en-US" sz="1200" u="sng" dirty="0">
                <a:latin typeface="Arial" panose="020B0604020202020204" pitchFamily="34" charset="0"/>
                <a:cs typeface="Arial" panose="020B0604020202020204" pitchFamily="34" charset="0"/>
              </a:rPr>
              <a:t>kivéve</a:t>
            </a:r>
            <a:r>
              <a:rPr lang="hu-HU" altLang="en-US" sz="1200" dirty="0">
                <a:latin typeface="Arial" panose="020B0604020202020204" pitchFamily="34" charset="0"/>
                <a:cs typeface="Arial" panose="020B0604020202020204" pitchFamily="34" charset="0"/>
              </a:rPr>
              <a:t> támogatások államháztartáson belülről és </a:t>
            </a:r>
            <a:r>
              <a:rPr lang="hu-HU" altLang="en-US" sz="1200">
                <a:latin typeface="Arial" panose="020B0604020202020204" pitchFamily="34" charset="0"/>
                <a:cs typeface="Arial" panose="020B0604020202020204" pitchFamily="34" charset="0"/>
              </a:rPr>
              <a:t>átvett pénzeszközök, </a:t>
            </a:r>
            <a:r>
              <a:rPr lang="hu-HU" altLang="en-US" sz="1200" dirty="0">
                <a:latin typeface="Arial" panose="020B0604020202020204" pitchFamily="34" charset="0"/>
                <a:cs typeface="Arial" panose="020B0604020202020204" pitchFamily="34" charset="0"/>
              </a:rPr>
              <a:t>megszűnt intézmény </a:t>
            </a:r>
            <a:r>
              <a:rPr lang="hu-HU" altLang="en-US" sz="1200">
                <a:latin typeface="Arial" panose="020B0604020202020204" pitchFamily="34" charset="0"/>
                <a:cs typeface="Arial" panose="020B0604020202020204" pitchFamily="34" charset="0"/>
              </a:rPr>
              <a:t>előirányzatainak átvétele, </a:t>
            </a:r>
            <a:r>
              <a:rPr lang="hu-HU" altLang="en-US" sz="1200" dirty="0">
                <a:latin typeface="Arial" panose="020B0604020202020204" pitchFamily="34" charset="0"/>
                <a:cs typeface="Arial" panose="020B0604020202020204" pitchFamily="34" charset="0"/>
              </a:rPr>
              <a:t>ahol túlteljesülés előtt </a:t>
            </a:r>
            <a:r>
              <a:rPr lang="hu-HU" altLang="en-US" sz="1200">
                <a:latin typeface="Arial" panose="020B0604020202020204" pitchFamily="34" charset="0"/>
                <a:cs typeface="Arial" panose="020B0604020202020204" pitchFamily="34" charset="0"/>
              </a:rPr>
              <a:t>is növelhető,</a:t>
            </a:r>
            <a:endParaRPr lang="hu-HU" altLang="en-US" sz="1200" dirty="0">
              <a:latin typeface="Arial" panose="020B0604020202020204" pitchFamily="34" charset="0"/>
              <a:cs typeface="Arial" panose="020B0604020202020204" pitchFamily="34" charset="0"/>
            </a:endParaRPr>
          </a:p>
          <a:p>
            <a:pPr marL="457200" lvl="1" indent="0" algn="just">
              <a:buFontTx/>
              <a:buNone/>
            </a:pPr>
            <a:r>
              <a:rPr lang="hu-HU" altLang="en-US" sz="1200" dirty="0">
                <a:latin typeface="Arial" panose="020B0604020202020204" pitchFamily="34" charset="0"/>
                <a:cs typeface="Arial" panose="020B0604020202020204" pitchFamily="34" charset="0"/>
              </a:rPr>
              <a:t>többi </a:t>
            </a:r>
            <a:r>
              <a:rPr lang="hu-HU" altLang="en-US" sz="1200" u="sng" dirty="0">
                <a:latin typeface="Arial" panose="020B0604020202020204" pitchFamily="34" charset="0"/>
                <a:cs typeface="Arial" panose="020B0604020202020204" pitchFamily="34" charset="0"/>
              </a:rPr>
              <a:t>költségvetési bevételnél</a:t>
            </a:r>
            <a:r>
              <a:rPr lang="hu-HU" altLang="en-US" sz="1200" dirty="0">
                <a:latin typeface="Arial" panose="020B0604020202020204" pitchFamily="34" charset="0"/>
                <a:cs typeface="Arial" panose="020B0604020202020204" pitchFamily="34" charset="0"/>
              </a:rPr>
              <a:t> a többlet az irányító szerv (központban adott összeghatár felett az NGM) </a:t>
            </a:r>
            <a:r>
              <a:rPr lang="hu-HU" altLang="en-US" sz="1200" u="sng" dirty="0">
                <a:latin typeface="Arial" panose="020B0604020202020204" pitchFamily="34" charset="0"/>
                <a:cs typeface="Arial" panose="020B0604020202020204" pitchFamily="34" charset="0"/>
              </a:rPr>
              <a:t>engedélyével</a:t>
            </a:r>
            <a:r>
              <a:rPr lang="hu-HU" altLang="en-US" sz="1200" dirty="0">
                <a:latin typeface="Arial" panose="020B0604020202020204" pitchFamily="34" charset="0"/>
                <a:cs typeface="Arial" panose="020B0604020202020204" pitchFamily="34" charset="0"/>
              </a:rPr>
              <a:t> </a:t>
            </a:r>
            <a:r>
              <a:rPr lang="hu-HU" altLang="en-US" sz="1200">
                <a:latin typeface="Arial" panose="020B0604020202020204" pitchFamily="34" charset="0"/>
                <a:cs typeface="Arial" panose="020B0604020202020204" pitchFamily="34" charset="0"/>
              </a:rPr>
              <a:t>használható fel,</a:t>
            </a:r>
            <a:endParaRPr lang="hu-HU" altLang="en-US" sz="1200" dirty="0">
              <a:latin typeface="Arial" panose="020B0604020202020204" pitchFamily="34" charset="0"/>
              <a:cs typeface="Arial" panose="020B0604020202020204" pitchFamily="34" charset="0"/>
            </a:endParaRPr>
          </a:p>
          <a:p>
            <a:pPr marL="457200" lvl="1" indent="0" algn="just">
              <a:buFontTx/>
              <a:buNone/>
            </a:pPr>
            <a:r>
              <a:rPr lang="hu-HU" altLang="en-US" sz="1200" u="sng">
                <a:latin typeface="Arial" panose="020B0604020202020204" pitchFamily="34" charset="0"/>
                <a:cs typeface="Arial" panose="020B0604020202020204" pitchFamily="34" charset="0"/>
              </a:rPr>
              <a:t>központi, </a:t>
            </a:r>
            <a:r>
              <a:rPr lang="hu-HU" altLang="en-US" sz="1200" u="sng" dirty="0">
                <a:latin typeface="Arial" panose="020B0604020202020204" pitchFamily="34" charset="0"/>
                <a:cs typeface="Arial" panose="020B0604020202020204" pitchFamily="34" charset="0"/>
              </a:rPr>
              <a:t>irányító szervi támogatás</a:t>
            </a:r>
            <a:r>
              <a:rPr lang="hu-HU" altLang="en-US" sz="1200" dirty="0">
                <a:latin typeface="Arial" panose="020B0604020202020204" pitchFamily="34" charset="0"/>
                <a:cs typeface="Arial" panose="020B0604020202020204" pitchFamily="34" charset="0"/>
              </a:rPr>
              <a:t> (finanszírozás) is </a:t>
            </a:r>
            <a:r>
              <a:rPr lang="hu-HU" altLang="en-US" sz="1200">
                <a:latin typeface="Arial" panose="020B0604020202020204" pitchFamily="34" charset="0"/>
                <a:cs typeface="Arial" panose="020B0604020202020204" pitchFamily="34" charset="0"/>
              </a:rPr>
              <a:t>nőhet Kormány, </a:t>
            </a:r>
            <a:r>
              <a:rPr lang="hu-HU" altLang="en-US" sz="1200" dirty="0">
                <a:latin typeface="Arial" panose="020B0604020202020204" pitchFamily="34" charset="0"/>
                <a:cs typeface="Arial" panose="020B0604020202020204" pitchFamily="34" charset="0"/>
              </a:rPr>
              <a:t>irányító szerv döntésével.</a:t>
            </a:r>
          </a:p>
          <a:p>
            <a:pPr marL="457200" marR="0" lvl="1" indent="0" algn="just" defTabSz="914400" rtl="0" eaLnBrk="1" fontAlgn="auto" latinLnBrk="0" hangingPunct="1">
              <a:lnSpc>
                <a:spcPct val="100000"/>
              </a:lnSpc>
              <a:spcBef>
                <a:spcPts val="0"/>
              </a:spcBef>
              <a:spcAft>
                <a:spcPts val="0"/>
              </a:spcAft>
              <a:buClrTx/>
              <a:buSzTx/>
              <a:buFontTx/>
              <a:buNone/>
              <a:tabLst/>
              <a:defRPr/>
            </a:pPr>
            <a:r>
              <a:rPr lang="hu-HU" altLang="en-US" sz="1200" dirty="0">
                <a:latin typeface="Arial" panose="020B0604020202020204" pitchFamily="34" charset="0"/>
                <a:cs typeface="Arial" panose="020B0604020202020204" pitchFamily="34" charset="0"/>
              </a:rPr>
              <a:t>Összeghatár</a:t>
            </a:r>
            <a:r>
              <a:rPr lang="hu-HU" altLang="en-US" sz="900" i="1" baseline="0" dirty="0">
                <a:latin typeface="Arial" panose="020B0604020202020204" pitchFamily="34" charset="0"/>
                <a:cs typeface="Arial" panose="020B0604020202020204" pitchFamily="34" charset="0"/>
              </a:rPr>
              <a:t> </a:t>
            </a:r>
            <a:r>
              <a:rPr lang="hu-HU" sz="900" b="0" i="1" kern="1200" dirty="0" err="1">
                <a:solidFill>
                  <a:schemeClr val="tx1"/>
                </a:solidFill>
                <a:effectLst/>
                <a:latin typeface="+mn-lt"/>
                <a:ea typeface="+mn-ea"/>
                <a:cs typeface="+mn-cs"/>
              </a:rPr>
              <a:t>Ávr</a:t>
            </a:r>
            <a:r>
              <a:rPr lang="hu-HU" sz="900" b="0" i="1" kern="1200" dirty="0">
                <a:solidFill>
                  <a:schemeClr val="tx1"/>
                </a:solidFill>
                <a:effectLst/>
                <a:latin typeface="+mn-lt"/>
                <a:ea typeface="+mn-ea"/>
                <a:cs typeface="+mn-cs"/>
              </a:rPr>
              <a:t>.</a:t>
            </a:r>
            <a:r>
              <a:rPr lang="hu-HU" sz="900" b="0" i="1" kern="1200" baseline="0" dirty="0">
                <a:solidFill>
                  <a:schemeClr val="tx1"/>
                </a:solidFill>
                <a:effectLst/>
                <a:latin typeface="+mn-lt"/>
                <a:ea typeface="+mn-ea"/>
                <a:cs typeface="+mn-cs"/>
              </a:rPr>
              <a:t> </a:t>
            </a:r>
            <a:r>
              <a:rPr lang="hu-HU" sz="900" b="1" i="1" kern="1200" dirty="0">
                <a:solidFill>
                  <a:schemeClr val="tx1"/>
                </a:solidFill>
                <a:effectLst/>
                <a:latin typeface="+mn-lt"/>
                <a:ea typeface="+mn-ea"/>
                <a:cs typeface="+mn-cs"/>
              </a:rPr>
              <a:t>35. § </a:t>
            </a:r>
            <a:r>
              <a:rPr lang="hu-HU" sz="900" b="0" i="1" kern="1200" dirty="0">
                <a:solidFill>
                  <a:schemeClr val="tx1"/>
                </a:solidFill>
                <a:effectLst/>
                <a:latin typeface="+mn-lt"/>
                <a:ea typeface="+mn-ea"/>
                <a:cs typeface="+mn-cs"/>
              </a:rPr>
              <a:t>(2)</a:t>
            </a:r>
            <a:r>
              <a:rPr lang="hu-HU" sz="900" b="1" i="1" u="none" strike="noStrike" kern="1200" baseline="30000" dirty="0">
                <a:solidFill>
                  <a:schemeClr val="tx1"/>
                </a:solidFill>
                <a:effectLst/>
                <a:latin typeface="+mn-lt"/>
                <a:ea typeface="+mn-ea"/>
                <a:cs typeface="+mn-cs"/>
                <a:hlinkClick r:id="rId3"/>
              </a:rPr>
              <a:t> * </a:t>
            </a:r>
            <a:r>
              <a:rPr lang="hu-HU" sz="900" b="0" i="1" kern="1200" dirty="0">
                <a:solidFill>
                  <a:schemeClr val="tx1"/>
                </a:solidFill>
                <a:effectLst/>
                <a:latin typeface="+mn-lt"/>
                <a:ea typeface="+mn-ea"/>
                <a:cs typeface="+mn-cs"/>
              </a:rPr>
              <a:t> Ha a többletbevétel a Kormány irányítása alá tartozó fejezetbe sorolt </a:t>
            </a:r>
            <a:r>
              <a:rPr lang="hu-HU" sz="900" b="0" i="1" kern="1200">
                <a:solidFill>
                  <a:schemeClr val="tx1"/>
                </a:solidFill>
                <a:effectLst/>
                <a:latin typeface="+mn-lt"/>
                <a:ea typeface="+mn-ea"/>
                <a:cs typeface="+mn-cs"/>
              </a:rPr>
              <a:t>költségvetési szerv, </a:t>
            </a:r>
            <a:r>
              <a:rPr lang="hu-HU" sz="900" b="0" i="1" kern="1200" dirty="0">
                <a:solidFill>
                  <a:schemeClr val="tx1"/>
                </a:solidFill>
                <a:effectLst/>
                <a:latin typeface="+mn-lt"/>
                <a:ea typeface="+mn-ea"/>
                <a:cs typeface="+mn-cs"/>
              </a:rPr>
              <a:t>fejezeti kezelésű előirányzat esetén eléri az eredeti előirányzat 30</a:t>
            </a:r>
            <a:r>
              <a:rPr lang="hu-HU" sz="900" b="0" i="1" kern="1200">
                <a:solidFill>
                  <a:schemeClr val="tx1"/>
                </a:solidFill>
                <a:effectLst/>
                <a:latin typeface="+mn-lt"/>
                <a:ea typeface="+mn-ea"/>
                <a:cs typeface="+mn-cs"/>
              </a:rPr>
              <a:t>%-át, </a:t>
            </a:r>
            <a:r>
              <a:rPr lang="hu-HU" sz="900" b="0" i="1" kern="1200" dirty="0">
                <a:solidFill>
                  <a:schemeClr val="tx1"/>
                </a:solidFill>
                <a:effectLst/>
                <a:latin typeface="+mn-lt"/>
                <a:ea typeface="+mn-ea"/>
                <a:cs typeface="+mn-cs"/>
              </a:rPr>
              <a:t>de legalább az ötven </a:t>
            </a:r>
            <a:r>
              <a:rPr lang="hu-HU" sz="900" b="0" i="1" kern="1200">
                <a:solidFill>
                  <a:schemeClr val="tx1"/>
                </a:solidFill>
                <a:effectLst/>
                <a:latin typeface="+mn-lt"/>
                <a:ea typeface="+mn-ea"/>
                <a:cs typeface="+mn-cs"/>
              </a:rPr>
              <a:t>millió forintot, </a:t>
            </a:r>
            <a:r>
              <a:rPr lang="hu-HU" sz="900" b="0" i="1" kern="1200" dirty="0">
                <a:solidFill>
                  <a:schemeClr val="tx1"/>
                </a:solidFill>
                <a:effectLst/>
                <a:latin typeface="+mn-lt"/>
                <a:ea typeface="+mn-ea"/>
                <a:cs typeface="+mn-cs"/>
              </a:rPr>
              <a:t>az ezt meghaladó többletbevétel az államháztartásért felelős miniszter előzetes engedélyével használható fel.</a:t>
            </a:r>
          </a:p>
          <a:p>
            <a:pPr marL="457200" marR="0" lvl="1" indent="0" algn="just" defTabSz="914400" rtl="0" eaLnBrk="1" fontAlgn="auto" latinLnBrk="0" hangingPunct="1">
              <a:lnSpc>
                <a:spcPct val="100000"/>
              </a:lnSpc>
              <a:spcBef>
                <a:spcPts val="0"/>
              </a:spcBef>
              <a:spcAft>
                <a:spcPts val="0"/>
              </a:spcAft>
              <a:buClrTx/>
              <a:buSzTx/>
              <a:buFontTx/>
              <a:buNone/>
              <a:tabLst/>
              <a:defRPr/>
            </a:pPr>
            <a:endParaRPr lang="hu-HU" altLang="en-US" sz="900" b="0" i="1" kern="1200" dirty="0">
              <a:solidFill>
                <a:schemeClr val="tx1"/>
              </a:solidFill>
              <a:effectLst/>
              <a:latin typeface="+mn-lt"/>
              <a:ea typeface="+mn-ea"/>
              <a:cs typeface="+mn-cs"/>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u-HU" altLang="en-US" sz="1200" b="1" u="none" dirty="0">
                <a:latin typeface="Arial" panose="020B0604020202020204" pitchFamily="34" charset="0"/>
                <a:cs typeface="Arial" panose="020B0604020202020204" pitchFamily="34" charset="0"/>
              </a:rPr>
              <a:t>A költségvetési szervi és fejezeti kezelésű kiadási előirányzatok </a:t>
            </a:r>
            <a:r>
              <a:rPr lang="hu-HU" altLang="en-US" sz="1200" u="none" dirty="0">
                <a:latin typeface="Arial" panose="020B0604020202020204" pitchFamily="34" charset="0"/>
                <a:cs typeface="Arial" panose="020B0604020202020204" pitchFamily="34" charset="0"/>
              </a:rPr>
              <a:t>a költségvetési bevételi előirányzatokkal és a maradvánnyal </a:t>
            </a:r>
            <a:r>
              <a:rPr lang="hu-HU" altLang="en-US" sz="1200" u="none">
                <a:latin typeface="Arial" panose="020B0604020202020204" pitchFamily="34" charset="0"/>
                <a:cs typeface="Arial" panose="020B0604020202020204" pitchFamily="34" charset="0"/>
              </a:rPr>
              <a:t>együtt emelhetők, </a:t>
            </a:r>
            <a:r>
              <a:rPr lang="hu-HU" altLang="en-US" sz="1200" u="none" dirty="0">
                <a:latin typeface="Arial" panose="020B0604020202020204" pitchFamily="34" charset="0"/>
                <a:cs typeface="Arial" panose="020B0604020202020204" pitchFamily="34" charset="0"/>
              </a:rPr>
              <a:t>a korábbiak szerint. A növelés főszabályként nem irányulhat a személyi </a:t>
            </a:r>
            <a:r>
              <a:rPr lang="hu-HU" altLang="en-US" sz="1200" u="none">
                <a:latin typeface="Arial" panose="020B0604020202020204" pitchFamily="34" charset="0"/>
                <a:cs typeface="Arial" panose="020B0604020202020204" pitchFamily="34" charset="0"/>
              </a:rPr>
              <a:t>juttatások növelésére, </a:t>
            </a:r>
            <a:r>
              <a:rPr lang="hu-HU" altLang="en-US" sz="1200" u="none" dirty="0">
                <a:latin typeface="Arial" panose="020B0604020202020204" pitchFamily="34" charset="0"/>
                <a:cs typeface="Arial" panose="020B0604020202020204" pitchFamily="34" charset="0"/>
              </a:rPr>
              <a:t>kivéve </a:t>
            </a:r>
            <a:r>
              <a:rPr lang="hu-HU" altLang="en-US" sz="1200" u="none" dirty="0" err="1">
                <a:latin typeface="Arial" panose="020B0604020202020204" pitchFamily="34" charset="0"/>
                <a:cs typeface="Arial" panose="020B0604020202020204" pitchFamily="34" charset="0"/>
              </a:rPr>
              <a:t>Ávr-ben</a:t>
            </a:r>
            <a:r>
              <a:rPr lang="hu-HU" altLang="en-US" sz="1200" u="none" dirty="0">
                <a:latin typeface="Arial" panose="020B0604020202020204" pitchFamily="34" charset="0"/>
                <a:cs typeface="Arial" panose="020B0604020202020204" pitchFamily="34" charset="0"/>
              </a:rPr>
              <a:t> tételesen meghatározott eseteket</a:t>
            </a:r>
            <a:r>
              <a:rPr lang="hu-HU" altLang="en-US" sz="1200" dirty="0">
                <a:latin typeface="Arial" panose="020B0604020202020204" pitchFamily="34" charset="0"/>
                <a:cs typeface="Arial" panose="020B0604020202020204" pitchFamily="34" charset="0"/>
              </a:rPr>
              <a:t>.</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hu-HU" alt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hu-HU" alt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hu-HU" dirty="0"/>
          </a:p>
          <a:p>
            <a:endParaRPr lang="hu-HU" dirty="0"/>
          </a:p>
        </p:txBody>
      </p:sp>
      <p:sp>
        <p:nvSpPr>
          <p:cNvPr id="4" name="Dia számának helye 3"/>
          <p:cNvSpPr>
            <a:spLocks noGrp="1"/>
          </p:cNvSpPr>
          <p:nvPr>
            <p:ph type="sldNum" sz="quarter" idx="10"/>
          </p:nvPr>
        </p:nvSpPr>
        <p:spPr/>
        <p:txBody>
          <a:bodyPr/>
          <a:lstStyle/>
          <a:p>
            <a:fld id="{332CFCE1-CB4D-4823-886F-E8A6D2798E35}" type="slidenum">
              <a:rPr lang="hu-HU" smtClean="0"/>
              <a:t>51</a:t>
            </a:fld>
            <a:endParaRPr lang="hu-HU"/>
          </a:p>
        </p:txBody>
      </p:sp>
    </p:spTree>
    <p:extLst>
      <p:ext uri="{BB962C8B-B14F-4D97-AF65-F5344CB8AC3E}">
        <p14:creationId xmlns:p14="http://schemas.microsoft.com/office/powerpoint/2010/main" val="42279454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b="0" i="0" kern="1200" dirty="0">
                <a:solidFill>
                  <a:schemeClr val="tx1"/>
                </a:solidFill>
                <a:effectLst/>
                <a:latin typeface="+mn-lt"/>
                <a:ea typeface="+mn-ea"/>
                <a:cs typeface="+mn-cs"/>
              </a:rPr>
              <a:t>(3) A központi költségvetésről szóló törvény eltérő rendelkezése hiányában a fejezetet irányító szerv az általa irányított fejezetbe sorolt</a:t>
            </a:r>
            <a:r>
              <a:rPr lang="hu-HU" sz="1200" b="1" i="0" u="none" strike="noStrike" kern="1200" baseline="30000" dirty="0">
                <a:solidFill>
                  <a:schemeClr val="tx1"/>
                </a:solidFill>
                <a:effectLst/>
                <a:latin typeface="+mn-lt"/>
                <a:ea typeface="+mn-ea"/>
                <a:cs typeface="+mn-cs"/>
                <a:hlinkClick r:id="rId3"/>
              </a:rPr>
              <a:t> * </a:t>
            </a:r>
            <a:endParaRPr lang="hu-HU" sz="1200" b="0" i="0" kern="1200" dirty="0">
              <a:solidFill>
                <a:schemeClr val="tx1"/>
              </a:solidFill>
              <a:effectLst/>
              <a:latin typeface="+mn-lt"/>
              <a:ea typeface="+mn-ea"/>
              <a:cs typeface="+mn-cs"/>
            </a:endParaRPr>
          </a:p>
          <a:p>
            <a:r>
              <a:rPr lang="hu-HU" sz="1200" b="0" i="1" kern="1200" dirty="0">
                <a:solidFill>
                  <a:schemeClr val="tx1"/>
                </a:solidFill>
                <a:effectLst/>
                <a:latin typeface="+mn-lt"/>
                <a:ea typeface="+mn-ea"/>
                <a:cs typeface="+mn-cs"/>
              </a:rPr>
              <a:t>a) </a:t>
            </a:r>
            <a:r>
              <a:rPr lang="hu-HU" sz="1200" b="0" i="0" kern="1200" dirty="0">
                <a:solidFill>
                  <a:schemeClr val="tx1"/>
                </a:solidFill>
                <a:effectLst/>
                <a:latin typeface="+mn-lt"/>
                <a:ea typeface="+mn-ea"/>
                <a:cs typeface="+mn-cs"/>
              </a:rPr>
              <a:t>költségvetési szervek kiadási előirányzatai terhére előirányzat-átcsoportosítást </a:t>
            </a:r>
            <a:r>
              <a:rPr lang="hu-HU" sz="1200" b="0" i="0" kern="1200">
                <a:solidFill>
                  <a:schemeClr val="tx1"/>
                </a:solidFill>
                <a:effectLst/>
                <a:latin typeface="+mn-lt"/>
                <a:ea typeface="+mn-ea"/>
                <a:cs typeface="+mn-cs"/>
              </a:rPr>
              <a:t>hajthat végre, </a:t>
            </a:r>
            <a:r>
              <a:rPr lang="hu-HU" sz="1200" b="0" i="0" kern="1200" dirty="0">
                <a:solidFill>
                  <a:schemeClr val="tx1"/>
                </a:solidFill>
                <a:effectLst/>
                <a:latin typeface="+mn-lt"/>
                <a:ea typeface="+mn-ea"/>
                <a:cs typeface="+mn-cs"/>
              </a:rPr>
              <a:t>ha a költségvetési szerv kiadási előirányzatain megtakarítás keletkezik vagy az átcsoportosítás a </a:t>
            </a:r>
            <a:r>
              <a:rPr lang="hu-HU" sz="1200" b="0" i="0" kern="1200">
                <a:solidFill>
                  <a:schemeClr val="tx1"/>
                </a:solidFill>
                <a:effectLst/>
                <a:latin typeface="+mn-lt"/>
                <a:ea typeface="+mn-ea"/>
                <a:cs typeface="+mn-cs"/>
              </a:rPr>
              <a:t>közfeladatok változásával, </a:t>
            </a:r>
            <a:r>
              <a:rPr lang="hu-HU" sz="1200" b="0" i="0" kern="1200" dirty="0">
                <a:solidFill>
                  <a:schemeClr val="tx1"/>
                </a:solidFill>
                <a:effectLst/>
                <a:latin typeface="+mn-lt"/>
                <a:ea typeface="+mn-ea"/>
                <a:cs typeface="+mn-cs"/>
              </a:rPr>
              <a:t>költségvetési </a:t>
            </a:r>
            <a:r>
              <a:rPr lang="hu-HU" sz="1200" b="0" i="0" kern="1200">
                <a:solidFill>
                  <a:schemeClr val="tx1"/>
                </a:solidFill>
                <a:effectLst/>
                <a:latin typeface="+mn-lt"/>
                <a:ea typeface="+mn-ea"/>
                <a:cs typeface="+mn-cs"/>
              </a:rPr>
              <a:t>szervek alapításával, </a:t>
            </a:r>
            <a:r>
              <a:rPr lang="hu-HU" sz="1200" b="0" i="0" kern="1200" dirty="0">
                <a:solidFill>
                  <a:schemeClr val="tx1"/>
                </a:solidFill>
                <a:effectLst/>
                <a:latin typeface="+mn-lt"/>
                <a:ea typeface="+mn-ea"/>
                <a:cs typeface="+mn-cs"/>
              </a:rPr>
              <a:t>átalakításával vagy megszüntetésével </a:t>
            </a:r>
            <a:r>
              <a:rPr lang="hu-HU" sz="1200" b="0" i="0" kern="1200">
                <a:solidFill>
                  <a:schemeClr val="tx1"/>
                </a:solidFill>
                <a:effectLst/>
                <a:latin typeface="+mn-lt"/>
                <a:ea typeface="+mn-ea"/>
                <a:cs typeface="+mn-cs"/>
              </a:rPr>
              <a:t>kapcsolatban szükséges,</a:t>
            </a:r>
            <a:endParaRPr lang="hu-HU" sz="1200" b="0" i="0" kern="1200" dirty="0">
              <a:solidFill>
                <a:schemeClr val="tx1"/>
              </a:solidFill>
              <a:effectLst/>
              <a:latin typeface="+mn-lt"/>
              <a:ea typeface="+mn-ea"/>
              <a:cs typeface="+mn-cs"/>
            </a:endParaRPr>
          </a:p>
          <a:p>
            <a:r>
              <a:rPr lang="hu-HU" sz="1200" b="0" i="1" kern="1200" dirty="0">
                <a:solidFill>
                  <a:schemeClr val="tx1"/>
                </a:solidFill>
                <a:effectLst/>
                <a:latin typeface="+mn-lt"/>
                <a:ea typeface="+mn-ea"/>
                <a:cs typeface="+mn-cs"/>
              </a:rPr>
              <a:t>b) </a:t>
            </a:r>
            <a:r>
              <a:rPr lang="hu-HU" sz="1200" b="0" i="0" kern="1200" dirty="0">
                <a:solidFill>
                  <a:schemeClr val="tx1"/>
                </a:solidFill>
                <a:effectLst/>
                <a:latin typeface="+mn-lt"/>
                <a:ea typeface="+mn-ea"/>
                <a:cs typeface="+mn-cs"/>
              </a:rPr>
              <a:t>fejezeti kezelésű előirányzatok és elkülönített állami pénzalapok kiadási előirányzatai terhére előirányzat-átcsoportosítást </a:t>
            </a:r>
            <a:r>
              <a:rPr lang="hu-HU" sz="1200" b="0" i="0" kern="1200">
                <a:solidFill>
                  <a:schemeClr val="tx1"/>
                </a:solidFill>
                <a:effectLst/>
                <a:latin typeface="+mn-lt"/>
                <a:ea typeface="+mn-ea"/>
                <a:cs typeface="+mn-cs"/>
              </a:rPr>
              <a:t>hajthat végre, </a:t>
            </a:r>
            <a:r>
              <a:rPr lang="hu-HU" sz="1200" b="0" i="0" kern="1200" dirty="0">
                <a:solidFill>
                  <a:schemeClr val="tx1"/>
                </a:solidFill>
                <a:effectLst/>
                <a:latin typeface="+mn-lt"/>
                <a:ea typeface="+mn-ea"/>
                <a:cs typeface="+mn-cs"/>
              </a:rPr>
              <a:t>ha</a:t>
            </a:r>
          </a:p>
          <a:p>
            <a:r>
              <a:rPr lang="hu-HU" sz="1200" b="1" i="1" kern="1200" dirty="0" err="1">
                <a:solidFill>
                  <a:schemeClr val="tx1"/>
                </a:solidFill>
                <a:effectLst/>
                <a:latin typeface="+mn-lt"/>
                <a:ea typeface="+mn-ea"/>
                <a:cs typeface="+mn-cs"/>
              </a:rPr>
              <a:t>ba</a:t>
            </a:r>
            <a:r>
              <a:rPr lang="hu-HU" sz="1200" b="1" i="1" kern="1200" dirty="0">
                <a:solidFill>
                  <a:schemeClr val="tx1"/>
                </a:solidFill>
                <a:effectLst/>
                <a:latin typeface="+mn-lt"/>
                <a:ea typeface="+mn-ea"/>
                <a:cs typeface="+mn-cs"/>
              </a:rPr>
              <a:t>) </a:t>
            </a:r>
            <a:r>
              <a:rPr lang="hu-HU" sz="1200" b="1" i="0" kern="1200" dirty="0">
                <a:solidFill>
                  <a:schemeClr val="tx1"/>
                </a:solidFill>
                <a:effectLst/>
                <a:latin typeface="+mn-lt"/>
                <a:ea typeface="+mn-ea"/>
                <a:cs typeface="+mn-cs"/>
              </a:rPr>
              <a:t>azokon </a:t>
            </a:r>
            <a:r>
              <a:rPr lang="hu-HU" sz="1200" b="1" i="0" kern="1200">
                <a:solidFill>
                  <a:schemeClr val="tx1"/>
                </a:solidFill>
                <a:effectLst/>
                <a:latin typeface="+mn-lt"/>
                <a:ea typeface="+mn-ea"/>
                <a:cs typeface="+mn-cs"/>
              </a:rPr>
              <a:t>megtakarítás keletkezik</a:t>
            </a:r>
            <a:r>
              <a:rPr lang="hu-HU" sz="1200" b="0" i="0" kern="1200">
                <a:solidFill>
                  <a:schemeClr val="tx1"/>
                </a:solidFill>
                <a:effectLst/>
                <a:latin typeface="+mn-lt"/>
                <a:ea typeface="+mn-ea"/>
                <a:cs typeface="+mn-cs"/>
              </a:rPr>
              <a:t>,</a:t>
            </a:r>
            <a:endParaRPr lang="hu-HU" sz="1200" b="0" i="0" kern="1200" dirty="0">
              <a:solidFill>
                <a:schemeClr val="tx1"/>
              </a:solidFill>
              <a:effectLst/>
              <a:latin typeface="+mn-lt"/>
              <a:ea typeface="+mn-ea"/>
              <a:cs typeface="+mn-cs"/>
            </a:endParaRPr>
          </a:p>
          <a:p>
            <a:r>
              <a:rPr lang="hu-HU" sz="1200" b="1" i="1" kern="1200" dirty="0" err="1">
                <a:solidFill>
                  <a:schemeClr val="tx1"/>
                </a:solidFill>
                <a:effectLst/>
                <a:latin typeface="+mn-lt"/>
                <a:ea typeface="+mn-ea"/>
                <a:cs typeface="+mn-cs"/>
              </a:rPr>
              <a:t>bb</a:t>
            </a:r>
            <a:r>
              <a:rPr lang="hu-HU" sz="1200" b="1" i="1" kern="1200" dirty="0">
                <a:solidFill>
                  <a:schemeClr val="tx1"/>
                </a:solidFill>
                <a:effectLst/>
                <a:latin typeface="+mn-lt"/>
                <a:ea typeface="+mn-ea"/>
                <a:cs typeface="+mn-cs"/>
              </a:rPr>
              <a:t>) </a:t>
            </a:r>
            <a:r>
              <a:rPr lang="hu-HU" sz="1200" b="1" i="0" kern="1200" dirty="0">
                <a:solidFill>
                  <a:schemeClr val="tx1"/>
                </a:solidFill>
                <a:effectLst/>
                <a:latin typeface="+mn-lt"/>
                <a:ea typeface="+mn-ea"/>
                <a:cs typeface="+mn-cs"/>
              </a:rPr>
              <a:t>az előirányzat-átcsoportosítás a közfeladatok változásával </a:t>
            </a:r>
            <a:r>
              <a:rPr lang="hu-HU" sz="1200" b="1" i="0" kern="1200">
                <a:solidFill>
                  <a:schemeClr val="tx1"/>
                </a:solidFill>
                <a:effectLst/>
                <a:latin typeface="+mn-lt"/>
                <a:ea typeface="+mn-ea"/>
                <a:cs typeface="+mn-cs"/>
              </a:rPr>
              <a:t>kapcsolatban szükséges</a:t>
            </a:r>
            <a:r>
              <a:rPr lang="hu-HU" sz="1200" b="0" i="0" kern="1200">
                <a:solidFill>
                  <a:schemeClr val="tx1"/>
                </a:solidFill>
                <a:effectLst/>
                <a:latin typeface="+mn-lt"/>
                <a:ea typeface="+mn-ea"/>
                <a:cs typeface="+mn-cs"/>
              </a:rPr>
              <a:t>,</a:t>
            </a:r>
            <a:endParaRPr lang="hu-HU" sz="1200" b="0" i="0" kern="1200" dirty="0">
              <a:solidFill>
                <a:schemeClr val="tx1"/>
              </a:solidFill>
              <a:effectLst/>
              <a:latin typeface="+mn-lt"/>
              <a:ea typeface="+mn-ea"/>
              <a:cs typeface="+mn-cs"/>
            </a:endParaRPr>
          </a:p>
          <a:p>
            <a:r>
              <a:rPr lang="hu-HU" sz="1200" b="0" i="1" kern="1200" dirty="0" err="1">
                <a:solidFill>
                  <a:schemeClr val="tx1"/>
                </a:solidFill>
                <a:effectLst/>
                <a:latin typeface="+mn-lt"/>
                <a:ea typeface="+mn-ea"/>
                <a:cs typeface="+mn-cs"/>
              </a:rPr>
              <a:t>bc</a:t>
            </a:r>
            <a:r>
              <a:rPr lang="hu-HU" sz="1200" b="0" i="1" kern="1200" dirty="0">
                <a:solidFill>
                  <a:schemeClr val="tx1"/>
                </a:solidFill>
                <a:effectLst/>
                <a:latin typeface="+mn-lt"/>
                <a:ea typeface="+mn-ea"/>
                <a:cs typeface="+mn-cs"/>
              </a:rPr>
              <a:t>) </a:t>
            </a:r>
            <a:r>
              <a:rPr lang="hu-HU" sz="1200" b="0" i="0" kern="1200" dirty="0">
                <a:solidFill>
                  <a:schemeClr val="tx1"/>
                </a:solidFill>
                <a:effectLst/>
                <a:latin typeface="+mn-lt"/>
                <a:ea typeface="+mn-ea"/>
                <a:cs typeface="+mn-cs"/>
              </a:rPr>
              <a:t>a fejezeti általános tartalék fejezeten belüli előirányzat-átcsoportosítása előre nem valószínűsíthető és nem tervezhető költségvetési kiadás </a:t>
            </a:r>
            <a:r>
              <a:rPr lang="hu-HU" sz="1200" b="0" i="0" kern="1200">
                <a:solidFill>
                  <a:schemeClr val="tx1"/>
                </a:solidFill>
                <a:effectLst/>
                <a:latin typeface="+mn-lt"/>
                <a:ea typeface="+mn-ea"/>
                <a:cs typeface="+mn-cs"/>
              </a:rPr>
              <a:t>teljesítéséhez szükséges,</a:t>
            </a:r>
            <a:endParaRPr lang="hu-HU" sz="1200" b="0" i="0" kern="1200" dirty="0">
              <a:solidFill>
                <a:schemeClr val="tx1"/>
              </a:solidFill>
              <a:effectLst/>
              <a:latin typeface="+mn-lt"/>
              <a:ea typeface="+mn-ea"/>
              <a:cs typeface="+mn-cs"/>
            </a:endParaRPr>
          </a:p>
          <a:p>
            <a:r>
              <a:rPr lang="hu-HU" sz="1200" b="0" i="1" kern="1200" dirty="0" err="1">
                <a:solidFill>
                  <a:schemeClr val="tx1"/>
                </a:solidFill>
                <a:effectLst/>
                <a:latin typeface="+mn-lt"/>
                <a:ea typeface="+mn-ea"/>
                <a:cs typeface="+mn-cs"/>
              </a:rPr>
              <a:t>bd</a:t>
            </a:r>
            <a:r>
              <a:rPr lang="hu-HU" sz="1200" b="0" i="1" kern="1200" dirty="0">
                <a:solidFill>
                  <a:schemeClr val="tx1"/>
                </a:solidFill>
                <a:effectLst/>
                <a:latin typeface="+mn-lt"/>
                <a:ea typeface="+mn-ea"/>
                <a:cs typeface="+mn-cs"/>
              </a:rPr>
              <a:t>) </a:t>
            </a:r>
            <a:r>
              <a:rPr lang="hu-HU" sz="1200" b="0" i="0" kern="1200" dirty="0">
                <a:solidFill>
                  <a:schemeClr val="tx1"/>
                </a:solidFill>
                <a:effectLst/>
                <a:latin typeface="+mn-lt"/>
                <a:ea typeface="+mn-ea"/>
                <a:cs typeface="+mn-cs"/>
              </a:rPr>
              <a:t>az az államháztartás központi alrendszerébe tartozó költségvetési szerv részére költségvetési támogatás biztosításával </a:t>
            </a:r>
            <a:r>
              <a:rPr lang="hu-HU" sz="1200" b="0" i="0" kern="1200">
                <a:solidFill>
                  <a:schemeClr val="tx1"/>
                </a:solidFill>
                <a:effectLst/>
                <a:latin typeface="+mn-lt"/>
                <a:ea typeface="+mn-ea"/>
                <a:cs typeface="+mn-cs"/>
              </a:rPr>
              <a:t>kapcsolatban szükséges,</a:t>
            </a:r>
            <a:endParaRPr lang="hu-HU" sz="1200" b="0" i="0" kern="1200" dirty="0">
              <a:solidFill>
                <a:schemeClr val="tx1"/>
              </a:solidFill>
              <a:effectLst/>
              <a:latin typeface="+mn-lt"/>
              <a:ea typeface="+mn-ea"/>
              <a:cs typeface="+mn-cs"/>
            </a:endParaRPr>
          </a:p>
          <a:p>
            <a:r>
              <a:rPr lang="hu-HU" sz="1200" b="0" i="1" kern="1200" dirty="0">
                <a:solidFill>
                  <a:schemeClr val="tx1"/>
                </a:solidFill>
                <a:effectLst/>
                <a:latin typeface="+mn-lt"/>
                <a:ea typeface="+mn-ea"/>
                <a:cs typeface="+mn-cs"/>
              </a:rPr>
              <a:t>be) </a:t>
            </a:r>
            <a:r>
              <a:rPr lang="hu-HU" sz="1200" b="0" i="0" kern="1200" dirty="0">
                <a:solidFill>
                  <a:schemeClr val="tx1"/>
                </a:solidFill>
                <a:effectLst/>
                <a:latin typeface="+mn-lt"/>
                <a:ea typeface="+mn-ea"/>
                <a:cs typeface="+mn-cs"/>
              </a:rPr>
              <a:t>az európai uniós források felhasználásához kapcsolódik vagy</a:t>
            </a:r>
          </a:p>
          <a:p>
            <a:r>
              <a:rPr lang="hu-HU" sz="1200" b="0" i="1" kern="1200" dirty="0" err="1">
                <a:solidFill>
                  <a:schemeClr val="tx1"/>
                </a:solidFill>
                <a:effectLst/>
                <a:latin typeface="+mn-lt"/>
                <a:ea typeface="+mn-ea"/>
                <a:cs typeface="+mn-cs"/>
              </a:rPr>
              <a:t>bf</a:t>
            </a:r>
            <a:r>
              <a:rPr lang="hu-HU" sz="1200" b="0" i="1" kern="1200" dirty="0">
                <a:solidFill>
                  <a:schemeClr val="tx1"/>
                </a:solidFill>
                <a:effectLst/>
                <a:latin typeface="+mn-lt"/>
                <a:ea typeface="+mn-ea"/>
                <a:cs typeface="+mn-cs"/>
              </a:rPr>
              <a:t>)</a:t>
            </a:r>
            <a:r>
              <a:rPr lang="hu-HU" sz="1200" b="1" i="1" u="none" strike="noStrike" kern="1200" baseline="30000" dirty="0">
                <a:solidFill>
                  <a:schemeClr val="tx1"/>
                </a:solidFill>
                <a:effectLst/>
                <a:latin typeface="+mn-lt"/>
                <a:ea typeface="+mn-ea"/>
                <a:cs typeface="+mn-cs"/>
                <a:hlinkClick r:id="rId4"/>
              </a:rPr>
              <a:t> * </a:t>
            </a:r>
            <a:r>
              <a:rPr lang="hu-HU" sz="1200" b="0" i="1" kern="1200" dirty="0">
                <a:solidFill>
                  <a:schemeClr val="tx1"/>
                </a:solidFill>
                <a:effectLst/>
                <a:latin typeface="+mn-lt"/>
                <a:ea typeface="+mn-ea"/>
                <a:cs typeface="+mn-cs"/>
              </a:rPr>
              <a:t> </a:t>
            </a:r>
            <a:r>
              <a:rPr lang="hu-HU" sz="1200" b="0" i="0" kern="1200" dirty="0">
                <a:solidFill>
                  <a:schemeClr val="tx1"/>
                </a:solidFill>
                <a:effectLst/>
                <a:latin typeface="+mn-lt"/>
                <a:ea typeface="+mn-ea"/>
                <a:cs typeface="+mn-cs"/>
              </a:rPr>
              <a:t>elkülönített állami pénzalap és fejezeti kezelésű előirányzat javára feladatátadással kapcsolatban szükséges.</a:t>
            </a:r>
          </a:p>
          <a:p>
            <a:r>
              <a:rPr lang="hu-HU" sz="1200" b="0" i="0" kern="1200" dirty="0">
                <a:solidFill>
                  <a:schemeClr val="tx1"/>
                </a:solidFill>
                <a:effectLst/>
                <a:latin typeface="+mn-lt"/>
                <a:ea typeface="+mn-ea"/>
                <a:cs typeface="+mn-cs"/>
              </a:rPr>
              <a:t>(4) A (3) bekezdés alapján</a:t>
            </a:r>
          </a:p>
          <a:p>
            <a:r>
              <a:rPr lang="hu-HU" sz="1200" b="0" i="1" kern="1200" dirty="0">
                <a:solidFill>
                  <a:schemeClr val="tx1"/>
                </a:solidFill>
                <a:effectLst/>
                <a:latin typeface="+mn-lt"/>
                <a:ea typeface="+mn-ea"/>
                <a:cs typeface="+mn-cs"/>
              </a:rPr>
              <a:t>a) </a:t>
            </a:r>
            <a:r>
              <a:rPr lang="hu-HU" sz="1200" b="0" i="0" kern="1200" dirty="0">
                <a:solidFill>
                  <a:schemeClr val="tx1"/>
                </a:solidFill>
                <a:effectLst/>
                <a:latin typeface="+mn-lt"/>
                <a:ea typeface="+mn-ea"/>
                <a:cs typeface="+mn-cs"/>
              </a:rPr>
              <a:t>fejezeten belüli előirányzat-átcsoportosításra a fejezetet irányító szerv egyoldalú </a:t>
            </a:r>
            <a:r>
              <a:rPr lang="hu-HU" sz="1200" b="0" i="0" kern="1200">
                <a:solidFill>
                  <a:schemeClr val="tx1"/>
                </a:solidFill>
                <a:effectLst/>
                <a:latin typeface="+mn-lt"/>
                <a:ea typeface="+mn-ea"/>
                <a:cs typeface="+mn-cs"/>
              </a:rPr>
              <a:t>jognyilatkozata alapján,</a:t>
            </a:r>
            <a:endParaRPr lang="hu-HU" sz="1200" b="0" i="0" kern="1200" dirty="0">
              <a:solidFill>
                <a:schemeClr val="tx1"/>
              </a:solidFill>
              <a:effectLst/>
              <a:latin typeface="+mn-lt"/>
              <a:ea typeface="+mn-ea"/>
              <a:cs typeface="+mn-cs"/>
            </a:endParaRPr>
          </a:p>
          <a:p>
            <a:r>
              <a:rPr lang="hu-HU" sz="1200" b="0" i="1" kern="1200" dirty="0">
                <a:solidFill>
                  <a:schemeClr val="tx1"/>
                </a:solidFill>
                <a:effectLst/>
                <a:latin typeface="+mn-lt"/>
                <a:ea typeface="+mn-ea"/>
                <a:cs typeface="+mn-cs"/>
              </a:rPr>
              <a:t>b) </a:t>
            </a:r>
            <a:r>
              <a:rPr lang="hu-HU" sz="1200" b="0" i="0" kern="1200" dirty="0">
                <a:solidFill>
                  <a:schemeClr val="tx1"/>
                </a:solidFill>
                <a:effectLst/>
                <a:latin typeface="+mn-lt"/>
                <a:ea typeface="+mn-ea"/>
                <a:cs typeface="+mn-cs"/>
              </a:rPr>
              <a:t>fejezetek közötti előirányzat-átcsoportosításra az érintett fejezetet irányító szervek megállapodása alapján</a:t>
            </a:r>
            <a:r>
              <a:rPr lang="hu-HU" sz="1200" b="1" i="0" u="none" strike="noStrike" kern="1200" baseline="30000" dirty="0">
                <a:solidFill>
                  <a:schemeClr val="tx1"/>
                </a:solidFill>
                <a:effectLst/>
                <a:latin typeface="+mn-lt"/>
                <a:ea typeface="+mn-ea"/>
                <a:cs typeface="+mn-cs"/>
                <a:hlinkClick r:id="rId5"/>
              </a:rPr>
              <a:t> * </a:t>
            </a:r>
            <a:endParaRPr lang="hu-HU" sz="1200" b="0" i="0" kern="1200" dirty="0">
              <a:solidFill>
                <a:schemeClr val="tx1"/>
              </a:solidFill>
              <a:effectLst/>
              <a:latin typeface="+mn-lt"/>
              <a:ea typeface="+mn-ea"/>
              <a:cs typeface="+mn-cs"/>
            </a:endParaRPr>
          </a:p>
          <a:p>
            <a:r>
              <a:rPr lang="hu-HU" sz="1200" b="0" i="0" kern="1200" dirty="0">
                <a:solidFill>
                  <a:schemeClr val="tx1"/>
                </a:solidFill>
                <a:effectLst/>
                <a:latin typeface="+mn-lt"/>
                <a:ea typeface="+mn-ea"/>
                <a:cs typeface="+mn-cs"/>
              </a:rPr>
              <a:t>kerülhet sor.</a:t>
            </a:r>
          </a:p>
          <a:p>
            <a:r>
              <a:rPr lang="hu-HU" sz="1200" b="0" i="0" kern="1200" dirty="0">
                <a:solidFill>
                  <a:schemeClr val="tx1"/>
                </a:solidFill>
                <a:effectLst/>
                <a:latin typeface="+mn-lt"/>
                <a:ea typeface="+mn-ea"/>
                <a:cs typeface="+mn-cs"/>
              </a:rPr>
              <a:t>(5)</a:t>
            </a:r>
            <a:r>
              <a:rPr lang="hu-HU" sz="1200" b="1" i="0" u="none" strike="noStrike" kern="1200" baseline="30000" dirty="0">
                <a:solidFill>
                  <a:schemeClr val="tx1"/>
                </a:solidFill>
                <a:effectLst/>
                <a:latin typeface="+mn-lt"/>
                <a:ea typeface="+mn-ea"/>
                <a:cs typeface="+mn-cs"/>
                <a:hlinkClick r:id="rId6"/>
              </a:rPr>
              <a:t> * </a:t>
            </a:r>
            <a:r>
              <a:rPr lang="hu-HU" sz="1200" b="0" i="0" kern="1200" dirty="0">
                <a:solidFill>
                  <a:schemeClr val="tx1"/>
                </a:solidFill>
                <a:effectLst/>
                <a:latin typeface="+mn-lt"/>
                <a:ea typeface="+mn-ea"/>
                <a:cs typeface="+mn-cs"/>
              </a:rPr>
              <a:t> </a:t>
            </a:r>
            <a:r>
              <a:rPr lang="hu-HU" sz="1200" b="1" i="0" kern="1200" dirty="0">
                <a:solidFill>
                  <a:schemeClr val="tx1"/>
                </a:solidFill>
                <a:effectLst/>
                <a:latin typeface="+mn-lt"/>
                <a:ea typeface="+mn-ea"/>
                <a:cs typeface="+mn-cs"/>
              </a:rPr>
              <a:t>Az államháztartásért felelős miniszter előzetes hozzájárulására van szükség a (3) bekezdés </a:t>
            </a:r>
            <a:r>
              <a:rPr lang="hu-HU" sz="1200" b="1" i="1" kern="1200" dirty="0">
                <a:solidFill>
                  <a:schemeClr val="tx1"/>
                </a:solidFill>
                <a:effectLst/>
                <a:latin typeface="+mn-lt"/>
                <a:ea typeface="+mn-ea"/>
                <a:cs typeface="+mn-cs"/>
              </a:rPr>
              <a:t>a) </a:t>
            </a:r>
            <a:r>
              <a:rPr lang="hu-HU" sz="1200" b="1" i="0" kern="1200" dirty="0">
                <a:solidFill>
                  <a:schemeClr val="tx1"/>
                </a:solidFill>
                <a:effectLst/>
                <a:latin typeface="+mn-lt"/>
                <a:ea typeface="+mn-ea"/>
                <a:cs typeface="+mn-cs"/>
              </a:rPr>
              <a:t>pontja </a:t>
            </a:r>
            <a:r>
              <a:rPr lang="hu-HU" sz="1200" b="1" i="0" kern="1200">
                <a:solidFill>
                  <a:schemeClr val="tx1"/>
                </a:solidFill>
                <a:effectLst/>
                <a:latin typeface="+mn-lt"/>
                <a:ea typeface="+mn-ea"/>
                <a:cs typeface="+mn-cs"/>
              </a:rPr>
              <a:t>szerinti előirányzat-átcsoportosításhoz, </a:t>
            </a:r>
            <a:r>
              <a:rPr lang="hu-HU" sz="1200" b="1" i="0" kern="1200" dirty="0">
                <a:solidFill>
                  <a:schemeClr val="tx1"/>
                </a:solidFill>
                <a:effectLst/>
                <a:latin typeface="+mn-lt"/>
                <a:ea typeface="+mn-ea"/>
                <a:cs typeface="+mn-cs"/>
              </a:rPr>
              <a:t>ha az a Kormány irányítása alá tartozó fejezetek </a:t>
            </a:r>
            <a:r>
              <a:rPr lang="hu-HU" sz="1200" b="1" i="0" kern="1200">
                <a:solidFill>
                  <a:schemeClr val="tx1"/>
                </a:solidFill>
                <a:effectLst/>
                <a:latin typeface="+mn-lt"/>
                <a:ea typeface="+mn-ea"/>
                <a:cs typeface="+mn-cs"/>
              </a:rPr>
              <a:t>között történik</a:t>
            </a:r>
            <a:r>
              <a:rPr lang="hu-HU" sz="1200" b="0" i="0" kern="1200">
                <a:solidFill>
                  <a:schemeClr val="tx1"/>
                </a:solidFill>
                <a:effectLst/>
                <a:latin typeface="+mn-lt"/>
                <a:ea typeface="+mn-ea"/>
                <a:cs typeface="+mn-cs"/>
              </a:rPr>
              <a:t>, </a:t>
            </a:r>
            <a:r>
              <a:rPr lang="hu-HU" sz="1200" b="0" i="0" kern="1200" dirty="0">
                <a:solidFill>
                  <a:schemeClr val="tx1"/>
                </a:solidFill>
                <a:effectLst/>
                <a:latin typeface="+mn-lt"/>
                <a:ea typeface="+mn-ea"/>
                <a:cs typeface="+mn-cs"/>
              </a:rPr>
              <a:t>és a (3) bekezdés </a:t>
            </a:r>
            <a:r>
              <a:rPr lang="hu-HU" sz="1200" b="0" i="1" kern="1200" dirty="0">
                <a:solidFill>
                  <a:schemeClr val="tx1"/>
                </a:solidFill>
                <a:effectLst/>
                <a:latin typeface="+mn-lt"/>
                <a:ea typeface="+mn-ea"/>
                <a:cs typeface="+mn-cs"/>
              </a:rPr>
              <a:t>b) </a:t>
            </a:r>
            <a:r>
              <a:rPr lang="hu-HU" sz="1200" b="0" i="0" kern="1200" dirty="0">
                <a:solidFill>
                  <a:schemeClr val="tx1"/>
                </a:solidFill>
                <a:effectLst/>
                <a:latin typeface="+mn-lt"/>
                <a:ea typeface="+mn-ea"/>
                <a:cs typeface="+mn-cs"/>
              </a:rPr>
              <a:t>pont </a:t>
            </a:r>
            <a:r>
              <a:rPr lang="hu-HU" sz="1200" b="0" i="1" kern="1200" dirty="0" err="1">
                <a:solidFill>
                  <a:schemeClr val="tx1"/>
                </a:solidFill>
                <a:effectLst/>
                <a:latin typeface="+mn-lt"/>
                <a:ea typeface="+mn-ea"/>
                <a:cs typeface="+mn-cs"/>
              </a:rPr>
              <a:t>ba</a:t>
            </a:r>
            <a:r>
              <a:rPr lang="hu-HU" sz="1200" b="0" i="1" kern="1200" dirty="0">
                <a:solidFill>
                  <a:schemeClr val="tx1"/>
                </a:solidFill>
                <a:effectLst/>
                <a:latin typeface="+mn-lt"/>
                <a:ea typeface="+mn-ea"/>
                <a:cs typeface="+mn-cs"/>
              </a:rPr>
              <a:t>) </a:t>
            </a:r>
            <a:r>
              <a:rPr lang="hu-HU" sz="1200" b="0" i="0" kern="1200" dirty="0">
                <a:solidFill>
                  <a:schemeClr val="tx1"/>
                </a:solidFill>
                <a:effectLst/>
                <a:latin typeface="+mn-lt"/>
                <a:ea typeface="+mn-ea"/>
                <a:cs typeface="+mn-cs"/>
              </a:rPr>
              <a:t>és </a:t>
            </a:r>
            <a:r>
              <a:rPr lang="hu-HU" sz="1200" b="0" i="1" kern="1200" dirty="0" err="1">
                <a:solidFill>
                  <a:schemeClr val="tx1"/>
                </a:solidFill>
                <a:effectLst/>
                <a:latin typeface="+mn-lt"/>
                <a:ea typeface="+mn-ea"/>
                <a:cs typeface="+mn-cs"/>
              </a:rPr>
              <a:t>bb</a:t>
            </a:r>
            <a:r>
              <a:rPr lang="hu-HU" sz="1200" b="0" i="1" kern="1200" dirty="0">
                <a:solidFill>
                  <a:schemeClr val="tx1"/>
                </a:solidFill>
                <a:effectLst/>
                <a:latin typeface="+mn-lt"/>
                <a:ea typeface="+mn-ea"/>
                <a:cs typeface="+mn-cs"/>
              </a:rPr>
              <a:t>) </a:t>
            </a:r>
            <a:r>
              <a:rPr lang="hu-HU" sz="1200" b="0" i="0" kern="1200">
                <a:solidFill>
                  <a:schemeClr val="tx1"/>
                </a:solidFill>
                <a:effectLst/>
                <a:latin typeface="+mn-lt"/>
                <a:ea typeface="+mn-ea"/>
                <a:cs typeface="+mn-cs"/>
              </a:rPr>
              <a:t>alpontja szerinti, </a:t>
            </a:r>
            <a:r>
              <a:rPr lang="hu-HU" sz="1200" b="0" i="0" kern="1200" dirty="0">
                <a:solidFill>
                  <a:schemeClr val="tx1"/>
                </a:solidFill>
                <a:effectLst/>
                <a:latin typeface="+mn-lt"/>
                <a:ea typeface="+mn-ea"/>
                <a:cs typeface="+mn-cs"/>
              </a:rPr>
              <a:t>a Kormány irányítása alá tartozó fejezeten belüli és az ilyen fejezetek közötti előirányzat-átcsoportosításhoz.</a:t>
            </a:r>
          </a:p>
          <a:p>
            <a:endParaRPr lang="hu-HU" dirty="0"/>
          </a:p>
        </p:txBody>
      </p:sp>
      <p:sp>
        <p:nvSpPr>
          <p:cNvPr id="4" name="Dia számának helye 3"/>
          <p:cNvSpPr>
            <a:spLocks noGrp="1"/>
          </p:cNvSpPr>
          <p:nvPr>
            <p:ph type="sldNum" sz="quarter" idx="10"/>
          </p:nvPr>
        </p:nvSpPr>
        <p:spPr/>
        <p:txBody>
          <a:bodyPr/>
          <a:lstStyle/>
          <a:p>
            <a:fld id="{332CFCE1-CB4D-4823-886F-E8A6D2798E35}" type="slidenum">
              <a:rPr lang="hu-HU" smtClean="0"/>
              <a:t>52</a:t>
            </a:fld>
            <a:endParaRPr lang="hu-HU"/>
          </a:p>
        </p:txBody>
      </p:sp>
    </p:spTree>
    <p:extLst>
      <p:ext uri="{BB962C8B-B14F-4D97-AF65-F5344CB8AC3E}">
        <p14:creationId xmlns:p14="http://schemas.microsoft.com/office/powerpoint/2010/main" val="42279454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altLang="en-US" sz="2000" u="sng" dirty="0">
                <a:solidFill>
                  <a:srgbClr val="00B050"/>
                </a:solidFill>
                <a:latin typeface="Arial" panose="020B0604020202020204" pitchFamily="34" charset="0"/>
                <a:cs typeface="Arial" panose="020B0604020202020204" pitchFamily="34" charset="0"/>
              </a:rPr>
              <a:t>központi </a:t>
            </a:r>
            <a:r>
              <a:rPr lang="hu-HU" altLang="en-US" sz="2000" u="sng">
                <a:solidFill>
                  <a:srgbClr val="00B050"/>
                </a:solidFill>
                <a:latin typeface="Arial" panose="020B0604020202020204" pitchFamily="34" charset="0"/>
                <a:cs typeface="Arial" panose="020B0604020202020204" pitchFamily="34" charset="0"/>
              </a:rPr>
              <a:t>költségvetési szervek, </a:t>
            </a:r>
            <a:r>
              <a:rPr lang="hu-HU" altLang="en-US" sz="2000" u="sng" dirty="0">
                <a:solidFill>
                  <a:srgbClr val="00B050"/>
                </a:solidFill>
                <a:latin typeface="Arial" panose="020B0604020202020204" pitchFamily="34" charset="0"/>
                <a:cs typeface="Arial" panose="020B0604020202020204" pitchFamily="34" charset="0"/>
              </a:rPr>
              <a:t>fejezeti kezelésű előirányzatok</a:t>
            </a:r>
          </a:p>
          <a:p>
            <a:pPr algn="just"/>
            <a:r>
              <a:rPr lang="hu-HU" sz="1700" dirty="0"/>
              <a:t>150. § (4) Az államháztartás központi alrendszerébe tartozó költségvetési szerv és a fejezeti kezelésű előirányzat </a:t>
            </a:r>
            <a:r>
              <a:rPr lang="hu-HU" sz="1700" u="sng" dirty="0"/>
              <a:t>kötelezettségvállalással nem terhelt </a:t>
            </a:r>
            <a:r>
              <a:rPr lang="hu-HU" sz="1700" dirty="0"/>
              <a:t>költségvetési maradványát </a:t>
            </a:r>
            <a:r>
              <a:rPr lang="hu-HU" sz="900" i="1" dirty="0"/>
              <a:t>az éves költségvetési beszámolónak a Kincstár által működtetett elektronikus adatszolgáltató rendszerben a Kincstár által </a:t>
            </a:r>
            <a:r>
              <a:rPr lang="hu-HU" sz="900" i="1"/>
              <a:t>történő elfogadását, </a:t>
            </a:r>
            <a:r>
              <a:rPr lang="hu-HU" sz="900" i="1" dirty="0"/>
              <a:t>de legkésőbb az elfogadásra rendelkezésre álló határidő elteltét követő tíz munkanapon belül</a:t>
            </a:r>
            <a:r>
              <a:rPr lang="hu-HU" sz="1700" dirty="0"/>
              <a:t> a </a:t>
            </a:r>
            <a:r>
              <a:rPr lang="hu-HU" sz="1700" b="1" dirty="0"/>
              <a:t>Központi </a:t>
            </a:r>
            <a:r>
              <a:rPr lang="hu-HU" sz="1700" b="1" dirty="0" err="1"/>
              <a:t>Maradványelszámolási</a:t>
            </a:r>
            <a:r>
              <a:rPr lang="hu-HU" sz="1700" b="1" dirty="0"/>
              <a:t> Alap </a:t>
            </a:r>
            <a:r>
              <a:rPr lang="hu-HU" sz="1700" dirty="0"/>
              <a:t>előirányzat javára be kell fizetni.</a:t>
            </a:r>
            <a:endParaRPr lang="hu-HU" sz="1700" u="sng" dirty="0">
              <a:latin typeface="Arial" panose="020B0604020202020204" pitchFamily="34" charset="0"/>
              <a:cs typeface="Arial" panose="020B0604020202020204" pitchFamily="34" charset="0"/>
            </a:endParaRPr>
          </a:p>
          <a:p>
            <a:pPr algn="just"/>
            <a:r>
              <a:rPr lang="hu-HU" sz="1700" dirty="0"/>
              <a:t>152. § (1) A fejezetet irányító szerv a fejezetbe sorolt költségvetési szervek és fejezeti kezelésű előirányzatok </a:t>
            </a:r>
            <a:r>
              <a:rPr lang="hu-HU" sz="1700" u="sng"/>
              <a:t>kötelezettségvállalással terhelt</a:t>
            </a:r>
            <a:r>
              <a:rPr lang="hu-HU" sz="1700"/>
              <a:t>, </a:t>
            </a:r>
            <a:r>
              <a:rPr lang="hu-HU" sz="1700" dirty="0"/>
              <a:t>azonban a költségvetési évet követő év június 30-áig pénzügyileg nem teljesült költségvetési maradványáról a költségvetési évet követő év augusztus 15-éig elszámolást készít az államháztartásért felelős miniszternek.</a:t>
            </a:r>
          </a:p>
          <a:p>
            <a:pPr marL="400050" lvl="1" indent="0" algn="just">
              <a:buNone/>
            </a:pPr>
            <a:r>
              <a:rPr lang="hu-HU" sz="1700" dirty="0"/>
              <a:t>2) A meghiúsult kötelezettségvállalás miatt kötelezettségvállalással nem terhelt költségvetési maradványt </a:t>
            </a:r>
            <a:r>
              <a:rPr lang="hu-HU" sz="1000" dirty="0"/>
              <a:t>az (1) bekezdés szerinti elszámolás elküldését követő tíz munkanapon belül </a:t>
            </a:r>
            <a:r>
              <a:rPr lang="hu-HU" sz="1700" dirty="0"/>
              <a:t>a Központi </a:t>
            </a:r>
            <a:r>
              <a:rPr lang="hu-HU" sz="1700" dirty="0" err="1"/>
              <a:t>Maradványelszámolási</a:t>
            </a:r>
            <a:r>
              <a:rPr lang="hu-HU" sz="1700" dirty="0"/>
              <a:t> Alap előirányzat javára be kell fizetni. </a:t>
            </a:r>
          </a:p>
          <a:p>
            <a:endParaRPr lang="hu-HU" sz="1700" u="sng" dirty="0">
              <a:latin typeface="Arial" panose="020B0604020202020204" pitchFamily="34" charset="0"/>
              <a:cs typeface="Arial" panose="020B0604020202020204" pitchFamily="34" charset="0"/>
            </a:endParaRPr>
          </a:p>
          <a:p>
            <a:r>
              <a:rPr lang="hu-HU" sz="1700" dirty="0"/>
              <a:t>153. § *  </a:t>
            </a:r>
            <a:r>
              <a:rPr lang="hu-HU" sz="1700" b="1" dirty="0"/>
              <a:t>A Központi </a:t>
            </a:r>
            <a:r>
              <a:rPr lang="hu-HU" sz="1700" b="1" dirty="0" err="1"/>
              <a:t>Maradványelszámolási</a:t>
            </a:r>
            <a:r>
              <a:rPr lang="hu-HU" sz="1700" b="1" dirty="0"/>
              <a:t> Alap kiadási előirányzatának előirányzat átcsoportosítással történő felhasználásáról az államháztartásért felelős miniszter előterjesztése alapján a Kormány egyedi határozatban rendelkezik</a:t>
            </a:r>
          </a:p>
          <a:p>
            <a:endParaRPr lang="hu-HU" dirty="0"/>
          </a:p>
        </p:txBody>
      </p:sp>
      <p:sp>
        <p:nvSpPr>
          <p:cNvPr id="4" name="Dia számának helye 3"/>
          <p:cNvSpPr>
            <a:spLocks noGrp="1"/>
          </p:cNvSpPr>
          <p:nvPr>
            <p:ph type="sldNum" sz="quarter" idx="10"/>
          </p:nvPr>
        </p:nvSpPr>
        <p:spPr/>
        <p:txBody>
          <a:bodyPr/>
          <a:lstStyle/>
          <a:p>
            <a:fld id="{332CFCE1-CB4D-4823-886F-E8A6D2798E35}" type="slidenum">
              <a:rPr lang="hu-HU" smtClean="0"/>
              <a:t>53</a:t>
            </a:fld>
            <a:endParaRPr lang="hu-HU"/>
          </a:p>
        </p:txBody>
      </p:sp>
    </p:spTree>
    <p:extLst>
      <p:ext uri="{BB962C8B-B14F-4D97-AF65-F5344CB8AC3E}">
        <p14:creationId xmlns:p14="http://schemas.microsoft.com/office/powerpoint/2010/main" val="42279454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hu-HU" sz="2000" b="1" dirty="0"/>
              <a:t>Country </a:t>
            </a:r>
            <a:r>
              <a:rPr lang="hu-HU" sz="2000" b="1" dirty="0" err="1"/>
              <a:t>Protection</a:t>
            </a:r>
            <a:r>
              <a:rPr lang="hu-HU" sz="2000" b="1" dirty="0"/>
              <a:t> </a:t>
            </a:r>
            <a:r>
              <a:rPr lang="hu-HU" sz="2000" b="1" dirty="0" err="1"/>
              <a:t>Fund</a:t>
            </a:r>
            <a:r>
              <a:rPr lang="hu-HU" sz="2000" b="1" dirty="0"/>
              <a:t> </a:t>
            </a:r>
            <a:r>
              <a:rPr lang="en-US" sz="2000" dirty="0"/>
              <a:t>is a special budget reserve that serves as risk insurance against unforeseen events that could cause a deficit overshoot.</a:t>
            </a:r>
            <a:r>
              <a:rPr lang="hu-HU" sz="2000" dirty="0"/>
              <a:t> </a:t>
            </a:r>
          </a:p>
          <a:p>
            <a:pPr marL="0" marR="0" indent="0" algn="l" defTabSz="914400" rtl="0" eaLnBrk="1" fontAlgn="auto" latinLnBrk="0" hangingPunct="1">
              <a:lnSpc>
                <a:spcPct val="100000"/>
              </a:lnSpc>
              <a:spcBef>
                <a:spcPts val="600"/>
              </a:spcBef>
              <a:spcAft>
                <a:spcPts val="600"/>
              </a:spcAft>
              <a:buClrTx/>
              <a:buSzTx/>
              <a:buFontTx/>
              <a:buNone/>
              <a:tabLst/>
              <a:defRPr/>
            </a:pPr>
            <a:endParaRPr lang="hu-HU" sz="2000" dirty="0"/>
          </a:p>
          <a:p>
            <a:pPr marL="0" marR="0" indent="0" algn="l" defTabSz="914400" rtl="0" eaLnBrk="1" fontAlgn="auto" latinLnBrk="0" hangingPunct="1">
              <a:lnSpc>
                <a:spcPct val="100000"/>
              </a:lnSpc>
              <a:spcBef>
                <a:spcPts val="600"/>
              </a:spcBef>
              <a:spcAft>
                <a:spcPts val="600"/>
              </a:spcAft>
              <a:buClrTx/>
              <a:buSzTx/>
              <a:buFontTx/>
              <a:buNone/>
              <a:tabLst/>
              <a:defRPr/>
            </a:pPr>
            <a:r>
              <a:rPr lang="hu-HU" sz="2000" b="1" dirty="0" err="1"/>
              <a:t>Reserves</a:t>
            </a:r>
            <a:r>
              <a:rPr lang="hu-HU" sz="2000" b="1" dirty="0"/>
              <a:t> </a:t>
            </a:r>
            <a:r>
              <a:rPr lang="hu-HU" sz="2000" b="1" dirty="0" err="1"/>
              <a:t>for</a:t>
            </a:r>
            <a:r>
              <a:rPr lang="hu-HU" sz="2000" b="1" dirty="0"/>
              <a:t> </a:t>
            </a:r>
            <a:r>
              <a:rPr lang="hu-HU" sz="2000" b="1" dirty="0" err="1"/>
              <a:t>extraordinary</a:t>
            </a:r>
            <a:r>
              <a:rPr lang="hu-HU" sz="2000" b="1" dirty="0"/>
              <a:t> </a:t>
            </a:r>
            <a:r>
              <a:rPr lang="hu-HU" sz="2000" b="1" dirty="0" err="1"/>
              <a:t>government</a:t>
            </a:r>
            <a:r>
              <a:rPr lang="hu-HU" sz="2000" b="1" dirty="0"/>
              <a:t> </a:t>
            </a:r>
            <a:r>
              <a:rPr lang="hu-HU" sz="2000" b="1" dirty="0" err="1"/>
              <a:t>measures</a:t>
            </a:r>
            <a:r>
              <a:rPr lang="hu-HU" sz="2000" b="1" dirty="0"/>
              <a:t> </a:t>
            </a:r>
            <a:r>
              <a:rPr lang="en-US" sz="2000" dirty="0"/>
              <a:t>is a</a:t>
            </a:r>
            <a:r>
              <a:rPr lang="hu-HU" sz="2000" dirty="0"/>
              <a:t> </a:t>
            </a:r>
            <a:r>
              <a:rPr lang="hu-HU" sz="2000" dirty="0" err="1"/>
              <a:t>on</a:t>
            </a:r>
            <a:r>
              <a:rPr lang="hu-HU" sz="2000" dirty="0"/>
              <a:t> </a:t>
            </a:r>
            <a:r>
              <a:rPr lang="hu-HU" sz="2000" dirty="0" err="1"/>
              <a:t>the</a:t>
            </a:r>
            <a:r>
              <a:rPr lang="hu-HU" sz="2000" dirty="0"/>
              <a:t> </a:t>
            </a:r>
            <a:r>
              <a:rPr lang="hu-HU" sz="2000" dirty="0" err="1"/>
              <a:t>one</a:t>
            </a:r>
            <a:r>
              <a:rPr lang="hu-HU" sz="2000" dirty="0"/>
              <a:t> </a:t>
            </a:r>
            <a:r>
              <a:rPr lang="hu-HU" sz="2000" dirty="0" err="1"/>
              <a:t>hand</a:t>
            </a:r>
            <a:r>
              <a:rPr lang="hu-HU" sz="2000" baseline="0" dirty="0"/>
              <a:t> a </a:t>
            </a:r>
            <a:r>
              <a:rPr lang="hu-HU" sz="2000" baseline="0" dirty="0" err="1"/>
              <a:t>contingency</a:t>
            </a:r>
            <a:r>
              <a:rPr lang="hu-HU" sz="2000" baseline="0" dirty="0"/>
              <a:t> </a:t>
            </a:r>
            <a:r>
              <a:rPr lang="hu-HU" sz="2000" baseline="0" dirty="0" err="1"/>
              <a:t>reserve</a:t>
            </a:r>
            <a:r>
              <a:rPr lang="hu-HU" sz="2000" baseline="0" dirty="0"/>
              <a:t> </a:t>
            </a:r>
            <a:r>
              <a:rPr lang="hu-HU" sz="2000" baseline="0" dirty="0" err="1"/>
              <a:t>for</a:t>
            </a:r>
            <a:r>
              <a:rPr lang="hu-HU" sz="2000" baseline="0" dirty="0"/>
              <a:t> </a:t>
            </a:r>
            <a:r>
              <a:rPr lang="hu-HU" sz="2000" baseline="0" dirty="0" err="1"/>
              <a:t>unforeseen</a:t>
            </a:r>
            <a:r>
              <a:rPr lang="hu-HU" sz="2000" baseline="0" dirty="0"/>
              <a:t> </a:t>
            </a:r>
            <a:r>
              <a:rPr lang="hu-HU" sz="2000" baseline="0" dirty="0" err="1"/>
              <a:t>expenditure</a:t>
            </a:r>
            <a:r>
              <a:rPr lang="hu-HU" sz="2000" baseline="0" dirty="0"/>
              <a:t> (</a:t>
            </a:r>
            <a:r>
              <a:rPr lang="hu-HU" sz="2000" baseline="0" dirty="0" err="1"/>
              <a:t>natural</a:t>
            </a:r>
            <a:r>
              <a:rPr lang="hu-HU" sz="2000" baseline="0" dirty="0"/>
              <a:t> </a:t>
            </a:r>
            <a:r>
              <a:rPr lang="hu-HU" sz="2000" baseline="0" dirty="0" err="1"/>
              <a:t>disasters</a:t>
            </a:r>
            <a:r>
              <a:rPr lang="hu-HU" sz="2000" baseline="0" dirty="0"/>
              <a:t>) and </a:t>
            </a:r>
            <a:r>
              <a:rPr lang="hu-HU" sz="2000" baseline="0" dirty="0" err="1"/>
              <a:t>on</a:t>
            </a:r>
            <a:r>
              <a:rPr lang="hu-HU" sz="2000" baseline="0" dirty="0"/>
              <a:t> </a:t>
            </a:r>
            <a:r>
              <a:rPr lang="hu-HU" sz="2000" baseline="0" dirty="0" err="1"/>
              <a:t>the</a:t>
            </a:r>
            <a:r>
              <a:rPr lang="hu-HU" sz="2000" baseline="0" dirty="0"/>
              <a:t> </a:t>
            </a:r>
            <a:r>
              <a:rPr lang="hu-HU" sz="2000" baseline="0" dirty="0" err="1"/>
              <a:t>other</a:t>
            </a:r>
            <a:r>
              <a:rPr lang="hu-HU" sz="2000" baseline="0" dirty="0"/>
              <a:t> </a:t>
            </a:r>
            <a:r>
              <a:rPr lang="hu-HU" sz="2000" baseline="0" dirty="0" err="1"/>
              <a:t>hand</a:t>
            </a:r>
            <a:r>
              <a:rPr lang="hu-HU" sz="2000" baseline="0" dirty="0"/>
              <a:t> </a:t>
            </a:r>
            <a:r>
              <a:rPr lang="hu-HU" sz="2000" baseline="0" dirty="0" err="1"/>
              <a:t>for</a:t>
            </a:r>
            <a:r>
              <a:rPr lang="hu-HU" sz="2000" baseline="0" dirty="0"/>
              <a:t> </a:t>
            </a:r>
            <a:r>
              <a:rPr lang="hu-HU" sz="2000" baseline="0" err="1"/>
              <a:t>foreseen</a:t>
            </a:r>
            <a:r>
              <a:rPr lang="hu-HU" sz="2000" baseline="0"/>
              <a:t> expenditure, </a:t>
            </a:r>
            <a:r>
              <a:rPr lang="hu-HU" sz="2000" baseline="0" dirty="0" err="1"/>
              <a:t>but</a:t>
            </a:r>
            <a:r>
              <a:rPr lang="hu-HU" sz="2000" baseline="0" dirty="0"/>
              <a:t> </a:t>
            </a:r>
            <a:r>
              <a:rPr lang="hu-HU" sz="2000" baseline="0" dirty="0" err="1"/>
              <a:t>not</a:t>
            </a:r>
            <a:r>
              <a:rPr lang="hu-HU" sz="2000" baseline="0" dirty="0"/>
              <a:t> </a:t>
            </a:r>
            <a:r>
              <a:rPr lang="hu-HU" sz="2000" baseline="0" dirty="0" err="1"/>
              <a:t>yet</a:t>
            </a:r>
            <a:r>
              <a:rPr lang="hu-HU" sz="2000" baseline="0" dirty="0"/>
              <a:t> </a:t>
            </a:r>
            <a:r>
              <a:rPr lang="hu-HU" sz="2000" baseline="0" dirty="0" err="1"/>
              <a:t>decided</a:t>
            </a:r>
            <a:r>
              <a:rPr lang="hu-HU" sz="2000" baseline="0" dirty="0"/>
              <a:t>/</a:t>
            </a:r>
            <a:r>
              <a:rPr lang="hu-HU" sz="2000" baseline="0" dirty="0" err="1"/>
              <a:t>announced</a:t>
            </a:r>
            <a:r>
              <a:rPr lang="hu-HU" sz="2000" baseline="0" dirty="0"/>
              <a:t> (policy </a:t>
            </a:r>
            <a:r>
              <a:rPr lang="hu-HU" sz="2000" baseline="0" dirty="0" err="1"/>
              <a:t>reserve</a:t>
            </a:r>
            <a:r>
              <a:rPr lang="hu-HU" sz="2000" baseline="0" dirty="0"/>
              <a:t>) </a:t>
            </a:r>
            <a:endParaRPr lang="hu-HU" sz="2000" dirty="0"/>
          </a:p>
          <a:p>
            <a:pPr>
              <a:spcBef>
                <a:spcPts val="600"/>
              </a:spcBef>
              <a:spcAft>
                <a:spcPts val="600"/>
              </a:spcAft>
            </a:pPr>
            <a:endParaRPr lang="hu-HU" sz="2000" b="1" i="1" dirty="0">
              <a:effectLst/>
              <a:latin typeface="Times New Roman" panose="02020603050405020304" pitchFamily="18" charset="0"/>
              <a:ea typeface="+mn-ea"/>
              <a:cs typeface="Times New Roman" panose="02020603050405020304" pitchFamily="18" charset="0"/>
            </a:endParaRPr>
          </a:p>
          <a:p>
            <a:pPr>
              <a:spcBef>
                <a:spcPts val="600"/>
              </a:spcBef>
              <a:spcAft>
                <a:spcPts val="600"/>
              </a:spcAft>
            </a:pPr>
            <a:endParaRPr lang="hu-HU" sz="2000" b="1" i="1" dirty="0">
              <a:effectLst/>
              <a:latin typeface="Times New Roman" panose="02020603050405020304" pitchFamily="18" charset="0"/>
              <a:ea typeface="+mn-ea"/>
              <a:cs typeface="Times New Roman" panose="02020603050405020304" pitchFamily="18" charset="0"/>
            </a:endParaRPr>
          </a:p>
          <a:p>
            <a:pPr>
              <a:spcBef>
                <a:spcPts val="600"/>
              </a:spcBef>
              <a:spcAft>
                <a:spcPts val="600"/>
              </a:spcAft>
            </a:pPr>
            <a:endParaRPr lang="hu-HU" sz="2000" b="1" i="1" dirty="0">
              <a:effectLst/>
              <a:latin typeface="Times New Roman" panose="02020603050405020304" pitchFamily="18" charset="0"/>
              <a:ea typeface="+mn-ea"/>
              <a:cs typeface="Times New Roman" panose="02020603050405020304" pitchFamily="18" charset="0"/>
            </a:endParaRPr>
          </a:p>
          <a:p>
            <a:pPr>
              <a:spcBef>
                <a:spcPts val="600"/>
              </a:spcBef>
              <a:spcAft>
                <a:spcPts val="600"/>
              </a:spcAft>
            </a:pPr>
            <a:r>
              <a:rPr lang="hu-HU" sz="2000" b="1" i="1" dirty="0">
                <a:effectLst/>
                <a:latin typeface="Times New Roman" panose="02020603050405020304" pitchFamily="18" charset="0"/>
                <a:ea typeface="+mn-ea"/>
                <a:cs typeface="Times New Roman" panose="02020603050405020304" pitchFamily="18" charset="0"/>
              </a:rPr>
              <a:t>Rendkívüli kormányzati intézkedések: </a:t>
            </a:r>
          </a:p>
          <a:p>
            <a:pPr algn="just"/>
            <a:r>
              <a:rPr lang="hu-HU" sz="2000" b="1" dirty="0">
                <a:effectLst/>
                <a:latin typeface="Times New Roman" panose="02020603050405020304" pitchFamily="18" charset="0"/>
                <a:ea typeface="+mn-ea"/>
                <a:cs typeface="Times New Roman" panose="02020603050405020304" pitchFamily="18" charset="0"/>
              </a:rPr>
              <a:t>Az Áht. 21. §</a:t>
            </a:r>
            <a:r>
              <a:rPr lang="hu-HU" sz="2000" b="1" dirty="0" err="1">
                <a:effectLst/>
                <a:latin typeface="Times New Roman" panose="02020603050405020304" pitchFamily="18" charset="0"/>
                <a:ea typeface="+mn-ea"/>
                <a:cs typeface="Times New Roman" panose="02020603050405020304" pitchFamily="18" charset="0"/>
              </a:rPr>
              <a:t>-a</a:t>
            </a:r>
            <a:r>
              <a:rPr lang="hu-HU" sz="2000" b="1" dirty="0">
                <a:effectLst/>
                <a:latin typeface="Times New Roman" panose="02020603050405020304" pitchFamily="18" charset="0"/>
                <a:ea typeface="+mn-ea"/>
                <a:cs typeface="Times New Roman" panose="02020603050405020304" pitchFamily="18" charset="0"/>
              </a:rPr>
              <a:t> szerint az I. félévben az RKI 40%-a </a:t>
            </a:r>
            <a:r>
              <a:rPr lang="hu-HU" sz="2000" b="1">
                <a:effectLst/>
                <a:latin typeface="Times New Roman" panose="02020603050405020304" pitchFamily="18" charset="0"/>
                <a:ea typeface="+mn-ea"/>
                <a:cs typeface="Times New Roman" panose="02020603050405020304" pitchFamily="18" charset="0"/>
              </a:rPr>
              <a:t>használható fel, </a:t>
            </a:r>
            <a:r>
              <a:rPr lang="hu-HU" sz="2000" b="1" dirty="0">
                <a:effectLst/>
                <a:latin typeface="Times New Roman" panose="02020603050405020304" pitchFamily="18" charset="0"/>
                <a:ea typeface="+mn-ea"/>
                <a:cs typeface="Times New Roman" panose="02020603050405020304" pitchFamily="18" charset="0"/>
              </a:rPr>
              <a:t>ennél nagyobb felhasználáshoz az Országgyűlés jóváhagyása szükséges.     </a:t>
            </a:r>
          </a:p>
          <a:p>
            <a:pPr algn="just">
              <a:spcBef>
                <a:spcPts val="600"/>
              </a:spcBef>
              <a:spcAft>
                <a:spcPts val="600"/>
              </a:spcAft>
            </a:pPr>
            <a:r>
              <a:rPr lang="hu-HU" sz="2000" b="1" i="1" dirty="0" err="1">
                <a:effectLst/>
                <a:latin typeface="Times New Roman" panose="02020603050405020304" pitchFamily="18" charset="0"/>
                <a:ea typeface="+mn-ea"/>
                <a:cs typeface="Times New Roman" panose="02020603050405020304" pitchFamily="18" charset="0"/>
              </a:rPr>
              <a:t>Országvédelmi</a:t>
            </a:r>
            <a:r>
              <a:rPr lang="hu-HU" sz="2000" b="1" i="1" dirty="0">
                <a:effectLst/>
                <a:latin typeface="Times New Roman" panose="02020603050405020304" pitchFamily="18" charset="0"/>
                <a:ea typeface="+mn-ea"/>
                <a:cs typeface="Times New Roman" panose="02020603050405020304" pitchFamily="18" charset="0"/>
              </a:rPr>
              <a:t> Alap:                        </a:t>
            </a:r>
          </a:p>
          <a:p>
            <a:pPr algn="just"/>
            <a:r>
              <a:rPr lang="hu-HU" sz="2000" b="1" dirty="0">
                <a:effectLst/>
                <a:latin typeface="Times New Roman" panose="02020603050405020304" pitchFamily="18" charset="0"/>
                <a:ea typeface="+mn-ea"/>
                <a:cs typeface="Times New Roman" panose="02020603050405020304" pitchFamily="18" charset="0"/>
              </a:rPr>
              <a:t> A Kvtv. 19. §</a:t>
            </a:r>
            <a:r>
              <a:rPr lang="hu-HU" sz="2000" b="1" dirty="0" err="1">
                <a:effectLst/>
                <a:latin typeface="Times New Roman" panose="02020603050405020304" pitchFamily="18" charset="0"/>
                <a:ea typeface="+mn-ea"/>
                <a:cs typeface="Times New Roman" panose="02020603050405020304" pitchFamily="18" charset="0"/>
              </a:rPr>
              <a:t>-a</a:t>
            </a:r>
            <a:r>
              <a:rPr lang="hu-HU" sz="2000" b="1" dirty="0">
                <a:effectLst/>
                <a:latin typeface="Times New Roman" panose="02020603050405020304" pitchFamily="18" charset="0"/>
                <a:ea typeface="+mn-ea"/>
                <a:cs typeface="Times New Roman" panose="02020603050405020304" pitchFamily="18" charset="0"/>
              </a:rPr>
              <a:t> szerint március 31-e után (EDP jelentés</a:t>
            </a:r>
            <a:r>
              <a:rPr lang="hu-HU" sz="2000" b="1">
                <a:effectLst/>
                <a:latin typeface="Times New Roman" panose="02020603050405020304" pitchFamily="18" charset="0"/>
                <a:ea typeface="+mn-ea"/>
                <a:cs typeface="Times New Roman" panose="02020603050405020304" pitchFamily="18" charset="0"/>
              </a:rPr>
              <a:t>) 30,0 </a:t>
            </a:r>
            <a:r>
              <a:rPr lang="hu-HU" sz="2000" b="1" dirty="0">
                <a:effectLst/>
                <a:latin typeface="Times New Roman" panose="02020603050405020304" pitchFamily="18" charset="0"/>
                <a:ea typeface="+mn-ea"/>
                <a:cs typeface="Times New Roman" panose="02020603050405020304" pitchFamily="18" charset="0"/>
              </a:rPr>
              <a:t>Mrd Ft </a:t>
            </a:r>
            <a:r>
              <a:rPr lang="hu-HU" sz="2000" b="1">
                <a:effectLst/>
                <a:latin typeface="Times New Roman" panose="02020603050405020304" pitchFamily="18" charset="0"/>
                <a:ea typeface="+mn-ea"/>
                <a:cs typeface="Times New Roman" panose="02020603050405020304" pitchFamily="18" charset="0"/>
              </a:rPr>
              <a:t>használható fel, </a:t>
            </a:r>
            <a:r>
              <a:rPr lang="hu-HU" sz="2000" b="1" dirty="0">
                <a:effectLst/>
                <a:latin typeface="Times New Roman" panose="02020603050405020304" pitchFamily="18" charset="0"/>
                <a:ea typeface="+mn-ea"/>
                <a:cs typeface="Times New Roman" panose="02020603050405020304" pitchFamily="18" charset="0"/>
              </a:rPr>
              <a:t>amennyiben az EDP hiány a felhasználni kívánt tartalékkal sem haladja meg </a:t>
            </a:r>
            <a:r>
              <a:rPr lang="hu-HU" sz="2000" b="1">
                <a:effectLst/>
                <a:latin typeface="Times New Roman" panose="02020603050405020304" pitchFamily="18" charset="0"/>
                <a:ea typeface="+mn-ea"/>
                <a:cs typeface="Times New Roman" panose="02020603050405020304" pitchFamily="18" charset="0"/>
              </a:rPr>
              <a:t>a hiánycélt, </a:t>
            </a:r>
            <a:r>
              <a:rPr lang="hu-HU" sz="2000" b="1" dirty="0">
                <a:effectLst/>
                <a:latin typeface="Times New Roman" panose="02020603050405020304" pitchFamily="18" charset="0"/>
                <a:ea typeface="+mn-ea"/>
                <a:cs typeface="Times New Roman" panose="02020603050405020304" pitchFamily="18" charset="0"/>
              </a:rPr>
              <a:t>azaz </a:t>
            </a:r>
            <a:r>
              <a:rPr lang="hu-HU" sz="2000" b="1">
                <a:effectLst/>
                <a:latin typeface="Times New Roman" panose="02020603050405020304" pitchFamily="18" charset="0"/>
                <a:ea typeface="+mn-ea"/>
                <a:cs typeface="Times New Roman" panose="02020603050405020304" pitchFamily="18" charset="0"/>
              </a:rPr>
              <a:t>GDP 1,8 </a:t>
            </a:r>
            <a:r>
              <a:rPr lang="hu-HU" sz="2000" b="1" dirty="0">
                <a:effectLst/>
                <a:latin typeface="Times New Roman" panose="02020603050405020304" pitchFamily="18" charset="0"/>
                <a:ea typeface="+mn-ea"/>
                <a:cs typeface="Times New Roman" panose="02020603050405020304" pitchFamily="18" charset="0"/>
              </a:rPr>
              <a:t>%-át. A „maradék</a:t>
            </a:r>
            <a:r>
              <a:rPr lang="hu-HU" sz="2000" b="1">
                <a:effectLst/>
                <a:latin typeface="Times New Roman" panose="02020603050405020304" pitchFamily="18" charset="0"/>
                <a:ea typeface="+mn-ea"/>
                <a:cs typeface="Times New Roman" panose="02020603050405020304" pitchFamily="18" charset="0"/>
              </a:rPr>
              <a:t>” 30,0 </a:t>
            </a:r>
            <a:r>
              <a:rPr lang="hu-HU" sz="2000" b="1" dirty="0">
                <a:effectLst/>
                <a:latin typeface="Times New Roman" panose="02020603050405020304" pitchFamily="18" charset="0"/>
                <a:ea typeface="+mn-ea"/>
                <a:cs typeface="Times New Roman" panose="02020603050405020304" pitchFamily="18" charset="0"/>
              </a:rPr>
              <a:t>Mrd forint szeptember 30-a után használható fel ugyanezen feltétellel.</a:t>
            </a:r>
            <a:endParaRPr lang="hu-HU" sz="2000" b="1" dirty="0">
              <a:latin typeface="Times New Roman" panose="02020603050405020304" pitchFamily="18" charset="0"/>
              <a:cs typeface="Times New Roman" panose="02020603050405020304" pitchFamily="18" charset="0"/>
            </a:endParaRPr>
          </a:p>
          <a:p>
            <a:endParaRPr lang="hu-HU" sz="2000" dirty="0"/>
          </a:p>
          <a:p>
            <a:r>
              <a:rPr lang="hu-HU" sz="2000" dirty="0"/>
              <a:t>(5) A XV. </a:t>
            </a:r>
            <a:r>
              <a:rPr lang="hu-HU" sz="2000"/>
              <a:t>Pénzügyminisztérium fejezet, </a:t>
            </a:r>
            <a:r>
              <a:rPr lang="hu-HU" sz="2000" dirty="0"/>
              <a:t>26</a:t>
            </a:r>
            <a:r>
              <a:rPr lang="hu-HU" sz="2000"/>
              <a:t>. cím, </a:t>
            </a:r>
            <a:r>
              <a:rPr lang="hu-HU" sz="2000" dirty="0"/>
              <a:t>2</a:t>
            </a:r>
            <a:r>
              <a:rPr lang="hu-HU" sz="2000"/>
              <a:t>. alcím, </a:t>
            </a:r>
            <a:r>
              <a:rPr lang="hu-HU" sz="2000" dirty="0"/>
              <a:t>1. Rendkívüli kormányzati intézkedések jogcímcsoport előirányzatnak az Áht. 21. § (3) </a:t>
            </a:r>
            <a:r>
              <a:rPr lang="hu-HU" sz="2000"/>
              <a:t>bekezdésében meghatározott, </a:t>
            </a:r>
            <a:r>
              <a:rPr lang="hu-HU" sz="2000" dirty="0"/>
              <a:t>első félévben felhasználható részéből </a:t>
            </a:r>
            <a:r>
              <a:rPr lang="hu-HU" sz="2000" b="1" dirty="0"/>
              <a:t>legalább </a:t>
            </a:r>
            <a:r>
              <a:rPr lang="hu-HU" sz="2000" b="1"/>
              <a:t>10 000,0 </a:t>
            </a:r>
            <a:r>
              <a:rPr lang="hu-HU" sz="2000" b="1" dirty="0"/>
              <a:t>millió forint </a:t>
            </a:r>
            <a:r>
              <a:rPr lang="hu-HU" sz="2000" dirty="0"/>
              <a:t>csak az EDP jelentés 2019. március 31-ig történő benyújtását követően </a:t>
            </a:r>
            <a:r>
              <a:rPr lang="hu-HU" sz="2000"/>
              <a:t>használható fel, </a:t>
            </a:r>
            <a:r>
              <a:rPr lang="hu-HU" sz="2000" dirty="0"/>
              <a:t>amennyiben a benyújtott EDP jelentésben szereplő EDP-hiány – a felhasználni kívánt tartalékösszeg figyelembevételével – nem haladja meg a </a:t>
            </a:r>
            <a:r>
              <a:rPr lang="hu-HU" sz="2000"/>
              <a:t>GDP 1,8</a:t>
            </a:r>
            <a:r>
              <a:rPr lang="hu-HU" sz="2000" dirty="0"/>
              <a:t>%-át.</a:t>
            </a:r>
          </a:p>
          <a:p>
            <a:r>
              <a:rPr lang="hu-HU" sz="2000" dirty="0"/>
              <a:t> (6) A XV. </a:t>
            </a:r>
            <a:r>
              <a:rPr lang="hu-HU" sz="2000"/>
              <a:t>Pénzügyminisztérium fejezet, </a:t>
            </a:r>
            <a:r>
              <a:rPr lang="hu-HU" sz="2000" dirty="0"/>
              <a:t>26</a:t>
            </a:r>
            <a:r>
              <a:rPr lang="hu-HU" sz="2000"/>
              <a:t>. cím, </a:t>
            </a:r>
            <a:r>
              <a:rPr lang="hu-HU" sz="2000" dirty="0"/>
              <a:t>2</a:t>
            </a:r>
            <a:r>
              <a:rPr lang="hu-HU" sz="2000"/>
              <a:t>. alcím, </a:t>
            </a:r>
            <a:r>
              <a:rPr lang="hu-HU" sz="2000" dirty="0"/>
              <a:t>1. Rendkívüli kormányzati intézkedések jogcímcsoport előirányzatnak az Áht. 21. § (3) bekezdése </a:t>
            </a:r>
            <a:r>
              <a:rPr lang="hu-HU" sz="2000"/>
              <a:t>alapján adódó, </a:t>
            </a:r>
            <a:r>
              <a:rPr lang="hu-HU" sz="2000" dirty="0"/>
              <a:t>második félévben felhasználható részéből legalább </a:t>
            </a:r>
            <a:r>
              <a:rPr lang="hu-HU" sz="2000" b="1"/>
              <a:t>20 000,0 </a:t>
            </a:r>
            <a:r>
              <a:rPr lang="hu-HU" sz="2000" b="1" dirty="0"/>
              <a:t>millió forint </a:t>
            </a:r>
            <a:r>
              <a:rPr lang="hu-HU" sz="2000" dirty="0"/>
              <a:t>csak az EDP jelentés 2019. szeptember 30-ig történő benyújtását követően </a:t>
            </a:r>
            <a:r>
              <a:rPr lang="hu-HU" sz="2000"/>
              <a:t>használható fel, </a:t>
            </a:r>
            <a:r>
              <a:rPr lang="hu-HU" sz="2000" dirty="0"/>
              <a:t>amennyiben a benyújtott EDP jelentésben szereplő EDP-hiány – a felhasználni kívánt tartalékösszeg figyelembevételével – nem haladja meg a </a:t>
            </a:r>
            <a:r>
              <a:rPr lang="hu-HU" sz="2000"/>
              <a:t>GDP 1,8</a:t>
            </a:r>
            <a:r>
              <a:rPr lang="hu-HU" sz="2000" dirty="0"/>
              <a:t>%-át. </a:t>
            </a:r>
          </a:p>
          <a:p>
            <a:endParaRPr lang="hu-HU" sz="2000" dirty="0"/>
          </a:p>
        </p:txBody>
      </p:sp>
      <p:sp>
        <p:nvSpPr>
          <p:cNvPr id="4" name="Dia számának helye 3"/>
          <p:cNvSpPr>
            <a:spLocks noGrp="1"/>
          </p:cNvSpPr>
          <p:nvPr>
            <p:ph type="sldNum" sz="quarter" idx="10"/>
          </p:nvPr>
        </p:nvSpPr>
        <p:spPr/>
        <p:txBody>
          <a:bodyPr/>
          <a:lstStyle/>
          <a:p>
            <a:fld id="{332CFCE1-CB4D-4823-886F-E8A6D2798E35}" type="slidenum">
              <a:rPr lang="hu-HU" smtClean="0"/>
              <a:t>54</a:t>
            </a:fld>
            <a:endParaRPr lang="hu-HU"/>
          </a:p>
        </p:txBody>
      </p:sp>
    </p:spTree>
    <p:extLst>
      <p:ext uri="{BB962C8B-B14F-4D97-AF65-F5344CB8AC3E}">
        <p14:creationId xmlns:p14="http://schemas.microsoft.com/office/powerpoint/2010/main" val="4227945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b="1"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The </a:t>
            </a:r>
            <a:r>
              <a:rPr lang="hu-HU" sz="1200" b="1"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Fundamental</a:t>
            </a:r>
            <a:r>
              <a:rPr lang="hu-HU" sz="1200" b="1"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Law </a:t>
            </a:r>
            <a:r>
              <a:rPr lang="hu-HU" sz="1200" b="1" kern="1200">
                <a:solidFill>
                  <a:schemeClr val="tx1"/>
                </a:solidFill>
                <a:effectLst/>
                <a:latin typeface="Segoe UI" panose="020B0502040204020203" pitchFamily="34" charset="0"/>
                <a:ea typeface="Segoe UI" panose="020B0502040204020203" pitchFamily="34" charset="0"/>
                <a:cs typeface="Segoe UI" panose="020B0502040204020203" pitchFamily="34" charset="0"/>
              </a:rPr>
              <a:t>of Hungary</a:t>
            </a:r>
            <a:r>
              <a:rPr lang="hu-HU" sz="1200" kern="120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Article</a:t>
            </a:r>
            <a:r>
              <a:rPr lang="hu-HU" sz="1200" kern="1200">
                <a:solidFill>
                  <a:schemeClr val="tx1"/>
                </a:solidFill>
                <a:effectLst/>
                <a:latin typeface="Segoe UI" panose="020B0502040204020203" pitchFamily="34" charset="0"/>
                <a:ea typeface="Segoe UI" panose="020B0502040204020203" pitchFamily="34" charset="0"/>
                <a:cs typeface="Segoe UI" panose="020B0502040204020203" pitchFamily="34" charset="0"/>
              </a:rPr>
              <a:t> 36, </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(4): The National Assembly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may</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not</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adopt</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an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Act</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on</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the</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central</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budget</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as</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result</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of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which</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state</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debt</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would</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exceed</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half</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of</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the</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GDP. (5):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As</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long</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as</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state</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debt</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exceeds</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half</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of </a:t>
            </a:r>
            <a:r>
              <a:rPr lang="hu-HU" sz="1200" kern="120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the</a:t>
            </a:r>
            <a:r>
              <a:rPr lang="hu-HU" sz="1200" kern="1200">
                <a:solidFill>
                  <a:schemeClr val="tx1"/>
                </a:solidFill>
                <a:effectLst/>
                <a:latin typeface="Segoe UI" panose="020B0502040204020203" pitchFamily="34" charset="0"/>
                <a:ea typeface="Segoe UI" panose="020B0502040204020203" pitchFamily="34" charset="0"/>
                <a:cs typeface="Segoe UI" panose="020B0502040204020203" pitchFamily="34" charset="0"/>
              </a:rPr>
              <a:t> GDP,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the</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National Assembly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may</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only</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adopt</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an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Act</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on</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the</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central</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budget</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which</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provides</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for</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state</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debt</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reduction</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in</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proportion</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to</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the</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GDP.</a:t>
            </a:r>
          </a:p>
          <a:p>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p>
          <a:p>
            <a:r>
              <a:rPr lang="hu-HU" sz="1200" b="1"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Economic</a:t>
            </a:r>
            <a:r>
              <a:rPr lang="hu-HU" sz="1200" b="1"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Stability</a:t>
            </a:r>
            <a:r>
              <a:rPr lang="hu-HU" sz="1200" b="1"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Act</a:t>
            </a:r>
            <a:r>
              <a:rPr lang="hu-HU" sz="1200" b="1"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4. § (2. &amp; 2.a):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At</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least</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0.1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percentage</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point</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reduction</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in</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the</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debt</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to</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GDP ratio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debt</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ratio</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OR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if</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both</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inflation</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and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real</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GDP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growth</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is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higher</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than</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a:solidFill>
                  <a:schemeClr val="tx1"/>
                </a:solidFill>
                <a:effectLst/>
                <a:latin typeface="Segoe UI" panose="020B0502040204020203" pitchFamily="34" charset="0"/>
                <a:ea typeface="Segoe UI" panose="020B0502040204020203" pitchFamily="34" charset="0"/>
                <a:cs typeface="Segoe UI" panose="020B0502040204020203" pitchFamily="34" charset="0"/>
              </a:rPr>
              <a:t>3 percent,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the</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change</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in</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the</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nominal</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debt</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defined</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in</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the</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budget</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must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not</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exceed</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the</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difference</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of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forecasted</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inflation</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and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half</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of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growth</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of</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real</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GDP.</a:t>
            </a:r>
          </a:p>
          <a:p>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p>
          <a:p>
            <a:r>
              <a:rPr lang="hu-HU" sz="1200" b="1"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Balance</a:t>
            </a:r>
            <a:r>
              <a:rPr lang="hu-HU" sz="1200" b="1"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b="1"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Rules</a:t>
            </a:r>
            <a:r>
              <a:rPr lang="hu-HU" sz="1200" b="1"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a:t>
            </a:r>
          </a:p>
          <a:p>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3/A.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-a</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(2a):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In</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planning</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the</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central</a:t>
            </a:r>
            <a:r>
              <a:rPr lang="hu-HU" sz="1200" kern="1200">
                <a:solidFill>
                  <a:schemeClr val="tx1"/>
                </a:solidFill>
                <a:effectLst/>
                <a:latin typeface="Segoe UI" panose="020B0502040204020203" pitchFamily="34" charset="0"/>
                <a:ea typeface="Segoe UI" panose="020B0502040204020203" pitchFamily="34" charset="0"/>
                <a:cs typeface="Segoe UI" panose="020B0502040204020203" pitchFamily="34" charset="0"/>
              </a:rPr>
              <a:t> budget,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the</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government</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sector</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balance</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shall</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be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determined</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in</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accordance</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with</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the</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Fundamental</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Law and </a:t>
            </a:r>
            <a:r>
              <a:rPr lang="hu-HU" sz="1200" kern="1200">
                <a:solidFill>
                  <a:schemeClr val="tx1"/>
                </a:solidFill>
                <a:effectLst/>
                <a:latin typeface="Segoe UI" panose="020B0502040204020203" pitchFamily="34" charset="0"/>
                <a:ea typeface="Segoe UI" panose="020B0502040204020203" pitchFamily="34" charset="0"/>
                <a:cs typeface="Segoe UI" panose="020B0502040204020203" pitchFamily="34" charset="0"/>
              </a:rPr>
              <a:t>EU law, </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and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in</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accordance</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with</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the</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provisions</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of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the</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Economic</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Stability</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Act</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The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government</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sector</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balance</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shall</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always</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be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in</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line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with</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the</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medium</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term</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budgetary</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objective</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(MTO)</a:t>
            </a:r>
          </a:p>
          <a:p>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3/A.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-a</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(2b):  </a:t>
            </a:r>
            <a:r>
              <a:rPr lang="hu-HU" sz="1200" kern="120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Budget</a:t>
            </a:r>
            <a:r>
              <a:rPr lang="hu-HU" sz="1200" kern="1200">
                <a:solidFill>
                  <a:schemeClr val="tx1"/>
                </a:solidFill>
                <a:effectLst/>
                <a:latin typeface="Segoe UI" panose="020B0502040204020203" pitchFamily="34" charset="0"/>
                <a:ea typeface="Segoe UI" panose="020B0502040204020203" pitchFamily="34" charset="0"/>
                <a:cs typeface="Segoe UI" panose="020B0502040204020203" pitchFamily="34" charset="0"/>
              </a:rPr>
              <a:t> deficit,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calculated</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by</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the</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methodology</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(ESA 2010) must be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below</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the</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3% of GDP.</a:t>
            </a:r>
          </a:p>
        </p:txBody>
      </p:sp>
      <p:sp>
        <p:nvSpPr>
          <p:cNvPr id="4" name="Dia számának helye 3"/>
          <p:cNvSpPr>
            <a:spLocks noGrp="1"/>
          </p:cNvSpPr>
          <p:nvPr>
            <p:ph type="sldNum" sz="quarter" idx="10"/>
          </p:nvPr>
        </p:nvSpPr>
        <p:spPr/>
        <p:txBody>
          <a:bodyPr/>
          <a:lstStyle/>
          <a:p>
            <a:fld id="{332CFCE1-CB4D-4823-886F-E8A6D2798E35}" type="slidenum">
              <a:rPr lang="hu-HU" smtClean="0"/>
              <a:t>5</a:t>
            </a:fld>
            <a:endParaRPr lang="hu-HU"/>
          </a:p>
        </p:txBody>
      </p:sp>
    </p:spTree>
    <p:extLst>
      <p:ext uri="{BB962C8B-B14F-4D97-AF65-F5344CB8AC3E}">
        <p14:creationId xmlns:p14="http://schemas.microsoft.com/office/powerpoint/2010/main" val="10962380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sz="2000" dirty="0"/>
              <a:t>If there are </a:t>
            </a:r>
            <a:r>
              <a:rPr lang="en-US" sz="2000"/>
              <a:t>additional revenues, </a:t>
            </a:r>
            <a:r>
              <a:rPr lang="en-US" sz="2000" dirty="0"/>
              <a:t>the government could support </a:t>
            </a:r>
            <a:r>
              <a:rPr lang="en-US" sz="2000"/>
              <a:t>economic recovery, </a:t>
            </a:r>
            <a:r>
              <a:rPr lang="en-US" sz="2000" dirty="0"/>
              <a:t>using within-</a:t>
            </a:r>
            <a:r>
              <a:rPr lang="hu-HU" sz="2000" dirty="0"/>
              <a:t>y</a:t>
            </a:r>
            <a:r>
              <a:rPr lang="en-US" sz="2000" dirty="0"/>
              <a:t>ear savings for spending on </a:t>
            </a:r>
            <a:r>
              <a:rPr lang="en-US" sz="2000"/>
              <a:t>priority areas, </a:t>
            </a:r>
            <a:r>
              <a:rPr lang="en-US" sz="2000" dirty="0"/>
              <a:t>keeping the deficit target constant.</a:t>
            </a:r>
            <a:endParaRPr lang="hu-HU" sz="2000" dirty="0"/>
          </a:p>
          <a:p>
            <a:endParaRPr lang="hu-HU" sz="2000" dirty="0"/>
          </a:p>
          <a:p>
            <a:r>
              <a:rPr lang="en-US" sz="2000" b="0" i="0" u="none" strike="noStrike" kern="1200" dirty="0">
                <a:solidFill>
                  <a:schemeClr val="tx1"/>
                </a:solidFill>
                <a:effectLst/>
                <a:latin typeface="+mn-lt"/>
                <a:ea typeface="+mn-ea"/>
                <a:cs typeface="+mn-cs"/>
              </a:rPr>
              <a:t>Total amount of supplementary budgets (as a share of GDP)</a:t>
            </a:r>
            <a:r>
              <a:rPr lang="en-US" sz="2000" dirty="0"/>
              <a:t> </a:t>
            </a:r>
            <a:r>
              <a:rPr lang="hu-HU" sz="2000" dirty="0"/>
              <a:t>2014</a:t>
            </a:r>
            <a:r>
              <a:rPr lang="hu-HU" sz="2000"/>
              <a:t>: </a:t>
            </a:r>
            <a:r>
              <a:rPr lang="en-US" sz="2000" b="0" i="0" u="none" strike="noStrike" kern="1200">
                <a:solidFill>
                  <a:schemeClr val="tx1"/>
                </a:solidFill>
                <a:effectLst/>
                <a:latin typeface="+mn-lt"/>
                <a:ea typeface="+mn-ea"/>
                <a:cs typeface="+mn-cs"/>
              </a:rPr>
              <a:t>0,50</a:t>
            </a:r>
            <a:r>
              <a:rPr lang="en-US" sz="2000" b="0" i="0" u="none" strike="noStrike" kern="1200" dirty="0">
                <a:solidFill>
                  <a:schemeClr val="tx1"/>
                </a:solidFill>
                <a:effectLst/>
                <a:latin typeface="+mn-lt"/>
                <a:ea typeface="+mn-ea"/>
                <a:cs typeface="+mn-cs"/>
              </a:rPr>
              <a:t>%</a:t>
            </a:r>
            <a:r>
              <a:rPr lang="en-US" sz="2000" dirty="0"/>
              <a:t> </a:t>
            </a:r>
            <a:r>
              <a:rPr lang="hu-HU" sz="2000" dirty="0"/>
              <a:t>2015</a:t>
            </a:r>
            <a:r>
              <a:rPr lang="hu-HU" sz="2000"/>
              <a:t>: </a:t>
            </a:r>
            <a:r>
              <a:rPr lang="en-US" sz="2000" b="0" i="0" u="none" strike="noStrike" kern="1200">
                <a:solidFill>
                  <a:schemeClr val="tx1"/>
                </a:solidFill>
                <a:effectLst/>
                <a:latin typeface="+mn-lt"/>
                <a:ea typeface="+mn-ea"/>
                <a:cs typeface="+mn-cs"/>
              </a:rPr>
              <a:t>0,40</a:t>
            </a:r>
            <a:r>
              <a:rPr lang="en-US" sz="2000" b="0" i="0" u="none" strike="noStrike" kern="1200" dirty="0">
                <a:solidFill>
                  <a:schemeClr val="tx1"/>
                </a:solidFill>
                <a:effectLst/>
                <a:latin typeface="+mn-lt"/>
                <a:ea typeface="+mn-ea"/>
                <a:cs typeface="+mn-cs"/>
              </a:rPr>
              <a:t>%</a:t>
            </a:r>
            <a:r>
              <a:rPr lang="en-US" sz="2000" dirty="0"/>
              <a:t> </a:t>
            </a:r>
            <a:r>
              <a:rPr lang="hu-HU" sz="2000" dirty="0"/>
              <a:t>2016</a:t>
            </a:r>
            <a:r>
              <a:rPr lang="hu-HU" sz="2000"/>
              <a:t>: </a:t>
            </a:r>
            <a:r>
              <a:rPr lang="en-US" sz="2000" b="0" i="0" u="none" strike="noStrike" kern="1200">
                <a:solidFill>
                  <a:schemeClr val="tx1"/>
                </a:solidFill>
                <a:effectLst/>
                <a:latin typeface="+mn-lt"/>
                <a:ea typeface="+mn-ea"/>
                <a:cs typeface="+mn-cs"/>
              </a:rPr>
              <a:t>1,30</a:t>
            </a:r>
            <a:r>
              <a:rPr lang="en-US" sz="2000" b="0" i="0" u="none" strike="noStrike" kern="1200" dirty="0">
                <a:solidFill>
                  <a:schemeClr val="tx1"/>
                </a:solidFill>
                <a:effectLst/>
                <a:latin typeface="+mn-lt"/>
                <a:ea typeface="+mn-ea"/>
                <a:cs typeface="+mn-cs"/>
              </a:rPr>
              <a:t>%</a:t>
            </a:r>
            <a:r>
              <a:rPr lang="en-US" sz="2000" dirty="0"/>
              <a:t> </a:t>
            </a:r>
            <a:r>
              <a:rPr lang="hu-HU" sz="2000" dirty="0"/>
              <a:t>2017</a:t>
            </a:r>
            <a:r>
              <a:rPr lang="hu-HU" sz="2000"/>
              <a:t>: </a:t>
            </a:r>
            <a:r>
              <a:rPr lang="en-US" sz="2000" b="0" i="0" u="none" strike="noStrike" kern="1200">
                <a:solidFill>
                  <a:schemeClr val="tx1"/>
                </a:solidFill>
                <a:effectLst/>
                <a:latin typeface="+mn-lt"/>
                <a:ea typeface="+mn-ea"/>
                <a:cs typeface="+mn-cs"/>
              </a:rPr>
              <a:t>0,50</a:t>
            </a:r>
            <a:r>
              <a:rPr lang="en-US" sz="2000" b="0" i="0" u="none" strike="noStrike" kern="1200" dirty="0">
                <a:solidFill>
                  <a:schemeClr val="tx1"/>
                </a:solidFill>
                <a:effectLst/>
                <a:latin typeface="+mn-lt"/>
                <a:ea typeface="+mn-ea"/>
                <a:cs typeface="+mn-cs"/>
              </a:rPr>
              <a:t>%</a:t>
            </a:r>
            <a:r>
              <a:rPr lang="en-US" sz="2000" dirty="0"/>
              <a:t> </a:t>
            </a:r>
            <a:endParaRPr lang="hu-HU" sz="2000" dirty="0"/>
          </a:p>
          <a:p>
            <a:endParaRPr lang="hu-HU" sz="2000" dirty="0"/>
          </a:p>
          <a:p>
            <a:r>
              <a:rPr lang="hu-HU" sz="2000" b="1" i="0" kern="1200" dirty="0">
                <a:solidFill>
                  <a:schemeClr val="tx1"/>
                </a:solidFill>
                <a:effectLst/>
                <a:latin typeface="+mn-lt"/>
                <a:ea typeface="+mn-ea"/>
                <a:cs typeface="+mn-cs"/>
              </a:rPr>
              <a:t>5. § </a:t>
            </a:r>
            <a:r>
              <a:rPr lang="hu-HU" sz="2000" b="0" i="0" kern="1200" dirty="0">
                <a:solidFill>
                  <a:schemeClr val="tx1"/>
                </a:solidFill>
                <a:effectLst/>
                <a:latin typeface="+mn-lt"/>
                <a:ea typeface="+mn-ea"/>
                <a:cs typeface="+mn-cs"/>
              </a:rPr>
              <a:t>(1)</a:t>
            </a:r>
            <a:r>
              <a:rPr lang="hu-HU" sz="2000" b="1" i="0" u="none" strike="noStrike" kern="1200" baseline="30000" dirty="0">
                <a:solidFill>
                  <a:schemeClr val="tx1"/>
                </a:solidFill>
                <a:effectLst/>
                <a:latin typeface="+mn-lt"/>
                <a:ea typeface="+mn-ea"/>
                <a:cs typeface="+mn-cs"/>
                <a:hlinkClick r:id="rId3"/>
              </a:rPr>
              <a:t> * </a:t>
            </a:r>
            <a:r>
              <a:rPr lang="hu-HU" sz="2000" b="0" i="0" kern="1200" dirty="0">
                <a:solidFill>
                  <a:schemeClr val="tx1"/>
                </a:solidFill>
                <a:effectLst/>
                <a:latin typeface="+mn-lt"/>
                <a:ea typeface="+mn-ea"/>
                <a:cs typeface="+mn-cs"/>
              </a:rPr>
              <a:t> A Kormány a féléves adatok alapján felülvizsgálja az </a:t>
            </a:r>
            <a:r>
              <a:rPr lang="hu-HU" sz="2000" b="0" i="0" kern="1200">
                <a:solidFill>
                  <a:schemeClr val="tx1"/>
                </a:solidFill>
                <a:effectLst/>
                <a:latin typeface="+mn-lt"/>
                <a:ea typeface="+mn-ea"/>
                <a:cs typeface="+mn-cs"/>
              </a:rPr>
              <a:t>adósság-szabály érvényesülését, </a:t>
            </a:r>
            <a:r>
              <a:rPr lang="hu-HU" sz="2000" b="0" i="0" kern="1200" dirty="0">
                <a:solidFill>
                  <a:schemeClr val="tx1"/>
                </a:solidFill>
                <a:effectLst/>
                <a:latin typeface="+mn-lt"/>
                <a:ea typeface="+mn-ea"/>
                <a:cs typeface="+mn-cs"/>
              </a:rPr>
              <a:t>melynek eredményéről tájékoztatja az Országgyűlés illetékes bizottságát és a Költségvetési Tanácsot. A felülvizsgálat eredményeként a Kormány a központi költségvetésről szóló törvény módosítására törvényjavaslatot nyújt be </a:t>
            </a:r>
            <a:r>
              <a:rPr lang="hu-HU" sz="2000" b="0" i="0" kern="1200">
                <a:solidFill>
                  <a:schemeClr val="tx1"/>
                </a:solidFill>
                <a:effectLst/>
                <a:latin typeface="+mn-lt"/>
                <a:ea typeface="+mn-ea"/>
                <a:cs typeface="+mn-cs"/>
              </a:rPr>
              <a:t>az Országgyűlésnek, </a:t>
            </a:r>
            <a:r>
              <a:rPr lang="hu-HU" sz="2000" b="0" i="0" kern="1200" dirty="0">
                <a:solidFill>
                  <a:schemeClr val="tx1"/>
                </a:solidFill>
                <a:effectLst/>
                <a:latin typeface="+mn-lt"/>
                <a:ea typeface="+mn-ea"/>
                <a:cs typeface="+mn-cs"/>
              </a:rPr>
              <a:t>ha</a:t>
            </a:r>
          </a:p>
          <a:p>
            <a:r>
              <a:rPr lang="hu-HU" sz="2000" b="0" i="1" kern="1200" dirty="0">
                <a:solidFill>
                  <a:schemeClr val="tx1"/>
                </a:solidFill>
                <a:effectLst/>
                <a:latin typeface="+mn-lt"/>
                <a:ea typeface="+mn-ea"/>
                <a:cs typeface="+mn-cs"/>
              </a:rPr>
              <a:t>a) </a:t>
            </a:r>
            <a:r>
              <a:rPr lang="hu-HU" sz="2000" b="0" i="0" kern="1200" dirty="0" err="1">
                <a:solidFill>
                  <a:schemeClr val="tx1"/>
                </a:solidFill>
                <a:effectLst/>
                <a:latin typeface="+mn-lt"/>
                <a:ea typeface="+mn-ea"/>
                <a:cs typeface="+mn-cs"/>
              </a:rPr>
              <a:t>a</a:t>
            </a:r>
            <a:r>
              <a:rPr lang="hu-HU" sz="2000" b="0" i="0" kern="1200" dirty="0">
                <a:solidFill>
                  <a:schemeClr val="tx1"/>
                </a:solidFill>
                <a:effectLst/>
                <a:latin typeface="+mn-lt"/>
                <a:ea typeface="+mn-ea"/>
                <a:cs typeface="+mn-cs"/>
              </a:rPr>
              <a:t> viszonyítási év utolsó napján </a:t>
            </a:r>
            <a:r>
              <a:rPr lang="hu-HU" sz="2000" b="0" i="0" kern="1200">
                <a:solidFill>
                  <a:schemeClr val="tx1"/>
                </a:solidFill>
                <a:effectLst/>
                <a:latin typeface="+mn-lt"/>
                <a:ea typeface="+mn-ea"/>
                <a:cs typeface="+mn-cs"/>
              </a:rPr>
              <a:t>fennálló államadósság, </a:t>
            </a:r>
            <a:r>
              <a:rPr lang="hu-HU" sz="2000" b="0" i="0" kern="1200" dirty="0">
                <a:solidFill>
                  <a:schemeClr val="tx1"/>
                </a:solidFill>
                <a:effectLst/>
                <a:latin typeface="+mn-lt"/>
                <a:ea typeface="+mn-ea"/>
                <a:cs typeface="+mn-cs"/>
              </a:rPr>
              <a:t>illetve a viszonyítási év bruttó hazai termék </a:t>
            </a:r>
            <a:r>
              <a:rPr lang="hu-HU" sz="2000" b="0" i="0" kern="1200">
                <a:solidFill>
                  <a:schemeClr val="tx1"/>
                </a:solidFill>
                <a:effectLst/>
                <a:latin typeface="+mn-lt"/>
                <a:ea typeface="+mn-ea"/>
                <a:cs typeface="+mn-cs"/>
              </a:rPr>
              <a:t>előzetes tényadatai, </a:t>
            </a:r>
            <a:r>
              <a:rPr lang="hu-HU" sz="2000" b="0" i="0" kern="1200" dirty="0">
                <a:solidFill>
                  <a:schemeClr val="tx1"/>
                </a:solidFill>
                <a:effectLst/>
                <a:latin typeface="+mn-lt"/>
                <a:ea typeface="+mn-ea"/>
                <a:cs typeface="+mn-cs"/>
              </a:rPr>
              <a:t>vagy</a:t>
            </a:r>
          </a:p>
          <a:p>
            <a:r>
              <a:rPr lang="hu-HU" sz="2000" b="0" i="1" kern="1200" dirty="0">
                <a:solidFill>
                  <a:schemeClr val="tx1"/>
                </a:solidFill>
                <a:effectLst/>
                <a:latin typeface="+mn-lt"/>
                <a:ea typeface="+mn-ea"/>
                <a:cs typeface="+mn-cs"/>
              </a:rPr>
              <a:t>b) </a:t>
            </a:r>
            <a:r>
              <a:rPr lang="hu-HU" sz="2000" b="0" i="0" kern="1200">
                <a:solidFill>
                  <a:schemeClr val="tx1"/>
                </a:solidFill>
                <a:effectLst/>
                <a:latin typeface="+mn-lt"/>
                <a:ea typeface="+mn-ea"/>
                <a:cs typeface="+mn-cs"/>
              </a:rPr>
              <a:t>az államháztartási, </a:t>
            </a:r>
            <a:r>
              <a:rPr lang="hu-HU" sz="2000" b="0" i="0" kern="1200" dirty="0">
                <a:solidFill>
                  <a:schemeClr val="tx1"/>
                </a:solidFill>
                <a:effectLst/>
                <a:latin typeface="+mn-lt"/>
                <a:ea typeface="+mn-ea"/>
                <a:cs typeface="+mn-cs"/>
              </a:rPr>
              <a:t>makrogazdasági folyamatok alapján a költségvetési év utolsó napján </a:t>
            </a:r>
            <a:r>
              <a:rPr lang="hu-HU" sz="2000" b="0" i="0" kern="1200">
                <a:solidFill>
                  <a:schemeClr val="tx1"/>
                </a:solidFill>
                <a:effectLst/>
                <a:latin typeface="+mn-lt"/>
                <a:ea typeface="+mn-ea"/>
                <a:cs typeface="+mn-cs"/>
              </a:rPr>
              <a:t>várható államadósság, </a:t>
            </a:r>
            <a:r>
              <a:rPr lang="hu-HU" sz="2000" b="0" i="0" kern="1200" dirty="0">
                <a:solidFill>
                  <a:schemeClr val="tx1"/>
                </a:solidFill>
                <a:effectLst/>
                <a:latin typeface="+mn-lt"/>
                <a:ea typeface="+mn-ea"/>
                <a:cs typeface="+mn-cs"/>
              </a:rPr>
              <a:t>illetve a költségvetési év bruttó hazai termék várható adata</a:t>
            </a:r>
          </a:p>
          <a:p>
            <a:r>
              <a:rPr lang="hu-HU" sz="2000" b="0" i="0" kern="1200" dirty="0">
                <a:solidFill>
                  <a:schemeClr val="tx1"/>
                </a:solidFill>
                <a:effectLst/>
                <a:latin typeface="+mn-lt"/>
                <a:ea typeface="+mn-ea"/>
                <a:cs typeface="+mn-cs"/>
              </a:rPr>
              <a:t>olyan irányban tér el a központi költségvetésről szóló törvényben </a:t>
            </a:r>
            <a:r>
              <a:rPr lang="hu-HU" sz="2000" b="0" i="0" kern="1200">
                <a:solidFill>
                  <a:schemeClr val="tx1"/>
                </a:solidFill>
                <a:effectLst/>
                <a:latin typeface="+mn-lt"/>
                <a:ea typeface="+mn-ea"/>
                <a:cs typeface="+mn-cs"/>
              </a:rPr>
              <a:t>meghatározott adatoktól, </a:t>
            </a:r>
            <a:r>
              <a:rPr lang="hu-HU" sz="2000" b="0" i="0" kern="1200" dirty="0">
                <a:solidFill>
                  <a:schemeClr val="tx1"/>
                </a:solidFill>
                <a:effectLst/>
                <a:latin typeface="+mn-lt"/>
                <a:ea typeface="+mn-ea"/>
                <a:cs typeface="+mn-cs"/>
              </a:rPr>
              <a:t>amely az államadósság-mutató növekedését eredményezné.</a:t>
            </a:r>
          </a:p>
          <a:p>
            <a:endParaRPr lang="hu-HU" sz="2000" b="0" i="0" kern="1200" dirty="0">
              <a:solidFill>
                <a:schemeClr val="tx1"/>
              </a:solidFill>
              <a:effectLst/>
              <a:latin typeface="+mn-lt"/>
              <a:ea typeface="+mn-ea"/>
              <a:cs typeface="+mn-cs"/>
            </a:endParaRPr>
          </a:p>
          <a:p>
            <a:r>
              <a:rPr lang="hu-HU" sz="2000" b="1" i="0" kern="1200" dirty="0">
                <a:solidFill>
                  <a:schemeClr val="tx1"/>
                </a:solidFill>
                <a:effectLst/>
                <a:latin typeface="+mn-lt"/>
                <a:ea typeface="+mn-ea"/>
                <a:cs typeface="+mn-cs"/>
              </a:rPr>
              <a:t>30. §</a:t>
            </a:r>
            <a:r>
              <a:rPr lang="hu-HU" sz="2000" b="0" i="0" kern="1200" dirty="0">
                <a:solidFill>
                  <a:schemeClr val="tx1"/>
                </a:solidFill>
                <a:effectLst/>
                <a:latin typeface="+mn-lt"/>
                <a:ea typeface="+mn-ea"/>
                <a:cs typeface="+mn-cs"/>
              </a:rPr>
              <a:t>(3)</a:t>
            </a:r>
            <a:r>
              <a:rPr lang="hu-HU" sz="2000" b="1" i="0" u="none" strike="noStrike" kern="1200" baseline="30000" dirty="0">
                <a:solidFill>
                  <a:schemeClr val="tx1"/>
                </a:solidFill>
                <a:effectLst/>
                <a:latin typeface="+mn-lt"/>
                <a:ea typeface="+mn-ea"/>
                <a:cs typeface="+mn-cs"/>
                <a:hlinkClick r:id="rId4"/>
              </a:rPr>
              <a:t> * </a:t>
            </a:r>
            <a:r>
              <a:rPr lang="hu-HU" sz="2000" b="0" i="0" kern="1200" dirty="0">
                <a:solidFill>
                  <a:schemeClr val="tx1"/>
                </a:solidFill>
                <a:effectLst/>
                <a:latin typeface="+mn-lt"/>
                <a:ea typeface="+mn-ea"/>
                <a:cs typeface="+mn-cs"/>
              </a:rPr>
              <a:t> A költségvetési bevételi előirányzatok - Kormány rendeletében és a 31. § (1) bekezdésében meghatározott kivételekkel - kizárólag azok túlteljesítése </a:t>
            </a:r>
            <a:r>
              <a:rPr lang="hu-HU" sz="2000" b="0" i="0" kern="1200">
                <a:solidFill>
                  <a:schemeClr val="tx1"/>
                </a:solidFill>
                <a:effectLst/>
                <a:latin typeface="+mn-lt"/>
                <a:ea typeface="+mn-ea"/>
                <a:cs typeface="+mn-cs"/>
              </a:rPr>
              <a:t>esetén növelhetők, </a:t>
            </a:r>
            <a:r>
              <a:rPr lang="hu-HU" sz="2000" b="0" i="0" kern="1200" dirty="0">
                <a:solidFill>
                  <a:schemeClr val="tx1"/>
                </a:solidFill>
                <a:effectLst/>
                <a:latin typeface="+mn-lt"/>
                <a:ea typeface="+mn-ea"/>
                <a:cs typeface="+mn-cs"/>
              </a:rPr>
              <a:t>és a </a:t>
            </a:r>
            <a:r>
              <a:rPr lang="hu-HU" sz="2000" b="1" i="0" kern="1200" dirty="0">
                <a:solidFill>
                  <a:schemeClr val="tx1"/>
                </a:solidFill>
                <a:effectLst/>
                <a:latin typeface="+mn-lt"/>
                <a:ea typeface="+mn-ea"/>
                <a:cs typeface="+mn-cs"/>
              </a:rPr>
              <a:t>költségvetési bevételek tervezettől történő elmaradása esetén azokat csökkenteni kell.</a:t>
            </a:r>
          </a:p>
          <a:p>
            <a:endParaRPr lang="hu-HU" sz="2000" b="0" i="0" kern="1200" dirty="0">
              <a:solidFill>
                <a:schemeClr val="tx1"/>
              </a:solidFill>
              <a:effectLst/>
              <a:latin typeface="+mn-lt"/>
              <a:ea typeface="+mn-ea"/>
              <a:cs typeface="+mn-cs"/>
            </a:endParaRPr>
          </a:p>
          <a:p>
            <a:r>
              <a:rPr lang="hu-HU" sz="2000" b="1" i="0" kern="1200" dirty="0">
                <a:solidFill>
                  <a:schemeClr val="tx1"/>
                </a:solidFill>
                <a:effectLst/>
                <a:latin typeface="+mn-lt"/>
                <a:ea typeface="+mn-ea"/>
                <a:cs typeface="+mn-cs"/>
              </a:rPr>
              <a:t>31. §</a:t>
            </a:r>
            <a:r>
              <a:rPr lang="hu-HU" sz="2000" b="1" i="0" u="none" strike="noStrike" kern="1200" baseline="30000" dirty="0">
                <a:solidFill>
                  <a:schemeClr val="tx1"/>
                </a:solidFill>
                <a:effectLst/>
                <a:latin typeface="+mn-lt"/>
                <a:ea typeface="+mn-ea"/>
                <a:cs typeface="+mn-cs"/>
                <a:hlinkClick r:id="rId5"/>
              </a:rPr>
              <a:t> * </a:t>
            </a:r>
            <a:r>
              <a:rPr lang="hu-HU" sz="2000" b="1" i="0" kern="1200" dirty="0">
                <a:solidFill>
                  <a:schemeClr val="tx1"/>
                </a:solidFill>
                <a:effectLst/>
                <a:latin typeface="+mn-lt"/>
                <a:ea typeface="+mn-ea"/>
                <a:cs typeface="+mn-cs"/>
              </a:rPr>
              <a:t> </a:t>
            </a:r>
            <a:r>
              <a:rPr lang="hu-HU" sz="2000" b="0" i="0" kern="1200" dirty="0">
                <a:solidFill>
                  <a:schemeClr val="tx1"/>
                </a:solidFill>
                <a:effectLst/>
                <a:latin typeface="+mn-lt"/>
                <a:ea typeface="+mn-ea"/>
                <a:cs typeface="+mn-cs"/>
              </a:rPr>
              <a:t>(1) A központi </a:t>
            </a:r>
            <a:r>
              <a:rPr lang="hu-HU" sz="2000" b="0" i="0" kern="1200">
                <a:solidFill>
                  <a:schemeClr val="tx1"/>
                </a:solidFill>
                <a:effectLst/>
                <a:latin typeface="+mn-lt"/>
                <a:ea typeface="+mn-ea"/>
                <a:cs typeface="+mn-cs"/>
              </a:rPr>
              <a:t>kezelésű előirányzatok, </a:t>
            </a:r>
            <a:r>
              <a:rPr lang="hu-HU" sz="2000" b="0" i="0" kern="1200" dirty="0">
                <a:solidFill>
                  <a:schemeClr val="tx1"/>
                </a:solidFill>
                <a:effectLst/>
                <a:latin typeface="+mn-lt"/>
                <a:ea typeface="+mn-ea"/>
                <a:cs typeface="+mn-cs"/>
              </a:rPr>
              <a:t>az elkülönített állami pénzalapok és a társadalombiztosítás pénzügyi alapjai költségvetési bevételi előirányzatait - és szükség szerint ezzel összhangban a költségvetési kiadási előirányzatait - </a:t>
            </a:r>
            <a:r>
              <a:rPr lang="hu-HU" sz="2000" b="1" i="0" kern="1200">
                <a:solidFill>
                  <a:schemeClr val="tx1"/>
                </a:solidFill>
                <a:effectLst/>
                <a:latin typeface="+mn-lt"/>
                <a:ea typeface="+mn-ea"/>
                <a:cs typeface="+mn-cs"/>
              </a:rPr>
              <a:t>módosítani kell, </a:t>
            </a:r>
            <a:r>
              <a:rPr lang="hu-HU" sz="2000" b="1" i="0" kern="1200" dirty="0">
                <a:solidFill>
                  <a:schemeClr val="tx1"/>
                </a:solidFill>
                <a:effectLst/>
                <a:latin typeface="+mn-lt"/>
                <a:ea typeface="+mn-ea"/>
                <a:cs typeface="+mn-cs"/>
              </a:rPr>
              <a:t>ha az adott költségvetési bevételre vonatkozó jogszabályi előírások év közben változnak</a:t>
            </a:r>
          </a:p>
          <a:p>
            <a:endParaRPr lang="hu-HU" sz="2000" dirty="0"/>
          </a:p>
          <a:p>
            <a:r>
              <a:rPr lang="hu-HU" sz="2000" b="1" kern="1200" dirty="0">
                <a:solidFill>
                  <a:schemeClr val="tx1"/>
                </a:solidFill>
                <a:effectLst/>
                <a:latin typeface="+mn-lt"/>
                <a:ea typeface="+mn-ea"/>
                <a:cs typeface="+mn-cs"/>
              </a:rPr>
              <a:t>40. § </a:t>
            </a:r>
            <a:r>
              <a:rPr lang="hu-HU" sz="2000" kern="1200" dirty="0">
                <a:solidFill>
                  <a:schemeClr val="tx1"/>
                </a:solidFill>
                <a:effectLst/>
                <a:latin typeface="+mn-lt"/>
                <a:ea typeface="+mn-ea"/>
                <a:cs typeface="+mn-cs"/>
              </a:rPr>
              <a:t>(1)</a:t>
            </a:r>
            <a:r>
              <a:rPr lang="hu-HU" sz="2000" kern="1200" baseline="30000" dirty="0">
                <a:solidFill>
                  <a:schemeClr val="tx1"/>
                </a:solidFill>
                <a:effectLst/>
                <a:latin typeface="+mn-lt"/>
                <a:ea typeface="+mn-ea"/>
                <a:cs typeface="+mn-cs"/>
                <a:hlinkClick r:id="rId6" action="ppaction://hlinkfile"/>
              </a:rPr>
              <a:t>[3]</a:t>
            </a:r>
            <a:r>
              <a:rPr lang="hu-HU" sz="2000" kern="1200" dirty="0">
                <a:solidFill>
                  <a:schemeClr val="tx1"/>
                </a:solidFill>
                <a:effectLst/>
                <a:latin typeface="+mn-lt"/>
                <a:ea typeface="+mn-ea"/>
                <a:cs typeface="+mn-cs"/>
              </a:rPr>
              <a:t> A Kormány a központi költségvetés </a:t>
            </a:r>
            <a:r>
              <a:rPr lang="hu-HU" sz="2000" kern="1200">
                <a:solidFill>
                  <a:schemeClr val="tx1"/>
                </a:solidFill>
                <a:effectLst/>
                <a:latin typeface="+mn-lt"/>
                <a:ea typeface="+mn-ea"/>
                <a:cs typeface="+mn-cs"/>
              </a:rPr>
              <a:t>költségvetési egyenlegének, </a:t>
            </a:r>
            <a:r>
              <a:rPr lang="hu-HU" sz="2000" kern="1200" dirty="0">
                <a:solidFill>
                  <a:schemeClr val="tx1"/>
                </a:solidFill>
                <a:effectLst/>
                <a:latin typeface="+mn-lt"/>
                <a:ea typeface="+mn-ea"/>
                <a:cs typeface="+mn-cs"/>
              </a:rPr>
              <a:t>vagy a </a:t>
            </a:r>
            <a:r>
              <a:rPr lang="hu-HU" sz="2000" kern="1200" dirty="0" err="1">
                <a:solidFill>
                  <a:schemeClr val="tx1"/>
                </a:solidFill>
                <a:effectLst/>
                <a:latin typeface="+mn-lt"/>
                <a:ea typeface="+mn-ea"/>
                <a:cs typeface="+mn-cs"/>
              </a:rPr>
              <a:t>Gst</a:t>
            </a:r>
            <a:r>
              <a:rPr lang="hu-HU" sz="2000" kern="1200" dirty="0">
                <a:solidFill>
                  <a:schemeClr val="tx1"/>
                </a:solidFill>
                <a:effectLst/>
                <a:latin typeface="+mn-lt"/>
                <a:ea typeface="+mn-ea"/>
                <a:cs typeface="+mn-cs"/>
              </a:rPr>
              <a:t>. 4. § (1) bekezdése alapján a központi költségvetésről szóló törvényben megállapított értékeknek a </a:t>
            </a:r>
            <a:r>
              <a:rPr lang="hu-HU" sz="2000" kern="1200">
                <a:solidFill>
                  <a:schemeClr val="tx1"/>
                </a:solidFill>
                <a:effectLst/>
                <a:latin typeface="+mn-lt"/>
                <a:ea typeface="+mn-ea"/>
                <a:cs typeface="+mn-cs"/>
              </a:rPr>
              <a:t>tervezettől eltérő, </a:t>
            </a:r>
            <a:r>
              <a:rPr lang="hu-HU" sz="2000" kern="1200" dirty="0">
                <a:solidFill>
                  <a:schemeClr val="tx1"/>
                </a:solidFill>
                <a:effectLst/>
                <a:latin typeface="+mn-lt"/>
                <a:ea typeface="+mn-ea"/>
                <a:cs typeface="+mn-cs"/>
              </a:rPr>
              <a:t>kedvezőtlen alakulása esetén a központi költségvetés költségvetési kiadási előirányzatait - a (2) bekezdésben foglalt kivételekkel </a:t>
            </a:r>
            <a:r>
              <a:rPr lang="hu-HU" sz="2000" kern="1200">
                <a:solidFill>
                  <a:schemeClr val="tx1"/>
                </a:solidFill>
                <a:effectLst/>
                <a:latin typeface="+mn-lt"/>
                <a:ea typeface="+mn-ea"/>
                <a:cs typeface="+mn-cs"/>
              </a:rPr>
              <a:t>- zárolhatja, csökkentheti, </a:t>
            </a:r>
            <a:r>
              <a:rPr lang="hu-HU" sz="2000" kern="1200" dirty="0">
                <a:solidFill>
                  <a:schemeClr val="tx1"/>
                </a:solidFill>
                <a:effectLst/>
                <a:latin typeface="+mn-lt"/>
                <a:ea typeface="+mn-ea"/>
                <a:cs typeface="+mn-cs"/>
              </a:rPr>
              <a:t>törölheti azon költségvetési kiadási </a:t>
            </a:r>
            <a:r>
              <a:rPr lang="hu-HU" sz="2000" kern="1200">
                <a:solidFill>
                  <a:schemeClr val="tx1"/>
                </a:solidFill>
                <a:effectLst/>
                <a:latin typeface="+mn-lt"/>
                <a:ea typeface="+mn-ea"/>
                <a:cs typeface="+mn-cs"/>
              </a:rPr>
              <a:t>előirányzatok kivételével, </a:t>
            </a:r>
            <a:r>
              <a:rPr lang="hu-HU" sz="2000" kern="1200" dirty="0">
                <a:solidFill>
                  <a:schemeClr val="tx1"/>
                </a:solidFill>
                <a:effectLst/>
                <a:latin typeface="+mn-lt"/>
                <a:ea typeface="+mn-ea"/>
                <a:cs typeface="+mn-cs"/>
              </a:rPr>
              <a:t>amelyek </a:t>
            </a:r>
            <a:r>
              <a:rPr lang="hu-HU" sz="2000" kern="1200">
                <a:solidFill>
                  <a:schemeClr val="tx1"/>
                </a:solidFill>
                <a:effectLst/>
                <a:latin typeface="+mn-lt"/>
                <a:ea typeface="+mn-ea"/>
                <a:cs typeface="+mn-cs"/>
              </a:rPr>
              <a:t>évközi módosításának, </a:t>
            </a:r>
            <a:r>
              <a:rPr lang="hu-HU" sz="2000" kern="1200" dirty="0">
                <a:solidFill>
                  <a:schemeClr val="tx1"/>
                </a:solidFill>
                <a:effectLst/>
                <a:latin typeface="+mn-lt"/>
                <a:ea typeface="+mn-ea"/>
                <a:cs typeface="+mn-cs"/>
              </a:rPr>
              <a:t>átcsoportosításának jogát az Országgyűlés magának tartotta fenn.</a:t>
            </a:r>
            <a:r>
              <a:rPr lang="hu-HU" sz="2000" kern="1200" baseline="30000" dirty="0">
                <a:solidFill>
                  <a:schemeClr val="tx1"/>
                </a:solidFill>
                <a:effectLst/>
                <a:latin typeface="+mn-lt"/>
                <a:ea typeface="+mn-ea"/>
                <a:cs typeface="+mn-cs"/>
                <a:hlinkClick r:id="rId7" action="ppaction://hlinkfile"/>
              </a:rPr>
              <a:t>[4]</a:t>
            </a:r>
            <a:endParaRPr lang="hu-HU" sz="2000" kern="1200" dirty="0">
              <a:solidFill>
                <a:schemeClr val="tx1"/>
              </a:solidFill>
              <a:effectLst/>
              <a:latin typeface="+mn-lt"/>
              <a:ea typeface="+mn-ea"/>
              <a:cs typeface="+mn-cs"/>
            </a:endParaRPr>
          </a:p>
          <a:p>
            <a:r>
              <a:rPr lang="hu-HU" sz="2000" kern="1200" baseline="30000" dirty="0">
                <a:solidFill>
                  <a:schemeClr val="tx1"/>
                </a:solidFill>
                <a:effectLst/>
                <a:latin typeface="+mn-lt"/>
                <a:ea typeface="+mn-ea"/>
                <a:cs typeface="+mn-cs"/>
                <a:hlinkClick r:id="rId8" action="ppaction://hlinkfile"/>
              </a:rPr>
              <a:t>[3]</a:t>
            </a:r>
            <a:r>
              <a:rPr lang="hu-HU" sz="2000" kern="1200" dirty="0">
                <a:solidFill>
                  <a:schemeClr val="tx1"/>
                </a:solidFill>
                <a:effectLst/>
                <a:latin typeface="+mn-lt"/>
                <a:ea typeface="+mn-ea"/>
                <a:cs typeface="+mn-cs"/>
              </a:rPr>
              <a:t> Módosította: 2014. évi XCIX. törvény 54. § </a:t>
            </a:r>
            <a:r>
              <a:rPr lang="hu-HU" sz="2000" kern="1200">
                <a:solidFill>
                  <a:schemeClr val="tx1"/>
                </a:solidFill>
                <a:effectLst/>
                <a:latin typeface="+mn-lt"/>
                <a:ea typeface="+mn-ea"/>
                <a:cs typeface="+mn-cs"/>
              </a:rPr>
              <a:t>8., </a:t>
            </a:r>
            <a:r>
              <a:rPr lang="hu-HU" sz="2000" kern="1200" dirty="0">
                <a:solidFill>
                  <a:schemeClr val="tx1"/>
                </a:solidFill>
                <a:effectLst/>
                <a:latin typeface="+mn-lt"/>
                <a:ea typeface="+mn-ea"/>
                <a:cs typeface="+mn-cs"/>
              </a:rPr>
              <a:t>34.</a:t>
            </a:r>
          </a:p>
          <a:p>
            <a:r>
              <a:rPr lang="hu-HU" sz="2000" kern="1200" baseline="30000" dirty="0">
                <a:solidFill>
                  <a:schemeClr val="tx1"/>
                </a:solidFill>
                <a:effectLst/>
                <a:latin typeface="+mn-lt"/>
                <a:ea typeface="+mn-ea"/>
                <a:cs typeface="+mn-cs"/>
                <a:hlinkClick r:id="rId9" action="ppaction://hlinkfile"/>
              </a:rPr>
              <a:t>[4]</a:t>
            </a:r>
            <a:r>
              <a:rPr lang="hu-HU" sz="2000" kern="1200" dirty="0">
                <a:solidFill>
                  <a:schemeClr val="tx1"/>
                </a:solidFill>
                <a:effectLst/>
                <a:latin typeface="+mn-lt"/>
                <a:ea typeface="+mn-ea"/>
                <a:cs typeface="+mn-cs"/>
              </a:rPr>
              <a:t> Lásd: 1428/2012. (X. 8.) Korm</a:t>
            </a:r>
            <a:r>
              <a:rPr lang="hu-HU" sz="2000" kern="1200">
                <a:solidFill>
                  <a:schemeClr val="tx1"/>
                </a:solidFill>
                <a:effectLst/>
                <a:latin typeface="+mn-lt"/>
                <a:ea typeface="+mn-ea"/>
                <a:cs typeface="+mn-cs"/>
              </a:rPr>
              <a:t>. határozat, </a:t>
            </a:r>
            <a:r>
              <a:rPr lang="hu-HU" sz="2000" kern="1200" dirty="0">
                <a:solidFill>
                  <a:schemeClr val="tx1"/>
                </a:solidFill>
                <a:effectLst/>
                <a:latin typeface="+mn-lt"/>
                <a:ea typeface="+mn-ea"/>
                <a:cs typeface="+mn-cs"/>
              </a:rPr>
              <a:t>1635/2012. (XII. 18.) Korm</a:t>
            </a:r>
            <a:r>
              <a:rPr lang="hu-HU" sz="2000" kern="1200">
                <a:solidFill>
                  <a:schemeClr val="tx1"/>
                </a:solidFill>
                <a:effectLst/>
                <a:latin typeface="+mn-lt"/>
                <a:ea typeface="+mn-ea"/>
                <a:cs typeface="+mn-cs"/>
              </a:rPr>
              <a:t>. határozat, </a:t>
            </a:r>
            <a:r>
              <a:rPr lang="hu-HU" sz="2000" kern="1200" dirty="0">
                <a:solidFill>
                  <a:schemeClr val="tx1"/>
                </a:solidFill>
                <a:effectLst/>
                <a:latin typeface="+mn-lt"/>
                <a:ea typeface="+mn-ea"/>
                <a:cs typeface="+mn-cs"/>
              </a:rPr>
              <a:t>1259/2013. (V. 13.) Korm</a:t>
            </a:r>
            <a:r>
              <a:rPr lang="hu-HU" sz="2000" kern="1200">
                <a:solidFill>
                  <a:schemeClr val="tx1"/>
                </a:solidFill>
                <a:effectLst/>
                <a:latin typeface="+mn-lt"/>
                <a:ea typeface="+mn-ea"/>
                <a:cs typeface="+mn-cs"/>
              </a:rPr>
              <a:t>. határozat, </a:t>
            </a:r>
            <a:r>
              <a:rPr lang="hu-HU" sz="2000" kern="1200" dirty="0">
                <a:solidFill>
                  <a:schemeClr val="tx1"/>
                </a:solidFill>
                <a:effectLst/>
                <a:latin typeface="+mn-lt"/>
                <a:ea typeface="+mn-ea"/>
                <a:cs typeface="+mn-cs"/>
              </a:rPr>
              <a:t>1381/2014. (VII. 17.) Korm. határozat.</a:t>
            </a:r>
          </a:p>
          <a:p>
            <a:endParaRPr lang="hu-HU" sz="2000" dirty="0"/>
          </a:p>
          <a:p>
            <a:endParaRPr lang="hu-HU" sz="2000" dirty="0"/>
          </a:p>
          <a:p>
            <a:pPr>
              <a:spcBef>
                <a:spcPts val="600"/>
              </a:spcBef>
              <a:spcAft>
                <a:spcPts val="600"/>
              </a:spcAft>
            </a:pPr>
            <a:endParaRPr lang="hu-HU" sz="2000" b="1" i="1" dirty="0">
              <a:effectLst/>
              <a:latin typeface="Times New Roman" panose="02020603050405020304" pitchFamily="18" charset="0"/>
              <a:ea typeface="+mn-ea"/>
              <a:cs typeface="Times New Roman" panose="02020603050405020304" pitchFamily="18" charset="0"/>
            </a:endParaRPr>
          </a:p>
          <a:p>
            <a:pPr>
              <a:spcBef>
                <a:spcPts val="600"/>
              </a:spcBef>
              <a:spcAft>
                <a:spcPts val="600"/>
              </a:spcAft>
            </a:pPr>
            <a:r>
              <a:rPr lang="hu-HU" sz="2000" b="1" i="1" dirty="0">
                <a:effectLst/>
                <a:latin typeface="Times New Roman" panose="02020603050405020304" pitchFamily="18" charset="0"/>
                <a:ea typeface="+mn-ea"/>
                <a:cs typeface="Times New Roman" panose="02020603050405020304" pitchFamily="18" charset="0"/>
              </a:rPr>
              <a:t>Rendkívüli kormányzati intézkedések: </a:t>
            </a:r>
          </a:p>
          <a:p>
            <a:pPr algn="just"/>
            <a:r>
              <a:rPr lang="hu-HU" sz="2000" b="1" dirty="0">
                <a:effectLst/>
                <a:latin typeface="Times New Roman" panose="02020603050405020304" pitchFamily="18" charset="0"/>
                <a:ea typeface="+mn-ea"/>
                <a:cs typeface="Times New Roman" panose="02020603050405020304" pitchFamily="18" charset="0"/>
              </a:rPr>
              <a:t>Az Áht. 21. §</a:t>
            </a:r>
            <a:r>
              <a:rPr lang="hu-HU" sz="2000" b="1" dirty="0" err="1">
                <a:effectLst/>
                <a:latin typeface="Times New Roman" panose="02020603050405020304" pitchFamily="18" charset="0"/>
                <a:ea typeface="+mn-ea"/>
                <a:cs typeface="Times New Roman" panose="02020603050405020304" pitchFamily="18" charset="0"/>
              </a:rPr>
              <a:t>-a</a:t>
            </a:r>
            <a:r>
              <a:rPr lang="hu-HU" sz="2000" b="1" dirty="0">
                <a:effectLst/>
                <a:latin typeface="Times New Roman" panose="02020603050405020304" pitchFamily="18" charset="0"/>
                <a:ea typeface="+mn-ea"/>
                <a:cs typeface="Times New Roman" panose="02020603050405020304" pitchFamily="18" charset="0"/>
              </a:rPr>
              <a:t> szerint az I. félévben az RKI 40%-a </a:t>
            </a:r>
            <a:r>
              <a:rPr lang="hu-HU" sz="2000" b="1">
                <a:effectLst/>
                <a:latin typeface="Times New Roman" panose="02020603050405020304" pitchFamily="18" charset="0"/>
                <a:ea typeface="+mn-ea"/>
                <a:cs typeface="Times New Roman" panose="02020603050405020304" pitchFamily="18" charset="0"/>
              </a:rPr>
              <a:t>használható fel, </a:t>
            </a:r>
            <a:r>
              <a:rPr lang="hu-HU" sz="2000" b="1" dirty="0">
                <a:effectLst/>
                <a:latin typeface="Times New Roman" panose="02020603050405020304" pitchFamily="18" charset="0"/>
                <a:ea typeface="+mn-ea"/>
                <a:cs typeface="Times New Roman" panose="02020603050405020304" pitchFamily="18" charset="0"/>
              </a:rPr>
              <a:t>ennél nagyobb felhasználáshoz az Országgyűlés jóváhagyása szükséges.     </a:t>
            </a:r>
          </a:p>
          <a:p>
            <a:pPr algn="just">
              <a:spcBef>
                <a:spcPts val="600"/>
              </a:spcBef>
              <a:spcAft>
                <a:spcPts val="600"/>
              </a:spcAft>
            </a:pPr>
            <a:r>
              <a:rPr lang="hu-HU" sz="2000" b="1" i="1" dirty="0" err="1">
                <a:effectLst/>
                <a:latin typeface="Times New Roman" panose="02020603050405020304" pitchFamily="18" charset="0"/>
                <a:ea typeface="+mn-ea"/>
                <a:cs typeface="Times New Roman" panose="02020603050405020304" pitchFamily="18" charset="0"/>
              </a:rPr>
              <a:t>Országvédelmi</a:t>
            </a:r>
            <a:r>
              <a:rPr lang="hu-HU" sz="2000" b="1" i="1" dirty="0">
                <a:effectLst/>
                <a:latin typeface="Times New Roman" panose="02020603050405020304" pitchFamily="18" charset="0"/>
                <a:ea typeface="+mn-ea"/>
                <a:cs typeface="Times New Roman" panose="02020603050405020304" pitchFamily="18" charset="0"/>
              </a:rPr>
              <a:t> Alap:                        </a:t>
            </a:r>
          </a:p>
          <a:p>
            <a:pPr algn="just"/>
            <a:r>
              <a:rPr lang="hu-HU" sz="2000" b="1" dirty="0">
                <a:effectLst/>
                <a:latin typeface="Times New Roman" panose="02020603050405020304" pitchFamily="18" charset="0"/>
                <a:ea typeface="+mn-ea"/>
                <a:cs typeface="Times New Roman" panose="02020603050405020304" pitchFamily="18" charset="0"/>
              </a:rPr>
              <a:t> A Kvtv. 19. §</a:t>
            </a:r>
            <a:r>
              <a:rPr lang="hu-HU" sz="2000" b="1" dirty="0" err="1">
                <a:effectLst/>
                <a:latin typeface="Times New Roman" panose="02020603050405020304" pitchFamily="18" charset="0"/>
                <a:ea typeface="+mn-ea"/>
                <a:cs typeface="Times New Roman" panose="02020603050405020304" pitchFamily="18" charset="0"/>
              </a:rPr>
              <a:t>-a</a:t>
            </a:r>
            <a:r>
              <a:rPr lang="hu-HU" sz="2000" b="1" dirty="0">
                <a:effectLst/>
                <a:latin typeface="Times New Roman" panose="02020603050405020304" pitchFamily="18" charset="0"/>
                <a:ea typeface="+mn-ea"/>
                <a:cs typeface="Times New Roman" panose="02020603050405020304" pitchFamily="18" charset="0"/>
              </a:rPr>
              <a:t> szerint március 31-e után (EDP jelentés</a:t>
            </a:r>
            <a:r>
              <a:rPr lang="hu-HU" sz="2000" b="1">
                <a:effectLst/>
                <a:latin typeface="Times New Roman" panose="02020603050405020304" pitchFamily="18" charset="0"/>
                <a:ea typeface="+mn-ea"/>
                <a:cs typeface="Times New Roman" panose="02020603050405020304" pitchFamily="18" charset="0"/>
              </a:rPr>
              <a:t>) 30,0 </a:t>
            </a:r>
            <a:r>
              <a:rPr lang="hu-HU" sz="2000" b="1" dirty="0">
                <a:effectLst/>
                <a:latin typeface="Times New Roman" panose="02020603050405020304" pitchFamily="18" charset="0"/>
                <a:ea typeface="+mn-ea"/>
                <a:cs typeface="Times New Roman" panose="02020603050405020304" pitchFamily="18" charset="0"/>
              </a:rPr>
              <a:t>Mrd Ft </a:t>
            </a:r>
            <a:r>
              <a:rPr lang="hu-HU" sz="2000" b="1">
                <a:effectLst/>
                <a:latin typeface="Times New Roman" panose="02020603050405020304" pitchFamily="18" charset="0"/>
                <a:ea typeface="+mn-ea"/>
                <a:cs typeface="Times New Roman" panose="02020603050405020304" pitchFamily="18" charset="0"/>
              </a:rPr>
              <a:t>használható fel, </a:t>
            </a:r>
            <a:r>
              <a:rPr lang="hu-HU" sz="2000" b="1" dirty="0">
                <a:effectLst/>
                <a:latin typeface="Times New Roman" panose="02020603050405020304" pitchFamily="18" charset="0"/>
                <a:ea typeface="+mn-ea"/>
                <a:cs typeface="Times New Roman" panose="02020603050405020304" pitchFamily="18" charset="0"/>
              </a:rPr>
              <a:t>amennyiben az EDP hiány a felhasználni kívánt tartalékkal sem haladja meg </a:t>
            </a:r>
            <a:r>
              <a:rPr lang="hu-HU" sz="2000" b="1">
                <a:effectLst/>
                <a:latin typeface="Times New Roman" panose="02020603050405020304" pitchFamily="18" charset="0"/>
                <a:ea typeface="+mn-ea"/>
                <a:cs typeface="Times New Roman" panose="02020603050405020304" pitchFamily="18" charset="0"/>
              </a:rPr>
              <a:t>a hiánycélt, </a:t>
            </a:r>
            <a:r>
              <a:rPr lang="hu-HU" sz="2000" b="1" dirty="0">
                <a:effectLst/>
                <a:latin typeface="Times New Roman" panose="02020603050405020304" pitchFamily="18" charset="0"/>
                <a:ea typeface="+mn-ea"/>
                <a:cs typeface="Times New Roman" panose="02020603050405020304" pitchFamily="18" charset="0"/>
              </a:rPr>
              <a:t>azaz </a:t>
            </a:r>
            <a:r>
              <a:rPr lang="hu-HU" sz="2000" b="1">
                <a:effectLst/>
                <a:latin typeface="Times New Roman" panose="02020603050405020304" pitchFamily="18" charset="0"/>
                <a:ea typeface="+mn-ea"/>
                <a:cs typeface="Times New Roman" panose="02020603050405020304" pitchFamily="18" charset="0"/>
              </a:rPr>
              <a:t>GDP 1,8 </a:t>
            </a:r>
            <a:r>
              <a:rPr lang="hu-HU" sz="2000" b="1" dirty="0">
                <a:effectLst/>
                <a:latin typeface="Times New Roman" panose="02020603050405020304" pitchFamily="18" charset="0"/>
                <a:ea typeface="+mn-ea"/>
                <a:cs typeface="Times New Roman" panose="02020603050405020304" pitchFamily="18" charset="0"/>
              </a:rPr>
              <a:t>%-át. A „maradék</a:t>
            </a:r>
            <a:r>
              <a:rPr lang="hu-HU" sz="2000" b="1">
                <a:effectLst/>
                <a:latin typeface="Times New Roman" panose="02020603050405020304" pitchFamily="18" charset="0"/>
                <a:ea typeface="+mn-ea"/>
                <a:cs typeface="Times New Roman" panose="02020603050405020304" pitchFamily="18" charset="0"/>
              </a:rPr>
              <a:t>” 30,0 </a:t>
            </a:r>
            <a:r>
              <a:rPr lang="hu-HU" sz="2000" b="1" dirty="0">
                <a:effectLst/>
                <a:latin typeface="Times New Roman" panose="02020603050405020304" pitchFamily="18" charset="0"/>
                <a:ea typeface="+mn-ea"/>
                <a:cs typeface="Times New Roman" panose="02020603050405020304" pitchFamily="18" charset="0"/>
              </a:rPr>
              <a:t>Mrd forint szeptember 30-a után használható fel ugyanezen feltétellel.</a:t>
            </a:r>
            <a:endParaRPr lang="hu-HU" sz="2000" b="1" dirty="0">
              <a:latin typeface="Times New Roman" panose="02020603050405020304" pitchFamily="18" charset="0"/>
              <a:cs typeface="Times New Roman" panose="02020603050405020304" pitchFamily="18" charset="0"/>
            </a:endParaRPr>
          </a:p>
          <a:p>
            <a:endParaRPr lang="hu-HU" sz="2000" dirty="0"/>
          </a:p>
          <a:p>
            <a:r>
              <a:rPr lang="hu-HU" sz="2000" dirty="0"/>
              <a:t>(5) A XV. </a:t>
            </a:r>
            <a:r>
              <a:rPr lang="hu-HU" sz="2000"/>
              <a:t>Pénzügyminisztérium fejezet, </a:t>
            </a:r>
            <a:r>
              <a:rPr lang="hu-HU" sz="2000" dirty="0"/>
              <a:t>26</a:t>
            </a:r>
            <a:r>
              <a:rPr lang="hu-HU" sz="2000"/>
              <a:t>. cím, </a:t>
            </a:r>
            <a:r>
              <a:rPr lang="hu-HU" sz="2000" dirty="0"/>
              <a:t>2</a:t>
            </a:r>
            <a:r>
              <a:rPr lang="hu-HU" sz="2000"/>
              <a:t>. alcím, </a:t>
            </a:r>
            <a:r>
              <a:rPr lang="hu-HU" sz="2000" dirty="0"/>
              <a:t>1. Rendkívüli kormányzati intézkedések jogcímcsoport előirányzatnak az Áht. 21. § (3) </a:t>
            </a:r>
            <a:r>
              <a:rPr lang="hu-HU" sz="2000"/>
              <a:t>bekezdésében meghatározott, </a:t>
            </a:r>
            <a:r>
              <a:rPr lang="hu-HU" sz="2000" dirty="0"/>
              <a:t>első félévben felhasználható részéből </a:t>
            </a:r>
            <a:r>
              <a:rPr lang="hu-HU" sz="2000" b="1" dirty="0"/>
              <a:t>legalább </a:t>
            </a:r>
            <a:r>
              <a:rPr lang="hu-HU" sz="2000" b="1"/>
              <a:t>10 000,0 </a:t>
            </a:r>
            <a:r>
              <a:rPr lang="hu-HU" sz="2000" b="1" dirty="0"/>
              <a:t>millió forint </a:t>
            </a:r>
            <a:r>
              <a:rPr lang="hu-HU" sz="2000" dirty="0"/>
              <a:t>csak az EDP jelentés 2019. március 31-ig történő benyújtását követően </a:t>
            </a:r>
            <a:r>
              <a:rPr lang="hu-HU" sz="2000"/>
              <a:t>használható fel, </a:t>
            </a:r>
            <a:r>
              <a:rPr lang="hu-HU" sz="2000" dirty="0"/>
              <a:t>amennyiben a benyújtott EDP jelentésben szereplő EDP-hiány – a felhasználni kívánt tartalékösszeg figyelembevételével – nem haladja meg a </a:t>
            </a:r>
            <a:r>
              <a:rPr lang="hu-HU" sz="2000"/>
              <a:t>GDP 1,8</a:t>
            </a:r>
            <a:r>
              <a:rPr lang="hu-HU" sz="2000" dirty="0"/>
              <a:t>%-át.</a:t>
            </a:r>
          </a:p>
          <a:p>
            <a:r>
              <a:rPr lang="hu-HU" sz="2000" dirty="0"/>
              <a:t> (6) A XV. </a:t>
            </a:r>
            <a:r>
              <a:rPr lang="hu-HU" sz="2000"/>
              <a:t>Pénzügyminisztérium fejezet, </a:t>
            </a:r>
            <a:r>
              <a:rPr lang="hu-HU" sz="2000" dirty="0"/>
              <a:t>26</a:t>
            </a:r>
            <a:r>
              <a:rPr lang="hu-HU" sz="2000"/>
              <a:t>. cím, </a:t>
            </a:r>
            <a:r>
              <a:rPr lang="hu-HU" sz="2000" dirty="0"/>
              <a:t>2</a:t>
            </a:r>
            <a:r>
              <a:rPr lang="hu-HU" sz="2000"/>
              <a:t>. alcím, </a:t>
            </a:r>
            <a:r>
              <a:rPr lang="hu-HU" sz="2000" dirty="0"/>
              <a:t>1. Rendkívüli kormányzati intézkedések jogcímcsoport előirányzatnak az Áht. 21. § (3) bekezdése </a:t>
            </a:r>
            <a:r>
              <a:rPr lang="hu-HU" sz="2000"/>
              <a:t>alapján adódó, </a:t>
            </a:r>
            <a:r>
              <a:rPr lang="hu-HU" sz="2000" dirty="0"/>
              <a:t>második félévben felhasználható részéből legalább </a:t>
            </a:r>
            <a:r>
              <a:rPr lang="hu-HU" sz="2000" b="1"/>
              <a:t>20 000,0 </a:t>
            </a:r>
            <a:r>
              <a:rPr lang="hu-HU" sz="2000" b="1" dirty="0"/>
              <a:t>millió forint </a:t>
            </a:r>
            <a:r>
              <a:rPr lang="hu-HU" sz="2000" dirty="0"/>
              <a:t>csak az EDP jelentés 2019. szeptember 30-ig történő benyújtását követően </a:t>
            </a:r>
            <a:r>
              <a:rPr lang="hu-HU" sz="2000"/>
              <a:t>használható fel, </a:t>
            </a:r>
            <a:r>
              <a:rPr lang="hu-HU" sz="2000" dirty="0"/>
              <a:t>amennyiben a benyújtott EDP jelentésben szereplő EDP-hiány – a felhasználni kívánt tartalékösszeg figyelembevételével – nem haladja meg a </a:t>
            </a:r>
            <a:r>
              <a:rPr lang="hu-HU" sz="2000"/>
              <a:t>GDP 1,8</a:t>
            </a:r>
            <a:r>
              <a:rPr lang="hu-HU" sz="2000" dirty="0"/>
              <a:t>%-át. </a:t>
            </a:r>
          </a:p>
          <a:p>
            <a:endParaRPr lang="hu-HU" sz="2000" dirty="0"/>
          </a:p>
        </p:txBody>
      </p:sp>
      <p:sp>
        <p:nvSpPr>
          <p:cNvPr id="4" name="Dia számának helye 3"/>
          <p:cNvSpPr>
            <a:spLocks noGrp="1"/>
          </p:cNvSpPr>
          <p:nvPr>
            <p:ph type="sldNum" sz="quarter" idx="10"/>
          </p:nvPr>
        </p:nvSpPr>
        <p:spPr/>
        <p:txBody>
          <a:bodyPr/>
          <a:lstStyle/>
          <a:p>
            <a:fld id="{332CFCE1-CB4D-4823-886F-E8A6D2798E35}" type="slidenum">
              <a:rPr lang="hu-HU" smtClean="0"/>
              <a:t>55</a:t>
            </a:fld>
            <a:endParaRPr lang="hu-HU"/>
          </a:p>
        </p:txBody>
      </p:sp>
    </p:spTree>
    <p:extLst>
      <p:ext uri="{BB962C8B-B14F-4D97-AF65-F5344CB8AC3E}">
        <p14:creationId xmlns:p14="http://schemas.microsoft.com/office/powerpoint/2010/main" val="42279454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171450" indent="-171450">
              <a:buFontTx/>
              <a:buChar char="-"/>
            </a:pPr>
            <a:r>
              <a:rPr lang="en-US" sz="2000" baseline="0" noProof="0" dirty="0"/>
              <a:t>Financing the budget balance is only one issue in debt management. Debt dynamics are driven mainly by the deficit but </a:t>
            </a:r>
            <a:r>
              <a:rPr lang="en-US" sz="2000" baseline="0" noProof="0" dirty="0" err="1"/>
              <a:t>ther</a:t>
            </a:r>
            <a:r>
              <a:rPr lang="hu-HU" sz="2000" baseline="0" noProof="0" dirty="0"/>
              <a:t>e</a:t>
            </a:r>
            <a:r>
              <a:rPr lang="en-US" sz="2000" baseline="0" noProof="0" dirty="0"/>
              <a:t> are other drivers as well:</a:t>
            </a:r>
          </a:p>
          <a:p>
            <a:pPr marL="171450" indent="-171450">
              <a:buFontTx/>
              <a:buChar char="-"/>
            </a:pPr>
            <a:r>
              <a:rPr lang="en-US" sz="2000" baseline="0" noProof="0" dirty="0"/>
              <a:t>These are elements </a:t>
            </a:r>
            <a:r>
              <a:rPr lang="en-US" sz="2000" baseline="0" noProof="0"/>
              <a:t>beyond deficit, </a:t>
            </a:r>
            <a:r>
              <a:rPr lang="en-US" sz="2000" baseline="0" noProof="0" dirty="0"/>
              <a:t>the so called Stock-flow-adjustment. There are Stock elements that can change independently i.e.: revaluation due to FX rate change. Flow elements can cause debt increase </a:t>
            </a:r>
            <a:r>
              <a:rPr lang="en-US" sz="2000" baseline="0" noProof="0"/>
              <a:t>or decrease, </a:t>
            </a:r>
            <a:r>
              <a:rPr lang="en-US" sz="2000" baseline="0" noProof="0" dirty="0"/>
              <a:t>i.e.: financing from liquid assets. Adjustment elements are special statistical corrections in the debt i.e.: the lease contract of the Hungarian </a:t>
            </a:r>
            <a:r>
              <a:rPr lang="en-US" sz="2000" baseline="0" noProof="0" dirty="0" err="1"/>
              <a:t>Gripen</a:t>
            </a:r>
            <a:r>
              <a:rPr lang="en-US" sz="2000" baseline="0" noProof="0" dirty="0"/>
              <a:t> fighter aircrafts</a:t>
            </a:r>
          </a:p>
          <a:p>
            <a:pPr marL="171450" indent="-171450">
              <a:buFontTx/>
              <a:buChar char="-"/>
            </a:pPr>
            <a:r>
              <a:rPr lang="en-US" sz="2000" baseline="0" noProof="0" dirty="0"/>
              <a:t>When debt is the determining factor within the fiscal </a:t>
            </a:r>
            <a:r>
              <a:rPr lang="en-US" sz="2000" baseline="0" noProof="0"/>
              <a:t>rules framework, </a:t>
            </a:r>
            <a:r>
              <a:rPr lang="en-US" sz="2000" baseline="0" noProof="0" dirty="0"/>
              <a:t>we can assume that there is significant SFA</a:t>
            </a:r>
          </a:p>
          <a:p>
            <a:pPr marL="171450" indent="-171450">
              <a:buFontTx/>
              <a:buChar char="-"/>
            </a:pPr>
            <a:r>
              <a:rPr lang="en-US" sz="2000" baseline="0" noProof="0" dirty="0"/>
              <a:t>One of the biggest SFA element is the difference between cash deficit and ESA deficit. The reason behind this is that in case of EU funded projects the advancements payed by the government will only be refunded by the EU when realization of the project can be verified by invoices which </a:t>
            </a:r>
            <a:r>
              <a:rPr lang="en-US" sz="2000" baseline="0" noProof="0"/>
              <a:t>takes time, </a:t>
            </a:r>
            <a:r>
              <a:rPr lang="en-US" sz="2000" baseline="0" noProof="0" dirty="0"/>
              <a:t>years even. However in ESA statistics the expenditure and revenue for the EU projects are due in the same year and divided among the whole </a:t>
            </a:r>
            <a:r>
              <a:rPr lang="hu-HU" sz="2000" baseline="0" noProof="0" dirty="0"/>
              <a:t>7 </a:t>
            </a:r>
            <a:r>
              <a:rPr lang="hu-HU" sz="2000" baseline="0" noProof="0" dirty="0" err="1"/>
              <a:t>year</a:t>
            </a:r>
            <a:r>
              <a:rPr lang="hu-HU" sz="2000" baseline="0" noProof="0" dirty="0"/>
              <a:t> </a:t>
            </a:r>
            <a:r>
              <a:rPr lang="en-US" sz="2000" baseline="0" noProof="0" dirty="0"/>
              <a:t>program period. In cash budget the initial period will result a significantly higher cash deficit and higher debt while significantly lower deficit and robust debt reduction in the final years. </a:t>
            </a:r>
          </a:p>
          <a:p>
            <a:pPr marL="0" indent="0">
              <a:buFontTx/>
              <a:buNone/>
            </a:pPr>
            <a:endParaRPr lang="en-US" sz="2000" noProof="0" dirty="0"/>
          </a:p>
        </p:txBody>
      </p:sp>
      <p:sp>
        <p:nvSpPr>
          <p:cNvPr id="4" name="Dia számának helye 3"/>
          <p:cNvSpPr>
            <a:spLocks noGrp="1"/>
          </p:cNvSpPr>
          <p:nvPr>
            <p:ph type="sldNum" sz="quarter" idx="10"/>
          </p:nvPr>
        </p:nvSpPr>
        <p:spPr/>
        <p:txBody>
          <a:bodyPr/>
          <a:lstStyle/>
          <a:p>
            <a:fld id="{332CFCE1-CB4D-4823-886F-E8A6D2798E35}" type="slidenum">
              <a:rPr lang="hu-HU" smtClean="0"/>
              <a:t>56</a:t>
            </a:fld>
            <a:endParaRPr lang="hu-HU"/>
          </a:p>
        </p:txBody>
      </p:sp>
    </p:spTree>
    <p:extLst>
      <p:ext uri="{BB962C8B-B14F-4D97-AF65-F5344CB8AC3E}">
        <p14:creationId xmlns:p14="http://schemas.microsoft.com/office/powerpoint/2010/main" val="42279454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171450" indent="-171450">
              <a:buFontTx/>
              <a:buChar char="-"/>
            </a:pPr>
            <a:r>
              <a:rPr lang="en-US" sz="2000" noProof="0" dirty="0"/>
              <a:t>In general the actual cash balance of the budget shows bigger deviations from</a:t>
            </a:r>
            <a:r>
              <a:rPr lang="en-US" sz="2000" baseline="0" noProof="0" dirty="0"/>
              <a:t> the planned than the actual ESA balance</a:t>
            </a:r>
          </a:p>
          <a:p>
            <a:pPr marL="171450" indent="-171450">
              <a:buFontTx/>
              <a:buChar char="-"/>
            </a:pPr>
            <a:r>
              <a:rPr lang="en-US" sz="2000" baseline="0" noProof="0" dirty="0"/>
              <a:t>In some cases it is even in the opposite direction.</a:t>
            </a:r>
          </a:p>
          <a:p>
            <a:pPr marL="171450" indent="-171450">
              <a:buFontTx/>
              <a:buChar char="-"/>
            </a:pPr>
            <a:r>
              <a:rPr lang="en-US" sz="2000" baseline="0" noProof="0" dirty="0"/>
              <a:t>This means that in some year despite the seemingly good </a:t>
            </a:r>
            <a:r>
              <a:rPr lang="en-US" sz="2000" baseline="0" noProof="0"/>
              <a:t>ESA deficit, </a:t>
            </a:r>
            <a:r>
              <a:rPr lang="en-US" sz="2000" baseline="0" noProof="0" dirty="0"/>
              <a:t>debt management faces challenges</a:t>
            </a:r>
            <a:endParaRPr lang="en-US" sz="2000" noProof="0" dirty="0"/>
          </a:p>
        </p:txBody>
      </p:sp>
      <p:sp>
        <p:nvSpPr>
          <p:cNvPr id="4" name="Dia számának helye 3"/>
          <p:cNvSpPr>
            <a:spLocks noGrp="1"/>
          </p:cNvSpPr>
          <p:nvPr>
            <p:ph type="sldNum" sz="quarter" idx="10"/>
          </p:nvPr>
        </p:nvSpPr>
        <p:spPr/>
        <p:txBody>
          <a:bodyPr/>
          <a:lstStyle/>
          <a:p>
            <a:fld id="{332CFCE1-CB4D-4823-886F-E8A6D2798E35}" type="slidenum">
              <a:rPr lang="hu-HU" smtClean="0"/>
              <a:t>57</a:t>
            </a:fld>
            <a:endParaRPr lang="hu-HU"/>
          </a:p>
        </p:txBody>
      </p:sp>
    </p:spTree>
    <p:extLst>
      <p:ext uri="{BB962C8B-B14F-4D97-AF65-F5344CB8AC3E}">
        <p14:creationId xmlns:p14="http://schemas.microsoft.com/office/powerpoint/2010/main" val="42279454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171450" indent="-171450">
              <a:buFontTx/>
              <a:buChar char="-"/>
            </a:pPr>
            <a:r>
              <a:rPr lang="en-US" sz="2000" noProof="0" dirty="0"/>
              <a:t>Debt accumulation</a:t>
            </a:r>
            <a:r>
              <a:rPr lang="en-US" sz="2000" baseline="0" noProof="0" dirty="0"/>
              <a:t> is limited by different regulations</a:t>
            </a:r>
          </a:p>
          <a:p>
            <a:pPr marL="171450" indent="-171450">
              <a:buFontTx/>
              <a:buChar char="-"/>
            </a:pPr>
            <a:r>
              <a:rPr lang="en-US" sz="2000" baseline="0" noProof="0" dirty="0"/>
              <a:t>On the highest level the fiscal rules of the EU and of Hungary ensures that the debt level is decreasing</a:t>
            </a:r>
          </a:p>
          <a:p>
            <a:pPr marL="171450" indent="-171450">
              <a:buFontTx/>
              <a:buChar char="-"/>
            </a:pPr>
            <a:r>
              <a:rPr lang="en-US" sz="2000" baseline="0" noProof="0" dirty="0"/>
              <a:t>However debt d</a:t>
            </a:r>
            <a:r>
              <a:rPr lang="hu-HU" sz="2000" baseline="0" noProof="0" dirty="0"/>
              <a:t>y</a:t>
            </a:r>
            <a:r>
              <a:rPr lang="en-US" sz="2000" baseline="0" noProof="0" dirty="0" err="1"/>
              <a:t>namics</a:t>
            </a:r>
            <a:r>
              <a:rPr lang="en-US" sz="2000" baseline="0" noProof="0" dirty="0"/>
              <a:t> are not only driven by the budget balance as seen previously</a:t>
            </a:r>
          </a:p>
          <a:p>
            <a:pPr marL="171450" indent="-171450">
              <a:buFontTx/>
              <a:buChar char="-"/>
            </a:pPr>
            <a:r>
              <a:rPr lang="en-US" sz="2000" baseline="0" noProof="0" dirty="0"/>
              <a:t>Local governments and institutions classified into the government sector have their own authority to a certain extent</a:t>
            </a:r>
          </a:p>
          <a:p>
            <a:pPr marL="171450" indent="-171450">
              <a:buFontTx/>
              <a:buChar char="-"/>
            </a:pPr>
            <a:r>
              <a:rPr lang="en-US" sz="2000" baseline="0" noProof="0" dirty="0"/>
              <a:t>Debt accumulation of subsectors of the general government should be controlled</a:t>
            </a:r>
          </a:p>
          <a:p>
            <a:pPr marL="171450" indent="-171450">
              <a:buFontTx/>
              <a:buChar char="-"/>
            </a:pPr>
            <a:r>
              <a:rPr lang="en-US" sz="2000" baseline="0" noProof="0" dirty="0"/>
              <a:t>The Hungarian regulation requires that new debt (i.e.: loans) can only be issued/generated with the consent of the Government (for Local Governments) or the Minister of Finance (for institutions)</a:t>
            </a:r>
          </a:p>
          <a:p>
            <a:pPr marL="171450" indent="-171450">
              <a:buFontTx/>
              <a:buChar char="-"/>
            </a:pPr>
            <a:r>
              <a:rPr lang="en-US" sz="2000" baseline="0" noProof="0" dirty="0"/>
              <a:t>Even institutions outside the government sector but owned by Local Governments must ask for permission</a:t>
            </a:r>
            <a:endParaRPr lang="en-US" sz="2000" noProof="0" dirty="0"/>
          </a:p>
        </p:txBody>
      </p:sp>
      <p:sp>
        <p:nvSpPr>
          <p:cNvPr id="4" name="Dia számának helye 3"/>
          <p:cNvSpPr>
            <a:spLocks noGrp="1"/>
          </p:cNvSpPr>
          <p:nvPr>
            <p:ph type="sldNum" sz="quarter" idx="10"/>
          </p:nvPr>
        </p:nvSpPr>
        <p:spPr/>
        <p:txBody>
          <a:bodyPr/>
          <a:lstStyle/>
          <a:p>
            <a:fld id="{332CFCE1-CB4D-4823-886F-E8A6D2798E35}" type="slidenum">
              <a:rPr lang="hu-HU" smtClean="0"/>
              <a:t>58</a:t>
            </a:fld>
            <a:endParaRPr lang="hu-HU"/>
          </a:p>
        </p:txBody>
      </p:sp>
    </p:spTree>
    <p:extLst>
      <p:ext uri="{BB962C8B-B14F-4D97-AF65-F5344CB8AC3E}">
        <p14:creationId xmlns:p14="http://schemas.microsoft.com/office/powerpoint/2010/main" val="42279454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171450" indent="-171450">
              <a:buFontTx/>
              <a:buChar char="-"/>
            </a:pPr>
            <a:r>
              <a:rPr lang="en-US" sz="2000" noProof="0" dirty="0"/>
              <a:t>During the budget year</a:t>
            </a:r>
            <a:r>
              <a:rPr lang="en-US" sz="2000" baseline="0" noProof="0" dirty="0"/>
              <a:t> the Hungarian law requires the revision of the End-of-Year debt target.</a:t>
            </a:r>
            <a:endParaRPr lang="hu-HU" sz="2000" baseline="0" noProof="0" dirty="0"/>
          </a:p>
          <a:p>
            <a:pPr marL="171450" indent="-171450">
              <a:buFontTx/>
              <a:buChar char="-"/>
            </a:pPr>
            <a:r>
              <a:rPr lang="en-US" sz="2000" baseline="0" noProof="0" dirty="0"/>
              <a:t>Based on the fact data of the first 6 months </a:t>
            </a:r>
          </a:p>
          <a:p>
            <a:pPr marL="171450" indent="-171450">
              <a:buFontTx/>
              <a:buChar char="-"/>
            </a:pPr>
            <a:r>
              <a:rPr lang="en-US" sz="2000" baseline="0" noProof="0" dirty="0"/>
              <a:t>The result of the revision is sent to the Fiscal Council and to the competent committee of the National Assembly </a:t>
            </a:r>
          </a:p>
          <a:p>
            <a:pPr marL="171450" indent="-171450">
              <a:buFontTx/>
              <a:buChar char="-"/>
            </a:pPr>
            <a:r>
              <a:rPr lang="en-US" sz="2000" baseline="0" noProof="0" dirty="0"/>
              <a:t>If the debt reduction requirement is likely to </a:t>
            </a:r>
            <a:r>
              <a:rPr lang="en-US" sz="2000" baseline="0" noProof="0"/>
              <a:t>be missed, </a:t>
            </a:r>
            <a:r>
              <a:rPr lang="en-US" sz="2000" baseline="0" noProof="0" dirty="0" err="1"/>
              <a:t>th</a:t>
            </a:r>
            <a:r>
              <a:rPr lang="hu-HU" sz="2000" baseline="0" noProof="0" dirty="0"/>
              <a:t>e</a:t>
            </a:r>
            <a:r>
              <a:rPr lang="en-US" sz="2000" baseline="0" noProof="0" dirty="0"/>
              <a:t> government must hand in a budget amendment</a:t>
            </a:r>
          </a:p>
          <a:p>
            <a:pPr marL="171450" indent="-171450">
              <a:buFontTx/>
              <a:buChar char="-"/>
            </a:pPr>
            <a:endParaRPr lang="hu-HU" sz="2000" dirty="0"/>
          </a:p>
          <a:p>
            <a:pPr marL="0" indent="0">
              <a:buFontTx/>
              <a:buNone/>
            </a:pPr>
            <a:endParaRPr lang="hu-HU" sz="2000" dirty="0"/>
          </a:p>
        </p:txBody>
      </p:sp>
      <p:sp>
        <p:nvSpPr>
          <p:cNvPr id="4" name="Dia számának helye 3"/>
          <p:cNvSpPr>
            <a:spLocks noGrp="1"/>
          </p:cNvSpPr>
          <p:nvPr>
            <p:ph type="sldNum" sz="quarter" idx="10"/>
          </p:nvPr>
        </p:nvSpPr>
        <p:spPr/>
        <p:txBody>
          <a:bodyPr/>
          <a:lstStyle/>
          <a:p>
            <a:fld id="{332CFCE1-CB4D-4823-886F-E8A6D2798E35}" type="slidenum">
              <a:rPr lang="hu-HU" smtClean="0"/>
              <a:t>59</a:t>
            </a:fld>
            <a:endParaRPr lang="hu-HU"/>
          </a:p>
        </p:txBody>
      </p:sp>
    </p:spTree>
    <p:extLst>
      <p:ext uri="{BB962C8B-B14F-4D97-AF65-F5344CB8AC3E}">
        <p14:creationId xmlns:p14="http://schemas.microsoft.com/office/powerpoint/2010/main" val="42279454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b="1" kern="1200" dirty="0">
                <a:solidFill>
                  <a:schemeClr val="tx1"/>
                </a:solidFill>
                <a:effectLst/>
                <a:latin typeface="+mn-lt"/>
                <a:ea typeface="+mn-ea"/>
                <a:cs typeface="+mn-cs"/>
              </a:rPr>
              <a:t>Ez a </a:t>
            </a:r>
            <a:r>
              <a:rPr lang="hu-HU" sz="1200" b="1" kern="1200">
                <a:solidFill>
                  <a:schemeClr val="tx1"/>
                </a:solidFill>
                <a:effectLst/>
                <a:latin typeface="+mn-lt"/>
                <a:ea typeface="+mn-ea"/>
                <a:cs typeface="+mn-cs"/>
              </a:rPr>
              <a:t>teljes lista, </a:t>
            </a:r>
            <a:r>
              <a:rPr lang="hu-HU" sz="1200" b="1" kern="1200" dirty="0">
                <a:solidFill>
                  <a:schemeClr val="tx1"/>
                </a:solidFill>
                <a:effectLst/>
                <a:latin typeface="+mn-lt"/>
                <a:ea typeface="+mn-ea"/>
                <a:cs typeface="+mn-cs"/>
              </a:rPr>
              <a:t>nem fért ki az összes:</a:t>
            </a:r>
          </a:p>
          <a:p>
            <a:endParaRPr lang="hu-HU" sz="1200" b="1" kern="1200" dirty="0">
              <a:solidFill>
                <a:schemeClr val="tx1"/>
              </a:solidFill>
              <a:effectLst/>
              <a:latin typeface="+mn-lt"/>
              <a:ea typeface="+mn-ea"/>
              <a:cs typeface="+mn-cs"/>
            </a:endParaRPr>
          </a:p>
          <a:p>
            <a:r>
              <a:rPr lang="hu-HU" sz="1200" b="1" kern="1200" dirty="0">
                <a:solidFill>
                  <a:schemeClr val="tx1"/>
                </a:solidFill>
                <a:effectLst/>
                <a:latin typeface="+mn-lt"/>
                <a:ea typeface="+mn-ea"/>
                <a:cs typeface="+mn-cs"/>
              </a:rPr>
              <a:t>III. </a:t>
            </a:r>
            <a:r>
              <a:rPr lang="hu-HU" sz="1200" b="1" kern="1200" dirty="0" err="1">
                <a:solidFill>
                  <a:schemeClr val="tx1"/>
                </a:solidFill>
                <a:effectLst/>
                <a:latin typeface="+mn-lt"/>
                <a:ea typeface="+mn-ea"/>
                <a:cs typeface="+mn-cs"/>
              </a:rPr>
              <a:t>Operation</a:t>
            </a:r>
            <a:r>
              <a:rPr lang="hu-HU" sz="1200" b="1" kern="1200" dirty="0">
                <a:solidFill>
                  <a:schemeClr val="tx1"/>
                </a:solidFill>
                <a:effectLst/>
                <a:latin typeface="+mn-lt"/>
                <a:ea typeface="+mn-ea"/>
                <a:cs typeface="+mn-cs"/>
              </a:rPr>
              <a:t> of local </a:t>
            </a:r>
            <a:r>
              <a:rPr lang="hu-HU" sz="1200" b="1" kern="1200" dirty="0" err="1">
                <a:solidFill>
                  <a:schemeClr val="tx1"/>
                </a:solidFill>
                <a:effectLst/>
                <a:latin typeface="+mn-lt"/>
                <a:ea typeface="+mn-ea"/>
                <a:cs typeface="+mn-cs"/>
              </a:rPr>
              <a:t>governments</a:t>
            </a:r>
            <a:endParaRPr lang="hu-HU" sz="1200" kern="1200" dirty="0">
              <a:solidFill>
                <a:schemeClr val="tx1"/>
              </a:solidFill>
              <a:effectLst/>
              <a:latin typeface="+mn-lt"/>
              <a:ea typeface="+mn-ea"/>
              <a:cs typeface="+mn-cs"/>
            </a:endParaRPr>
          </a:p>
          <a:p>
            <a:pPr lvl="0"/>
            <a:r>
              <a:rPr lang="hu-HU" sz="1200" kern="1200" dirty="0">
                <a:solidFill>
                  <a:schemeClr val="tx1"/>
                </a:solidFill>
                <a:effectLst/>
                <a:latin typeface="+mn-lt"/>
                <a:ea typeface="+mn-ea"/>
                <a:cs typeface="+mn-cs"/>
              </a:rPr>
              <a:t>General </a:t>
            </a:r>
            <a:r>
              <a:rPr lang="hu-HU" sz="1200" kern="1200" dirty="0" err="1">
                <a:solidFill>
                  <a:schemeClr val="tx1"/>
                </a:solidFill>
                <a:effectLst/>
                <a:latin typeface="+mn-lt"/>
                <a:ea typeface="+mn-ea"/>
                <a:cs typeface="+mn-cs"/>
              </a:rPr>
              <a:t>evaluation</a:t>
            </a:r>
            <a:r>
              <a:rPr lang="hu-HU" sz="1200" kern="1200" dirty="0">
                <a:solidFill>
                  <a:schemeClr val="tx1"/>
                </a:solidFill>
                <a:effectLst/>
                <a:latin typeface="+mn-lt"/>
                <a:ea typeface="+mn-ea"/>
                <a:cs typeface="+mn-cs"/>
              </a:rPr>
              <a:t> of local </a:t>
            </a:r>
            <a:r>
              <a:rPr lang="hu-HU" sz="1200" kern="1200" dirty="0" err="1">
                <a:solidFill>
                  <a:schemeClr val="tx1"/>
                </a:solidFill>
                <a:effectLst/>
                <a:latin typeface="+mn-lt"/>
                <a:ea typeface="+mn-ea"/>
                <a:cs typeface="+mn-cs"/>
              </a:rPr>
              <a:t>governments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operation</a:t>
            </a:r>
            <a:endParaRPr lang="hu-HU" sz="1200" kern="1200" dirty="0">
              <a:solidFill>
                <a:schemeClr val="tx1"/>
              </a:solidFill>
              <a:effectLst/>
              <a:latin typeface="+mn-lt"/>
              <a:ea typeface="+mn-ea"/>
              <a:cs typeface="+mn-cs"/>
            </a:endParaRPr>
          </a:p>
          <a:p>
            <a:pPr lvl="0"/>
            <a:r>
              <a:rPr lang="hu-HU" sz="1200" kern="1200" dirty="0" err="1">
                <a:solidFill>
                  <a:schemeClr val="tx1"/>
                </a:solidFill>
                <a:effectLst/>
                <a:latin typeface="+mn-lt"/>
                <a:ea typeface="+mn-ea"/>
                <a:cs typeface="+mn-cs"/>
              </a:rPr>
              <a:t>Implementation</a:t>
            </a:r>
            <a:r>
              <a:rPr lang="hu-HU" sz="1200" kern="1200" dirty="0">
                <a:solidFill>
                  <a:schemeClr val="tx1"/>
                </a:solidFill>
                <a:effectLst/>
                <a:latin typeface="+mn-lt"/>
                <a:ea typeface="+mn-ea"/>
                <a:cs typeface="+mn-cs"/>
              </a:rPr>
              <a:t> of 2017 local </a:t>
            </a:r>
            <a:r>
              <a:rPr lang="hu-HU" sz="1200" kern="1200" dirty="0" err="1">
                <a:solidFill>
                  <a:schemeClr val="tx1"/>
                </a:solidFill>
                <a:effectLst/>
                <a:latin typeface="+mn-lt"/>
                <a:ea typeface="+mn-ea"/>
                <a:cs typeface="+mn-cs"/>
              </a:rPr>
              <a:t>governmental</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budget</a:t>
            </a:r>
            <a:endParaRPr lang="hu-HU" sz="1200" kern="1200" dirty="0">
              <a:solidFill>
                <a:schemeClr val="tx1"/>
              </a:solidFill>
              <a:effectLst/>
              <a:latin typeface="+mn-lt"/>
              <a:ea typeface="+mn-ea"/>
              <a:cs typeface="+mn-cs"/>
            </a:endParaRPr>
          </a:p>
          <a:p>
            <a:pPr lvl="0"/>
            <a:r>
              <a:rPr lang="hu-HU" sz="1200" kern="1200" dirty="0" err="1">
                <a:solidFill>
                  <a:schemeClr val="tx1"/>
                </a:solidFill>
                <a:effectLst/>
                <a:latin typeface="+mn-lt"/>
                <a:ea typeface="+mn-ea"/>
                <a:cs typeface="+mn-cs"/>
              </a:rPr>
              <a:t>Developement</a:t>
            </a:r>
            <a:r>
              <a:rPr lang="hu-HU" sz="1200" kern="1200" dirty="0">
                <a:solidFill>
                  <a:schemeClr val="tx1"/>
                </a:solidFill>
                <a:effectLst/>
                <a:latin typeface="+mn-lt"/>
                <a:ea typeface="+mn-ea"/>
                <a:cs typeface="+mn-cs"/>
              </a:rPr>
              <a:t> of </a:t>
            </a:r>
            <a:r>
              <a:rPr lang="hu-HU" sz="1200" kern="1200" dirty="0" err="1">
                <a:solidFill>
                  <a:schemeClr val="tx1"/>
                </a:solidFill>
                <a:effectLst/>
                <a:latin typeface="+mn-lt"/>
                <a:ea typeface="+mn-ea"/>
                <a:cs typeface="+mn-cs"/>
              </a:rPr>
              <a:t>assets</a:t>
            </a:r>
            <a:endParaRPr lang="hu-HU" sz="1200" kern="1200" dirty="0">
              <a:solidFill>
                <a:schemeClr val="tx1"/>
              </a:solidFill>
              <a:effectLst/>
              <a:latin typeface="+mn-lt"/>
              <a:ea typeface="+mn-ea"/>
              <a:cs typeface="+mn-cs"/>
            </a:endParaRPr>
          </a:p>
          <a:p>
            <a:pPr lvl="0"/>
            <a:r>
              <a:rPr lang="hu-HU" sz="1200" kern="1200" dirty="0" err="1">
                <a:solidFill>
                  <a:schemeClr val="tx1"/>
                </a:solidFill>
                <a:effectLst/>
                <a:latin typeface="+mn-lt"/>
                <a:ea typeface="+mn-ea"/>
                <a:cs typeface="+mn-cs"/>
              </a:rPr>
              <a:t>Functional</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evolution</a:t>
            </a:r>
            <a:r>
              <a:rPr lang="hu-HU" sz="1200" kern="1200" dirty="0">
                <a:solidFill>
                  <a:schemeClr val="tx1"/>
                </a:solidFill>
                <a:effectLst/>
                <a:latin typeface="+mn-lt"/>
                <a:ea typeface="+mn-ea"/>
                <a:cs typeface="+mn-cs"/>
              </a:rPr>
              <a:t> of </a:t>
            </a:r>
            <a:r>
              <a:rPr lang="hu-HU" sz="1200" kern="1200" dirty="0" err="1">
                <a:solidFill>
                  <a:schemeClr val="tx1"/>
                </a:solidFill>
                <a:effectLst/>
                <a:latin typeface="+mn-lt"/>
                <a:ea typeface="+mn-ea"/>
                <a:cs typeface="+mn-cs"/>
              </a:rPr>
              <a:t>expenditures</a:t>
            </a:r>
            <a:endParaRPr lang="hu-HU" sz="1200" kern="1200" dirty="0">
              <a:solidFill>
                <a:schemeClr val="tx1"/>
              </a:solidFill>
              <a:effectLst/>
              <a:latin typeface="+mn-lt"/>
              <a:ea typeface="+mn-ea"/>
              <a:cs typeface="+mn-cs"/>
            </a:endParaRPr>
          </a:p>
          <a:p>
            <a:r>
              <a:rPr lang="hu-HU" sz="1200" b="1" kern="1200" dirty="0">
                <a:solidFill>
                  <a:schemeClr val="tx1"/>
                </a:solidFill>
                <a:effectLst/>
                <a:latin typeface="+mn-lt"/>
                <a:ea typeface="+mn-ea"/>
                <a:cs typeface="+mn-cs"/>
              </a:rPr>
              <a:t>IV. </a:t>
            </a:r>
            <a:r>
              <a:rPr lang="hu-HU" sz="1200" b="1" kern="1200" dirty="0" err="1">
                <a:solidFill>
                  <a:schemeClr val="tx1"/>
                </a:solidFill>
                <a:effectLst/>
                <a:latin typeface="+mn-lt"/>
                <a:ea typeface="+mn-ea"/>
                <a:cs typeface="+mn-cs"/>
              </a:rPr>
              <a:t>Reporting</a:t>
            </a:r>
            <a:r>
              <a:rPr lang="hu-HU" sz="1200" b="1" kern="1200" dirty="0">
                <a:solidFill>
                  <a:schemeClr val="tx1"/>
                </a:solidFill>
                <a:effectLst/>
                <a:latin typeface="+mn-lt"/>
                <a:ea typeface="+mn-ea"/>
                <a:cs typeface="+mn-cs"/>
              </a:rPr>
              <a:t> and </a:t>
            </a:r>
            <a:r>
              <a:rPr lang="hu-HU" sz="1200" b="1" kern="1200" dirty="0" err="1">
                <a:solidFill>
                  <a:schemeClr val="tx1"/>
                </a:solidFill>
                <a:effectLst/>
                <a:latin typeface="+mn-lt"/>
                <a:ea typeface="+mn-ea"/>
                <a:cs typeface="+mn-cs"/>
              </a:rPr>
              <a:t>informing</a:t>
            </a:r>
            <a:r>
              <a:rPr lang="hu-HU" sz="1200" b="1" kern="1200" dirty="0">
                <a:solidFill>
                  <a:schemeClr val="tx1"/>
                </a:solidFill>
                <a:effectLst/>
                <a:latin typeface="+mn-lt"/>
                <a:ea typeface="+mn-ea"/>
                <a:cs typeface="+mn-cs"/>
              </a:rPr>
              <a:t> </a:t>
            </a:r>
            <a:r>
              <a:rPr lang="hu-HU" sz="1200" b="1" kern="1200" dirty="0" err="1">
                <a:solidFill>
                  <a:schemeClr val="tx1"/>
                </a:solidFill>
                <a:effectLst/>
                <a:latin typeface="+mn-lt"/>
                <a:ea typeface="+mn-ea"/>
                <a:cs typeface="+mn-cs"/>
              </a:rPr>
              <a:t>obligations</a:t>
            </a:r>
            <a:r>
              <a:rPr lang="hu-HU" sz="1200" b="1" kern="1200" dirty="0">
                <a:solidFill>
                  <a:schemeClr val="tx1"/>
                </a:solidFill>
                <a:effectLst/>
                <a:latin typeface="+mn-lt"/>
                <a:ea typeface="+mn-ea"/>
                <a:cs typeface="+mn-cs"/>
              </a:rPr>
              <a:t> </a:t>
            </a:r>
            <a:r>
              <a:rPr lang="hu-HU" sz="1200" b="1" kern="1200" dirty="0" err="1">
                <a:solidFill>
                  <a:schemeClr val="tx1"/>
                </a:solidFill>
                <a:effectLst/>
                <a:latin typeface="+mn-lt"/>
                <a:ea typeface="+mn-ea"/>
                <a:cs typeface="+mn-cs"/>
              </a:rPr>
              <a:t>set</a:t>
            </a:r>
            <a:r>
              <a:rPr lang="hu-HU" sz="1200" b="1" kern="1200" dirty="0">
                <a:solidFill>
                  <a:schemeClr val="tx1"/>
                </a:solidFill>
                <a:effectLst/>
                <a:latin typeface="+mn-lt"/>
                <a:ea typeface="+mn-ea"/>
                <a:cs typeface="+mn-cs"/>
              </a:rPr>
              <a:t> </a:t>
            </a:r>
            <a:r>
              <a:rPr lang="hu-HU" sz="1200" b="1" kern="1200" dirty="0" err="1">
                <a:solidFill>
                  <a:schemeClr val="tx1"/>
                </a:solidFill>
                <a:effectLst/>
                <a:latin typeface="+mn-lt"/>
                <a:ea typeface="+mn-ea"/>
                <a:cs typeface="+mn-cs"/>
              </a:rPr>
              <a:t>by</a:t>
            </a:r>
            <a:r>
              <a:rPr lang="hu-HU" sz="1200" b="1" kern="1200" dirty="0">
                <a:solidFill>
                  <a:schemeClr val="tx1"/>
                </a:solidFill>
                <a:effectLst/>
                <a:latin typeface="+mn-lt"/>
                <a:ea typeface="+mn-ea"/>
                <a:cs typeface="+mn-cs"/>
              </a:rPr>
              <a:t> </a:t>
            </a:r>
            <a:r>
              <a:rPr lang="hu-HU" sz="1200" b="1" kern="1200" dirty="0" err="1">
                <a:solidFill>
                  <a:schemeClr val="tx1"/>
                </a:solidFill>
                <a:effectLst/>
                <a:latin typeface="+mn-lt"/>
                <a:ea typeface="+mn-ea"/>
                <a:cs typeface="+mn-cs"/>
              </a:rPr>
              <a:t>law</a:t>
            </a:r>
            <a:endParaRPr lang="hu-HU" sz="1200" kern="1200" dirty="0">
              <a:solidFill>
                <a:schemeClr val="tx1"/>
              </a:solidFill>
              <a:effectLst/>
              <a:latin typeface="+mn-lt"/>
              <a:ea typeface="+mn-ea"/>
              <a:cs typeface="+mn-cs"/>
            </a:endParaRPr>
          </a:p>
          <a:p>
            <a:pPr lvl="0"/>
            <a:r>
              <a:rPr lang="hu-HU" sz="1200" kern="1200" dirty="0" err="1">
                <a:solidFill>
                  <a:schemeClr val="tx1"/>
                </a:solidFill>
                <a:effectLst/>
                <a:latin typeface="+mn-lt"/>
                <a:ea typeface="+mn-ea"/>
                <a:cs typeface="+mn-cs"/>
              </a:rPr>
              <a:t>Re-allocation</a:t>
            </a:r>
            <a:r>
              <a:rPr lang="hu-HU" sz="1200" kern="1200" dirty="0">
                <a:solidFill>
                  <a:schemeClr val="tx1"/>
                </a:solidFill>
                <a:effectLst/>
                <a:latin typeface="+mn-lt"/>
                <a:ea typeface="+mn-ea"/>
                <a:cs typeface="+mn-cs"/>
              </a:rPr>
              <a:t> of </a:t>
            </a:r>
            <a:r>
              <a:rPr lang="hu-HU" sz="1200" kern="1200" dirty="0" err="1">
                <a:solidFill>
                  <a:schemeClr val="tx1"/>
                </a:solidFill>
                <a:effectLst/>
                <a:latin typeface="+mn-lt"/>
                <a:ea typeface="+mn-ea"/>
                <a:cs typeface="+mn-cs"/>
              </a:rPr>
              <a:t>budget</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appropriations</a:t>
            </a:r>
            <a:endParaRPr lang="hu-HU" sz="1200" kern="1200" dirty="0">
              <a:solidFill>
                <a:schemeClr val="tx1"/>
              </a:solidFill>
              <a:effectLst/>
              <a:latin typeface="+mn-lt"/>
              <a:ea typeface="+mn-ea"/>
              <a:cs typeface="+mn-cs"/>
            </a:endParaRPr>
          </a:p>
          <a:p>
            <a:pPr lvl="0"/>
            <a:r>
              <a:rPr lang="hu-HU" sz="1200" kern="1200" dirty="0" err="1">
                <a:solidFill>
                  <a:schemeClr val="tx1"/>
                </a:solidFill>
                <a:effectLst/>
                <a:latin typeface="+mn-lt"/>
                <a:ea typeface="+mn-ea"/>
                <a:cs typeface="+mn-cs"/>
              </a:rPr>
              <a:t>Reserve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appropriations</a:t>
            </a:r>
            <a:endParaRPr lang="hu-HU" sz="1200" kern="1200" dirty="0">
              <a:solidFill>
                <a:schemeClr val="tx1"/>
              </a:solidFill>
              <a:effectLst/>
              <a:latin typeface="+mn-lt"/>
              <a:ea typeface="+mn-ea"/>
              <a:cs typeface="+mn-cs"/>
            </a:endParaRPr>
          </a:p>
          <a:p>
            <a:pPr lvl="0"/>
            <a:r>
              <a:rPr lang="hu-HU" sz="1200" kern="1200" dirty="0" err="1">
                <a:solidFill>
                  <a:schemeClr val="tx1"/>
                </a:solidFill>
                <a:effectLst/>
                <a:latin typeface="+mn-lt"/>
                <a:ea typeface="+mn-ea"/>
                <a:cs typeface="+mn-cs"/>
              </a:rPr>
              <a:t>State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guarantees</a:t>
            </a:r>
            <a:endParaRPr lang="hu-HU" sz="1200" kern="1200" dirty="0">
              <a:solidFill>
                <a:schemeClr val="tx1"/>
              </a:solidFill>
              <a:effectLst/>
              <a:latin typeface="+mn-lt"/>
              <a:ea typeface="+mn-ea"/>
              <a:cs typeface="+mn-cs"/>
            </a:endParaRPr>
          </a:p>
          <a:p>
            <a:r>
              <a:rPr lang="hu-HU" sz="1200" b="1" kern="1200" dirty="0">
                <a:solidFill>
                  <a:schemeClr val="tx1"/>
                </a:solidFill>
                <a:effectLst/>
                <a:latin typeface="+mn-lt"/>
                <a:ea typeface="+mn-ea"/>
                <a:cs typeface="+mn-cs"/>
              </a:rPr>
              <a:t>V. </a:t>
            </a:r>
            <a:r>
              <a:rPr lang="hu-HU" sz="1200" b="1" kern="1200" dirty="0" err="1">
                <a:solidFill>
                  <a:schemeClr val="tx1"/>
                </a:solidFill>
                <a:effectLst/>
                <a:latin typeface="+mn-lt"/>
                <a:ea typeface="+mn-ea"/>
                <a:cs typeface="+mn-cs"/>
              </a:rPr>
              <a:t>Authorizations</a:t>
            </a:r>
            <a:endParaRPr lang="hu-HU" sz="1200" kern="1200" dirty="0">
              <a:solidFill>
                <a:schemeClr val="tx1"/>
              </a:solidFill>
              <a:effectLst/>
              <a:latin typeface="+mn-lt"/>
              <a:ea typeface="+mn-ea"/>
              <a:cs typeface="+mn-cs"/>
            </a:endParaRPr>
          </a:p>
          <a:p>
            <a:r>
              <a:rPr lang="hu-HU" sz="1200" kern="1200" dirty="0" err="1">
                <a:solidFill>
                  <a:schemeClr val="tx1"/>
                </a:solidFill>
                <a:effectLst/>
                <a:latin typeface="+mn-lt"/>
                <a:ea typeface="+mn-ea"/>
                <a:cs typeface="+mn-cs"/>
              </a:rPr>
              <a:t>Implementation</a:t>
            </a:r>
            <a:r>
              <a:rPr lang="hu-HU" sz="1200" kern="1200" dirty="0">
                <a:solidFill>
                  <a:schemeClr val="tx1"/>
                </a:solidFill>
                <a:effectLst/>
                <a:latin typeface="+mn-lt"/>
                <a:ea typeface="+mn-ea"/>
                <a:cs typeface="+mn-cs"/>
              </a:rPr>
              <a:t> of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authorizations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specified</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in</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Budget</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Act</a:t>
            </a:r>
            <a:endParaRPr lang="hu-HU" sz="1200" kern="1200" dirty="0">
              <a:solidFill>
                <a:schemeClr val="tx1"/>
              </a:solidFill>
              <a:effectLst/>
              <a:latin typeface="+mn-lt"/>
              <a:ea typeface="+mn-ea"/>
              <a:cs typeface="+mn-cs"/>
            </a:endParaRPr>
          </a:p>
          <a:p>
            <a:r>
              <a:rPr lang="hu-HU" sz="1200" b="1" kern="1200" dirty="0">
                <a:solidFill>
                  <a:schemeClr val="tx1"/>
                </a:solidFill>
                <a:effectLst/>
                <a:latin typeface="+mn-lt"/>
                <a:ea typeface="+mn-ea"/>
                <a:cs typeface="+mn-cs"/>
              </a:rPr>
              <a:t>VI. </a:t>
            </a:r>
            <a:r>
              <a:rPr lang="hu-HU" sz="1200" b="1" kern="1200" dirty="0" err="1">
                <a:solidFill>
                  <a:schemeClr val="tx1"/>
                </a:solidFill>
                <a:effectLst/>
                <a:latin typeface="+mn-lt"/>
                <a:ea typeface="+mn-ea"/>
                <a:cs typeface="+mn-cs"/>
              </a:rPr>
              <a:t>Debt</a:t>
            </a:r>
            <a:r>
              <a:rPr lang="hu-HU" sz="1200" b="1" kern="1200" dirty="0">
                <a:solidFill>
                  <a:schemeClr val="tx1"/>
                </a:solidFill>
                <a:effectLst/>
                <a:latin typeface="+mn-lt"/>
                <a:ea typeface="+mn-ea"/>
                <a:cs typeface="+mn-cs"/>
              </a:rPr>
              <a:t> and deficit of </a:t>
            </a:r>
            <a:r>
              <a:rPr lang="hu-HU" sz="1200" b="1" kern="1200" dirty="0" err="1">
                <a:solidFill>
                  <a:schemeClr val="tx1"/>
                </a:solidFill>
                <a:effectLst/>
                <a:latin typeface="+mn-lt"/>
                <a:ea typeface="+mn-ea"/>
                <a:cs typeface="+mn-cs"/>
              </a:rPr>
              <a:t>the</a:t>
            </a:r>
            <a:r>
              <a:rPr lang="hu-HU" sz="1200" b="1" kern="1200" dirty="0">
                <a:solidFill>
                  <a:schemeClr val="tx1"/>
                </a:solidFill>
                <a:effectLst/>
                <a:latin typeface="+mn-lt"/>
                <a:ea typeface="+mn-ea"/>
                <a:cs typeface="+mn-cs"/>
              </a:rPr>
              <a:t> </a:t>
            </a:r>
            <a:r>
              <a:rPr lang="hu-HU" sz="1200" b="1" kern="1200" dirty="0" err="1">
                <a:solidFill>
                  <a:schemeClr val="tx1"/>
                </a:solidFill>
                <a:effectLst/>
                <a:latin typeface="+mn-lt"/>
                <a:ea typeface="+mn-ea"/>
                <a:cs typeface="+mn-cs"/>
              </a:rPr>
              <a:t>governmental</a:t>
            </a:r>
            <a:r>
              <a:rPr lang="hu-HU" sz="1200" b="1" kern="1200" dirty="0">
                <a:solidFill>
                  <a:schemeClr val="tx1"/>
                </a:solidFill>
                <a:effectLst/>
                <a:latin typeface="+mn-lt"/>
                <a:ea typeface="+mn-ea"/>
                <a:cs typeface="+mn-cs"/>
              </a:rPr>
              <a:t> </a:t>
            </a:r>
            <a:r>
              <a:rPr lang="hu-HU" sz="1200" b="1" kern="1200" dirty="0" err="1">
                <a:solidFill>
                  <a:schemeClr val="tx1"/>
                </a:solidFill>
                <a:effectLst/>
                <a:latin typeface="+mn-lt"/>
                <a:ea typeface="+mn-ea"/>
                <a:cs typeface="+mn-cs"/>
              </a:rPr>
              <a:t>sector</a:t>
            </a:r>
            <a:r>
              <a:rPr lang="hu-HU" sz="1200" b="1" kern="1200" dirty="0">
                <a:solidFill>
                  <a:schemeClr val="tx1"/>
                </a:solidFill>
                <a:effectLst/>
                <a:latin typeface="+mn-lt"/>
                <a:ea typeface="+mn-ea"/>
                <a:cs typeface="+mn-cs"/>
              </a:rPr>
              <a:t> </a:t>
            </a:r>
            <a:r>
              <a:rPr lang="hu-HU" sz="1200" b="1" kern="1200" dirty="0" err="1">
                <a:solidFill>
                  <a:schemeClr val="tx1"/>
                </a:solidFill>
                <a:effectLst/>
                <a:latin typeface="+mn-lt"/>
                <a:ea typeface="+mn-ea"/>
                <a:cs typeface="+mn-cs"/>
              </a:rPr>
              <a:t>according</a:t>
            </a:r>
            <a:r>
              <a:rPr lang="hu-HU" sz="1200" b="1" kern="1200" dirty="0">
                <a:solidFill>
                  <a:schemeClr val="tx1"/>
                </a:solidFill>
                <a:effectLst/>
                <a:latin typeface="+mn-lt"/>
                <a:ea typeface="+mn-ea"/>
                <a:cs typeface="+mn-cs"/>
              </a:rPr>
              <a:t> </a:t>
            </a:r>
            <a:r>
              <a:rPr lang="hu-HU" sz="1200" b="1" kern="1200" dirty="0" err="1">
                <a:solidFill>
                  <a:schemeClr val="tx1"/>
                </a:solidFill>
                <a:effectLst/>
                <a:latin typeface="+mn-lt"/>
                <a:ea typeface="+mn-ea"/>
                <a:cs typeface="+mn-cs"/>
              </a:rPr>
              <a:t>to</a:t>
            </a:r>
            <a:r>
              <a:rPr lang="hu-HU" sz="1200" b="1" kern="1200" dirty="0">
                <a:solidFill>
                  <a:schemeClr val="tx1"/>
                </a:solidFill>
                <a:effectLst/>
                <a:latin typeface="+mn-lt"/>
                <a:ea typeface="+mn-ea"/>
                <a:cs typeface="+mn-cs"/>
              </a:rPr>
              <a:t> </a:t>
            </a:r>
            <a:r>
              <a:rPr lang="hu-HU" sz="1200" b="1" kern="1200" dirty="0" err="1">
                <a:solidFill>
                  <a:schemeClr val="tx1"/>
                </a:solidFill>
                <a:effectLst/>
                <a:latin typeface="+mn-lt"/>
                <a:ea typeface="+mn-ea"/>
                <a:cs typeface="+mn-cs"/>
              </a:rPr>
              <a:t>the</a:t>
            </a:r>
            <a:r>
              <a:rPr lang="hu-HU" sz="1200" b="1" kern="1200" dirty="0">
                <a:solidFill>
                  <a:schemeClr val="tx1"/>
                </a:solidFill>
                <a:effectLst/>
                <a:latin typeface="+mn-lt"/>
                <a:ea typeface="+mn-ea"/>
                <a:cs typeface="+mn-cs"/>
              </a:rPr>
              <a:t> </a:t>
            </a:r>
            <a:r>
              <a:rPr lang="hu-HU" sz="1200" b="1" kern="1200" dirty="0" err="1">
                <a:solidFill>
                  <a:schemeClr val="tx1"/>
                </a:solidFill>
                <a:effectLst/>
                <a:latin typeface="+mn-lt"/>
                <a:ea typeface="+mn-ea"/>
                <a:cs typeface="+mn-cs"/>
              </a:rPr>
              <a:t>methodology</a:t>
            </a:r>
            <a:r>
              <a:rPr lang="hu-HU" sz="1200" b="1" kern="1200" dirty="0">
                <a:solidFill>
                  <a:schemeClr val="tx1"/>
                </a:solidFill>
                <a:effectLst/>
                <a:latin typeface="+mn-lt"/>
                <a:ea typeface="+mn-ea"/>
                <a:cs typeface="+mn-cs"/>
              </a:rPr>
              <a:t> </a:t>
            </a:r>
            <a:r>
              <a:rPr lang="hu-HU" sz="1200" b="1" kern="1200" dirty="0" err="1">
                <a:solidFill>
                  <a:schemeClr val="tx1"/>
                </a:solidFill>
                <a:effectLst/>
                <a:latin typeface="+mn-lt"/>
                <a:ea typeface="+mn-ea"/>
                <a:cs typeface="+mn-cs"/>
              </a:rPr>
              <a:t>of</a:t>
            </a:r>
            <a:r>
              <a:rPr lang="hu-HU" sz="1200" b="1" kern="1200" dirty="0">
                <a:solidFill>
                  <a:schemeClr val="tx1"/>
                </a:solidFill>
                <a:effectLst/>
                <a:latin typeface="+mn-lt"/>
                <a:ea typeface="+mn-ea"/>
                <a:cs typeface="+mn-cs"/>
              </a:rPr>
              <a:t> </a:t>
            </a:r>
            <a:r>
              <a:rPr lang="hu-HU" sz="1200" b="1" kern="1200" dirty="0" err="1">
                <a:solidFill>
                  <a:schemeClr val="tx1"/>
                </a:solidFill>
                <a:effectLst/>
                <a:latin typeface="+mn-lt"/>
                <a:ea typeface="+mn-ea"/>
                <a:cs typeface="+mn-cs"/>
              </a:rPr>
              <a:t>the</a:t>
            </a:r>
            <a:r>
              <a:rPr lang="hu-HU" sz="1200" b="1" kern="1200" dirty="0">
                <a:solidFill>
                  <a:schemeClr val="tx1"/>
                </a:solidFill>
                <a:effectLst/>
                <a:latin typeface="+mn-lt"/>
                <a:ea typeface="+mn-ea"/>
                <a:cs typeface="+mn-cs"/>
              </a:rPr>
              <a:t> European Union</a:t>
            </a:r>
            <a:endParaRPr lang="hu-HU" sz="1200" kern="1200" dirty="0">
              <a:solidFill>
                <a:schemeClr val="tx1"/>
              </a:solidFill>
              <a:effectLst/>
              <a:latin typeface="+mn-lt"/>
              <a:ea typeface="+mn-ea"/>
              <a:cs typeface="+mn-cs"/>
            </a:endParaRPr>
          </a:p>
          <a:p>
            <a:r>
              <a:rPr lang="hu-HU" sz="1200" b="1" kern="1200" dirty="0">
                <a:solidFill>
                  <a:schemeClr val="tx1"/>
                </a:solidFill>
                <a:effectLst/>
                <a:latin typeface="+mn-lt"/>
                <a:ea typeface="+mn-ea"/>
                <a:cs typeface="+mn-cs"/>
              </a:rPr>
              <a:t>E. </a:t>
            </a:r>
            <a:r>
              <a:rPr lang="hu-HU" sz="1200" b="1" kern="1200" dirty="0" err="1">
                <a:solidFill>
                  <a:schemeClr val="tx1"/>
                </a:solidFill>
                <a:effectLst/>
                <a:latin typeface="+mn-lt"/>
                <a:ea typeface="+mn-ea"/>
                <a:cs typeface="+mn-cs"/>
              </a:rPr>
              <a:t>Detailed</a:t>
            </a:r>
            <a:r>
              <a:rPr lang="hu-HU" sz="1200" b="1" kern="1200" dirty="0">
                <a:solidFill>
                  <a:schemeClr val="tx1"/>
                </a:solidFill>
                <a:effectLst/>
                <a:latin typeface="+mn-lt"/>
                <a:ea typeface="+mn-ea"/>
                <a:cs typeface="+mn-cs"/>
              </a:rPr>
              <a:t> </a:t>
            </a:r>
            <a:r>
              <a:rPr lang="hu-HU" sz="1200" b="1" kern="1200" dirty="0" err="1">
                <a:solidFill>
                  <a:schemeClr val="tx1"/>
                </a:solidFill>
                <a:effectLst/>
                <a:latin typeface="+mn-lt"/>
                <a:ea typeface="+mn-ea"/>
                <a:cs typeface="+mn-cs"/>
              </a:rPr>
              <a:t>explanation</a:t>
            </a:r>
            <a:r>
              <a:rPr lang="hu-HU" sz="1200" b="1" kern="1200" dirty="0">
                <a:solidFill>
                  <a:schemeClr val="tx1"/>
                </a:solidFill>
                <a:effectLst/>
                <a:latin typeface="+mn-lt"/>
                <a:ea typeface="+mn-ea"/>
                <a:cs typeface="+mn-cs"/>
              </a:rPr>
              <a:t> of </a:t>
            </a:r>
            <a:r>
              <a:rPr lang="hu-HU" sz="1200" b="1" kern="1200" dirty="0" err="1">
                <a:solidFill>
                  <a:schemeClr val="tx1"/>
                </a:solidFill>
                <a:effectLst/>
                <a:latin typeface="+mn-lt"/>
                <a:ea typeface="+mn-ea"/>
                <a:cs typeface="+mn-cs"/>
              </a:rPr>
              <a:t>the</a:t>
            </a:r>
            <a:r>
              <a:rPr lang="hu-HU" sz="1200" b="1" kern="1200" dirty="0">
                <a:solidFill>
                  <a:schemeClr val="tx1"/>
                </a:solidFill>
                <a:effectLst/>
                <a:latin typeface="+mn-lt"/>
                <a:ea typeface="+mn-ea"/>
                <a:cs typeface="+mn-cs"/>
              </a:rPr>
              <a:t> </a:t>
            </a:r>
            <a:r>
              <a:rPr lang="hu-HU" sz="1200" b="1" kern="1200" dirty="0" err="1">
                <a:solidFill>
                  <a:schemeClr val="tx1"/>
                </a:solidFill>
                <a:effectLst/>
                <a:latin typeface="+mn-lt"/>
                <a:ea typeface="+mn-ea"/>
                <a:cs typeface="+mn-cs"/>
              </a:rPr>
              <a:t>proposal</a:t>
            </a:r>
            <a:endParaRPr lang="hu-HU" sz="1200" kern="1200" dirty="0">
              <a:solidFill>
                <a:schemeClr val="tx1"/>
              </a:solidFill>
              <a:effectLst/>
              <a:latin typeface="+mn-lt"/>
              <a:ea typeface="+mn-ea"/>
              <a:cs typeface="+mn-cs"/>
            </a:endParaRPr>
          </a:p>
          <a:p>
            <a:r>
              <a:rPr lang="hu-HU" sz="1200" b="1" kern="1200" dirty="0">
                <a:solidFill>
                  <a:schemeClr val="tx1"/>
                </a:solidFill>
                <a:effectLst/>
                <a:latin typeface="+mn-lt"/>
                <a:ea typeface="+mn-ea"/>
                <a:cs typeface="+mn-cs"/>
              </a:rPr>
              <a:t>F.	</a:t>
            </a:r>
            <a:r>
              <a:rPr lang="hu-HU" sz="1200" b="1" kern="1200" dirty="0" err="1">
                <a:solidFill>
                  <a:schemeClr val="tx1"/>
                </a:solidFill>
                <a:effectLst/>
                <a:latin typeface="+mn-lt"/>
                <a:ea typeface="+mn-ea"/>
                <a:cs typeface="+mn-cs"/>
              </a:rPr>
              <a:t>Annexes</a:t>
            </a:r>
            <a:r>
              <a:rPr lang="hu-HU" sz="1200" b="1" kern="1200" dirty="0">
                <a:solidFill>
                  <a:schemeClr val="tx1"/>
                </a:solidFill>
                <a:effectLst/>
                <a:latin typeface="+mn-lt"/>
                <a:ea typeface="+mn-ea"/>
                <a:cs typeface="+mn-cs"/>
              </a:rPr>
              <a:t> </a:t>
            </a:r>
            <a:r>
              <a:rPr lang="hu-HU" sz="1200" b="1" kern="1200" dirty="0" err="1">
                <a:solidFill>
                  <a:schemeClr val="tx1"/>
                </a:solidFill>
                <a:effectLst/>
                <a:latin typeface="+mn-lt"/>
                <a:ea typeface="+mn-ea"/>
                <a:cs typeface="+mn-cs"/>
              </a:rPr>
              <a:t>to</a:t>
            </a:r>
            <a:r>
              <a:rPr lang="hu-HU" sz="1200" b="1" kern="1200" dirty="0">
                <a:solidFill>
                  <a:schemeClr val="tx1"/>
                </a:solidFill>
                <a:effectLst/>
                <a:latin typeface="+mn-lt"/>
                <a:ea typeface="+mn-ea"/>
                <a:cs typeface="+mn-cs"/>
              </a:rPr>
              <a:t> </a:t>
            </a:r>
            <a:r>
              <a:rPr lang="hu-HU" sz="1200" b="1" kern="1200" dirty="0" err="1">
                <a:solidFill>
                  <a:schemeClr val="tx1"/>
                </a:solidFill>
                <a:effectLst/>
                <a:latin typeface="+mn-lt"/>
                <a:ea typeface="+mn-ea"/>
                <a:cs typeface="+mn-cs"/>
              </a:rPr>
              <a:t>the</a:t>
            </a:r>
            <a:r>
              <a:rPr lang="hu-HU" sz="1200" b="1" kern="1200" dirty="0">
                <a:solidFill>
                  <a:schemeClr val="tx1"/>
                </a:solidFill>
                <a:effectLst/>
                <a:latin typeface="+mn-lt"/>
                <a:ea typeface="+mn-ea"/>
                <a:cs typeface="+mn-cs"/>
              </a:rPr>
              <a:t> </a:t>
            </a:r>
            <a:r>
              <a:rPr lang="hu-HU" sz="1200" b="1" kern="1200" dirty="0" err="1">
                <a:solidFill>
                  <a:schemeClr val="tx1"/>
                </a:solidFill>
                <a:effectLst/>
                <a:latin typeface="+mn-lt"/>
                <a:ea typeface="+mn-ea"/>
                <a:cs typeface="+mn-cs"/>
              </a:rPr>
              <a:t>general</a:t>
            </a:r>
            <a:r>
              <a:rPr lang="hu-HU" sz="1200" b="1" kern="1200" dirty="0">
                <a:solidFill>
                  <a:schemeClr val="tx1"/>
                </a:solidFill>
                <a:effectLst/>
                <a:latin typeface="+mn-lt"/>
                <a:ea typeface="+mn-ea"/>
                <a:cs typeface="+mn-cs"/>
              </a:rPr>
              <a:t> </a:t>
            </a:r>
            <a:r>
              <a:rPr lang="hu-HU" sz="1200" b="1" kern="1200" dirty="0" err="1">
                <a:solidFill>
                  <a:schemeClr val="tx1"/>
                </a:solidFill>
                <a:effectLst/>
                <a:latin typeface="+mn-lt"/>
                <a:ea typeface="+mn-ea"/>
                <a:cs typeface="+mn-cs"/>
              </a:rPr>
              <a:t>explanation</a:t>
            </a:r>
            <a:r>
              <a:rPr lang="hu-HU" sz="1200" b="1" kern="1200" dirty="0">
                <a:solidFill>
                  <a:schemeClr val="tx1"/>
                </a:solidFill>
                <a:effectLst/>
                <a:latin typeface="+mn-lt"/>
                <a:ea typeface="+mn-ea"/>
                <a:cs typeface="+mn-cs"/>
              </a:rPr>
              <a:t> (</a:t>
            </a:r>
            <a:r>
              <a:rPr lang="hu-HU" sz="1200" b="1" kern="1200" dirty="0" err="1">
                <a:solidFill>
                  <a:schemeClr val="tx1"/>
                </a:solidFill>
                <a:effectLst/>
                <a:latin typeface="+mn-lt"/>
                <a:ea typeface="+mn-ea"/>
                <a:cs typeface="+mn-cs"/>
              </a:rPr>
              <a:t>tables</a:t>
            </a:r>
            <a:r>
              <a:rPr lang="hu-HU" sz="1200" b="1" kern="1200" dirty="0">
                <a:solidFill>
                  <a:schemeClr val="tx1"/>
                </a:solidFill>
                <a:effectLst/>
                <a:latin typeface="+mn-lt"/>
                <a:ea typeface="+mn-ea"/>
                <a:cs typeface="+mn-cs"/>
              </a:rPr>
              <a:t>)</a:t>
            </a:r>
            <a:endParaRPr lang="hu-HU" sz="1200" kern="1200" dirty="0">
              <a:solidFill>
                <a:schemeClr val="tx1"/>
              </a:solidFill>
              <a:effectLst/>
              <a:latin typeface="+mn-lt"/>
              <a:ea typeface="+mn-ea"/>
              <a:cs typeface="+mn-cs"/>
            </a:endParaRPr>
          </a:p>
          <a:p>
            <a:r>
              <a:rPr lang="hu-HU" sz="1200" kern="1200" dirty="0" err="1">
                <a:solidFill>
                  <a:schemeClr val="tx1"/>
                </a:solidFill>
                <a:effectLst/>
                <a:latin typeface="+mn-lt"/>
                <a:ea typeface="+mn-ea"/>
                <a:cs typeface="+mn-cs"/>
              </a:rPr>
              <a:t>Macroeconomic</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indicators</a:t>
            </a:r>
            <a:endParaRPr lang="hu-HU" sz="1200" kern="1200" dirty="0">
              <a:solidFill>
                <a:schemeClr val="tx1"/>
              </a:solidFill>
              <a:effectLst/>
              <a:latin typeface="+mn-lt"/>
              <a:ea typeface="+mn-ea"/>
              <a:cs typeface="+mn-cs"/>
            </a:endParaRPr>
          </a:p>
          <a:p>
            <a:r>
              <a:rPr lang="hu-HU" sz="1200" b="0" kern="1200" dirty="0" err="1">
                <a:solidFill>
                  <a:schemeClr val="tx1"/>
                </a:solidFill>
                <a:effectLst/>
                <a:latin typeface="+mn-lt"/>
                <a:ea typeface="+mn-ea"/>
                <a:cs typeface="+mn-cs"/>
              </a:rPr>
              <a:t>Summary</a:t>
            </a:r>
            <a:r>
              <a:rPr lang="hu-HU" sz="1200" b="0" kern="1200" dirty="0">
                <a:solidFill>
                  <a:schemeClr val="tx1"/>
                </a:solidFill>
                <a:effectLst/>
                <a:latin typeface="+mn-lt"/>
                <a:ea typeface="+mn-ea"/>
                <a:cs typeface="+mn-cs"/>
              </a:rPr>
              <a:t> of </a:t>
            </a:r>
            <a:r>
              <a:rPr lang="hu-HU" sz="1200" b="0" kern="1200" dirty="0" err="1">
                <a:solidFill>
                  <a:schemeClr val="tx1"/>
                </a:solidFill>
                <a:effectLst/>
                <a:latin typeface="+mn-lt"/>
                <a:ea typeface="+mn-ea"/>
                <a:cs typeface="+mn-cs"/>
              </a:rPr>
              <a:t>information</a:t>
            </a:r>
            <a:r>
              <a:rPr lang="hu-HU" sz="1200" b="0" kern="1200" dirty="0">
                <a:solidFill>
                  <a:schemeClr val="tx1"/>
                </a:solidFill>
                <a:effectLst/>
                <a:latin typeface="+mn-lt"/>
                <a:ea typeface="+mn-ea"/>
                <a:cs typeface="+mn-cs"/>
              </a:rPr>
              <a:t> </a:t>
            </a:r>
            <a:r>
              <a:rPr lang="hu-HU" sz="1200" b="0" kern="1200" dirty="0" err="1">
                <a:solidFill>
                  <a:schemeClr val="tx1"/>
                </a:solidFill>
                <a:effectLst/>
                <a:latin typeface="+mn-lt"/>
                <a:ea typeface="+mn-ea"/>
                <a:cs typeface="+mn-cs"/>
              </a:rPr>
              <a:t>on</a:t>
            </a:r>
            <a:r>
              <a:rPr lang="hu-HU" sz="1200" b="0" kern="1200" dirty="0">
                <a:solidFill>
                  <a:schemeClr val="tx1"/>
                </a:solidFill>
                <a:effectLst/>
                <a:latin typeface="+mn-lt"/>
                <a:ea typeface="+mn-ea"/>
                <a:cs typeface="+mn-cs"/>
              </a:rPr>
              <a:t> </a:t>
            </a:r>
            <a:r>
              <a:rPr lang="hu-HU" sz="1200" b="0" kern="1200" dirty="0" err="1">
                <a:solidFill>
                  <a:schemeClr val="tx1"/>
                </a:solidFill>
                <a:effectLst/>
                <a:latin typeface="+mn-lt"/>
                <a:ea typeface="+mn-ea"/>
                <a:cs typeface="+mn-cs"/>
              </a:rPr>
              <a:t>national</a:t>
            </a:r>
            <a:r>
              <a:rPr lang="hu-HU" sz="1200" b="0" kern="1200" dirty="0">
                <a:solidFill>
                  <a:schemeClr val="tx1"/>
                </a:solidFill>
                <a:effectLst/>
                <a:latin typeface="+mn-lt"/>
                <a:ea typeface="+mn-ea"/>
                <a:cs typeface="+mn-cs"/>
              </a:rPr>
              <a:t> </a:t>
            </a:r>
            <a:r>
              <a:rPr lang="hu-HU" sz="1200" b="0" kern="1200" dirty="0" err="1">
                <a:solidFill>
                  <a:schemeClr val="tx1"/>
                </a:solidFill>
                <a:effectLst/>
                <a:latin typeface="+mn-lt"/>
                <a:ea typeface="+mn-ea"/>
                <a:cs typeface="+mn-cs"/>
              </a:rPr>
              <a:t>budget</a:t>
            </a:r>
            <a:endParaRPr lang="hu-HU" sz="1200" b="1" kern="1200" dirty="0">
              <a:solidFill>
                <a:schemeClr val="tx1"/>
              </a:solidFill>
              <a:effectLst/>
              <a:latin typeface="+mn-lt"/>
              <a:ea typeface="+mn-ea"/>
              <a:cs typeface="+mn-cs"/>
            </a:endParaRPr>
          </a:p>
          <a:p>
            <a:r>
              <a:rPr lang="hu-HU" sz="1200" b="0" kern="1200" dirty="0">
                <a:solidFill>
                  <a:schemeClr val="tx1"/>
                </a:solidFill>
                <a:effectLst/>
                <a:latin typeface="+mn-lt"/>
                <a:ea typeface="+mn-ea"/>
                <a:cs typeface="+mn-cs"/>
              </a:rPr>
              <a:t>Public </a:t>
            </a:r>
            <a:r>
              <a:rPr lang="hu-HU" sz="1200" b="0" kern="1200" dirty="0" err="1">
                <a:solidFill>
                  <a:schemeClr val="tx1"/>
                </a:solidFill>
                <a:effectLst/>
                <a:latin typeface="+mn-lt"/>
                <a:ea typeface="+mn-ea"/>
                <a:cs typeface="+mn-cs"/>
              </a:rPr>
              <a:t>finance</a:t>
            </a:r>
            <a:r>
              <a:rPr lang="hu-HU" sz="1200" b="0" kern="1200" dirty="0">
                <a:solidFill>
                  <a:schemeClr val="tx1"/>
                </a:solidFill>
                <a:effectLst/>
                <a:latin typeface="+mn-lt"/>
                <a:ea typeface="+mn-ea"/>
                <a:cs typeface="+mn-cs"/>
              </a:rPr>
              <a:t> </a:t>
            </a:r>
            <a:r>
              <a:rPr lang="hu-HU" sz="1200" b="0" kern="1200" dirty="0" err="1">
                <a:solidFill>
                  <a:schemeClr val="tx1"/>
                </a:solidFill>
                <a:effectLst/>
                <a:latin typeface="+mn-lt"/>
                <a:ea typeface="+mn-ea"/>
                <a:cs typeface="+mn-cs"/>
              </a:rPr>
              <a:t>data</a:t>
            </a:r>
            <a:r>
              <a:rPr lang="hu-HU" sz="1200" b="0" kern="1200" dirty="0">
                <a:solidFill>
                  <a:schemeClr val="tx1"/>
                </a:solidFill>
                <a:effectLst/>
                <a:latin typeface="+mn-lt"/>
                <a:ea typeface="+mn-ea"/>
                <a:cs typeface="+mn-cs"/>
              </a:rPr>
              <a:t> </a:t>
            </a:r>
            <a:r>
              <a:rPr lang="hu-HU" sz="1200" b="0" kern="1200" dirty="0" err="1">
                <a:solidFill>
                  <a:schemeClr val="tx1"/>
                </a:solidFill>
                <a:effectLst/>
                <a:latin typeface="+mn-lt"/>
                <a:ea typeface="+mn-ea"/>
                <a:cs typeface="+mn-cs"/>
              </a:rPr>
              <a:t>in</a:t>
            </a:r>
            <a:r>
              <a:rPr lang="hu-HU" sz="1200" b="0" kern="1200" dirty="0">
                <a:solidFill>
                  <a:schemeClr val="tx1"/>
                </a:solidFill>
                <a:effectLst/>
                <a:latin typeface="+mn-lt"/>
                <a:ea typeface="+mn-ea"/>
                <a:cs typeface="+mn-cs"/>
              </a:rPr>
              <a:t> </a:t>
            </a:r>
            <a:r>
              <a:rPr lang="hu-HU" sz="1200" b="0" kern="1200" dirty="0" err="1">
                <a:solidFill>
                  <a:schemeClr val="tx1"/>
                </a:solidFill>
                <a:effectLst/>
                <a:latin typeface="+mn-lt"/>
                <a:ea typeface="+mn-ea"/>
                <a:cs typeface="+mn-cs"/>
              </a:rPr>
              <a:t>functional</a:t>
            </a:r>
            <a:r>
              <a:rPr lang="hu-HU" sz="1200" b="0" kern="1200" dirty="0">
                <a:solidFill>
                  <a:schemeClr val="tx1"/>
                </a:solidFill>
                <a:effectLst/>
                <a:latin typeface="+mn-lt"/>
                <a:ea typeface="+mn-ea"/>
                <a:cs typeface="+mn-cs"/>
              </a:rPr>
              <a:t> and </a:t>
            </a:r>
            <a:r>
              <a:rPr lang="hu-HU" sz="1200" b="0" kern="1200" dirty="0" err="1">
                <a:solidFill>
                  <a:schemeClr val="tx1"/>
                </a:solidFill>
                <a:effectLst/>
                <a:latin typeface="+mn-lt"/>
                <a:ea typeface="+mn-ea"/>
                <a:cs typeface="+mn-cs"/>
              </a:rPr>
              <a:t>economic</a:t>
            </a:r>
            <a:r>
              <a:rPr lang="hu-HU" sz="1200" b="0" kern="1200" dirty="0">
                <a:solidFill>
                  <a:schemeClr val="tx1"/>
                </a:solidFill>
                <a:effectLst/>
                <a:latin typeface="+mn-lt"/>
                <a:ea typeface="+mn-ea"/>
                <a:cs typeface="+mn-cs"/>
              </a:rPr>
              <a:t> </a:t>
            </a:r>
            <a:r>
              <a:rPr lang="hu-HU" sz="1200" b="0" kern="1200" dirty="0" err="1">
                <a:solidFill>
                  <a:schemeClr val="tx1"/>
                </a:solidFill>
                <a:effectLst/>
                <a:latin typeface="+mn-lt"/>
                <a:ea typeface="+mn-ea"/>
                <a:cs typeface="+mn-cs"/>
              </a:rPr>
              <a:t>structure</a:t>
            </a:r>
            <a:endParaRPr lang="hu-HU" sz="1200" b="1" kern="1200" dirty="0">
              <a:solidFill>
                <a:schemeClr val="tx1"/>
              </a:solidFill>
              <a:effectLst/>
              <a:latin typeface="+mn-lt"/>
              <a:ea typeface="+mn-ea"/>
              <a:cs typeface="+mn-cs"/>
            </a:endParaRPr>
          </a:p>
          <a:p>
            <a:r>
              <a:rPr lang="hu-HU" sz="1200" b="0" kern="1200" dirty="0" err="1">
                <a:solidFill>
                  <a:schemeClr val="tx1"/>
                </a:solidFill>
                <a:effectLst/>
                <a:latin typeface="+mn-lt"/>
                <a:ea typeface="+mn-ea"/>
                <a:cs typeface="+mn-cs"/>
              </a:rPr>
              <a:t>Central</a:t>
            </a:r>
            <a:r>
              <a:rPr lang="hu-HU" sz="1200" b="0" kern="1200" dirty="0">
                <a:solidFill>
                  <a:schemeClr val="tx1"/>
                </a:solidFill>
                <a:effectLst/>
                <a:latin typeface="+mn-lt"/>
                <a:ea typeface="+mn-ea"/>
                <a:cs typeface="+mn-cs"/>
              </a:rPr>
              <a:t> </a:t>
            </a:r>
            <a:r>
              <a:rPr lang="hu-HU" sz="1200" b="0" kern="1200" dirty="0" err="1">
                <a:solidFill>
                  <a:schemeClr val="tx1"/>
                </a:solidFill>
                <a:effectLst/>
                <a:latin typeface="+mn-lt"/>
                <a:ea typeface="+mn-ea"/>
                <a:cs typeface="+mn-cs"/>
              </a:rPr>
              <a:t>subsystem</a:t>
            </a:r>
            <a:r>
              <a:rPr lang="hu-HU" sz="1200" b="0" kern="1200" dirty="0">
                <a:solidFill>
                  <a:schemeClr val="tx1"/>
                </a:solidFill>
                <a:effectLst/>
                <a:latin typeface="+mn-lt"/>
                <a:ea typeface="+mn-ea"/>
                <a:cs typeface="+mn-cs"/>
              </a:rPr>
              <a:t>’s </a:t>
            </a:r>
            <a:r>
              <a:rPr lang="hu-HU" sz="1200" b="0" kern="1200" dirty="0" err="1">
                <a:solidFill>
                  <a:schemeClr val="tx1"/>
                </a:solidFill>
                <a:effectLst/>
                <a:latin typeface="+mn-lt"/>
                <a:ea typeface="+mn-ea"/>
                <a:cs typeface="+mn-cs"/>
              </a:rPr>
              <a:t>data</a:t>
            </a:r>
            <a:r>
              <a:rPr lang="hu-HU" sz="1200" b="0" kern="1200" dirty="0">
                <a:solidFill>
                  <a:schemeClr val="tx1"/>
                </a:solidFill>
                <a:effectLst/>
                <a:latin typeface="+mn-lt"/>
                <a:ea typeface="+mn-ea"/>
                <a:cs typeface="+mn-cs"/>
              </a:rPr>
              <a:t> </a:t>
            </a:r>
            <a:r>
              <a:rPr lang="hu-HU" sz="1200" b="0" kern="1200" dirty="0" err="1">
                <a:solidFill>
                  <a:schemeClr val="tx1"/>
                </a:solidFill>
                <a:effectLst/>
                <a:latin typeface="+mn-lt"/>
                <a:ea typeface="+mn-ea"/>
                <a:cs typeface="+mn-cs"/>
              </a:rPr>
              <a:t>in</a:t>
            </a:r>
            <a:r>
              <a:rPr lang="hu-HU" sz="1200" b="0" kern="1200" dirty="0">
                <a:solidFill>
                  <a:schemeClr val="tx1"/>
                </a:solidFill>
                <a:effectLst/>
                <a:latin typeface="+mn-lt"/>
                <a:ea typeface="+mn-ea"/>
                <a:cs typeface="+mn-cs"/>
              </a:rPr>
              <a:t> </a:t>
            </a:r>
            <a:r>
              <a:rPr lang="hu-HU" sz="1200" b="0" kern="1200" dirty="0" err="1">
                <a:solidFill>
                  <a:schemeClr val="tx1"/>
                </a:solidFill>
                <a:effectLst/>
                <a:latin typeface="+mn-lt"/>
                <a:ea typeface="+mn-ea"/>
                <a:cs typeface="+mn-cs"/>
              </a:rPr>
              <a:t>functional</a:t>
            </a:r>
            <a:r>
              <a:rPr lang="hu-HU" sz="1200" b="0" kern="1200" dirty="0">
                <a:solidFill>
                  <a:schemeClr val="tx1"/>
                </a:solidFill>
                <a:effectLst/>
                <a:latin typeface="+mn-lt"/>
                <a:ea typeface="+mn-ea"/>
                <a:cs typeface="+mn-cs"/>
              </a:rPr>
              <a:t> and </a:t>
            </a:r>
            <a:r>
              <a:rPr lang="hu-HU" sz="1200" b="0" kern="1200" dirty="0" err="1">
                <a:solidFill>
                  <a:schemeClr val="tx1"/>
                </a:solidFill>
                <a:effectLst/>
                <a:latin typeface="+mn-lt"/>
                <a:ea typeface="+mn-ea"/>
                <a:cs typeface="+mn-cs"/>
              </a:rPr>
              <a:t>economical</a:t>
            </a:r>
            <a:r>
              <a:rPr lang="hu-HU" sz="1200" b="0" kern="1200" dirty="0">
                <a:solidFill>
                  <a:schemeClr val="tx1"/>
                </a:solidFill>
                <a:effectLst/>
                <a:latin typeface="+mn-lt"/>
                <a:ea typeface="+mn-ea"/>
                <a:cs typeface="+mn-cs"/>
              </a:rPr>
              <a:t> </a:t>
            </a:r>
            <a:r>
              <a:rPr lang="hu-HU" sz="1200" b="0" kern="1200" dirty="0" err="1">
                <a:solidFill>
                  <a:schemeClr val="tx1"/>
                </a:solidFill>
                <a:effectLst/>
                <a:latin typeface="+mn-lt"/>
                <a:ea typeface="+mn-ea"/>
                <a:cs typeface="+mn-cs"/>
              </a:rPr>
              <a:t>structure</a:t>
            </a:r>
            <a:endParaRPr lang="hu-HU" sz="1200" b="1" kern="1200" dirty="0">
              <a:solidFill>
                <a:schemeClr val="tx1"/>
              </a:solidFill>
              <a:effectLst/>
              <a:latin typeface="+mn-lt"/>
              <a:ea typeface="+mn-ea"/>
              <a:cs typeface="+mn-cs"/>
            </a:endParaRPr>
          </a:p>
          <a:p>
            <a:r>
              <a:rPr lang="hu-HU" sz="1200" kern="1200" dirty="0" err="1">
                <a:solidFill>
                  <a:schemeClr val="tx1"/>
                </a:solidFill>
                <a:effectLst/>
                <a:latin typeface="+mn-lt"/>
                <a:ea typeface="+mn-ea"/>
                <a:cs typeface="+mn-cs"/>
              </a:rPr>
              <a:t>Government</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agencies</a:t>
            </a:r>
            <a:r>
              <a:rPr lang="hu-HU" sz="1200" kern="1200" dirty="0">
                <a:solidFill>
                  <a:schemeClr val="tx1"/>
                </a:solidFill>
                <a:effectLst/>
                <a:latin typeface="+mn-lt"/>
                <a:ea typeface="+mn-ea"/>
                <a:cs typeface="+mn-cs"/>
              </a:rPr>
              <a:t> and </a:t>
            </a:r>
            <a:r>
              <a:rPr lang="hu-HU" sz="1200" kern="1200" dirty="0" err="1">
                <a:solidFill>
                  <a:schemeClr val="tx1"/>
                </a:solidFill>
                <a:effectLst/>
                <a:latin typeface="+mn-lt"/>
                <a:ea typeface="+mn-ea"/>
                <a:cs typeface="+mn-cs"/>
              </a:rPr>
              <a:t>chapter-administered</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appropriations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data</a:t>
            </a:r>
            <a:endParaRPr lang="hu-HU"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Performance of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government</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agencies</a:t>
            </a:r>
            <a:r>
              <a:rPr lang="hu-HU" sz="1200" kern="1200" dirty="0">
                <a:solidFill>
                  <a:schemeClr val="tx1"/>
                </a:solidFill>
                <a:effectLst/>
                <a:latin typeface="+mn-lt"/>
                <a:ea typeface="+mn-ea"/>
                <a:cs typeface="+mn-cs"/>
              </a:rPr>
              <a:t> and </a:t>
            </a:r>
            <a:r>
              <a:rPr lang="hu-HU" sz="1200" kern="1200" dirty="0" err="1">
                <a:solidFill>
                  <a:schemeClr val="tx1"/>
                </a:solidFill>
                <a:effectLst/>
                <a:latin typeface="+mn-lt"/>
                <a:ea typeface="+mn-ea"/>
                <a:cs typeface="+mn-cs"/>
              </a:rPr>
              <a:t>chapter-administered</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appropriations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carry</a:t>
            </a:r>
            <a:r>
              <a:rPr lang="hu-HU" sz="1200" kern="1200" dirty="0">
                <a:solidFill>
                  <a:schemeClr val="tx1"/>
                </a:solidFill>
                <a:effectLst/>
                <a:latin typeface="+mn-lt"/>
                <a:ea typeface="+mn-ea"/>
                <a:cs typeface="+mn-cs"/>
              </a:rPr>
              <a:t> over</a:t>
            </a:r>
          </a:p>
          <a:p>
            <a:r>
              <a:rPr lang="hu-HU" sz="1200" b="0" kern="1200" dirty="0" err="1">
                <a:solidFill>
                  <a:schemeClr val="tx1"/>
                </a:solidFill>
                <a:effectLst/>
                <a:latin typeface="+mn-lt"/>
                <a:ea typeface="+mn-ea"/>
                <a:cs typeface="+mn-cs"/>
              </a:rPr>
              <a:t>Central</a:t>
            </a:r>
            <a:r>
              <a:rPr lang="hu-HU" sz="1200" b="0" kern="1200" dirty="0">
                <a:solidFill>
                  <a:schemeClr val="tx1"/>
                </a:solidFill>
                <a:effectLst/>
                <a:latin typeface="+mn-lt"/>
                <a:ea typeface="+mn-ea"/>
                <a:cs typeface="+mn-cs"/>
              </a:rPr>
              <a:t> </a:t>
            </a:r>
            <a:r>
              <a:rPr lang="hu-HU" sz="1200" b="0" kern="1200" dirty="0" err="1">
                <a:solidFill>
                  <a:schemeClr val="tx1"/>
                </a:solidFill>
                <a:effectLst/>
                <a:latin typeface="+mn-lt"/>
                <a:ea typeface="+mn-ea"/>
                <a:cs typeface="+mn-cs"/>
              </a:rPr>
              <a:t>appropriations</a:t>
            </a:r>
            <a:r>
              <a:rPr lang="hu-HU" sz="1200" b="0" kern="1200" dirty="0">
                <a:solidFill>
                  <a:schemeClr val="tx1"/>
                </a:solidFill>
                <a:effectLst/>
                <a:latin typeface="+mn-lt"/>
                <a:ea typeface="+mn-ea"/>
                <a:cs typeface="+mn-cs"/>
              </a:rPr>
              <a:t> of </a:t>
            </a:r>
            <a:r>
              <a:rPr lang="hu-HU" sz="1200" b="0" kern="1200" dirty="0" err="1">
                <a:solidFill>
                  <a:schemeClr val="tx1"/>
                </a:solidFill>
                <a:effectLst/>
                <a:latin typeface="+mn-lt"/>
                <a:ea typeface="+mn-ea"/>
                <a:cs typeface="+mn-cs"/>
              </a:rPr>
              <a:t>the</a:t>
            </a:r>
            <a:r>
              <a:rPr lang="hu-HU" sz="1200" b="0" kern="1200" dirty="0">
                <a:solidFill>
                  <a:schemeClr val="tx1"/>
                </a:solidFill>
                <a:effectLst/>
                <a:latin typeface="+mn-lt"/>
                <a:ea typeface="+mn-ea"/>
                <a:cs typeface="+mn-cs"/>
              </a:rPr>
              <a:t> </a:t>
            </a:r>
            <a:r>
              <a:rPr lang="hu-HU" sz="1200" b="0" kern="1200" dirty="0" err="1">
                <a:solidFill>
                  <a:schemeClr val="tx1"/>
                </a:solidFill>
                <a:effectLst/>
                <a:latin typeface="+mn-lt"/>
                <a:ea typeface="+mn-ea"/>
                <a:cs typeface="+mn-cs"/>
              </a:rPr>
              <a:t>central</a:t>
            </a:r>
            <a:r>
              <a:rPr lang="hu-HU" sz="1200" b="0" kern="1200" dirty="0">
                <a:solidFill>
                  <a:schemeClr val="tx1"/>
                </a:solidFill>
                <a:effectLst/>
                <a:latin typeface="+mn-lt"/>
                <a:ea typeface="+mn-ea"/>
                <a:cs typeface="+mn-cs"/>
              </a:rPr>
              <a:t> </a:t>
            </a:r>
            <a:r>
              <a:rPr lang="hu-HU" sz="1200" b="0" kern="1200" dirty="0" err="1">
                <a:solidFill>
                  <a:schemeClr val="tx1"/>
                </a:solidFill>
                <a:effectLst/>
                <a:latin typeface="+mn-lt"/>
                <a:ea typeface="+mn-ea"/>
                <a:cs typeface="+mn-cs"/>
              </a:rPr>
              <a:t>budget</a:t>
            </a:r>
            <a:endParaRPr lang="hu-HU" sz="1200" b="1" kern="1200" dirty="0">
              <a:solidFill>
                <a:schemeClr val="tx1"/>
              </a:solidFill>
              <a:effectLst/>
              <a:latin typeface="+mn-lt"/>
              <a:ea typeface="+mn-ea"/>
              <a:cs typeface="+mn-cs"/>
            </a:endParaRPr>
          </a:p>
          <a:p>
            <a:r>
              <a:rPr lang="hu-HU" sz="1200" b="0" kern="1200" dirty="0">
                <a:solidFill>
                  <a:schemeClr val="tx1"/>
                </a:solidFill>
                <a:effectLst/>
                <a:latin typeface="+mn-lt"/>
                <a:ea typeface="+mn-ea"/>
                <a:cs typeface="+mn-cs"/>
              </a:rPr>
              <a:t>Data </a:t>
            </a:r>
            <a:r>
              <a:rPr lang="hu-HU" sz="1200" b="0" kern="1200" dirty="0" err="1">
                <a:solidFill>
                  <a:schemeClr val="tx1"/>
                </a:solidFill>
                <a:effectLst/>
                <a:latin typeface="+mn-lt"/>
                <a:ea typeface="+mn-ea"/>
                <a:cs typeface="+mn-cs"/>
              </a:rPr>
              <a:t>on</a:t>
            </a:r>
            <a:r>
              <a:rPr lang="hu-HU" sz="1200" b="0" kern="1200" dirty="0">
                <a:solidFill>
                  <a:schemeClr val="tx1"/>
                </a:solidFill>
                <a:effectLst/>
                <a:latin typeface="+mn-lt"/>
                <a:ea typeface="+mn-ea"/>
                <a:cs typeface="+mn-cs"/>
              </a:rPr>
              <a:t> </a:t>
            </a:r>
            <a:r>
              <a:rPr lang="hu-HU" sz="1200" b="0" kern="1200" dirty="0" err="1">
                <a:solidFill>
                  <a:schemeClr val="tx1"/>
                </a:solidFill>
                <a:effectLst/>
                <a:latin typeface="+mn-lt"/>
                <a:ea typeface="+mn-ea"/>
                <a:cs typeface="+mn-cs"/>
              </a:rPr>
              <a:t>the</a:t>
            </a:r>
            <a:r>
              <a:rPr lang="hu-HU" sz="1200" b="0" kern="1200" dirty="0">
                <a:solidFill>
                  <a:schemeClr val="tx1"/>
                </a:solidFill>
                <a:effectLst/>
                <a:latin typeface="+mn-lt"/>
                <a:ea typeface="+mn-ea"/>
                <a:cs typeface="+mn-cs"/>
              </a:rPr>
              <a:t> </a:t>
            </a:r>
            <a:r>
              <a:rPr lang="hu-HU" sz="1200" b="0" kern="1200" dirty="0" err="1">
                <a:solidFill>
                  <a:schemeClr val="tx1"/>
                </a:solidFill>
                <a:effectLst/>
                <a:latin typeface="+mn-lt"/>
                <a:ea typeface="+mn-ea"/>
                <a:cs typeface="+mn-cs"/>
              </a:rPr>
              <a:t>state</a:t>
            </a:r>
            <a:r>
              <a:rPr lang="hu-HU" sz="1200" b="0" kern="1200" dirty="0">
                <a:solidFill>
                  <a:schemeClr val="tx1"/>
                </a:solidFill>
                <a:effectLst/>
                <a:latin typeface="+mn-lt"/>
                <a:ea typeface="+mn-ea"/>
                <a:cs typeface="+mn-cs"/>
              </a:rPr>
              <a:t> </a:t>
            </a:r>
            <a:r>
              <a:rPr lang="hu-HU" sz="1200" b="0" kern="1200" dirty="0" err="1">
                <a:solidFill>
                  <a:schemeClr val="tx1"/>
                </a:solidFill>
                <a:effectLst/>
                <a:latin typeface="+mn-lt"/>
                <a:ea typeface="+mn-ea"/>
                <a:cs typeface="+mn-cs"/>
              </a:rPr>
              <a:t>property</a:t>
            </a:r>
            <a:endParaRPr lang="hu-HU" sz="1200" b="1" kern="1200" dirty="0">
              <a:solidFill>
                <a:schemeClr val="tx1"/>
              </a:solidFill>
              <a:effectLst/>
              <a:latin typeface="+mn-lt"/>
              <a:ea typeface="+mn-ea"/>
              <a:cs typeface="+mn-cs"/>
            </a:endParaRPr>
          </a:p>
          <a:p>
            <a:r>
              <a:rPr lang="hu-HU" sz="1200" b="0" kern="1200" dirty="0">
                <a:solidFill>
                  <a:schemeClr val="tx1"/>
                </a:solidFill>
                <a:effectLst/>
                <a:latin typeface="+mn-lt"/>
                <a:ea typeface="+mn-ea"/>
                <a:cs typeface="+mn-cs"/>
              </a:rPr>
              <a:t>Data </a:t>
            </a:r>
            <a:r>
              <a:rPr lang="hu-HU" sz="1200" b="0" kern="1200" dirty="0" err="1">
                <a:solidFill>
                  <a:schemeClr val="tx1"/>
                </a:solidFill>
                <a:effectLst/>
                <a:latin typeface="+mn-lt"/>
                <a:ea typeface="+mn-ea"/>
                <a:cs typeface="+mn-cs"/>
              </a:rPr>
              <a:t>on</a:t>
            </a:r>
            <a:r>
              <a:rPr lang="hu-HU" sz="1200" b="0" kern="1200" dirty="0">
                <a:solidFill>
                  <a:schemeClr val="tx1"/>
                </a:solidFill>
                <a:effectLst/>
                <a:latin typeface="+mn-lt"/>
                <a:ea typeface="+mn-ea"/>
                <a:cs typeface="+mn-cs"/>
              </a:rPr>
              <a:t> </a:t>
            </a:r>
            <a:r>
              <a:rPr lang="hu-HU" sz="1200" b="0" kern="1200" dirty="0" err="1">
                <a:solidFill>
                  <a:schemeClr val="tx1"/>
                </a:solidFill>
                <a:effectLst/>
                <a:latin typeface="+mn-lt"/>
                <a:ea typeface="+mn-ea"/>
                <a:cs typeface="+mn-cs"/>
              </a:rPr>
              <a:t>government</a:t>
            </a:r>
            <a:r>
              <a:rPr lang="hu-HU" sz="1200" b="0" kern="1200" dirty="0">
                <a:solidFill>
                  <a:schemeClr val="tx1"/>
                </a:solidFill>
                <a:effectLst/>
                <a:latin typeface="+mn-lt"/>
                <a:ea typeface="+mn-ea"/>
                <a:cs typeface="+mn-cs"/>
              </a:rPr>
              <a:t> </a:t>
            </a:r>
            <a:r>
              <a:rPr lang="hu-HU" sz="1200" b="0" kern="1200" dirty="0" err="1">
                <a:solidFill>
                  <a:schemeClr val="tx1"/>
                </a:solidFill>
                <a:effectLst/>
                <a:latin typeface="+mn-lt"/>
                <a:ea typeface="+mn-ea"/>
                <a:cs typeface="+mn-cs"/>
              </a:rPr>
              <a:t>debt</a:t>
            </a:r>
            <a:r>
              <a:rPr lang="hu-HU" sz="1200" b="0" kern="1200" dirty="0">
                <a:solidFill>
                  <a:schemeClr val="tx1"/>
                </a:solidFill>
                <a:effectLst/>
                <a:latin typeface="+mn-lt"/>
                <a:ea typeface="+mn-ea"/>
                <a:cs typeface="+mn-cs"/>
              </a:rPr>
              <a:t> and </a:t>
            </a:r>
            <a:r>
              <a:rPr lang="hu-HU" sz="1200" b="0" kern="1200" dirty="0" err="1">
                <a:solidFill>
                  <a:schemeClr val="tx1"/>
                </a:solidFill>
                <a:effectLst/>
                <a:latin typeface="+mn-lt"/>
                <a:ea typeface="+mn-ea"/>
                <a:cs typeface="+mn-cs"/>
              </a:rPr>
              <a:t>government</a:t>
            </a:r>
            <a:r>
              <a:rPr lang="hu-HU" sz="1200" b="0" kern="1200" dirty="0">
                <a:solidFill>
                  <a:schemeClr val="tx1"/>
                </a:solidFill>
                <a:effectLst/>
                <a:latin typeface="+mn-lt"/>
                <a:ea typeface="+mn-ea"/>
                <a:cs typeface="+mn-cs"/>
              </a:rPr>
              <a:t> </a:t>
            </a:r>
            <a:r>
              <a:rPr lang="hu-HU" sz="1200" b="0" kern="1200" dirty="0" err="1">
                <a:solidFill>
                  <a:schemeClr val="tx1"/>
                </a:solidFill>
                <a:effectLst/>
                <a:latin typeface="+mn-lt"/>
                <a:ea typeface="+mn-ea"/>
                <a:cs typeface="+mn-cs"/>
              </a:rPr>
              <a:t>receivables</a:t>
            </a:r>
            <a:endParaRPr lang="hu-HU" sz="1200" b="1" kern="1200" dirty="0">
              <a:solidFill>
                <a:schemeClr val="tx1"/>
              </a:solidFill>
              <a:effectLst/>
              <a:latin typeface="+mn-lt"/>
              <a:ea typeface="+mn-ea"/>
              <a:cs typeface="+mn-cs"/>
            </a:endParaRPr>
          </a:p>
          <a:p>
            <a:r>
              <a:rPr lang="hu-HU" sz="1200" b="0" kern="1200" dirty="0">
                <a:solidFill>
                  <a:schemeClr val="tx1"/>
                </a:solidFill>
                <a:effectLst/>
                <a:latin typeface="+mn-lt"/>
                <a:ea typeface="+mn-ea"/>
                <a:cs typeface="+mn-cs"/>
              </a:rPr>
              <a:t>Data </a:t>
            </a:r>
            <a:r>
              <a:rPr lang="hu-HU" sz="1200" b="0" kern="1200" dirty="0" err="1">
                <a:solidFill>
                  <a:schemeClr val="tx1"/>
                </a:solidFill>
                <a:effectLst/>
                <a:latin typeface="+mn-lt"/>
                <a:ea typeface="+mn-ea"/>
                <a:cs typeface="+mn-cs"/>
              </a:rPr>
              <a:t>on</a:t>
            </a:r>
            <a:r>
              <a:rPr lang="hu-HU" sz="1200" b="0" kern="1200" dirty="0">
                <a:solidFill>
                  <a:schemeClr val="tx1"/>
                </a:solidFill>
                <a:effectLst/>
                <a:latin typeface="+mn-lt"/>
                <a:ea typeface="+mn-ea"/>
                <a:cs typeface="+mn-cs"/>
              </a:rPr>
              <a:t> </a:t>
            </a:r>
            <a:r>
              <a:rPr lang="hu-HU" sz="1200" b="0" kern="1200" dirty="0" err="1">
                <a:solidFill>
                  <a:schemeClr val="tx1"/>
                </a:solidFill>
                <a:effectLst/>
                <a:latin typeface="+mn-lt"/>
                <a:ea typeface="+mn-ea"/>
                <a:cs typeface="+mn-cs"/>
              </a:rPr>
              <a:t>stock</a:t>
            </a:r>
            <a:r>
              <a:rPr lang="hu-HU" sz="1200" b="0" kern="1200" dirty="0">
                <a:solidFill>
                  <a:schemeClr val="tx1"/>
                </a:solidFill>
                <a:effectLst/>
                <a:latin typeface="+mn-lt"/>
                <a:ea typeface="+mn-ea"/>
                <a:cs typeface="+mn-cs"/>
              </a:rPr>
              <a:t> of </a:t>
            </a:r>
            <a:r>
              <a:rPr lang="hu-HU" sz="1200" b="0" kern="1200" dirty="0" err="1">
                <a:solidFill>
                  <a:schemeClr val="tx1"/>
                </a:solidFill>
                <a:effectLst/>
                <a:latin typeface="+mn-lt"/>
                <a:ea typeface="+mn-ea"/>
                <a:cs typeface="+mn-cs"/>
              </a:rPr>
              <a:t>guarantees</a:t>
            </a:r>
            <a:r>
              <a:rPr lang="hu-HU" sz="1200" b="0" kern="1200" dirty="0">
                <a:solidFill>
                  <a:schemeClr val="tx1"/>
                </a:solidFill>
                <a:effectLst/>
                <a:latin typeface="+mn-lt"/>
                <a:ea typeface="+mn-ea"/>
                <a:cs typeface="+mn-cs"/>
              </a:rPr>
              <a:t> </a:t>
            </a:r>
            <a:r>
              <a:rPr lang="hu-HU" sz="1200" b="0" kern="1200" dirty="0" err="1">
                <a:solidFill>
                  <a:schemeClr val="tx1"/>
                </a:solidFill>
                <a:effectLst/>
                <a:latin typeface="+mn-lt"/>
                <a:ea typeface="+mn-ea"/>
                <a:cs typeface="+mn-cs"/>
              </a:rPr>
              <a:t>undertaken</a:t>
            </a:r>
            <a:r>
              <a:rPr lang="hu-HU" sz="1200" b="0" kern="1200" dirty="0">
                <a:solidFill>
                  <a:schemeClr val="tx1"/>
                </a:solidFill>
                <a:effectLst/>
                <a:latin typeface="+mn-lt"/>
                <a:ea typeface="+mn-ea"/>
                <a:cs typeface="+mn-cs"/>
              </a:rPr>
              <a:t> </a:t>
            </a:r>
            <a:r>
              <a:rPr lang="hu-HU" sz="1200" b="0" kern="1200" dirty="0" err="1">
                <a:solidFill>
                  <a:schemeClr val="tx1"/>
                </a:solidFill>
                <a:effectLst/>
                <a:latin typeface="+mn-lt"/>
                <a:ea typeface="+mn-ea"/>
                <a:cs typeface="+mn-cs"/>
              </a:rPr>
              <a:t>by</a:t>
            </a:r>
            <a:r>
              <a:rPr lang="hu-HU" sz="1200" b="0" kern="1200" dirty="0">
                <a:solidFill>
                  <a:schemeClr val="tx1"/>
                </a:solidFill>
                <a:effectLst/>
                <a:latin typeface="+mn-lt"/>
                <a:ea typeface="+mn-ea"/>
                <a:cs typeface="+mn-cs"/>
              </a:rPr>
              <a:t> </a:t>
            </a:r>
            <a:r>
              <a:rPr lang="hu-HU" sz="1200" b="0" kern="1200" dirty="0" err="1">
                <a:solidFill>
                  <a:schemeClr val="tx1"/>
                </a:solidFill>
                <a:effectLst/>
                <a:latin typeface="+mn-lt"/>
                <a:ea typeface="+mn-ea"/>
                <a:cs typeface="+mn-cs"/>
              </a:rPr>
              <a:t>the</a:t>
            </a:r>
            <a:r>
              <a:rPr lang="hu-HU" sz="1200" b="0" kern="1200" dirty="0">
                <a:solidFill>
                  <a:schemeClr val="tx1"/>
                </a:solidFill>
                <a:effectLst/>
                <a:latin typeface="+mn-lt"/>
                <a:ea typeface="+mn-ea"/>
                <a:cs typeface="+mn-cs"/>
              </a:rPr>
              <a:t> </a:t>
            </a:r>
            <a:r>
              <a:rPr lang="hu-HU" sz="1200" b="0" kern="1200" dirty="0" err="1">
                <a:solidFill>
                  <a:schemeClr val="tx1"/>
                </a:solidFill>
                <a:effectLst/>
                <a:latin typeface="+mn-lt"/>
                <a:ea typeface="+mn-ea"/>
                <a:cs typeface="+mn-cs"/>
              </a:rPr>
              <a:t>government</a:t>
            </a:r>
            <a:endParaRPr lang="hu-HU" sz="1200" b="1" kern="1200" dirty="0">
              <a:solidFill>
                <a:schemeClr val="tx1"/>
              </a:solidFill>
              <a:effectLst/>
              <a:latin typeface="+mn-lt"/>
              <a:ea typeface="+mn-ea"/>
              <a:cs typeface="+mn-cs"/>
            </a:endParaRPr>
          </a:p>
          <a:p>
            <a:r>
              <a:rPr lang="hu-HU" sz="1200" b="0" kern="1200" dirty="0">
                <a:solidFill>
                  <a:schemeClr val="tx1"/>
                </a:solidFill>
                <a:effectLst/>
                <a:latin typeface="+mn-lt"/>
                <a:ea typeface="+mn-ea"/>
                <a:cs typeface="+mn-cs"/>
              </a:rPr>
              <a:t>Data </a:t>
            </a:r>
            <a:r>
              <a:rPr lang="hu-HU" sz="1200" b="0" kern="1200" dirty="0" err="1">
                <a:solidFill>
                  <a:schemeClr val="tx1"/>
                </a:solidFill>
                <a:effectLst/>
                <a:latin typeface="+mn-lt"/>
                <a:ea typeface="+mn-ea"/>
                <a:cs typeface="+mn-cs"/>
              </a:rPr>
              <a:t>in</a:t>
            </a:r>
            <a:r>
              <a:rPr lang="hu-HU" sz="1200" b="0" kern="1200" dirty="0">
                <a:solidFill>
                  <a:schemeClr val="tx1"/>
                </a:solidFill>
                <a:effectLst/>
                <a:latin typeface="+mn-lt"/>
                <a:ea typeface="+mn-ea"/>
                <a:cs typeface="+mn-cs"/>
              </a:rPr>
              <a:t> </a:t>
            </a:r>
            <a:r>
              <a:rPr lang="hu-HU" sz="1200" b="0" kern="1200" dirty="0" err="1">
                <a:solidFill>
                  <a:schemeClr val="tx1"/>
                </a:solidFill>
                <a:effectLst/>
                <a:latin typeface="+mn-lt"/>
                <a:ea typeface="+mn-ea"/>
                <a:cs typeface="+mn-cs"/>
              </a:rPr>
              <a:t>connection</a:t>
            </a:r>
            <a:r>
              <a:rPr lang="hu-HU" sz="1200" b="0" kern="1200" dirty="0">
                <a:solidFill>
                  <a:schemeClr val="tx1"/>
                </a:solidFill>
                <a:effectLst/>
                <a:latin typeface="+mn-lt"/>
                <a:ea typeface="+mn-ea"/>
                <a:cs typeface="+mn-cs"/>
              </a:rPr>
              <a:t> </a:t>
            </a:r>
            <a:r>
              <a:rPr lang="hu-HU" sz="1200" b="0" kern="1200" dirty="0" err="1">
                <a:solidFill>
                  <a:schemeClr val="tx1"/>
                </a:solidFill>
                <a:effectLst/>
                <a:latin typeface="+mn-lt"/>
                <a:ea typeface="+mn-ea"/>
                <a:cs typeface="+mn-cs"/>
              </a:rPr>
              <a:t>with</a:t>
            </a:r>
            <a:r>
              <a:rPr lang="hu-HU" sz="1200" b="0" kern="1200" dirty="0">
                <a:solidFill>
                  <a:schemeClr val="tx1"/>
                </a:solidFill>
                <a:effectLst/>
                <a:latin typeface="+mn-lt"/>
                <a:ea typeface="+mn-ea"/>
                <a:cs typeface="+mn-cs"/>
              </a:rPr>
              <a:t> EU</a:t>
            </a:r>
            <a:endParaRPr lang="hu-HU" sz="1200" b="1" kern="1200" dirty="0">
              <a:solidFill>
                <a:schemeClr val="tx1"/>
              </a:solidFill>
              <a:effectLst/>
              <a:latin typeface="+mn-lt"/>
              <a:ea typeface="+mn-ea"/>
              <a:cs typeface="+mn-cs"/>
            </a:endParaRPr>
          </a:p>
          <a:p>
            <a:r>
              <a:rPr lang="hu-HU" sz="1200" b="0" kern="1200" dirty="0" err="1">
                <a:solidFill>
                  <a:schemeClr val="tx1"/>
                </a:solidFill>
                <a:effectLst/>
                <a:latin typeface="+mn-lt"/>
                <a:ea typeface="+mn-ea"/>
                <a:cs typeface="+mn-cs"/>
              </a:rPr>
              <a:t>Other</a:t>
            </a:r>
            <a:r>
              <a:rPr lang="hu-HU" sz="1200" b="0" kern="1200" dirty="0">
                <a:solidFill>
                  <a:schemeClr val="tx1"/>
                </a:solidFill>
                <a:effectLst/>
                <a:latin typeface="+mn-lt"/>
                <a:ea typeface="+mn-ea"/>
                <a:cs typeface="+mn-cs"/>
              </a:rPr>
              <a:t> </a:t>
            </a:r>
            <a:r>
              <a:rPr lang="hu-HU" sz="1200" b="0" kern="1200" dirty="0" err="1">
                <a:solidFill>
                  <a:schemeClr val="tx1"/>
                </a:solidFill>
                <a:effectLst/>
                <a:latin typeface="+mn-lt"/>
                <a:ea typeface="+mn-ea"/>
                <a:cs typeface="+mn-cs"/>
              </a:rPr>
              <a:t>data</a:t>
            </a:r>
            <a:r>
              <a:rPr lang="hu-HU" sz="1200" b="0" kern="1200" dirty="0">
                <a:solidFill>
                  <a:schemeClr val="tx1"/>
                </a:solidFill>
                <a:effectLst/>
                <a:latin typeface="+mn-lt"/>
                <a:ea typeface="+mn-ea"/>
                <a:cs typeface="+mn-cs"/>
              </a:rPr>
              <a:t> </a:t>
            </a:r>
            <a:r>
              <a:rPr lang="hu-HU" sz="1200" b="0" kern="1200" dirty="0" err="1">
                <a:solidFill>
                  <a:schemeClr val="tx1"/>
                </a:solidFill>
                <a:effectLst/>
                <a:latin typeface="+mn-lt"/>
                <a:ea typeface="+mn-ea"/>
                <a:cs typeface="+mn-cs"/>
              </a:rPr>
              <a:t>on</a:t>
            </a:r>
            <a:r>
              <a:rPr lang="hu-HU" sz="1200" b="0" kern="1200" dirty="0">
                <a:solidFill>
                  <a:schemeClr val="tx1"/>
                </a:solidFill>
                <a:effectLst/>
                <a:latin typeface="+mn-lt"/>
                <a:ea typeface="+mn-ea"/>
                <a:cs typeface="+mn-cs"/>
              </a:rPr>
              <a:t> </a:t>
            </a:r>
            <a:r>
              <a:rPr lang="hu-HU" sz="1200" b="0" kern="1200" dirty="0" err="1">
                <a:solidFill>
                  <a:schemeClr val="tx1"/>
                </a:solidFill>
                <a:effectLst/>
                <a:latin typeface="+mn-lt"/>
                <a:ea typeface="+mn-ea"/>
                <a:cs typeface="+mn-cs"/>
              </a:rPr>
              <a:t>central</a:t>
            </a:r>
            <a:r>
              <a:rPr lang="hu-HU" sz="1200" b="0" kern="1200" dirty="0">
                <a:solidFill>
                  <a:schemeClr val="tx1"/>
                </a:solidFill>
                <a:effectLst/>
                <a:latin typeface="+mn-lt"/>
                <a:ea typeface="+mn-ea"/>
                <a:cs typeface="+mn-cs"/>
              </a:rPr>
              <a:t> </a:t>
            </a:r>
            <a:r>
              <a:rPr lang="hu-HU" sz="1200" b="0" kern="1200" dirty="0" err="1">
                <a:solidFill>
                  <a:schemeClr val="tx1"/>
                </a:solidFill>
                <a:effectLst/>
                <a:latin typeface="+mn-lt"/>
                <a:ea typeface="+mn-ea"/>
                <a:cs typeface="+mn-cs"/>
              </a:rPr>
              <a:t>budget</a:t>
            </a:r>
            <a:endParaRPr lang="hu-HU" sz="1200" b="1" kern="1200" dirty="0">
              <a:solidFill>
                <a:schemeClr val="tx1"/>
              </a:solidFill>
              <a:effectLst/>
              <a:latin typeface="+mn-lt"/>
              <a:ea typeface="+mn-ea"/>
              <a:cs typeface="+mn-cs"/>
            </a:endParaRPr>
          </a:p>
          <a:p>
            <a:r>
              <a:rPr lang="hu-HU" sz="1200" b="0" kern="1200" dirty="0">
                <a:solidFill>
                  <a:schemeClr val="tx1"/>
                </a:solidFill>
                <a:effectLst/>
                <a:latin typeface="+mn-lt"/>
                <a:ea typeface="+mn-ea"/>
                <a:cs typeface="+mn-cs"/>
              </a:rPr>
              <a:t>Data of </a:t>
            </a:r>
            <a:r>
              <a:rPr lang="hu-HU" sz="1200" b="0" kern="1200" dirty="0" err="1">
                <a:solidFill>
                  <a:schemeClr val="tx1"/>
                </a:solidFill>
                <a:effectLst/>
                <a:latin typeface="+mn-lt"/>
                <a:ea typeface="+mn-ea"/>
                <a:cs typeface="+mn-cs"/>
              </a:rPr>
              <a:t>extrabudgetary</a:t>
            </a:r>
            <a:r>
              <a:rPr lang="hu-HU" sz="1200" b="0" kern="1200" dirty="0">
                <a:solidFill>
                  <a:schemeClr val="tx1"/>
                </a:solidFill>
                <a:effectLst/>
                <a:latin typeface="+mn-lt"/>
                <a:ea typeface="+mn-ea"/>
                <a:cs typeface="+mn-cs"/>
              </a:rPr>
              <a:t> </a:t>
            </a:r>
            <a:r>
              <a:rPr lang="hu-HU" sz="1200" b="0" kern="1200" dirty="0" err="1">
                <a:solidFill>
                  <a:schemeClr val="tx1"/>
                </a:solidFill>
                <a:effectLst/>
                <a:latin typeface="+mn-lt"/>
                <a:ea typeface="+mn-ea"/>
                <a:cs typeface="+mn-cs"/>
              </a:rPr>
              <a:t>funds</a:t>
            </a:r>
            <a:endParaRPr lang="hu-HU" sz="1200" b="1" kern="1200" dirty="0">
              <a:solidFill>
                <a:schemeClr val="tx1"/>
              </a:solidFill>
              <a:effectLst/>
              <a:latin typeface="+mn-lt"/>
              <a:ea typeface="+mn-ea"/>
              <a:cs typeface="+mn-cs"/>
            </a:endParaRPr>
          </a:p>
          <a:p>
            <a:r>
              <a:rPr lang="hu-HU" sz="1200" b="0" kern="1200" dirty="0">
                <a:solidFill>
                  <a:schemeClr val="tx1"/>
                </a:solidFill>
                <a:effectLst/>
                <a:latin typeface="+mn-lt"/>
                <a:ea typeface="+mn-ea"/>
                <a:cs typeface="+mn-cs"/>
              </a:rPr>
              <a:t>Data of </a:t>
            </a:r>
            <a:r>
              <a:rPr lang="hu-HU" sz="1200" b="0" kern="1200" dirty="0" err="1">
                <a:solidFill>
                  <a:schemeClr val="tx1"/>
                </a:solidFill>
                <a:effectLst/>
                <a:latin typeface="+mn-lt"/>
                <a:ea typeface="+mn-ea"/>
                <a:cs typeface="+mn-cs"/>
              </a:rPr>
              <a:t>social</a:t>
            </a:r>
            <a:r>
              <a:rPr lang="hu-HU" sz="1200" b="0" kern="1200" dirty="0">
                <a:solidFill>
                  <a:schemeClr val="tx1"/>
                </a:solidFill>
                <a:effectLst/>
                <a:latin typeface="+mn-lt"/>
                <a:ea typeface="+mn-ea"/>
                <a:cs typeface="+mn-cs"/>
              </a:rPr>
              <a:t> </a:t>
            </a:r>
            <a:r>
              <a:rPr lang="hu-HU" sz="1200" b="0" kern="1200" dirty="0" err="1">
                <a:solidFill>
                  <a:schemeClr val="tx1"/>
                </a:solidFill>
                <a:effectLst/>
                <a:latin typeface="+mn-lt"/>
                <a:ea typeface="+mn-ea"/>
                <a:cs typeface="+mn-cs"/>
              </a:rPr>
              <a:t>security</a:t>
            </a:r>
            <a:r>
              <a:rPr lang="hu-HU" sz="1200" b="0" kern="1200" dirty="0">
                <a:solidFill>
                  <a:schemeClr val="tx1"/>
                </a:solidFill>
                <a:effectLst/>
                <a:latin typeface="+mn-lt"/>
                <a:ea typeface="+mn-ea"/>
                <a:cs typeface="+mn-cs"/>
              </a:rPr>
              <a:t> </a:t>
            </a:r>
            <a:r>
              <a:rPr lang="hu-HU" sz="1200" b="0" kern="1200" dirty="0" err="1">
                <a:solidFill>
                  <a:schemeClr val="tx1"/>
                </a:solidFill>
                <a:effectLst/>
                <a:latin typeface="+mn-lt"/>
                <a:ea typeface="+mn-ea"/>
                <a:cs typeface="+mn-cs"/>
              </a:rPr>
              <a:t>funds</a:t>
            </a:r>
            <a:endParaRPr lang="hu-HU" sz="1200" b="1" kern="1200" dirty="0">
              <a:solidFill>
                <a:schemeClr val="tx1"/>
              </a:solidFill>
              <a:effectLst/>
              <a:latin typeface="+mn-lt"/>
              <a:ea typeface="+mn-ea"/>
              <a:cs typeface="+mn-cs"/>
            </a:endParaRPr>
          </a:p>
          <a:p>
            <a:r>
              <a:rPr lang="hu-HU" sz="1200" b="0" kern="1200" dirty="0">
                <a:solidFill>
                  <a:schemeClr val="tx1"/>
                </a:solidFill>
                <a:effectLst/>
                <a:latin typeface="+mn-lt"/>
                <a:ea typeface="+mn-ea"/>
                <a:cs typeface="+mn-cs"/>
              </a:rPr>
              <a:t>Data of local </a:t>
            </a:r>
            <a:r>
              <a:rPr lang="hu-HU" sz="1200" b="0" kern="1200" dirty="0" err="1">
                <a:solidFill>
                  <a:schemeClr val="tx1"/>
                </a:solidFill>
                <a:effectLst/>
                <a:latin typeface="+mn-lt"/>
                <a:ea typeface="+mn-ea"/>
                <a:cs typeface="+mn-cs"/>
              </a:rPr>
              <a:t>governmets</a:t>
            </a:r>
            <a:endParaRPr lang="hu-HU" sz="1200" b="1" kern="1200" dirty="0">
              <a:solidFill>
                <a:schemeClr val="tx1"/>
              </a:solidFill>
              <a:effectLst/>
              <a:latin typeface="+mn-lt"/>
              <a:ea typeface="+mn-ea"/>
              <a:cs typeface="+mn-cs"/>
            </a:endParaRPr>
          </a:p>
          <a:p>
            <a:r>
              <a:rPr lang="hu-HU" sz="1200" b="1" kern="1200" dirty="0">
                <a:solidFill>
                  <a:schemeClr val="tx1"/>
                </a:solidFill>
                <a:effectLst/>
                <a:latin typeface="+mn-lt"/>
                <a:ea typeface="+mn-ea"/>
                <a:cs typeface="+mn-cs"/>
              </a:rPr>
              <a:t>EU </a:t>
            </a:r>
            <a:r>
              <a:rPr lang="hu-HU" sz="1200" b="1" kern="1200" dirty="0" err="1">
                <a:solidFill>
                  <a:schemeClr val="tx1"/>
                </a:solidFill>
                <a:effectLst/>
                <a:latin typeface="+mn-lt"/>
                <a:ea typeface="+mn-ea"/>
                <a:cs typeface="+mn-cs"/>
              </a:rPr>
              <a:t>statistics</a:t>
            </a:r>
            <a:r>
              <a:rPr lang="hu-HU" sz="1200" b="1" kern="1200" dirty="0">
                <a:solidFill>
                  <a:schemeClr val="tx1"/>
                </a:solidFill>
                <a:effectLst/>
                <a:latin typeface="+mn-lt"/>
                <a:ea typeface="+mn-ea"/>
                <a:cs typeface="+mn-cs"/>
              </a:rPr>
              <a:t> </a:t>
            </a:r>
            <a:r>
              <a:rPr lang="hu-HU" sz="1200" b="1" kern="1200" dirty="0" err="1">
                <a:solidFill>
                  <a:schemeClr val="tx1"/>
                </a:solidFill>
                <a:effectLst/>
                <a:latin typeface="+mn-lt"/>
                <a:ea typeface="+mn-ea"/>
                <a:cs typeface="+mn-cs"/>
              </a:rPr>
              <a:t>on</a:t>
            </a:r>
            <a:r>
              <a:rPr lang="hu-HU" sz="1200" b="1" kern="1200" dirty="0">
                <a:solidFill>
                  <a:schemeClr val="tx1"/>
                </a:solidFill>
                <a:effectLst/>
                <a:latin typeface="+mn-lt"/>
                <a:ea typeface="+mn-ea"/>
                <a:cs typeface="+mn-cs"/>
              </a:rPr>
              <a:t> </a:t>
            </a:r>
            <a:r>
              <a:rPr lang="hu-HU" sz="1200" b="1" kern="1200" dirty="0" err="1">
                <a:solidFill>
                  <a:schemeClr val="tx1"/>
                </a:solidFill>
                <a:effectLst/>
                <a:latin typeface="+mn-lt"/>
                <a:ea typeface="+mn-ea"/>
                <a:cs typeface="+mn-cs"/>
              </a:rPr>
              <a:t>the</a:t>
            </a:r>
            <a:r>
              <a:rPr lang="hu-HU" sz="1200" b="1" kern="1200" dirty="0">
                <a:solidFill>
                  <a:schemeClr val="tx1"/>
                </a:solidFill>
                <a:effectLst/>
                <a:latin typeface="+mn-lt"/>
                <a:ea typeface="+mn-ea"/>
                <a:cs typeface="+mn-cs"/>
              </a:rPr>
              <a:t> </a:t>
            </a:r>
            <a:r>
              <a:rPr lang="hu-HU" sz="1200" b="1" kern="1200" dirty="0" err="1">
                <a:solidFill>
                  <a:schemeClr val="tx1"/>
                </a:solidFill>
                <a:effectLst/>
                <a:latin typeface="+mn-lt"/>
                <a:ea typeface="+mn-ea"/>
                <a:cs typeface="+mn-cs"/>
              </a:rPr>
              <a:t>governmental</a:t>
            </a:r>
            <a:r>
              <a:rPr lang="hu-HU" sz="1200" b="1" kern="1200" dirty="0">
                <a:solidFill>
                  <a:schemeClr val="tx1"/>
                </a:solidFill>
                <a:effectLst/>
                <a:latin typeface="+mn-lt"/>
                <a:ea typeface="+mn-ea"/>
                <a:cs typeface="+mn-cs"/>
              </a:rPr>
              <a:t> </a:t>
            </a:r>
            <a:r>
              <a:rPr lang="hu-HU" sz="1200" b="1" kern="1200" dirty="0" err="1">
                <a:solidFill>
                  <a:schemeClr val="tx1"/>
                </a:solidFill>
                <a:effectLst/>
                <a:latin typeface="+mn-lt"/>
                <a:ea typeface="+mn-ea"/>
                <a:cs typeface="+mn-cs"/>
              </a:rPr>
              <a:t>sector</a:t>
            </a:r>
            <a:endParaRPr lang="hu-HU" sz="1200" b="1" kern="1200" dirty="0">
              <a:solidFill>
                <a:schemeClr val="tx1"/>
              </a:solidFill>
              <a:effectLst/>
              <a:latin typeface="+mn-lt"/>
              <a:ea typeface="+mn-ea"/>
              <a:cs typeface="+mn-cs"/>
            </a:endParaRPr>
          </a:p>
          <a:p>
            <a:r>
              <a:rPr lang="hu-HU" sz="1200" b="0" kern="1200" dirty="0">
                <a:solidFill>
                  <a:schemeClr val="tx1"/>
                </a:solidFill>
                <a:effectLst/>
                <a:latin typeface="+mn-lt"/>
                <a:ea typeface="+mn-ea"/>
                <a:cs typeface="+mn-cs"/>
              </a:rPr>
              <a:t>The </a:t>
            </a:r>
            <a:r>
              <a:rPr lang="hu-HU" sz="1200" b="0" kern="1200" dirty="0" err="1">
                <a:solidFill>
                  <a:schemeClr val="tx1"/>
                </a:solidFill>
                <a:effectLst/>
                <a:latin typeface="+mn-lt"/>
                <a:ea typeface="+mn-ea"/>
                <a:cs typeface="+mn-cs"/>
              </a:rPr>
              <a:t>development</a:t>
            </a:r>
            <a:r>
              <a:rPr lang="hu-HU" sz="1200" b="0" kern="1200" dirty="0">
                <a:solidFill>
                  <a:schemeClr val="tx1"/>
                </a:solidFill>
                <a:effectLst/>
                <a:latin typeface="+mn-lt"/>
                <a:ea typeface="+mn-ea"/>
                <a:cs typeface="+mn-cs"/>
              </a:rPr>
              <a:t> of </a:t>
            </a:r>
            <a:r>
              <a:rPr lang="hu-HU" sz="1200" b="0" kern="1200" dirty="0" err="1">
                <a:solidFill>
                  <a:schemeClr val="tx1"/>
                </a:solidFill>
                <a:effectLst/>
                <a:latin typeface="+mn-lt"/>
                <a:ea typeface="+mn-ea"/>
                <a:cs typeface="+mn-cs"/>
              </a:rPr>
              <a:t>the</a:t>
            </a:r>
            <a:r>
              <a:rPr lang="hu-HU" sz="1200" b="0" kern="1200" dirty="0">
                <a:solidFill>
                  <a:schemeClr val="tx1"/>
                </a:solidFill>
                <a:effectLst/>
                <a:latin typeface="+mn-lt"/>
                <a:ea typeface="+mn-ea"/>
                <a:cs typeface="+mn-cs"/>
              </a:rPr>
              <a:t> main </a:t>
            </a:r>
            <a:r>
              <a:rPr lang="hu-HU" sz="1200" b="0" kern="1200" dirty="0" err="1">
                <a:solidFill>
                  <a:schemeClr val="tx1"/>
                </a:solidFill>
                <a:effectLst/>
                <a:latin typeface="+mn-lt"/>
                <a:ea typeface="+mn-ea"/>
                <a:cs typeface="+mn-cs"/>
              </a:rPr>
              <a:t>indicators</a:t>
            </a:r>
            <a:r>
              <a:rPr lang="hu-HU" sz="1200" b="0" kern="1200" dirty="0">
                <a:solidFill>
                  <a:schemeClr val="tx1"/>
                </a:solidFill>
                <a:effectLst/>
                <a:latin typeface="+mn-lt"/>
                <a:ea typeface="+mn-ea"/>
                <a:cs typeface="+mn-cs"/>
              </a:rPr>
              <a:t> of </a:t>
            </a:r>
            <a:r>
              <a:rPr lang="hu-HU" sz="1200" b="0" kern="1200" dirty="0" err="1">
                <a:solidFill>
                  <a:schemeClr val="tx1"/>
                </a:solidFill>
                <a:effectLst/>
                <a:latin typeface="+mn-lt"/>
                <a:ea typeface="+mn-ea"/>
                <a:cs typeface="+mn-cs"/>
              </a:rPr>
              <a:t>the</a:t>
            </a:r>
            <a:r>
              <a:rPr lang="hu-HU" sz="1200" b="0" kern="1200" dirty="0">
                <a:solidFill>
                  <a:schemeClr val="tx1"/>
                </a:solidFill>
                <a:effectLst/>
                <a:latin typeface="+mn-lt"/>
                <a:ea typeface="+mn-ea"/>
                <a:cs typeface="+mn-cs"/>
              </a:rPr>
              <a:t> </a:t>
            </a:r>
            <a:r>
              <a:rPr lang="hu-HU" sz="1200" b="0" kern="1200" dirty="0" err="1">
                <a:solidFill>
                  <a:schemeClr val="tx1"/>
                </a:solidFill>
                <a:effectLst/>
                <a:latin typeface="+mn-lt"/>
                <a:ea typeface="+mn-ea"/>
                <a:cs typeface="+mn-cs"/>
              </a:rPr>
              <a:t>governmental</a:t>
            </a:r>
            <a:r>
              <a:rPr lang="hu-HU" sz="1200" b="0" kern="1200" dirty="0">
                <a:solidFill>
                  <a:schemeClr val="tx1"/>
                </a:solidFill>
                <a:effectLst/>
                <a:latin typeface="+mn-lt"/>
                <a:ea typeface="+mn-ea"/>
                <a:cs typeface="+mn-cs"/>
              </a:rPr>
              <a:t> </a:t>
            </a:r>
            <a:r>
              <a:rPr lang="hu-HU" sz="1200" b="0" kern="1200" dirty="0" err="1">
                <a:solidFill>
                  <a:schemeClr val="tx1"/>
                </a:solidFill>
                <a:effectLst/>
                <a:latin typeface="+mn-lt"/>
                <a:ea typeface="+mn-ea"/>
                <a:cs typeface="+mn-cs"/>
              </a:rPr>
              <a:t>sector</a:t>
            </a:r>
            <a:endParaRPr lang="hu-HU" sz="1200" b="1" kern="1200" dirty="0">
              <a:solidFill>
                <a:schemeClr val="tx1"/>
              </a:solidFill>
              <a:effectLst/>
              <a:latin typeface="+mn-lt"/>
              <a:ea typeface="+mn-ea"/>
              <a:cs typeface="+mn-cs"/>
            </a:endParaRPr>
          </a:p>
          <a:p>
            <a:r>
              <a:rPr lang="hu-HU" sz="1200" b="0" kern="1200" dirty="0" err="1">
                <a:solidFill>
                  <a:schemeClr val="tx1"/>
                </a:solidFill>
                <a:effectLst/>
                <a:latin typeface="+mn-lt"/>
                <a:ea typeface="+mn-ea"/>
                <a:cs typeface="+mn-cs"/>
              </a:rPr>
              <a:t>Summary</a:t>
            </a:r>
            <a:r>
              <a:rPr lang="hu-HU" sz="1200" b="0" kern="1200" dirty="0">
                <a:solidFill>
                  <a:schemeClr val="tx1"/>
                </a:solidFill>
                <a:effectLst/>
                <a:latin typeface="+mn-lt"/>
                <a:ea typeface="+mn-ea"/>
                <a:cs typeface="+mn-cs"/>
              </a:rPr>
              <a:t> of Hungary’s </a:t>
            </a:r>
            <a:r>
              <a:rPr lang="hu-HU" sz="1200" b="0" kern="1200" dirty="0" err="1">
                <a:solidFill>
                  <a:schemeClr val="tx1"/>
                </a:solidFill>
                <a:effectLst/>
                <a:latin typeface="+mn-lt"/>
                <a:ea typeface="+mn-ea"/>
                <a:cs typeface="+mn-cs"/>
              </a:rPr>
              <a:t>governmental</a:t>
            </a:r>
            <a:r>
              <a:rPr lang="hu-HU" sz="1200" b="0" kern="1200" dirty="0">
                <a:solidFill>
                  <a:schemeClr val="tx1"/>
                </a:solidFill>
                <a:effectLst/>
                <a:latin typeface="+mn-lt"/>
                <a:ea typeface="+mn-ea"/>
                <a:cs typeface="+mn-cs"/>
              </a:rPr>
              <a:t> </a:t>
            </a:r>
            <a:r>
              <a:rPr lang="hu-HU" sz="1200" b="0" kern="1200" dirty="0" err="1">
                <a:solidFill>
                  <a:schemeClr val="tx1"/>
                </a:solidFill>
                <a:effectLst/>
                <a:latin typeface="+mn-lt"/>
                <a:ea typeface="+mn-ea"/>
                <a:cs typeface="+mn-cs"/>
              </a:rPr>
              <a:t>financial</a:t>
            </a:r>
            <a:r>
              <a:rPr lang="hu-HU" sz="1200" b="0" kern="1200" dirty="0">
                <a:solidFill>
                  <a:schemeClr val="tx1"/>
                </a:solidFill>
                <a:effectLst/>
                <a:latin typeface="+mn-lt"/>
                <a:ea typeface="+mn-ea"/>
                <a:cs typeface="+mn-cs"/>
              </a:rPr>
              <a:t> </a:t>
            </a:r>
            <a:r>
              <a:rPr lang="hu-HU" sz="1200" b="0" kern="1200" dirty="0" err="1">
                <a:solidFill>
                  <a:schemeClr val="tx1"/>
                </a:solidFill>
                <a:effectLst/>
                <a:latin typeface="+mn-lt"/>
                <a:ea typeface="+mn-ea"/>
                <a:cs typeface="+mn-cs"/>
              </a:rPr>
              <a:t>statistics</a:t>
            </a:r>
            <a:r>
              <a:rPr lang="hu-HU" sz="1200" b="0" kern="1200" dirty="0">
                <a:solidFill>
                  <a:schemeClr val="tx1"/>
                </a:solidFill>
                <a:effectLst/>
                <a:latin typeface="+mn-lt"/>
                <a:ea typeface="+mn-ea"/>
                <a:cs typeface="+mn-cs"/>
              </a:rPr>
              <a:t> </a:t>
            </a:r>
            <a:r>
              <a:rPr lang="hu-HU" sz="1200" b="0" kern="1200" dirty="0" err="1">
                <a:solidFill>
                  <a:schemeClr val="tx1"/>
                </a:solidFill>
                <a:effectLst/>
                <a:latin typeface="+mn-lt"/>
                <a:ea typeface="+mn-ea"/>
                <a:cs typeface="+mn-cs"/>
              </a:rPr>
              <a:t>in</a:t>
            </a:r>
            <a:r>
              <a:rPr lang="hu-HU" sz="1200" b="0" kern="1200" dirty="0">
                <a:solidFill>
                  <a:schemeClr val="tx1"/>
                </a:solidFill>
                <a:effectLst/>
                <a:latin typeface="+mn-lt"/>
                <a:ea typeface="+mn-ea"/>
                <a:cs typeface="+mn-cs"/>
              </a:rPr>
              <a:t> EU </a:t>
            </a:r>
            <a:r>
              <a:rPr lang="hu-HU" sz="1200" b="0" kern="1200" dirty="0" err="1">
                <a:solidFill>
                  <a:schemeClr val="tx1"/>
                </a:solidFill>
                <a:effectLst/>
                <a:latin typeface="+mn-lt"/>
                <a:ea typeface="+mn-ea"/>
                <a:cs typeface="+mn-cs"/>
              </a:rPr>
              <a:t>data</a:t>
            </a:r>
            <a:r>
              <a:rPr lang="hu-HU" sz="1200" b="0" kern="1200" dirty="0">
                <a:solidFill>
                  <a:schemeClr val="tx1"/>
                </a:solidFill>
                <a:effectLst/>
                <a:latin typeface="+mn-lt"/>
                <a:ea typeface="+mn-ea"/>
                <a:cs typeface="+mn-cs"/>
              </a:rPr>
              <a:t> </a:t>
            </a:r>
            <a:r>
              <a:rPr lang="hu-HU" sz="1200" b="0" kern="1200" dirty="0" err="1">
                <a:solidFill>
                  <a:schemeClr val="tx1"/>
                </a:solidFill>
                <a:effectLst/>
                <a:latin typeface="+mn-lt"/>
                <a:ea typeface="+mn-ea"/>
                <a:cs typeface="+mn-cs"/>
              </a:rPr>
              <a:t>services</a:t>
            </a:r>
            <a:endParaRPr lang="hu-HU" sz="1200" b="1" kern="1200" dirty="0">
              <a:solidFill>
                <a:schemeClr val="tx1"/>
              </a:solidFill>
              <a:effectLst/>
              <a:latin typeface="+mn-lt"/>
              <a:ea typeface="+mn-ea"/>
              <a:cs typeface="+mn-cs"/>
            </a:endParaRPr>
          </a:p>
          <a:p>
            <a:r>
              <a:rPr lang="hu-HU" sz="1200" b="0" kern="1200" dirty="0" err="1">
                <a:solidFill>
                  <a:schemeClr val="tx1"/>
                </a:solidFill>
                <a:effectLst/>
                <a:latin typeface="+mn-lt"/>
                <a:ea typeface="+mn-ea"/>
                <a:cs typeface="+mn-cs"/>
              </a:rPr>
              <a:t>Developments</a:t>
            </a:r>
            <a:r>
              <a:rPr lang="hu-HU" sz="1200" b="0" kern="1200" dirty="0">
                <a:solidFill>
                  <a:schemeClr val="tx1"/>
                </a:solidFill>
                <a:effectLst/>
                <a:latin typeface="+mn-lt"/>
                <a:ea typeface="+mn-ea"/>
                <a:cs typeface="+mn-cs"/>
              </a:rPr>
              <a:t> of </a:t>
            </a:r>
            <a:r>
              <a:rPr lang="hu-HU" sz="1200" b="0" kern="1200" dirty="0" err="1">
                <a:solidFill>
                  <a:schemeClr val="tx1"/>
                </a:solidFill>
                <a:effectLst/>
                <a:latin typeface="+mn-lt"/>
                <a:ea typeface="+mn-ea"/>
                <a:cs typeface="+mn-cs"/>
              </a:rPr>
              <a:t>the</a:t>
            </a:r>
            <a:r>
              <a:rPr lang="hu-HU" sz="1200" b="0" kern="1200" dirty="0">
                <a:solidFill>
                  <a:schemeClr val="tx1"/>
                </a:solidFill>
                <a:effectLst/>
                <a:latin typeface="+mn-lt"/>
                <a:ea typeface="+mn-ea"/>
                <a:cs typeface="+mn-cs"/>
              </a:rPr>
              <a:t> </a:t>
            </a:r>
            <a:r>
              <a:rPr lang="hu-HU" sz="1200" b="0" kern="1200" dirty="0" err="1">
                <a:solidFill>
                  <a:schemeClr val="tx1"/>
                </a:solidFill>
                <a:effectLst/>
                <a:latin typeface="+mn-lt"/>
                <a:ea typeface="+mn-ea"/>
                <a:cs typeface="+mn-cs"/>
              </a:rPr>
              <a:t>revenues</a:t>
            </a:r>
            <a:r>
              <a:rPr lang="hu-HU" sz="1200" b="0" kern="1200" dirty="0">
                <a:solidFill>
                  <a:schemeClr val="tx1"/>
                </a:solidFill>
                <a:effectLst/>
                <a:latin typeface="+mn-lt"/>
                <a:ea typeface="+mn-ea"/>
                <a:cs typeface="+mn-cs"/>
              </a:rPr>
              <a:t> and </a:t>
            </a:r>
            <a:r>
              <a:rPr lang="hu-HU" sz="1200" b="0" kern="1200" dirty="0" err="1">
                <a:solidFill>
                  <a:schemeClr val="tx1"/>
                </a:solidFill>
                <a:effectLst/>
                <a:latin typeface="+mn-lt"/>
                <a:ea typeface="+mn-ea"/>
                <a:cs typeface="+mn-cs"/>
              </a:rPr>
              <a:t>expenditures</a:t>
            </a:r>
            <a:r>
              <a:rPr lang="hu-HU" sz="1200" b="0" kern="1200" dirty="0">
                <a:solidFill>
                  <a:schemeClr val="tx1"/>
                </a:solidFill>
                <a:effectLst/>
                <a:latin typeface="+mn-lt"/>
                <a:ea typeface="+mn-ea"/>
                <a:cs typeface="+mn-cs"/>
              </a:rPr>
              <a:t> </a:t>
            </a:r>
            <a:r>
              <a:rPr lang="hu-HU" sz="1200" b="0" kern="1200" dirty="0" err="1">
                <a:solidFill>
                  <a:schemeClr val="tx1"/>
                </a:solidFill>
                <a:effectLst/>
                <a:latin typeface="+mn-lt"/>
                <a:ea typeface="+mn-ea"/>
                <a:cs typeface="+mn-cs"/>
              </a:rPr>
              <a:t>in</a:t>
            </a:r>
            <a:r>
              <a:rPr lang="hu-HU" sz="1200" b="0" kern="1200" dirty="0">
                <a:solidFill>
                  <a:schemeClr val="tx1"/>
                </a:solidFill>
                <a:effectLst/>
                <a:latin typeface="+mn-lt"/>
                <a:ea typeface="+mn-ea"/>
                <a:cs typeface="+mn-cs"/>
              </a:rPr>
              <a:t> </a:t>
            </a:r>
            <a:r>
              <a:rPr lang="hu-HU" sz="1200" b="0" kern="1200" dirty="0" err="1">
                <a:solidFill>
                  <a:schemeClr val="tx1"/>
                </a:solidFill>
                <a:effectLst/>
                <a:latin typeface="+mn-lt"/>
                <a:ea typeface="+mn-ea"/>
                <a:cs typeface="+mn-cs"/>
              </a:rPr>
              <a:t>the</a:t>
            </a:r>
            <a:r>
              <a:rPr lang="hu-HU" sz="1200" b="0" kern="1200" dirty="0">
                <a:solidFill>
                  <a:schemeClr val="tx1"/>
                </a:solidFill>
                <a:effectLst/>
                <a:latin typeface="+mn-lt"/>
                <a:ea typeface="+mn-ea"/>
                <a:cs typeface="+mn-cs"/>
              </a:rPr>
              <a:t> </a:t>
            </a:r>
            <a:r>
              <a:rPr lang="hu-HU" sz="1200" b="0" kern="1200" dirty="0" err="1">
                <a:solidFill>
                  <a:schemeClr val="tx1"/>
                </a:solidFill>
                <a:effectLst/>
                <a:latin typeface="+mn-lt"/>
                <a:ea typeface="+mn-ea"/>
                <a:cs typeface="+mn-cs"/>
              </a:rPr>
              <a:t>governmental</a:t>
            </a:r>
            <a:r>
              <a:rPr lang="hu-HU" sz="1200" b="0" kern="1200" dirty="0">
                <a:solidFill>
                  <a:schemeClr val="tx1"/>
                </a:solidFill>
                <a:effectLst/>
                <a:latin typeface="+mn-lt"/>
                <a:ea typeface="+mn-ea"/>
                <a:cs typeface="+mn-cs"/>
              </a:rPr>
              <a:t> </a:t>
            </a:r>
            <a:r>
              <a:rPr lang="hu-HU" sz="1200" b="0" kern="1200" dirty="0" err="1">
                <a:solidFill>
                  <a:schemeClr val="tx1"/>
                </a:solidFill>
                <a:effectLst/>
                <a:latin typeface="+mn-lt"/>
                <a:ea typeface="+mn-ea"/>
                <a:cs typeface="+mn-cs"/>
              </a:rPr>
              <a:t>sector</a:t>
            </a:r>
            <a:endParaRPr lang="hu-HU" sz="1200" b="1" kern="1200" dirty="0">
              <a:solidFill>
                <a:schemeClr val="tx1"/>
              </a:solidFill>
              <a:effectLst/>
              <a:latin typeface="+mn-lt"/>
              <a:ea typeface="+mn-ea"/>
              <a:cs typeface="+mn-cs"/>
            </a:endParaRPr>
          </a:p>
          <a:p>
            <a:r>
              <a:rPr lang="hu-HU" sz="1200" b="0" kern="1200" dirty="0" err="1">
                <a:solidFill>
                  <a:schemeClr val="tx1"/>
                </a:solidFill>
                <a:effectLst/>
                <a:latin typeface="+mn-lt"/>
                <a:ea typeface="+mn-ea"/>
                <a:cs typeface="+mn-cs"/>
              </a:rPr>
              <a:t>ESA-bridge</a:t>
            </a:r>
            <a:endParaRPr lang="hu-HU" sz="1200" b="1" kern="1200" dirty="0">
              <a:solidFill>
                <a:schemeClr val="tx1"/>
              </a:solidFill>
              <a:effectLst/>
              <a:latin typeface="+mn-lt"/>
              <a:ea typeface="+mn-ea"/>
              <a:cs typeface="+mn-cs"/>
            </a:endParaRPr>
          </a:p>
          <a:p>
            <a:r>
              <a:rPr lang="hu-HU" sz="1200" b="0" kern="1200" dirty="0" err="1">
                <a:solidFill>
                  <a:schemeClr val="tx1"/>
                </a:solidFill>
                <a:effectLst/>
                <a:latin typeface="+mn-lt"/>
                <a:ea typeface="+mn-ea"/>
                <a:cs typeface="+mn-cs"/>
              </a:rPr>
              <a:t>Revenues</a:t>
            </a:r>
            <a:r>
              <a:rPr lang="hu-HU" sz="1200" b="0" kern="1200" dirty="0">
                <a:solidFill>
                  <a:schemeClr val="tx1"/>
                </a:solidFill>
                <a:effectLst/>
                <a:latin typeface="+mn-lt"/>
                <a:ea typeface="+mn-ea"/>
                <a:cs typeface="+mn-cs"/>
              </a:rPr>
              <a:t> and </a:t>
            </a:r>
            <a:r>
              <a:rPr lang="hu-HU" sz="1200" b="0" kern="1200" dirty="0" err="1">
                <a:solidFill>
                  <a:schemeClr val="tx1"/>
                </a:solidFill>
                <a:effectLst/>
                <a:latin typeface="+mn-lt"/>
                <a:ea typeface="+mn-ea"/>
                <a:cs typeface="+mn-cs"/>
              </a:rPr>
              <a:t>expenditures</a:t>
            </a:r>
            <a:r>
              <a:rPr lang="hu-HU" sz="1200" b="0" kern="1200" dirty="0">
                <a:solidFill>
                  <a:schemeClr val="tx1"/>
                </a:solidFill>
                <a:effectLst/>
                <a:latin typeface="+mn-lt"/>
                <a:ea typeface="+mn-ea"/>
                <a:cs typeface="+mn-cs"/>
              </a:rPr>
              <a:t> of </a:t>
            </a:r>
            <a:r>
              <a:rPr lang="hu-HU" sz="1200" b="0" kern="1200" dirty="0" err="1">
                <a:solidFill>
                  <a:schemeClr val="tx1"/>
                </a:solidFill>
                <a:effectLst/>
                <a:latin typeface="+mn-lt"/>
                <a:ea typeface="+mn-ea"/>
                <a:cs typeface="+mn-cs"/>
              </a:rPr>
              <a:t>the</a:t>
            </a:r>
            <a:r>
              <a:rPr lang="hu-HU" sz="1200" b="0" kern="1200" dirty="0">
                <a:solidFill>
                  <a:schemeClr val="tx1"/>
                </a:solidFill>
                <a:effectLst/>
                <a:latin typeface="+mn-lt"/>
                <a:ea typeface="+mn-ea"/>
                <a:cs typeface="+mn-cs"/>
              </a:rPr>
              <a:t> </a:t>
            </a:r>
            <a:r>
              <a:rPr lang="hu-HU" sz="1200" b="0" kern="1200" dirty="0" err="1">
                <a:solidFill>
                  <a:schemeClr val="tx1"/>
                </a:solidFill>
                <a:effectLst/>
                <a:latin typeface="+mn-lt"/>
                <a:ea typeface="+mn-ea"/>
                <a:cs typeface="+mn-cs"/>
              </a:rPr>
              <a:t>governmental</a:t>
            </a:r>
            <a:r>
              <a:rPr lang="hu-HU" sz="1200" b="0" kern="1200" dirty="0">
                <a:solidFill>
                  <a:schemeClr val="tx1"/>
                </a:solidFill>
                <a:effectLst/>
                <a:latin typeface="+mn-lt"/>
                <a:ea typeface="+mn-ea"/>
                <a:cs typeface="+mn-cs"/>
              </a:rPr>
              <a:t> </a:t>
            </a:r>
            <a:r>
              <a:rPr lang="hu-HU" sz="1200" b="0" kern="1200" dirty="0" err="1">
                <a:solidFill>
                  <a:schemeClr val="tx1"/>
                </a:solidFill>
                <a:effectLst/>
                <a:latin typeface="+mn-lt"/>
                <a:ea typeface="+mn-ea"/>
                <a:cs typeface="+mn-cs"/>
              </a:rPr>
              <a:t>sector</a:t>
            </a:r>
            <a:r>
              <a:rPr lang="hu-HU" sz="1200" b="0" kern="1200" dirty="0">
                <a:solidFill>
                  <a:schemeClr val="tx1"/>
                </a:solidFill>
                <a:effectLst/>
                <a:latin typeface="+mn-lt"/>
                <a:ea typeface="+mn-ea"/>
                <a:cs typeface="+mn-cs"/>
              </a:rPr>
              <a:t> </a:t>
            </a:r>
            <a:r>
              <a:rPr lang="hu-HU" sz="1200" b="0" kern="1200" dirty="0" err="1">
                <a:solidFill>
                  <a:schemeClr val="tx1"/>
                </a:solidFill>
                <a:effectLst/>
                <a:latin typeface="+mn-lt"/>
                <a:ea typeface="+mn-ea"/>
                <a:cs typeface="+mn-cs"/>
              </a:rPr>
              <a:t>in</a:t>
            </a:r>
            <a:r>
              <a:rPr lang="hu-HU" sz="1200" b="0" kern="1200" dirty="0">
                <a:solidFill>
                  <a:schemeClr val="tx1"/>
                </a:solidFill>
                <a:effectLst/>
                <a:latin typeface="+mn-lt"/>
                <a:ea typeface="+mn-ea"/>
                <a:cs typeface="+mn-cs"/>
              </a:rPr>
              <a:t> EU </a:t>
            </a:r>
            <a:r>
              <a:rPr lang="hu-HU" sz="1200" b="0" kern="1200" dirty="0" err="1">
                <a:solidFill>
                  <a:schemeClr val="tx1"/>
                </a:solidFill>
                <a:effectLst/>
                <a:latin typeface="+mn-lt"/>
                <a:ea typeface="+mn-ea"/>
                <a:cs typeface="+mn-cs"/>
              </a:rPr>
              <a:t>countries</a:t>
            </a:r>
            <a:endParaRPr lang="hu-HU" sz="1200" b="1" kern="1200" dirty="0">
              <a:solidFill>
                <a:schemeClr val="tx1"/>
              </a:solidFill>
              <a:effectLst/>
              <a:latin typeface="+mn-lt"/>
              <a:ea typeface="+mn-ea"/>
              <a:cs typeface="+mn-cs"/>
            </a:endParaRPr>
          </a:p>
          <a:p>
            <a:r>
              <a:rPr lang="hu-HU" sz="1200" b="0" kern="1200" dirty="0" err="1">
                <a:solidFill>
                  <a:schemeClr val="tx1"/>
                </a:solidFill>
                <a:effectLst/>
                <a:latin typeface="+mn-lt"/>
                <a:ea typeface="+mn-ea"/>
                <a:cs typeface="+mn-cs"/>
              </a:rPr>
              <a:t>Functional</a:t>
            </a:r>
            <a:r>
              <a:rPr lang="hu-HU" sz="1200" b="0" kern="1200" dirty="0">
                <a:solidFill>
                  <a:schemeClr val="tx1"/>
                </a:solidFill>
                <a:effectLst/>
                <a:latin typeface="+mn-lt"/>
                <a:ea typeface="+mn-ea"/>
                <a:cs typeface="+mn-cs"/>
              </a:rPr>
              <a:t> </a:t>
            </a:r>
            <a:r>
              <a:rPr lang="hu-HU" sz="1200" b="0" kern="1200" dirty="0" err="1">
                <a:solidFill>
                  <a:schemeClr val="tx1"/>
                </a:solidFill>
                <a:effectLst/>
                <a:latin typeface="+mn-lt"/>
                <a:ea typeface="+mn-ea"/>
                <a:cs typeface="+mn-cs"/>
              </a:rPr>
              <a:t>expenditures</a:t>
            </a:r>
            <a:r>
              <a:rPr lang="hu-HU" sz="1200" b="0" kern="1200" dirty="0">
                <a:solidFill>
                  <a:schemeClr val="tx1"/>
                </a:solidFill>
                <a:effectLst/>
                <a:latin typeface="+mn-lt"/>
                <a:ea typeface="+mn-ea"/>
                <a:cs typeface="+mn-cs"/>
              </a:rPr>
              <a:t> of </a:t>
            </a:r>
            <a:r>
              <a:rPr lang="hu-HU" sz="1200" b="0" kern="1200" dirty="0" err="1">
                <a:solidFill>
                  <a:schemeClr val="tx1"/>
                </a:solidFill>
                <a:effectLst/>
                <a:latin typeface="+mn-lt"/>
                <a:ea typeface="+mn-ea"/>
                <a:cs typeface="+mn-cs"/>
              </a:rPr>
              <a:t>the</a:t>
            </a:r>
            <a:r>
              <a:rPr lang="hu-HU" sz="1200" b="0" kern="1200" dirty="0">
                <a:solidFill>
                  <a:schemeClr val="tx1"/>
                </a:solidFill>
                <a:effectLst/>
                <a:latin typeface="+mn-lt"/>
                <a:ea typeface="+mn-ea"/>
                <a:cs typeface="+mn-cs"/>
              </a:rPr>
              <a:t> </a:t>
            </a:r>
            <a:r>
              <a:rPr lang="hu-HU" sz="1200" b="0" kern="1200" dirty="0" err="1">
                <a:solidFill>
                  <a:schemeClr val="tx1"/>
                </a:solidFill>
                <a:effectLst/>
                <a:latin typeface="+mn-lt"/>
                <a:ea typeface="+mn-ea"/>
                <a:cs typeface="+mn-cs"/>
              </a:rPr>
              <a:t>governmental</a:t>
            </a:r>
            <a:r>
              <a:rPr lang="hu-HU" sz="1200" b="0" kern="1200" dirty="0">
                <a:solidFill>
                  <a:schemeClr val="tx1"/>
                </a:solidFill>
                <a:effectLst/>
                <a:latin typeface="+mn-lt"/>
                <a:ea typeface="+mn-ea"/>
                <a:cs typeface="+mn-cs"/>
              </a:rPr>
              <a:t> </a:t>
            </a:r>
            <a:r>
              <a:rPr lang="hu-HU" sz="1200" b="0" kern="1200" dirty="0" err="1">
                <a:solidFill>
                  <a:schemeClr val="tx1"/>
                </a:solidFill>
                <a:effectLst/>
                <a:latin typeface="+mn-lt"/>
                <a:ea typeface="+mn-ea"/>
                <a:cs typeface="+mn-cs"/>
              </a:rPr>
              <a:t>sector</a:t>
            </a:r>
            <a:r>
              <a:rPr lang="hu-HU" sz="1200" b="0" kern="1200" dirty="0">
                <a:solidFill>
                  <a:schemeClr val="tx1"/>
                </a:solidFill>
                <a:effectLst/>
                <a:latin typeface="+mn-lt"/>
                <a:ea typeface="+mn-ea"/>
                <a:cs typeface="+mn-cs"/>
              </a:rPr>
              <a:t> </a:t>
            </a:r>
            <a:r>
              <a:rPr lang="hu-HU" sz="1200" b="0" kern="1200" dirty="0" err="1">
                <a:solidFill>
                  <a:schemeClr val="tx1"/>
                </a:solidFill>
                <a:effectLst/>
                <a:latin typeface="+mn-lt"/>
                <a:ea typeface="+mn-ea"/>
                <a:cs typeface="+mn-cs"/>
              </a:rPr>
              <a:t>in</a:t>
            </a:r>
            <a:r>
              <a:rPr lang="hu-HU" sz="1200" b="0" kern="1200" dirty="0">
                <a:solidFill>
                  <a:schemeClr val="tx1"/>
                </a:solidFill>
                <a:effectLst/>
                <a:latin typeface="+mn-lt"/>
                <a:ea typeface="+mn-ea"/>
                <a:cs typeface="+mn-cs"/>
              </a:rPr>
              <a:t> EU </a:t>
            </a:r>
            <a:r>
              <a:rPr lang="hu-HU" sz="1200" b="0" kern="1200" dirty="0" err="1">
                <a:solidFill>
                  <a:schemeClr val="tx1"/>
                </a:solidFill>
                <a:effectLst/>
                <a:latin typeface="+mn-lt"/>
                <a:ea typeface="+mn-ea"/>
                <a:cs typeface="+mn-cs"/>
              </a:rPr>
              <a:t>countries</a:t>
            </a:r>
            <a:endParaRPr lang="hu-HU" sz="1200" b="1" kern="1200" dirty="0">
              <a:solidFill>
                <a:schemeClr val="tx1"/>
              </a:solidFill>
              <a:effectLst/>
              <a:latin typeface="+mn-lt"/>
              <a:ea typeface="+mn-ea"/>
              <a:cs typeface="+mn-cs"/>
            </a:endParaRPr>
          </a:p>
          <a:p>
            <a:r>
              <a:rPr lang="hu-HU" sz="1200" b="1" kern="1200" dirty="0">
                <a:solidFill>
                  <a:schemeClr val="tx1"/>
                </a:solidFill>
                <a:effectLst/>
                <a:latin typeface="+mn-lt"/>
                <a:ea typeface="+mn-ea"/>
                <a:cs typeface="+mn-cs"/>
              </a:rPr>
              <a:t>G. </a:t>
            </a:r>
            <a:r>
              <a:rPr lang="hu-HU" sz="1200" b="1" kern="1200" dirty="0" err="1">
                <a:solidFill>
                  <a:schemeClr val="tx1"/>
                </a:solidFill>
                <a:effectLst/>
                <a:latin typeface="+mn-lt"/>
                <a:ea typeface="+mn-ea"/>
                <a:cs typeface="+mn-cs"/>
              </a:rPr>
              <a:t>Chapterly</a:t>
            </a:r>
            <a:r>
              <a:rPr lang="hu-HU" sz="1200" b="1" kern="1200" dirty="0">
                <a:solidFill>
                  <a:schemeClr val="tx1"/>
                </a:solidFill>
                <a:effectLst/>
                <a:latin typeface="+mn-lt"/>
                <a:ea typeface="+mn-ea"/>
                <a:cs typeface="+mn-cs"/>
              </a:rPr>
              <a:t> </a:t>
            </a:r>
            <a:r>
              <a:rPr lang="hu-HU" sz="1200" b="1" kern="1200" dirty="0" err="1">
                <a:solidFill>
                  <a:schemeClr val="tx1"/>
                </a:solidFill>
                <a:effectLst/>
                <a:latin typeface="+mn-lt"/>
                <a:ea typeface="+mn-ea"/>
                <a:cs typeface="+mn-cs"/>
              </a:rPr>
              <a:t>explanations</a:t>
            </a:r>
            <a:endParaRPr lang="hu-HU" sz="1200" b="1"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 </a:t>
            </a:r>
          </a:p>
          <a:p>
            <a:endParaRPr lang="hu-HU" dirty="0"/>
          </a:p>
        </p:txBody>
      </p:sp>
      <p:sp>
        <p:nvSpPr>
          <p:cNvPr id="4" name="Dia számának helye 3"/>
          <p:cNvSpPr>
            <a:spLocks noGrp="1"/>
          </p:cNvSpPr>
          <p:nvPr>
            <p:ph type="sldNum" sz="quarter" idx="10"/>
          </p:nvPr>
        </p:nvSpPr>
        <p:spPr/>
        <p:txBody>
          <a:bodyPr/>
          <a:lstStyle/>
          <a:p>
            <a:fld id="{332CFCE1-CB4D-4823-886F-E8A6D2798E35}" type="slidenum">
              <a:rPr lang="hu-HU" smtClean="0"/>
              <a:t>64</a:t>
            </a:fld>
            <a:endParaRPr lang="hu-HU"/>
          </a:p>
        </p:txBody>
      </p:sp>
    </p:spTree>
    <p:extLst>
      <p:ext uri="{BB962C8B-B14F-4D97-AF65-F5344CB8AC3E}">
        <p14:creationId xmlns:p14="http://schemas.microsoft.com/office/powerpoint/2010/main" val="22934349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332CFCE1-CB4D-4823-886F-E8A6D2798E35}" type="slidenum">
              <a:rPr lang="hu-HU" smtClean="0"/>
              <a:t>66</a:t>
            </a:fld>
            <a:endParaRPr lang="hu-HU"/>
          </a:p>
        </p:txBody>
      </p:sp>
    </p:spTree>
    <p:extLst>
      <p:ext uri="{BB962C8B-B14F-4D97-AF65-F5344CB8AC3E}">
        <p14:creationId xmlns:p14="http://schemas.microsoft.com/office/powerpoint/2010/main" val="3982169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a:spcAft>
                <a:spcPts val="1200"/>
              </a:spcAft>
              <a:buClr>
                <a:schemeClr val="bg1">
                  <a:lumMod val="50000"/>
                </a:schemeClr>
              </a:buClr>
              <a:buSzPct val="70000"/>
              <a:buFont typeface="Wingdings" pitchFamily="2" charset="2"/>
              <a:buNone/>
              <a:defRPr/>
            </a:pPr>
            <a:r>
              <a:rPr lang="en-US" sz="1200" dirty="0">
                <a:latin typeface="Segoe UI" panose="020B0502040204020203" pitchFamily="34" charset="0"/>
                <a:ea typeface="Segoe UI" panose="020B0502040204020203" pitchFamily="34" charset="0"/>
                <a:cs typeface="Segoe UI" panose="020B0502040204020203" pitchFamily="34" charset="0"/>
              </a:rPr>
              <a:t>EU expenditure benchmark  </a:t>
            </a:r>
          </a:p>
          <a:p>
            <a:pPr lvl="1">
              <a:spcAft>
                <a:spcPts val="1200"/>
              </a:spcAft>
              <a:buClr>
                <a:schemeClr val="bg1">
                  <a:lumMod val="50000"/>
                </a:schemeClr>
              </a:buClr>
              <a:buSzPct val="70000"/>
              <a:buFont typeface="Wingdings" pitchFamily="2" charset="2"/>
              <a:buNone/>
              <a:defRPr/>
            </a:pPr>
            <a:r>
              <a:rPr lang="en-US" sz="1200" b="0" i="1" dirty="0">
                <a:latin typeface="Segoe UI" panose="020B0502040204020203" pitchFamily="34" charset="0"/>
                <a:ea typeface="Segoe UI" panose="020B0502040204020203" pitchFamily="34" charset="0"/>
                <a:cs typeface="Segoe UI" panose="020B0502040204020203" pitchFamily="34" charset="0"/>
              </a:rPr>
              <a:t>“Annual expenditure growth should not exceed a reference medium-term rate of potential </a:t>
            </a:r>
            <a:r>
              <a:rPr lang="en-US" sz="1200" b="0" i="1">
                <a:latin typeface="Segoe UI" panose="020B0502040204020203" pitchFamily="34" charset="0"/>
                <a:ea typeface="Segoe UI" panose="020B0502040204020203" pitchFamily="34" charset="0"/>
                <a:cs typeface="Segoe UI" panose="020B0502040204020203" pitchFamily="34" charset="0"/>
              </a:rPr>
              <a:t>GDP growth, </a:t>
            </a:r>
            <a:r>
              <a:rPr lang="en-US" sz="1200" b="0" i="1" dirty="0">
                <a:latin typeface="Segoe UI" panose="020B0502040204020203" pitchFamily="34" charset="0"/>
                <a:ea typeface="Segoe UI" panose="020B0502040204020203" pitchFamily="34" charset="0"/>
                <a:cs typeface="Segoe UI" panose="020B0502040204020203" pitchFamily="34" charset="0"/>
              </a:rPr>
              <a:t>unless the excess is matched by discretionary revenue measures” </a:t>
            </a:r>
            <a:r>
              <a:rPr lang="en-US" sz="1200" b="0" i="1">
                <a:latin typeface="Segoe UI" panose="020B0502040204020203" pitchFamily="34" charset="0"/>
                <a:ea typeface="Segoe UI" panose="020B0502040204020203" pitchFamily="34" charset="0"/>
                <a:cs typeface="Segoe UI" panose="020B0502040204020203" pitchFamily="34" charset="0"/>
              </a:rPr>
              <a:t>(EC, </a:t>
            </a:r>
            <a:r>
              <a:rPr lang="en-US" sz="1200" b="0" i="1" dirty="0">
                <a:latin typeface="Segoe UI" panose="020B0502040204020203" pitchFamily="34" charset="0"/>
                <a:ea typeface="Segoe UI" panose="020B0502040204020203" pitchFamily="34" charset="0"/>
                <a:cs typeface="Segoe UI" panose="020B0502040204020203" pitchFamily="34" charset="0"/>
              </a:rPr>
              <a:t>2016) </a:t>
            </a:r>
            <a:endParaRPr lang="en-US" sz="1200" i="1" dirty="0">
              <a:latin typeface="Segoe UI" panose="020B0502040204020203" pitchFamily="34" charset="0"/>
              <a:ea typeface="Segoe UI" panose="020B0502040204020203" pitchFamily="34" charset="0"/>
              <a:cs typeface="Segoe UI" panose="020B0502040204020203" pitchFamily="34" charset="0"/>
            </a:endParaRPr>
          </a:p>
          <a:p>
            <a:pPr lvl="1">
              <a:spcAft>
                <a:spcPts val="1200"/>
              </a:spcAft>
              <a:buClr>
                <a:schemeClr val="bg1">
                  <a:lumMod val="50000"/>
                </a:schemeClr>
              </a:buClr>
              <a:buSzPct val="70000"/>
              <a:buFont typeface="Wingdings" pitchFamily="2" charset="2"/>
              <a:buNone/>
              <a:defRPr/>
            </a:pPr>
            <a:r>
              <a:rPr lang="en-US" sz="1200" dirty="0">
                <a:latin typeface="Segoe UI" panose="020B0502040204020203" pitchFamily="34" charset="0"/>
                <a:ea typeface="Segoe UI" panose="020B0502040204020203" pitchFamily="34" charset="0"/>
                <a:cs typeface="Segoe UI" panose="020B0502040204020203" pitchFamily="34" charset="0"/>
              </a:rPr>
              <a:t>If the government wants to </a:t>
            </a:r>
            <a:r>
              <a:rPr lang="en-US" sz="1200" u="sng" dirty="0">
                <a:latin typeface="Segoe UI" panose="020B0502040204020203" pitchFamily="34" charset="0"/>
                <a:ea typeface="Segoe UI" panose="020B0502040204020203" pitchFamily="34" charset="0"/>
                <a:cs typeface="Segoe UI" panose="020B0502040204020203" pitchFamily="34" charset="0"/>
              </a:rPr>
              <a:t>improve (deteriorate)</a:t>
            </a:r>
            <a:r>
              <a:rPr lang="en-US" sz="1200" dirty="0">
                <a:latin typeface="Segoe UI" panose="020B0502040204020203" pitchFamily="34" charset="0"/>
                <a:ea typeface="Segoe UI" panose="020B0502040204020203" pitchFamily="34" charset="0"/>
                <a:cs typeface="Segoe UI" panose="020B0502040204020203" pitchFamily="34" charset="0"/>
              </a:rPr>
              <a:t> its structural </a:t>
            </a:r>
            <a:r>
              <a:rPr lang="en-US" sz="1200">
                <a:latin typeface="Segoe UI" panose="020B0502040204020203" pitchFamily="34" charset="0"/>
                <a:ea typeface="Segoe UI" panose="020B0502040204020203" pitchFamily="34" charset="0"/>
                <a:cs typeface="Segoe UI" panose="020B0502040204020203" pitchFamily="34" charset="0"/>
              </a:rPr>
              <a:t>fiscal position, </a:t>
            </a:r>
            <a:r>
              <a:rPr lang="en-US" sz="1200" dirty="0">
                <a:latin typeface="Segoe UI" panose="020B0502040204020203" pitchFamily="34" charset="0"/>
                <a:ea typeface="Segoe UI" panose="020B0502040204020203" pitchFamily="34" charset="0"/>
                <a:cs typeface="Segoe UI" panose="020B0502040204020203" pitchFamily="34" charset="0"/>
              </a:rPr>
              <a:t>expenditure </a:t>
            </a:r>
            <a:r>
              <a:rPr lang="en-US" sz="1200" i="1" dirty="0">
                <a:latin typeface="Segoe UI" panose="020B0502040204020203" pitchFamily="34" charset="0"/>
                <a:ea typeface="Segoe UI" panose="020B0502040204020203" pitchFamily="34" charset="0"/>
                <a:cs typeface="Segoe UI" panose="020B0502040204020203" pitchFamily="34" charset="0"/>
              </a:rPr>
              <a:t>net of new revenue measures</a:t>
            </a:r>
            <a:r>
              <a:rPr lang="en-US" sz="1200" dirty="0">
                <a:latin typeface="Segoe UI" panose="020B0502040204020203" pitchFamily="34" charset="0"/>
                <a:ea typeface="Segoe UI" panose="020B0502040204020203" pitchFamily="34" charset="0"/>
                <a:cs typeface="Segoe UI" panose="020B0502040204020203" pitchFamily="34" charset="0"/>
              </a:rPr>
              <a:t> should grow </a:t>
            </a:r>
            <a:r>
              <a:rPr lang="en-US" sz="1200" u="sng" dirty="0">
                <a:latin typeface="Segoe UI" panose="020B0502040204020203" pitchFamily="34" charset="0"/>
                <a:ea typeface="Segoe UI" panose="020B0502040204020203" pitchFamily="34" charset="0"/>
                <a:cs typeface="Segoe UI" panose="020B0502040204020203" pitchFamily="34" charset="0"/>
              </a:rPr>
              <a:t>below (above)</a:t>
            </a:r>
            <a:r>
              <a:rPr lang="en-US" sz="1200" dirty="0">
                <a:latin typeface="Segoe UI" panose="020B0502040204020203" pitchFamily="34" charset="0"/>
                <a:ea typeface="Segoe UI" panose="020B0502040204020203" pitchFamily="34" charset="0"/>
                <a:cs typeface="Segoe UI" panose="020B0502040204020203" pitchFamily="34" charset="0"/>
              </a:rPr>
              <a:t> trend GDP  </a:t>
            </a:r>
            <a:endParaRPr lang="hu-HU" sz="1200" dirty="0">
              <a:latin typeface="Segoe UI" panose="020B0502040204020203" pitchFamily="34" charset="0"/>
              <a:ea typeface="Segoe UI" panose="020B0502040204020203" pitchFamily="34" charset="0"/>
              <a:cs typeface="Segoe UI" panose="020B0502040204020203" pitchFamily="34" charset="0"/>
            </a:endParaRPr>
          </a:p>
          <a:p>
            <a:pPr lvl="1">
              <a:spcAft>
                <a:spcPts val="1200"/>
              </a:spcAft>
              <a:buClr>
                <a:schemeClr val="bg1">
                  <a:lumMod val="50000"/>
                </a:schemeClr>
              </a:buClr>
              <a:buSzPct val="70000"/>
              <a:buFont typeface="Wingdings" pitchFamily="2" charset="2"/>
              <a:buChar char="n"/>
              <a:defRPr/>
            </a:pPr>
            <a:endParaRPr lang="hu-HU" sz="1200" dirty="0">
              <a:latin typeface="Segoe UI" panose="020B0502040204020203" pitchFamily="34" charset="0"/>
              <a:ea typeface="Segoe UI" panose="020B0502040204020203" pitchFamily="34" charset="0"/>
              <a:cs typeface="Segoe UI" panose="020B0502040204020203" pitchFamily="34" charset="0"/>
            </a:endParaRPr>
          </a:p>
          <a:p>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Revenue</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rules</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may</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take</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two</a:t>
            </a:r>
            <a:r>
              <a:rPr lang="hu-HU" sz="1200" kern="1200">
                <a:solidFill>
                  <a:schemeClr val="tx1"/>
                </a:solidFill>
                <a:effectLst/>
                <a:latin typeface="Segoe UI" panose="020B0502040204020203" pitchFamily="34" charset="0"/>
                <a:ea typeface="Segoe UI" panose="020B0502040204020203" pitchFamily="34" charset="0"/>
                <a:cs typeface="Segoe UI" panose="020B0502040204020203" pitchFamily="34" charset="0"/>
              </a:rPr>
              <a:t> forms,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they</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can</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set</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the</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minimum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or</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maximum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level</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of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revenues</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Determining</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the</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minimum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income</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can</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improve</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the</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balance</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Determining</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the</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revenue</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ceiling</a:t>
            </a:r>
            <a:r>
              <a:rPr lang="hu-HU" sz="1200" kern="1200">
                <a:solidFill>
                  <a:schemeClr val="tx1"/>
                </a:solidFill>
                <a:effectLst/>
                <a:latin typeface="Segoe UI" panose="020B0502040204020203" pitchFamily="34" charset="0"/>
                <a:ea typeface="Segoe UI" panose="020B0502040204020203" pitchFamily="34" charset="0"/>
                <a:cs typeface="Segoe UI" panose="020B0502040204020203" pitchFamily="34" charset="0"/>
              </a:rPr>
              <a:t> can, however,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undermine</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the</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position</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of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public</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finances</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Revenue</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ceiling</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usually</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serves</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to</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protect</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the</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economy</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from</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excessive</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taxation</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The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advantages</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of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revenue-side</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rules</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is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that</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they</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can</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stimulate</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tax</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collection</a:t>
            </a:r>
            <a:r>
              <a:rPr lang="hu-HU" sz="1200" kern="1200">
                <a:solidFill>
                  <a:schemeClr val="tx1"/>
                </a:solidFill>
                <a:effectLst/>
                <a:latin typeface="Segoe UI" panose="020B0502040204020203" pitchFamily="34" charset="0"/>
                <a:ea typeface="Segoe UI" panose="020B0502040204020203" pitchFamily="34" charset="0"/>
                <a:cs typeface="Segoe UI" panose="020B0502040204020203" pitchFamily="34" charset="0"/>
              </a:rPr>
              <a:t> efficiency,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improve</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the</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quality</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of </a:t>
            </a:r>
            <a:r>
              <a:rPr lang="hu-HU" sz="1200" kern="120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tax</a:t>
            </a:r>
            <a:r>
              <a:rPr lang="hu-HU" sz="1200" kern="1200">
                <a:solidFill>
                  <a:schemeClr val="tx1"/>
                </a:solidFill>
                <a:effectLst/>
                <a:latin typeface="Segoe UI" panose="020B0502040204020203" pitchFamily="34" charset="0"/>
                <a:ea typeface="Segoe UI" panose="020B0502040204020203" pitchFamily="34" charset="0"/>
                <a:cs typeface="Segoe UI" panose="020B0502040204020203" pitchFamily="34" charset="0"/>
              </a:rPr>
              <a:t> administration,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or</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rather</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reduce</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tax</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evading</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and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the</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black</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economy</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The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disadvantages</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of </a:t>
            </a:r>
            <a:r>
              <a:rPr lang="hu-HU" sz="1200" kern="120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revenue</a:t>
            </a:r>
            <a:r>
              <a:rPr lang="hu-HU" sz="1200" kern="1200">
                <a:solidFill>
                  <a:schemeClr val="tx1"/>
                </a:solidFill>
                <a:effectLst/>
                <a:latin typeface="Segoe UI" panose="020B0502040204020203" pitchFamily="34" charset="0"/>
                <a:ea typeface="Segoe UI" panose="020B0502040204020203" pitchFamily="34" charset="0"/>
                <a:cs typeface="Segoe UI" panose="020B0502040204020203" pitchFamily="34" charset="0"/>
              </a:rPr>
              <a:t> rules, however, </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is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that</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the</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cyclical</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fluctuations</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are</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rather</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poorly</a:t>
            </a:r>
            <a:r>
              <a:rPr lang="hu-HU" sz="1200" kern="1200">
                <a:solidFill>
                  <a:schemeClr val="tx1"/>
                </a:solidFill>
                <a:effectLst/>
                <a:latin typeface="Segoe UI" panose="020B0502040204020203" pitchFamily="34" charset="0"/>
                <a:ea typeface="Segoe UI" panose="020B0502040204020203" pitchFamily="34" charset="0"/>
                <a:cs typeface="Segoe UI" panose="020B0502040204020203" pitchFamily="34" charset="0"/>
              </a:rPr>
              <a:t> managed,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as</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opposed</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to</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expenditure</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rules</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Since</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the</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most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sensitive</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items</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to</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the</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fluctuation</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of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economic</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cycles</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are</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on</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the</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revenue</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side</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tax</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revenues</a:t>
            </a:r>
            <a:r>
              <a:rPr lang="hu-HU" sz="1200" kern="1200">
                <a:solidFill>
                  <a:schemeClr val="tx1"/>
                </a:solidFill>
                <a:effectLst/>
                <a:latin typeface="Segoe UI" panose="020B0502040204020203" pitchFamily="34" charset="0"/>
                <a:ea typeface="Segoe UI" panose="020B0502040204020203" pitchFamily="34" charset="0"/>
                <a:cs typeface="Segoe UI" panose="020B0502040204020203" pitchFamily="34" charset="0"/>
              </a:rPr>
              <a:t>),the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rules</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on</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this</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without</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further</a:t>
            </a:r>
            <a:r>
              <a:rPr lang="hu-HU" sz="1200" kern="1200">
                <a:solidFill>
                  <a:schemeClr val="tx1"/>
                </a:solidFill>
                <a:effectLst/>
                <a:latin typeface="Segoe UI" panose="020B0502040204020203" pitchFamily="34" charset="0"/>
                <a:ea typeface="Segoe UI" panose="020B0502040204020203" pitchFamily="34" charset="0"/>
                <a:cs typeface="Segoe UI" panose="020B0502040204020203" pitchFamily="34" charset="0"/>
              </a:rPr>
              <a:t> corrections,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to</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prevent</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the</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automatic</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stabilizers</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from</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functioning</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can</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be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highly</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pro-cyclical</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in</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nature</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Three</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EU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Member</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States</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apply</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revenue</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side</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rule</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In</a:t>
            </a:r>
            <a:r>
              <a:rPr lang="hu-HU" sz="1200" kern="1200">
                <a:solidFill>
                  <a:schemeClr val="tx1"/>
                </a:solidFill>
                <a:effectLst/>
                <a:latin typeface="Segoe UI" panose="020B0502040204020203" pitchFamily="34" charset="0"/>
                <a:ea typeface="Segoe UI" panose="020B0502040204020203" pitchFamily="34" charset="0"/>
                <a:cs typeface="Segoe UI" panose="020B0502040204020203" pitchFamily="34" charset="0"/>
              </a:rPr>
              <a:t> France, Lithuania,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the</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surplus</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beyond</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the</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forecast</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of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the</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central</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government</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is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to</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be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used</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to</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reduce</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the</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budget</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deficit.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In</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the</a:t>
            </a:r>
            <a:r>
              <a:rPr lang="hu-HU" sz="1200" kern="1200">
                <a:solidFill>
                  <a:schemeClr val="tx1"/>
                </a:solidFill>
                <a:effectLst/>
                <a:latin typeface="Segoe UI" panose="020B0502040204020203" pitchFamily="34" charset="0"/>
                <a:ea typeface="Segoe UI" panose="020B0502040204020203" pitchFamily="34" charset="0"/>
                <a:cs typeface="Segoe UI" panose="020B0502040204020203" pitchFamily="34" charset="0"/>
              </a:rPr>
              <a:t> Netherlands,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at</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the</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level</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of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the</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entire</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government</a:t>
            </a:r>
            <a:r>
              <a:rPr lang="hu-HU" sz="1200" kern="1200">
                <a:solidFill>
                  <a:schemeClr val="tx1"/>
                </a:solidFill>
                <a:effectLst/>
                <a:latin typeface="Segoe UI" panose="020B0502040204020203" pitchFamily="34" charset="0"/>
                <a:ea typeface="Segoe UI" panose="020B0502040204020203" pitchFamily="34" charset="0"/>
                <a:cs typeface="Segoe UI" panose="020B0502040204020203" pitchFamily="34" charset="0"/>
              </a:rPr>
              <a:t> sector,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such</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extra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revenue</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should</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be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separated</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and 75% is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to</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be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used</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to</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debt</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reduction</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and 25% is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to</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be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used</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to</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tax</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r>
              <a:rPr lang="hu-HU" sz="1200" kern="1200" dirty="0" err="1">
                <a:solidFill>
                  <a:schemeClr val="tx1"/>
                </a:solidFill>
                <a:effectLst/>
                <a:latin typeface="Segoe UI" panose="020B0502040204020203" pitchFamily="34" charset="0"/>
                <a:ea typeface="Segoe UI" panose="020B0502040204020203" pitchFamily="34" charset="0"/>
                <a:cs typeface="Segoe UI" panose="020B0502040204020203" pitchFamily="34" charset="0"/>
              </a:rPr>
              <a:t>reduction</a:t>
            </a:r>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a:t>
            </a:r>
          </a:p>
          <a:p>
            <a:r>
              <a:rPr lang="hu-HU" sz="1200" kern="1200" dirty="0">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p>
        </p:txBody>
      </p:sp>
      <p:sp>
        <p:nvSpPr>
          <p:cNvPr id="4" name="Dia számának helye 3"/>
          <p:cNvSpPr>
            <a:spLocks noGrp="1"/>
          </p:cNvSpPr>
          <p:nvPr>
            <p:ph type="sldNum" sz="quarter" idx="10"/>
          </p:nvPr>
        </p:nvSpPr>
        <p:spPr/>
        <p:txBody>
          <a:bodyPr/>
          <a:lstStyle/>
          <a:p>
            <a:fld id="{332CFCE1-CB4D-4823-886F-E8A6D2798E35}" type="slidenum">
              <a:rPr lang="hu-HU" smtClean="0"/>
              <a:t>6</a:t>
            </a:fld>
            <a:endParaRPr lang="hu-HU"/>
          </a:p>
        </p:txBody>
      </p:sp>
    </p:spTree>
    <p:extLst>
      <p:ext uri="{BB962C8B-B14F-4D97-AF65-F5344CB8AC3E}">
        <p14:creationId xmlns:p14="http://schemas.microsoft.com/office/powerpoint/2010/main" val="834226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171450" indent="-171450">
              <a:buFont typeface="Arial" charset="0"/>
              <a:buChar char="•"/>
            </a:pPr>
            <a:r>
              <a:rPr lang="en-GB" sz="1200" kern="1200" dirty="0">
                <a:solidFill>
                  <a:schemeClr val="tx1"/>
                </a:solidFill>
                <a:effectLst/>
                <a:latin typeface="+mn-lt"/>
                <a:ea typeface="+mn-ea"/>
                <a:cs typeface="+mn-cs"/>
              </a:rPr>
              <a:t>all figures are in percentage points of GDP</a:t>
            </a:r>
            <a:endParaRPr lang="hu-HU" sz="1200" kern="1200" dirty="0">
              <a:solidFill>
                <a:schemeClr val="tx1"/>
              </a:solidFill>
              <a:effectLst/>
              <a:latin typeface="+mn-lt"/>
              <a:ea typeface="+mn-ea"/>
              <a:cs typeface="+mn-cs"/>
            </a:endParaRPr>
          </a:p>
          <a:p>
            <a:r>
              <a:rPr lang="en-US" dirty="0"/>
              <a:t>Member States should achieve a more symmetrical approach to fiscal policy over the cycle through enhanced budgetary discipline in periods of </a:t>
            </a:r>
            <a:r>
              <a:rPr lang="en-US"/>
              <a:t>economic recovery, </a:t>
            </a:r>
            <a:r>
              <a:rPr lang="en-US" dirty="0"/>
              <a:t>with the objective to avoid pro-cyclical policies and to gradually reach their medium-term </a:t>
            </a:r>
            <a:r>
              <a:rPr lang="en-US"/>
              <a:t>budgetary objective, </a:t>
            </a:r>
            <a:r>
              <a:rPr lang="en-US" dirty="0"/>
              <a:t>thus creating the necessary room to accommodate economic downturns and reduce government debt at a </a:t>
            </a:r>
            <a:r>
              <a:rPr lang="en-US"/>
              <a:t>satisfactory pace, </a:t>
            </a:r>
            <a:r>
              <a:rPr lang="en-US" dirty="0"/>
              <a:t>thereby contributing to the long-term sustainability of public finances. Member States that have not yet reached their MTO should take steps to achieve it over the cycle. Their adjustment effort should be higher in good times; it could be more limited in bad times. In order to reach </a:t>
            </a:r>
            <a:r>
              <a:rPr lang="en-US"/>
              <a:t>their MTO, </a:t>
            </a:r>
            <a:r>
              <a:rPr lang="en-US" dirty="0"/>
              <a:t>Member States of the euro area or of ERM-II should pursue an annual adjustment in cyclically </a:t>
            </a:r>
            <a:r>
              <a:rPr lang="en-US"/>
              <a:t>adjusted terms, </a:t>
            </a:r>
            <a:r>
              <a:rPr lang="en-US" dirty="0"/>
              <a:t>net of one-off and other </a:t>
            </a:r>
            <a:r>
              <a:rPr lang="en-US"/>
              <a:t>temporary measures, </a:t>
            </a:r>
            <a:r>
              <a:rPr lang="en-US" dirty="0"/>
              <a:t>of 0.5 of a percentage point of GDP as a benchmark. </a:t>
            </a:r>
            <a:r>
              <a:rPr lang="en-US"/>
              <a:t>In parallel, </a:t>
            </a:r>
            <a:r>
              <a:rPr lang="en-US" dirty="0"/>
              <a:t>the growth rate of expenditure net of discretionary revenue measures in relation to the reference medium-term rate of potential GDP growth should be expected to yield an annual improvement in the government balance in cyclically adjusted terms net of one-offs and other temporary measures of 0.5 of a percentage point of GDP. </a:t>
            </a:r>
            <a:endParaRPr lang="hu-HU" dirty="0"/>
          </a:p>
          <a:p>
            <a:endParaRPr lang="hu-HU" dirty="0"/>
          </a:p>
          <a:p>
            <a:r>
              <a:rPr lang="en-US" dirty="0"/>
              <a:t>The following matrix clarifies and specifies the fiscal adjustment requirements under the preventive arm of the Pact. This matrix </a:t>
            </a:r>
            <a:r>
              <a:rPr lang="en-US"/>
              <a:t>is symmetrical, </a:t>
            </a:r>
            <a:r>
              <a:rPr lang="en-US" dirty="0"/>
              <a:t>differentiating between larger fiscal effort to be undertaken during better times and a smaller fiscal effort to be undertaken during difficult economic conditions. </a:t>
            </a:r>
            <a:endParaRPr lang="hu-HU" dirty="0"/>
          </a:p>
          <a:p>
            <a:endParaRPr lang="hu-HU" dirty="0"/>
          </a:p>
          <a:p>
            <a:r>
              <a:rPr lang="en-GB" sz="1200" b="1" u="sng" kern="1200" dirty="0">
                <a:solidFill>
                  <a:schemeClr val="tx1"/>
                </a:solidFill>
                <a:effectLst/>
                <a:latin typeface="+mn-lt"/>
                <a:ea typeface="+mn-ea"/>
                <a:cs typeface="+mn-cs"/>
              </a:rPr>
              <a:t>Definitions:</a:t>
            </a:r>
            <a:endParaRPr lang="hu-HU" sz="1200" b="1"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Fiscal adjustment: improvement in the general government fiscal balance measured in structural terms (i.e. cyclically adjusted and without one-off measures).</a:t>
            </a:r>
            <a:endParaRPr lang="hu-HU"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Growth potential: estimated rate of growth if the economy is at its potential output.</a:t>
            </a:r>
            <a:endParaRPr lang="hu-HU"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Output gap: difference between the level of actual and potential output (expressed in percentage points compared to the potential output). </a:t>
            </a:r>
            <a:endParaRPr lang="hu-HU"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Potential output: a summary indicator of the economy's capacity to </a:t>
            </a:r>
            <a:r>
              <a:rPr lang="en-GB" sz="1200" kern="1200">
                <a:solidFill>
                  <a:schemeClr val="tx1"/>
                </a:solidFill>
                <a:effectLst/>
                <a:latin typeface="+mn-lt"/>
                <a:ea typeface="+mn-ea"/>
                <a:cs typeface="+mn-cs"/>
              </a:rPr>
              <a:t>generate sustainable, </a:t>
            </a:r>
            <a:r>
              <a:rPr lang="en-GB" sz="1200" kern="1200" dirty="0">
                <a:solidFill>
                  <a:schemeClr val="tx1"/>
                </a:solidFill>
                <a:effectLst/>
                <a:latin typeface="+mn-lt"/>
                <a:ea typeface="+mn-ea"/>
                <a:cs typeface="+mn-cs"/>
              </a:rPr>
              <a:t>non-inflationary output.</a:t>
            </a:r>
            <a:endParaRPr lang="hu-HU"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Explanations:</a:t>
            </a:r>
            <a:endParaRPr lang="hu-HU"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matrix ensures that Member States can adapt their fiscal adjustments over the economic cycle while taking into account their fiscal consolidation needs. </a:t>
            </a:r>
            <a:endParaRPr lang="hu-H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hu-H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larger the positive (negative) </a:t>
            </a:r>
            <a:r>
              <a:rPr lang="en-GB" sz="1200" kern="1200">
                <a:solidFill>
                  <a:schemeClr val="tx1"/>
                </a:solidFill>
                <a:effectLst/>
                <a:latin typeface="+mn-lt"/>
                <a:ea typeface="+mn-ea"/>
                <a:cs typeface="+mn-cs"/>
              </a:rPr>
              <a:t>output gap, </a:t>
            </a:r>
            <a:r>
              <a:rPr lang="en-GB" sz="1200" kern="1200" dirty="0">
                <a:solidFill>
                  <a:schemeClr val="tx1"/>
                </a:solidFill>
                <a:effectLst/>
                <a:latin typeface="+mn-lt"/>
                <a:ea typeface="+mn-ea"/>
                <a:cs typeface="+mn-cs"/>
              </a:rPr>
              <a:t>the greater (lower) the required adjustment effort.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 matrix takes into account the direction into which the economy </a:t>
            </a:r>
            <a:r>
              <a:rPr lang="en-GB" sz="1200" kern="1200">
                <a:solidFill>
                  <a:schemeClr val="tx1"/>
                </a:solidFill>
                <a:effectLst/>
                <a:latin typeface="+mn-lt"/>
                <a:ea typeface="+mn-ea"/>
                <a:cs typeface="+mn-cs"/>
              </a:rPr>
              <a:t>is moving, </a:t>
            </a:r>
            <a:r>
              <a:rPr lang="en-GB" sz="1200" kern="1200" dirty="0">
                <a:solidFill>
                  <a:schemeClr val="tx1"/>
                </a:solidFill>
                <a:effectLst/>
                <a:latin typeface="+mn-lt"/>
                <a:ea typeface="+mn-ea"/>
                <a:cs typeface="+mn-cs"/>
              </a:rPr>
              <a:t>i.e. whether the economic situation is improving </a:t>
            </a:r>
            <a:r>
              <a:rPr lang="en-GB" sz="1200" kern="1200">
                <a:solidFill>
                  <a:schemeClr val="tx1"/>
                </a:solidFill>
                <a:effectLst/>
                <a:latin typeface="+mn-lt"/>
                <a:ea typeface="+mn-ea"/>
                <a:cs typeface="+mn-cs"/>
              </a:rPr>
              <a:t>or deteriorating, </a:t>
            </a:r>
            <a:r>
              <a:rPr lang="en-GB" sz="1200" kern="1200" dirty="0">
                <a:solidFill>
                  <a:schemeClr val="tx1"/>
                </a:solidFill>
                <a:effectLst/>
                <a:latin typeface="+mn-lt"/>
                <a:ea typeface="+mn-ea"/>
                <a:cs typeface="+mn-cs"/>
              </a:rPr>
              <a:t>by distinguishing whether the real GDP exceeds or falls short of a country-specific potential growth rate. </a:t>
            </a:r>
            <a:endParaRPr lang="hu-H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hu-H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required effort is also greater for Member States with unfavourable overall </a:t>
            </a:r>
            <a:r>
              <a:rPr lang="en-GB" sz="1200" kern="1200">
                <a:solidFill>
                  <a:schemeClr val="tx1"/>
                </a:solidFill>
                <a:effectLst/>
                <a:latin typeface="+mn-lt"/>
                <a:ea typeface="+mn-ea"/>
                <a:cs typeface="+mn-cs"/>
              </a:rPr>
              <a:t>fiscal positions,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i.e. where fiscal sustainability is at risk or the debt-to-GDP ratio is above the 60 % of GDP reference value of the Treaty.  </a:t>
            </a:r>
            <a:endParaRPr lang="hu-H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hu-H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All Member States are expected to accumulate savings in good times so as to be able to have sufficient latitude for the operation of the so-called automatic stabilisers (e.g. higher welfare spending and lower tax revenues) during the downturns. In </a:t>
            </a:r>
            <a:r>
              <a:rPr lang="en-GB" sz="1200" kern="1200">
                <a:solidFill>
                  <a:schemeClr val="tx1"/>
                </a:solidFill>
                <a:effectLst/>
                <a:latin typeface="+mn-lt"/>
                <a:ea typeface="+mn-ea"/>
                <a:cs typeface="+mn-cs"/>
              </a:rPr>
              <a:t>good times, </a:t>
            </a:r>
            <a:r>
              <a:rPr lang="en-GB" sz="1200" kern="1200" dirty="0">
                <a:solidFill>
                  <a:schemeClr val="tx1"/>
                </a:solidFill>
                <a:effectLst/>
                <a:latin typeface="+mn-lt"/>
                <a:ea typeface="+mn-ea"/>
                <a:cs typeface="+mn-cs"/>
              </a:rPr>
              <a:t>the revenues of the state increase due to more vigorous economic activity and expenditure related to the unemployment falls</a:t>
            </a:r>
            <a:r>
              <a:rPr lang="en-GB" sz="1200" kern="1200">
                <a:solidFill>
                  <a:schemeClr val="tx1"/>
                </a:solidFill>
                <a:effectLst/>
                <a:latin typeface="+mn-lt"/>
                <a:ea typeface="+mn-ea"/>
                <a:cs typeface="+mn-cs"/>
              </a:rPr>
              <a:t>. Therefore, </a:t>
            </a:r>
            <a:r>
              <a:rPr lang="en-GB" sz="1200" kern="1200" dirty="0">
                <a:solidFill>
                  <a:schemeClr val="tx1"/>
                </a:solidFill>
                <a:effectLst/>
                <a:latin typeface="+mn-lt"/>
                <a:ea typeface="+mn-ea"/>
                <a:cs typeface="+mn-cs"/>
              </a:rPr>
              <a:t>the matrix envisages a higher fiscal adjustment for the Member States identified as experiencing </a:t>
            </a:r>
            <a:r>
              <a:rPr lang="en-GB" sz="1200" kern="1200">
                <a:solidFill>
                  <a:schemeClr val="tx1"/>
                </a:solidFill>
                <a:effectLst/>
                <a:latin typeface="+mn-lt"/>
                <a:ea typeface="+mn-ea"/>
                <a:cs typeface="+mn-cs"/>
              </a:rPr>
              <a:t>good times, </a:t>
            </a:r>
            <a:r>
              <a:rPr lang="en-GB" sz="1200" kern="1200" dirty="0">
                <a:solidFill>
                  <a:schemeClr val="tx1"/>
                </a:solidFill>
                <a:effectLst/>
                <a:latin typeface="+mn-lt"/>
                <a:ea typeface="+mn-ea"/>
                <a:cs typeface="+mn-cs"/>
              </a:rPr>
              <a:t>i.e. when their output gap is estimated to be ≥ 1.5 %. This is particularly important for the Member States with fiscal sustainability risks or debt-to-GDP ratios exceeding the 60 % and therefore such Member States would be required to provide a structural fiscal adjustment of ≥ 0.75 % of GDP or ≥1 % </a:t>
            </a:r>
            <a:r>
              <a:rPr lang="en-GB" sz="1200" kern="1200">
                <a:solidFill>
                  <a:schemeClr val="tx1"/>
                </a:solidFill>
                <a:effectLst/>
                <a:latin typeface="+mn-lt"/>
                <a:ea typeface="+mn-ea"/>
                <a:cs typeface="+mn-cs"/>
              </a:rPr>
              <a:t>of GDP, </a:t>
            </a:r>
            <a:r>
              <a:rPr lang="en-GB" sz="1200" kern="1200" dirty="0">
                <a:solidFill>
                  <a:schemeClr val="tx1"/>
                </a:solidFill>
                <a:effectLst/>
                <a:latin typeface="+mn-lt"/>
                <a:ea typeface="+mn-ea"/>
                <a:cs typeface="+mn-cs"/>
              </a:rPr>
              <a:t>depending on whether their good economic situation continues to improve further or not. </a:t>
            </a:r>
            <a:endParaRPr lang="hu-H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hu-H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a:t>
            </a:r>
            <a:r>
              <a:rPr lang="en-GB" sz="1200" kern="1200">
                <a:solidFill>
                  <a:schemeClr val="tx1"/>
                </a:solidFill>
                <a:effectLst/>
                <a:latin typeface="+mn-lt"/>
                <a:ea typeface="+mn-ea"/>
                <a:cs typeface="+mn-cs"/>
              </a:rPr>
              <a:t>normal times, </a:t>
            </a:r>
            <a:r>
              <a:rPr lang="en-GB" sz="1200" kern="1200" dirty="0">
                <a:solidFill>
                  <a:schemeClr val="tx1"/>
                </a:solidFill>
                <a:effectLst/>
                <a:latin typeface="+mn-lt"/>
                <a:ea typeface="+mn-ea"/>
                <a:cs typeface="+mn-cs"/>
              </a:rPr>
              <a:t>interpreted as an output gap between -1.5 % and +</a:t>
            </a:r>
            <a:r>
              <a:rPr lang="en-GB" sz="1200" kern="1200">
                <a:solidFill>
                  <a:schemeClr val="tx1"/>
                </a:solidFill>
                <a:effectLst/>
                <a:latin typeface="+mn-lt"/>
                <a:ea typeface="+mn-ea"/>
                <a:cs typeface="+mn-cs"/>
              </a:rPr>
              <a:t>1.5 %, </a:t>
            </a:r>
            <a:r>
              <a:rPr lang="en-GB" sz="1200" kern="1200" dirty="0">
                <a:solidFill>
                  <a:schemeClr val="tx1"/>
                </a:solidFill>
                <a:effectLst/>
                <a:latin typeface="+mn-lt"/>
                <a:ea typeface="+mn-ea"/>
                <a:cs typeface="+mn-cs"/>
              </a:rPr>
              <a:t>all Member States with a debt-to-GDP ratio below 60 % would be required to make an effort of 0.5 % </a:t>
            </a:r>
            <a:r>
              <a:rPr lang="en-GB" sz="1200" kern="1200">
                <a:solidFill>
                  <a:schemeClr val="tx1"/>
                </a:solidFill>
                <a:effectLst/>
                <a:latin typeface="+mn-lt"/>
                <a:ea typeface="+mn-ea"/>
                <a:cs typeface="+mn-cs"/>
              </a:rPr>
              <a:t>of GDP, </a:t>
            </a:r>
            <a:r>
              <a:rPr lang="en-GB" sz="1200" kern="1200" dirty="0">
                <a:solidFill>
                  <a:schemeClr val="tx1"/>
                </a:solidFill>
                <a:effectLst/>
                <a:latin typeface="+mn-lt"/>
                <a:ea typeface="+mn-ea"/>
                <a:cs typeface="+mn-cs"/>
              </a:rPr>
              <a:t>whereas the Member States with debt levels above 60 % of GDP would need to make an adjustment greater than 0.5 % of GDP. </a:t>
            </a:r>
            <a:endParaRPr lang="hu-H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hu-H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a:t>
            </a:r>
            <a:r>
              <a:rPr lang="en-GB" sz="1200" kern="1200">
                <a:solidFill>
                  <a:schemeClr val="tx1"/>
                </a:solidFill>
                <a:effectLst/>
                <a:latin typeface="+mn-lt"/>
                <a:ea typeface="+mn-ea"/>
                <a:cs typeface="+mn-cs"/>
              </a:rPr>
              <a:t>bad times, </a:t>
            </a:r>
            <a:r>
              <a:rPr lang="en-GB" sz="1200" kern="1200" dirty="0">
                <a:solidFill>
                  <a:schemeClr val="tx1"/>
                </a:solidFill>
                <a:effectLst/>
                <a:latin typeface="+mn-lt"/>
                <a:ea typeface="+mn-ea"/>
                <a:cs typeface="+mn-cs"/>
              </a:rPr>
              <a:t>interpreted as an output gap between -3 % and -</a:t>
            </a:r>
            <a:r>
              <a:rPr lang="en-GB" sz="1200" kern="1200">
                <a:solidFill>
                  <a:schemeClr val="tx1"/>
                </a:solidFill>
                <a:effectLst/>
                <a:latin typeface="+mn-lt"/>
                <a:ea typeface="+mn-ea"/>
                <a:cs typeface="+mn-cs"/>
              </a:rPr>
              <a:t>1.5 %, </a:t>
            </a:r>
            <a:r>
              <a:rPr lang="en-GB" sz="1200" kern="1200" dirty="0">
                <a:solidFill>
                  <a:schemeClr val="tx1"/>
                </a:solidFill>
                <a:effectLst/>
                <a:latin typeface="+mn-lt"/>
                <a:ea typeface="+mn-ea"/>
                <a:cs typeface="+mn-cs"/>
              </a:rPr>
              <a:t>the required adjustment would be lower. All EU Member States with the debt-to-GDP ratio below 60 % would be required to ensure a budgetary effort of 0.25 % of GDP when their economies grow above </a:t>
            </a:r>
            <a:r>
              <a:rPr lang="en-GB" sz="1200" kern="1200">
                <a:solidFill>
                  <a:schemeClr val="tx1"/>
                </a:solidFill>
                <a:effectLst/>
                <a:latin typeface="+mn-lt"/>
                <a:ea typeface="+mn-ea"/>
                <a:cs typeface="+mn-cs"/>
              </a:rPr>
              <a:t>the potential, </a:t>
            </a:r>
            <a:r>
              <a:rPr lang="en-GB" sz="1200" kern="1200" dirty="0">
                <a:solidFill>
                  <a:schemeClr val="tx1"/>
                </a:solidFill>
                <a:effectLst/>
                <a:latin typeface="+mn-lt"/>
                <a:ea typeface="+mn-ea"/>
                <a:cs typeface="+mn-cs"/>
              </a:rPr>
              <a:t>and a fiscal adjustment of zero would be temporarily allowed when their economies grow below the potential. </a:t>
            </a:r>
            <a:endParaRPr lang="hu-H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hu-H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very </a:t>
            </a:r>
            <a:r>
              <a:rPr lang="en-GB" sz="1200" kern="1200">
                <a:solidFill>
                  <a:schemeClr val="tx1"/>
                </a:solidFill>
                <a:effectLst/>
                <a:latin typeface="+mn-lt"/>
                <a:ea typeface="+mn-ea"/>
                <a:cs typeface="+mn-cs"/>
              </a:rPr>
              <a:t>bad times, </a:t>
            </a:r>
            <a:r>
              <a:rPr lang="en-GB" sz="1200" kern="1200" dirty="0">
                <a:solidFill>
                  <a:schemeClr val="tx1"/>
                </a:solidFill>
                <a:effectLst/>
                <a:latin typeface="+mn-lt"/>
                <a:ea typeface="+mn-ea"/>
                <a:cs typeface="+mn-cs"/>
              </a:rPr>
              <a:t>interpreted as an output gap between -4 % and -</a:t>
            </a:r>
            <a:r>
              <a:rPr lang="en-GB" sz="1200" kern="1200">
                <a:solidFill>
                  <a:schemeClr val="tx1"/>
                </a:solidFill>
                <a:effectLst/>
                <a:latin typeface="+mn-lt"/>
                <a:ea typeface="+mn-ea"/>
                <a:cs typeface="+mn-cs"/>
              </a:rPr>
              <a:t>3 %, </a:t>
            </a:r>
            <a:r>
              <a:rPr lang="en-GB" sz="1200" kern="1200" dirty="0">
                <a:solidFill>
                  <a:schemeClr val="tx1"/>
                </a:solidFill>
                <a:effectLst/>
                <a:latin typeface="+mn-lt"/>
                <a:ea typeface="+mn-ea"/>
                <a:cs typeface="+mn-cs"/>
              </a:rPr>
              <a:t>all Member States with the debt-to-GDP ratio below 60 % would be temporarily allowed </a:t>
            </a:r>
            <a:r>
              <a:rPr lang="en-GB" sz="1200" kern="1200">
                <a:solidFill>
                  <a:schemeClr val="tx1"/>
                </a:solidFill>
                <a:effectLst/>
                <a:latin typeface="+mn-lt"/>
                <a:ea typeface="+mn-ea"/>
                <a:cs typeface="+mn-cs"/>
              </a:rPr>
              <a:t>zero adjustment, </a:t>
            </a:r>
            <a:r>
              <a:rPr lang="en-GB" sz="1200" kern="1200" dirty="0">
                <a:solidFill>
                  <a:schemeClr val="tx1"/>
                </a:solidFill>
                <a:effectLst/>
                <a:latin typeface="+mn-lt"/>
                <a:ea typeface="+mn-ea"/>
                <a:cs typeface="+mn-cs"/>
              </a:rPr>
              <a:t>meaning that no fiscal effort would </a:t>
            </a:r>
            <a:r>
              <a:rPr lang="en-GB" sz="1200" kern="1200">
                <a:solidFill>
                  <a:schemeClr val="tx1"/>
                </a:solidFill>
                <a:effectLst/>
                <a:latin typeface="+mn-lt"/>
                <a:ea typeface="+mn-ea"/>
                <a:cs typeface="+mn-cs"/>
              </a:rPr>
              <a:t>be required, </a:t>
            </a:r>
            <a:r>
              <a:rPr lang="en-GB" sz="1200" kern="1200" dirty="0">
                <a:solidFill>
                  <a:schemeClr val="tx1"/>
                </a:solidFill>
                <a:effectLst/>
                <a:latin typeface="+mn-lt"/>
                <a:ea typeface="+mn-ea"/>
                <a:cs typeface="+mn-cs"/>
              </a:rPr>
              <a:t>whereas Member States with debt-ratios exceeding 60 % would need to provide the annual adjustment of 0.25 % of GDP.</a:t>
            </a:r>
            <a:endParaRPr lang="hu-H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hu-H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exceptionally </a:t>
            </a:r>
            <a:r>
              <a:rPr lang="en-GB" sz="1200" kern="1200">
                <a:solidFill>
                  <a:schemeClr val="tx1"/>
                </a:solidFill>
                <a:effectLst/>
                <a:latin typeface="+mn-lt"/>
                <a:ea typeface="+mn-ea"/>
                <a:cs typeface="+mn-cs"/>
              </a:rPr>
              <a:t>bad times, </a:t>
            </a:r>
            <a:r>
              <a:rPr lang="en-GB" sz="1200" kern="1200" dirty="0">
                <a:solidFill>
                  <a:schemeClr val="tx1"/>
                </a:solidFill>
                <a:effectLst/>
                <a:latin typeface="+mn-lt"/>
                <a:ea typeface="+mn-ea"/>
                <a:cs typeface="+mn-cs"/>
              </a:rPr>
              <a:t>interpreted as an output gap below -4 % or when real </a:t>
            </a:r>
            <a:r>
              <a:rPr lang="en-GB" sz="1200" kern="1200">
                <a:solidFill>
                  <a:schemeClr val="tx1"/>
                </a:solidFill>
                <a:effectLst/>
                <a:latin typeface="+mn-lt"/>
                <a:ea typeface="+mn-ea"/>
                <a:cs typeface="+mn-cs"/>
              </a:rPr>
              <a:t>GDP contracts, </a:t>
            </a:r>
            <a:r>
              <a:rPr lang="en-GB" sz="1200" kern="1200" dirty="0">
                <a:solidFill>
                  <a:schemeClr val="tx1"/>
                </a:solidFill>
                <a:effectLst/>
                <a:latin typeface="+mn-lt"/>
                <a:ea typeface="+mn-ea"/>
                <a:cs typeface="+mn-cs"/>
              </a:rPr>
              <a:t>all </a:t>
            </a:r>
            <a:r>
              <a:rPr lang="en-GB" sz="1200" kern="1200">
                <a:solidFill>
                  <a:schemeClr val="tx1"/>
                </a:solidFill>
                <a:effectLst/>
                <a:latin typeface="+mn-lt"/>
                <a:ea typeface="+mn-ea"/>
                <a:cs typeface="+mn-cs"/>
              </a:rPr>
              <a:t>Member States, </a:t>
            </a:r>
            <a:r>
              <a:rPr lang="en-GB" sz="1200" kern="1200" dirty="0">
                <a:solidFill>
                  <a:schemeClr val="tx1"/>
                </a:solidFill>
                <a:effectLst/>
                <a:latin typeface="+mn-lt"/>
                <a:ea typeface="+mn-ea"/>
                <a:cs typeface="+mn-cs"/>
              </a:rPr>
              <a:t>irrespective of their </a:t>
            </a:r>
            <a:r>
              <a:rPr lang="en-GB" sz="1200" kern="1200">
                <a:solidFill>
                  <a:schemeClr val="tx1"/>
                </a:solidFill>
                <a:effectLst/>
                <a:latin typeface="+mn-lt"/>
                <a:ea typeface="+mn-ea"/>
                <a:cs typeface="+mn-cs"/>
              </a:rPr>
              <a:t>debt levels, </a:t>
            </a:r>
            <a:r>
              <a:rPr lang="en-GB" sz="1200" kern="1200" dirty="0">
                <a:solidFill>
                  <a:schemeClr val="tx1"/>
                </a:solidFill>
                <a:effectLst/>
                <a:latin typeface="+mn-lt"/>
                <a:ea typeface="+mn-ea"/>
                <a:cs typeface="+mn-cs"/>
              </a:rPr>
              <a:t>would be temporarily exempted from making any fiscal effort.</a:t>
            </a:r>
            <a:endParaRPr lang="hu-H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hu-H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output gap thresholds set at -3 % and -4 % are supported by past data: since </a:t>
            </a:r>
            <a:r>
              <a:rPr lang="en-GB" sz="1200" kern="1200">
                <a:solidFill>
                  <a:schemeClr val="tx1"/>
                </a:solidFill>
                <a:effectLst/>
                <a:latin typeface="+mn-lt"/>
                <a:ea typeface="+mn-ea"/>
                <a:cs typeface="+mn-cs"/>
              </a:rPr>
              <a:t>the 1980s, </a:t>
            </a:r>
            <a:r>
              <a:rPr lang="en-GB" sz="1200" kern="1200" dirty="0">
                <a:solidFill>
                  <a:schemeClr val="tx1"/>
                </a:solidFill>
                <a:effectLst/>
                <a:latin typeface="+mn-lt"/>
                <a:ea typeface="+mn-ea"/>
                <a:cs typeface="+mn-cs"/>
              </a:rPr>
              <a:t>output gaps in EU countries have been below -4 % in only one year out </a:t>
            </a:r>
            <a:r>
              <a:rPr lang="en-GB" sz="1200" kern="1200">
                <a:solidFill>
                  <a:schemeClr val="tx1"/>
                </a:solidFill>
                <a:effectLst/>
                <a:latin typeface="+mn-lt"/>
                <a:ea typeface="+mn-ea"/>
                <a:cs typeface="+mn-cs"/>
              </a:rPr>
              <a:t>of twenty, </a:t>
            </a:r>
            <a:r>
              <a:rPr lang="en-GB" sz="1200" kern="1200" dirty="0">
                <a:solidFill>
                  <a:schemeClr val="tx1"/>
                </a:solidFill>
                <a:effectLst/>
                <a:latin typeface="+mn-lt"/>
                <a:ea typeface="+mn-ea"/>
                <a:cs typeface="+mn-cs"/>
              </a:rPr>
              <a:t>while they reached -3 % in one year out </a:t>
            </a:r>
            <a:r>
              <a:rPr lang="en-GB" sz="1200" kern="1200">
                <a:solidFill>
                  <a:schemeClr val="tx1"/>
                </a:solidFill>
                <a:effectLst/>
                <a:latin typeface="+mn-lt"/>
                <a:ea typeface="+mn-ea"/>
                <a:cs typeface="+mn-cs"/>
              </a:rPr>
              <a:t>of ten, </a:t>
            </a:r>
            <a:r>
              <a:rPr lang="en-GB" sz="1200" kern="1200" dirty="0">
                <a:solidFill>
                  <a:schemeClr val="tx1"/>
                </a:solidFill>
                <a:effectLst/>
                <a:latin typeface="+mn-lt"/>
                <a:ea typeface="+mn-ea"/>
                <a:cs typeface="+mn-cs"/>
              </a:rPr>
              <a:t>hence these two values are truly indicating very bad and exceptionally bad times. </a:t>
            </a:r>
            <a:endParaRPr lang="hu-H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hu-HU" sz="1200" kern="1200" dirty="0">
              <a:solidFill>
                <a:schemeClr val="tx1"/>
              </a:solidFill>
              <a:effectLst/>
              <a:latin typeface="+mn-lt"/>
              <a:ea typeface="+mn-ea"/>
              <a:cs typeface="+mn-cs"/>
            </a:endParaRPr>
          </a:p>
        </p:txBody>
      </p:sp>
      <p:sp>
        <p:nvSpPr>
          <p:cNvPr id="4" name="Dia számának helye 3"/>
          <p:cNvSpPr>
            <a:spLocks noGrp="1"/>
          </p:cNvSpPr>
          <p:nvPr>
            <p:ph type="sldNum" sz="quarter" idx="10"/>
          </p:nvPr>
        </p:nvSpPr>
        <p:spPr/>
        <p:txBody>
          <a:bodyPr/>
          <a:lstStyle/>
          <a:p>
            <a:fld id="{332CFCE1-CB4D-4823-886F-E8A6D2798E35}" type="slidenum">
              <a:rPr lang="hu-HU" smtClean="0"/>
              <a:t>7</a:t>
            </a:fld>
            <a:endParaRPr lang="hu-HU"/>
          </a:p>
        </p:txBody>
      </p:sp>
    </p:spTree>
    <p:extLst>
      <p:ext uri="{BB962C8B-B14F-4D97-AF65-F5344CB8AC3E}">
        <p14:creationId xmlns:p14="http://schemas.microsoft.com/office/powerpoint/2010/main" val="4098662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a:t>RECOMMEND</a:t>
            </a:r>
            <a:r>
              <a:rPr lang="hu-HU" dirty="0"/>
              <a:t>ATIONS</a:t>
            </a:r>
            <a:r>
              <a:rPr lang="en-US" dirty="0"/>
              <a:t>:</a:t>
            </a:r>
            <a:endParaRPr lang="hu-HU" dirty="0"/>
          </a:p>
          <a:p>
            <a:pPr marL="228600" indent="-228600">
              <a:buAutoNum type="arabicParenBoth"/>
            </a:pPr>
            <a:r>
              <a:rPr lang="en-US" dirty="0"/>
              <a:t>Hungary should take the necessary measures to ensure that the nominal growth rate of net primary government expenditure does not exceed 2.8% </a:t>
            </a:r>
            <a:r>
              <a:rPr lang="en-US"/>
              <a:t>in 2018, </a:t>
            </a:r>
            <a:r>
              <a:rPr lang="en-US" dirty="0"/>
              <a:t>corresponding to an annual structural adjustment of 1% </a:t>
            </a:r>
            <a:r>
              <a:rPr lang="en-US"/>
              <a:t>of GDP, </a:t>
            </a:r>
            <a:r>
              <a:rPr lang="en-US" dirty="0"/>
              <a:t>thereby putting the country on an appropriate adjustment path towards the medium-term budgetary objective. </a:t>
            </a:r>
            <a:endParaRPr lang="hu-HU" dirty="0"/>
          </a:p>
          <a:p>
            <a:pPr marL="228600" indent="-228600">
              <a:buAutoNum type="arabicParenBoth"/>
            </a:pPr>
            <a:r>
              <a:rPr lang="en-US" dirty="0"/>
              <a:t>Hungary should use any windfall gains for deficit reduction. Budgetary consolidation measures should secure a lasting improvement in the general government structural balance in a growth-friendly manner.</a:t>
            </a:r>
            <a:endParaRPr lang="hu-HU" dirty="0"/>
          </a:p>
          <a:p>
            <a:pPr marL="228600" indent="-228600">
              <a:buAutoNum type="arabicParenBoth"/>
            </a:pPr>
            <a:r>
              <a:rPr lang="en-US" dirty="0"/>
              <a:t>Hungary should report to the Council by 15 October 2018 on action taken in response to this recommendation.</a:t>
            </a:r>
            <a:r>
              <a:rPr lang="hu-HU" dirty="0"/>
              <a:t> </a:t>
            </a:r>
            <a:r>
              <a:rPr lang="en-US" dirty="0"/>
              <a:t>The report should provide sufficiently specified and credibly </a:t>
            </a:r>
            <a:r>
              <a:rPr lang="en-US"/>
              <a:t>announced measures, </a:t>
            </a:r>
            <a:r>
              <a:rPr lang="en-US" dirty="0"/>
              <a:t>including budgetary impact of each </a:t>
            </a:r>
            <a:r>
              <a:rPr lang="en-US"/>
              <a:t>of them, </a:t>
            </a:r>
            <a:r>
              <a:rPr lang="en-US" dirty="0"/>
              <a:t>as well as updated and detailed budgetary projections for 2018. </a:t>
            </a:r>
            <a:endParaRPr lang="hu-HU" dirty="0"/>
          </a:p>
          <a:p>
            <a:pPr marL="228600" indent="-228600">
              <a:buAutoNum type="arabicParenBoth"/>
            </a:pPr>
            <a:endParaRPr lang="hu-HU" dirty="0"/>
          </a:p>
          <a:p>
            <a:pPr marL="0" marR="0" indent="0" algn="l" defTabSz="914400" rtl="0" eaLnBrk="1" fontAlgn="auto" latinLnBrk="0" hangingPunct="1">
              <a:lnSpc>
                <a:spcPct val="100000"/>
              </a:lnSpc>
              <a:spcBef>
                <a:spcPts val="0"/>
              </a:spcBef>
              <a:spcAft>
                <a:spcPts val="0"/>
              </a:spcAft>
              <a:buClrTx/>
              <a:buSzTx/>
              <a:buFontTx/>
              <a:buNone/>
              <a:tabLst/>
              <a:defRPr/>
            </a:pPr>
            <a:r>
              <a:rPr lang="hu-HU" baseline="0" dirty="0"/>
              <a:t>A jelenleg ismert adatok és a Bizottság számítása szerint a szabályrendszerből következő javaslat 2019-re a következők: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 nominal growth rate of net primary government expenditure does not </a:t>
            </a:r>
            <a:r>
              <a:rPr lang="en-US"/>
              <a:t>exceed </a:t>
            </a:r>
            <a:r>
              <a:rPr lang="hu-HU"/>
              <a:t>3,9</a:t>
            </a:r>
            <a:r>
              <a:rPr lang="en-US" dirty="0"/>
              <a:t>% in </a:t>
            </a:r>
            <a:r>
              <a:rPr lang="en-US"/>
              <a:t>201</a:t>
            </a:r>
            <a:r>
              <a:rPr lang="hu-HU"/>
              <a:t>9</a:t>
            </a:r>
            <a:r>
              <a:rPr lang="en-US"/>
              <a:t>, </a:t>
            </a:r>
            <a:r>
              <a:rPr lang="en-US" dirty="0"/>
              <a:t>corresponding to an annual structural adjustment </a:t>
            </a:r>
            <a:r>
              <a:rPr lang="en-US"/>
              <a:t>of </a:t>
            </a:r>
            <a:r>
              <a:rPr lang="hu-HU"/>
              <a:t>0,75</a:t>
            </a:r>
            <a:r>
              <a:rPr lang="en-US" dirty="0"/>
              <a:t>% </a:t>
            </a:r>
            <a:r>
              <a:rPr lang="en-US"/>
              <a:t>of GDP, </a:t>
            </a:r>
            <a:r>
              <a:rPr lang="en-US" dirty="0"/>
              <a:t>thereby putting the country on an appropriate adjustment path towards the medium-term budgetary objective. </a:t>
            </a:r>
            <a:endParaRPr lang="hu-HU" dirty="0"/>
          </a:p>
          <a:p>
            <a:endParaRPr lang="hu-HU" dirty="0"/>
          </a:p>
        </p:txBody>
      </p:sp>
      <p:sp>
        <p:nvSpPr>
          <p:cNvPr id="4" name="Dia számának helye 3"/>
          <p:cNvSpPr>
            <a:spLocks noGrp="1"/>
          </p:cNvSpPr>
          <p:nvPr>
            <p:ph type="sldNum" sz="quarter" idx="10"/>
          </p:nvPr>
        </p:nvSpPr>
        <p:spPr/>
        <p:txBody>
          <a:bodyPr/>
          <a:lstStyle/>
          <a:p>
            <a:fld id="{332CFCE1-CB4D-4823-886F-E8A6D2798E35}" type="slidenum">
              <a:rPr lang="hu-HU" smtClean="0"/>
              <a:t>9</a:t>
            </a:fld>
            <a:endParaRPr lang="hu-HU"/>
          </a:p>
        </p:txBody>
      </p:sp>
    </p:spTree>
    <p:extLst>
      <p:ext uri="{BB962C8B-B14F-4D97-AF65-F5344CB8AC3E}">
        <p14:creationId xmlns:p14="http://schemas.microsoft.com/office/powerpoint/2010/main" val="743181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a:spcBef>
                <a:spcPts val="600"/>
              </a:spcBef>
              <a:spcAft>
                <a:spcPts val="600"/>
              </a:spcAft>
            </a:pPr>
            <a:r>
              <a:rPr lang="en-US" sz="1200" b="1" dirty="0">
                <a:latin typeface="Segoe UI" panose="020B0502040204020203" pitchFamily="34" charset="0"/>
                <a:ea typeface="Segoe UI" panose="020B0502040204020203" pitchFamily="34" charset="0"/>
                <a:cs typeface="Segoe UI" panose="020B0502040204020203" pitchFamily="34" charset="0"/>
              </a:rPr>
              <a:t>According to the Commission's calculations the expenditure rule is breached</a:t>
            </a:r>
            <a:r>
              <a:rPr lang="en-US" sz="1200" b="1">
                <a:latin typeface="Segoe UI" panose="020B0502040204020203" pitchFamily="34" charset="0"/>
                <a:ea typeface="Segoe UI" panose="020B0502040204020203" pitchFamily="34" charset="0"/>
                <a:cs typeface="Segoe UI" panose="020B0502040204020203" pitchFamily="34" charset="0"/>
              </a:rPr>
              <a:t>. Nevertheless, </a:t>
            </a:r>
            <a:r>
              <a:rPr lang="en-US" sz="1200" b="1" dirty="0">
                <a:latin typeface="Segoe UI" panose="020B0502040204020203" pitchFamily="34" charset="0"/>
                <a:ea typeface="Segoe UI" panose="020B0502040204020203" pitchFamily="34" charset="0"/>
                <a:cs typeface="Segoe UI" panose="020B0502040204020203" pitchFamily="34" charset="0"/>
              </a:rPr>
              <a:t>several criticisms can be posed about the methodology of the expenditure rule.</a:t>
            </a:r>
            <a:endParaRPr lang="hu-HU" sz="1200" dirty="0">
              <a:latin typeface="Segoe UI" panose="020B0502040204020203" pitchFamily="34" charset="0"/>
              <a:ea typeface="Segoe UI" panose="020B0502040204020203" pitchFamily="34" charset="0"/>
              <a:cs typeface="Segoe UI" panose="020B0502040204020203" pitchFamily="34" charset="0"/>
            </a:endParaRPr>
          </a:p>
          <a:p>
            <a:pPr marL="342900" lvl="0" indent="-342900" algn="just">
              <a:spcBef>
                <a:spcPts val="600"/>
              </a:spcBef>
              <a:spcAft>
                <a:spcPts val="600"/>
              </a:spcAft>
              <a:buFont typeface="+mj-lt"/>
              <a:buAutoNum type="arabicParenR"/>
            </a:pPr>
            <a:r>
              <a:rPr lang="en-US" sz="1200" dirty="0">
                <a:latin typeface="Segoe UI" panose="020B0502040204020203" pitchFamily="34" charset="0"/>
                <a:ea typeface="Segoe UI" panose="020B0502040204020203" pitchFamily="34" charset="0"/>
                <a:cs typeface="Segoe UI" panose="020B0502040204020203" pitchFamily="34" charset="0"/>
              </a:rPr>
              <a:t>Expenditure related to EU programs covered by EU </a:t>
            </a:r>
            <a:r>
              <a:rPr lang="en-US" sz="1200">
                <a:latin typeface="Segoe UI" panose="020B0502040204020203" pitchFamily="34" charset="0"/>
                <a:ea typeface="Segoe UI" panose="020B0502040204020203" pitchFamily="34" charset="0"/>
                <a:cs typeface="Segoe UI" panose="020B0502040204020203" pitchFamily="34" charset="0"/>
              </a:rPr>
              <a:t>revenue is, rightly, </a:t>
            </a:r>
            <a:r>
              <a:rPr lang="en-US" sz="1200" dirty="0">
                <a:latin typeface="Segoe UI" panose="020B0502040204020203" pitchFamily="34" charset="0"/>
                <a:ea typeface="Segoe UI" panose="020B0502040204020203" pitchFamily="34" charset="0"/>
                <a:cs typeface="Segoe UI" panose="020B0502040204020203" pitchFamily="34" charset="0"/>
              </a:rPr>
              <a:t>subtracted from the </a:t>
            </a:r>
            <a:r>
              <a:rPr lang="en-US" sz="1200">
                <a:latin typeface="Segoe UI" panose="020B0502040204020203" pitchFamily="34" charset="0"/>
                <a:ea typeface="Segoe UI" panose="020B0502040204020203" pitchFamily="34" charset="0"/>
                <a:cs typeface="Segoe UI" panose="020B0502040204020203" pitchFamily="34" charset="0"/>
              </a:rPr>
              <a:t>expenditure aggregate, </a:t>
            </a:r>
            <a:r>
              <a:rPr lang="en-US" sz="1200" dirty="0">
                <a:latin typeface="Segoe UI" panose="020B0502040204020203" pitchFamily="34" charset="0"/>
                <a:ea typeface="Segoe UI" panose="020B0502040204020203" pitchFamily="34" charset="0"/>
                <a:cs typeface="Segoe UI" panose="020B0502040204020203" pitchFamily="34" charset="0"/>
              </a:rPr>
              <a:t>but the related EU co-financing is not.</a:t>
            </a:r>
            <a:endParaRPr lang="hu-HU" sz="1200" dirty="0">
              <a:latin typeface="Segoe UI" panose="020B0502040204020203" pitchFamily="34" charset="0"/>
              <a:ea typeface="Segoe UI" panose="020B0502040204020203" pitchFamily="34" charset="0"/>
              <a:cs typeface="Segoe UI" panose="020B0502040204020203" pitchFamily="34" charset="0"/>
            </a:endParaRPr>
          </a:p>
          <a:p>
            <a:pPr marL="342900" lvl="0" indent="-342900" algn="just">
              <a:spcBef>
                <a:spcPts val="600"/>
              </a:spcBef>
              <a:spcAft>
                <a:spcPts val="600"/>
              </a:spcAft>
              <a:buFont typeface="+mj-lt"/>
              <a:buAutoNum type="arabicParenR"/>
            </a:pPr>
            <a:r>
              <a:rPr lang="en-US" sz="1200" dirty="0">
                <a:latin typeface="Segoe UI" panose="020B0502040204020203" pitchFamily="34" charset="0"/>
                <a:ea typeface="Segoe UI" panose="020B0502040204020203" pitchFamily="34" charset="0"/>
                <a:cs typeface="Segoe UI" panose="020B0502040204020203" pitchFamily="34" charset="0"/>
              </a:rPr>
              <a:t>The expenditure </a:t>
            </a:r>
            <a:r>
              <a:rPr lang="en-US" sz="1200">
                <a:latin typeface="Segoe UI" panose="020B0502040204020203" pitchFamily="34" charset="0"/>
                <a:ea typeface="Segoe UI" panose="020B0502040204020203" pitchFamily="34" charset="0"/>
                <a:cs typeface="Segoe UI" panose="020B0502040204020203" pitchFamily="34" charset="0"/>
              </a:rPr>
              <a:t>rule is, in fact, </a:t>
            </a:r>
            <a:r>
              <a:rPr lang="en-US" sz="1200" dirty="0">
                <a:latin typeface="Segoe UI" panose="020B0502040204020203" pitchFamily="34" charset="0"/>
                <a:ea typeface="Segoe UI" panose="020B0502040204020203" pitchFamily="34" charset="0"/>
                <a:cs typeface="Segoe UI" panose="020B0502040204020203" pitchFamily="34" charset="0"/>
              </a:rPr>
              <a:t>not independent of the measurement of the </a:t>
            </a:r>
            <a:r>
              <a:rPr lang="en-US" sz="1200">
                <a:latin typeface="Segoe UI" panose="020B0502040204020203" pitchFamily="34" charset="0"/>
                <a:ea typeface="Segoe UI" panose="020B0502040204020203" pitchFamily="34" charset="0"/>
                <a:cs typeface="Segoe UI" panose="020B0502040204020203" pitchFamily="34" charset="0"/>
              </a:rPr>
              <a:t>cyclical position, </a:t>
            </a:r>
            <a:r>
              <a:rPr lang="en-US" sz="1200" dirty="0">
                <a:latin typeface="Segoe UI" panose="020B0502040204020203" pitchFamily="34" charset="0"/>
                <a:ea typeface="Segoe UI" panose="020B0502040204020203" pitchFamily="34" charset="0"/>
                <a:cs typeface="Segoe UI" panose="020B0502040204020203" pitchFamily="34" charset="0"/>
              </a:rPr>
              <a:t>so it does not solve the problems of the structural balance rule. The value of the expenditure threshold depends on the medium-term potential growth rate and the size of required structural adjustment.</a:t>
            </a:r>
            <a:endParaRPr lang="hu-HU" sz="1200" dirty="0">
              <a:latin typeface="Segoe UI" panose="020B0502040204020203" pitchFamily="34" charset="0"/>
              <a:ea typeface="Segoe UI" panose="020B0502040204020203" pitchFamily="34" charset="0"/>
              <a:cs typeface="Segoe UI" panose="020B0502040204020203" pitchFamily="34" charset="0"/>
            </a:endParaRPr>
          </a:p>
          <a:p>
            <a:pPr marL="342900" lvl="0" indent="-342900" algn="just">
              <a:spcBef>
                <a:spcPts val="600"/>
              </a:spcBef>
              <a:spcAft>
                <a:spcPts val="600"/>
              </a:spcAft>
              <a:buFont typeface="+mj-lt"/>
              <a:buAutoNum type="arabicParenR"/>
            </a:pPr>
            <a:r>
              <a:rPr lang="en-US" sz="1200" dirty="0">
                <a:latin typeface="Segoe UI" panose="020B0502040204020203" pitchFamily="34" charset="0"/>
                <a:ea typeface="Segoe UI" panose="020B0502040204020203" pitchFamily="34" charset="0"/>
                <a:cs typeface="Segoe UI" panose="020B0502040204020203" pitchFamily="34" charset="0"/>
              </a:rPr>
              <a:t>The expenditure aggregate is corrected only by the direct impact of discretionary </a:t>
            </a:r>
            <a:r>
              <a:rPr lang="en-US" sz="1200">
                <a:latin typeface="Segoe UI" panose="020B0502040204020203" pitchFamily="34" charset="0"/>
                <a:ea typeface="Segoe UI" panose="020B0502040204020203" pitchFamily="34" charset="0"/>
                <a:cs typeface="Segoe UI" panose="020B0502040204020203" pitchFamily="34" charset="0"/>
              </a:rPr>
              <a:t>revenue measures, ie, </a:t>
            </a:r>
            <a:r>
              <a:rPr lang="en-US" sz="1200" dirty="0">
                <a:latin typeface="Segoe UI" panose="020B0502040204020203" pitchFamily="34" charset="0"/>
                <a:ea typeface="Segoe UI" panose="020B0502040204020203" pitchFamily="34" charset="0"/>
                <a:cs typeface="Segoe UI" panose="020B0502040204020203" pitchFamily="34" charset="0"/>
              </a:rPr>
              <a:t>in 2017 by the direct impact of reduction in the social contribution tax on the fiscal balance while the positive indirect effects in connection with the wage increase due to </a:t>
            </a:r>
            <a:r>
              <a:rPr lang="en-US" sz="1200">
                <a:latin typeface="Segoe UI" panose="020B0502040204020203" pitchFamily="34" charset="0"/>
                <a:ea typeface="Segoe UI" panose="020B0502040204020203" pitchFamily="34" charset="0"/>
                <a:cs typeface="Segoe UI" panose="020B0502040204020203" pitchFamily="34" charset="0"/>
              </a:rPr>
              <a:t>tax reduction, </a:t>
            </a:r>
            <a:r>
              <a:rPr lang="en-US" sz="1200" dirty="0">
                <a:latin typeface="Segoe UI" panose="020B0502040204020203" pitchFamily="34" charset="0"/>
                <a:ea typeface="Segoe UI" panose="020B0502040204020203" pitchFamily="34" charset="0"/>
                <a:cs typeface="Segoe UI" panose="020B0502040204020203" pitchFamily="34" charset="0"/>
              </a:rPr>
              <a:t>compensating </a:t>
            </a:r>
            <a:r>
              <a:rPr lang="en-US" sz="1200">
                <a:latin typeface="Segoe UI" panose="020B0502040204020203" pitchFamily="34" charset="0"/>
                <a:ea typeface="Segoe UI" panose="020B0502040204020203" pitchFamily="34" charset="0"/>
                <a:cs typeface="Segoe UI" panose="020B0502040204020203" pitchFamily="34" charset="0"/>
              </a:rPr>
              <a:t>the loss, </a:t>
            </a:r>
            <a:r>
              <a:rPr lang="en-US" sz="1200" dirty="0">
                <a:latin typeface="Segoe UI" panose="020B0502040204020203" pitchFamily="34" charset="0"/>
                <a:ea typeface="Segoe UI" panose="020B0502040204020203" pitchFamily="34" charset="0"/>
                <a:cs typeface="Segoe UI" panose="020B0502040204020203" pitchFamily="34" charset="0"/>
              </a:rPr>
              <a:t>are out of calculation.</a:t>
            </a:r>
            <a:endParaRPr lang="hu-HU" sz="1200" dirty="0">
              <a:latin typeface="Segoe UI" panose="020B0502040204020203" pitchFamily="34" charset="0"/>
              <a:ea typeface="Segoe UI" panose="020B0502040204020203" pitchFamily="34" charset="0"/>
              <a:cs typeface="Segoe UI" panose="020B0502040204020203" pitchFamily="34" charset="0"/>
            </a:endParaRPr>
          </a:p>
          <a:p>
            <a:endParaRPr lang="hu-HU" dirty="0"/>
          </a:p>
        </p:txBody>
      </p:sp>
      <p:sp>
        <p:nvSpPr>
          <p:cNvPr id="4" name="Dia számának helye 3"/>
          <p:cNvSpPr>
            <a:spLocks noGrp="1"/>
          </p:cNvSpPr>
          <p:nvPr>
            <p:ph type="sldNum" sz="quarter" idx="10"/>
          </p:nvPr>
        </p:nvSpPr>
        <p:spPr/>
        <p:txBody>
          <a:bodyPr/>
          <a:lstStyle/>
          <a:p>
            <a:fld id="{332CFCE1-CB4D-4823-886F-E8A6D2798E35}" type="slidenum">
              <a:rPr lang="hu-HU" smtClean="0"/>
              <a:t>10</a:t>
            </a:fld>
            <a:endParaRPr lang="hu-HU"/>
          </a:p>
        </p:txBody>
      </p:sp>
    </p:spTree>
    <p:extLst>
      <p:ext uri="{BB962C8B-B14F-4D97-AF65-F5344CB8AC3E}">
        <p14:creationId xmlns:p14="http://schemas.microsoft.com/office/powerpoint/2010/main" val="3272053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332CFCE1-CB4D-4823-886F-E8A6D2798E35}" type="slidenum">
              <a:rPr lang="hu-HU" smtClean="0"/>
              <a:t>23</a:t>
            </a:fld>
            <a:endParaRPr lang="hu-HU"/>
          </a:p>
        </p:txBody>
      </p:sp>
    </p:spTree>
    <p:extLst>
      <p:ext uri="{BB962C8B-B14F-4D97-AF65-F5344CB8AC3E}">
        <p14:creationId xmlns:p14="http://schemas.microsoft.com/office/powerpoint/2010/main" val="1318481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lvl="2" defTabSz="921532" eaLnBrk="0" fontAlgn="base" hangingPunct="0">
              <a:spcBef>
                <a:spcPct val="30000"/>
              </a:spcBef>
              <a:spcAft>
                <a:spcPct val="0"/>
              </a:spcAft>
              <a:defRPr/>
            </a:pPr>
            <a:r>
              <a:rPr lang="hu-HU" dirty="0"/>
              <a:t>The Bill </a:t>
            </a:r>
            <a:r>
              <a:rPr lang="hu-HU" dirty="0" err="1"/>
              <a:t>contains</a:t>
            </a:r>
            <a:r>
              <a:rPr lang="hu-HU" dirty="0"/>
              <a:t>:</a:t>
            </a:r>
          </a:p>
          <a:p>
            <a:pPr marL="633553" lvl="3" indent="-172787" defTabSz="921532" eaLnBrk="0" fontAlgn="base" hangingPunct="0">
              <a:spcBef>
                <a:spcPct val="30000"/>
              </a:spcBef>
              <a:spcAft>
                <a:spcPct val="0"/>
              </a:spcAft>
              <a:buFont typeface="Arial" panose="020B0604020202020204" pitchFamily="34" charset="0"/>
              <a:buChar char="•"/>
              <a:defRPr/>
            </a:pPr>
            <a:r>
              <a:rPr lang="hu-HU" dirty="0" err="1"/>
              <a:t>Balance</a:t>
            </a:r>
            <a:r>
              <a:rPr lang="hu-HU" dirty="0"/>
              <a:t> and </a:t>
            </a:r>
            <a:r>
              <a:rPr lang="hu-HU" dirty="0" err="1"/>
              <a:t>the</a:t>
            </a:r>
            <a:r>
              <a:rPr lang="hu-HU" baseline="0" dirty="0"/>
              <a:t> </a:t>
            </a:r>
            <a:r>
              <a:rPr lang="hu-HU" baseline="0" dirty="0" err="1"/>
              <a:t>revenues</a:t>
            </a:r>
            <a:r>
              <a:rPr lang="hu-HU" baseline="0" dirty="0"/>
              <a:t> </a:t>
            </a:r>
            <a:r>
              <a:rPr lang="hu-HU" baseline="0" dirty="0" err="1"/>
              <a:t>and</a:t>
            </a:r>
            <a:r>
              <a:rPr lang="hu-HU" baseline="0" dirty="0"/>
              <a:t> </a:t>
            </a:r>
            <a:r>
              <a:rPr lang="hu-HU" baseline="0" dirty="0" err="1"/>
              <a:t>expenditures</a:t>
            </a:r>
            <a:r>
              <a:rPr lang="hu-HU" baseline="0" dirty="0"/>
              <a:t> </a:t>
            </a:r>
            <a:r>
              <a:rPr lang="hu-HU" baseline="0" dirty="0" err="1"/>
              <a:t>gross</a:t>
            </a:r>
            <a:r>
              <a:rPr lang="hu-HU" baseline="0" dirty="0"/>
              <a:t> sum</a:t>
            </a:r>
          </a:p>
          <a:p>
            <a:pPr marL="633553" lvl="3" indent="-172787" defTabSz="921532" eaLnBrk="0" fontAlgn="base" hangingPunct="0">
              <a:spcBef>
                <a:spcPct val="30000"/>
              </a:spcBef>
              <a:spcAft>
                <a:spcPct val="0"/>
              </a:spcAft>
              <a:buFont typeface="Arial" panose="020B0604020202020204" pitchFamily="34" charset="0"/>
              <a:buChar char="•"/>
              <a:defRPr/>
            </a:pPr>
            <a:r>
              <a:rPr lang="hu-HU" baseline="0" dirty="0"/>
              <a:t>The </a:t>
            </a:r>
            <a:r>
              <a:rPr lang="hu-HU" baseline="0" dirty="0" err="1"/>
              <a:t>amount</a:t>
            </a:r>
            <a:r>
              <a:rPr lang="hu-HU" baseline="0" dirty="0"/>
              <a:t> of </a:t>
            </a:r>
            <a:r>
              <a:rPr lang="hu-HU" baseline="0" dirty="0" err="1"/>
              <a:t>balance</a:t>
            </a:r>
            <a:endParaRPr lang="hu-HU" baseline="0" dirty="0"/>
          </a:p>
          <a:p>
            <a:pPr marL="633553" lvl="3" indent="-172787" defTabSz="921532" eaLnBrk="0" fontAlgn="base" hangingPunct="0">
              <a:spcBef>
                <a:spcPct val="30000"/>
              </a:spcBef>
              <a:spcAft>
                <a:spcPct val="0"/>
              </a:spcAft>
              <a:buFont typeface="Arial" panose="020B0604020202020204" pitchFamily="34" charset="0"/>
              <a:buChar char="•"/>
              <a:defRPr/>
            </a:pPr>
            <a:r>
              <a:rPr lang="hu-HU" baseline="0" dirty="0"/>
              <a:t>The </a:t>
            </a:r>
            <a:r>
              <a:rPr lang="hu-HU" baseline="0" dirty="0" err="1"/>
              <a:t>debt</a:t>
            </a:r>
            <a:endParaRPr lang="hu-HU" baseline="0" dirty="0"/>
          </a:p>
          <a:p>
            <a:pPr marL="633553" lvl="3" indent="-172787" defTabSz="921532" eaLnBrk="0" fontAlgn="base" hangingPunct="0">
              <a:spcBef>
                <a:spcPct val="30000"/>
              </a:spcBef>
              <a:spcAft>
                <a:spcPct val="0"/>
              </a:spcAft>
              <a:buFont typeface="Arial" panose="020B0604020202020204" pitchFamily="34" charset="0"/>
              <a:buChar char="•"/>
              <a:defRPr/>
            </a:pPr>
            <a:r>
              <a:rPr lang="en-US" dirty="0"/>
              <a:t>The provisions relating to state assets</a:t>
            </a:r>
            <a:endParaRPr lang="hu-HU" dirty="0"/>
          </a:p>
          <a:p>
            <a:pPr marL="633553" lvl="3" indent="-172787" defTabSz="921532" eaLnBrk="0" fontAlgn="base" hangingPunct="0">
              <a:spcBef>
                <a:spcPct val="30000"/>
              </a:spcBef>
              <a:spcAft>
                <a:spcPct val="0"/>
              </a:spcAft>
              <a:buFont typeface="Arial" panose="020B0604020202020204" pitchFamily="34" charset="0"/>
              <a:buChar char="•"/>
              <a:defRPr/>
            </a:pPr>
            <a:r>
              <a:rPr lang="hu-HU" dirty="0"/>
              <a:t>S</a:t>
            </a:r>
            <a:r>
              <a:rPr lang="en-US" dirty="0" err="1"/>
              <a:t>pecial</a:t>
            </a:r>
            <a:r>
              <a:rPr lang="en-US" dirty="0"/>
              <a:t> powers </a:t>
            </a:r>
            <a:r>
              <a:rPr lang="hu-HU" dirty="0" err="1"/>
              <a:t>rights</a:t>
            </a:r>
            <a:r>
              <a:rPr lang="hu-HU" dirty="0"/>
              <a:t> of </a:t>
            </a:r>
            <a:r>
              <a:rPr lang="hu-HU" dirty="0" err="1"/>
              <a:t>the</a:t>
            </a:r>
            <a:r>
              <a:rPr lang="hu-HU" dirty="0"/>
              <a:t> M</a:t>
            </a:r>
            <a:r>
              <a:rPr lang="en-US" dirty="0" err="1"/>
              <a:t>inister</a:t>
            </a:r>
            <a:r>
              <a:rPr lang="en-US" dirty="0"/>
              <a:t> for Public Finances</a:t>
            </a:r>
            <a:r>
              <a:rPr lang="hu-HU" dirty="0"/>
              <a:t> and </a:t>
            </a:r>
            <a:r>
              <a:rPr lang="en-US" dirty="0"/>
              <a:t>managing chapter</a:t>
            </a:r>
            <a:r>
              <a:rPr lang="hu-HU" dirty="0"/>
              <a:t> </a:t>
            </a:r>
            <a:r>
              <a:rPr lang="en-US" dirty="0"/>
              <a:t>of the head of departments</a:t>
            </a:r>
            <a:endParaRPr lang="hu-HU" dirty="0"/>
          </a:p>
          <a:p>
            <a:pPr marL="633553" lvl="1" indent="-172787">
              <a:buFont typeface="Arial" panose="020B0604020202020204" pitchFamily="34" charset="0"/>
              <a:buChar char="•"/>
            </a:pPr>
            <a:r>
              <a:rPr lang="hu-HU" dirty="0" err="1"/>
              <a:t>Relationship</a:t>
            </a:r>
            <a:r>
              <a:rPr lang="hu-HU" dirty="0"/>
              <a:t> </a:t>
            </a:r>
            <a:r>
              <a:rPr lang="hu-HU" dirty="0" err="1"/>
              <a:t>between</a:t>
            </a:r>
            <a:r>
              <a:rPr lang="hu-HU" dirty="0"/>
              <a:t> t</a:t>
            </a:r>
            <a:r>
              <a:rPr lang="en-US" dirty="0"/>
              <a:t>he local government and central government</a:t>
            </a:r>
            <a:endParaRPr lang="hu-HU" dirty="0"/>
          </a:p>
          <a:p>
            <a:pPr marL="633553" lvl="1" indent="-172787">
              <a:buFont typeface="Arial" panose="020B0604020202020204" pitchFamily="34" charset="0"/>
              <a:buChar char="•"/>
            </a:pPr>
            <a:r>
              <a:rPr lang="en-US" dirty="0"/>
              <a:t>Rules on the use of EU funds</a:t>
            </a:r>
            <a:endParaRPr lang="hu-HU" dirty="0"/>
          </a:p>
          <a:p>
            <a:pPr marL="0" lvl="1"/>
            <a:r>
              <a:rPr lang="hu-HU" dirty="0"/>
              <a:t>The Bill </a:t>
            </a:r>
            <a:r>
              <a:rPr lang="hu-HU" dirty="0" err="1"/>
              <a:t>annexes</a:t>
            </a:r>
            <a:r>
              <a:rPr lang="hu-HU" dirty="0"/>
              <a:t> (9 </a:t>
            </a:r>
            <a:r>
              <a:rPr lang="hu-HU" dirty="0" err="1"/>
              <a:t>pieces</a:t>
            </a:r>
            <a:r>
              <a:rPr lang="hu-HU" dirty="0"/>
              <a:t>):</a:t>
            </a:r>
          </a:p>
          <a:p>
            <a:pPr marL="633553" lvl="1" indent="-172787">
              <a:buFont typeface="Arial" panose="020B0604020202020204" pitchFamily="34" charset="0"/>
              <a:buChar char="•"/>
            </a:pPr>
            <a:r>
              <a:rPr lang="en-US" dirty="0"/>
              <a:t>The central government expenditure and revenue</a:t>
            </a:r>
            <a:r>
              <a:rPr lang="hu-HU" dirty="0"/>
              <a:t> </a:t>
            </a:r>
            <a:r>
              <a:rPr lang="en-US" dirty="0"/>
              <a:t>appropriation</a:t>
            </a:r>
            <a:r>
              <a:rPr lang="hu-HU" dirty="0"/>
              <a:t>s</a:t>
            </a:r>
            <a:endParaRPr lang="en-US" dirty="0"/>
          </a:p>
          <a:p>
            <a:pPr marL="633553" lvl="1" indent="-172787">
              <a:buFont typeface="Arial" panose="020B0604020202020204" pitchFamily="34" charset="0"/>
              <a:buChar char="•"/>
            </a:pPr>
            <a:r>
              <a:rPr lang="en-US" dirty="0"/>
              <a:t>EU appropriations for the 2014-2020 programming period</a:t>
            </a:r>
          </a:p>
          <a:p>
            <a:pPr marL="633553" lvl="1" indent="-172787">
              <a:buFont typeface="Arial" panose="020B0604020202020204" pitchFamily="34" charset="0"/>
              <a:buChar char="•"/>
            </a:pPr>
            <a:r>
              <a:rPr lang="hu-HU" dirty="0" err="1"/>
              <a:t>Normatives</a:t>
            </a:r>
            <a:r>
              <a:rPr lang="hu-HU" dirty="0"/>
              <a:t> </a:t>
            </a:r>
            <a:r>
              <a:rPr lang="hu-HU" dirty="0" err="1"/>
              <a:t>for</a:t>
            </a:r>
            <a:r>
              <a:rPr lang="hu-HU" dirty="0"/>
              <a:t> s</a:t>
            </a:r>
            <a:r>
              <a:rPr lang="en-US" err="1"/>
              <a:t>ome</a:t>
            </a:r>
            <a:r>
              <a:rPr lang="en-US"/>
              <a:t> social, </a:t>
            </a:r>
            <a:r>
              <a:rPr lang="en-US" dirty="0"/>
              <a:t>performing public duties child protection institutions providing personal care</a:t>
            </a:r>
            <a:endParaRPr lang="hu-HU" dirty="0"/>
          </a:p>
          <a:p>
            <a:pPr marL="0" lvl="1"/>
            <a:r>
              <a:rPr lang="hu-HU" dirty="0"/>
              <a:t>General </a:t>
            </a:r>
            <a:r>
              <a:rPr lang="hu-HU" dirty="0" err="1"/>
              <a:t>explanation</a:t>
            </a:r>
            <a:r>
              <a:rPr lang="hu-HU" dirty="0"/>
              <a:t>:</a:t>
            </a:r>
          </a:p>
          <a:p>
            <a:pPr marL="633553" lvl="2" indent="-172787" defTabSz="921532" eaLnBrk="0" fontAlgn="base" hangingPunct="0">
              <a:spcBef>
                <a:spcPct val="30000"/>
              </a:spcBef>
              <a:spcAft>
                <a:spcPct val="0"/>
              </a:spcAft>
              <a:buFont typeface="Arial" panose="020B0604020202020204" pitchFamily="34" charset="0"/>
              <a:buChar char="•"/>
              <a:defRPr/>
            </a:pPr>
            <a:r>
              <a:rPr lang="hu-HU" dirty="0" err="1"/>
              <a:t>Economic</a:t>
            </a:r>
            <a:r>
              <a:rPr lang="hu-HU" dirty="0"/>
              <a:t> and </a:t>
            </a:r>
            <a:r>
              <a:rPr lang="hu-HU" dirty="0" err="1"/>
              <a:t>fiscal</a:t>
            </a:r>
            <a:r>
              <a:rPr lang="hu-HU" dirty="0"/>
              <a:t> policy</a:t>
            </a:r>
          </a:p>
          <a:p>
            <a:pPr marL="633553" lvl="2" indent="-172787">
              <a:buFont typeface="Arial" panose="020B0604020202020204" pitchFamily="34" charset="0"/>
              <a:buChar char="•"/>
            </a:pPr>
            <a:r>
              <a:rPr lang="hu-HU" dirty="0"/>
              <a:t>major </a:t>
            </a:r>
            <a:r>
              <a:rPr lang="hu-HU" dirty="0" err="1"/>
              <a:t>measures</a:t>
            </a:r>
            <a:endParaRPr lang="hu-HU" dirty="0"/>
          </a:p>
          <a:p>
            <a:pPr marL="0" lvl="2"/>
            <a:r>
              <a:rPr lang="hu-HU" dirty="0" err="1"/>
              <a:t>Detailed</a:t>
            </a:r>
            <a:r>
              <a:rPr lang="hu-HU" dirty="0"/>
              <a:t> </a:t>
            </a:r>
            <a:r>
              <a:rPr lang="hu-HU" dirty="0" err="1"/>
              <a:t>explanation</a:t>
            </a:r>
            <a:r>
              <a:rPr lang="hu-HU" dirty="0"/>
              <a:t>:</a:t>
            </a:r>
          </a:p>
          <a:p>
            <a:pPr marL="633553" lvl="3" indent="-172787">
              <a:buFont typeface="Arial" panose="020B0604020202020204" pitchFamily="34" charset="0"/>
              <a:buChar char="•"/>
            </a:pPr>
            <a:r>
              <a:rPr lang="hu-HU" dirty="0" err="1"/>
              <a:t>Explanation</a:t>
            </a:r>
            <a:r>
              <a:rPr lang="hu-HU" dirty="0"/>
              <a:t> </a:t>
            </a:r>
            <a:r>
              <a:rPr lang="hu-HU" dirty="0" err="1"/>
              <a:t>to</a:t>
            </a:r>
            <a:r>
              <a:rPr lang="hu-HU" dirty="0"/>
              <a:t> </a:t>
            </a:r>
            <a:r>
              <a:rPr lang="hu-HU" dirty="0" err="1"/>
              <a:t>the</a:t>
            </a:r>
            <a:r>
              <a:rPr lang="hu-HU" dirty="0"/>
              <a:t> </a:t>
            </a:r>
            <a:r>
              <a:rPr lang="hu-HU" dirty="0" err="1"/>
              <a:t>budget</a:t>
            </a:r>
            <a:r>
              <a:rPr lang="hu-HU" dirty="0"/>
              <a:t> </a:t>
            </a:r>
            <a:r>
              <a:rPr lang="hu-HU" dirty="0" err="1"/>
              <a:t>bill</a:t>
            </a:r>
            <a:endParaRPr lang="hu-HU" dirty="0"/>
          </a:p>
          <a:p>
            <a:pPr marL="0" lvl="3"/>
            <a:r>
              <a:rPr lang="en-US" dirty="0"/>
              <a:t>Annexes to the explanatory statement</a:t>
            </a:r>
            <a:r>
              <a:rPr lang="hu-HU" dirty="0"/>
              <a:t>:</a:t>
            </a:r>
          </a:p>
          <a:p>
            <a:pPr marL="633553" lvl="4" indent="-172787">
              <a:buFont typeface="Arial" panose="020B0604020202020204" pitchFamily="34" charset="0"/>
              <a:buChar char="•"/>
            </a:pPr>
            <a:r>
              <a:rPr lang="en-US" dirty="0"/>
              <a:t>The main features of economic development</a:t>
            </a:r>
            <a:endParaRPr lang="hu-HU" dirty="0"/>
          </a:p>
          <a:p>
            <a:pPr marL="633553" lvl="4" indent="-172787" defTabSz="921532" eaLnBrk="0" fontAlgn="base" hangingPunct="0">
              <a:spcBef>
                <a:spcPct val="30000"/>
              </a:spcBef>
              <a:spcAft>
                <a:spcPct val="0"/>
              </a:spcAft>
              <a:buFont typeface="Arial" panose="020B0604020202020204" pitchFamily="34" charset="0"/>
              <a:buChar char="•"/>
              <a:defRPr/>
            </a:pPr>
            <a:r>
              <a:rPr lang="en-US" dirty="0"/>
              <a:t>The main characteristics </a:t>
            </a:r>
            <a:r>
              <a:rPr lang="hu-HU" dirty="0"/>
              <a:t>of t</a:t>
            </a:r>
            <a:r>
              <a:rPr lang="en-US" dirty="0"/>
              <a:t>he general government</a:t>
            </a:r>
            <a:r>
              <a:rPr lang="hu-HU" dirty="0"/>
              <a:t> (cash </a:t>
            </a:r>
            <a:r>
              <a:rPr lang="hu-HU" err="1"/>
              <a:t>basis</a:t>
            </a:r>
            <a:r>
              <a:rPr lang="hu-HU"/>
              <a:t>), </a:t>
            </a:r>
            <a:r>
              <a:rPr lang="en-US" dirty="0"/>
              <a:t>economic </a:t>
            </a:r>
            <a:r>
              <a:rPr lang="en-US"/>
              <a:t>balance sheet, consolidated expenditures,</a:t>
            </a:r>
            <a:r>
              <a:rPr lang="hu-HU"/>
              <a:t> </a:t>
            </a:r>
            <a:r>
              <a:rPr lang="hu-HU" dirty="0"/>
              <a:t>f</a:t>
            </a:r>
            <a:r>
              <a:rPr lang="en-US" dirty="0" err="1"/>
              <a:t>unctional</a:t>
            </a:r>
            <a:r>
              <a:rPr lang="en-US" dirty="0"/>
              <a:t> balance sheet</a:t>
            </a:r>
            <a:endParaRPr lang="hu-HU" dirty="0"/>
          </a:p>
          <a:p>
            <a:pPr marL="633553" lvl="4" indent="-172787" defTabSz="921532" eaLnBrk="0" fontAlgn="base" hangingPunct="0">
              <a:spcBef>
                <a:spcPct val="30000"/>
              </a:spcBef>
              <a:spcAft>
                <a:spcPct val="0"/>
              </a:spcAft>
              <a:buFont typeface="Arial" panose="020B0604020202020204" pitchFamily="34" charset="0"/>
              <a:buChar char="•"/>
              <a:defRPr/>
            </a:pPr>
            <a:r>
              <a:rPr lang="en-US" dirty="0"/>
              <a:t>Financial </a:t>
            </a:r>
            <a:r>
              <a:rPr lang="hu-HU" dirty="0"/>
              <a:t>r</a:t>
            </a:r>
            <a:r>
              <a:rPr lang="en-US" dirty="0"/>
              <a:t>elations</a:t>
            </a:r>
            <a:r>
              <a:rPr lang="hu-HU" dirty="0"/>
              <a:t> </a:t>
            </a:r>
            <a:r>
              <a:rPr lang="hu-HU" dirty="0" err="1"/>
              <a:t>to</a:t>
            </a:r>
            <a:r>
              <a:rPr lang="hu-HU" dirty="0"/>
              <a:t> </a:t>
            </a:r>
            <a:r>
              <a:rPr lang="en-US" dirty="0"/>
              <a:t>European Union</a:t>
            </a:r>
            <a:endParaRPr lang="hu-HU" dirty="0"/>
          </a:p>
          <a:p>
            <a:pPr marL="633553" lvl="4" indent="-172787" defTabSz="921532" eaLnBrk="0" fontAlgn="base" hangingPunct="0">
              <a:spcBef>
                <a:spcPct val="30000"/>
              </a:spcBef>
              <a:spcAft>
                <a:spcPct val="0"/>
              </a:spcAft>
              <a:buFont typeface="Arial" panose="020B0604020202020204" pitchFamily="34" charset="0"/>
              <a:buChar char="•"/>
              <a:defRPr/>
            </a:pPr>
            <a:r>
              <a:rPr lang="en-US" dirty="0"/>
              <a:t>the general government deficit and debt of the European Union methodology</a:t>
            </a:r>
          </a:p>
          <a:p>
            <a:pPr marL="0" lvl="2" defTabSz="921532" eaLnBrk="0" fontAlgn="base" hangingPunct="0">
              <a:spcBef>
                <a:spcPct val="30000"/>
              </a:spcBef>
              <a:spcAft>
                <a:spcPct val="0"/>
              </a:spcAft>
              <a:defRPr/>
            </a:pPr>
            <a:r>
              <a:rPr lang="hu-HU" dirty="0" err="1"/>
              <a:t>Explanation</a:t>
            </a:r>
            <a:r>
              <a:rPr lang="hu-HU" dirty="0"/>
              <a:t> </a:t>
            </a:r>
            <a:r>
              <a:rPr lang="hu-HU" dirty="0" err="1"/>
              <a:t>for</a:t>
            </a:r>
            <a:r>
              <a:rPr lang="hu-HU" dirty="0"/>
              <a:t> </a:t>
            </a:r>
            <a:r>
              <a:rPr lang="hu-HU" dirty="0" err="1"/>
              <a:t>chapters</a:t>
            </a:r>
            <a:endParaRPr lang="hu-HU" dirty="0"/>
          </a:p>
          <a:p>
            <a:pPr marL="691149" lvl="1" indent="-230383">
              <a:buFont typeface="Arial" panose="020B0604020202020204" pitchFamily="34" charset="0"/>
              <a:buChar char="•"/>
            </a:pPr>
            <a:r>
              <a:rPr lang="hu-HU" dirty="0" err="1"/>
              <a:t>Budget</a:t>
            </a:r>
            <a:r>
              <a:rPr lang="hu-HU" dirty="0"/>
              <a:t> of </a:t>
            </a:r>
            <a:r>
              <a:rPr lang="en-US" dirty="0"/>
              <a:t>budgetary institutions; </a:t>
            </a:r>
            <a:endParaRPr lang="hu-HU" dirty="0"/>
          </a:p>
          <a:p>
            <a:pPr marL="691149" lvl="1" indent="-230383">
              <a:buFont typeface="Arial" panose="020B0604020202020204" pitchFamily="34" charset="0"/>
              <a:buChar char="•"/>
            </a:pPr>
            <a:r>
              <a:rPr lang="en-US" dirty="0"/>
              <a:t>chapter-managed appropriations for sectoral </a:t>
            </a:r>
            <a:r>
              <a:rPr lang="en-US" dirty="0" err="1"/>
              <a:t>programmes</a:t>
            </a:r>
            <a:r>
              <a:rPr lang="en-US" dirty="0"/>
              <a:t> and other </a:t>
            </a:r>
            <a:r>
              <a:rPr lang="en-US" dirty="0" err="1"/>
              <a:t>programmes</a:t>
            </a:r>
            <a:r>
              <a:rPr lang="en-US" dirty="0"/>
              <a:t> under the discretion of the chapter head (minister); </a:t>
            </a:r>
            <a:endParaRPr lang="hu-HU" dirty="0"/>
          </a:p>
          <a:p>
            <a:pPr marL="691149" lvl="1" indent="-230383">
              <a:buFont typeface="Arial" panose="020B0604020202020204" pitchFamily="34" charset="0"/>
              <a:buChar char="•"/>
            </a:pPr>
            <a:r>
              <a:rPr lang="en-US" dirty="0"/>
              <a:t>EU projects managed by the chapter; </a:t>
            </a:r>
            <a:endParaRPr lang="hu-HU" dirty="0"/>
          </a:p>
          <a:p>
            <a:pPr marL="691149" lvl="1" indent="-230383">
              <a:buFont typeface="Arial" panose="020B0604020202020204" pitchFamily="34" charset="0"/>
              <a:buChar char="•"/>
            </a:pPr>
            <a:r>
              <a:rPr lang="en-US" dirty="0"/>
              <a:t>centrally </a:t>
            </a:r>
            <a:r>
              <a:rPr lang="en-US"/>
              <a:t>managed appropriations, </a:t>
            </a:r>
            <a:r>
              <a:rPr lang="en-US" dirty="0"/>
              <a:t>mainly </a:t>
            </a:r>
            <a:r>
              <a:rPr lang="en-US"/>
              <a:t>entitlement programmes, </a:t>
            </a:r>
            <a:r>
              <a:rPr lang="en-US" dirty="0"/>
              <a:t>transfers to the </a:t>
            </a:r>
            <a:r>
              <a:rPr lang="en-US" err="1"/>
              <a:t>extrabudgetary</a:t>
            </a:r>
            <a:r>
              <a:rPr lang="en-US"/>
              <a:t> funds, </a:t>
            </a:r>
            <a:r>
              <a:rPr lang="en-US" dirty="0"/>
              <a:t>to the social security funds and to </a:t>
            </a:r>
            <a:r>
              <a:rPr lang="en-US"/>
              <a:t>local government, </a:t>
            </a:r>
            <a:r>
              <a:rPr lang="en-US" dirty="0"/>
              <a:t>special larger investment projects and interest payments; and </a:t>
            </a:r>
            <a:endParaRPr lang="hu-HU" dirty="0"/>
          </a:p>
          <a:p>
            <a:pPr marL="691149" lvl="1" indent="-230383">
              <a:buFont typeface="Arial" panose="020B0604020202020204" pitchFamily="34" charset="0"/>
              <a:buChar char="•"/>
            </a:pPr>
            <a:r>
              <a:rPr lang="hu-HU" dirty="0" err="1"/>
              <a:t>Medium</a:t>
            </a:r>
            <a:r>
              <a:rPr lang="hu-HU" dirty="0"/>
              <a:t> </a:t>
            </a:r>
            <a:r>
              <a:rPr lang="hu-HU" dirty="0" err="1"/>
              <a:t>term</a:t>
            </a:r>
            <a:r>
              <a:rPr lang="hu-HU" dirty="0"/>
              <a:t> projection </a:t>
            </a:r>
            <a:r>
              <a:rPr lang="hu-HU" dirty="0" err="1"/>
              <a:t>for</a:t>
            </a:r>
            <a:r>
              <a:rPr lang="hu-HU" dirty="0"/>
              <a:t> </a:t>
            </a:r>
            <a:r>
              <a:rPr lang="hu-HU" err="1"/>
              <a:t>the</a:t>
            </a:r>
            <a:r>
              <a:rPr lang="hu-HU"/>
              <a:t> budget, </a:t>
            </a:r>
            <a:r>
              <a:rPr lang="en-US"/>
              <a:t>central revenues, </a:t>
            </a:r>
            <a:r>
              <a:rPr lang="en-US" dirty="0"/>
              <a:t>including tax and non-tax revenues</a:t>
            </a:r>
            <a:endParaRPr lang="hu-HU" dirty="0"/>
          </a:p>
          <a:p>
            <a:endParaRPr lang="hu-HU" dirty="0"/>
          </a:p>
        </p:txBody>
      </p:sp>
      <p:sp>
        <p:nvSpPr>
          <p:cNvPr id="4" name="Dia számának helye 3"/>
          <p:cNvSpPr>
            <a:spLocks noGrp="1"/>
          </p:cNvSpPr>
          <p:nvPr>
            <p:ph type="sldNum" sz="quarter" idx="10"/>
          </p:nvPr>
        </p:nvSpPr>
        <p:spPr/>
        <p:txBody>
          <a:bodyPr/>
          <a:lstStyle/>
          <a:p>
            <a:fld id="{332CFCE1-CB4D-4823-886F-E8A6D2798E35}" type="slidenum">
              <a:rPr lang="hu-HU" smtClean="0"/>
              <a:t>30</a:t>
            </a:fld>
            <a:endParaRPr lang="hu-HU"/>
          </a:p>
        </p:txBody>
      </p:sp>
    </p:spTree>
    <p:extLst>
      <p:ext uri="{BB962C8B-B14F-4D97-AF65-F5344CB8AC3E}">
        <p14:creationId xmlns:p14="http://schemas.microsoft.com/office/powerpoint/2010/main" val="3105550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lvl="2" defTabSz="921532" eaLnBrk="0" fontAlgn="base" hangingPunct="0">
              <a:spcBef>
                <a:spcPct val="30000"/>
              </a:spcBef>
              <a:spcAft>
                <a:spcPct val="0"/>
              </a:spcAft>
              <a:defRPr/>
            </a:pPr>
            <a:r>
              <a:rPr lang="hu-HU" dirty="0"/>
              <a:t>The Bill </a:t>
            </a:r>
            <a:r>
              <a:rPr lang="hu-HU" dirty="0" err="1"/>
              <a:t>contains</a:t>
            </a:r>
            <a:r>
              <a:rPr lang="hu-HU" dirty="0"/>
              <a:t>:</a:t>
            </a:r>
          </a:p>
          <a:p>
            <a:pPr marL="633553" lvl="3" indent="-172787" defTabSz="921532" eaLnBrk="0" fontAlgn="base" hangingPunct="0">
              <a:spcBef>
                <a:spcPct val="30000"/>
              </a:spcBef>
              <a:spcAft>
                <a:spcPct val="0"/>
              </a:spcAft>
              <a:buFont typeface="Arial" panose="020B0604020202020204" pitchFamily="34" charset="0"/>
              <a:buChar char="•"/>
              <a:defRPr/>
            </a:pPr>
            <a:r>
              <a:rPr lang="hu-HU" dirty="0" err="1"/>
              <a:t>Balance</a:t>
            </a:r>
            <a:r>
              <a:rPr lang="hu-HU" dirty="0"/>
              <a:t> and </a:t>
            </a:r>
            <a:r>
              <a:rPr lang="hu-HU" dirty="0" err="1"/>
              <a:t>the</a:t>
            </a:r>
            <a:r>
              <a:rPr lang="hu-HU" baseline="0" dirty="0"/>
              <a:t> </a:t>
            </a:r>
            <a:r>
              <a:rPr lang="hu-HU" baseline="0" dirty="0" err="1"/>
              <a:t>revenues</a:t>
            </a:r>
            <a:r>
              <a:rPr lang="hu-HU" baseline="0" dirty="0"/>
              <a:t> </a:t>
            </a:r>
            <a:r>
              <a:rPr lang="hu-HU" baseline="0" dirty="0" err="1"/>
              <a:t>and</a:t>
            </a:r>
            <a:r>
              <a:rPr lang="hu-HU" baseline="0" dirty="0"/>
              <a:t> </a:t>
            </a:r>
            <a:r>
              <a:rPr lang="hu-HU" baseline="0" dirty="0" err="1"/>
              <a:t>expenditures</a:t>
            </a:r>
            <a:r>
              <a:rPr lang="hu-HU" baseline="0" dirty="0"/>
              <a:t> </a:t>
            </a:r>
            <a:r>
              <a:rPr lang="hu-HU" baseline="0" dirty="0" err="1"/>
              <a:t>gross</a:t>
            </a:r>
            <a:r>
              <a:rPr lang="hu-HU" baseline="0" dirty="0"/>
              <a:t> sum</a:t>
            </a:r>
          </a:p>
          <a:p>
            <a:pPr marL="633553" lvl="3" indent="-172787" defTabSz="921532" eaLnBrk="0" fontAlgn="base" hangingPunct="0">
              <a:spcBef>
                <a:spcPct val="30000"/>
              </a:spcBef>
              <a:spcAft>
                <a:spcPct val="0"/>
              </a:spcAft>
              <a:buFont typeface="Arial" panose="020B0604020202020204" pitchFamily="34" charset="0"/>
              <a:buChar char="•"/>
              <a:defRPr/>
            </a:pPr>
            <a:r>
              <a:rPr lang="hu-HU" baseline="0" dirty="0"/>
              <a:t>The </a:t>
            </a:r>
            <a:r>
              <a:rPr lang="hu-HU" baseline="0" dirty="0" err="1"/>
              <a:t>amount</a:t>
            </a:r>
            <a:r>
              <a:rPr lang="hu-HU" baseline="0" dirty="0"/>
              <a:t> of </a:t>
            </a:r>
            <a:r>
              <a:rPr lang="hu-HU" baseline="0" dirty="0" err="1"/>
              <a:t>balance</a:t>
            </a:r>
            <a:endParaRPr lang="hu-HU" baseline="0" dirty="0"/>
          </a:p>
          <a:p>
            <a:pPr marL="633553" lvl="3" indent="-172787" defTabSz="921532" eaLnBrk="0" fontAlgn="base" hangingPunct="0">
              <a:spcBef>
                <a:spcPct val="30000"/>
              </a:spcBef>
              <a:spcAft>
                <a:spcPct val="0"/>
              </a:spcAft>
              <a:buFont typeface="Arial" panose="020B0604020202020204" pitchFamily="34" charset="0"/>
              <a:buChar char="•"/>
              <a:defRPr/>
            </a:pPr>
            <a:r>
              <a:rPr lang="hu-HU" baseline="0" dirty="0"/>
              <a:t>The </a:t>
            </a:r>
            <a:r>
              <a:rPr lang="hu-HU" baseline="0" dirty="0" err="1"/>
              <a:t>debt</a:t>
            </a:r>
            <a:endParaRPr lang="hu-HU" baseline="0" dirty="0"/>
          </a:p>
          <a:p>
            <a:pPr marL="633553" lvl="3" indent="-172787" defTabSz="921532" eaLnBrk="0" fontAlgn="base" hangingPunct="0">
              <a:spcBef>
                <a:spcPct val="30000"/>
              </a:spcBef>
              <a:spcAft>
                <a:spcPct val="0"/>
              </a:spcAft>
              <a:buFont typeface="Arial" panose="020B0604020202020204" pitchFamily="34" charset="0"/>
              <a:buChar char="•"/>
              <a:defRPr/>
            </a:pPr>
            <a:r>
              <a:rPr lang="en-US" dirty="0"/>
              <a:t>The provisions relating to state assets</a:t>
            </a:r>
            <a:endParaRPr lang="hu-HU" dirty="0"/>
          </a:p>
          <a:p>
            <a:pPr marL="633553" lvl="3" indent="-172787" defTabSz="921532" eaLnBrk="0" fontAlgn="base" hangingPunct="0">
              <a:spcBef>
                <a:spcPct val="30000"/>
              </a:spcBef>
              <a:spcAft>
                <a:spcPct val="0"/>
              </a:spcAft>
              <a:buFont typeface="Arial" panose="020B0604020202020204" pitchFamily="34" charset="0"/>
              <a:buChar char="•"/>
              <a:defRPr/>
            </a:pPr>
            <a:r>
              <a:rPr lang="hu-HU" dirty="0"/>
              <a:t>S</a:t>
            </a:r>
            <a:r>
              <a:rPr lang="en-US" dirty="0" err="1"/>
              <a:t>pecial</a:t>
            </a:r>
            <a:r>
              <a:rPr lang="en-US" dirty="0"/>
              <a:t> powers </a:t>
            </a:r>
            <a:r>
              <a:rPr lang="hu-HU" dirty="0" err="1"/>
              <a:t>rights</a:t>
            </a:r>
            <a:r>
              <a:rPr lang="hu-HU" dirty="0"/>
              <a:t> of </a:t>
            </a:r>
            <a:r>
              <a:rPr lang="hu-HU" dirty="0" err="1"/>
              <a:t>the</a:t>
            </a:r>
            <a:r>
              <a:rPr lang="hu-HU" dirty="0"/>
              <a:t> M</a:t>
            </a:r>
            <a:r>
              <a:rPr lang="en-US" dirty="0" err="1"/>
              <a:t>inister</a:t>
            </a:r>
            <a:r>
              <a:rPr lang="en-US" dirty="0"/>
              <a:t> for Public Finances</a:t>
            </a:r>
            <a:r>
              <a:rPr lang="hu-HU" dirty="0"/>
              <a:t> and </a:t>
            </a:r>
            <a:r>
              <a:rPr lang="en-US" dirty="0"/>
              <a:t>managing chapter</a:t>
            </a:r>
            <a:r>
              <a:rPr lang="hu-HU" dirty="0"/>
              <a:t> </a:t>
            </a:r>
            <a:r>
              <a:rPr lang="en-US" dirty="0"/>
              <a:t>of the head of departments</a:t>
            </a:r>
            <a:endParaRPr lang="hu-HU" dirty="0"/>
          </a:p>
          <a:p>
            <a:pPr marL="633553" lvl="1" indent="-172787">
              <a:buFont typeface="Arial" panose="020B0604020202020204" pitchFamily="34" charset="0"/>
              <a:buChar char="•"/>
            </a:pPr>
            <a:r>
              <a:rPr lang="hu-HU" dirty="0" err="1"/>
              <a:t>Relationship</a:t>
            </a:r>
            <a:r>
              <a:rPr lang="hu-HU" dirty="0"/>
              <a:t> </a:t>
            </a:r>
            <a:r>
              <a:rPr lang="hu-HU" dirty="0" err="1"/>
              <a:t>between</a:t>
            </a:r>
            <a:r>
              <a:rPr lang="hu-HU" dirty="0"/>
              <a:t> t</a:t>
            </a:r>
            <a:r>
              <a:rPr lang="en-US" dirty="0"/>
              <a:t>he local government and central government</a:t>
            </a:r>
            <a:endParaRPr lang="hu-HU" dirty="0"/>
          </a:p>
          <a:p>
            <a:pPr marL="633553" lvl="1" indent="-172787">
              <a:buFont typeface="Arial" panose="020B0604020202020204" pitchFamily="34" charset="0"/>
              <a:buChar char="•"/>
            </a:pPr>
            <a:r>
              <a:rPr lang="en-US" dirty="0"/>
              <a:t>Rules on the use of EU funds</a:t>
            </a:r>
            <a:endParaRPr lang="hu-HU" dirty="0"/>
          </a:p>
          <a:p>
            <a:pPr marL="0" lvl="1"/>
            <a:r>
              <a:rPr lang="hu-HU" dirty="0"/>
              <a:t>The Bill </a:t>
            </a:r>
            <a:r>
              <a:rPr lang="hu-HU" dirty="0" err="1"/>
              <a:t>annexes</a:t>
            </a:r>
            <a:r>
              <a:rPr lang="hu-HU" dirty="0"/>
              <a:t> (9 </a:t>
            </a:r>
            <a:r>
              <a:rPr lang="hu-HU" dirty="0" err="1"/>
              <a:t>pieces</a:t>
            </a:r>
            <a:r>
              <a:rPr lang="hu-HU" dirty="0"/>
              <a:t>):</a:t>
            </a:r>
          </a:p>
          <a:p>
            <a:pPr marL="633553" lvl="1" indent="-172787">
              <a:buFont typeface="Arial" panose="020B0604020202020204" pitchFamily="34" charset="0"/>
              <a:buChar char="•"/>
            </a:pPr>
            <a:r>
              <a:rPr lang="en-US" dirty="0"/>
              <a:t>The central government expenditure and revenue</a:t>
            </a:r>
            <a:r>
              <a:rPr lang="hu-HU" dirty="0"/>
              <a:t> </a:t>
            </a:r>
            <a:r>
              <a:rPr lang="en-US" dirty="0"/>
              <a:t>appropriation</a:t>
            </a:r>
            <a:r>
              <a:rPr lang="hu-HU" dirty="0"/>
              <a:t>s</a:t>
            </a:r>
            <a:endParaRPr lang="en-US" dirty="0"/>
          </a:p>
          <a:p>
            <a:pPr marL="633553" lvl="1" indent="-172787">
              <a:buFont typeface="Arial" panose="020B0604020202020204" pitchFamily="34" charset="0"/>
              <a:buChar char="•"/>
            </a:pPr>
            <a:r>
              <a:rPr lang="en-US" dirty="0"/>
              <a:t>EU appropriations for the 2014-2020 programming period</a:t>
            </a:r>
          </a:p>
          <a:p>
            <a:pPr marL="633553" lvl="1" indent="-172787">
              <a:buFont typeface="Arial" panose="020B0604020202020204" pitchFamily="34" charset="0"/>
              <a:buChar char="•"/>
            </a:pPr>
            <a:r>
              <a:rPr lang="hu-HU" dirty="0" err="1"/>
              <a:t>Normatives</a:t>
            </a:r>
            <a:r>
              <a:rPr lang="hu-HU" dirty="0"/>
              <a:t> </a:t>
            </a:r>
            <a:r>
              <a:rPr lang="hu-HU" dirty="0" err="1"/>
              <a:t>for</a:t>
            </a:r>
            <a:r>
              <a:rPr lang="hu-HU" dirty="0"/>
              <a:t> s</a:t>
            </a:r>
            <a:r>
              <a:rPr lang="en-US" err="1"/>
              <a:t>ome</a:t>
            </a:r>
            <a:r>
              <a:rPr lang="en-US"/>
              <a:t> social, </a:t>
            </a:r>
            <a:r>
              <a:rPr lang="en-US" dirty="0"/>
              <a:t>performing public duties child protection institutions providing personal care</a:t>
            </a:r>
            <a:endParaRPr lang="hu-HU" dirty="0"/>
          </a:p>
          <a:p>
            <a:pPr marL="0" lvl="1"/>
            <a:r>
              <a:rPr lang="hu-HU" dirty="0"/>
              <a:t>General </a:t>
            </a:r>
            <a:r>
              <a:rPr lang="hu-HU" dirty="0" err="1"/>
              <a:t>explanation</a:t>
            </a:r>
            <a:r>
              <a:rPr lang="hu-HU" dirty="0"/>
              <a:t>:</a:t>
            </a:r>
          </a:p>
          <a:p>
            <a:pPr marL="633553" lvl="2" indent="-172787" defTabSz="921532" eaLnBrk="0" fontAlgn="base" hangingPunct="0">
              <a:spcBef>
                <a:spcPct val="30000"/>
              </a:spcBef>
              <a:spcAft>
                <a:spcPct val="0"/>
              </a:spcAft>
              <a:buFont typeface="Arial" panose="020B0604020202020204" pitchFamily="34" charset="0"/>
              <a:buChar char="•"/>
              <a:defRPr/>
            </a:pPr>
            <a:r>
              <a:rPr lang="hu-HU" dirty="0" err="1"/>
              <a:t>Economic</a:t>
            </a:r>
            <a:r>
              <a:rPr lang="hu-HU" dirty="0"/>
              <a:t> and </a:t>
            </a:r>
            <a:r>
              <a:rPr lang="hu-HU" dirty="0" err="1"/>
              <a:t>fiscal</a:t>
            </a:r>
            <a:r>
              <a:rPr lang="hu-HU" dirty="0"/>
              <a:t> policy</a:t>
            </a:r>
          </a:p>
          <a:p>
            <a:pPr marL="633553" lvl="2" indent="-172787">
              <a:buFont typeface="Arial" panose="020B0604020202020204" pitchFamily="34" charset="0"/>
              <a:buChar char="•"/>
            </a:pPr>
            <a:r>
              <a:rPr lang="hu-HU" dirty="0"/>
              <a:t>major </a:t>
            </a:r>
            <a:r>
              <a:rPr lang="hu-HU" dirty="0" err="1"/>
              <a:t>measures</a:t>
            </a:r>
            <a:endParaRPr lang="hu-HU" dirty="0"/>
          </a:p>
          <a:p>
            <a:pPr marL="0" lvl="2"/>
            <a:r>
              <a:rPr lang="hu-HU" dirty="0" err="1"/>
              <a:t>Detailed</a:t>
            </a:r>
            <a:r>
              <a:rPr lang="hu-HU" dirty="0"/>
              <a:t> </a:t>
            </a:r>
            <a:r>
              <a:rPr lang="hu-HU" dirty="0" err="1"/>
              <a:t>explanation</a:t>
            </a:r>
            <a:r>
              <a:rPr lang="hu-HU" dirty="0"/>
              <a:t>:</a:t>
            </a:r>
          </a:p>
          <a:p>
            <a:pPr marL="633553" lvl="3" indent="-172787">
              <a:buFont typeface="Arial" panose="020B0604020202020204" pitchFamily="34" charset="0"/>
              <a:buChar char="•"/>
            </a:pPr>
            <a:r>
              <a:rPr lang="hu-HU" dirty="0" err="1"/>
              <a:t>Explanation</a:t>
            </a:r>
            <a:r>
              <a:rPr lang="hu-HU" dirty="0"/>
              <a:t> </a:t>
            </a:r>
            <a:r>
              <a:rPr lang="hu-HU" dirty="0" err="1"/>
              <a:t>to</a:t>
            </a:r>
            <a:r>
              <a:rPr lang="hu-HU" dirty="0"/>
              <a:t> </a:t>
            </a:r>
            <a:r>
              <a:rPr lang="hu-HU" dirty="0" err="1"/>
              <a:t>the</a:t>
            </a:r>
            <a:r>
              <a:rPr lang="hu-HU" dirty="0"/>
              <a:t> </a:t>
            </a:r>
            <a:r>
              <a:rPr lang="hu-HU" dirty="0" err="1"/>
              <a:t>budget</a:t>
            </a:r>
            <a:r>
              <a:rPr lang="hu-HU" dirty="0"/>
              <a:t> </a:t>
            </a:r>
            <a:r>
              <a:rPr lang="hu-HU" dirty="0" err="1"/>
              <a:t>bill</a:t>
            </a:r>
            <a:endParaRPr lang="hu-HU" dirty="0"/>
          </a:p>
          <a:p>
            <a:pPr marL="0" lvl="3"/>
            <a:r>
              <a:rPr lang="en-US" dirty="0"/>
              <a:t>Annexes to the explanatory statement</a:t>
            </a:r>
            <a:r>
              <a:rPr lang="hu-HU" dirty="0"/>
              <a:t>:</a:t>
            </a:r>
          </a:p>
          <a:p>
            <a:pPr marL="633553" lvl="4" indent="-172787">
              <a:buFont typeface="Arial" panose="020B0604020202020204" pitchFamily="34" charset="0"/>
              <a:buChar char="•"/>
            </a:pPr>
            <a:r>
              <a:rPr lang="en-US" dirty="0"/>
              <a:t>The main features of economic development</a:t>
            </a:r>
            <a:endParaRPr lang="hu-HU" dirty="0"/>
          </a:p>
          <a:p>
            <a:pPr marL="633553" lvl="4" indent="-172787" defTabSz="921532" eaLnBrk="0" fontAlgn="base" hangingPunct="0">
              <a:spcBef>
                <a:spcPct val="30000"/>
              </a:spcBef>
              <a:spcAft>
                <a:spcPct val="0"/>
              </a:spcAft>
              <a:buFont typeface="Arial" panose="020B0604020202020204" pitchFamily="34" charset="0"/>
              <a:buChar char="•"/>
              <a:defRPr/>
            </a:pPr>
            <a:r>
              <a:rPr lang="en-US" dirty="0"/>
              <a:t>The main characteristics </a:t>
            </a:r>
            <a:r>
              <a:rPr lang="hu-HU" dirty="0"/>
              <a:t>of t</a:t>
            </a:r>
            <a:r>
              <a:rPr lang="en-US" dirty="0"/>
              <a:t>he general government</a:t>
            </a:r>
            <a:r>
              <a:rPr lang="hu-HU" dirty="0"/>
              <a:t> (cash </a:t>
            </a:r>
            <a:r>
              <a:rPr lang="hu-HU" err="1"/>
              <a:t>basis</a:t>
            </a:r>
            <a:r>
              <a:rPr lang="hu-HU"/>
              <a:t>), </a:t>
            </a:r>
            <a:r>
              <a:rPr lang="en-US" dirty="0"/>
              <a:t>economic </a:t>
            </a:r>
            <a:r>
              <a:rPr lang="en-US"/>
              <a:t>balance sheet, consolidated expenditures,</a:t>
            </a:r>
            <a:r>
              <a:rPr lang="hu-HU"/>
              <a:t> </a:t>
            </a:r>
            <a:r>
              <a:rPr lang="hu-HU" dirty="0"/>
              <a:t>f</a:t>
            </a:r>
            <a:r>
              <a:rPr lang="en-US" dirty="0" err="1"/>
              <a:t>unctional</a:t>
            </a:r>
            <a:r>
              <a:rPr lang="en-US" dirty="0"/>
              <a:t> balance sheet</a:t>
            </a:r>
            <a:endParaRPr lang="hu-HU" dirty="0"/>
          </a:p>
          <a:p>
            <a:pPr marL="633553" lvl="4" indent="-172787" defTabSz="921532" eaLnBrk="0" fontAlgn="base" hangingPunct="0">
              <a:spcBef>
                <a:spcPct val="30000"/>
              </a:spcBef>
              <a:spcAft>
                <a:spcPct val="0"/>
              </a:spcAft>
              <a:buFont typeface="Arial" panose="020B0604020202020204" pitchFamily="34" charset="0"/>
              <a:buChar char="•"/>
              <a:defRPr/>
            </a:pPr>
            <a:r>
              <a:rPr lang="en-US" dirty="0"/>
              <a:t>Financial </a:t>
            </a:r>
            <a:r>
              <a:rPr lang="hu-HU" dirty="0"/>
              <a:t>r</a:t>
            </a:r>
            <a:r>
              <a:rPr lang="en-US" dirty="0"/>
              <a:t>elations</a:t>
            </a:r>
            <a:r>
              <a:rPr lang="hu-HU" dirty="0"/>
              <a:t> </a:t>
            </a:r>
            <a:r>
              <a:rPr lang="hu-HU" dirty="0" err="1"/>
              <a:t>to</a:t>
            </a:r>
            <a:r>
              <a:rPr lang="hu-HU" dirty="0"/>
              <a:t> </a:t>
            </a:r>
            <a:r>
              <a:rPr lang="en-US" dirty="0"/>
              <a:t>European Union</a:t>
            </a:r>
            <a:endParaRPr lang="hu-HU" dirty="0"/>
          </a:p>
          <a:p>
            <a:pPr marL="633553" lvl="4" indent="-172787" defTabSz="921532" eaLnBrk="0" fontAlgn="base" hangingPunct="0">
              <a:spcBef>
                <a:spcPct val="30000"/>
              </a:spcBef>
              <a:spcAft>
                <a:spcPct val="0"/>
              </a:spcAft>
              <a:buFont typeface="Arial" panose="020B0604020202020204" pitchFamily="34" charset="0"/>
              <a:buChar char="•"/>
              <a:defRPr/>
            </a:pPr>
            <a:r>
              <a:rPr lang="en-US" dirty="0"/>
              <a:t>the general government deficit and debt of the European Union methodology</a:t>
            </a:r>
          </a:p>
          <a:p>
            <a:pPr marL="0" lvl="2" defTabSz="921532" eaLnBrk="0" fontAlgn="base" hangingPunct="0">
              <a:spcBef>
                <a:spcPct val="30000"/>
              </a:spcBef>
              <a:spcAft>
                <a:spcPct val="0"/>
              </a:spcAft>
              <a:defRPr/>
            </a:pPr>
            <a:r>
              <a:rPr lang="hu-HU" dirty="0" err="1"/>
              <a:t>Explanation</a:t>
            </a:r>
            <a:r>
              <a:rPr lang="hu-HU" dirty="0"/>
              <a:t> </a:t>
            </a:r>
            <a:r>
              <a:rPr lang="hu-HU" dirty="0" err="1"/>
              <a:t>for</a:t>
            </a:r>
            <a:r>
              <a:rPr lang="hu-HU" dirty="0"/>
              <a:t> </a:t>
            </a:r>
            <a:r>
              <a:rPr lang="hu-HU" dirty="0" err="1"/>
              <a:t>chapters</a:t>
            </a:r>
            <a:endParaRPr lang="hu-HU" dirty="0"/>
          </a:p>
          <a:p>
            <a:pPr marL="691149" lvl="1" indent="-230383">
              <a:buFont typeface="Arial" panose="020B0604020202020204" pitchFamily="34" charset="0"/>
              <a:buChar char="•"/>
            </a:pPr>
            <a:r>
              <a:rPr lang="hu-HU" dirty="0" err="1"/>
              <a:t>Budget</a:t>
            </a:r>
            <a:r>
              <a:rPr lang="hu-HU" dirty="0"/>
              <a:t> of </a:t>
            </a:r>
            <a:r>
              <a:rPr lang="en-US" dirty="0"/>
              <a:t>budgetary institutions; </a:t>
            </a:r>
            <a:endParaRPr lang="hu-HU" dirty="0"/>
          </a:p>
          <a:p>
            <a:pPr marL="691149" lvl="1" indent="-230383">
              <a:buFont typeface="Arial" panose="020B0604020202020204" pitchFamily="34" charset="0"/>
              <a:buChar char="•"/>
            </a:pPr>
            <a:r>
              <a:rPr lang="en-US" dirty="0"/>
              <a:t>chapter-managed appropriations for sectoral </a:t>
            </a:r>
            <a:r>
              <a:rPr lang="en-US" dirty="0" err="1"/>
              <a:t>programmes</a:t>
            </a:r>
            <a:r>
              <a:rPr lang="en-US" dirty="0"/>
              <a:t> and other </a:t>
            </a:r>
            <a:r>
              <a:rPr lang="en-US" dirty="0" err="1"/>
              <a:t>programmes</a:t>
            </a:r>
            <a:r>
              <a:rPr lang="en-US" dirty="0"/>
              <a:t> under the discretion of the chapter head (minister); </a:t>
            </a:r>
            <a:endParaRPr lang="hu-HU" dirty="0"/>
          </a:p>
          <a:p>
            <a:pPr marL="691149" lvl="1" indent="-230383">
              <a:buFont typeface="Arial" panose="020B0604020202020204" pitchFamily="34" charset="0"/>
              <a:buChar char="•"/>
            </a:pPr>
            <a:r>
              <a:rPr lang="en-US" dirty="0"/>
              <a:t>EU projects managed by the chapter; </a:t>
            </a:r>
            <a:endParaRPr lang="hu-HU" dirty="0"/>
          </a:p>
          <a:p>
            <a:pPr marL="691149" lvl="1" indent="-230383">
              <a:buFont typeface="Arial" panose="020B0604020202020204" pitchFamily="34" charset="0"/>
              <a:buChar char="•"/>
            </a:pPr>
            <a:r>
              <a:rPr lang="en-US" dirty="0"/>
              <a:t>centrally </a:t>
            </a:r>
            <a:r>
              <a:rPr lang="en-US"/>
              <a:t>managed appropriations, </a:t>
            </a:r>
            <a:r>
              <a:rPr lang="en-US" dirty="0"/>
              <a:t>mainly </a:t>
            </a:r>
            <a:r>
              <a:rPr lang="en-US"/>
              <a:t>entitlement programmes, </a:t>
            </a:r>
            <a:r>
              <a:rPr lang="en-US" dirty="0"/>
              <a:t>transfers to the </a:t>
            </a:r>
            <a:r>
              <a:rPr lang="en-US" err="1"/>
              <a:t>extrabudgetary</a:t>
            </a:r>
            <a:r>
              <a:rPr lang="en-US"/>
              <a:t> funds, </a:t>
            </a:r>
            <a:r>
              <a:rPr lang="en-US" dirty="0"/>
              <a:t>to the social security funds and to </a:t>
            </a:r>
            <a:r>
              <a:rPr lang="en-US"/>
              <a:t>local government, </a:t>
            </a:r>
            <a:r>
              <a:rPr lang="en-US" dirty="0"/>
              <a:t>special larger investment projects and interest payments; and </a:t>
            </a:r>
            <a:endParaRPr lang="hu-HU" dirty="0"/>
          </a:p>
          <a:p>
            <a:pPr marL="691149" lvl="1" indent="-230383">
              <a:buFont typeface="Arial" panose="020B0604020202020204" pitchFamily="34" charset="0"/>
              <a:buChar char="•"/>
            </a:pPr>
            <a:r>
              <a:rPr lang="hu-HU" dirty="0" err="1"/>
              <a:t>Medium</a:t>
            </a:r>
            <a:r>
              <a:rPr lang="hu-HU" dirty="0"/>
              <a:t> </a:t>
            </a:r>
            <a:r>
              <a:rPr lang="hu-HU" dirty="0" err="1"/>
              <a:t>term</a:t>
            </a:r>
            <a:r>
              <a:rPr lang="hu-HU" dirty="0"/>
              <a:t> projection </a:t>
            </a:r>
            <a:r>
              <a:rPr lang="hu-HU" dirty="0" err="1"/>
              <a:t>for</a:t>
            </a:r>
            <a:r>
              <a:rPr lang="hu-HU" dirty="0"/>
              <a:t> </a:t>
            </a:r>
            <a:r>
              <a:rPr lang="hu-HU" err="1"/>
              <a:t>the</a:t>
            </a:r>
            <a:r>
              <a:rPr lang="hu-HU"/>
              <a:t> budget, </a:t>
            </a:r>
            <a:r>
              <a:rPr lang="en-US"/>
              <a:t>central revenues, </a:t>
            </a:r>
            <a:r>
              <a:rPr lang="en-US" dirty="0"/>
              <a:t>including tax and non-tax revenues</a:t>
            </a:r>
            <a:endParaRPr lang="hu-HU" dirty="0"/>
          </a:p>
          <a:p>
            <a:endParaRPr lang="hu-HU" dirty="0"/>
          </a:p>
        </p:txBody>
      </p:sp>
      <p:sp>
        <p:nvSpPr>
          <p:cNvPr id="4" name="Dia számának helye 3"/>
          <p:cNvSpPr>
            <a:spLocks noGrp="1"/>
          </p:cNvSpPr>
          <p:nvPr>
            <p:ph type="sldNum" sz="quarter" idx="10"/>
          </p:nvPr>
        </p:nvSpPr>
        <p:spPr/>
        <p:txBody>
          <a:bodyPr/>
          <a:lstStyle/>
          <a:p>
            <a:fld id="{332CFCE1-CB4D-4823-886F-E8A6D2798E35}" type="slidenum">
              <a:rPr lang="hu-HU" smtClean="0"/>
              <a:t>31</a:t>
            </a:fld>
            <a:endParaRPr lang="hu-HU"/>
          </a:p>
        </p:txBody>
      </p:sp>
    </p:spTree>
    <p:extLst>
      <p:ext uri="{BB962C8B-B14F-4D97-AF65-F5344CB8AC3E}">
        <p14:creationId xmlns:p14="http://schemas.microsoft.com/office/powerpoint/2010/main" val="3105550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a:t>Mintacím szerkesztése</a:t>
            </a:r>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Alcím mintájának szerkesztése</a:t>
            </a:r>
          </a:p>
        </p:txBody>
      </p:sp>
      <p:sp>
        <p:nvSpPr>
          <p:cNvPr id="4" name="Dátum helye 3"/>
          <p:cNvSpPr>
            <a:spLocks noGrp="1"/>
          </p:cNvSpPr>
          <p:nvPr>
            <p:ph type="dt" sz="half" idx="10"/>
          </p:nvPr>
        </p:nvSpPr>
        <p:spPr/>
        <p:txBody>
          <a:bodyPr/>
          <a:lstStyle/>
          <a:p>
            <a:fld id="{21E64474-9188-4B09-B6F9-642023EE9B39}" type="datetimeFigureOut">
              <a:rPr lang="hu-HU" smtClean="0"/>
              <a:t>2018. 06. 29.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5BB0013-7497-4C33-8887-051EC736CEF9}" type="slidenum">
              <a:rPr lang="hu-HU" smtClean="0"/>
              <a:t>‹#›</a:t>
            </a:fld>
            <a:endParaRPr lang="hu-HU"/>
          </a:p>
        </p:txBody>
      </p:sp>
    </p:spTree>
    <p:extLst>
      <p:ext uri="{BB962C8B-B14F-4D97-AF65-F5344CB8AC3E}">
        <p14:creationId xmlns:p14="http://schemas.microsoft.com/office/powerpoint/2010/main" val="4213906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21E64474-9188-4B09-B6F9-642023EE9B39}" type="datetimeFigureOut">
              <a:rPr lang="hu-HU" smtClean="0"/>
              <a:t>2018. 06. 29.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5BB0013-7497-4C33-8887-051EC736CEF9}" type="slidenum">
              <a:rPr lang="hu-HU" smtClean="0"/>
              <a:t>‹#›</a:t>
            </a:fld>
            <a:endParaRPr lang="hu-HU"/>
          </a:p>
        </p:txBody>
      </p:sp>
    </p:spTree>
    <p:extLst>
      <p:ext uri="{BB962C8B-B14F-4D97-AF65-F5344CB8AC3E}">
        <p14:creationId xmlns:p14="http://schemas.microsoft.com/office/powerpoint/2010/main" val="969159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a:t>Mintacím szerkesztése</a:t>
            </a:r>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21E64474-9188-4B09-B6F9-642023EE9B39}" type="datetimeFigureOut">
              <a:rPr lang="hu-HU" smtClean="0"/>
              <a:t>2018. 06. 29.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5BB0013-7497-4C33-8887-051EC736CEF9}" type="slidenum">
              <a:rPr lang="hu-HU" smtClean="0"/>
              <a:t>‹#›</a:t>
            </a:fld>
            <a:endParaRPr lang="hu-HU"/>
          </a:p>
        </p:txBody>
      </p:sp>
    </p:spTree>
    <p:extLst>
      <p:ext uri="{BB962C8B-B14F-4D97-AF65-F5344CB8AC3E}">
        <p14:creationId xmlns:p14="http://schemas.microsoft.com/office/powerpoint/2010/main" val="374739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Összehasonlítás">
    <p:spTree>
      <p:nvGrpSpPr>
        <p:cNvPr id="1" name=""/>
        <p:cNvGrpSpPr/>
        <p:nvPr/>
      </p:nvGrpSpPr>
      <p:grpSpPr>
        <a:xfrm>
          <a:off x="0" y="0"/>
          <a:ext cx="0" cy="0"/>
          <a:chOff x="0" y="0"/>
          <a:chExt cx="0" cy="0"/>
        </a:xfrm>
      </p:grpSpPr>
      <p:grpSp>
        <p:nvGrpSpPr>
          <p:cNvPr id="10" name="Csoportba foglalás 9"/>
          <p:cNvGrpSpPr/>
          <p:nvPr userDrawn="1"/>
        </p:nvGrpSpPr>
        <p:grpSpPr>
          <a:xfrm>
            <a:off x="0" y="6309320"/>
            <a:ext cx="9144000" cy="548680"/>
            <a:chOff x="0" y="6309320"/>
            <a:chExt cx="9144000" cy="548680"/>
          </a:xfrm>
        </p:grpSpPr>
        <p:pic>
          <p:nvPicPr>
            <p:cNvPr id="11" name="Picture 2"/>
            <p:cNvPicPr>
              <a:picLocks noChangeAspect="1" noChangeArrowheads="1"/>
            </p:cNvPicPr>
            <p:nvPr userDrawn="1"/>
          </p:nvPicPr>
          <p:blipFill>
            <a:blip r:embed="rId2" cstate="print">
              <a:duotone>
                <a:schemeClr val="accent1">
                  <a:shade val="45000"/>
                  <a:satMod val="135000"/>
                </a:schemeClr>
                <a:prstClr val="white"/>
              </a:duotone>
              <a:lum contrast="5000"/>
            </a:blip>
            <a:srcRect l="4101" t="81660" r="25000" b="10667"/>
            <a:stretch>
              <a:fillRect/>
            </a:stretch>
          </p:blipFill>
          <p:spPr bwMode="auto">
            <a:xfrm>
              <a:off x="0" y="6309320"/>
              <a:ext cx="9144000" cy="548680"/>
            </a:xfrm>
            <a:prstGeom prst="rect">
              <a:avLst/>
            </a:prstGeom>
            <a:ln>
              <a:noFill/>
            </a:ln>
            <a:effectLst>
              <a:outerShdw blurRad="190500" algn="tl" rotWithShape="0">
                <a:srgbClr val="000000">
                  <a:alpha val="70000"/>
                </a:srgbClr>
              </a:outerShdw>
            </a:effectLst>
          </p:spPr>
        </p:pic>
        <p:sp>
          <p:nvSpPr>
            <p:cNvPr id="12" name="Téglalap 11"/>
            <p:cNvSpPr/>
            <p:nvPr userDrawn="1"/>
          </p:nvSpPr>
          <p:spPr>
            <a:xfrm>
              <a:off x="0" y="6309320"/>
              <a:ext cx="9144000" cy="548680"/>
            </a:xfrm>
            <a:prstGeom prst="rect">
              <a:avLst/>
            </a:prstGeom>
            <a:gradFill>
              <a:gsLst>
                <a:gs pos="56000">
                  <a:schemeClr val="tx2">
                    <a:alpha val="0"/>
                  </a:schemeClr>
                </a:gs>
                <a:gs pos="100000">
                  <a:schemeClr val="tx2">
                    <a:lumMod val="20000"/>
                    <a:lumOff val="80000"/>
                    <a:alpha val="25000"/>
                  </a:schemeClr>
                </a:gs>
                <a:gs pos="0">
                  <a:schemeClr val="tx2">
                    <a:lumMod val="50000"/>
                  </a:schemeClr>
                </a:gs>
              </a:gsLst>
              <a:lin ang="10800000" scaled="0"/>
            </a:gradFill>
            <a:ln w="444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13" name="Egyenes összekötő 12"/>
            <p:cNvCxnSpPr/>
            <p:nvPr userDrawn="1"/>
          </p:nvCxnSpPr>
          <p:spPr>
            <a:xfrm>
              <a:off x="0" y="6309320"/>
              <a:ext cx="9144000" cy="0"/>
            </a:xfrm>
            <a:prstGeom prst="line">
              <a:avLst/>
            </a:prstGeom>
            <a:ln w="31750">
              <a:solidFill>
                <a:schemeClr val="bg1">
                  <a:lumMod val="65000"/>
                </a:schemeClr>
              </a:solidFill>
            </a:ln>
            <a:effectLst>
              <a:outerShdw blurRad="50800" dist="38100" dir="5400000" algn="t"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sp>
          <p:nvSpPr>
            <p:cNvPr id="14" name="Téglalap 13"/>
            <p:cNvSpPr/>
            <p:nvPr userDrawn="1"/>
          </p:nvSpPr>
          <p:spPr>
            <a:xfrm>
              <a:off x="0" y="6381328"/>
              <a:ext cx="9144000" cy="476672"/>
            </a:xfrm>
            <a:prstGeom prst="rect">
              <a:avLst/>
            </a:prstGeom>
            <a:gradFill flip="none" rotWithShape="1">
              <a:gsLst>
                <a:gs pos="100000">
                  <a:srgbClr val="091625"/>
                </a:gs>
                <a:gs pos="0">
                  <a:schemeClr val="tx2">
                    <a:lumMod val="50000"/>
                    <a:alpha val="0"/>
                  </a:schemeClr>
                </a:gs>
              </a:gsLst>
              <a:lin ang="525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5" name="Picture 2" descr="http://upload.wikimedia.org/wikipedia/commons/thumb/c/c6/Flag_of_Hungary_with_arms_(state).svg/800px-Flag_of_Hungary_with_arms_(state).svg.png"/>
            <p:cNvPicPr>
              <a:picLocks noChangeAspect="1" noChangeArrowheads="1"/>
            </p:cNvPicPr>
            <p:nvPr userDrawn="1"/>
          </p:nvPicPr>
          <p:blipFill>
            <a:blip r:embed="rId3" cstate="print"/>
            <a:srcRect l="10609" r="12117"/>
            <a:stretch>
              <a:fillRect/>
            </a:stretch>
          </p:blipFill>
          <p:spPr bwMode="auto">
            <a:xfrm>
              <a:off x="179512" y="6426000"/>
              <a:ext cx="504056" cy="326154"/>
            </a:xfrm>
            <a:prstGeom prst="rect">
              <a:avLst/>
            </a:prstGeom>
            <a:ln>
              <a:noFill/>
            </a:ln>
            <a:effectLst>
              <a:outerShdw blurRad="190500" algn="tl" rotWithShape="0">
                <a:srgbClr val="000000">
                  <a:alpha val="70000"/>
                </a:srgbClr>
              </a:outerShdw>
            </a:effectLst>
          </p:spPr>
        </p:pic>
      </p:grpSp>
      <p:sp>
        <p:nvSpPr>
          <p:cNvPr id="2" name="Cím 1"/>
          <p:cNvSpPr>
            <a:spLocks noGrp="1"/>
          </p:cNvSpPr>
          <p:nvPr>
            <p:ph type="title"/>
          </p:nvPr>
        </p:nvSpPr>
        <p:spPr>
          <a:xfrm>
            <a:off x="-21771" y="116632"/>
            <a:ext cx="9165771" cy="720080"/>
          </a:xfrm>
        </p:spPr>
        <p:txBody>
          <a:bodyPr>
            <a:normAutofit/>
          </a:bodyPr>
          <a:lstStyle>
            <a:lvl1pPr>
              <a:defRPr sz="2600" b="1">
                <a:latin typeface="Segoe UI" pitchFamily="34" charset="0"/>
                <a:ea typeface="Segoe UI" pitchFamily="34" charset="0"/>
                <a:cs typeface="Segoe UI" pitchFamily="34" charset="0"/>
              </a:defRPr>
            </a:lvl1pPr>
          </a:lstStyle>
          <a:p>
            <a:r>
              <a:rPr lang="x-none"/>
              <a:t>Mintacím szerkesztése</a:t>
            </a:r>
          </a:p>
        </p:txBody>
      </p:sp>
      <p:sp>
        <p:nvSpPr>
          <p:cNvPr id="3" name="Szöveg helye 2"/>
          <p:cNvSpPr>
            <a:spLocks noGrp="1"/>
          </p:cNvSpPr>
          <p:nvPr>
            <p:ph type="body" idx="1"/>
          </p:nvPr>
        </p:nvSpPr>
        <p:spPr>
          <a:xfrm>
            <a:off x="0" y="908720"/>
            <a:ext cx="9144000" cy="360040"/>
          </a:xfrm>
        </p:spPr>
        <p:txBody>
          <a:bodyPr anchor="ctr">
            <a:normAutofit/>
          </a:bodyPr>
          <a:lstStyle>
            <a:lvl1pPr marL="0" indent="0" algn="ctr">
              <a:buNone/>
              <a:defRPr sz="1400" b="0">
                <a:latin typeface="Segoe UI Ligh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Mintaszöveg szerkesztése</a:t>
            </a:r>
          </a:p>
        </p:txBody>
      </p:sp>
      <p:sp>
        <p:nvSpPr>
          <p:cNvPr id="4" name="Tartalom helye 3"/>
          <p:cNvSpPr>
            <a:spLocks noGrp="1"/>
          </p:cNvSpPr>
          <p:nvPr>
            <p:ph sz="half" idx="2"/>
          </p:nvPr>
        </p:nvSpPr>
        <p:spPr>
          <a:xfrm>
            <a:off x="457200" y="1628801"/>
            <a:ext cx="8219256" cy="4248472"/>
          </a:xfrm>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Mintaszöveg szerkesztése</a:t>
            </a:r>
          </a:p>
        </p:txBody>
      </p:sp>
      <p:sp>
        <p:nvSpPr>
          <p:cNvPr id="5" name="Dátum helye 4"/>
          <p:cNvSpPr>
            <a:spLocks noGrp="1"/>
          </p:cNvSpPr>
          <p:nvPr>
            <p:ph type="dt" sz="half" idx="10"/>
          </p:nvPr>
        </p:nvSpPr>
        <p:spPr/>
        <p:txBody>
          <a:bodyPr/>
          <a:lstStyle/>
          <a:p>
            <a:endParaRPr lang="x-none"/>
          </a:p>
        </p:txBody>
      </p:sp>
      <p:sp>
        <p:nvSpPr>
          <p:cNvPr id="6" name="Élőláb helye 5"/>
          <p:cNvSpPr>
            <a:spLocks noGrp="1"/>
          </p:cNvSpPr>
          <p:nvPr>
            <p:ph type="ftr" sz="quarter" idx="11"/>
          </p:nvPr>
        </p:nvSpPr>
        <p:spPr/>
        <p:txBody>
          <a:bodyPr/>
          <a:lstStyle/>
          <a:p>
            <a:endParaRPr lang="x-none"/>
          </a:p>
        </p:txBody>
      </p:sp>
      <p:sp>
        <p:nvSpPr>
          <p:cNvPr id="7" name="Dia számának helye 6"/>
          <p:cNvSpPr>
            <a:spLocks noGrp="1"/>
          </p:cNvSpPr>
          <p:nvPr>
            <p:ph type="sldNum" sz="quarter" idx="12"/>
          </p:nvPr>
        </p:nvSpPr>
        <p:spPr>
          <a:xfrm>
            <a:off x="6876256" y="6406514"/>
            <a:ext cx="2133600" cy="365125"/>
          </a:xfrm>
        </p:spPr>
        <p:txBody>
          <a:bodyPr/>
          <a:lstStyle>
            <a:lvl1pPr>
              <a:defRPr b="1"/>
            </a:lvl1pPr>
          </a:lstStyle>
          <a:p>
            <a:fld id="{C7A22EB2-0342-4DD7-941B-0EE5FE384140}" type="slidenum">
              <a:rPr lang="x-none" smtClean="0"/>
              <a:pPr/>
              <a:t>‹#›</a:t>
            </a:fld>
            <a:endParaRPr lang="x-none"/>
          </a:p>
        </p:txBody>
      </p:sp>
    </p:spTree>
    <p:extLst>
      <p:ext uri="{BB962C8B-B14F-4D97-AF65-F5344CB8AC3E}">
        <p14:creationId xmlns:p14="http://schemas.microsoft.com/office/powerpoint/2010/main" val="2492273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Összehasonlítás">
    <p:spTree>
      <p:nvGrpSpPr>
        <p:cNvPr id="1" name=""/>
        <p:cNvGrpSpPr/>
        <p:nvPr/>
      </p:nvGrpSpPr>
      <p:grpSpPr>
        <a:xfrm>
          <a:off x="0" y="0"/>
          <a:ext cx="0" cy="0"/>
          <a:chOff x="0" y="0"/>
          <a:chExt cx="0" cy="0"/>
        </a:xfrm>
      </p:grpSpPr>
      <p:grpSp>
        <p:nvGrpSpPr>
          <p:cNvPr id="10" name="Csoportba foglalás 9"/>
          <p:cNvGrpSpPr/>
          <p:nvPr userDrawn="1"/>
        </p:nvGrpSpPr>
        <p:grpSpPr>
          <a:xfrm>
            <a:off x="0" y="6309320"/>
            <a:ext cx="9144000" cy="548680"/>
            <a:chOff x="0" y="6309320"/>
            <a:chExt cx="9144000" cy="548680"/>
          </a:xfrm>
        </p:grpSpPr>
        <p:pic>
          <p:nvPicPr>
            <p:cNvPr id="11" name="Picture 2"/>
            <p:cNvPicPr>
              <a:picLocks noChangeAspect="1" noChangeArrowheads="1"/>
            </p:cNvPicPr>
            <p:nvPr userDrawn="1"/>
          </p:nvPicPr>
          <p:blipFill>
            <a:blip r:embed="rId2" cstate="print">
              <a:duotone>
                <a:schemeClr val="accent1">
                  <a:shade val="45000"/>
                  <a:satMod val="135000"/>
                </a:schemeClr>
                <a:prstClr val="white"/>
              </a:duotone>
              <a:lum contrast="5000"/>
            </a:blip>
            <a:srcRect l="4101" t="81660" r="25000" b="10667"/>
            <a:stretch>
              <a:fillRect/>
            </a:stretch>
          </p:blipFill>
          <p:spPr bwMode="auto">
            <a:xfrm>
              <a:off x="0" y="6309320"/>
              <a:ext cx="9144000" cy="548680"/>
            </a:xfrm>
            <a:prstGeom prst="rect">
              <a:avLst/>
            </a:prstGeom>
            <a:ln>
              <a:noFill/>
            </a:ln>
            <a:effectLst>
              <a:outerShdw blurRad="190500" algn="tl" rotWithShape="0">
                <a:srgbClr val="000000">
                  <a:alpha val="70000"/>
                </a:srgbClr>
              </a:outerShdw>
            </a:effectLst>
          </p:spPr>
        </p:pic>
        <p:sp>
          <p:nvSpPr>
            <p:cNvPr id="12" name="Téglalap 11"/>
            <p:cNvSpPr/>
            <p:nvPr userDrawn="1"/>
          </p:nvSpPr>
          <p:spPr>
            <a:xfrm>
              <a:off x="0" y="6309320"/>
              <a:ext cx="9144000" cy="548680"/>
            </a:xfrm>
            <a:prstGeom prst="rect">
              <a:avLst/>
            </a:prstGeom>
            <a:gradFill>
              <a:gsLst>
                <a:gs pos="56000">
                  <a:schemeClr val="tx2">
                    <a:alpha val="0"/>
                  </a:schemeClr>
                </a:gs>
                <a:gs pos="100000">
                  <a:schemeClr val="tx2">
                    <a:lumMod val="20000"/>
                    <a:lumOff val="80000"/>
                    <a:alpha val="25000"/>
                  </a:schemeClr>
                </a:gs>
                <a:gs pos="0">
                  <a:schemeClr val="tx2">
                    <a:lumMod val="50000"/>
                  </a:schemeClr>
                </a:gs>
              </a:gsLst>
              <a:lin ang="10800000" scaled="0"/>
            </a:gradFill>
            <a:ln w="444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13" name="Egyenes összekötő 12"/>
            <p:cNvCxnSpPr/>
            <p:nvPr userDrawn="1"/>
          </p:nvCxnSpPr>
          <p:spPr>
            <a:xfrm>
              <a:off x="0" y="6309320"/>
              <a:ext cx="9144000" cy="0"/>
            </a:xfrm>
            <a:prstGeom prst="line">
              <a:avLst/>
            </a:prstGeom>
            <a:ln w="31750">
              <a:solidFill>
                <a:schemeClr val="bg1">
                  <a:lumMod val="65000"/>
                </a:schemeClr>
              </a:solidFill>
            </a:ln>
            <a:effectLst>
              <a:outerShdw blurRad="50800" dist="38100" dir="5400000" algn="t"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sp>
          <p:nvSpPr>
            <p:cNvPr id="14" name="Téglalap 13"/>
            <p:cNvSpPr/>
            <p:nvPr userDrawn="1"/>
          </p:nvSpPr>
          <p:spPr>
            <a:xfrm>
              <a:off x="0" y="6381328"/>
              <a:ext cx="9144000" cy="476672"/>
            </a:xfrm>
            <a:prstGeom prst="rect">
              <a:avLst/>
            </a:prstGeom>
            <a:gradFill flip="none" rotWithShape="1">
              <a:gsLst>
                <a:gs pos="100000">
                  <a:srgbClr val="091625"/>
                </a:gs>
                <a:gs pos="0">
                  <a:schemeClr val="tx2">
                    <a:lumMod val="50000"/>
                    <a:alpha val="0"/>
                  </a:schemeClr>
                </a:gs>
              </a:gsLst>
              <a:lin ang="525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5" name="Picture 2" descr="http://upload.wikimedia.org/wikipedia/commons/thumb/c/c6/Flag_of_Hungary_with_arms_(state).svg/800px-Flag_of_Hungary_with_arms_(state).svg.png"/>
            <p:cNvPicPr>
              <a:picLocks noChangeAspect="1" noChangeArrowheads="1"/>
            </p:cNvPicPr>
            <p:nvPr userDrawn="1"/>
          </p:nvPicPr>
          <p:blipFill>
            <a:blip r:embed="rId3" cstate="print"/>
            <a:srcRect l="10609" r="12117"/>
            <a:stretch>
              <a:fillRect/>
            </a:stretch>
          </p:blipFill>
          <p:spPr bwMode="auto">
            <a:xfrm>
              <a:off x="179512" y="6426000"/>
              <a:ext cx="504056" cy="326154"/>
            </a:xfrm>
            <a:prstGeom prst="rect">
              <a:avLst/>
            </a:prstGeom>
            <a:ln>
              <a:noFill/>
            </a:ln>
            <a:effectLst>
              <a:outerShdw blurRad="190500" algn="tl" rotWithShape="0">
                <a:srgbClr val="000000">
                  <a:alpha val="70000"/>
                </a:srgbClr>
              </a:outerShdw>
            </a:effectLst>
          </p:spPr>
        </p:pic>
      </p:grpSp>
      <p:sp>
        <p:nvSpPr>
          <p:cNvPr id="2" name="Cím 1"/>
          <p:cNvSpPr>
            <a:spLocks noGrp="1"/>
          </p:cNvSpPr>
          <p:nvPr>
            <p:ph type="title"/>
          </p:nvPr>
        </p:nvSpPr>
        <p:spPr>
          <a:xfrm>
            <a:off x="-21771" y="116632"/>
            <a:ext cx="9165771" cy="720080"/>
          </a:xfrm>
        </p:spPr>
        <p:txBody>
          <a:bodyPr>
            <a:normAutofit/>
          </a:bodyPr>
          <a:lstStyle>
            <a:lvl1pPr>
              <a:defRPr sz="2600" b="1">
                <a:latin typeface="Segoe UI" pitchFamily="34" charset="0"/>
                <a:ea typeface="Segoe UI" pitchFamily="34" charset="0"/>
                <a:cs typeface="Segoe UI" pitchFamily="34" charset="0"/>
              </a:defRPr>
            </a:lvl1pPr>
          </a:lstStyle>
          <a:p>
            <a:r>
              <a:rPr lang="x-none"/>
              <a:t>Mintacím szerkesztése</a:t>
            </a:r>
          </a:p>
        </p:txBody>
      </p:sp>
      <p:sp>
        <p:nvSpPr>
          <p:cNvPr id="3" name="Szöveg helye 2"/>
          <p:cNvSpPr>
            <a:spLocks noGrp="1"/>
          </p:cNvSpPr>
          <p:nvPr>
            <p:ph type="body" idx="1"/>
          </p:nvPr>
        </p:nvSpPr>
        <p:spPr>
          <a:xfrm>
            <a:off x="0" y="908720"/>
            <a:ext cx="9144000" cy="360040"/>
          </a:xfrm>
        </p:spPr>
        <p:txBody>
          <a:bodyPr anchor="ctr">
            <a:normAutofit/>
          </a:bodyPr>
          <a:lstStyle>
            <a:lvl1pPr marL="0" indent="0" algn="ctr">
              <a:buNone/>
              <a:defRPr sz="1400" b="0">
                <a:latin typeface="Segoe UI Ligh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Mintaszöveg szerkesztése</a:t>
            </a:r>
          </a:p>
        </p:txBody>
      </p:sp>
      <p:sp>
        <p:nvSpPr>
          <p:cNvPr id="4" name="Tartalom helye 3"/>
          <p:cNvSpPr>
            <a:spLocks noGrp="1"/>
          </p:cNvSpPr>
          <p:nvPr>
            <p:ph sz="half" idx="2"/>
          </p:nvPr>
        </p:nvSpPr>
        <p:spPr>
          <a:xfrm>
            <a:off x="457200" y="1628801"/>
            <a:ext cx="8219256" cy="4248472"/>
          </a:xfrm>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Mintaszöveg szerkesztése</a:t>
            </a:r>
          </a:p>
        </p:txBody>
      </p:sp>
      <p:sp>
        <p:nvSpPr>
          <p:cNvPr id="5" name="Dátum helye 4"/>
          <p:cNvSpPr>
            <a:spLocks noGrp="1"/>
          </p:cNvSpPr>
          <p:nvPr>
            <p:ph type="dt" sz="half" idx="10"/>
          </p:nvPr>
        </p:nvSpPr>
        <p:spPr/>
        <p:txBody>
          <a:bodyPr/>
          <a:lstStyle/>
          <a:p>
            <a:endParaRPr lang="x-none"/>
          </a:p>
        </p:txBody>
      </p:sp>
      <p:sp>
        <p:nvSpPr>
          <p:cNvPr id="6" name="Élőláb helye 5"/>
          <p:cNvSpPr>
            <a:spLocks noGrp="1"/>
          </p:cNvSpPr>
          <p:nvPr>
            <p:ph type="ftr" sz="quarter" idx="11"/>
          </p:nvPr>
        </p:nvSpPr>
        <p:spPr/>
        <p:txBody>
          <a:bodyPr/>
          <a:lstStyle/>
          <a:p>
            <a:endParaRPr lang="x-none"/>
          </a:p>
        </p:txBody>
      </p:sp>
      <p:sp>
        <p:nvSpPr>
          <p:cNvPr id="7" name="Dia számának helye 6"/>
          <p:cNvSpPr>
            <a:spLocks noGrp="1"/>
          </p:cNvSpPr>
          <p:nvPr>
            <p:ph type="sldNum" sz="quarter" idx="12"/>
          </p:nvPr>
        </p:nvSpPr>
        <p:spPr>
          <a:xfrm>
            <a:off x="6876256" y="6406514"/>
            <a:ext cx="2133600" cy="365125"/>
          </a:xfrm>
        </p:spPr>
        <p:txBody>
          <a:bodyPr/>
          <a:lstStyle>
            <a:lvl1pPr>
              <a:defRPr b="1"/>
            </a:lvl1pPr>
          </a:lstStyle>
          <a:p>
            <a:fld id="{C7A22EB2-0342-4DD7-941B-0EE5FE384140}" type="slidenum">
              <a:rPr lang="x-none" smtClean="0"/>
              <a:pPr/>
              <a:t>‹#›</a:t>
            </a:fld>
            <a:endParaRPr lang="x-none"/>
          </a:p>
        </p:txBody>
      </p:sp>
    </p:spTree>
    <p:extLst>
      <p:ext uri="{BB962C8B-B14F-4D97-AF65-F5344CB8AC3E}">
        <p14:creationId xmlns:p14="http://schemas.microsoft.com/office/powerpoint/2010/main" val="720879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Összehasonlítás">
    <p:spTree>
      <p:nvGrpSpPr>
        <p:cNvPr id="1" name=""/>
        <p:cNvGrpSpPr/>
        <p:nvPr/>
      </p:nvGrpSpPr>
      <p:grpSpPr>
        <a:xfrm>
          <a:off x="0" y="0"/>
          <a:ext cx="0" cy="0"/>
          <a:chOff x="0" y="0"/>
          <a:chExt cx="0" cy="0"/>
        </a:xfrm>
      </p:grpSpPr>
      <p:grpSp>
        <p:nvGrpSpPr>
          <p:cNvPr id="10" name="Csoportba foglalás 9"/>
          <p:cNvGrpSpPr/>
          <p:nvPr userDrawn="1"/>
        </p:nvGrpSpPr>
        <p:grpSpPr>
          <a:xfrm>
            <a:off x="0" y="6309320"/>
            <a:ext cx="9144000" cy="548680"/>
            <a:chOff x="0" y="6309320"/>
            <a:chExt cx="9144000" cy="548680"/>
          </a:xfrm>
        </p:grpSpPr>
        <p:pic>
          <p:nvPicPr>
            <p:cNvPr id="11" name="Picture 2"/>
            <p:cNvPicPr>
              <a:picLocks noChangeAspect="1" noChangeArrowheads="1"/>
            </p:cNvPicPr>
            <p:nvPr userDrawn="1"/>
          </p:nvPicPr>
          <p:blipFill>
            <a:blip r:embed="rId2" cstate="print">
              <a:duotone>
                <a:schemeClr val="accent1">
                  <a:shade val="45000"/>
                  <a:satMod val="135000"/>
                </a:schemeClr>
                <a:prstClr val="white"/>
              </a:duotone>
              <a:lum contrast="5000"/>
            </a:blip>
            <a:srcRect l="4101" t="81660" r="25000" b="10667"/>
            <a:stretch>
              <a:fillRect/>
            </a:stretch>
          </p:blipFill>
          <p:spPr bwMode="auto">
            <a:xfrm>
              <a:off x="0" y="6309320"/>
              <a:ext cx="9144000" cy="548680"/>
            </a:xfrm>
            <a:prstGeom prst="rect">
              <a:avLst/>
            </a:prstGeom>
            <a:ln>
              <a:noFill/>
            </a:ln>
            <a:effectLst>
              <a:outerShdw blurRad="190500" algn="tl" rotWithShape="0">
                <a:srgbClr val="000000">
                  <a:alpha val="70000"/>
                </a:srgbClr>
              </a:outerShdw>
            </a:effectLst>
          </p:spPr>
        </p:pic>
        <p:sp>
          <p:nvSpPr>
            <p:cNvPr id="12" name="Téglalap 11"/>
            <p:cNvSpPr/>
            <p:nvPr userDrawn="1"/>
          </p:nvSpPr>
          <p:spPr>
            <a:xfrm>
              <a:off x="0" y="6309320"/>
              <a:ext cx="9144000" cy="548680"/>
            </a:xfrm>
            <a:prstGeom prst="rect">
              <a:avLst/>
            </a:prstGeom>
            <a:gradFill>
              <a:gsLst>
                <a:gs pos="56000">
                  <a:schemeClr val="tx2">
                    <a:alpha val="0"/>
                  </a:schemeClr>
                </a:gs>
                <a:gs pos="100000">
                  <a:schemeClr val="tx2">
                    <a:lumMod val="20000"/>
                    <a:lumOff val="80000"/>
                    <a:alpha val="25000"/>
                  </a:schemeClr>
                </a:gs>
                <a:gs pos="0">
                  <a:schemeClr val="tx2">
                    <a:lumMod val="50000"/>
                  </a:schemeClr>
                </a:gs>
              </a:gsLst>
              <a:lin ang="10800000" scaled="0"/>
            </a:gradFill>
            <a:ln w="444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cxnSp>
          <p:nvCxnSpPr>
            <p:cNvPr id="13" name="Egyenes összekötő 12"/>
            <p:cNvCxnSpPr/>
            <p:nvPr userDrawn="1"/>
          </p:nvCxnSpPr>
          <p:spPr>
            <a:xfrm>
              <a:off x="0" y="6309320"/>
              <a:ext cx="9144000" cy="0"/>
            </a:xfrm>
            <a:prstGeom prst="line">
              <a:avLst/>
            </a:prstGeom>
            <a:ln w="31750">
              <a:solidFill>
                <a:schemeClr val="bg1">
                  <a:lumMod val="65000"/>
                </a:schemeClr>
              </a:solidFill>
            </a:ln>
            <a:effectLst>
              <a:outerShdw blurRad="50800" dist="38100" dir="5400000" algn="t"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sp>
          <p:nvSpPr>
            <p:cNvPr id="14" name="Téglalap 13"/>
            <p:cNvSpPr/>
            <p:nvPr userDrawn="1"/>
          </p:nvSpPr>
          <p:spPr>
            <a:xfrm>
              <a:off x="0" y="6381328"/>
              <a:ext cx="9144000" cy="476672"/>
            </a:xfrm>
            <a:prstGeom prst="rect">
              <a:avLst/>
            </a:prstGeom>
            <a:gradFill flip="none" rotWithShape="1">
              <a:gsLst>
                <a:gs pos="100000">
                  <a:srgbClr val="091625"/>
                </a:gs>
                <a:gs pos="0">
                  <a:schemeClr val="tx2">
                    <a:lumMod val="50000"/>
                    <a:alpha val="0"/>
                  </a:schemeClr>
                </a:gs>
              </a:gsLst>
              <a:lin ang="525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pic>
          <p:nvPicPr>
            <p:cNvPr id="15" name="Picture 2" descr="http://upload.wikimedia.org/wikipedia/commons/thumb/c/c6/Flag_of_Hungary_with_arms_(state).svg/800px-Flag_of_Hungary_with_arms_(state).svg.png"/>
            <p:cNvPicPr>
              <a:picLocks noChangeAspect="1" noChangeArrowheads="1"/>
            </p:cNvPicPr>
            <p:nvPr userDrawn="1"/>
          </p:nvPicPr>
          <p:blipFill>
            <a:blip r:embed="rId3" cstate="print"/>
            <a:srcRect l="10609" r="12117"/>
            <a:stretch>
              <a:fillRect/>
            </a:stretch>
          </p:blipFill>
          <p:spPr bwMode="auto">
            <a:xfrm>
              <a:off x="179512" y="6426000"/>
              <a:ext cx="504056" cy="326154"/>
            </a:xfrm>
            <a:prstGeom prst="rect">
              <a:avLst/>
            </a:prstGeom>
            <a:ln>
              <a:noFill/>
            </a:ln>
            <a:effectLst>
              <a:outerShdw blurRad="190500" algn="tl" rotWithShape="0">
                <a:srgbClr val="000000">
                  <a:alpha val="70000"/>
                </a:srgbClr>
              </a:outerShdw>
            </a:effectLst>
          </p:spPr>
        </p:pic>
      </p:grpSp>
      <p:sp>
        <p:nvSpPr>
          <p:cNvPr id="2" name="Cím 1"/>
          <p:cNvSpPr>
            <a:spLocks noGrp="1"/>
          </p:cNvSpPr>
          <p:nvPr>
            <p:ph type="title"/>
          </p:nvPr>
        </p:nvSpPr>
        <p:spPr>
          <a:xfrm>
            <a:off x="-21771" y="116632"/>
            <a:ext cx="9165771" cy="720080"/>
          </a:xfrm>
        </p:spPr>
        <p:txBody>
          <a:bodyPr>
            <a:normAutofit/>
          </a:bodyPr>
          <a:lstStyle>
            <a:lvl1pPr>
              <a:defRPr sz="2600" b="1">
                <a:latin typeface="Segoe UI" pitchFamily="34" charset="0"/>
                <a:ea typeface="Segoe UI" pitchFamily="34" charset="0"/>
                <a:cs typeface="Segoe UI" pitchFamily="34" charset="0"/>
              </a:defRPr>
            </a:lvl1pPr>
          </a:lstStyle>
          <a:p>
            <a:r>
              <a:rPr lang="x-none"/>
              <a:t>Mintacím szerkesztése</a:t>
            </a:r>
          </a:p>
        </p:txBody>
      </p:sp>
      <p:sp>
        <p:nvSpPr>
          <p:cNvPr id="3" name="Szöveg helye 2"/>
          <p:cNvSpPr>
            <a:spLocks noGrp="1"/>
          </p:cNvSpPr>
          <p:nvPr>
            <p:ph type="body" idx="1"/>
          </p:nvPr>
        </p:nvSpPr>
        <p:spPr>
          <a:xfrm>
            <a:off x="0" y="908720"/>
            <a:ext cx="9144000" cy="360040"/>
          </a:xfrm>
        </p:spPr>
        <p:txBody>
          <a:bodyPr anchor="ctr">
            <a:normAutofit/>
          </a:bodyPr>
          <a:lstStyle>
            <a:lvl1pPr marL="0" indent="0" algn="ctr">
              <a:buNone/>
              <a:defRPr sz="1400" b="0">
                <a:latin typeface="Segoe UI Ligh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Mintaszöveg szerkesztése</a:t>
            </a:r>
          </a:p>
        </p:txBody>
      </p:sp>
      <p:sp>
        <p:nvSpPr>
          <p:cNvPr id="4" name="Tartalom helye 3"/>
          <p:cNvSpPr>
            <a:spLocks noGrp="1"/>
          </p:cNvSpPr>
          <p:nvPr>
            <p:ph sz="half" idx="2"/>
          </p:nvPr>
        </p:nvSpPr>
        <p:spPr>
          <a:xfrm>
            <a:off x="457200" y="1628801"/>
            <a:ext cx="8219256" cy="4248472"/>
          </a:xfrm>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Mintaszöveg szerkesztése</a:t>
            </a:r>
          </a:p>
        </p:txBody>
      </p:sp>
      <p:sp>
        <p:nvSpPr>
          <p:cNvPr id="5" name="Dátum helye 4"/>
          <p:cNvSpPr>
            <a:spLocks noGrp="1"/>
          </p:cNvSpPr>
          <p:nvPr>
            <p:ph type="dt" sz="half" idx="10"/>
          </p:nvPr>
        </p:nvSpPr>
        <p:spPr/>
        <p:txBody>
          <a:bodyPr/>
          <a:lstStyle/>
          <a:p>
            <a:endParaRPr lang="x-none">
              <a:solidFill>
                <a:prstClr val="black">
                  <a:tint val="75000"/>
                </a:prstClr>
              </a:solidFill>
            </a:endParaRPr>
          </a:p>
        </p:txBody>
      </p:sp>
      <p:sp>
        <p:nvSpPr>
          <p:cNvPr id="6" name="Élőláb helye 5"/>
          <p:cNvSpPr>
            <a:spLocks noGrp="1"/>
          </p:cNvSpPr>
          <p:nvPr>
            <p:ph type="ftr" sz="quarter" idx="11"/>
          </p:nvPr>
        </p:nvSpPr>
        <p:spPr/>
        <p:txBody>
          <a:bodyPr/>
          <a:lstStyle/>
          <a:p>
            <a:endParaRPr lang="x-none">
              <a:solidFill>
                <a:prstClr val="black">
                  <a:tint val="75000"/>
                </a:prstClr>
              </a:solidFill>
            </a:endParaRPr>
          </a:p>
        </p:txBody>
      </p:sp>
      <p:sp>
        <p:nvSpPr>
          <p:cNvPr id="7" name="Dia számának helye 6"/>
          <p:cNvSpPr>
            <a:spLocks noGrp="1"/>
          </p:cNvSpPr>
          <p:nvPr>
            <p:ph type="sldNum" sz="quarter" idx="12"/>
          </p:nvPr>
        </p:nvSpPr>
        <p:spPr>
          <a:xfrm>
            <a:off x="6876256" y="6406514"/>
            <a:ext cx="2133600" cy="365125"/>
          </a:xfrm>
        </p:spPr>
        <p:txBody>
          <a:bodyPr/>
          <a:lstStyle>
            <a:lvl1pPr>
              <a:defRPr b="1"/>
            </a:lvl1pPr>
          </a:lstStyle>
          <a:p>
            <a:fld id="{C7A22EB2-0342-4DD7-941B-0EE5FE384140}"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2895469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Összehasonlítás">
    <p:spTree>
      <p:nvGrpSpPr>
        <p:cNvPr id="1" name=""/>
        <p:cNvGrpSpPr/>
        <p:nvPr/>
      </p:nvGrpSpPr>
      <p:grpSpPr>
        <a:xfrm>
          <a:off x="0" y="0"/>
          <a:ext cx="0" cy="0"/>
          <a:chOff x="0" y="0"/>
          <a:chExt cx="0" cy="0"/>
        </a:xfrm>
      </p:grpSpPr>
      <p:grpSp>
        <p:nvGrpSpPr>
          <p:cNvPr id="10" name="Csoportba foglalás 9"/>
          <p:cNvGrpSpPr/>
          <p:nvPr userDrawn="1"/>
        </p:nvGrpSpPr>
        <p:grpSpPr>
          <a:xfrm>
            <a:off x="0" y="6309320"/>
            <a:ext cx="9144000" cy="548680"/>
            <a:chOff x="0" y="6309320"/>
            <a:chExt cx="9144000" cy="548680"/>
          </a:xfrm>
        </p:grpSpPr>
        <p:pic>
          <p:nvPicPr>
            <p:cNvPr id="11" name="Picture 2"/>
            <p:cNvPicPr>
              <a:picLocks noChangeAspect="1" noChangeArrowheads="1"/>
            </p:cNvPicPr>
            <p:nvPr userDrawn="1"/>
          </p:nvPicPr>
          <p:blipFill>
            <a:blip r:embed="rId2" cstate="print">
              <a:duotone>
                <a:schemeClr val="accent1">
                  <a:shade val="45000"/>
                  <a:satMod val="135000"/>
                </a:schemeClr>
                <a:prstClr val="white"/>
              </a:duotone>
              <a:lum contrast="5000"/>
            </a:blip>
            <a:srcRect l="4101" t="81660" r="25000" b="10667"/>
            <a:stretch>
              <a:fillRect/>
            </a:stretch>
          </p:blipFill>
          <p:spPr bwMode="auto">
            <a:xfrm>
              <a:off x="0" y="6309320"/>
              <a:ext cx="9144000" cy="548680"/>
            </a:xfrm>
            <a:prstGeom prst="rect">
              <a:avLst/>
            </a:prstGeom>
            <a:ln>
              <a:noFill/>
            </a:ln>
            <a:effectLst>
              <a:outerShdw blurRad="190500" algn="tl" rotWithShape="0">
                <a:srgbClr val="000000">
                  <a:alpha val="70000"/>
                </a:srgbClr>
              </a:outerShdw>
            </a:effectLst>
          </p:spPr>
        </p:pic>
        <p:sp>
          <p:nvSpPr>
            <p:cNvPr id="12" name="Téglalap 11"/>
            <p:cNvSpPr/>
            <p:nvPr userDrawn="1"/>
          </p:nvSpPr>
          <p:spPr>
            <a:xfrm>
              <a:off x="0" y="6309320"/>
              <a:ext cx="9144000" cy="548680"/>
            </a:xfrm>
            <a:prstGeom prst="rect">
              <a:avLst/>
            </a:prstGeom>
            <a:gradFill>
              <a:gsLst>
                <a:gs pos="56000">
                  <a:schemeClr val="tx2">
                    <a:alpha val="0"/>
                  </a:schemeClr>
                </a:gs>
                <a:gs pos="100000">
                  <a:schemeClr val="tx2">
                    <a:lumMod val="20000"/>
                    <a:lumOff val="80000"/>
                    <a:alpha val="25000"/>
                  </a:schemeClr>
                </a:gs>
                <a:gs pos="0">
                  <a:schemeClr val="tx2">
                    <a:lumMod val="50000"/>
                  </a:schemeClr>
                </a:gs>
              </a:gsLst>
              <a:lin ang="10800000" scaled="0"/>
            </a:gradFill>
            <a:ln w="444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cxnSp>
          <p:nvCxnSpPr>
            <p:cNvPr id="13" name="Egyenes összekötő 12"/>
            <p:cNvCxnSpPr/>
            <p:nvPr userDrawn="1"/>
          </p:nvCxnSpPr>
          <p:spPr>
            <a:xfrm>
              <a:off x="0" y="6309320"/>
              <a:ext cx="9144000" cy="0"/>
            </a:xfrm>
            <a:prstGeom prst="line">
              <a:avLst/>
            </a:prstGeom>
            <a:ln w="31750">
              <a:solidFill>
                <a:schemeClr val="bg1">
                  <a:lumMod val="65000"/>
                </a:schemeClr>
              </a:solidFill>
            </a:ln>
            <a:effectLst>
              <a:outerShdw blurRad="50800" dist="38100" dir="5400000" algn="t"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sp>
          <p:nvSpPr>
            <p:cNvPr id="14" name="Téglalap 13"/>
            <p:cNvSpPr/>
            <p:nvPr userDrawn="1"/>
          </p:nvSpPr>
          <p:spPr>
            <a:xfrm>
              <a:off x="0" y="6381328"/>
              <a:ext cx="9144000" cy="476672"/>
            </a:xfrm>
            <a:prstGeom prst="rect">
              <a:avLst/>
            </a:prstGeom>
            <a:gradFill flip="none" rotWithShape="1">
              <a:gsLst>
                <a:gs pos="100000">
                  <a:srgbClr val="091625"/>
                </a:gs>
                <a:gs pos="0">
                  <a:schemeClr val="tx2">
                    <a:lumMod val="50000"/>
                    <a:alpha val="0"/>
                  </a:schemeClr>
                </a:gs>
              </a:gsLst>
              <a:lin ang="525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pic>
          <p:nvPicPr>
            <p:cNvPr id="15" name="Picture 2" descr="http://upload.wikimedia.org/wikipedia/commons/thumb/c/c6/Flag_of_Hungary_with_arms_(state).svg/800px-Flag_of_Hungary_with_arms_(state).svg.png"/>
            <p:cNvPicPr>
              <a:picLocks noChangeAspect="1" noChangeArrowheads="1"/>
            </p:cNvPicPr>
            <p:nvPr userDrawn="1"/>
          </p:nvPicPr>
          <p:blipFill>
            <a:blip r:embed="rId3" cstate="print"/>
            <a:srcRect l="10609" r="12117"/>
            <a:stretch>
              <a:fillRect/>
            </a:stretch>
          </p:blipFill>
          <p:spPr bwMode="auto">
            <a:xfrm>
              <a:off x="179512" y="6426000"/>
              <a:ext cx="504056" cy="326154"/>
            </a:xfrm>
            <a:prstGeom prst="rect">
              <a:avLst/>
            </a:prstGeom>
            <a:ln>
              <a:noFill/>
            </a:ln>
            <a:effectLst>
              <a:outerShdw blurRad="190500" algn="tl" rotWithShape="0">
                <a:srgbClr val="000000">
                  <a:alpha val="70000"/>
                </a:srgbClr>
              </a:outerShdw>
            </a:effectLst>
          </p:spPr>
        </p:pic>
      </p:grpSp>
      <p:sp>
        <p:nvSpPr>
          <p:cNvPr id="2" name="Cím 1"/>
          <p:cNvSpPr>
            <a:spLocks noGrp="1"/>
          </p:cNvSpPr>
          <p:nvPr>
            <p:ph type="title"/>
          </p:nvPr>
        </p:nvSpPr>
        <p:spPr>
          <a:xfrm>
            <a:off x="-21771" y="116632"/>
            <a:ext cx="9165771" cy="720080"/>
          </a:xfrm>
        </p:spPr>
        <p:txBody>
          <a:bodyPr>
            <a:normAutofit/>
          </a:bodyPr>
          <a:lstStyle>
            <a:lvl1pPr>
              <a:defRPr sz="2600" b="1">
                <a:latin typeface="Segoe UI" pitchFamily="34" charset="0"/>
                <a:ea typeface="Segoe UI" pitchFamily="34" charset="0"/>
                <a:cs typeface="Segoe UI" pitchFamily="34" charset="0"/>
              </a:defRPr>
            </a:lvl1pPr>
          </a:lstStyle>
          <a:p>
            <a:r>
              <a:rPr lang="x-none"/>
              <a:t>Mintacím szerkesztése</a:t>
            </a:r>
          </a:p>
        </p:txBody>
      </p:sp>
      <p:sp>
        <p:nvSpPr>
          <p:cNvPr id="3" name="Szöveg helye 2"/>
          <p:cNvSpPr>
            <a:spLocks noGrp="1"/>
          </p:cNvSpPr>
          <p:nvPr>
            <p:ph type="body" idx="1"/>
          </p:nvPr>
        </p:nvSpPr>
        <p:spPr>
          <a:xfrm>
            <a:off x="0" y="908720"/>
            <a:ext cx="9144000" cy="360040"/>
          </a:xfrm>
        </p:spPr>
        <p:txBody>
          <a:bodyPr anchor="ctr">
            <a:normAutofit/>
          </a:bodyPr>
          <a:lstStyle>
            <a:lvl1pPr marL="0" indent="0" algn="ctr">
              <a:buNone/>
              <a:defRPr sz="1400" b="0">
                <a:latin typeface="Segoe UI Ligh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Mintaszöveg szerkesztése</a:t>
            </a:r>
          </a:p>
        </p:txBody>
      </p:sp>
      <p:sp>
        <p:nvSpPr>
          <p:cNvPr id="4" name="Tartalom helye 3"/>
          <p:cNvSpPr>
            <a:spLocks noGrp="1"/>
          </p:cNvSpPr>
          <p:nvPr>
            <p:ph sz="half" idx="2"/>
          </p:nvPr>
        </p:nvSpPr>
        <p:spPr>
          <a:xfrm>
            <a:off x="457200" y="1628801"/>
            <a:ext cx="8219256" cy="4248472"/>
          </a:xfrm>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Mintaszöveg szerkesztése</a:t>
            </a:r>
          </a:p>
        </p:txBody>
      </p:sp>
      <p:sp>
        <p:nvSpPr>
          <p:cNvPr id="5" name="Dátum helye 4"/>
          <p:cNvSpPr>
            <a:spLocks noGrp="1"/>
          </p:cNvSpPr>
          <p:nvPr>
            <p:ph type="dt" sz="half" idx="10"/>
          </p:nvPr>
        </p:nvSpPr>
        <p:spPr/>
        <p:txBody>
          <a:bodyPr/>
          <a:lstStyle/>
          <a:p>
            <a:endParaRPr lang="x-none">
              <a:solidFill>
                <a:prstClr val="black">
                  <a:tint val="75000"/>
                </a:prstClr>
              </a:solidFill>
            </a:endParaRPr>
          </a:p>
        </p:txBody>
      </p:sp>
      <p:sp>
        <p:nvSpPr>
          <p:cNvPr id="6" name="Élőláb helye 5"/>
          <p:cNvSpPr>
            <a:spLocks noGrp="1"/>
          </p:cNvSpPr>
          <p:nvPr>
            <p:ph type="ftr" sz="quarter" idx="11"/>
          </p:nvPr>
        </p:nvSpPr>
        <p:spPr/>
        <p:txBody>
          <a:bodyPr/>
          <a:lstStyle/>
          <a:p>
            <a:endParaRPr lang="x-none">
              <a:solidFill>
                <a:prstClr val="black">
                  <a:tint val="75000"/>
                </a:prstClr>
              </a:solidFill>
            </a:endParaRPr>
          </a:p>
        </p:txBody>
      </p:sp>
      <p:sp>
        <p:nvSpPr>
          <p:cNvPr id="7" name="Dia számának helye 6"/>
          <p:cNvSpPr>
            <a:spLocks noGrp="1"/>
          </p:cNvSpPr>
          <p:nvPr>
            <p:ph type="sldNum" sz="quarter" idx="12"/>
          </p:nvPr>
        </p:nvSpPr>
        <p:spPr>
          <a:xfrm>
            <a:off x="6876256" y="6406514"/>
            <a:ext cx="2133600" cy="365125"/>
          </a:xfrm>
        </p:spPr>
        <p:txBody>
          <a:bodyPr/>
          <a:lstStyle>
            <a:lvl1pPr>
              <a:defRPr b="1"/>
            </a:lvl1pPr>
          </a:lstStyle>
          <a:p>
            <a:fld id="{C7A22EB2-0342-4DD7-941B-0EE5FE384140}"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2167113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21E64474-9188-4B09-B6F9-642023EE9B39}" type="datetimeFigureOut">
              <a:rPr lang="hu-HU" smtClean="0"/>
              <a:t>2018. 06. 29.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5BB0013-7497-4C33-8887-051EC736CEF9}" type="slidenum">
              <a:rPr lang="hu-HU" smtClean="0"/>
              <a:t>‹#›</a:t>
            </a:fld>
            <a:endParaRPr lang="hu-HU"/>
          </a:p>
        </p:txBody>
      </p:sp>
    </p:spTree>
    <p:extLst>
      <p:ext uri="{BB962C8B-B14F-4D97-AF65-F5344CB8AC3E}">
        <p14:creationId xmlns:p14="http://schemas.microsoft.com/office/powerpoint/2010/main" val="3439525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átum helye 3"/>
          <p:cNvSpPr>
            <a:spLocks noGrp="1"/>
          </p:cNvSpPr>
          <p:nvPr>
            <p:ph type="dt" sz="half" idx="10"/>
          </p:nvPr>
        </p:nvSpPr>
        <p:spPr/>
        <p:txBody>
          <a:bodyPr/>
          <a:lstStyle/>
          <a:p>
            <a:fld id="{21E64474-9188-4B09-B6F9-642023EE9B39}" type="datetimeFigureOut">
              <a:rPr lang="hu-HU" smtClean="0"/>
              <a:t>2018. 06. 29.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5BB0013-7497-4C33-8887-051EC736CEF9}" type="slidenum">
              <a:rPr lang="hu-HU" smtClean="0"/>
              <a:t>‹#›</a:t>
            </a:fld>
            <a:endParaRPr lang="hu-HU"/>
          </a:p>
        </p:txBody>
      </p:sp>
    </p:spTree>
    <p:extLst>
      <p:ext uri="{BB962C8B-B14F-4D97-AF65-F5344CB8AC3E}">
        <p14:creationId xmlns:p14="http://schemas.microsoft.com/office/powerpoint/2010/main" val="1568010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p:cNvSpPr>
            <a:spLocks noGrp="1"/>
          </p:cNvSpPr>
          <p:nvPr>
            <p:ph type="dt" sz="half" idx="10"/>
          </p:nvPr>
        </p:nvSpPr>
        <p:spPr/>
        <p:txBody>
          <a:bodyPr/>
          <a:lstStyle/>
          <a:p>
            <a:fld id="{21E64474-9188-4B09-B6F9-642023EE9B39}" type="datetimeFigureOut">
              <a:rPr lang="hu-HU" smtClean="0"/>
              <a:t>2018. 06. 29.</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A5BB0013-7497-4C33-8887-051EC736CEF9}" type="slidenum">
              <a:rPr lang="hu-HU" smtClean="0"/>
              <a:t>‹#›</a:t>
            </a:fld>
            <a:endParaRPr lang="hu-HU"/>
          </a:p>
        </p:txBody>
      </p:sp>
    </p:spTree>
    <p:extLst>
      <p:ext uri="{BB962C8B-B14F-4D97-AF65-F5344CB8AC3E}">
        <p14:creationId xmlns:p14="http://schemas.microsoft.com/office/powerpoint/2010/main" val="1322333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a:t>Mintacím szerkesztése</a:t>
            </a:r>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p:cNvSpPr>
            <a:spLocks noGrp="1"/>
          </p:cNvSpPr>
          <p:nvPr>
            <p:ph type="dt" sz="half" idx="10"/>
          </p:nvPr>
        </p:nvSpPr>
        <p:spPr/>
        <p:txBody>
          <a:bodyPr/>
          <a:lstStyle/>
          <a:p>
            <a:fld id="{21E64474-9188-4B09-B6F9-642023EE9B39}" type="datetimeFigureOut">
              <a:rPr lang="hu-HU" smtClean="0"/>
              <a:t>2018. 06. 29.</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A5BB0013-7497-4C33-8887-051EC736CEF9}" type="slidenum">
              <a:rPr lang="hu-HU" smtClean="0"/>
              <a:t>‹#›</a:t>
            </a:fld>
            <a:endParaRPr lang="hu-HU"/>
          </a:p>
        </p:txBody>
      </p:sp>
    </p:spTree>
    <p:extLst>
      <p:ext uri="{BB962C8B-B14F-4D97-AF65-F5344CB8AC3E}">
        <p14:creationId xmlns:p14="http://schemas.microsoft.com/office/powerpoint/2010/main" val="1458289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Dátum helye 2"/>
          <p:cNvSpPr>
            <a:spLocks noGrp="1"/>
          </p:cNvSpPr>
          <p:nvPr>
            <p:ph type="dt" sz="half" idx="10"/>
          </p:nvPr>
        </p:nvSpPr>
        <p:spPr/>
        <p:txBody>
          <a:bodyPr/>
          <a:lstStyle/>
          <a:p>
            <a:fld id="{21E64474-9188-4B09-B6F9-642023EE9B39}" type="datetimeFigureOut">
              <a:rPr lang="hu-HU" smtClean="0"/>
              <a:t>2018. 06. 29.</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A5BB0013-7497-4C33-8887-051EC736CEF9}" type="slidenum">
              <a:rPr lang="hu-HU" smtClean="0"/>
              <a:t>‹#›</a:t>
            </a:fld>
            <a:endParaRPr lang="hu-HU"/>
          </a:p>
        </p:txBody>
      </p:sp>
    </p:spTree>
    <p:extLst>
      <p:ext uri="{BB962C8B-B14F-4D97-AF65-F5344CB8AC3E}">
        <p14:creationId xmlns:p14="http://schemas.microsoft.com/office/powerpoint/2010/main" val="2823138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21E64474-9188-4B09-B6F9-642023EE9B39}" type="datetimeFigureOut">
              <a:rPr lang="hu-HU" smtClean="0"/>
              <a:t>2018. 06. 29.</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A5BB0013-7497-4C33-8887-051EC736CEF9}" type="slidenum">
              <a:rPr lang="hu-HU" smtClean="0"/>
              <a:t>‹#›</a:t>
            </a:fld>
            <a:endParaRPr lang="hu-HU"/>
          </a:p>
        </p:txBody>
      </p:sp>
    </p:spTree>
    <p:extLst>
      <p:ext uri="{BB962C8B-B14F-4D97-AF65-F5344CB8AC3E}">
        <p14:creationId xmlns:p14="http://schemas.microsoft.com/office/powerpoint/2010/main" val="2569230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a:t>Mintacím szerkesztése</a:t>
            </a:r>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4"/>
          <p:cNvSpPr>
            <a:spLocks noGrp="1"/>
          </p:cNvSpPr>
          <p:nvPr>
            <p:ph type="dt" sz="half" idx="10"/>
          </p:nvPr>
        </p:nvSpPr>
        <p:spPr/>
        <p:txBody>
          <a:bodyPr/>
          <a:lstStyle/>
          <a:p>
            <a:fld id="{21E64474-9188-4B09-B6F9-642023EE9B39}" type="datetimeFigureOut">
              <a:rPr lang="hu-HU" smtClean="0"/>
              <a:t>2018. 06. 29.</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A5BB0013-7497-4C33-8887-051EC736CEF9}" type="slidenum">
              <a:rPr lang="hu-HU" smtClean="0"/>
              <a:t>‹#›</a:t>
            </a:fld>
            <a:endParaRPr lang="hu-HU"/>
          </a:p>
        </p:txBody>
      </p:sp>
    </p:spTree>
    <p:extLst>
      <p:ext uri="{BB962C8B-B14F-4D97-AF65-F5344CB8AC3E}">
        <p14:creationId xmlns:p14="http://schemas.microsoft.com/office/powerpoint/2010/main" val="2831484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4"/>
          <p:cNvSpPr>
            <a:spLocks noGrp="1"/>
          </p:cNvSpPr>
          <p:nvPr>
            <p:ph type="dt" sz="half" idx="10"/>
          </p:nvPr>
        </p:nvSpPr>
        <p:spPr/>
        <p:txBody>
          <a:bodyPr/>
          <a:lstStyle/>
          <a:p>
            <a:fld id="{21E64474-9188-4B09-B6F9-642023EE9B39}" type="datetimeFigureOut">
              <a:rPr lang="hu-HU" smtClean="0"/>
              <a:t>2018. 06. 29.</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A5BB0013-7497-4C33-8887-051EC736CEF9}" type="slidenum">
              <a:rPr lang="hu-HU" smtClean="0"/>
              <a:t>‹#›</a:t>
            </a:fld>
            <a:endParaRPr lang="hu-HU"/>
          </a:p>
        </p:txBody>
      </p:sp>
    </p:spTree>
    <p:extLst>
      <p:ext uri="{BB962C8B-B14F-4D97-AF65-F5344CB8AC3E}">
        <p14:creationId xmlns:p14="http://schemas.microsoft.com/office/powerpoint/2010/main" val="677136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a:t>Mintacím szerkesztése</a:t>
            </a:r>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E64474-9188-4B09-B6F9-642023EE9B39}" type="datetimeFigureOut">
              <a:rPr lang="hu-HU" smtClean="0"/>
              <a:t>2018. 06. 29.</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BB0013-7497-4C33-8887-051EC736CEF9}" type="slidenum">
              <a:rPr lang="hu-HU" smtClean="0"/>
              <a:t>‹#›</a:t>
            </a:fld>
            <a:endParaRPr lang="hu-HU"/>
          </a:p>
        </p:txBody>
      </p:sp>
    </p:spTree>
    <p:extLst>
      <p:ext uri="{BB962C8B-B14F-4D97-AF65-F5344CB8AC3E}">
        <p14:creationId xmlns:p14="http://schemas.microsoft.com/office/powerpoint/2010/main" val="37183227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754" r:id="rId13"/>
    <p:sldLayoutId id="2147483755" r:id="rId14"/>
    <p:sldLayoutId id="2147483756"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5.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microsoft.com/office/2007/relationships/hdphoto" Target="../media/hdphoto1.wdp"/></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5.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65.xml.rels><?xml version="1.0" encoding="UTF-8" standalone="yes"?>
<Relationships xmlns="http://schemas.openxmlformats.org/package/2006/relationships"><Relationship Id="rId8" Type="http://schemas.openxmlformats.org/officeDocument/2006/relationships/hyperlink" Target="http://www.kormany.hu/" TargetMode="External"/><Relationship Id="rId3" Type="http://schemas.openxmlformats.org/officeDocument/2006/relationships/hyperlink" Target="http://www.ksh.hu/edp_jelentes" TargetMode="External"/><Relationship Id="rId7" Type="http://schemas.openxmlformats.org/officeDocument/2006/relationships/hyperlink" Target="http://www.parlament.hu/" TargetMode="External"/><Relationship Id="rId2" Type="http://schemas.openxmlformats.org/officeDocument/2006/relationships/hyperlink" Target="http://ngmszakmaiteruletek.kormany.hu/edp-jelentes" TargetMode="External"/><Relationship Id="rId1" Type="http://schemas.openxmlformats.org/officeDocument/2006/relationships/slideLayout" Target="../slideLayouts/slideLayout14.xml"/><Relationship Id="rId6" Type="http://schemas.openxmlformats.org/officeDocument/2006/relationships/hyperlink" Target="http://www.parlament.hu/web/koltsegvetesi-tanacs" TargetMode="External"/><Relationship Id="rId5" Type="http://schemas.openxmlformats.org/officeDocument/2006/relationships/hyperlink" Target="https://www.asz.hu/" TargetMode="External"/><Relationship Id="rId4" Type="http://schemas.openxmlformats.org/officeDocument/2006/relationships/hyperlink" Target="http://www.allamkincstar.gov.hu/en/" TargetMode="External"/><Relationship Id="rId9" Type="http://schemas.openxmlformats.org/officeDocument/2006/relationships/hyperlink" Target="http://www.akk.hu/" TargetMode="Externa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eur-lex.europa.eu/legal-content/EN/AUTO/?uri=celex:52015DC0012"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zöveg helye 1"/>
          <p:cNvSpPr txBox="1">
            <a:spLocks/>
          </p:cNvSpPr>
          <p:nvPr/>
        </p:nvSpPr>
        <p:spPr>
          <a:xfrm>
            <a:off x="33804" y="4586368"/>
            <a:ext cx="9144000" cy="1146887"/>
          </a:xfrm>
          <a:prstGeom prst="rect">
            <a:avLst/>
          </a:prstGeom>
        </p:spPr>
        <p:txBody>
          <a:bodyPr vert="horz" lIns="91440" tIns="45720" rIns="91440" bIns="45720" rtlCol="0">
            <a:noAutofit/>
          </a:bodyPr>
          <a:lstStyle>
            <a:lvl1pPr marL="0" indent="0" algn="r" defTabSz="914400" rtl="0" eaLnBrk="1" latinLnBrk="0" hangingPunct="1">
              <a:spcBef>
                <a:spcPct val="20000"/>
              </a:spcBef>
              <a:buFont typeface="Arial" pitchFamily="34" charset="0"/>
              <a:buNone/>
              <a:defRPr sz="1600" kern="1200" cap="none" baseline="0">
                <a:solidFill>
                  <a:schemeClr val="tx1">
                    <a:tint val="75000"/>
                  </a:schemeClr>
                </a:solidFill>
                <a:latin typeface="Segoe UI Light"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endParaRPr lang="en-GB" sz="1800" dirty="0">
              <a:solidFill>
                <a:schemeClr val="tx1"/>
              </a:solidFill>
            </a:endParaRPr>
          </a:p>
        </p:txBody>
      </p:sp>
      <p:sp>
        <p:nvSpPr>
          <p:cNvPr id="10" name="Cím 9"/>
          <p:cNvSpPr>
            <a:spLocks noGrp="1"/>
          </p:cNvSpPr>
          <p:nvPr>
            <p:ph type="title"/>
          </p:nvPr>
        </p:nvSpPr>
        <p:spPr>
          <a:xfrm>
            <a:off x="61983" y="1909867"/>
            <a:ext cx="9091275" cy="2664297"/>
          </a:xfrm>
        </p:spPr>
        <p:txBody>
          <a:bodyPr>
            <a:normAutofit fontScale="90000"/>
          </a:bodyPr>
          <a:lstStyle/>
          <a:p>
            <a:pPr>
              <a:spcBef>
                <a:spcPts val="1200"/>
              </a:spcBef>
            </a:pPr>
            <a:br>
              <a:rPr lang="hu-HU" sz="2800" dirty="0">
                <a:latin typeface="Segoe UI" panose="020B0502040204020203" pitchFamily="34" charset="0"/>
                <a:ea typeface="Segoe UI" panose="020B0502040204020203" pitchFamily="34" charset="0"/>
                <a:cs typeface="Segoe UI" panose="020B0502040204020203" pitchFamily="34" charset="0"/>
              </a:rPr>
            </a:br>
            <a:r>
              <a:rPr lang="hu-HU" sz="2700" b="0" dirty="0" err="1">
                <a:latin typeface="Segoe UI" panose="020B0502040204020203" pitchFamily="34" charset="0"/>
                <a:ea typeface="Segoe UI" panose="020B0502040204020203" pitchFamily="34" charset="0"/>
                <a:cs typeface="Segoe UI" panose="020B0502040204020203" pitchFamily="34" charset="0"/>
              </a:rPr>
              <a:t>Ministry</a:t>
            </a:r>
            <a:r>
              <a:rPr lang="hu-HU" sz="2700" b="0" dirty="0">
                <a:latin typeface="Segoe UI" panose="020B0502040204020203" pitchFamily="34" charset="0"/>
                <a:ea typeface="Segoe UI" panose="020B0502040204020203" pitchFamily="34" charset="0"/>
                <a:cs typeface="Segoe UI" panose="020B0502040204020203" pitchFamily="34" charset="0"/>
              </a:rPr>
              <a:t> of </a:t>
            </a:r>
            <a:r>
              <a:rPr lang="hu-HU" sz="2700" b="0" dirty="0" err="1">
                <a:latin typeface="Segoe UI" panose="020B0502040204020203" pitchFamily="34" charset="0"/>
                <a:ea typeface="Segoe UI" panose="020B0502040204020203" pitchFamily="34" charset="0"/>
                <a:cs typeface="Segoe UI" panose="020B0502040204020203" pitchFamily="34" charset="0"/>
              </a:rPr>
              <a:t>Finance</a:t>
            </a:r>
            <a:br>
              <a:rPr lang="hu-HU" sz="2700" b="0" dirty="0">
                <a:latin typeface="Segoe UI" panose="020B0502040204020203" pitchFamily="34" charset="0"/>
                <a:ea typeface="Segoe UI" panose="020B0502040204020203" pitchFamily="34" charset="0"/>
                <a:cs typeface="Segoe UI" panose="020B0502040204020203" pitchFamily="34" charset="0"/>
              </a:rPr>
            </a:br>
            <a:br>
              <a:rPr lang="hu-HU" sz="2700" b="0" dirty="0">
                <a:latin typeface="Segoe UI" panose="020B0502040204020203" pitchFamily="34" charset="0"/>
                <a:ea typeface="Segoe UI" panose="020B0502040204020203" pitchFamily="34" charset="0"/>
                <a:cs typeface="Segoe UI" panose="020B0502040204020203" pitchFamily="34" charset="0"/>
              </a:rPr>
            </a:br>
            <a:br>
              <a:rPr lang="hu-HU" sz="2800" dirty="0">
                <a:latin typeface="Segoe UI" panose="020B0502040204020203" pitchFamily="34" charset="0"/>
                <a:ea typeface="Segoe UI" panose="020B0502040204020203" pitchFamily="34" charset="0"/>
                <a:cs typeface="Segoe UI" panose="020B0502040204020203" pitchFamily="34" charset="0"/>
              </a:rPr>
            </a:br>
            <a:r>
              <a:rPr lang="hu-HU" sz="2800" dirty="0">
                <a:latin typeface="Segoe UI" panose="020B0502040204020203" pitchFamily="34" charset="0"/>
                <a:ea typeface="Segoe UI" panose="020B0502040204020203" pitchFamily="34" charset="0"/>
                <a:cs typeface="Segoe UI" panose="020B0502040204020203" pitchFamily="34" charset="0"/>
              </a:rPr>
              <a:t>Dr. Szabó László</a:t>
            </a:r>
            <a:br>
              <a:rPr lang="hu-HU" sz="2800" dirty="0">
                <a:latin typeface="Segoe UI" panose="020B0502040204020203" pitchFamily="34" charset="0"/>
                <a:ea typeface="Segoe UI" panose="020B0502040204020203" pitchFamily="34" charset="0"/>
                <a:cs typeface="Segoe UI" panose="020B0502040204020203" pitchFamily="34" charset="0"/>
              </a:rPr>
            </a:br>
            <a:r>
              <a:rPr lang="hu-HU" sz="2800" dirty="0" err="1"/>
              <a:t>head</a:t>
            </a:r>
            <a:r>
              <a:rPr lang="hu-HU" sz="2800" dirty="0"/>
              <a:t> of </a:t>
            </a:r>
            <a:r>
              <a:rPr lang="hu-HU" sz="2800" dirty="0" err="1"/>
              <a:t>division</a:t>
            </a:r>
            <a:br>
              <a:rPr lang="hu-HU" sz="2800" dirty="0"/>
            </a:br>
            <a:r>
              <a:rPr lang="hu-HU" sz="2800" dirty="0"/>
              <a:t>Overall </a:t>
            </a:r>
            <a:r>
              <a:rPr lang="hu-HU" sz="2800" dirty="0" err="1"/>
              <a:t>Budgetary</a:t>
            </a:r>
            <a:r>
              <a:rPr lang="hu-HU" sz="2800" dirty="0"/>
              <a:t> </a:t>
            </a:r>
            <a:r>
              <a:rPr lang="hu-HU" sz="2800" dirty="0" err="1"/>
              <a:t>Planning</a:t>
            </a:r>
            <a:r>
              <a:rPr lang="hu-HU" sz="2800" dirty="0"/>
              <a:t> </a:t>
            </a:r>
            <a:r>
              <a:rPr lang="hu-HU" sz="2800" dirty="0" err="1"/>
              <a:t>Division</a:t>
            </a:r>
            <a:br>
              <a:rPr lang="hu-HU" sz="2800" dirty="0">
                <a:latin typeface="Segoe UI" panose="020B0502040204020203" pitchFamily="34" charset="0"/>
                <a:ea typeface="Segoe UI" panose="020B0502040204020203" pitchFamily="34" charset="0"/>
                <a:cs typeface="Segoe UI" panose="020B0502040204020203" pitchFamily="34" charset="0"/>
              </a:rPr>
            </a:br>
            <a:endParaRPr lang="hu-HU" sz="2800" dirty="0">
              <a:latin typeface="Segoe UI" panose="020B0502040204020203" pitchFamily="34" charset="0"/>
              <a:ea typeface="Segoe UI" panose="020B0502040204020203" pitchFamily="34" charset="0"/>
              <a:cs typeface="Segoe UI" panose="020B0502040204020203" pitchFamily="34" charset="0"/>
            </a:endParaRPr>
          </a:p>
        </p:txBody>
      </p:sp>
      <p:sp>
        <p:nvSpPr>
          <p:cNvPr id="11" name="Szöveg helye 1"/>
          <p:cNvSpPr txBox="1">
            <a:spLocks/>
          </p:cNvSpPr>
          <p:nvPr/>
        </p:nvSpPr>
        <p:spPr>
          <a:xfrm>
            <a:off x="-18920" y="5389907"/>
            <a:ext cx="9144000" cy="686696"/>
          </a:xfrm>
          <a:prstGeom prst="rect">
            <a:avLst/>
          </a:prstGeom>
        </p:spPr>
        <p:txBody>
          <a:bodyPr vert="horz" lIns="91440" tIns="45720" rIns="91440" bIns="45720" rtlCol="0">
            <a:noAutofit/>
          </a:bodyPr>
          <a:lstStyle>
            <a:lvl1pPr marL="0" indent="0" algn="r" defTabSz="914400" rtl="0" eaLnBrk="1" latinLnBrk="0" hangingPunct="1">
              <a:spcBef>
                <a:spcPct val="20000"/>
              </a:spcBef>
              <a:buFont typeface="Arial" pitchFamily="34" charset="0"/>
              <a:buNone/>
              <a:defRPr sz="1600" kern="1200" cap="none" baseline="0">
                <a:solidFill>
                  <a:schemeClr val="tx1">
                    <a:tint val="75000"/>
                  </a:schemeClr>
                </a:solidFill>
                <a:latin typeface="Segoe UI Light"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r>
              <a:rPr lang="hu-HU" dirty="0" err="1">
                <a:solidFill>
                  <a:schemeClr val="tx1"/>
                </a:solidFill>
                <a:latin typeface="Segoe UI" panose="020B0502040204020203" pitchFamily="34" charset="0"/>
                <a:ea typeface="Segoe UI" panose="020B0502040204020203" pitchFamily="34" charset="0"/>
                <a:cs typeface="Segoe UI" panose="020B0502040204020203" pitchFamily="34" charset="0"/>
              </a:rPr>
              <a:t>July</a:t>
            </a:r>
            <a:r>
              <a:rPr lang="hu-HU" dirty="0">
                <a:solidFill>
                  <a:schemeClr val="tx1"/>
                </a:solidFill>
                <a:latin typeface="Segoe UI" panose="020B0502040204020203" pitchFamily="34" charset="0"/>
                <a:ea typeface="Segoe UI" panose="020B0502040204020203" pitchFamily="34" charset="0"/>
                <a:cs typeface="Segoe UI" panose="020B0502040204020203" pitchFamily="34" charset="0"/>
              </a:rPr>
              <a:t> 2018</a:t>
            </a:r>
            <a:endParaRPr lang="en-GB"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2" name="Dia számának helye 1"/>
          <p:cNvSpPr>
            <a:spLocks noGrp="1"/>
          </p:cNvSpPr>
          <p:nvPr>
            <p:ph type="sldNum" sz="quarter" idx="12"/>
          </p:nvPr>
        </p:nvSpPr>
        <p:spPr/>
        <p:txBody>
          <a:bodyPr/>
          <a:lstStyle/>
          <a:p>
            <a:fld id="{C7A22EB2-0342-4DD7-941B-0EE5FE384140}" type="slidenum">
              <a:rPr lang="x-none" smtClean="0"/>
              <a:pPr/>
              <a:t>1</a:t>
            </a:fld>
            <a:endParaRPr lang="x-none"/>
          </a:p>
        </p:txBody>
      </p:sp>
      <p:pic>
        <p:nvPicPr>
          <p:cNvPr id="1026" name="Picture 2" descr="C:\Users\SzaboBalintIE\AppData\Local\Microsoft\Windows\Temporary Internet Files\Content.Outlook\4CTNDLAC\Penzugyminiszterium_logo_email.jpg"/>
          <p:cNvPicPr>
            <a:picLocks noChangeAspect="1" noChangeArrowheads="1"/>
          </p:cNvPicPr>
          <p:nvPr/>
        </p:nvPicPr>
        <p:blipFill rotWithShape="1">
          <a:blip r:embed="rId3">
            <a:extLst>
              <a:ext uri="{28A0092B-C50C-407E-A947-70E740481C1C}">
                <a14:useLocalDpi xmlns:a14="http://schemas.microsoft.com/office/drawing/2010/main" val="0"/>
              </a:ext>
            </a:extLst>
          </a:blip>
          <a:srcRect b="16549"/>
          <a:stretch/>
        </p:blipFill>
        <p:spPr bwMode="auto">
          <a:xfrm>
            <a:off x="3347864" y="476673"/>
            <a:ext cx="2700300" cy="1593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9511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2400" dirty="0" err="1">
                <a:latin typeface="Segoe UI" panose="020B0502040204020203" pitchFamily="34" charset="0"/>
                <a:ea typeface="Segoe UI" panose="020B0502040204020203" pitchFamily="34" charset="0"/>
                <a:cs typeface="Segoe UI" panose="020B0502040204020203" pitchFamily="34" charset="0"/>
              </a:rPr>
              <a:t>Factors</a:t>
            </a:r>
            <a:r>
              <a:rPr lang="hu-HU" sz="2400" dirty="0">
                <a:latin typeface="Segoe UI" panose="020B0502040204020203" pitchFamily="34" charset="0"/>
                <a:ea typeface="Segoe UI" panose="020B0502040204020203" pitchFamily="34" charset="0"/>
                <a:cs typeface="Segoe UI" panose="020B0502040204020203" pitchFamily="34" charset="0"/>
              </a:rPr>
              <a:t> </a:t>
            </a:r>
            <a:r>
              <a:rPr lang="hu-HU" sz="2400" dirty="0" err="1">
                <a:latin typeface="Segoe UI" panose="020B0502040204020203" pitchFamily="34" charset="0"/>
                <a:ea typeface="Segoe UI" panose="020B0502040204020203" pitchFamily="34" charset="0"/>
                <a:cs typeface="Segoe UI" panose="020B0502040204020203" pitchFamily="34" charset="0"/>
              </a:rPr>
              <a:t>influencing</a:t>
            </a:r>
            <a:r>
              <a:rPr lang="hu-HU" sz="2400" dirty="0">
                <a:latin typeface="Segoe UI" panose="020B0502040204020203" pitchFamily="34" charset="0"/>
                <a:ea typeface="Segoe UI" panose="020B0502040204020203" pitchFamily="34" charset="0"/>
                <a:cs typeface="Segoe UI" panose="020B0502040204020203" pitchFamily="34" charset="0"/>
              </a:rPr>
              <a:t> </a:t>
            </a:r>
            <a:r>
              <a:rPr lang="hu-HU" sz="2400" dirty="0" err="1">
                <a:latin typeface="Segoe UI" panose="020B0502040204020203" pitchFamily="34" charset="0"/>
                <a:ea typeface="Segoe UI" panose="020B0502040204020203" pitchFamily="34" charset="0"/>
                <a:cs typeface="Segoe UI" panose="020B0502040204020203" pitchFamily="34" charset="0"/>
              </a:rPr>
              <a:t>judgment</a:t>
            </a:r>
            <a:r>
              <a:rPr lang="hu-HU" sz="2400" dirty="0">
                <a:latin typeface="Segoe UI" panose="020B0502040204020203" pitchFamily="34" charset="0"/>
                <a:ea typeface="Segoe UI" panose="020B0502040204020203" pitchFamily="34" charset="0"/>
                <a:cs typeface="Segoe UI" panose="020B0502040204020203" pitchFamily="34" charset="0"/>
              </a:rPr>
              <a:t> </a:t>
            </a:r>
            <a:r>
              <a:rPr lang="hu-HU" sz="2400" dirty="0" err="1">
                <a:latin typeface="Segoe UI" panose="020B0502040204020203" pitchFamily="34" charset="0"/>
                <a:ea typeface="Segoe UI" panose="020B0502040204020203" pitchFamily="34" charset="0"/>
                <a:cs typeface="Segoe UI" panose="020B0502040204020203" pitchFamily="34" charset="0"/>
              </a:rPr>
              <a:t>on</a:t>
            </a:r>
            <a:r>
              <a:rPr lang="hu-HU" sz="2400" dirty="0">
                <a:latin typeface="Segoe UI" panose="020B0502040204020203" pitchFamily="34" charset="0"/>
                <a:ea typeface="Segoe UI" panose="020B0502040204020203" pitchFamily="34" charset="0"/>
                <a:cs typeface="Segoe UI" panose="020B0502040204020203" pitchFamily="34" charset="0"/>
              </a:rPr>
              <a:t> </a:t>
            </a:r>
            <a:r>
              <a:rPr lang="hu-HU" sz="2400" dirty="0" err="1">
                <a:latin typeface="Segoe UI" panose="020B0502040204020203" pitchFamily="34" charset="0"/>
                <a:ea typeface="Segoe UI" panose="020B0502040204020203" pitchFamily="34" charset="0"/>
                <a:cs typeface="Segoe UI" panose="020B0502040204020203" pitchFamily="34" charset="0"/>
              </a:rPr>
              <a:t>Hungarian</a:t>
            </a:r>
            <a:r>
              <a:rPr lang="hu-HU" sz="2400" dirty="0">
                <a:latin typeface="Segoe UI" panose="020B0502040204020203" pitchFamily="34" charset="0"/>
                <a:ea typeface="Segoe UI" panose="020B0502040204020203" pitchFamily="34" charset="0"/>
                <a:cs typeface="Segoe UI" panose="020B0502040204020203" pitchFamily="34" charset="0"/>
              </a:rPr>
              <a:t> </a:t>
            </a:r>
            <a:r>
              <a:rPr lang="hu-HU" sz="2400" dirty="0" err="1">
                <a:latin typeface="Segoe UI" panose="020B0502040204020203" pitchFamily="34" charset="0"/>
                <a:ea typeface="Segoe UI" panose="020B0502040204020203" pitchFamily="34" charset="0"/>
                <a:cs typeface="Segoe UI" panose="020B0502040204020203" pitchFamily="34" charset="0"/>
              </a:rPr>
              <a:t>fiscal</a:t>
            </a:r>
            <a:r>
              <a:rPr lang="hu-HU" sz="2400" dirty="0">
                <a:latin typeface="Segoe UI" panose="020B0502040204020203" pitchFamily="34" charset="0"/>
                <a:ea typeface="Segoe UI" panose="020B0502040204020203" pitchFamily="34" charset="0"/>
                <a:cs typeface="Segoe UI" panose="020B0502040204020203" pitchFamily="34" charset="0"/>
              </a:rPr>
              <a:t> </a:t>
            </a:r>
            <a:r>
              <a:rPr lang="hu-HU" sz="2400" dirty="0" err="1">
                <a:latin typeface="Segoe UI" panose="020B0502040204020203" pitchFamily="34" charset="0"/>
                <a:ea typeface="Segoe UI" panose="020B0502040204020203" pitchFamily="34" charset="0"/>
                <a:cs typeface="Segoe UI" panose="020B0502040204020203" pitchFamily="34" charset="0"/>
              </a:rPr>
              <a:t>stance</a:t>
            </a:r>
            <a:endParaRPr lang="hu-HU" sz="2400" dirty="0">
              <a:latin typeface="Segoe UI" panose="020B0502040204020203" pitchFamily="34" charset="0"/>
              <a:ea typeface="Segoe UI" panose="020B0502040204020203" pitchFamily="34" charset="0"/>
              <a:cs typeface="Segoe UI" panose="020B0502040204020203" pitchFamily="34" charset="0"/>
            </a:endParaRPr>
          </a:p>
        </p:txBody>
      </p:sp>
      <p:cxnSp>
        <p:nvCxnSpPr>
          <p:cNvPr id="7" name="Egyenes összekötő 6"/>
          <p:cNvCxnSpPr/>
          <p:nvPr/>
        </p:nvCxnSpPr>
        <p:spPr>
          <a:xfrm>
            <a:off x="107504" y="855762"/>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Táblázat 3"/>
          <p:cNvGraphicFramePr>
            <a:graphicFrameLocks noGrp="1"/>
          </p:cNvGraphicFramePr>
          <p:nvPr>
            <p:extLst>
              <p:ext uri="{D42A27DB-BD31-4B8C-83A1-F6EECF244321}">
                <p14:modId xmlns:p14="http://schemas.microsoft.com/office/powerpoint/2010/main" val="338613990"/>
              </p:ext>
            </p:extLst>
          </p:nvPr>
        </p:nvGraphicFramePr>
        <p:xfrm>
          <a:off x="179511" y="980728"/>
          <a:ext cx="8640960" cy="5074114"/>
        </p:xfrm>
        <a:graphic>
          <a:graphicData uri="http://schemas.openxmlformats.org/drawingml/2006/table">
            <a:tbl>
              <a:tblPr/>
              <a:tblGrid>
                <a:gridCol w="5696121">
                  <a:extLst>
                    <a:ext uri="{9D8B030D-6E8A-4147-A177-3AD203B41FA5}">
                      <a16:colId xmlns:a16="http://schemas.microsoft.com/office/drawing/2014/main" val="20000"/>
                    </a:ext>
                  </a:extLst>
                </a:gridCol>
                <a:gridCol w="981613">
                  <a:extLst>
                    <a:ext uri="{9D8B030D-6E8A-4147-A177-3AD203B41FA5}">
                      <a16:colId xmlns:a16="http://schemas.microsoft.com/office/drawing/2014/main" val="20001"/>
                    </a:ext>
                  </a:extLst>
                </a:gridCol>
                <a:gridCol w="981613">
                  <a:extLst>
                    <a:ext uri="{9D8B030D-6E8A-4147-A177-3AD203B41FA5}">
                      <a16:colId xmlns:a16="http://schemas.microsoft.com/office/drawing/2014/main" val="20002"/>
                    </a:ext>
                  </a:extLst>
                </a:gridCol>
                <a:gridCol w="981613">
                  <a:extLst>
                    <a:ext uri="{9D8B030D-6E8A-4147-A177-3AD203B41FA5}">
                      <a16:colId xmlns:a16="http://schemas.microsoft.com/office/drawing/2014/main" val="20003"/>
                    </a:ext>
                  </a:extLst>
                </a:gridCol>
              </a:tblGrid>
              <a:tr h="872664">
                <a:tc>
                  <a:txBody>
                    <a:bodyPr/>
                    <a:lstStyle/>
                    <a:p>
                      <a:pPr algn="l" fontAlgn="b"/>
                      <a:r>
                        <a:rPr lang="hu-HU" sz="1400" b="0" i="0" u="none" strike="noStrike" dirty="0">
                          <a:solidFill>
                            <a:schemeClr val="bg1"/>
                          </a:solidFill>
                          <a:effectLst/>
                          <a:latin typeface="Segoe UI" panose="020B0502040204020203" pitchFamily="34" charset="0"/>
                          <a:ea typeface="Segoe UI" panose="020B0502040204020203" pitchFamily="34" charset="0"/>
                          <a:cs typeface="Segoe UI" panose="020B0502040204020203"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algn="ctr" fontAlgn="ctr"/>
                      <a:r>
                        <a:rPr lang="hu-HU" sz="1400" b="1" i="0" u="none" strike="noStrike" dirty="0">
                          <a:solidFill>
                            <a:schemeClr val="bg1"/>
                          </a:solidFill>
                          <a:effectLst/>
                          <a:latin typeface="Segoe UI" panose="020B0502040204020203" pitchFamily="34" charset="0"/>
                          <a:ea typeface="Segoe UI" panose="020B0502040204020203" pitchFamily="34" charset="0"/>
                          <a:cs typeface="Segoe UI" panose="020B0502040204020203" pitchFamily="34" charset="0"/>
                        </a:rPr>
                        <a:t>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algn="ctr" fontAlgn="ctr"/>
                      <a:r>
                        <a:rPr lang="hu-HU" sz="1400" b="1" i="0" u="none" strike="noStrike" dirty="0">
                          <a:solidFill>
                            <a:schemeClr val="bg1"/>
                          </a:solidFill>
                          <a:effectLst/>
                          <a:latin typeface="Segoe UI" panose="020B0502040204020203" pitchFamily="34" charset="0"/>
                          <a:ea typeface="Segoe UI" panose="020B0502040204020203" pitchFamily="34" charset="0"/>
                          <a:cs typeface="Segoe UI" panose="020B0502040204020203" pitchFamily="34" charset="0"/>
                        </a:rPr>
                        <a:t>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algn="ctr" fontAlgn="ctr"/>
                      <a:r>
                        <a:rPr lang="hu-HU" sz="1400" b="1" i="0" u="none" strike="noStrike" dirty="0">
                          <a:solidFill>
                            <a:schemeClr val="bg1"/>
                          </a:solidFill>
                          <a:effectLst/>
                          <a:latin typeface="Segoe UI" panose="020B0502040204020203" pitchFamily="34" charset="0"/>
                          <a:ea typeface="Segoe UI" panose="020B0502040204020203" pitchFamily="34" charset="0"/>
                          <a:cs typeface="Segoe UI" panose="020B0502040204020203" pitchFamily="34" charset="0"/>
                        </a:rPr>
                        <a:t>2018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10000"/>
                  </a:ext>
                </a:extLst>
              </a:tr>
              <a:tr h="840290">
                <a:tc>
                  <a:txBody>
                    <a:bodyPr/>
                    <a:lstStyle/>
                    <a:p>
                      <a:pPr algn="l" fontAlgn="ctr"/>
                      <a:r>
                        <a:rPr lang="en-US" sz="140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Deviation of net expenditure growth relative to the expenditure benchmark given as a share of GDP</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u-HU" sz="1600" b="1" i="0" u="none" strike="noStrike">
                          <a:solidFill>
                            <a:srgbClr val="FF0000"/>
                          </a:solidFill>
                          <a:effectLst/>
                          <a:latin typeface="Segoe UI" panose="020B0502040204020203" pitchFamily="34" charset="0"/>
                          <a:ea typeface="Segoe UI" panose="020B0502040204020203" pitchFamily="34" charset="0"/>
                          <a:cs typeface="Segoe UI" panose="020B0502040204020203" pitchFamily="34" charset="0"/>
                        </a:rPr>
                        <a:t>-1,4</a:t>
                      </a:r>
                      <a:endParaRPr lang="hu-HU" sz="1600" b="1" i="0" u="none" strike="noStrike" dirty="0">
                        <a:solidFill>
                          <a:srgbClr val="FF0000"/>
                        </a:solidFill>
                        <a:effectLst/>
                        <a:latin typeface="Segoe UI" panose="020B0502040204020203" pitchFamily="34" charset="0"/>
                        <a:ea typeface="Segoe UI" panose="020B0502040204020203" pitchFamily="34" charset="0"/>
                        <a:cs typeface="Segoe UI" panose="020B0502040204020203"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hu-HU" sz="1600" b="1" i="0" u="none" strike="noStrike">
                          <a:solidFill>
                            <a:srgbClr val="FF0000"/>
                          </a:solidFill>
                          <a:effectLst/>
                          <a:latin typeface="Segoe UI" panose="020B0502040204020203" pitchFamily="34" charset="0"/>
                          <a:ea typeface="Segoe UI" panose="020B0502040204020203" pitchFamily="34" charset="0"/>
                          <a:cs typeface="Segoe UI" panose="020B0502040204020203" pitchFamily="34" charset="0"/>
                        </a:rPr>
                        <a:t>-2,4</a:t>
                      </a:r>
                      <a:endParaRPr lang="hu-HU" sz="1600" b="1" i="0" u="none" strike="noStrike" dirty="0">
                        <a:solidFill>
                          <a:srgbClr val="FF0000"/>
                        </a:solidFill>
                        <a:effectLst/>
                        <a:latin typeface="Segoe UI" panose="020B0502040204020203" pitchFamily="34" charset="0"/>
                        <a:ea typeface="Segoe UI" panose="020B0502040204020203" pitchFamily="34" charset="0"/>
                        <a:cs typeface="Segoe UI" panose="020B0502040204020203"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hu-HU" sz="1600" b="1" i="0" u="none" strike="noStrike">
                          <a:solidFill>
                            <a:srgbClr val="FF0000"/>
                          </a:solidFill>
                          <a:effectLst/>
                          <a:latin typeface="Segoe UI" panose="020B0502040204020203" pitchFamily="34" charset="0"/>
                          <a:ea typeface="Segoe UI" panose="020B0502040204020203" pitchFamily="34" charset="0"/>
                          <a:cs typeface="Segoe UI" panose="020B0502040204020203" pitchFamily="34" charset="0"/>
                        </a:rPr>
                        <a:t>-1,8</a:t>
                      </a:r>
                      <a:endParaRPr lang="hu-HU" sz="1600" b="1" i="0" u="none" strike="noStrike" dirty="0">
                        <a:solidFill>
                          <a:srgbClr val="FF0000"/>
                        </a:solidFill>
                        <a:effectLst/>
                        <a:latin typeface="Segoe UI" panose="020B0502040204020203" pitchFamily="34" charset="0"/>
                        <a:ea typeface="Segoe UI" panose="020B0502040204020203" pitchFamily="34" charset="0"/>
                        <a:cs typeface="Segoe UI" panose="020B0502040204020203"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840290">
                <a:tc>
                  <a:txBody>
                    <a:bodyPr/>
                    <a:lstStyle/>
                    <a:p>
                      <a:pPr algn="l" fontAlgn="ctr"/>
                      <a:r>
                        <a:rPr lang="en-US" sz="1400" b="1"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Deviation after corrections by items below</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u-HU" sz="1600" b="1" i="0" u="none" strike="noStrike">
                          <a:solidFill>
                            <a:srgbClr val="FF0000"/>
                          </a:solidFill>
                          <a:effectLst/>
                          <a:latin typeface="Segoe UI" panose="020B0502040204020203" pitchFamily="34" charset="0"/>
                          <a:ea typeface="Segoe UI" panose="020B0502040204020203" pitchFamily="34" charset="0"/>
                          <a:cs typeface="Segoe UI" panose="020B0502040204020203" pitchFamily="34" charset="0"/>
                        </a:rPr>
                        <a:t>-0,6</a:t>
                      </a:r>
                      <a:endParaRPr lang="hu-HU" sz="1600" b="1" i="0" u="none" strike="noStrike" dirty="0">
                        <a:solidFill>
                          <a:srgbClr val="FF0000"/>
                        </a:solidFill>
                        <a:effectLst/>
                        <a:latin typeface="Segoe UI" panose="020B0502040204020203" pitchFamily="34" charset="0"/>
                        <a:ea typeface="Segoe UI" panose="020B0502040204020203" pitchFamily="34" charset="0"/>
                        <a:cs typeface="Segoe UI" panose="020B0502040204020203"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hu-HU" sz="1600" b="1" i="0" u="none" strike="noStrike">
                          <a:solidFill>
                            <a:schemeClr val="accent3">
                              <a:lumMod val="50000"/>
                            </a:schemeClr>
                          </a:solidFill>
                          <a:effectLst/>
                          <a:latin typeface="Segoe UI" panose="020B0502040204020203" pitchFamily="34" charset="0"/>
                          <a:ea typeface="Segoe UI" panose="020B0502040204020203" pitchFamily="34" charset="0"/>
                          <a:cs typeface="Segoe UI" panose="020B0502040204020203" pitchFamily="34" charset="0"/>
                        </a:rPr>
                        <a:t>0,0</a:t>
                      </a:r>
                      <a:endParaRPr lang="hu-HU" sz="1600" b="1" i="0" u="none" strike="noStrike" dirty="0">
                        <a:solidFill>
                          <a:schemeClr val="accent3">
                            <a:lumMod val="50000"/>
                          </a:schemeClr>
                        </a:solidFill>
                        <a:effectLst/>
                        <a:latin typeface="Segoe UI" panose="020B0502040204020203" pitchFamily="34" charset="0"/>
                        <a:ea typeface="Segoe UI" panose="020B0502040204020203" pitchFamily="34" charset="0"/>
                        <a:cs typeface="Segoe UI" panose="020B0502040204020203"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hu-HU" sz="1600" b="1" i="0" u="none" strike="noStrike">
                          <a:solidFill>
                            <a:schemeClr val="accent3">
                              <a:lumMod val="50000"/>
                            </a:schemeClr>
                          </a:solidFill>
                          <a:effectLst/>
                          <a:latin typeface="Segoe UI" panose="020B0502040204020203" pitchFamily="34" charset="0"/>
                          <a:ea typeface="Segoe UI" panose="020B0502040204020203" pitchFamily="34" charset="0"/>
                          <a:cs typeface="Segoe UI" panose="020B0502040204020203" pitchFamily="34" charset="0"/>
                        </a:rPr>
                        <a:t>0,8</a:t>
                      </a:r>
                      <a:endParaRPr lang="hu-HU" sz="1600" b="1" i="0" u="none" strike="noStrike" dirty="0">
                        <a:solidFill>
                          <a:schemeClr val="accent3">
                            <a:lumMod val="50000"/>
                          </a:schemeClr>
                        </a:solidFill>
                        <a:effectLst/>
                        <a:latin typeface="Segoe UI" panose="020B0502040204020203" pitchFamily="34" charset="0"/>
                        <a:ea typeface="Segoe UI" panose="020B0502040204020203" pitchFamily="34" charset="0"/>
                        <a:cs typeface="Segoe UI" panose="020B0502040204020203"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840290">
                <a:tc>
                  <a:txBody>
                    <a:bodyPr/>
                    <a:lstStyle/>
                    <a:p>
                      <a:pPr lvl="1" algn="l" fontAlgn="ctr"/>
                      <a:r>
                        <a:rPr lang="en-US" sz="14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   1. Co-financing is taken into account</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400" b="0"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-0,7</a:t>
                      </a:r>
                      <a:endParaRPr lang="hu-HU" sz="14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400" b="0"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0,1</a:t>
                      </a:r>
                      <a:endParaRPr lang="hu-HU" sz="14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400" b="0"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0,4</a:t>
                      </a:r>
                      <a:endParaRPr lang="hu-HU" sz="14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40290">
                <a:tc>
                  <a:txBody>
                    <a:bodyPr/>
                    <a:lstStyle/>
                    <a:p>
                      <a:pPr lvl="1" algn="l" fontAlgn="ctr"/>
                      <a:r>
                        <a:rPr lang="en-US" sz="14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   2. Different estimate of the expenditure benchmark</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400" b="0"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1,5</a:t>
                      </a:r>
                      <a:endParaRPr lang="hu-HU" sz="14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400" b="0"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0,9</a:t>
                      </a:r>
                      <a:endParaRPr lang="hu-HU" sz="14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400" b="0"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1,4</a:t>
                      </a:r>
                      <a:endParaRPr lang="hu-HU" sz="14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840290">
                <a:tc>
                  <a:txBody>
                    <a:bodyPr/>
                    <a:lstStyle/>
                    <a:p>
                      <a:pPr lvl="1" algn="l" fontAlgn="ctr"/>
                      <a:r>
                        <a:rPr lang="en-US" sz="14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   3. The direct impact of discretionary revenue measures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u-HU" sz="1400" b="0"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0,0</a:t>
                      </a:r>
                      <a:endParaRPr lang="hu-HU" sz="14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u-HU" sz="1400" b="0"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1,4</a:t>
                      </a:r>
                      <a:endParaRPr lang="hu-HU" sz="14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u-HU" sz="1400" b="0"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0,8</a:t>
                      </a:r>
                      <a:endParaRPr lang="hu-HU" sz="14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5" name="Szövegdoboz 4"/>
          <p:cNvSpPr txBox="1"/>
          <p:nvPr/>
        </p:nvSpPr>
        <p:spPr>
          <a:xfrm>
            <a:off x="96119" y="6057002"/>
            <a:ext cx="2232248" cy="215444"/>
          </a:xfrm>
          <a:prstGeom prst="rect">
            <a:avLst/>
          </a:prstGeom>
          <a:noFill/>
        </p:spPr>
        <p:txBody>
          <a:bodyPr wrap="square" rtlCol="0">
            <a:spAutoFit/>
          </a:bodyPr>
          <a:lstStyle/>
          <a:p>
            <a:r>
              <a:rPr lang="hu-HU" sz="800" i="1" dirty="0" err="1">
                <a:solidFill>
                  <a:srgbClr val="000000"/>
                </a:solidFill>
                <a:latin typeface="Segoe UI" panose="020B0502040204020203" pitchFamily="34" charset="0"/>
                <a:ea typeface="Segoe UI" panose="020B0502040204020203" pitchFamily="34" charset="0"/>
                <a:cs typeface="Segoe UI" panose="020B0502040204020203" pitchFamily="34" charset="0"/>
              </a:rPr>
              <a:t>Source</a:t>
            </a:r>
            <a:r>
              <a:rPr lang="hu-HU" sz="800"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hu-HU" sz="800" dirty="0" err="1">
                <a:solidFill>
                  <a:srgbClr val="000000"/>
                </a:solidFill>
                <a:latin typeface="Segoe UI" panose="020B0502040204020203" pitchFamily="34" charset="0"/>
                <a:ea typeface="Segoe UI" panose="020B0502040204020203" pitchFamily="34" charset="0"/>
                <a:cs typeface="Segoe UI" panose="020B0502040204020203" pitchFamily="34" charset="0"/>
              </a:rPr>
              <a:t>MoF</a:t>
            </a:r>
            <a:r>
              <a:rPr lang="hu-HU" sz="800"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hu-HU" sz="800" dirty="0" err="1">
                <a:solidFill>
                  <a:srgbClr val="000000"/>
                </a:solidFill>
                <a:latin typeface="Segoe UI" panose="020B0502040204020203" pitchFamily="34" charset="0"/>
                <a:ea typeface="Segoe UI" panose="020B0502040204020203" pitchFamily="34" charset="0"/>
                <a:cs typeface="Segoe UI" panose="020B0502040204020203" pitchFamily="34" charset="0"/>
              </a:rPr>
              <a:t>calculations</a:t>
            </a:r>
            <a:endParaRPr lang="hu-HU" dirty="0"/>
          </a:p>
        </p:txBody>
      </p:sp>
    </p:spTree>
    <p:extLst>
      <p:ext uri="{BB962C8B-B14F-4D97-AF65-F5344CB8AC3E}">
        <p14:creationId xmlns:p14="http://schemas.microsoft.com/office/powerpoint/2010/main" val="3385518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2400" dirty="0" err="1">
                <a:latin typeface="Segoe UI" panose="020B0502040204020203" pitchFamily="34" charset="0"/>
                <a:ea typeface="Segoe UI" panose="020B0502040204020203" pitchFamily="34" charset="0"/>
                <a:cs typeface="Segoe UI" panose="020B0502040204020203" pitchFamily="34" charset="0"/>
              </a:rPr>
              <a:t>Medium</a:t>
            </a:r>
            <a:r>
              <a:rPr lang="hu-HU" sz="2400" dirty="0" err="1"/>
              <a:t>-</a:t>
            </a:r>
            <a:r>
              <a:rPr lang="hu-HU" sz="2400" dirty="0" err="1">
                <a:latin typeface="Segoe UI" panose="020B0502040204020203" pitchFamily="34" charset="0"/>
                <a:ea typeface="Segoe UI" panose="020B0502040204020203" pitchFamily="34" charset="0"/>
                <a:cs typeface="Segoe UI" panose="020B0502040204020203" pitchFamily="34" charset="0"/>
              </a:rPr>
              <a:t>term</a:t>
            </a:r>
            <a:r>
              <a:rPr lang="hu-HU" sz="2400" dirty="0">
                <a:latin typeface="Segoe UI" panose="020B0502040204020203" pitchFamily="34" charset="0"/>
                <a:ea typeface="Segoe UI" panose="020B0502040204020203" pitchFamily="34" charset="0"/>
                <a:cs typeface="Segoe UI" panose="020B0502040204020203" pitchFamily="34" charset="0"/>
              </a:rPr>
              <a:t> </a:t>
            </a:r>
            <a:r>
              <a:rPr lang="hu-HU" sz="2400" dirty="0" err="1">
                <a:latin typeface="Segoe UI" panose="020B0502040204020203" pitchFamily="34" charset="0"/>
                <a:ea typeface="Segoe UI" panose="020B0502040204020203" pitchFamily="34" charset="0"/>
                <a:cs typeface="Segoe UI" panose="020B0502040204020203" pitchFamily="34" charset="0"/>
              </a:rPr>
              <a:t>budgeting</a:t>
            </a:r>
            <a:endParaRPr lang="hu-HU" sz="2400" dirty="0">
              <a:latin typeface="Segoe UI" panose="020B0502040204020203" pitchFamily="34" charset="0"/>
              <a:ea typeface="Segoe UI" panose="020B0502040204020203" pitchFamily="34" charset="0"/>
              <a:cs typeface="Segoe UI" panose="020B0502040204020203" pitchFamily="34" charset="0"/>
            </a:endParaRPr>
          </a:p>
        </p:txBody>
      </p:sp>
      <p:sp>
        <p:nvSpPr>
          <p:cNvPr id="4" name="Tartalom helye 3"/>
          <p:cNvSpPr>
            <a:spLocks noGrp="1"/>
          </p:cNvSpPr>
          <p:nvPr>
            <p:ph sz="half" idx="2"/>
          </p:nvPr>
        </p:nvSpPr>
        <p:spPr>
          <a:xfrm>
            <a:off x="107504" y="980728"/>
            <a:ext cx="8856984" cy="4896545"/>
          </a:xfrm>
        </p:spPr>
        <p:txBody>
          <a:bodyPr/>
          <a:lstStyle/>
          <a:p>
            <a:r>
              <a:rPr lang="hu-HU" sz="2200" b="1" dirty="0" err="1">
                <a:latin typeface="Segoe UI" panose="020B0502040204020203" pitchFamily="34" charset="0"/>
                <a:ea typeface="Segoe UI" panose="020B0502040204020203" pitchFamily="34" charset="0"/>
                <a:cs typeface="Segoe UI" panose="020B0502040204020203" pitchFamily="34" charset="0"/>
              </a:rPr>
              <a:t>Medium-term</a:t>
            </a:r>
            <a:r>
              <a:rPr lang="hu-HU" sz="2200" b="1" dirty="0">
                <a:latin typeface="Segoe UI" panose="020B0502040204020203" pitchFamily="34" charset="0"/>
                <a:ea typeface="Segoe UI" panose="020B0502040204020203" pitchFamily="34" charset="0"/>
                <a:cs typeface="Segoe UI" panose="020B0502040204020203" pitchFamily="34" charset="0"/>
              </a:rPr>
              <a:t> </a:t>
            </a:r>
            <a:r>
              <a:rPr lang="hu-HU" sz="2200" b="1" dirty="0" err="1">
                <a:latin typeface="Segoe UI" panose="020B0502040204020203" pitchFamily="34" charset="0"/>
                <a:ea typeface="Segoe UI" panose="020B0502040204020203" pitchFamily="34" charset="0"/>
                <a:cs typeface="Segoe UI" panose="020B0502040204020203" pitchFamily="34" charset="0"/>
              </a:rPr>
              <a:t>documents</a:t>
            </a:r>
            <a:r>
              <a:rPr lang="hu-HU" dirty="0">
                <a:latin typeface="Segoe UI" panose="020B0502040204020203" pitchFamily="34" charset="0"/>
                <a:ea typeface="Segoe UI" panose="020B0502040204020203" pitchFamily="34" charset="0"/>
                <a:cs typeface="Segoe UI" panose="020B0502040204020203" pitchFamily="34" charset="0"/>
              </a:rPr>
              <a:t>:</a:t>
            </a:r>
          </a:p>
          <a:p>
            <a:pPr marL="342900" indent="-342900" algn="just">
              <a:lnSpc>
                <a:spcPct val="150000"/>
              </a:lnSpc>
              <a:spcBef>
                <a:spcPts val="600"/>
              </a:spcBef>
              <a:spcAft>
                <a:spcPts val="600"/>
              </a:spcAft>
              <a:buFont typeface="Wingdings" panose="05000000000000000000" pitchFamily="2" charset="2"/>
              <a:buChar char="ü"/>
            </a:pPr>
            <a:r>
              <a:rPr lang="hu-HU" sz="2000" dirty="0">
                <a:latin typeface="Segoe UI" panose="020B0502040204020203" pitchFamily="34" charset="0"/>
                <a:ea typeface="Segoe UI" panose="020B0502040204020203" pitchFamily="34" charset="0"/>
                <a:cs typeface="Segoe UI" panose="020B0502040204020203" pitchFamily="34" charset="0"/>
              </a:rPr>
              <a:t>2043/2017. (XII. 27.) </a:t>
            </a:r>
            <a:r>
              <a:rPr lang="en-US" sz="2000" b="1" dirty="0">
                <a:latin typeface="Segoe UI" panose="020B0502040204020203" pitchFamily="34" charset="0"/>
                <a:ea typeface="Segoe UI" panose="020B0502040204020203" pitchFamily="34" charset="0"/>
                <a:cs typeface="Segoe UI" panose="020B0502040204020203" pitchFamily="34" charset="0"/>
              </a:rPr>
              <a:t>Government Decision</a:t>
            </a:r>
            <a:r>
              <a:rPr lang="hu-HU" sz="2000" b="1" dirty="0">
                <a:latin typeface="Segoe UI" panose="020B0502040204020203" pitchFamily="34" charset="0"/>
                <a:ea typeface="Segoe UI" panose="020B0502040204020203" pitchFamily="34" charset="0"/>
                <a:cs typeface="Segoe UI" panose="020B0502040204020203" pitchFamily="34" charset="0"/>
              </a:rPr>
              <a:t> (GD)</a:t>
            </a:r>
            <a:r>
              <a:rPr lang="en-US" sz="2000" dirty="0">
                <a:latin typeface="Segoe UI" panose="020B0502040204020203" pitchFamily="34" charset="0"/>
                <a:ea typeface="Segoe UI" panose="020B0502040204020203" pitchFamily="34" charset="0"/>
                <a:cs typeface="Segoe UI" panose="020B0502040204020203" pitchFamily="34" charset="0"/>
              </a:rPr>
              <a:t> on the budget revenues and budget expenditures of the </a:t>
            </a:r>
            <a:r>
              <a:rPr lang="en-US" sz="2000">
                <a:latin typeface="Segoe UI" panose="020B0502040204020203" pitchFamily="34" charset="0"/>
                <a:ea typeface="Segoe UI" panose="020B0502040204020203" pitchFamily="34" charset="0"/>
                <a:cs typeface="Segoe UI" panose="020B0502040204020203" pitchFamily="34" charset="0"/>
              </a:rPr>
              <a:t>central budget, </a:t>
            </a:r>
            <a:r>
              <a:rPr lang="en-US" sz="2000" dirty="0">
                <a:latin typeface="Segoe UI" panose="020B0502040204020203" pitchFamily="34" charset="0"/>
                <a:ea typeface="Segoe UI" panose="020B0502040204020203" pitchFamily="34" charset="0"/>
                <a:cs typeface="Segoe UI" panose="020B0502040204020203" pitchFamily="34" charset="0"/>
              </a:rPr>
              <a:t>as well as the budget balance and government debt for </a:t>
            </a:r>
            <a:r>
              <a:rPr lang="hu-HU" sz="2000" dirty="0" err="1">
                <a:latin typeface="Segoe UI" panose="020B0502040204020203" pitchFamily="34" charset="0"/>
                <a:ea typeface="Segoe UI" panose="020B0502040204020203" pitchFamily="34" charset="0"/>
                <a:cs typeface="Segoe UI" panose="020B0502040204020203" pitchFamily="34" charset="0"/>
              </a:rPr>
              <a:t>years</a:t>
            </a:r>
            <a:r>
              <a:rPr lang="hu-HU" sz="2000" dirty="0">
                <a:latin typeface="Segoe UI" panose="020B0502040204020203" pitchFamily="34" charset="0"/>
                <a:ea typeface="Segoe UI" panose="020B0502040204020203" pitchFamily="34" charset="0"/>
                <a:cs typeface="Segoe UI" panose="020B0502040204020203" pitchFamily="34" charset="0"/>
              </a:rPr>
              <a:t> </a:t>
            </a:r>
            <a:r>
              <a:rPr lang="en-US" sz="2000" dirty="0">
                <a:latin typeface="Segoe UI" panose="020B0502040204020203" pitchFamily="34" charset="0"/>
                <a:ea typeface="Segoe UI" panose="020B0502040204020203" pitchFamily="34" charset="0"/>
                <a:cs typeface="Segoe UI" panose="020B0502040204020203" pitchFamily="34" charset="0"/>
              </a:rPr>
              <a:t>2018-2020</a:t>
            </a:r>
            <a:endParaRPr lang="hu-HU" sz="2000" dirty="0">
              <a:latin typeface="Segoe UI" panose="020B0502040204020203" pitchFamily="34" charset="0"/>
              <a:ea typeface="Segoe UI" panose="020B0502040204020203" pitchFamily="34" charset="0"/>
              <a:cs typeface="Segoe UI" panose="020B0502040204020203" pitchFamily="34" charset="0"/>
            </a:endParaRPr>
          </a:p>
          <a:p>
            <a:pPr marL="342900" indent="-342900" algn="just">
              <a:lnSpc>
                <a:spcPct val="150000"/>
              </a:lnSpc>
              <a:spcBef>
                <a:spcPts val="600"/>
              </a:spcBef>
              <a:spcAft>
                <a:spcPts val="600"/>
              </a:spcAft>
              <a:buFont typeface="Wingdings" panose="05000000000000000000" pitchFamily="2" charset="2"/>
              <a:buChar char="ü"/>
            </a:pPr>
            <a:r>
              <a:rPr lang="en-US" sz="2000" b="1" dirty="0">
                <a:latin typeface="Segoe UI" panose="020B0502040204020203" pitchFamily="34" charset="0"/>
                <a:ea typeface="Segoe UI" panose="020B0502040204020203" pitchFamily="34" charset="0"/>
                <a:cs typeface="Segoe UI" panose="020B0502040204020203" pitchFamily="34" charset="0"/>
              </a:rPr>
              <a:t>Macroeconomic and </a:t>
            </a:r>
            <a:r>
              <a:rPr lang="hu-HU" sz="2000" b="1" dirty="0">
                <a:latin typeface="Segoe UI" panose="020B0502040204020203" pitchFamily="34" charset="0"/>
                <a:ea typeface="Segoe UI" panose="020B0502040204020203" pitchFamily="34" charset="0"/>
                <a:cs typeface="Segoe UI" panose="020B0502040204020203" pitchFamily="34" charset="0"/>
              </a:rPr>
              <a:t>B</a:t>
            </a:r>
            <a:r>
              <a:rPr lang="en-US" sz="2000" b="1" dirty="0" err="1">
                <a:latin typeface="Segoe UI" panose="020B0502040204020203" pitchFamily="34" charset="0"/>
                <a:ea typeface="Segoe UI" panose="020B0502040204020203" pitchFamily="34" charset="0"/>
                <a:cs typeface="Segoe UI" panose="020B0502040204020203" pitchFamily="34" charset="0"/>
              </a:rPr>
              <a:t>udget</a:t>
            </a:r>
            <a:r>
              <a:rPr lang="en-US" sz="2000" b="1" dirty="0">
                <a:latin typeface="Segoe UI" panose="020B0502040204020203" pitchFamily="34" charset="0"/>
                <a:ea typeface="Segoe UI" panose="020B0502040204020203" pitchFamily="34" charset="0"/>
                <a:cs typeface="Segoe UI" panose="020B0502040204020203" pitchFamily="34" charset="0"/>
              </a:rPr>
              <a:t> </a:t>
            </a:r>
            <a:r>
              <a:rPr lang="hu-HU" sz="2000" b="1" dirty="0">
                <a:latin typeface="Segoe UI" panose="020B0502040204020203" pitchFamily="34" charset="0"/>
                <a:ea typeface="Segoe UI" panose="020B0502040204020203" pitchFamily="34" charset="0"/>
                <a:cs typeface="Segoe UI" panose="020B0502040204020203" pitchFamily="34" charset="0"/>
              </a:rPr>
              <a:t>Outlook (MBO)</a:t>
            </a:r>
            <a:r>
              <a:rPr lang="en-US" sz="2000" b="1" dirty="0">
                <a:latin typeface="Segoe UI" panose="020B0502040204020203" pitchFamily="34" charset="0"/>
                <a:ea typeface="Segoe UI" panose="020B0502040204020203" pitchFamily="34" charset="0"/>
                <a:cs typeface="Segoe UI" panose="020B0502040204020203" pitchFamily="34" charset="0"/>
              </a:rPr>
              <a:t> </a:t>
            </a:r>
            <a:r>
              <a:rPr lang="en-US" sz="2000" dirty="0">
                <a:latin typeface="Segoe UI" panose="020B0502040204020203" pitchFamily="34" charset="0"/>
                <a:ea typeface="Segoe UI" panose="020B0502040204020203" pitchFamily="34" charset="0"/>
                <a:cs typeface="Segoe UI" panose="020B0502040204020203" pitchFamily="34" charset="0"/>
              </a:rPr>
              <a:t>2017-2021</a:t>
            </a:r>
            <a:endParaRPr lang="hu-HU" sz="2000" dirty="0">
              <a:latin typeface="Segoe UI" panose="020B0502040204020203" pitchFamily="34" charset="0"/>
              <a:ea typeface="Segoe UI" panose="020B0502040204020203" pitchFamily="34" charset="0"/>
              <a:cs typeface="Segoe UI" panose="020B0502040204020203" pitchFamily="34" charset="0"/>
            </a:endParaRPr>
          </a:p>
          <a:p>
            <a:pPr marL="342900" indent="-342900" algn="just">
              <a:lnSpc>
                <a:spcPct val="150000"/>
              </a:lnSpc>
              <a:spcBef>
                <a:spcPts val="600"/>
              </a:spcBef>
              <a:spcAft>
                <a:spcPts val="600"/>
              </a:spcAft>
              <a:buFont typeface="Wingdings" panose="05000000000000000000" pitchFamily="2" charset="2"/>
              <a:buChar char="ü"/>
            </a:pPr>
            <a:r>
              <a:rPr lang="hu-HU" sz="2000" b="1" dirty="0" err="1">
                <a:latin typeface="Segoe UI" panose="020B0502040204020203" pitchFamily="34" charset="0"/>
                <a:ea typeface="Segoe UI" panose="020B0502040204020203" pitchFamily="34" charset="0"/>
                <a:cs typeface="Segoe UI" panose="020B0502040204020203" pitchFamily="34" charset="0"/>
              </a:rPr>
              <a:t>Convergence</a:t>
            </a:r>
            <a:r>
              <a:rPr lang="hu-HU" sz="2000" b="1" dirty="0">
                <a:latin typeface="Segoe UI" panose="020B0502040204020203" pitchFamily="34" charset="0"/>
                <a:ea typeface="Segoe UI" panose="020B0502040204020203" pitchFamily="34" charset="0"/>
                <a:cs typeface="Segoe UI" panose="020B0502040204020203" pitchFamily="34" charset="0"/>
              </a:rPr>
              <a:t> Program (CP) </a:t>
            </a:r>
            <a:r>
              <a:rPr lang="hu-HU" sz="2000" dirty="0">
                <a:latin typeface="Segoe UI" panose="020B0502040204020203" pitchFamily="34" charset="0"/>
                <a:ea typeface="Segoe UI" panose="020B0502040204020203" pitchFamily="34" charset="0"/>
                <a:cs typeface="Segoe UI" panose="020B0502040204020203" pitchFamily="34" charset="0"/>
              </a:rPr>
              <a:t>2018-2022</a:t>
            </a:r>
          </a:p>
          <a:p>
            <a:pPr>
              <a:lnSpc>
                <a:spcPct val="150000"/>
              </a:lnSpc>
              <a:spcBef>
                <a:spcPts val="600"/>
              </a:spcBef>
              <a:spcAft>
                <a:spcPts val="600"/>
              </a:spcAft>
            </a:pPr>
            <a:endParaRPr lang="hu-HU" sz="2000" dirty="0">
              <a:latin typeface="Segoe UI" panose="020B0502040204020203" pitchFamily="34" charset="0"/>
              <a:ea typeface="Segoe UI" panose="020B0502040204020203" pitchFamily="34" charset="0"/>
              <a:cs typeface="Segoe UI" panose="020B0502040204020203" pitchFamily="34" charset="0"/>
            </a:endParaRPr>
          </a:p>
        </p:txBody>
      </p:sp>
      <p:cxnSp>
        <p:nvCxnSpPr>
          <p:cNvPr id="5" name="Egyenes összekötő 4"/>
          <p:cNvCxnSpPr/>
          <p:nvPr/>
        </p:nvCxnSpPr>
        <p:spPr>
          <a:xfrm>
            <a:off x="107504" y="855762"/>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481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áblázat 5"/>
          <p:cNvGraphicFramePr>
            <a:graphicFrameLocks noGrp="1"/>
          </p:cNvGraphicFramePr>
          <p:nvPr>
            <p:extLst>
              <p:ext uri="{D42A27DB-BD31-4B8C-83A1-F6EECF244321}">
                <p14:modId xmlns:p14="http://schemas.microsoft.com/office/powerpoint/2010/main" val="2377312370"/>
              </p:ext>
            </p:extLst>
          </p:nvPr>
        </p:nvGraphicFramePr>
        <p:xfrm>
          <a:off x="107504" y="620696"/>
          <a:ext cx="8928997" cy="5445468"/>
        </p:xfrm>
        <a:graphic>
          <a:graphicData uri="http://schemas.openxmlformats.org/drawingml/2006/table">
            <a:tbl>
              <a:tblPr/>
              <a:tblGrid>
                <a:gridCol w="3067735">
                  <a:extLst>
                    <a:ext uri="{9D8B030D-6E8A-4147-A177-3AD203B41FA5}">
                      <a16:colId xmlns:a16="http://schemas.microsoft.com/office/drawing/2014/main" val="20000"/>
                    </a:ext>
                  </a:extLst>
                </a:gridCol>
                <a:gridCol w="976877">
                  <a:extLst>
                    <a:ext uri="{9D8B030D-6E8A-4147-A177-3AD203B41FA5}">
                      <a16:colId xmlns:a16="http://schemas.microsoft.com/office/drawing/2014/main" val="20001"/>
                    </a:ext>
                  </a:extLst>
                </a:gridCol>
                <a:gridCol w="976877">
                  <a:extLst>
                    <a:ext uri="{9D8B030D-6E8A-4147-A177-3AD203B41FA5}">
                      <a16:colId xmlns:a16="http://schemas.microsoft.com/office/drawing/2014/main" val="20002"/>
                    </a:ext>
                  </a:extLst>
                </a:gridCol>
                <a:gridCol w="976877">
                  <a:extLst>
                    <a:ext uri="{9D8B030D-6E8A-4147-A177-3AD203B41FA5}">
                      <a16:colId xmlns:a16="http://schemas.microsoft.com/office/drawing/2014/main" val="20003"/>
                    </a:ext>
                  </a:extLst>
                </a:gridCol>
                <a:gridCol w="976877">
                  <a:extLst>
                    <a:ext uri="{9D8B030D-6E8A-4147-A177-3AD203B41FA5}">
                      <a16:colId xmlns:a16="http://schemas.microsoft.com/office/drawing/2014/main" val="20004"/>
                    </a:ext>
                  </a:extLst>
                </a:gridCol>
                <a:gridCol w="976877">
                  <a:extLst>
                    <a:ext uri="{9D8B030D-6E8A-4147-A177-3AD203B41FA5}">
                      <a16:colId xmlns:a16="http://schemas.microsoft.com/office/drawing/2014/main" val="20005"/>
                    </a:ext>
                  </a:extLst>
                </a:gridCol>
                <a:gridCol w="976877">
                  <a:extLst>
                    <a:ext uri="{9D8B030D-6E8A-4147-A177-3AD203B41FA5}">
                      <a16:colId xmlns:a16="http://schemas.microsoft.com/office/drawing/2014/main" val="20006"/>
                    </a:ext>
                  </a:extLst>
                </a:gridCol>
              </a:tblGrid>
              <a:tr h="504048">
                <a:tc gridSpan="7">
                  <a:txBody>
                    <a:bodyPr/>
                    <a:lstStyle/>
                    <a:p>
                      <a:pPr marL="0" indent="0">
                        <a:buFont typeface="Arial" panose="020B0604020202020204" pitchFamily="34" charset="0"/>
                        <a:buNone/>
                      </a:pPr>
                      <a:r>
                        <a:rPr lang="hu-HU" sz="1400" b="1" dirty="0">
                          <a:latin typeface="Segoe UI" panose="020B0502040204020203" pitchFamily="34" charset="0"/>
                          <a:ea typeface="Segoe UI" panose="020B0502040204020203" pitchFamily="34" charset="0"/>
                          <a:cs typeface="Segoe UI" panose="020B0502040204020203" pitchFamily="34" charset="0"/>
                        </a:rPr>
                        <a:t>2043/2017. (XII. 27.) </a:t>
                      </a:r>
                      <a:r>
                        <a:rPr lang="en-US" sz="1400" b="1" dirty="0">
                          <a:latin typeface="Segoe UI" panose="020B0502040204020203" pitchFamily="34" charset="0"/>
                          <a:ea typeface="Segoe UI" panose="020B0502040204020203" pitchFamily="34" charset="0"/>
                          <a:cs typeface="Segoe UI" panose="020B0502040204020203" pitchFamily="34" charset="0"/>
                        </a:rPr>
                        <a:t>Government Decision on the budget revenues and budget expenditures of the </a:t>
                      </a:r>
                      <a:r>
                        <a:rPr lang="en-US" sz="1400" b="1">
                          <a:latin typeface="Segoe UI" panose="020B0502040204020203" pitchFamily="34" charset="0"/>
                          <a:ea typeface="Segoe UI" panose="020B0502040204020203" pitchFamily="34" charset="0"/>
                          <a:cs typeface="Segoe UI" panose="020B0502040204020203" pitchFamily="34" charset="0"/>
                        </a:rPr>
                        <a:t>central budget, </a:t>
                      </a:r>
                      <a:r>
                        <a:rPr lang="en-US" sz="1400" b="1" dirty="0">
                          <a:latin typeface="Segoe UI" panose="020B0502040204020203" pitchFamily="34" charset="0"/>
                          <a:ea typeface="Segoe UI" panose="020B0502040204020203" pitchFamily="34" charset="0"/>
                          <a:cs typeface="Segoe UI" panose="020B0502040204020203" pitchFamily="34" charset="0"/>
                        </a:rPr>
                        <a:t>as well as the budget balance and government debt for </a:t>
                      </a:r>
                      <a:r>
                        <a:rPr lang="hu-HU" sz="1400" b="1" dirty="0" err="1">
                          <a:latin typeface="Segoe UI" panose="020B0502040204020203" pitchFamily="34" charset="0"/>
                          <a:ea typeface="Segoe UI" panose="020B0502040204020203" pitchFamily="34" charset="0"/>
                          <a:cs typeface="Segoe UI" panose="020B0502040204020203" pitchFamily="34" charset="0"/>
                        </a:rPr>
                        <a:t>years</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en-US" sz="1400" b="1" dirty="0">
                          <a:latin typeface="Segoe UI" panose="020B0502040204020203" pitchFamily="34" charset="0"/>
                          <a:ea typeface="Segoe UI" panose="020B0502040204020203" pitchFamily="34" charset="0"/>
                          <a:cs typeface="Segoe UI" panose="020B0502040204020203" pitchFamily="34" charset="0"/>
                        </a:rPr>
                        <a:t>2018-2020</a:t>
                      </a:r>
                      <a:endParaRPr lang="hu-HU" sz="1400" b="1" dirty="0">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lnL>
                      <a:noFill/>
                    </a:lnL>
                    <a:lnR>
                      <a:noFill/>
                    </a:lnR>
                    <a:lnT>
                      <a:noFill/>
                    </a:lnT>
                    <a:lnB>
                      <a:noFill/>
                    </a:lnB>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extLst>
                  <a:ext uri="{0D108BD9-81ED-4DB2-BD59-A6C34878D82A}">
                    <a16:rowId xmlns:a16="http://schemas.microsoft.com/office/drawing/2014/main" val="10000"/>
                  </a:ext>
                </a:extLst>
              </a:tr>
              <a:tr h="144016">
                <a:tc>
                  <a:txBody>
                    <a:bodyPr/>
                    <a:lstStyle/>
                    <a:p>
                      <a:pPr algn="l" fontAlgn="t"/>
                      <a:endParaRPr lang="hu-HU" sz="12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t"/>
                      <a:endParaRPr lang="hu-HU" sz="12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t"/>
                      <a:endParaRPr lang="hu-HU" sz="12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t"/>
                      <a:endParaRPr lang="hu-HU" sz="12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t"/>
                      <a:endParaRPr lang="hu-HU" sz="12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lnL>
                      <a:noFill/>
                    </a:lnL>
                    <a:lnR>
                      <a:noFill/>
                    </a:lnR>
                    <a:lnT>
                      <a:noFill/>
                    </a:lnT>
                    <a:lnB w="12700" cap="flat" cmpd="sng" algn="ctr">
                      <a:solidFill>
                        <a:schemeClr val="tx1"/>
                      </a:solidFill>
                      <a:prstDash val="solid"/>
                      <a:round/>
                      <a:headEnd type="none" w="med" len="med"/>
                      <a:tailEnd type="none" w="med" len="med"/>
                    </a:lnB>
                  </a:tcPr>
                </a:tc>
                <a:tc gridSpan="2">
                  <a:txBody>
                    <a:bodyPr/>
                    <a:lstStyle/>
                    <a:p>
                      <a:pPr algn="r" fontAlgn="ctr"/>
                      <a:r>
                        <a:rPr lang="hu-HU" sz="1200" b="0" i="1" u="none" strike="noStrike" dirty="0" err="1">
                          <a:solidFill>
                            <a:srgbClr val="000000"/>
                          </a:solidFill>
                          <a:effectLst/>
                          <a:latin typeface="Segoe UI" panose="020B0502040204020203" pitchFamily="34" charset="0"/>
                          <a:ea typeface="Segoe UI" panose="020B0502040204020203" pitchFamily="34" charset="0"/>
                          <a:cs typeface="Segoe UI" panose="020B0502040204020203" pitchFamily="34" charset="0"/>
                        </a:rPr>
                        <a:t>million</a:t>
                      </a:r>
                      <a:r>
                        <a:rPr lang="hu-HU" sz="1200" b="0" i="1"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 HUF</a:t>
                      </a:r>
                    </a:p>
                  </a:txBody>
                  <a:tcPr marL="6540" marR="6540" marT="6540" marB="0" anchor="ctr">
                    <a:lnL>
                      <a:noFill/>
                    </a:lnL>
                    <a:lnR>
                      <a:noFill/>
                    </a:lnR>
                    <a:lnT>
                      <a:noFill/>
                    </a:lnT>
                    <a:lnB w="12700" cap="flat" cmpd="sng" algn="ctr">
                      <a:solidFill>
                        <a:schemeClr val="tx1"/>
                      </a:solidFill>
                      <a:prstDash val="solid"/>
                      <a:round/>
                      <a:headEnd type="none" w="med" len="med"/>
                      <a:tailEnd type="none" w="med" len="med"/>
                    </a:lnB>
                  </a:tcPr>
                </a:tc>
                <a:tc hMerge="1">
                  <a:txBody>
                    <a:bodyPr/>
                    <a:lstStyle/>
                    <a:p>
                      <a:endParaRPr lang="hu-HU"/>
                    </a:p>
                  </a:txBody>
                  <a:tcPr/>
                </a:tc>
                <a:extLst>
                  <a:ext uri="{0D108BD9-81ED-4DB2-BD59-A6C34878D82A}">
                    <a16:rowId xmlns:a16="http://schemas.microsoft.com/office/drawing/2014/main" val="10001"/>
                  </a:ext>
                </a:extLst>
              </a:tr>
              <a:tr h="432000">
                <a:tc>
                  <a:txBody>
                    <a:bodyPr/>
                    <a:lstStyle/>
                    <a:p>
                      <a:pPr algn="l" fontAlgn="b"/>
                      <a:endParaRPr lang="hu-HU" sz="12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ctr"/>
                      <a:r>
                        <a:rPr lang="hu-HU" sz="105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2018. </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hu-HU"/>
                    </a:p>
                  </a:txBody>
                  <a:tcPr/>
                </a:tc>
                <a:tc gridSpan="2">
                  <a:txBody>
                    <a:bodyPr/>
                    <a:lstStyle/>
                    <a:p>
                      <a:pPr algn="ctr" fontAlgn="ctr"/>
                      <a:r>
                        <a:rPr lang="hu-HU" sz="105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2019. </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hu-HU"/>
                    </a:p>
                  </a:txBody>
                  <a:tcPr/>
                </a:tc>
                <a:tc gridSpan="2">
                  <a:txBody>
                    <a:bodyPr/>
                    <a:lstStyle/>
                    <a:p>
                      <a:pPr algn="ctr" fontAlgn="ctr"/>
                      <a:r>
                        <a:rPr lang="hu-HU" sz="105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2020. </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hu-HU"/>
                    </a:p>
                  </a:txBody>
                  <a:tcPr/>
                </a:tc>
                <a:extLst>
                  <a:ext uri="{0D108BD9-81ED-4DB2-BD59-A6C34878D82A}">
                    <a16:rowId xmlns:a16="http://schemas.microsoft.com/office/drawing/2014/main" val="10002"/>
                  </a:ext>
                </a:extLst>
              </a:tr>
              <a:tr h="432000">
                <a:tc>
                  <a:txBody>
                    <a:bodyPr/>
                    <a:lstStyle/>
                    <a:p>
                      <a:pPr algn="ctr" fontAlgn="ctr"/>
                      <a:r>
                        <a:rPr lang="hu-HU" sz="1200" b="0" i="0" u="none" strike="noStrike" dirty="0" err="1">
                          <a:solidFill>
                            <a:srgbClr val="000000"/>
                          </a:solidFill>
                          <a:effectLst/>
                          <a:latin typeface="Segoe UI" panose="020B0502040204020203" pitchFamily="34" charset="0"/>
                          <a:ea typeface="Segoe UI" panose="020B0502040204020203" pitchFamily="34" charset="0"/>
                          <a:cs typeface="Segoe UI" panose="020B0502040204020203" pitchFamily="34" charset="0"/>
                        </a:rPr>
                        <a:t>Chapter</a:t>
                      </a:r>
                      <a:endParaRPr lang="hu-HU" sz="12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hu-HU" sz="1050" b="0" i="0" u="none" strike="noStrike" dirty="0" err="1">
                          <a:solidFill>
                            <a:srgbClr val="000000"/>
                          </a:solidFill>
                          <a:effectLst/>
                          <a:latin typeface="Segoe UI" panose="020B0502040204020203" pitchFamily="34" charset="0"/>
                          <a:ea typeface="Segoe UI" panose="020B0502040204020203" pitchFamily="34" charset="0"/>
                          <a:cs typeface="Segoe UI" panose="020B0502040204020203" pitchFamily="34" charset="0"/>
                        </a:rPr>
                        <a:t>Expenditures</a:t>
                      </a:r>
                      <a:endPar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hu-HU" sz="1050" b="0" i="0" u="none" strike="noStrike" dirty="0" err="1">
                          <a:solidFill>
                            <a:srgbClr val="000000"/>
                          </a:solidFill>
                          <a:effectLst/>
                          <a:latin typeface="Segoe UI" panose="020B0502040204020203" pitchFamily="34" charset="0"/>
                          <a:ea typeface="Segoe UI" panose="020B0502040204020203" pitchFamily="34" charset="0"/>
                          <a:cs typeface="Segoe UI" panose="020B0502040204020203" pitchFamily="34" charset="0"/>
                        </a:rPr>
                        <a:t>Revenues</a:t>
                      </a:r>
                      <a:endPar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hu-HU" sz="1050" b="0" i="0" u="none" strike="noStrike" dirty="0" err="1">
                          <a:solidFill>
                            <a:srgbClr val="000000"/>
                          </a:solidFill>
                          <a:effectLst/>
                          <a:latin typeface="Segoe UI" panose="020B0502040204020203" pitchFamily="34" charset="0"/>
                          <a:ea typeface="Segoe UI" panose="020B0502040204020203" pitchFamily="34" charset="0"/>
                          <a:cs typeface="Segoe UI" panose="020B0502040204020203" pitchFamily="34" charset="0"/>
                        </a:rPr>
                        <a:t>Expenditures</a:t>
                      </a:r>
                      <a:endPar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hu-HU" sz="1050" b="0" i="0" u="none" strike="noStrike" dirty="0" err="1">
                          <a:solidFill>
                            <a:srgbClr val="000000"/>
                          </a:solidFill>
                          <a:effectLst/>
                          <a:latin typeface="Segoe UI" panose="020B0502040204020203" pitchFamily="34" charset="0"/>
                          <a:ea typeface="Segoe UI" panose="020B0502040204020203" pitchFamily="34" charset="0"/>
                          <a:cs typeface="Segoe UI" panose="020B0502040204020203" pitchFamily="34" charset="0"/>
                        </a:rPr>
                        <a:t>Revenues</a:t>
                      </a:r>
                      <a:endPar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hu-HU" sz="1050" b="0" i="0" u="none" strike="noStrike" dirty="0" err="1">
                          <a:solidFill>
                            <a:srgbClr val="000000"/>
                          </a:solidFill>
                          <a:effectLst/>
                          <a:latin typeface="Segoe UI" panose="020B0502040204020203" pitchFamily="34" charset="0"/>
                          <a:ea typeface="Segoe UI" panose="020B0502040204020203" pitchFamily="34" charset="0"/>
                          <a:cs typeface="Segoe UI" panose="020B0502040204020203" pitchFamily="34" charset="0"/>
                        </a:rPr>
                        <a:t>Expenditures</a:t>
                      </a:r>
                      <a:endPar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hu-HU" sz="1050" b="0" i="0" u="none" strike="noStrike" dirty="0" err="1">
                          <a:solidFill>
                            <a:srgbClr val="000000"/>
                          </a:solidFill>
                          <a:effectLst/>
                          <a:latin typeface="Segoe UI" panose="020B0502040204020203" pitchFamily="34" charset="0"/>
                          <a:ea typeface="Segoe UI" panose="020B0502040204020203" pitchFamily="34" charset="0"/>
                          <a:cs typeface="Segoe UI" panose="020B0502040204020203" pitchFamily="34" charset="0"/>
                        </a:rPr>
                        <a:t>Revenues</a:t>
                      </a:r>
                      <a:endPar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432000">
                <a:tc>
                  <a:txBody>
                    <a:bodyPr/>
                    <a:lstStyle/>
                    <a:p>
                      <a:pPr algn="l" fontAlgn="ctr"/>
                      <a:r>
                        <a:rPr lang="hu-HU" sz="1200" b="0"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I. National Assembly</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136 086,80</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10 980,00</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134 754,60</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10 980,00</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116 950,20</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10 980,00</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32000">
                <a:tc>
                  <a:txBody>
                    <a:bodyPr/>
                    <a:lstStyle/>
                    <a:p>
                      <a:pPr algn="l" fontAlgn="ctr"/>
                      <a:r>
                        <a:rPr lang="hu-HU" sz="1200" b="0"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II. Office of the President of the Republic</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2 441,90</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 </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2 441,90</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 </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2 441,90</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 </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32000">
                <a:tc>
                  <a:txBody>
                    <a:bodyPr/>
                    <a:lstStyle/>
                    <a:p>
                      <a:pPr algn="l" fontAlgn="ctr"/>
                      <a:r>
                        <a:rPr lang="hu-HU" sz="1200" b="0"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III. Constitutional Court</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1 879,00</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 </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1 871,70</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 </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1 871,70</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 </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432000">
                <a:tc>
                  <a:txBody>
                    <a:bodyPr/>
                    <a:lstStyle/>
                    <a:p>
                      <a:pPr algn="l" fontAlgn="ctr"/>
                      <a:r>
                        <a:rPr lang="hu-HU" sz="1200" b="0"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IV. Office of the Commissioner for Fundamental Rights</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1 331,50</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 </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1 331,50</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 </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1 331,50</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 </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32000">
                <a:tc>
                  <a:txBody>
                    <a:bodyPr/>
                    <a:lstStyle/>
                    <a:p>
                      <a:pPr algn="l" fontAlgn="ctr"/>
                      <a:r>
                        <a:rPr lang="hu-HU" sz="1200" b="0"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V. State Audit Office of Hungary</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9 317,40</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20</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9 317,40</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20</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9 317,40</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20</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432000">
                <a:tc>
                  <a:txBody>
                    <a:bodyPr/>
                    <a:lstStyle/>
                    <a:p>
                      <a:pPr algn="l" fontAlgn="ctr"/>
                      <a:r>
                        <a:rPr lang="hu-HU" sz="12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 </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 </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 </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 </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 </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 </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432000">
                <a:tc>
                  <a:txBody>
                    <a:bodyPr/>
                    <a:lstStyle/>
                    <a:p>
                      <a:pPr algn="l" fontAlgn="ctr"/>
                      <a:r>
                        <a:rPr lang="hu-HU" sz="12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LXXI. </a:t>
                      </a:r>
                      <a:r>
                        <a:rPr lang="hu-HU" sz="1200" b="0" i="0" u="none" strike="noStrike" dirty="0" err="1">
                          <a:solidFill>
                            <a:srgbClr val="000000"/>
                          </a:solidFill>
                          <a:effectLst/>
                          <a:latin typeface="Segoe UI" panose="020B0502040204020203" pitchFamily="34" charset="0"/>
                          <a:ea typeface="Segoe UI" panose="020B0502040204020203" pitchFamily="34" charset="0"/>
                          <a:cs typeface="Segoe UI" panose="020B0502040204020203" pitchFamily="34" charset="0"/>
                        </a:rPr>
                        <a:t>Pension</a:t>
                      </a:r>
                      <a:r>
                        <a:rPr lang="hu-HU" sz="12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 </a:t>
                      </a:r>
                      <a:r>
                        <a:rPr lang="hu-HU" sz="1200" b="0" i="0" u="none" strike="noStrike" dirty="0" err="1">
                          <a:solidFill>
                            <a:srgbClr val="000000"/>
                          </a:solidFill>
                          <a:effectLst/>
                          <a:latin typeface="Segoe UI" panose="020B0502040204020203" pitchFamily="34" charset="0"/>
                          <a:ea typeface="Segoe UI" panose="020B0502040204020203" pitchFamily="34" charset="0"/>
                          <a:cs typeface="Segoe UI" panose="020B0502040204020203" pitchFamily="34" charset="0"/>
                        </a:rPr>
                        <a:t>Fund</a:t>
                      </a:r>
                      <a:endParaRPr lang="hu-HU" sz="12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3 361 466,20</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3 361 466,20</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3 </a:t>
                      </a:r>
                      <a:r>
                        <a:rPr lang="hu-HU" sz="1050" b="0"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491 427,90</a:t>
                      </a:r>
                      <a:endPar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3 491 427,90</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3 640 030,00</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3 </a:t>
                      </a:r>
                      <a:r>
                        <a:rPr lang="hu-HU" sz="1050" b="0"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640 030,00</a:t>
                      </a:r>
                      <a:endPar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432000">
                <a:tc>
                  <a:txBody>
                    <a:bodyPr/>
                    <a:lstStyle/>
                    <a:p>
                      <a:pPr algn="l" fontAlgn="ctr"/>
                      <a:r>
                        <a:rPr lang="hu-HU" sz="1200" b="0"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LXXII. Health Insurance Fund</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2 </a:t>
                      </a:r>
                      <a:r>
                        <a:rPr lang="hu-HU" sz="1050" b="0"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319 092,00</a:t>
                      </a:r>
                      <a:endPar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2 </a:t>
                      </a:r>
                      <a:r>
                        <a:rPr lang="hu-HU" sz="1050" b="0"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319 092,00</a:t>
                      </a:r>
                      <a:endPar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2 </a:t>
                      </a:r>
                      <a:r>
                        <a:rPr lang="hu-HU" sz="1050" b="0"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395 728,10</a:t>
                      </a:r>
                      <a:endPar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2 </a:t>
                      </a:r>
                      <a:r>
                        <a:rPr lang="hu-HU" sz="1050" b="0"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395 728,10</a:t>
                      </a:r>
                      <a:endPar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2 462 845,30</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2 462 845,30</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432000">
                <a:tc>
                  <a:txBody>
                    <a:bodyPr/>
                    <a:lstStyle/>
                    <a:p>
                      <a:pPr algn="r" fontAlgn="ctr"/>
                      <a:r>
                        <a:rPr lang="hu-HU" sz="120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Total of </a:t>
                      </a:r>
                      <a:r>
                        <a:rPr lang="hu-HU" sz="1200" b="1" i="0" u="none" strike="noStrike" dirty="0" err="1">
                          <a:solidFill>
                            <a:srgbClr val="000000"/>
                          </a:solidFill>
                          <a:effectLst/>
                          <a:latin typeface="Segoe UI" panose="020B0502040204020203" pitchFamily="34" charset="0"/>
                          <a:ea typeface="Segoe UI" panose="020B0502040204020203" pitchFamily="34" charset="0"/>
                          <a:cs typeface="Segoe UI" panose="020B0502040204020203" pitchFamily="34" charset="0"/>
                        </a:rPr>
                        <a:t>Central</a:t>
                      </a:r>
                      <a:r>
                        <a:rPr lang="hu-HU" sz="120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 </a:t>
                      </a:r>
                      <a:r>
                        <a:rPr lang="hu-HU" sz="1200" b="1" i="0" u="none" strike="noStrike" dirty="0" err="1">
                          <a:solidFill>
                            <a:srgbClr val="000000"/>
                          </a:solidFill>
                          <a:effectLst/>
                          <a:latin typeface="Segoe UI" panose="020B0502040204020203" pitchFamily="34" charset="0"/>
                          <a:ea typeface="Segoe UI" panose="020B0502040204020203" pitchFamily="34" charset="0"/>
                          <a:cs typeface="Segoe UI" panose="020B0502040204020203" pitchFamily="34" charset="0"/>
                        </a:rPr>
                        <a:t>Government</a:t>
                      </a:r>
                      <a:endParaRPr lang="hu-HU" sz="120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20 </a:t>
                      </a:r>
                      <a:r>
                        <a:rPr lang="hu-HU" sz="1050" b="1"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098 098,10</a:t>
                      </a:r>
                      <a:endParaRPr lang="hu-HU" sz="105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18 </a:t>
                      </a:r>
                      <a:r>
                        <a:rPr lang="hu-HU" sz="1050" b="1"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737 447,90</a:t>
                      </a:r>
                      <a:endParaRPr lang="hu-HU" sz="105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20 </a:t>
                      </a:r>
                      <a:r>
                        <a:rPr lang="hu-HU" sz="1050" b="1"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181 183,20</a:t>
                      </a:r>
                      <a:endParaRPr lang="hu-HU" sz="105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19 </a:t>
                      </a:r>
                      <a:r>
                        <a:rPr lang="hu-HU" sz="1050" b="1"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787 421,80</a:t>
                      </a:r>
                      <a:endParaRPr lang="hu-HU" sz="105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20 </a:t>
                      </a:r>
                      <a:r>
                        <a:rPr lang="hu-HU" sz="1050" b="1"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385 441,00</a:t>
                      </a:r>
                      <a:endParaRPr lang="hu-HU" sz="105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19 955 531,60</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2" name="Szövegdoboz 1"/>
          <p:cNvSpPr txBox="1"/>
          <p:nvPr/>
        </p:nvSpPr>
        <p:spPr>
          <a:xfrm>
            <a:off x="19422" y="0"/>
            <a:ext cx="9144000" cy="461665"/>
          </a:xfrm>
          <a:prstGeom prst="rect">
            <a:avLst/>
          </a:prstGeom>
          <a:noFill/>
        </p:spPr>
        <p:txBody>
          <a:bodyPr wrap="square" rtlCol="0">
            <a:spAutoFit/>
          </a:bodyPr>
          <a:lstStyle/>
          <a:p>
            <a:pPr algn="ctr"/>
            <a:r>
              <a:rPr lang="hu-HU" sz="2400" b="1" dirty="0">
                <a:latin typeface="Segoe UI" panose="020B0502040204020203" pitchFamily="34" charset="0"/>
                <a:ea typeface="Segoe UI" panose="020B0502040204020203" pitchFamily="34" charset="0"/>
                <a:cs typeface="Segoe UI" panose="020B0502040204020203" pitchFamily="34" charset="0"/>
              </a:rPr>
              <a:t>GD – </a:t>
            </a:r>
            <a:r>
              <a:rPr lang="hu-HU" sz="2400" b="1" dirty="0" err="1">
                <a:latin typeface="Segoe UI" panose="020B0502040204020203" pitchFamily="34" charset="0"/>
                <a:ea typeface="Segoe UI" panose="020B0502040204020203" pitchFamily="34" charset="0"/>
                <a:cs typeface="Segoe UI" panose="020B0502040204020203" pitchFamily="34" charset="0"/>
              </a:rPr>
              <a:t>Government</a:t>
            </a:r>
            <a:r>
              <a:rPr lang="hu-HU" sz="2400" b="1" dirty="0">
                <a:latin typeface="Segoe UI" panose="020B0502040204020203" pitchFamily="34" charset="0"/>
                <a:ea typeface="Segoe UI" panose="020B0502040204020203" pitchFamily="34" charset="0"/>
                <a:cs typeface="Segoe UI" panose="020B0502040204020203" pitchFamily="34" charset="0"/>
              </a:rPr>
              <a:t> </a:t>
            </a:r>
            <a:r>
              <a:rPr lang="hu-HU" sz="2400" b="1" dirty="0" err="1">
                <a:latin typeface="Segoe UI" panose="020B0502040204020203" pitchFamily="34" charset="0"/>
                <a:ea typeface="Segoe UI" panose="020B0502040204020203" pitchFamily="34" charset="0"/>
                <a:cs typeface="Segoe UI" panose="020B0502040204020203" pitchFamily="34" charset="0"/>
              </a:rPr>
              <a:t>decision</a:t>
            </a:r>
            <a:r>
              <a:rPr lang="hu-HU" sz="2400" b="1" dirty="0">
                <a:latin typeface="Segoe UI" panose="020B0502040204020203" pitchFamily="34" charset="0"/>
                <a:ea typeface="Segoe UI" panose="020B0502040204020203" pitchFamily="34" charset="0"/>
                <a:cs typeface="Segoe UI" panose="020B0502040204020203" pitchFamily="34" charset="0"/>
              </a:rPr>
              <a:t> I.</a:t>
            </a:r>
          </a:p>
        </p:txBody>
      </p:sp>
      <p:cxnSp>
        <p:nvCxnSpPr>
          <p:cNvPr id="4" name="Egyenes összekötő 3"/>
          <p:cNvCxnSpPr/>
          <p:nvPr/>
        </p:nvCxnSpPr>
        <p:spPr>
          <a:xfrm>
            <a:off x="126926" y="548680"/>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1724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áblázat 5"/>
          <p:cNvGraphicFramePr>
            <a:graphicFrameLocks noGrp="1"/>
          </p:cNvGraphicFramePr>
          <p:nvPr>
            <p:extLst>
              <p:ext uri="{D42A27DB-BD31-4B8C-83A1-F6EECF244321}">
                <p14:modId xmlns:p14="http://schemas.microsoft.com/office/powerpoint/2010/main" val="94390120"/>
              </p:ext>
            </p:extLst>
          </p:nvPr>
        </p:nvGraphicFramePr>
        <p:xfrm>
          <a:off x="107504" y="692693"/>
          <a:ext cx="8928991" cy="5472610"/>
        </p:xfrm>
        <a:graphic>
          <a:graphicData uri="http://schemas.openxmlformats.org/drawingml/2006/table">
            <a:tbl>
              <a:tblPr/>
              <a:tblGrid>
                <a:gridCol w="4566541">
                  <a:extLst>
                    <a:ext uri="{9D8B030D-6E8A-4147-A177-3AD203B41FA5}">
                      <a16:colId xmlns:a16="http://schemas.microsoft.com/office/drawing/2014/main" val="20000"/>
                    </a:ext>
                  </a:extLst>
                </a:gridCol>
                <a:gridCol w="1454150">
                  <a:extLst>
                    <a:ext uri="{9D8B030D-6E8A-4147-A177-3AD203B41FA5}">
                      <a16:colId xmlns:a16="http://schemas.microsoft.com/office/drawing/2014/main" val="20001"/>
                    </a:ext>
                  </a:extLst>
                </a:gridCol>
                <a:gridCol w="1454150">
                  <a:extLst>
                    <a:ext uri="{9D8B030D-6E8A-4147-A177-3AD203B41FA5}">
                      <a16:colId xmlns:a16="http://schemas.microsoft.com/office/drawing/2014/main" val="20002"/>
                    </a:ext>
                  </a:extLst>
                </a:gridCol>
                <a:gridCol w="1454150">
                  <a:extLst>
                    <a:ext uri="{9D8B030D-6E8A-4147-A177-3AD203B41FA5}">
                      <a16:colId xmlns:a16="http://schemas.microsoft.com/office/drawing/2014/main" val="20003"/>
                    </a:ext>
                  </a:extLst>
                </a:gridCol>
              </a:tblGrid>
              <a:tr h="603295">
                <a:tc gridSpan="4">
                  <a:txBody>
                    <a:bodyPr/>
                    <a:lstStyle/>
                    <a:p>
                      <a:pPr marL="0" indent="0">
                        <a:buFont typeface="Arial" panose="020B0604020202020204" pitchFamily="34" charset="0"/>
                        <a:buNone/>
                      </a:pPr>
                      <a:r>
                        <a:rPr lang="hu-HU" sz="1400" b="1" dirty="0">
                          <a:latin typeface="Segoe UI" panose="020B0502040204020203" pitchFamily="34" charset="0"/>
                          <a:ea typeface="Segoe UI" panose="020B0502040204020203" pitchFamily="34" charset="0"/>
                          <a:cs typeface="Segoe UI" panose="020B0502040204020203" pitchFamily="34" charset="0"/>
                        </a:rPr>
                        <a:t>2043/2017. (XII. 27.) </a:t>
                      </a:r>
                      <a:r>
                        <a:rPr lang="en-US" sz="1400" b="1" dirty="0">
                          <a:latin typeface="Segoe UI" panose="020B0502040204020203" pitchFamily="34" charset="0"/>
                          <a:ea typeface="Segoe UI" panose="020B0502040204020203" pitchFamily="34" charset="0"/>
                          <a:cs typeface="Segoe UI" panose="020B0502040204020203" pitchFamily="34" charset="0"/>
                        </a:rPr>
                        <a:t>Government Decision on the budget revenues and budget expenditures of the </a:t>
                      </a:r>
                      <a:r>
                        <a:rPr lang="en-US" sz="1400" b="1">
                          <a:latin typeface="Segoe UI" panose="020B0502040204020203" pitchFamily="34" charset="0"/>
                          <a:ea typeface="Segoe UI" panose="020B0502040204020203" pitchFamily="34" charset="0"/>
                          <a:cs typeface="Segoe UI" panose="020B0502040204020203" pitchFamily="34" charset="0"/>
                        </a:rPr>
                        <a:t>central budget, </a:t>
                      </a:r>
                      <a:r>
                        <a:rPr lang="en-US" sz="1400" b="1" dirty="0">
                          <a:latin typeface="Segoe UI" panose="020B0502040204020203" pitchFamily="34" charset="0"/>
                          <a:ea typeface="Segoe UI" panose="020B0502040204020203" pitchFamily="34" charset="0"/>
                          <a:cs typeface="Segoe UI" panose="020B0502040204020203" pitchFamily="34" charset="0"/>
                        </a:rPr>
                        <a:t>as well as the budget balance and government debt for </a:t>
                      </a:r>
                      <a:r>
                        <a:rPr lang="hu-HU" sz="1400" b="1" dirty="0" err="1">
                          <a:latin typeface="Segoe UI" panose="020B0502040204020203" pitchFamily="34" charset="0"/>
                          <a:ea typeface="Segoe UI" panose="020B0502040204020203" pitchFamily="34" charset="0"/>
                          <a:cs typeface="Segoe UI" panose="020B0502040204020203" pitchFamily="34" charset="0"/>
                        </a:rPr>
                        <a:t>years</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en-US" sz="1400" b="1" dirty="0">
                          <a:latin typeface="Segoe UI" panose="020B0502040204020203" pitchFamily="34" charset="0"/>
                          <a:ea typeface="Segoe UI" panose="020B0502040204020203" pitchFamily="34" charset="0"/>
                          <a:cs typeface="Segoe UI" panose="020B0502040204020203" pitchFamily="34" charset="0"/>
                        </a:rPr>
                        <a:t>2018-2020</a:t>
                      </a:r>
                      <a:endParaRPr lang="hu-HU" sz="1400" b="1" dirty="0">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lnL>
                      <a:noFill/>
                    </a:lnL>
                    <a:lnR>
                      <a:noFill/>
                    </a:lnR>
                    <a:lnT>
                      <a:noFill/>
                    </a:lnT>
                    <a:lnB w="12700" cap="flat" cmpd="sng" algn="ctr">
                      <a:solidFill>
                        <a:schemeClr val="tx1"/>
                      </a:solidFill>
                      <a:prstDash val="solid"/>
                      <a:round/>
                      <a:headEnd type="none" w="med" len="med"/>
                      <a:tailEnd type="none" w="med" len="med"/>
                    </a:lnB>
                  </a:tcPr>
                </a:tc>
                <a:tc hMerge="1">
                  <a:txBody>
                    <a:bodyPr/>
                    <a:lstStyle/>
                    <a:p>
                      <a:endParaRPr lang="hu-HU"/>
                    </a:p>
                  </a:txBody>
                  <a:tcPr/>
                </a:tc>
                <a:tc hMerge="1">
                  <a:txBody>
                    <a:bodyPr/>
                    <a:lstStyle/>
                    <a:p>
                      <a:endParaRPr lang="hu-HU"/>
                    </a:p>
                  </a:txBody>
                  <a:tcPr/>
                </a:tc>
                <a:tc hMerge="1">
                  <a:txBody>
                    <a:bodyPr/>
                    <a:lstStyle/>
                    <a:p>
                      <a:endParaRPr lang="hu-HU"/>
                    </a:p>
                  </a:txBody>
                  <a:tcPr/>
                </a:tc>
                <a:extLst>
                  <a:ext uri="{0D108BD9-81ED-4DB2-BD59-A6C34878D82A}">
                    <a16:rowId xmlns:a16="http://schemas.microsoft.com/office/drawing/2014/main" val="10000"/>
                  </a:ext>
                </a:extLst>
              </a:tr>
              <a:tr h="442665">
                <a:tc>
                  <a:txBody>
                    <a:bodyPr/>
                    <a:lstStyle/>
                    <a:p>
                      <a:pPr algn="r" fontAlgn="ctr"/>
                      <a:r>
                        <a:rPr lang="hu-HU" sz="120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 </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hu-HU" sz="105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2018. </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hu-HU" sz="105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2019.</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hu-HU" sz="105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2020. </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442665">
                <a:tc>
                  <a:txBody>
                    <a:bodyPr/>
                    <a:lstStyle/>
                    <a:p>
                      <a:pPr algn="r" fontAlgn="ctr"/>
                      <a:r>
                        <a:rPr lang="hu-HU" sz="12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Cash </a:t>
                      </a:r>
                      <a:r>
                        <a:rPr lang="hu-HU" sz="1200" b="0" i="0" u="none" strike="noStrike" dirty="0" err="1">
                          <a:solidFill>
                            <a:srgbClr val="000000"/>
                          </a:solidFill>
                          <a:effectLst/>
                          <a:latin typeface="Segoe UI" panose="020B0502040204020203" pitchFamily="34" charset="0"/>
                          <a:ea typeface="Segoe UI" panose="020B0502040204020203" pitchFamily="34" charset="0"/>
                          <a:cs typeface="Segoe UI" panose="020B0502040204020203" pitchFamily="34" charset="0"/>
                        </a:rPr>
                        <a:t>balance</a:t>
                      </a:r>
                      <a:r>
                        <a:rPr lang="hu-HU" sz="12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 of </a:t>
                      </a:r>
                      <a:r>
                        <a:rPr lang="hu-HU" sz="1200" b="0" i="0" u="none" strike="noStrike" dirty="0" err="1">
                          <a:solidFill>
                            <a:srgbClr val="000000"/>
                          </a:solidFill>
                          <a:effectLst/>
                          <a:latin typeface="Segoe UI" panose="020B0502040204020203" pitchFamily="34" charset="0"/>
                          <a:ea typeface="Segoe UI" panose="020B0502040204020203" pitchFamily="34" charset="0"/>
                          <a:cs typeface="Segoe UI" panose="020B0502040204020203" pitchFamily="34" charset="0"/>
                        </a:rPr>
                        <a:t>the</a:t>
                      </a:r>
                      <a:r>
                        <a:rPr lang="hu-HU" sz="12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 </a:t>
                      </a:r>
                      <a:r>
                        <a:rPr lang="hu-HU" sz="1200" b="0" i="0" u="none" strike="noStrike" dirty="0" err="1">
                          <a:solidFill>
                            <a:srgbClr val="000000"/>
                          </a:solidFill>
                          <a:effectLst/>
                          <a:latin typeface="Segoe UI" panose="020B0502040204020203" pitchFamily="34" charset="0"/>
                          <a:ea typeface="Segoe UI" panose="020B0502040204020203" pitchFamily="34" charset="0"/>
                          <a:cs typeface="Segoe UI" panose="020B0502040204020203" pitchFamily="34" charset="0"/>
                        </a:rPr>
                        <a:t>central</a:t>
                      </a:r>
                      <a:r>
                        <a:rPr lang="hu-HU" sz="12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 </a:t>
                      </a:r>
                      <a:r>
                        <a:rPr lang="hu-HU" sz="1200" b="0" i="0" u="none" strike="noStrike" dirty="0" err="1">
                          <a:solidFill>
                            <a:srgbClr val="000000"/>
                          </a:solidFill>
                          <a:effectLst/>
                          <a:latin typeface="Segoe UI" panose="020B0502040204020203" pitchFamily="34" charset="0"/>
                          <a:ea typeface="Segoe UI" panose="020B0502040204020203" pitchFamily="34" charset="0"/>
                          <a:cs typeface="Segoe UI" panose="020B0502040204020203" pitchFamily="34" charset="0"/>
                        </a:rPr>
                        <a:t>subsystem</a:t>
                      </a:r>
                      <a:endParaRPr lang="hu-HU" sz="12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-1 </a:t>
                      </a:r>
                      <a:r>
                        <a:rPr lang="hu-HU" sz="1050" b="0"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360 650,20</a:t>
                      </a:r>
                      <a:endPar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a:t>
                      </a:r>
                      <a:r>
                        <a:rPr lang="hu-HU" sz="1050" b="0"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393 761,40</a:t>
                      </a:r>
                      <a:endPar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a:t>
                      </a:r>
                      <a:r>
                        <a:rPr lang="hu-HU" sz="1050" b="0"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429 909,40</a:t>
                      </a:r>
                      <a:endPar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42665">
                <a:tc>
                  <a:txBody>
                    <a:bodyPr/>
                    <a:lstStyle/>
                    <a:p>
                      <a:pPr algn="r" fontAlgn="ctr"/>
                      <a:r>
                        <a:rPr lang="hu-HU" sz="12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Cash </a:t>
                      </a:r>
                      <a:r>
                        <a:rPr lang="hu-HU" sz="1200" b="0" i="0" u="none" strike="noStrike" dirty="0" err="1">
                          <a:solidFill>
                            <a:srgbClr val="000000"/>
                          </a:solidFill>
                          <a:effectLst/>
                          <a:latin typeface="Segoe UI" panose="020B0502040204020203" pitchFamily="34" charset="0"/>
                          <a:ea typeface="Segoe UI" panose="020B0502040204020203" pitchFamily="34" charset="0"/>
                          <a:cs typeface="Segoe UI" panose="020B0502040204020203" pitchFamily="34" charset="0"/>
                        </a:rPr>
                        <a:t>balance</a:t>
                      </a:r>
                      <a:r>
                        <a:rPr lang="hu-HU" sz="12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 of local </a:t>
                      </a:r>
                      <a:r>
                        <a:rPr lang="hu-HU" sz="1200" b="0" i="0" u="none" strike="noStrike" dirty="0" err="1">
                          <a:solidFill>
                            <a:srgbClr val="000000"/>
                          </a:solidFill>
                          <a:effectLst/>
                          <a:latin typeface="Segoe UI" panose="020B0502040204020203" pitchFamily="34" charset="0"/>
                          <a:ea typeface="Segoe UI" panose="020B0502040204020203" pitchFamily="34" charset="0"/>
                          <a:cs typeface="Segoe UI" panose="020B0502040204020203" pitchFamily="34" charset="0"/>
                        </a:rPr>
                        <a:t>governments</a:t>
                      </a:r>
                      <a:endParaRPr lang="hu-HU" sz="12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203 100,00</a:t>
                      </a:r>
                      <a:endPar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a:t>
                      </a:r>
                      <a:r>
                        <a:rPr lang="hu-HU" sz="1050" b="0"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355 793,00</a:t>
                      </a:r>
                      <a:endPar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a:t>
                      </a:r>
                      <a:r>
                        <a:rPr lang="hu-HU" sz="1050" b="0"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147 845,00</a:t>
                      </a:r>
                      <a:endPar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42665">
                <a:tc>
                  <a:txBody>
                    <a:bodyPr/>
                    <a:lstStyle/>
                    <a:p>
                      <a:pPr algn="r" fontAlgn="ctr"/>
                      <a:r>
                        <a:rPr lang="hu-HU" sz="120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Cash </a:t>
                      </a:r>
                      <a:r>
                        <a:rPr lang="hu-HU" sz="1200" b="1" i="0" u="none" strike="noStrike" dirty="0" err="1">
                          <a:solidFill>
                            <a:srgbClr val="000000"/>
                          </a:solidFill>
                          <a:effectLst/>
                          <a:latin typeface="Segoe UI" panose="020B0502040204020203" pitchFamily="34" charset="0"/>
                          <a:ea typeface="Segoe UI" panose="020B0502040204020203" pitchFamily="34" charset="0"/>
                          <a:cs typeface="Segoe UI" panose="020B0502040204020203" pitchFamily="34" charset="0"/>
                        </a:rPr>
                        <a:t>balance</a:t>
                      </a:r>
                      <a:r>
                        <a:rPr lang="hu-HU" sz="120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 of </a:t>
                      </a:r>
                      <a:r>
                        <a:rPr lang="hu-HU" sz="1200" b="1" i="0" u="none" strike="noStrike" dirty="0" err="1">
                          <a:solidFill>
                            <a:srgbClr val="000000"/>
                          </a:solidFill>
                          <a:effectLst/>
                          <a:latin typeface="Segoe UI" panose="020B0502040204020203" pitchFamily="34" charset="0"/>
                          <a:ea typeface="Segoe UI" panose="020B0502040204020203" pitchFamily="34" charset="0"/>
                          <a:cs typeface="Segoe UI" panose="020B0502040204020203" pitchFamily="34" charset="0"/>
                        </a:rPr>
                        <a:t>general</a:t>
                      </a:r>
                      <a:r>
                        <a:rPr lang="hu-HU" sz="120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 </a:t>
                      </a:r>
                      <a:r>
                        <a:rPr lang="hu-HU" sz="1200" b="1" i="0" u="none" strike="noStrike" dirty="0" err="1">
                          <a:solidFill>
                            <a:srgbClr val="000000"/>
                          </a:solidFill>
                          <a:effectLst/>
                          <a:latin typeface="Segoe UI" panose="020B0502040204020203" pitchFamily="34" charset="0"/>
                          <a:ea typeface="Segoe UI" panose="020B0502040204020203" pitchFamily="34" charset="0"/>
                          <a:cs typeface="Segoe UI" panose="020B0502040204020203" pitchFamily="34" charset="0"/>
                        </a:rPr>
                        <a:t>government</a:t>
                      </a:r>
                      <a:endParaRPr lang="hu-HU" sz="120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-1 </a:t>
                      </a:r>
                      <a:r>
                        <a:rPr lang="hu-HU" sz="1050" b="1"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157 550,20</a:t>
                      </a:r>
                      <a:endParaRPr lang="hu-HU" sz="105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a:t>
                      </a:r>
                      <a:r>
                        <a:rPr lang="hu-HU" sz="1050" b="1"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749 554,40</a:t>
                      </a:r>
                      <a:endParaRPr lang="hu-HU" sz="105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a:t>
                      </a:r>
                      <a:r>
                        <a:rPr lang="hu-HU" sz="1050" b="1"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577 754,40</a:t>
                      </a:r>
                      <a:endParaRPr lang="hu-HU" sz="105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42665">
                <a:tc>
                  <a:txBody>
                    <a:bodyPr/>
                    <a:lstStyle/>
                    <a:p>
                      <a:pPr algn="r" fontAlgn="ctr"/>
                      <a:r>
                        <a:rPr lang="hu-HU" sz="12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ESA </a:t>
                      </a:r>
                      <a:r>
                        <a:rPr lang="hu-HU" sz="1200" b="0" i="0" u="none" strike="noStrike" dirty="0" err="1">
                          <a:solidFill>
                            <a:srgbClr val="000000"/>
                          </a:solidFill>
                          <a:effectLst/>
                          <a:latin typeface="Segoe UI" panose="020B0502040204020203" pitchFamily="34" charset="0"/>
                          <a:ea typeface="Segoe UI" panose="020B0502040204020203" pitchFamily="34" charset="0"/>
                          <a:cs typeface="Segoe UI" panose="020B0502040204020203" pitchFamily="34" charset="0"/>
                        </a:rPr>
                        <a:t>bridge</a:t>
                      </a:r>
                      <a:endParaRPr lang="hu-HU" sz="12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175 603,80</a:t>
                      </a:r>
                      <a:endPar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a:t>
                      </a:r>
                      <a:r>
                        <a:rPr lang="hu-HU" sz="1050" b="0"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35 230,20</a:t>
                      </a:r>
                      <a:endPar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a:t>
                      </a:r>
                      <a:r>
                        <a:rPr lang="hu-HU" sz="1050" b="0"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120 700,00</a:t>
                      </a:r>
                      <a:endPar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42665">
                <a:tc>
                  <a:txBody>
                    <a:bodyPr/>
                    <a:lstStyle/>
                    <a:p>
                      <a:pPr algn="r" fontAlgn="ctr"/>
                      <a:r>
                        <a:rPr lang="hu-HU" sz="1200" b="0"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ESA balance of general government</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a:t>
                      </a:r>
                      <a:r>
                        <a:rPr lang="hu-HU" sz="1050" b="0"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981 946,40</a:t>
                      </a:r>
                      <a:endPar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a:t>
                      </a:r>
                      <a:r>
                        <a:rPr lang="hu-HU" sz="1050" b="0"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784 784,60</a:t>
                      </a:r>
                      <a:endPar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a:t>
                      </a:r>
                      <a:r>
                        <a:rPr lang="hu-HU" sz="1050" b="0"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698 454,40</a:t>
                      </a:r>
                      <a:endParaRPr lang="hu-HU" sz="105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442665">
                <a:tc>
                  <a:txBody>
                    <a:bodyPr/>
                    <a:lstStyle/>
                    <a:p>
                      <a:pPr algn="r" fontAlgn="ctr"/>
                      <a:r>
                        <a:rPr lang="hu-HU" sz="1200" b="1"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ESA balance of general government in percent of GDP</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1"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-2,40</a:t>
                      </a:r>
                      <a:r>
                        <a:rPr lang="hu-HU" sz="105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1"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-1,80</a:t>
                      </a:r>
                      <a:r>
                        <a:rPr lang="hu-HU" sz="105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hu-HU" sz="1050" b="1"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-1,50</a:t>
                      </a:r>
                      <a:r>
                        <a:rPr lang="hu-HU" sz="105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a:t>
                      </a:r>
                    </a:p>
                  </a:txBody>
                  <a:tcPr marL="6540" marR="6540" marT="65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42665">
                <a:tc>
                  <a:txBody>
                    <a:bodyPr/>
                    <a:lstStyle/>
                    <a:p>
                      <a:pPr algn="r" fontAlgn="ctr"/>
                      <a:r>
                        <a:rPr lang="hu-HU" sz="1200" b="0" i="0" u="none" strike="noStrike">
                          <a:solidFill>
                            <a:srgbClr val="FFFFFF"/>
                          </a:solidFill>
                          <a:effectLst/>
                          <a:latin typeface="Segoe UI" panose="020B0502040204020203" pitchFamily="34" charset="0"/>
                          <a:ea typeface="Segoe UI" panose="020B0502040204020203" pitchFamily="34" charset="0"/>
                          <a:cs typeface="Segoe UI" panose="020B0502040204020203" pitchFamily="34" charset="0"/>
                        </a:rPr>
                        <a:t> </a:t>
                      </a:r>
                    </a:p>
                  </a:txBody>
                  <a:tcPr marL="6540" marR="6540" marT="654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hu-HU" sz="1050" b="0" i="0" u="none" strike="noStrike" dirty="0">
                          <a:solidFill>
                            <a:srgbClr val="FFFFFF"/>
                          </a:solidFill>
                          <a:effectLst/>
                          <a:latin typeface="Segoe UI" panose="020B0502040204020203" pitchFamily="34" charset="0"/>
                          <a:ea typeface="Segoe UI" panose="020B0502040204020203" pitchFamily="34" charset="0"/>
                          <a:cs typeface="Segoe UI" panose="020B0502040204020203" pitchFamily="34" charset="0"/>
                        </a:rPr>
                        <a:t> </a:t>
                      </a:r>
                    </a:p>
                  </a:txBody>
                  <a:tcPr marL="6540" marR="6540" marT="654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hu-HU" sz="1050" b="0" i="0" u="none" strike="noStrike">
                          <a:solidFill>
                            <a:srgbClr val="FFFFFF"/>
                          </a:solidFill>
                          <a:effectLst/>
                          <a:latin typeface="Segoe UI" panose="020B0502040204020203" pitchFamily="34" charset="0"/>
                          <a:ea typeface="Segoe UI" panose="020B0502040204020203" pitchFamily="34" charset="0"/>
                          <a:cs typeface="Segoe UI" panose="020B0502040204020203" pitchFamily="34" charset="0"/>
                        </a:rPr>
                        <a:t> </a:t>
                      </a:r>
                    </a:p>
                  </a:txBody>
                  <a:tcPr marL="6540" marR="6540" marT="654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hu-HU" sz="1050" b="0" i="1" u="none" strike="noStrike" dirty="0" err="1">
                          <a:solidFill>
                            <a:srgbClr val="000000"/>
                          </a:solidFill>
                          <a:effectLst/>
                          <a:latin typeface="Segoe UI" panose="020B0502040204020203" pitchFamily="34" charset="0"/>
                          <a:ea typeface="Segoe UI" panose="020B0502040204020203" pitchFamily="34" charset="0"/>
                          <a:cs typeface="Segoe UI" panose="020B0502040204020203" pitchFamily="34" charset="0"/>
                        </a:rPr>
                        <a:t>billion</a:t>
                      </a:r>
                      <a:r>
                        <a:rPr lang="hu-HU" sz="1050" b="0" i="1"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 HUF</a:t>
                      </a:r>
                    </a:p>
                  </a:txBody>
                  <a:tcPr marL="6540" marR="6540" marT="654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42665">
                <a:tc>
                  <a:txBody>
                    <a:bodyPr/>
                    <a:lstStyle/>
                    <a:p>
                      <a:pPr algn="r" fontAlgn="ctr"/>
                      <a:r>
                        <a:rPr lang="hu-HU" sz="120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 </a:t>
                      </a:r>
                    </a:p>
                  </a:txBody>
                  <a:tcPr marL="6540" marR="6540" marT="65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hu-HU" sz="105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2018. </a:t>
                      </a:r>
                    </a:p>
                  </a:txBody>
                  <a:tcPr marL="6540" marR="6540" marT="65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hu-HU" sz="105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2019. </a:t>
                      </a:r>
                    </a:p>
                  </a:txBody>
                  <a:tcPr marL="6540" marR="6540" marT="65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hu-HU" sz="105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2020. </a:t>
                      </a:r>
                    </a:p>
                  </a:txBody>
                  <a:tcPr marL="6540" marR="6540" marT="65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9"/>
                  </a:ext>
                </a:extLst>
              </a:tr>
              <a:tr h="442665">
                <a:tc>
                  <a:txBody>
                    <a:bodyPr/>
                    <a:lstStyle/>
                    <a:p>
                      <a:pPr algn="r" fontAlgn="ctr"/>
                      <a:r>
                        <a:rPr lang="hu-HU" sz="1200" b="1" i="0" u="none" strike="noStrike" dirty="0" err="1">
                          <a:solidFill>
                            <a:srgbClr val="000000"/>
                          </a:solidFill>
                          <a:effectLst/>
                          <a:latin typeface="Segoe UI" panose="020B0502040204020203" pitchFamily="34" charset="0"/>
                          <a:ea typeface="Segoe UI" panose="020B0502040204020203" pitchFamily="34" charset="0"/>
                          <a:cs typeface="Segoe UI" panose="020B0502040204020203" pitchFamily="34" charset="0"/>
                        </a:rPr>
                        <a:t>Government</a:t>
                      </a:r>
                      <a:r>
                        <a:rPr lang="hu-HU" sz="120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 </a:t>
                      </a:r>
                      <a:r>
                        <a:rPr lang="hu-HU" sz="1200" b="1" i="0" u="none" strike="noStrike" dirty="0" err="1">
                          <a:solidFill>
                            <a:srgbClr val="000000"/>
                          </a:solidFill>
                          <a:effectLst/>
                          <a:latin typeface="Segoe UI" panose="020B0502040204020203" pitchFamily="34" charset="0"/>
                          <a:ea typeface="Segoe UI" panose="020B0502040204020203" pitchFamily="34" charset="0"/>
                          <a:cs typeface="Segoe UI" panose="020B0502040204020203" pitchFamily="34" charset="0"/>
                        </a:rPr>
                        <a:t>debt</a:t>
                      </a:r>
                      <a:endParaRPr lang="hu-HU" sz="120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hu-HU" sz="1050" b="1"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29 027,30</a:t>
                      </a:r>
                      <a:endParaRPr lang="hu-HU" sz="105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hu-HU" sz="1050" b="1"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29 674,80</a:t>
                      </a:r>
                      <a:endParaRPr lang="hu-HU" sz="105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hu-HU" sz="1050" b="1"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30 129,40</a:t>
                      </a:r>
                      <a:endParaRPr lang="hu-HU" sz="105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6540" marR="6540" marT="65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442665">
                <a:tc>
                  <a:txBody>
                    <a:bodyPr/>
                    <a:lstStyle/>
                    <a:p>
                      <a:pPr algn="r" fontAlgn="ctr"/>
                      <a:r>
                        <a:rPr lang="hu-HU" sz="1200" b="1" i="0" u="none" strike="noStrike" dirty="0" err="1">
                          <a:solidFill>
                            <a:srgbClr val="000000"/>
                          </a:solidFill>
                          <a:effectLst/>
                          <a:latin typeface="Segoe UI" panose="020B0502040204020203" pitchFamily="34" charset="0"/>
                          <a:ea typeface="Segoe UI" panose="020B0502040204020203" pitchFamily="34" charset="0"/>
                          <a:cs typeface="Segoe UI" panose="020B0502040204020203" pitchFamily="34" charset="0"/>
                        </a:rPr>
                        <a:t>Government</a:t>
                      </a:r>
                      <a:r>
                        <a:rPr lang="hu-HU" sz="120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 </a:t>
                      </a:r>
                      <a:r>
                        <a:rPr lang="hu-HU" sz="1200" b="1" i="0" u="none" strike="noStrike" dirty="0" err="1">
                          <a:solidFill>
                            <a:srgbClr val="000000"/>
                          </a:solidFill>
                          <a:effectLst/>
                          <a:latin typeface="Segoe UI" panose="020B0502040204020203" pitchFamily="34" charset="0"/>
                          <a:ea typeface="Segoe UI" panose="020B0502040204020203" pitchFamily="34" charset="0"/>
                          <a:cs typeface="Segoe UI" panose="020B0502040204020203" pitchFamily="34" charset="0"/>
                        </a:rPr>
                        <a:t>debt</a:t>
                      </a:r>
                      <a:r>
                        <a:rPr lang="hu-HU" sz="120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 </a:t>
                      </a:r>
                      <a:r>
                        <a:rPr lang="hu-HU" sz="1200" b="1" i="0" u="none" strike="noStrike" dirty="0" err="1">
                          <a:solidFill>
                            <a:srgbClr val="000000"/>
                          </a:solidFill>
                          <a:effectLst/>
                          <a:latin typeface="Segoe UI" panose="020B0502040204020203" pitchFamily="34" charset="0"/>
                          <a:ea typeface="Segoe UI" panose="020B0502040204020203" pitchFamily="34" charset="0"/>
                          <a:cs typeface="Segoe UI" panose="020B0502040204020203" pitchFamily="34" charset="0"/>
                        </a:rPr>
                        <a:t>as</a:t>
                      </a:r>
                      <a:r>
                        <a:rPr lang="hu-HU" sz="120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 a </a:t>
                      </a:r>
                      <a:r>
                        <a:rPr lang="hu-HU" sz="1200" b="1" i="0" u="none" strike="noStrike" dirty="0" err="1">
                          <a:solidFill>
                            <a:srgbClr val="000000"/>
                          </a:solidFill>
                          <a:effectLst/>
                          <a:latin typeface="Segoe UI" panose="020B0502040204020203" pitchFamily="34" charset="0"/>
                          <a:ea typeface="Segoe UI" panose="020B0502040204020203" pitchFamily="34" charset="0"/>
                          <a:cs typeface="Segoe UI" panose="020B0502040204020203" pitchFamily="34" charset="0"/>
                        </a:rPr>
                        <a:t>percentage</a:t>
                      </a:r>
                      <a:r>
                        <a:rPr lang="hu-HU" sz="120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 of GDP</a:t>
                      </a:r>
                    </a:p>
                  </a:txBody>
                  <a:tcPr marL="6540" marR="6540" marT="65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hu-HU" sz="1050" b="1"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71,20</a:t>
                      </a:r>
                      <a:r>
                        <a:rPr lang="hu-HU" sz="105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a:t>
                      </a:r>
                    </a:p>
                  </a:txBody>
                  <a:tcPr marL="6540" marR="6540" marT="65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hu-HU" sz="1050" b="1"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68,10</a:t>
                      </a:r>
                      <a:r>
                        <a:rPr lang="hu-HU" sz="105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a:t>
                      </a:r>
                    </a:p>
                  </a:txBody>
                  <a:tcPr marL="6540" marR="6540" marT="65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hu-HU" sz="1050" b="1"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64,80</a:t>
                      </a:r>
                      <a:r>
                        <a:rPr lang="hu-HU" sz="105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a:t>
                      </a:r>
                    </a:p>
                  </a:txBody>
                  <a:tcPr marL="6540" marR="6540" marT="65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2" name="Szövegdoboz 1"/>
          <p:cNvSpPr txBox="1"/>
          <p:nvPr/>
        </p:nvSpPr>
        <p:spPr>
          <a:xfrm>
            <a:off x="0" y="116632"/>
            <a:ext cx="9144000" cy="461665"/>
          </a:xfrm>
          <a:prstGeom prst="rect">
            <a:avLst/>
          </a:prstGeom>
          <a:noFill/>
        </p:spPr>
        <p:txBody>
          <a:bodyPr wrap="square" rtlCol="0">
            <a:spAutoFit/>
          </a:bodyPr>
          <a:lstStyle/>
          <a:p>
            <a:pPr algn="ctr"/>
            <a:r>
              <a:rPr lang="hu-HU" sz="2400" b="1" dirty="0">
                <a:latin typeface="Segoe UI" panose="020B0502040204020203" pitchFamily="34" charset="0"/>
                <a:ea typeface="Segoe UI" panose="020B0502040204020203" pitchFamily="34" charset="0"/>
                <a:cs typeface="Segoe UI" panose="020B0502040204020203" pitchFamily="34" charset="0"/>
              </a:rPr>
              <a:t>GD - </a:t>
            </a:r>
            <a:r>
              <a:rPr lang="hu-HU" sz="2400" b="1" dirty="0" err="1">
                <a:latin typeface="Segoe UI" panose="020B0502040204020203" pitchFamily="34" charset="0"/>
                <a:ea typeface="Segoe UI" panose="020B0502040204020203" pitchFamily="34" charset="0"/>
                <a:cs typeface="Segoe UI" panose="020B0502040204020203" pitchFamily="34" charset="0"/>
              </a:rPr>
              <a:t>Government</a:t>
            </a:r>
            <a:r>
              <a:rPr lang="hu-HU" sz="2400" b="1" dirty="0">
                <a:latin typeface="Segoe UI" panose="020B0502040204020203" pitchFamily="34" charset="0"/>
                <a:ea typeface="Segoe UI" panose="020B0502040204020203" pitchFamily="34" charset="0"/>
                <a:cs typeface="Segoe UI" panose="020B0502040204020203" pitchFamily="34" charset="0"/>
              </a:rPr>
              <a:t> </a:t>
            </a:r>
            <a:r>
              <a:rPr lang="hu-HU" sz="2400" b="1" dirty="0" err="1">
                <a:latin typeface="Segoe UI" panose="020B0502040204020203" pitchFamily="34" charset="0"/>
                <a:ea typeface="Segoe UI" panose="020B0502040204020203" pitchFamily="34" charset="0"/>
                <a:cs typeface="Segoe UI" panose="020B0502040204020203" pitchFamily="34" charset="0"/>
              </a:rPr>
              <a:t>decision</a:t>
            </a:r>
            <a:r>
              <a:rPr lang="hu-HU" sz="2400" b="1" dirty="0">
                <a:latin typeface="Segoe UI" panose="020B0502040204020203" pitchFamily="34" charset="0"/>
                <a:ea typeface="Segoe UI" panose="020B0502040204020203" pitchFamily="34" charset="0"/>
                <a:cs typeface="Segoe UI" panose="020B0502040204020203" pitchFamily="34" charset="0"/>
              </a:rPr>
              <a:t> II.</a:t>
            </a:r>
          </a:p>
        </p:txBody>
      </p:sp>
      <p:cxnSp>
        <p:nvCxnSpPr>
          <p:cNvPr id="4" name="Egyenes összekötő 3"/>
          <p:cNvCxnSpPr/>
          <p:nvPr/>
        </p:nvCxnSpPr>
        <p:spPr>
          <a:xfrm>
            <a:off x="126926" y="587079"/>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0637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672157"/>
            <a:ext cx="9165771" cy="308571"/>
          </a:xfrm>
        </p:spPr>
        <p:txBody>
          <a:bodyPr>
            <a:normAutofit/>
          </a:bodyPr>
          <a:lstStyle/>
          <a:p>
            <a:pPr algn="l"/>
            <a:r>
              <a:rPr lang="hu-HU" sz="1400" dirty="0" err="1"/>
              <a:t>Macroeconomic</a:t>
            </a:r>
            <a:r>
              <a:rPr lang="hu-HU" sz="1400" dirty="0"/>
              <a:t> </a:t>
            </a:r>
            <a:r>
              <a:rPr lang="hu-HU" sz="1400" dirty="0" err="1"/>
              <a:t>forecast</a:t>
            </a:r>
            <a:r>
              <a:rPr lang="hu-HU" sz="1400" dirty="0"/>
              <a:t> 2017-2021 (</a:t>
            </a:r>
            <a:r>
              <a:rPr lang="hu-HU" sz="1400" err="1"/>
              <a:t>year-on</a:t>
            </a:r>
            <a:r>
              <a:rPr lang="hu-HU" sz="1400"/>
              <a:t> year, </a:t>
            </a:r>
            <a:r>
              <a:rPr lang="hu-HU" sz="1400" dirty="0"/>
              <a:t>percent)</a:t>
            </a:r>
          </a:p>
        </p:txBody>
      </p:sp>
      <p:sp>
        <p:nvSpPr>
          <p:cNvPr id="5" name="Szövegdoboz 4"/>
          <p:cNvSpPr txBox="1"/>
          <p:nvPr/>
        </p:nvSpPr>
        <p:spPr>
          <a:xfrm>
            <a:off x="0" y="116632"/>
            <a:ext cx="9144000" cy="453970"/>
          </a:xfrm>
          <a:prstGeom prst="rect">
            <a:avLst/>
          </a:prstGeom>
          <a:noFill/>
        </p:spPr>
        <p:txBody>
          <a:bodyPr wrap="square" rtlCol="0">
            <a:spAutoFit/>
          </a:bodyPr>
          <a:lstStyle/>
          <a:p>
            <a:pPr algn="ctr"/>
            <a:r>
              <a:rPr lang="hu-HU" sz="2350" b="1" dirty="0">
                <a:latin typeface="Segoe UI" panose="020B0502040204020203" pitchFamily="34" charset="0"/>
                <a:ea typeface="Segoe UI" panose="020B0502040204020203" pitchFamily="34" charset="0"/>
                <a:cs typeface="Segoe UI" panose="020B0502040204020203" pitchFamily="34" charset="0"/>
              </a:rPr>
              <a:t>MBO (December ~ </a:t>
            </a:r>
            <a:r>
              <a:rPr lang="hu-HU" sz="2350" b="1" dirty="0" err="1">
                <a:latin typeface="Segoe UI" panose="020B0502040204020203" pitchFamily="34" charset="0"/>
                <a:ea typeface="Segoe UI" panose="020B0502040204020203" pitchFamily="34" charset="0"/>
                <a:cs typeface="Segoe UI" panose="020B0502040204020203" pitchFamily="34" charset="0"/>
              </a:rPr>
              <a:t>Government</a:t>
            </a:r>
            <a:r>
              <a:rPr lang="hu-HU" sz="2350" b="1" dirty="0">
                <a:latin typeface="Segoe UI" panose="020B0502040204020203" pitchFamily="34" charset="0"/>
                <a:ea typeface="Segoe UI" panose="020B0502040204020203" pitchFamily="34" charset="0"/>
                <a:cs typeface="Segoe UI" panose="020B0502040204020203" pitchFamily="34" charset="0"/>
              </a:rPr>
              <a:t> </a:t>
            </a:r>
            <a:r>
              <a:rPr lang="hu-HU" sz="2350" b="1" dirty="0" err="1">
                <a:latin typeface="Segoe UI" panose="020B0502040204020203" pitchFamily="34" charset="0"/>
                <a:ea typeface="Segoe UI" panose="020B0502040204020203" pitchFamily="34" charset="0"/>
                <a:cs typeface="Segoe UI" panose="020B0502040204020203" pitchFamily="34" charset="0"/>
              </a:rPr>
              <a:t>decision</a:t>
            </a:r>
            <a:r>
              <a:rPr lang="hu-HU" sz="2350" b="1" dirty="0">
                <a:latin typeface="Segoe UI" panose="020B0502040204020203" pitchFamily="34" charset="0"/>
                <a:ea typeface="Segoe UI" panose="020B0502040204020203" pitchFamily="34" charset="0"/>
                <a:cs typeface="Segoe UI" panose="020B0502040204020203" pitchFamily="34" charset="0"/>
              </a:rPr>
              <a:t>) I.</a:t>
            </a:r>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125" t="29445" r="30521" b="7221"/>
          <a:stretch/>
        </p:blipFill>
        <p:spPr bwMode="auto">
          <a:xfrm>
            <a:off x="251520" y="1052735"/>
            <a:ext cx="8640960" cy="5211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Egyenes összekötő 5"/>
          <p:cNvCxnSpPr/>
          <p:nvPr/>
        </p:nvCxnSpPr>
        <p:spPr>
          <a:xfrm>
            <a:off x="126926" y="587079"/>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6976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672157"/>
            <a:ext cx="9165771" cy="308571"/>
          </a:xfrm>
        </p:spPr>
        <p:txBody>
          <a:bodyPr>
            <a:normAutofit/>
          </a:bodyPr>
          <a:lstStyle/>
          <a:p>
            <a:pPr algn="l"/>
            <a:r>
              <a:rPr lang="hu-HU" sz="1400" dirty="0" err="1"/>
              <a:t>Macroeconomic</a:t>
            </a:r>
            <a:r>
              <a:rPr lang="hu-HU" sz="1400" dirty="0"/>
              <a:t> and </a:t>
            </a:r>
            <a:r>
              <a:rPr lang="hu-HU" sz="1400" dirty="0" err="1"/>
              <a:t>budget</a:t>
            </a:r>
            <a:r>
              <a:rPr lang="hu-HU" sz="1400" dirty="0"/>
              <a:t> </a:t>
            </a:r>
            <a:r>
              <a:rPr lang="hu-HU" sz="1400" dirty="0" err="1"/>
              <a:t>outlook</a:t>
            </a:r>
            <a:r>
              <a:rPr lang="hu-HU" sz="1400" dirty="0"/>
              <a:t> 2018-2021</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583" t="24971" r="30260" b="28117"/>
          <a:stretch/>
        </p:blipFill>
        <p:spPr bwMode="auto">
          <a:xfrm>
            <a:off x="0" y="1052736"/>
            <a:ext cx="4464496" cy="3853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0625" t="28889" r="30521" b="16142"/>
          <a:stretch/>
        </p:blipFill>
        <p:spPr bwMode="auto">
          <a:xfrm>
            <a:off x="4572000" y="1052736"/>
            <a:ext cx="4464496" cy="5231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zövegdoboz 4"/>
          <p:cNvSpPr txBox="1"/>
          <p:nvPr/>
        </p:nvSpPr>
        <p:spPr>
          <a:xfrm>
            <a:off x="0" y="116632"/>
            <a:ext cx="9144000" cy="453970"/>
          </a:xfrm>
          <a:prstGeom prst="rect">
            <a:avLst/>
          </a:prstGeom>
          <a:noFill/>
        </p:spPr>
        <p:txBody>
          <a:bodyPr wrap="square" rtlCol="0">
            <a:spAutoFit/>
          </a:bodyPr>
          <a:lstStyle/>
          <a:p>
            <a:pPr algn="ctr"/>
            <a:r>
              <a:rPr lang="hu-HU" sz="2350" b="1" dirty="0">
                <a:latin typeface="Segoe UI" panose="020B0502040204020203" pitchFamily="34" charset="0"/>
                <a:ea typeface="Segoe UI" panose="020B0502040204020203" pitchFamily="34" charset="0"/>
                <a:cs typeface="Segoe UI" panose="020B0502040204020203" pitchFamily="34" charset="0"/>
              </a:rPr>
              <a:t>MBO (December ~ </a:t>
            </a:r>
            <a:r>
              <a:rPr lang="hu-HU" sz="2350" b="1" dirty="0" err="1">
                <a:latin typeface="Segoe UI" panose="020B0502040204020203" pitchFamily="34" charset="0"/>
                <a:ea typeface="Segoe UI" panose="020B0502040204020203" pitchFamily="34" charset="0"/>
                <a:cs typeface="Segoe UI" panose="020B0502040204020203" pitchFamily="34" charset="0"/>
              </a:rPr>
              <a:t>Government</a:t>
            </a:r>
            <a:r>
              <a:rPr lang="hu-HU" sz="2350" b="1" dirty="0">
                <a:latin typeface="Segoe UI" panose="020B0502040204020203" pitchFamily="34" charset="0"/>
                <a:ea typeface="Segoe UI" panose="020B0502040204020203" pitchFamily="34" charset="0"/>
                <a:cs typeface="Segoe UI" panose="020B0502040204020203" pitchFamily="34" charset="0"/>
              </a:rPr>
              <a:t> </a:t>
            </a:r>
            <a:r>
              <a:rPr lang="hu-HU" sz="2350" b="1" dirty="0" err="1">
                <a:latin typeface="Segoe UI" panose="020B0502040204020203" pitchFamily="34" charset="0"/>
                <a:ea typeface="Segoe UI" panose="020B0502040204020203" pitchFamily="34" charset="0"/>
                <a:cs typeface="Segoe UI" panose="020B0502040204020203" pitchFamily="34" charset="0"/>
              </a:rPr>
              <a:t>decision</a:t>
            </a:r>
            <a:r>
              <a:rPr lang="hu-HU" sz="2350" b="1" dirty="0">
                <a:latin typeface="Segoe UI" panose="020B0502040204020203" pitchFamily="34" charset="0"/>
                <a:ea typeface="Segoe UI" panose="020B0502040204020203" pitchFamily="34" charset="0"/>
                <a:cs typeface="Segoe UI" panose="020B0502040204020203" pitchFamily="34" charset="0"/>
              </a:rPr>
              <a:t>) II.</a:t>
            </a:r>
          </a:p>
        </p:txBody>
      </p:sp>
      <p:cxnSp>
        <p:nvCxnSpPr>
          <p:cNvPr id="6" name="Egyenes összekötő 5"/>
          <p:cNvCxnSpPr/>
          <p:nvPr/>
        </p:nvCxnSpPr>
        <p:spPr>
          <a:xfrm>
            <a:off x="126926" y="587079"/>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8349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p:cNvSpPr txBox="1"/>
          <p:nvPr/>
        </p:nvSpPr>
        <p:spPr>
          <a:xfrm>
            <a:off x="0" y="116632"/>
            <a:ext cx="9144000" cy="461665"/>
          </a:xfrm>
          <a:prstGeom prst="rect">
            <a:avLst/>
          </a:prstGeom>
          <a:noFill/>
        </p:spPr>
        <p:txBody>
          <a:bodyPr wrap="square" rtlCol="0">
            <a:spAutoFit/>
          </a:bodyPr>
          <a:lstStyle/>
          <a:p>
            <a:pPr algn="ctr"/>
            <a:r>
              <a:rPr lang="hu-HU" sz="2400" b="1" dirty="0">
                <a:latin typeface="Segoe UI" panose="020B0502040204020203" pitchFamily="34" charset="0"/>
                <a:ea typeface="Segoe UI" panose="020B0502040204020203" pitchFamily="34" charset="0"/>
                <a:cs typeface="Segoe UI" panose="020B0502040204020203" pitchFamily="34" charset="0"/>
              </a:rPr>
              <a:t>CP I.</a:t>
            </a:r>
          </a:p>
        </p:txBody>
      </p:sp>
      <p:cxnSp>
        <p:nvCxnSpPr>
          <p:cNvPr id="5" name="Egyenes összekötő 4"/>
          <p:cNvCxnSpPr/>
          <p:nvPr/>
        </p:nvCxnSpPr>
        <p:spPr>
          <a:xfrm>
            <a:off x="126926" y="587079"/>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00" name="Diagram 99"/>
          <p:cNvGraphicFramePr/>
          <p:nvPr>
            <p:extLst>
              <p:ext uri="{D42A27DB-BD31-4B8C-83A1-F6EECF244321}">
                <p14:modId xmlns:p14="http://schemas.microsoft.com/office/powerpoint/2010/main" val="2366572052"/>
              </p:ext>
            </p:extLst>
          </p:nvPr>
        </p:nvGraphicFramePr>
        <p:xfrm>
          <a:off x="107504" y="692696"/>
          <a:ext cx="8928992"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2849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692696"/>
            <a:ext cx="9165771" cy="288032"/>
          </a:xfrm>
        </p:spPr>
        <p:txBody>
          <a:bodyPr>
            <a:noAutofit/>
          </a:bodyPr>
          <a:lstStyle/>
          <a:p>
            <a:pPr algn="l"/>
            <a:r>
              <a:rPr lang="hu-HU" sz="1400" dirty="0"/>
              <a:t>a) General </a:t>
            </a:r>
            <a:r>
              <a:rPr lang="hu-HU" sz="1400" dirty="0" err="1"/>
              <a:t>government</a:t>
            </a:r>
            <a:r>
              <a:rPr lang="hu-HU" sz="1400" dirty="0"/>
              <a:t> </a:t>
            </a:r>
            <a:r>
              <a:rPr lang="hu-HU" sz="1400" dirty="0" err="1"/>
              <a:t>budgetary</a:t>
            </a:r>
            <a:r>
              <a:rPr lang="hu-HU" sz="1400" dirty="0"/>
              <a:t> </a:t>
            </a:r>
            <a:r>
              <a:rPr lang="hu-HU" sz="1400" dirty="0" err="1"/>
              <a:t>prospects</a:t>
            </a:r>
            <a:endParaRPr lang="hu-HU" sz="1400" dirty="0"/>
          </a:p>
        </p:txBody>
      </p:sp>
      <p:sp>
        <p:nvSpPr>
          <p:cNvPr id="4" name="Szövegdoboz 3"/>
          <p:cNvSpPr txBox="1"/>
          <p:nvPr/>
        </p:nvSpPr>
        <p:spPr>
          <a:xfrm>
            <a:off x="0" y="116632"/>
            <a:ext cx="9144000" cy="461665"/>
          </a:xfrm>
          <a:prstGeom prst="rect">
            <a:avLst/>
          </a:prstGeom>
          <a:noFill/>
        </p:spPr>
        <p:txBody>
          <a:bodyPr wrap="square" rtlCol="0">
            <a:spAutoFit/>
          </a:bodyPr>
          <a:lstStyle/>
          <a:p>
            <a:pPr algn="ctr"/>
            <a:r>
              <a:rPr lang="hu-HU" sz="2400" b="1" dirty="0">
                <a:latin typeface="Segoe UI" panose="020B0502040204020203" pitchFamily="34" charset="0"/>
                <a:ea typeface="Segoe UI" panose="020B0502040204020203" pitchFamily="34" charset="0"/>
                <a:cs typeface="Segoe UI" panose="020B0502040204020203" pitchFamily="34" charset="0"/>
              </a:rPr>
              <a:t>CP II.</a:t>
            </a:r>
          </a:p>
        </p:txBody>
      </p:sp>
      <p:graphicFrame>
        <p:nvGraphicFramePr>
          <p:cNvPr id="3" name="Táblázat 2"/>
          <p:cNvGraphicFramePr>
            <a:graphicFrameLocks noGrp="1"/>
          </p:cNvGraphicFramePr>
          <p:nvPr>
            <p:extLst>
              <p:ext uri="{D42A27DB-BD31-4B8C-83A1-F6EECF244321}">
                <p14:modId xmlns:p14="http://schemas.microsoft.com/office/powerpoint/2010/main" val="1814448623"/>
              </p:ext>
            </p:extLst>
          </p:nvPr>
        </p:nvGraphicFramePr>
        <p:xfrm>
          <a:off x="107506" y="1124738"/>
          <a:ext cx="8928988" cy="5112575"/>
        </p:xfrm>
        <a:graphic>
          <a:graphicData uri="http://schemas.openxmlformats.org/drawingml/2006/table">
            <a:tbl>
              <a:tblPr firstRow="1" firstCol="1" lastRow="1" lastCol="1" bandRow="1" bandCol="1"/>
              <a:tblGrid>
                <a:gridCol w="3530870">
                  <a:extLst>
                    <a:ext uri="{9D8B030D-6E8A-4147-A177-3AD203B41FA5}">
                      <a16:colId xmlns:a16="http://schemas.microsoft.com/office/drawing/2014/main" val="20000"/>
                    </a:ext>
                  </a:extLst>
                </a:gridCol>
                <a:gridCol w="700731">
                  <a:extLst>
                    <a:ext uri="{9D8B030D-6E8A-4147-A177-3AD203B41FA5}">
                      <a16:colId xmlns:a16="http://schemas.microsoft.com/office/drawing/2014/main" val="20001"/>
                    </a:ext>
                  </a:extLst>
                </a:gridCol>
                <a:gridCol w="818623">
                  <a:extLst>
                    <a:ext uri="{9D8B030D-6E8A-4147-A177-3AD203B41FA5}">
                      <a16:colId xmlns:a16="http://schemas.microsoft.com/office/drawing/2014/main" val="20002"/>
                    </a:ext>
                  </a:extLst>
                </a:gridCol>
                <a:gridCol w="646323">
                  <a:extLst>
                    <a:ext uri="{9D8B030D-6E8A-4147-A177-3AD203B41FA5}">
                      <a16:colId xmlns:a16="http://schemas.microsoft.com/office/drawing/2014/main" val="20003"/>
                    </a:ext>
                  </a:extLst>
                </a:gridCol>
                <a:gridCol w="646323">
                  <a:extLst>
                    <a:ext uri="{9D8B030D-6E8A-4147-A177-3AD203B41FA5}">
                      <a16:colId xmlns:a16="http://schemas.microsoft.com/office/drawing/2014/main" val="20004"/>
                    </a:ext>
                  </a:extLst>
                </a:gridCol>
                <a:gridCol w="646323">
                  <a:extLst>
                    <a:ext uri="{9D8B030D-6E8A-4147-A177-3AD203B41FA5}">
                      <a16:colId xmlns:a16="http://schemas.microsoft.com/office/drawing/2014/main" val="20005"/>
                    </a:ext>
                  </a:extLst>
                </a:gridCol>
                <a:gridCol w="646323">
                  <a:extLst>
                    <a:ext uri="{9D8B030D-6E8A-4147-A177-3AD203B41FA5}">
                      <a16:colId xmlns:a16="http://schemas.microsoft.com/office/drawing/2014/main" val="20006"/>
                    </a:ext>
                  </a:extLst>
                </a:gridCol>
                <a:gridCol w="646323">
                  <a:extLst>
                    <a:ext uri="{9D8B030D-6E8A-4147-A177-3AD203B41FA5}">
                      <a16:colId xmlns:a16="http://schemas.microsoft.com/office/drawing/2014/main" val="20007"/>
                    </a:ext>
                  </a:extLst>
                </a:gridCol>
                <a:gridCol w="647149">
                  <a:extLst>
                    <a:ext uri="{9D8B030D-6E8A-4147-A177-3AD203B41FA5}">
                      <a16:colId xmlns:a16="http://schemas.microsoft.com/office/drawing/2014/main" val="20008"/>
                    </a:ext>
                  </a:extLst>
                </a:gridCol>
              </a:tblGrid>
              <a:tr h="313221">
                <a:tc>
                  <a:txBody>
                    <a:bodyPr/>
                    <a:lstStyle/>
                    <a:p>
                      <a:pPr>
                        <a:lnSpc>
                          <a:spcPct val="110000"/>
                        </a:lnSpc>
                        <a:spcAft>
                          <a:spcPts val="0"/>
                        </a:spcAft>
                        <a:tabLst>
                          <a:tab pos="6751320" algn="l"/>
                        </a:tabLst>
                      </a:pPr>
                      <a:r>
                        <a:rPr lang="hu-HU" sz="1050" b="1" dirty="0">
                          <a:solidFill>
                            <a:srgbClr val="FFFFFF"/>
                          </a:solidFill>
                          <a:effectLst/>
                          <a:latin typeface="Segoe UI" panose="020B0502040204020203" pitchFamily="34" charset="0"/>
                          <a:ea typeface="Segoe UI" panose="020B0502040204020203" pitchFamily="34" charset="0"/>
                          <a:cs typeface="Segoe UI" panose="020B0502040204020203" pitchFamily="34" charset="0"/>
                        </a:rPr>
                        <a:t> </a:t>
                      </a:r>
                      <a:endParaRPr lang="hu-HU" sz="1050" dirty="0">
                        <a:effectLst/>
                        <a:latin typeface="Segoe UI" panose="020B0502040204020203" pitchFamily="34" charset="0"/>
                        <a:ea typeface="Segoe UI" panose="020B0502040204020203" pitchFamily="34" charset="0"/>
                        <a:cs typeface="Segoe UI" panose="020B0502040204020203" pitchFamily="34" charset="0"/>
                      </a:endParaRPr>
                    </a:p>
                  </a:txBody>
                  <a:tcPr marL="19959" marR="99447" marT="11906" marB="11906"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solidFill>
                      <a:srgbClr val="1F497D"/>
                    </a:solidFill>
                  </a:tcPr>
                </a:tc>
                <a:tc rowSpan="2">
                  <a:txBody>
                    <a:bodyPr/>
                    <a:lstStyle/>
                    <a:p>
                      <a:pPr algn="ctr">
                        <a:lnSpc>
                          <a:spcPct val="110000"/>
                        </a:lnSpc>
                        <a:spcAft>
                          <a:spcPts val="0"/>
                        </a:spcAft>
                        <a:tabLst>
                          <a:tab pos="6751320" algn="l"/>
                        </a:tabLst>
                      </a:pPr>
                      <a:r>
                        <a:rPr lang="hu-HU" sz="1050" b="1" dirty="0">
                          <a:solidFill>
                            <a:srgbClr val="FFFFFF"/>
                          </a:solidFill>
                          <a:effectLst/>
                          <a:latin typeface="Segoe UI" panose="020B0502040204020203" pitchFamily="34" charset="0"/>
                          <a:ea typeface="Segoe UI" panose="020B0502040204020203" pitchFamily="34" charset="0"/>
                          <a:cs typeface="Segoe UI" panose="020B0502040204020203" pitchFamily="34" charset="0"/>
                        </a:rPr>
                        <a:t>ESA </a:t>
                      </a:r>
                      <a:r>
                        <a:rPr lang="hu-HU" sz="1050" b="1" dirty="0" err="1">
                          <a:solidFill>
                            <a:srgbClr val="FFFFFF"/>
                          </a:solidFill>
                          <a:effectLst/>
                          <a:latin typeface="Segoe UI" panose="020B0502040204020203" pitchFamily="34" charset="0"/>
                          <a:ea typeface="Segoe UI" panose="020B0502040204020203" pitchFamily="34" charset="0"/>
                          <a:cs typeface="Segoe UI" panose="020B0502040204020203" pitchFamily="34" charset="0"/>
                        </a:rPr>
                        <a:t>code</a:t>
                      </a:r>
                      <a:endParaRPr lang="hu-HU" sz="1050" dirty="0">
                        <a:effectLst/>
                        <a:latin typeface="Segoe UI" panose="020B0502040204020203" pitchFamily="34" charset="0"/>
                        <a:ea typeface="Segoe UI" panose="020B0502040204020203" pitchFamily="34" charset="0"/>
                        <a:cs typeface="Segoe UI" panose="020B0502040204020203" pitchFamily="34" charset="0"/>
                      </a:endParaRPr>
                    </a:p>
                  </a:txBody>
                  <a:tcPr marL="39569" marR="39569"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1F497D"/>
                    </a:solidFill>
                  </a:tcPr>
                </a:tc>
                <a:tc>
                  <a:txBody>
                    <a:bodyPr/>
                    <a:lstStyle/>
                    <a:p>
                      <a:pPr algn="ctr">
                        <a:lnSpc>
                          <a:spcPct val="110000"/>
                        </a:lnSpc>
                        <a:spcAft>
                          <a:spcPts val="0"/>
                        </a:spcAft>
                        <a:tabLst>
                          <a:tab pos="6751320" algn="l"/>
                        </a:tabLst>
                      </a:pPr>
                      <a:r>
                        <a:rPr lang="hu-HU" sz="1050" b="1" dirty="0">
                          <a:solidFill>
                            <a:srgbClr val="FFFFFF"/>
                          </a:solidFill>
                          <a:effectLst/>
                          <a:latin typeface="Segoe UI" panose="020B0502040204020203" pitchFamily="34" charset="0"/>
                          <a:ea typeface="Segoe UI" panose="020B0502040204020203" pitchFamily="34" charset="0"/>
                          <a:cs typeface="Segoe UI" panose="020B0502040204020203" pitchFamily="34" charset="0"/>
                        </a:rPr>
                        <a:t>2017</a:t>
                      </a:r>
                      <a:endParaRPr lang="hu-HU" sz="1050" dirty="0">
                        <a:effectLst/>
                        <a:latin typeface="Segoe UI" panose="020B0502040204020203" pitchFamily="34" charset="0"/>
                        <a:ea typeface="Segoe UI" panose="020B0502040204020203" pitchFamily="34" charset="0"/>
                        <a:cs typeface="Segoe UI" panose="020B0502040204020203" pitchFamily="34" charset="0"/>
                      </a:endParaRPr>
                    </a:p>
                  </a:txBody>
                  <a:tcPr marL="19959" marR="19959"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solidFill>
                      <a:srgbClr val="1F497D"/>
                    </a:solidFill>
                  </a:tcPr>
                </a:tc>
                <a:tc>
                  <a:txBody>
                    <a:bodyPr/>
                    <a:lstStyle/>
                    <a:p>
                      <a:pPr algn="ctr">
                        <a:lnSpc>
                          <a:spcPct val="110000"/>
                        </a:lnSpc>
                        <a:spcAft>
                          <a:spcPts val="0"/>
                        </a:spcAft>
                        <a:tabLst>
                          <a:tab pos="6751320" algn="l"/>
                        </a:tabLst>
                      </a:pPr>
                      <a:r>
                        <a:rPr lang="hu-HU" sz="1050" b="1" dirty="0">
                          <a:solidFill>
                            <a:srgbClr val="FFFFFF"/>
                          </a:solidFill>
                          <a:effectLst/>
                          <a:latin typeface="Segoe UI" panose="020B0502040204020203" pitchFamily="34" charset="0"/>
                          <a:ea typeface="Segoe UI" panose="020B0502040204020203" pitchFamily="34" charset="0"/>
                          <a:cs typeface="Segoe UI" panose="020B0502040204020203" pitchFamily="34" charset="0"/>
                        </a:rPr>
                        <a:t>2017</a:t>
                      </a:r>
                      <a:endParaRPr lang="hu-HU" sz="1050" dirty="0">
                        <a:effectLst/>
                        <a:latin typeface="Segoe UI" panose="020B0502040204020203" pitchFamily="34" charset="0"/>
                        <a:ea typeface="Segoe UI" panose="020B0502040204020203" pitchFamily="34" charset="0"/>
                        <a:cs typeface="Segoe UI" panose="020B0502040204020203" pitchFamily="34" charset="0"/>
                      </a:endParaRPr>
                    </a:p>
                  </a:txBody>
                  <a:tcPr marL="9805" marR="9805" marT="9805" marB="9805" anchor="ctr">
                    <a:lnL w="12700" cap="flat" cmpd="sng" algn="ctr">
                      <a:solidFill>
                        <a:srgbClr val="808080"/>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a:noFill/>
                    </a:lnB>
                    <a:solidFill>
                      <a:srgbClr val="1F497D"/>
                    </a:solidFill>
                  </a:tcPr>
                </a:tc>
                <a:tc>
                  <a:txBody>
                    <a:bodyPr/>
                    <a:lstStyle/>
                    <a:p>
                      <a:pPr algn="ctr">
                        <a:lnSpc>
                          <a:spcPct val="110000"/>
                        </a:lnSpc>
                        <a:spcAft>
                          <a:spcPts val="0"/>
                        </a:spcAft>
                        <a:tabLst>
                          <a:tab pos="6751320" algn="l"/>
                        </a:tabLst>
                      </a:pPr>
                      <a:r>
                        <a:rPr lang="hu-HU" sz="1050" b="1" dirty="0">
                          <a:solidFill>
                            <a:srgbClr val="FFFFFF"/>
                          </a:solidFill>
                          <a:effectLst/>
                          <a:latin typeface="Segoe UI" panose="020B0502040204020203" pitchFamily="34" charset="0"/>
                          <a:ea typeface="Segoe UI" panose="020B0502040204020203" pitchFamily="34" charset="0"/>
                          <a:cs typeface="Segoe UI" panose="020B0502040204020203" pitchFamily="34" charset="0"/>
                        </a:rPr>
                        <a:t>2018</a:t>
                      </a:r>
                      <a:endParaRPr lang="hu-HU" sz="1050" dirty="0">
                        <a:effectLst/>
                        <a:latin typeface="Segoe UI" panose="020B0502040204020203" pitchFamily="34" charset="0"/>
                        <a:ea typeface="Segoe UI" panose="020B0502040204020203" pitchFamily="34" charset="0"/>
                        <a:cs typeface="Segoe UI" panose="020B0502040204020203" pitchFamily="34" charset="0"/>
                      </a:endParaRPr>
                    </a:p>
                  </a:txBody>
                  <a:tcPr marL="9805" marR="9805" marT="9805" marB="9805" anchor="ctr">
                    <a:lnL>
                      <a:noFill/>
                    </a:lnL>
                    <a:lnR>
                      <a:noFill/>
                    </a:lnR>
                    <a:lnT w="12700" cap="flat" cmpd="sng" algn="ctr">
                      <a:solidFill>
                        <a:srgbClr val="808080"/>
                      </a:solidFill>
                      <a:prstDash val="solid"/>
                      <a:round/>
                      <a:headEnd type="none" w="med" len="med"/>
                      <a:tailEnd type="none" w="med" len="med"/>
                    </a:lnT>
                    <a:lnB>
                      <a:noFill/>
                    </a:lnB>
                    <a:solidFill>
                      <a:srgbClr val="1F497D"/>
                    </a:solidFill>
                  </a:tcPr>
                </a:tc>
                <a:tc>
                  <a:txBody>
                    <a:bodyPr/>
                    <a:lstStyle/>
                    <a:p>
                      <a:pPr algn="ctr">
                        <a:lnSpc>
                          <a:spcPct val="110000"/>
                        </a:lnSpc>
                        <a:spcAft>
                          <a:spcPts val="0"/>
                        </a:spcAft>
                        <a:tabLst>
                          <a:tab pos="6751320" algn="l"/>
                        </a:tabLst>
                      </a:pPr>
                      <a:r>
                        <a:rPr lang="hu-HU" sz="1050" b="1" dirty="0">
                          <a:solidFill>
                            <a:srgbClr val="FFFFFF"/>
                          </a:solidFill>
                          <a:effectLst/>
                          <a:latin typeface="Segoe UI" panose="020B0502040204020203" pitchFamily="34" charset="0"/>
                          <a:ea typeface="Segoe UI" panose="020B0502040204020203" pitchFamily="34" charset="0"/>
                          <a:cs typeface="Segoe UI" panose="020B0502040204020203" pitchFamily="34" charset="0"/>
                        </a:rPr>
                        <a:t>2019</a:t>
                      </a:r>
                      <a:endParaRPr lang="hu-HU" sz="1050" dirty="0">
                        <a:effectLst/>
                        <a:latin typeface="Segoe UI" panose="020B0502040204020203" pitchFamily="34" charset="0"/>
                        <a:ea typeface="Segoe UI" panose="020B0502040204020203" pitchFamily="34" charset="0"/>
                        <a:cs typeface="Segoe UI" panose="020B0502040204020203" pitchFamily="34" charset="0"/>
                      </a:endParaRPr>
                    </a:p>
                  </a:txBody>
                  <a:tcPr marL="9805" marR="9805" marT="9805" marB="9805" anchor="ctr">
                    <a:lnL>
                      <a:noFill/>
                    </a:lnL>
                    <a:lnR>
                      <a:noFill/>
                    </a:lnR>
                    <a:lnT w="12700" cap="flat" cmpd="sng" algn="ctr">
                      <a:solidFill>
                        <a:srgbClr val="808080"/>
                      </a:solidFill>
                      <a:prstDash val="solid"/>
                      <a:round/>
                      <a:headEnd type="none" w="med" len="med"/>
                      <a:tailEnd type="none" w="med" len="med"/>
                    </a:lnT>
                    <a:lnB>
                      <a:noFill/>
                    </a:lnB>
                    <a:solidFill>
                      <a:srgbClr val="1F497D"/>
                    </a:solidFill>
                  </a:tcPr>
                </a:tc>
                <a:tc>
                  <a:txBody>
                    <a:bodyPr/>
                    <a:lstStyle/>
                    <a:p>
                      <a:pPr algn="ctr">
                        <a:lnSpc>
                          <a:spcPct val="110000"/>
                        </a:lnSpc>
                        <a:spcAft>
                          <a:spcPts val="0"/>
                        </a:spcAft>
                        <a:tabLst>
                          <a:tab pos="6751320" algn="l"/>
                        </a:tabLst>
                      </a:pPr>
                      <a:r>
                        <a:rPr lang="hu-HU" sz="1050" b="1" dirty="0">
                          <a:solidFill>
                            <a:srgbClr val="FFFFFF"/>
                          </a:solidFill>
                          <a:effectLst/>
                          <a:latin typeface="Segoe UI" panose="020B0502040204020203" pitchFamily="34" charset="0"/>
                          <a:ea typeface="Segoe UI" panose="020B0502040204020203" pitchFamily="34" charset="0"/>
                          <a:cs typeface="Segoe UI" panose="020B0502040204020203" pitchFamily="34" charset="0"/>
                        </a:rPr>
                        <a:t>2020</a:t>
                      </a:r>
                      <a:endParaRPr lang="hu-HU" sz="1050" dirty="0">
                        <a:effectLst/>
                        <a:latin typeface="Segoe UI" panose="020B0502040204020203" pitchFamily="34" charset="0"/>
                        <a:ea typeface="Segoe UI" panose="020B0502040204020203" pitchFamily="34" charset="0"/>
                        <a:cs typeface="Segoe UI" panose="020B0502040204020203" pitchFamily="34" charset="0"/>
                      </a:endParaRPr>
                    </a:p>
                  </a:txBody>
                  <a:tcPr marL="9805" marR="9805" marT="9805" marB="9805" anchor="ctr">
                    <a:lnL>
                      <a:noFill/>
                    </a:lnL>
                    <a:lnR>
                      <a:noFill/>
                    </a:lnR>
                    <a:lnT w="12700" cap="flat" cmpd="sng" algn="ctr">
                      <a:solidFill>
                        <a:srgbClr val="808080"/>
                      </a:solidFill>
                      <a:prstDash val="solid"/>
                      <a:round/>
                      <a:headEnd type="none" w="med" len="med"/>
                      <a:tailEnd type="none" w="med" len="med"/>
                    </a:lnT>
                    <a:lnB>
                      <a:noFill/>
                    </a:lnB>
                    <a:solidFill>
                      <a:srgbClr val="1F497D"/>
                    </a:solidFill>
                  </a:tcPr>
                </a:tc>
                <a:tc>
                  <a:txBody>
                    <a:bodyPr/>
                    <a:lstStyle/>
                    <a:p>
                      <a:pPr algn="ctr">
                        <a:lnSpc>
                          <a:spcPct val="110000"/>
                        </a:lnSpc>
                        <a:spcAft>
                          <a:spcPts val="0"/>
                        </a:spcAft>
                        <a:tabLst>
                          <a:tab pos="6751320" algn="l"/>
                        </a:tabLst>
                      </a:pPr>
                      <a:r>
                        <a:rPr lang="hu-HU" sz="1050" b="1">
                          <a:solidFill>
                            <a:srgbClr val="FFFFFF"/>
                          </a:solidFill>
                          <a:effectLst/>
                          <a:latin typeface="Segoe UI" panose="020B0502040204020203" pitchFamily="34" charset="0"/>
                          <a:ea typeface="Segoe UI" panose="020B0502040204020203" pitchFamily="34" charset="0"/>
                          <a:cs typeface="Segoe UI" panose="020B0502040204020203" pitchFamily="34" charset="0"/>
                        </a:rPr>
                        <a:t>2021</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9805" marR="9805" marT="9805" marB="9805" anchor="ctr">
                    <a:lnL>
                      <a:noFill/>
                    </a:lnL>
                    <a:lnR>
                      <a:noFill/>
                    </a:lnR>
                    <a:lnT w="12700" cap="flat" cmpd="sng" algn="ctr">
                      <a:solidFill>
                        <a:srgbClr val="808080"/>
                      </a:solidFill>
                      <a:prstDash val="solid"/>
                      <a:round/>
                      <a:headEnd type="none" w="med" len="med"/>
                      <a:tailEnd type="none" w="med" len="med"/>
                    </a:lnT>
                    <a:lnB>
                      <a:noFill/>
                    </a:lnB>
                    <a:solidFill>
                      <a:srgbClr val="1F497D"/>
                    </a:solidFill>
                  </a:tcPr>
                </a:tc>
                <a:tc>
                  <a:txBody>
                    <a:bodyPr/>
                    <a:lstStyle/>
                    <a:p>
                      <a:pPr algn="ctr">
                        <a:lnSpc>
                          <a:spcPct val="110000"/>
                        </a:lnSpc>
                        <a:spcAft>
                          <a:spcPts val="0"/>
                        </a:spcAft>
                        <a:tabLst>
                          <a:tab pos="6751320" algn="l"/>
                        </a:tabLst>
                      </a:pPr>
                      <a:r>
                        <a:rPr lang="hu-HU" sz="1050" b="1">
                          <a:solidFill>
                            <a:srgbClr val="FFFFFF"/>
                          </a:solidFill>
                          <a:effectLst/>
                          <a:latin typeface="Segoe UI" panose="020B0502040204020203" pitchFamily="34" charset="0"/>
                          <a:ea typeface="Segoe UI" panose="020B0502040204020203" pitchFamily="34" charset="0"/>
                          <a:cs typeface="Segoe UI" panose="020B0502040204020203" pitchFamily="34" charset="0"/>
                        </a:rPr>
                        <a:t>2022</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9805" marR="9805" marT="9805" marB="9805" anchor="ctr">
                    <a:lnL>
                      <a:noFill/>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solidFill>
                      <a:srgbClr val="1F497D"/>
                    </a:solidFill>
                  </a:tcPr>
                </a:tc>
                <a:extLst>
                  <a:ext uri="{0D108BD9-81ED-4DB2-BD59-A6C34878D82A}">
                    <a16:rowId xmlns:a16="http://schemas.microsoft.com/office/drawing/2014/main" val="10000"/>
                  </a:ext>
                </a:extLst>
              </a:tr>
              <a:tr h="587440">
                <a:tc>
                  <a:txBody>
                    <a:bodyPr/>
                    <a:lstStyle/>
                    <a:p>
                      <a:pPr>
                        <a:lnSpc>
                          <a:spcPct val="110000"/>
                        </a:lnSpc>
                        <a:spcAft>
                          <a:spcPts val="0"/>
                        </a:spcAft>
                        <a:tabLst>
                          <a:tab pos="6751320" algn="l"/>
                        </a:tabLst>
                      </a:pPr>
                      <a:r>
                        <a:rPr lang="hu-HU" sz="1050" b="1" dirty="0">
                          <a:solidFill>
                            <a:srgbClr val="FFFFFF"/>
                          </a:solidFill>
                          <a:effectLst/>
                          <a:latin typeface="Segoe UI" panose="020B0502040204020203" pitchFamily="34" charset="0"/>
                          <a:ea typeface="Segoe UI" panose="020B0502040204020203" pitchFamily="34" charset="0"/>
                          <a:cs typeface="Segoe UI" panose="020B0502040204020203" pitchFamily="34" charset="0"/>
                        </a:rPr>
                        <a:t> </a:t>
                      </a:r>
                      <a:endParaRPr lang="hu-HU" sz="1050" dirty="0">
                        <a:effectLst/>
                        <a:latin typeface="Segoe UI" panose="020B0502040204020203" pitchFamily="34" charset="0"/>
                        <a:ea typeface="Segoe UI" panose="020B0502040204020203" pitchFamily="34" charset="0"/>
                        <a:cs typeface="Segoe UI" panose="020B0502040204020203" pitchFamily="34" charset="0"/>
                      </a:endParaRPr>
                    </a:p>
                  </a:txBody>
                  <a:tcPr marL="19959" marR="29764" marT="11906" marB="11906"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solidFill>
                      <a:srgbClr val="1F497D"/>
                    </a:solidFill>
                  </a:tcPr>
                </a:tc>
                <a:tc vMerge="1">
                  <a:txBody>
                    <a:bodyPr/>
                    <a:lstStyle/>
                    <a:p>
                      <a:endParaRPr lang="hu-HU"/>
                    </a:p>
                  </a:txBody>
                  <a:tcPr/>
                </a:tc>
                <a:tc>
                  <a:txBody>
                    <a:bodyPr/>
                    <a:lstStyle/>
                    <a:p>
                      <a:pPr algn="ctr">
                        <a:lnSpc>
                          <a:spcPct val="110000"/>
                        </a:lnSpc>
                        <a:spcAft>
                          <a:spcPts val="0"/>
                        </a:spcAft>
                        <a:tabLst>
                          <a:tab pos="6751320" algn="l"/>
                        </a:tabLst>
                      </a:pPr>
                      <a:r>
                        <a:rPr lang="hu-HU" sz="1050" b="1" dirty="0">
                          <a:solidFill>
                            <a:srgbClr val="FFFFFF"/>
                          </a:solidFill>
                          <a:effectLst/>
                          <a:latin typeface="Segoe UI" panose="020B0502040204020203" pitchFamily="34" charset="0"/>
                          <a:ea typeface="Segoe UI" panose="020B0502040204020203" pitchFamily="34" charset="0"/>
                          <a:cs typeface="Segoe UI" panose="020B0502040204020203" pitchFamily="34" charset="0"/>
                        </a:rPr>
                        <a:t>HUF </a:t>
                      </a:r>
                      <a:r>
                        <a:rPr lang="hu-HU" sz="1050" b="1" dirty="0" err="1">
                          <a:solidFill>
                            <a:srgbClr val="FFFFFF"/>
                          </a:solidFill>
                          <a:effectLst/>
                          <a:latin typeface="Segoe UI" panose="020B0502040204020203" pitchFamily="34" charset="0"/>
                          <a:ea typeface="Segoe UI" panose="020B0502040204020203" pitchFamily="34" charset="0"/>
                          <a:cs typeface="Segoe UI" panose="020B0502040204020203" pitchFamily="34" charset="0"/>
                        </a:rPr>
                        <a:t>billion</a:t>
                      </a:r>
                      <a:endParaRPr lang="hu-HU" sz="1050" dirty="0">
                        <a:effectLst/>
                        <a:latin typeface="Segoe UI" panose="020B0502040204020203" pitchFamily="34" charset="0"/>
                        <a:ea typeface="Segoe UI" panose="020B0502040204020203" pitchFamily="34" charset="0"/>
                        <a:cs typeface="Segoe UI" panose="020B0502040204020203" pitchFamily="34" charset="0"/>
                      </a:endParaRPr>
                    </a:p>
                  </a:txBody>
                  <a:tcPr marL="19959" marR="19959"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solidFill>
                      <a:srgbClr val="1F497D"/>
                    </a:solidFill>
                  </a:tcPr>
                </a:tc>
                <a:tc gridSpan="6">
                  <a:txBody>
                    <a:bodyPr/>
                    <a:lstStyle/>
                    <a:p>
                      <a:pPr algn="ctr">
                        <a:lnSpc>
                          <a:spcPct val="110000"/>
                        </a:lnSpc>
                        <a:spcAft>
                          <a:spcPts val="0"/>
                        </a:spcAft>
                        <a:tabLst>
                          <a:tab pos="6751320" algn="l"/>
                        </a:tabLst>
                      </a:pPr>
                      <a:r>
                        <a:rPr lang="hu-HU" sz="1050" b="1" dirty="0">
                          <a:solidFill>
                            <a:srgbClr val="FFFFFF"/>
                          </a:solidFill>
                          <a:effectLst/>
                          <a:latin typeface="Segoe UI" panose="020B0502040204020203" pitchFamily="34" charset="0"/>
                          <a:ea typeface="Segoe UI" panose="020B0502040204020203" pitchFamily="34" charset="0"/>
                          <a:cs typeface="Segoe UI" panose="020B0502040204020203" pitchFamily="34" charset="0"/>
                        </a:rPr>
                        <a:t>percent of GDP</a:t>
                      </a:r>
                      <a:endParaRPr lang="hu-HU" sz="1050" dirty="0">
                        <a:effectLst/>
                        <a:latin typeface="Segoe UI" panose="020B0502040204020203" pitchFamily="34" charset="0"/>
                        <a:ea typeface="Segoe UI" panose="020B0502040204020203" pitchFamily="34" charset="0"/>
                        <a:cs typeface="Segoe UI" panose="020B0502040204020203" pitchFamily="34" charset="0"/>
                      </a:endParaRPr>
                    </a:p>
                  </a:txBody>
                  <a:tcPr marL="9805" marR="9805"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solidFill>
                      <a:srgbClr val="1F497D"/>
                    </a:solidFill>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extLst>
                  <a:ext uri="{0D108BD9-81ED-4DB2-BD59-A6C34878D82A}">
                    <a16:rowId xmlns:a16="http://schemas.microsoft.com/office/drawing/2014/main" val="10001"/>
                  </a:ext>
                </a:extLst>
              </a:tr>
              <a:tr h="313221">
                <a:tc gridSpan="9">
                  <a:txBody>
                    <a:bodyPr/>
                    <a:lstStyle/>
                    <a:p>
                      <a:pPr marL="449580">
                        <a:lnSpc>
                          <a:spcPct val="110000"/>
                        </a:lnSpc>
                        <a:spcAft>
                          <a:spcPts val="0"/>
                        </a:spcAft>
                        <a:tabLst>
                          <a:tab pos="6751320" algn="l"/>
                        </a:tabLst>
                      </a:pPr>
                      <a:r>
                        <a:rPr lang="hu-HU" sz="1050" b="1" dirty="0">
                          <a:effectLst/>
                          <a:latin typeface="Segoe UI" panose="020B0502040204020203" pitchFamily="34" charset="0"/>
                          <a:ea typeface="Segoe UI" panose="020B0502040204020203" pitchFamily="34" charset="0"/>
                          <a:cs typeface="Segoe UI" panose="020B0502040204020203" pitchFamily="34" charset="0"/>
                        </a:rPr>
                        <a:t>Net </a:t>
                      </a:r>
                      <a:r>
                        <a:rPr lang="hu-HU" sz="1050" b="1" dirty="0" err="1">
                          <a:effectLst/>
                          <a:latin typeface="Segoe UI" panose="020B0502040204020203" pitchFamily="34" charset="0"/>
                          <a:ea typeface="Segoe UI" panose="020B0502040204020203" pitchFamily="34" charset="0"/>
                          <a:cs typeface="Segoe UI" panose="020B0502040204020203" pitchFamily="34" charset="0"/>
                        </a:rPr>
                        <a:t>lending</a:t>
                      </a:r>
                      <a:r>
                        <a:rPr lang="hu-HU" sz="1050" b="1" dirty="0">
                          <a:effectLst/>
                          <a:latin typeface="Segoe UI" panose="020B0502040204020203" pitchFamily="34" charset="0"/>
                          <a:ea typeface="Segoe UI" panose="020B0502040204020203" pitchFamily="34" charset="0"/>
                          <a:cs typeface="Segoe UI" panose="020B0502040204020203" pitchFamily="34" charset="0"/>
                        </a:rPr>
                        <a:t> (EDP B.9.) </a:t>
                      </a:r>
                      <a:r>
                        <a:rPr lang="hu-HU" sz="1050" b="1" dirty="0" err="1">
                          <a:effectLst/>
                          <a:latin typeface="Segoe UI" panose="020B0502040204020203" pitchFamily="34" charset="0"/>
                          <a:ea typeface="Segoe UI" panose="020B0502040204020203" pitchFamily="34" charset="0"/>
                          <a:cs typeface="Segoe UI" panose="020B0502040204020203" pitchFamily="34" charset="0"/>
                        </a:rPr>
                        <a:t>by</a:t>
                      </a:r>
                      <a:r>
                        <a:rPr lang="hu-HU" sz="1050" b="1" dirty="0">
                          <a:effectLst/>
                          <a:latin typeface="Segoe UI" panose="020B0502040204020203" pitchFamily="34" charset="0"/>
                          <a:ea typeface="Segoe UI" panose="020B0502040204020203" pitchFamily="34" charset="0"/>
                          <a:cs typeface="Segoe UI" panose="020B0502040204020203" pitchFamily="34" charset="0"/>
                        </a:rPr>
                        <a:t> </a:t>
                      </a:r>
                      <a:r>
                        <a:rPr lang="hu-HU" sz="1050" b="1" dirty="0" err="1">
                          <a:effectLst/>
                          <a:latin typeface="Segoe UI" panose="020B0502040204020203" pitchFamily="34" charset="0"/>
                          <a:ea typeface="Segoe UI" panose="020B0502040204020203" pitchFamily="34" charset="0"/>
                          <a:cs typeface="Segoe UI" panose="020B0502040204020203" pitchFamily="34" charset="0"/>
                        </a:rPr>
                        <a:t>sub-sector</a:t>
                      </a:r>
                      <a:endParaRPr lang="hu-HU" sz="1050" dirty="0">
                        <a:effectLst/>
                        <a:latin typeface="Segoe UI" panose="020B0502040204020203" pitchFamily="34" charset="0"/>
                        <a:ea typeface="Segoe UI" panose="020B0502040204020203" pitchFamily="34" charset="0"/>
                        <a:cs typeface="Segoe UI" panose="020B0502040204020203" pitchFamily="34" charset="0"/>
                      </a:endParaRPr>
                    </a:p>
                  </a:txBody>
                  <a:tcPr marL="19959" marR="29764" marT="11906" marB="11906"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extLst>
                  <a:ext uri="{0D108BD9-81ED-4DB2-BD59-A6C34878D82A}">
                    <a16:rowId xmlns:a16="http://schemas.microsoft.com/office/drawing/2014/main" val="10002"/>
                  </a:ext>
                </a:extLst>
              </a:tr>
              <a:tr h="325952">
                <a:tc>
                  <a:txBody>
                    <a:bodyPr/>
                    <a:lstStyle/>
                    <a:p>
                      <a:pPr>
                        <a:lnSpc>
                          <a:spcPct val="115000"/>
                        </a:lnSpc>
                        <a:spcAft>
                          <a:spcPts val="0"/>
                        </a:spcAft>
                        <a:tabLst>
                          <a:tab pos="6751320" algn="l"/>
                        </a:tabLst>
                      </a:pPr>
                      <a:r>
                        <a:rPr lang="hu-HU" sz="1050">
                          <a:effectLst/>
                          <a:latin typeface="Segoe UI" panose="020B0502040204020203" pitchFamily="34" charset="0"/>
                          <a:ea typeface="Segoe UI" panose="020B0502040204020203" pitchFamily="34" charset="0"/>
                          <a:cs typeface="Segoe UI" panose="020B0502040204020203" pitchFamily="34" charset="0"/>
                        </a:rPr>
                        <a:t>1. General government</a:t>
                      </a:r>
                    </a:p>
                  </a:txBody>
                  <a:tcPr marL="19959" marR="29764" marT="11906" marB="11906"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tcPr>
                </a:tc>
                <a:tc>
                  <a:txBody>
                    <a:bodyPr/>
                    <a:lstStyle/>
                    <a:p>
                      <a:pPr algn="ctr">
                        <a:lnSpc>
                          <a:spcPct val="115000"/>
                        </a:lnSpc>
                        <a:spcAft>
                          <a:spcPts val="0"/>
                        </a:spcAft>
                        <a:tabLst>
                          <a:tab pos="6751320" algn="l"/>
                        </a:tabLst>
                      </a:pPr>
                      <a:r>
                        <a:rPr lang="hu-HU" sz="1050">
                          <a:effectLst/>
                          <a:latin typeface="Segoe UI" panose="020B0502040204020203" pitchFamily="34" charset="0"/>
                          <a:ea typeface="Segoe UI" panose="020B0502040204020203" pitchFamily="34" charset="0"/>
                          <a:cs typeface="Segoe UI" panose="020B0502040204020203" pitchFamily="34" charset="0"/>
                        </a:rPr>
                        <a:t>S.13</a:t>
                      </a:r>
                    </a:p>
                  </a:txBody>
                  <a:tcPr marL="39569" marR="29764"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-746.3</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19959" marR="29764"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-2.0</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lnL w="12700" cap="flat" cmpd="sng" algn="ctr">
                      <a:solidFill>
                        <a:srgbClr val="808080"/>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a:noFill/>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-2.4</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lnL>
                      <a:noFill/>
                    </a:lnL>
                    <a:lnR>
                      <a:noFill/>
                    </a:lnR>
                    <a:lnT w="12700" cap="flat" cmpd="sng" algn="ctr">
                      <a:solidFill>
                        <a:srgbClr val="808080"/>
                      </a:solidFill>
                      <a:prstDash val="solid"/>
                      <a:round/>
                      <a:headEnd type="none" w="med" len="med"/>
                      <a:tailEnd type="none" w="med" len="med"/>
                    </a:lnT>
                    <a:lnB>
                      <a:noFill/>
                    </a:lnB>
                  </a:tcPr>
                </a:tc>
                <a:tc>
                  <a:txBody>
                    <a:bodyPr/>
                    <a:lstStyle/>
                    <a:p>
                      <a:pPr algn="ctr">
                        <a:lnSpc>
                          <a:spcPct val="115000"/>
                        </a:lnSpc>
                        <a:spcAft>
                          <a:spcPts val="0"/>
                        </a:spcAft>
                        <a:tabLst>
                          <a:tab pos="6751320" algn="l"/>
                        </a:tabLst>
                      </a:pPr>
                      <a:r>
                        <a:rPr lang="hu-HU" sz="105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-1.8</a:t>
                      </a:r>
                      <a:endParaRPr lang="hu-HU" sz="1050" dirty="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lnL>
                      <a:noFill/>
                    </a:lnL>
                    <a:lnR>
                      <a:noFill/>
                    </a:lnR>
                    <a:lnT w="12700" cap="flat" cmpd="sng" algn="ctr">
                      <a:solidFill>
                        <a:srgbClr val="808080"/>
                      </a:solidFill>
                      <a:prstDash val="solid"/>
                      <a:round/>
                      <a:headEnd type="none" w="med" len="med"/>
                      <a:tailEnd type="none" w="med" len="med"/>
                    </a:lnT>
                    <a:lnB>
                      <a:noFill/>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-1.5</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lnL>
                      <a:noFill/>
                    </a:lnL>
                    <a:lnR>
                      <a:noFill/>
                    </a:lnR>
                    <a:lnT w="12700" cap="flat" cmpd="sng" algn="ctr">
                      <a:solidFill>
                        <a:srgbClr val="808080"/>
                      </a:solidFill>
                      <a:prstDash val="solid"/>
                      <a:round/>
                      <a:headEnd type="none" w="med" len="med"/>
                      <a:tailEnd type="none" w="med" len="med"/>
                    </a:lnT>
                    <a:lnB>
                      <a:noFill/>
                    </a:lnB>
                  </a:tcPr>
                </a:tc>
                <a:tc>
                  <a:txBody>
                    <a:bodyPr/>
                    <a:lstStyle/>
                    <a:p>
                      <a:pPr algn="ctr">
                        <a:lnSpc>
                          <a:spcPct val="115000"/>
                        </a:lnSpc>
                        <a:spcAft>
                          <a:spcPts val="0"/>
                        </a:spcAft>
                        <a:tabLst>
                          <a:tab pos="6751320" algn="l"/>
                        </a:tabLst>
                      </a:pPr>
                      <a:r>
                        <a:rPr lang="hu-HU" sz="105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-1.2</a:t>
                      </a:r>
                      <a:endParaRPr lang="hu-HU" sz="1050" dirty="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lnL>
                      <a:noFill/>
                    </a:lnL>
                    <a:lnR>
                      <a:noFill/>
                    </a:lnR>
                    <a:lnT w="12700" cap="flat" cmpd="sng" algn="ctr">
                      <a:solidFill>
                        <a:srgbClr val="808080"/>
                      </a:solidFill>
                      <a:prstDash val="solid"/>
                      <a:round/>
                      <a:headEnd type="none" w="med" len="med"/>
                      <a:tailEnd type="none" w="med" len="med"/>
                    </a:lnT>
                    <a:lnB>
                      <a:noFill/>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-0.5</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lnL>
                      <a:noFill/>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tcPr>
                </a:tc>
                <a:extLst>
                  <a:ext uri="{0D108BD9-81ED-4DB2-BD59-A6C34878D82A}">
                    <a16:rowId xmlns:a16="http://schemas.microsoft.com/office/drawing/2014/main" val="10003"/>
                  </a:ext>
                </a:extLst>
              </a:tr>
              <a:tr h="325952">
                <a:tc>
                  <a:txBody>
                    <a:bodyPr/>
                    <a:lstStyle/>
                    <a:p>
                      <a:pPr>
                        <a:lnSpc>
                          <a:spcPct val="115000"/>
                        </a:lnSpc>
                        <a:spcAft>
                          <a:spcPts val="0"/>
                        </a:spcAft>
                        <a:tabLst>
                          <a:tab pos="6751320" algn="l"/>
                        </a:tabLst>
                      </a:pPr>
                      <a:r>
                        <a:rPr lang="hu-HU" sz="1050">
                          <a:effectLst/>
                          <a:latin typeface="Segoe UI" panose="020B0502040204020203" pitchFamily="34" charset="0"/>
                          <a:ea typeface="Segoe UI" panose="020B0502040204020203" pitchFamily="34" charset="0"/>
                          <a:cs typeface="Segoe UI" panose="020B0502040204020203" pitchFamily="34" charset="0"/>
                        </a:rPr>
                        <a:t>2. Central government</a:t>
                      </a:r>
                    </a:p>
                  </a:txBody>
                  <a:tcPr marL="19959" marR="29764" marT="11906" marB="11906"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50">
                          <a:effectLst/>
                          <a:latin typeface="Segoe UI" panose="020B0502040204020203" pitchFamily="34" charset="0"/>
                          <a:ea typeface="Segoe UI" panose="020B0502040204020203" pitchFamily="34" charset="0"/>
                          <a:cs typeface="Segoe UI" panose="020B0502040204020203" pitchFamily="34" charset="0"/>
                        </a:rPr>
                        <a:t>S.1311</a:t>
                      </a:r>
                    </a:p>
                  </a:txBody>
                  <a:tcPr marL="39569" marR="29764"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-720.6</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19959" marR="29764"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-1.9</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lnL w="12700" cap="flat" cmpd="sng" algn="ctr">
                      <a:solidFill>
                        <a:srgbClr val="808080"/>
                      </a:solidFill>
                      <a:prstDash val="solid"/>
                      <a:round/>
                      <a:headEnd type="none" w="med" len="med"/>
                      <a:tailEnd type="none" w="med" len="med"/>
                    </a:lnL>
                    <a:lnR>
                      <a:noFill/>
                    </a:lnR>
                    <a:lnT>
                      <a:noFill/>
                    </a:lnT>
                    <a:lnB>
                      <a:noFill/>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-3.0</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lnL>
                      <a:noFill/>
                    </a:lnL>
                    <a:lnR>
                      <a:noFill/>
                    </a:lnR>
                    <a:lnT>
                      <a:noFill/>
                    </a:lnT>
                    <a:lnB>
                      <a:noFill/>
                    </a:lnB>
                  </a:tcPr>
                </a:tc>
                <a:tc>
                  <a:txBody>
                    <a:bodyPr/>
                    <a:lstStyle/>
                    <a:p>
                      <a:pPr algn="ctr">
                        <a:lnSpc>
                          <a:spcPct val="115000"/>
                        </a:lnSpc>
                        <a:spcAft>
                          <a:spcPts val="0"/>
                        </a:spcAft>
                        <a:tabLst>
                          <a:tab pos="6751320" algn="l"/>
                        </a:tabLst>
                      </a:pPr>
                      <a:r>
                        <a:rPr lang="hu-HU" sz="105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-2.1</a:t>
                      </a:r>
                      <a:endParaRPr lang="hu-HU" sz="1050" dirty="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lnL>
                      <a:noFill/>
                    </a:lnL>
                    <a:lnR>
                      <a:noFill/>
                    </a:lnR>
                    <a:lnT>
                      <a:noFill/>
                    </a:lnT>
                    <a:lnB>
                      <a:noFill/>
                    </a:lnB>
                  </a:tcPr>
                </a:tc>
                <a:tc>
                  <a:txBody>
                    <a:bodyPr/>
                    <a:lstStyle/>
                    <a:p>
                      <a:pPr algn="ctr">
                        <a:lnSpc>
                          <a:spcPct val="115000"/>
                        </a:lnSpc>
                        <a:spcAft>
                          <a:spcPts val="0"/>
                        </a:spcAft>
                        <a:tabLst>
                          <a:tab pos="6751320" algn="l"/>
                        </a:tabLst>
                      </a:pPr>
                      <a:r>
                        <a:rPr lang="hu-HU" sz="105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-1.7</a:t>
                      </a:r>
                      <a:endParaRPr lang="hu-HU" sz="1050" dirty="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lnL>
                      <a:noFill/>
                    </a:lnL>
                    <a:lnR>
                      <a:noFill/>
                    </a:lnR>
                    <a:lnT>
                      <a:noFill/>
                    </a:lnT>
                    <a:lnB>
                      <a:noFill/>
                    </a:lnB>
                  </a:tcPr>
                </a:tc>
                <a:tc>
                  <a:txBody>
                    <a:bodyPr/>
                    <a:lstStyle/>
                    <a:p>
                      <a:pPr algn="ctr">
                        <a:lnSpc>
                          <a:spcPct val="115000"/>
                        </a:lnSpc>
                        <a:spcAft>
                          <a:spcPts val="0"/>
                        </a:spcAft>
                        <a:tabLst>
                          <a:tab pos="6751320" algn="l"/>
                        </a:tabLst>
                      </a:pPr>
                      <a:r>
                        <a:rPr lang="hu-HU" sz="105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-1.3</a:t>
                      </a:r>
                      <a:endParaRPr lang="hu-HU" sz="1050" dirty="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lnL>
                      <a:noFill/>
                    </a:lnL>
                    <a:lnR>
                      <a:noFill/>
                    </a:lnR>
                    <a:lnT>
                      <a:noFill/>
                    </a:lnT>
                    <a:lnB>
                      <a:noFill/>
                    </a:lnB>
                  </a:tcPr>
                </a:tc>
                <a:tc>
                  <a:txBody>
                    <a:bodyPr/>
                    <a:lstStyle/>
                    <a:p>
                      <a:pPr algn="ctr">
                        <a:lnSpc>
                          <a:spcPct val="115000"/>
                        </a:lnSpc>
                        <a:spcAft>
                          <a:spcPts val="0"/>
                        </a:spcAft>
                        <a:tabLst>
                          <a:tab pos="6751320" algn="l"/>
                        </a:tabLst>
                      </a:pPr>
                      <a:r>
                        <a:rPr lang="hu-HU" sz="105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-0.5</a:t>
                      </a:r>
                      <a:endParaRPr lang="hu-HU" sz="1050" dirty="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lnL>
                      <a:noFill/>
                    </a:lnL>
                    <a:lnR w="12700" cap="flat" cmpd="sng" algn="ctr">
                      <a:solidFill>
                        <a:srgbClr val="80808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325952">
                <a:tc>
                  <a:txBody>
                    <a:bodyPr/>
                    <a:lstStyle/>
                    <a:p>
                      <a:pPr>
                        <a:lnSpc>
                          <a:spcPct val="115000"/>
                        </a:lnSpc>
                        <a:spcAft>
                          <a:spcPts val="0"/>
                        </a:spcAft>
                        <a:tabLst>
                          <a:tab pos="6751320" algn="l"/>
                        </a:tabLst>
                      </a:pPr>
                      <a:r>
                        <a:rPr lang="hu-HU" sz="1050">
                          <a:effectLst/>
                          <a:latin typeface="Segoe UI" panose="020B0502040204020203" pitchFamily="34" charset="0"/>
                          <a:ea typeface="Segoe UI" panose="020B0502040204020203" pitchFamily="34" charset="0"/>
                          <a:cs typeface="Segoe UI" panose="020B0502040204020203" pitchFamily="34" charset="0"/>
                        </a:rPr>
                        <a:t>3. State government</a:t>
                      </a:r>
                    </a:p>
                  </a:txBody>
                  <a:tcPr marL="19959" marR="99447" marT="11906" marB="11906"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50">
                          <a:effectLst/>
                          <a:latin typeface="Segoe UI" panose="020B0502040204020203" pitchFamily="34" charset="0"/>
                          <a:ea typeface="Segoe UI" panose="020B0502040204020203" pitchFamily="34" charset="0"/>
                          <a:cs typeface="Segoe UI" panose="020B0502040204020203" pitchFamily="34" charset="0"/>
                        </a:rPr>
                        <a:t>S.1312</a:t>
                      </a:r>
                    </a:p>
                  </a:txBody>
                  <a:tcPr marL="39569" marR="29764"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 -</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19959" marR="29764"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w="12700" cap="flat" cmpd="sng" algn="ctr">
                      <a:solidFill>
                        <a:srgbClr val="808080"/>
                      </a:solidFill>
                      <a:prstDash val="solid"/>
                      <a:round/>
                      <a:headEnd type="none" w="med" len="med"/>
                      <a:tailEnd type="none" w="med" len="med"/>
                    </a:lnL>
                    <a:lnR>
                      <a:noFill/>
                    </a:lnR>
                    <a:lnT>
                      <a:noFill/>
                    </a:lnT>
                    <a:lnB>
                      <a:noFill/>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 -</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5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a:t>
                      </a:r>
                      <a:endParaRPr lang="hu-HU" sz="1050" dirty="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5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a:t>
                      </a:r>
                      <a:endParaRPr lang="hu-HU" sz="1050" dirty="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w="12700" cap="flat" cmpd="sng" algn="ctr">
                      <a:solidFill>
                        <a:srgbClr val="80808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325952">
                <a:tc>
                  <a:txBody>
                    <a:bodyPr/>
                    <a:lstStyle/>
                    <a:p>
                      <a:pPr>
                        <a:lnSpc>
                          <a:spcPct val="115000"/>
                        </a:lnSpc>
                        <a:spcAft>
                          <a:spcPts val="0"/>
                        </a:spcAft>
                        <a:tabLst>
                          <a:tab pos="6751320" algn="l"/>
                        </a:tabLst>
                      </a:pPr>
                      <a:r>
                        <a:rPr lang="hu-HU" sz="1050">
                          <a:effectLst/>
                          <a:latin typeface="Segoe UI" panose="020B0502040204020203" pitchFamily="34" charset="0"/>
                          <a:ea typeface="Segoe UI" panose="020B0502040204020203" pitchFamily="34" charset="0"/>
                          <a:cs typeface="Segoe UI" panose="020B0502040204020203" pitchFamily="34" charset="0"/>
                        </a:rPr>
                        <a:t>4. Local government</a:t>
                      </a:r>
                    </a:p>
                  </a:txBody>
                  <a:tcPr marL="19959" marR="29764" marT="11906" marB="11906"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50">
                          <a:effectLst/>
                          <a:latin typeface="Segoe UI" panose="020B0502040204020203" pitchFamily="34" charset="0"/>
                          <a:ea typeface="Segoe UI" panose="020B0502040204020203" pitchFamily="34" charset="0"/>
                          <a:cs typeface="Segoe UI" panose="020B0502040204020203" pitchFamily="34" charset="0"/>
                        </a:rPr>
                        <a:t>S.1313</a:t>
                      </a:r>
                    </a:p>
                  </a:txBody>
                  <a:tcPr marL="39569" marR="29764"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-10.1</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19959" marR="29764"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0.0</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lnL w="12700" cap="flat" cmpd="sng" algn="ctr">
                      <a:solidFill>
                        <a:srgbClr val="808080"/>
                      </a:solidFill>
                      <a:prstDash val="solid"/>
                      <a:round/>
                      <a:headEnd type="none" w="med" len="med"/>
                      <a:tailEnd type="none" w="med" len="med"/>
                    </a:lnL>
                    <a:lnR>
                      <a:noFill/>
                    </a:lnR>
                    <a:lnT>
                      <a:noFill/>
                    </a:lnT>
                    <a:lnB>
                      <a:noFill/>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0.4</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lnL>
                      <a:noFill/>
                    </a:lnL>
                    <a:lnR>
                      <a:noFill/>
                    </a:lnR>
                    <a:lnT>
                      <a:noFill/>
                    </a:lnT>
                    <a:lnB>
                      <a:noFill/>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0.0</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lnL>
                      <a:noFill/>
                    </a:lnL>
                    <a:lnR>
                      <a:noFill/>
                    </a:lnR>
                    <a:lnT>
                      <a:noFill/>
                    </a:lnT>
                    <a:lnB>
                      <a:noFill/>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0.0</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lnL>
                      <a:noFill/>
                    </a:lnL>
                    <a:lnR>
                      <a:noFill/>
                    </a:lnR>
                    <a:lnT>
                      <a:noFill/>
                    </a:lnT>
                    <a:lnB>
                      <a:noFill/>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0.0</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lnL>
                      <a:noFill/>
                    </a:lnL>
                    <a:lnR>
                      <a:noFill/>
                    </a:lnR>
                    <a:lnT>
                      <a:noFill/>
                    </a:lnT>
                    <a:lnB>
                      <a:noFill/>
                    </a:lnB>
                  </a:tcPr>
                </a:tc>
                <a:tc>
                  <a:txBody>
                    <a:bodyPr/>
                    <a:lstStyle/>
                    <a:p>
                      <a:pPr algn="ctr">
                        <a:lnSpc>
                          <a:spcPct val="115000"/>
                        </a:lnSpc>
                        <a:spcAft>
                          <a:spcPts val="0"/>
                        </a:spcAft>
                        <a:tabLst>
                          <a:tab pos="6751320" algn="l"/>
                        </a:tabLst>
                      </a:pPr>
                      <a:r>
                        <a:rPr lang="hu-HU" sz="105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0.0</a:t>
                      </a:r>
                      <a:endParaRPr lang="hu-HU" sz="1050" dirty="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lnL>
                      <a:noFill/>
                    </a:lnL>
                    <a:lnR w="12700" cap="flat" cmpd="sng" algn="ctr">
                      <a:solidFill>
                        <a:srgbClr val="80808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325952">
                <a:tc>
                  <a:txBody>
                    <a:bodyPr/>
                    <a:lstStyle/>
                    <a:p>
                      <a:pPr>
                        <a:lnSpc>
                          <a:spcPct val="115000"/>
                        </a:lnSpc>
                        <a:spcAft>
                          <a:spcPts val="0"/>
                        </a:spcAft>
                        <a:tabLst>
                          <a:tab pos="6751320" algn="l"/>
                        </a:tabLst>
                      </a:pPr>
                      <a:r>
                        <a:rPr lang="hu-HU" sz="1050">
                          <a:effectLst/>
                          <a:latin typeface="Segoe UI" panose="020B0502040204020203" pitchFamily="34" charset="0"/>
                          <a:ea typeface="Segoe UI" panose="020B0502040204020203" pitchFamily="34" charset="0"/>
                          <a:cs typeface="Segoe UI" panose="020B0502040204020203" pitchFamily="34" charset="0"/>
                        </a:rPr>
                        <a:t>5. Social security funds</a:t>
                      </a:r>
                    </a:p>
                  </a:txBody>
                  <a:tcPr marL="19959" marR="29764" marT="11906" marB="11906"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tcPr>
                </a:tc>
                <a:tc>
                  <a:txBody>
                    <a:bodyPr/>
                    <a:lstStyle/>
                    <a:p>
                      <a:pPr algn="ctr">
                        <a:lnSpc>
                          <a:spcPct val="115000"/>
                        </a:lnSpc>
                        <a:spcAft>
                          <a:spcPts val="0"/>
                        </a:spcAft>
                        <a:tabLst>
                          <a:tab pos="6751320" algn="l"/>
                        </a:tabLst>
                      </a:pPr>
                      <a:r>
                        <a:rPr lang="hu-HU" sz="1050">
                          <a:effectLst/>
                          <a:latin typeface="Segoe UI" panose="020B0502040204020203" pitchFamily="34" charset="0"/>
                          <a:ea typeface="Segoe UI" panose="020B0502040204020203" pitchFamily="34" charset="0"/>
                          <a:cs typeface="Segoe UI" panose="020B0502040204020203" pitchFamily="34" charset="0"/>
                        </a:rPr>
                        <a:t>S.1314</a:t>
                      </a:r>
                    </a:p>
                  </a:txBody>
                  <a:tcPr marL="39569" marR="29764"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-15.6</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19959" marR="29764"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0.0</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lnL w="12700" cap="flat" cmpd="sng" algn="ctr">
                      <a:solidFill>
                        <a:srgbClr val="808080"/>
                      </a:solidFill>
                      <a:prstDash val="solid"/>
                      <a:round/>
                      <a:headEnd type="none" w="med" len="med"/>
                      <a:tailEnd type="none" w="med" len="med"/>
                    </a:lnL>
                    <a:lnR>
                      <a:noFill/>
                    </a:lnR>
                    <a:lnT>
                      <a:noFill/>
                    </a:lnT>
                    <a:lnB w="12700" cap="flat" cmpd="sng" algn="ctr">
                      <a:solidFill>
                        <a:srgbClr val="808080"/>
                      </a:solidFill>
                      <a:prstDash val="solid"/>
                      <a:round/>
                      <a:headEnd type="none" w="med" len="med"/>
                      <a:tailEnd type="none" w="med" len="med"/>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0.3</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lnL>
                      <a:noFill/>
                    </a:lnL>
                    <a:lnR>
                      <a:noFill/>
                    </a:lnR>
                    <a:lnT>
                      <a:noFill/>
                    </a:lnT>
                    <a:lnB w="12700" cap="flat" cmpd="sng" algn="ctr">
                      <a:solidFill>
                        <a:srgbClr val="808080"/>
                      </a:solidFill>
                      <a:prstDash val="solid"/>
                      <a:round/>
                      <a:headEnd type="none" w="med" len="med"/>
                      <a:tailEnd type="none" w="med" len="med"/>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0.3</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lnL>
                      <a:noFill/>
                    </a:lnL>
                    <a:lnR>
                      <a:noFill/>
                    </a:lnR>
                    <a:lnT>
                      <a:noFill/>
                    </a:lnT>
                    <a:lnB w="12700" cap="flat" cmpd="sng" algn="ctr">
                      <a:solidFill>
                        <a:srgbClr val="808080"/>
                      </a:solidFill>
                      <a:prstDash val="solid"/>
                      <a:round/>
                      <a:headEnd type="none" w="med" len="med"/>
                      <a:tailEnd type="none" w="med" len="med"/>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0.1</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lnL>
                      <a:noFill/>
                    </a:lnL>
                    <a:lnR>
                      <a:noFill/>
                    </a:lnR>
                    <a:lnT>
                      <a:noFill/>
                    </a:lnT>
                    <a:lnB w="12700" cap="flat" cmpd="sng" algn="ctr">
                      <a:solidFill>
                        <a:srgbClr val="808080"/>
                      </a:solidFill>
                      <a:prstDash val="solid"/>
                      <a:round/>
                      <a:headEnd type="none" w="med" len="med"/>
                      <a:tailEnd type="none" w="med" len="med"/>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0.1</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lnL>
                      <a:noFill/>
                    </a:lnL>
                    <a:lnR>
                      <a:noFill/>
                    </a:lnR>
                    <a:lnT>
                      <a:noFill/>
                    </a:lnT>
                    <a:lnB w="12700" cap="flat" cmpd="sng" algn="ctr">
                      <a:solidFill>
                        <a:srgbClr val="808080"/>
                      </a:solidFill>
                      <a:prstDash val="solid"/>
                      <a:round/>
                      <a:headEnd type="none" w="med" len="med"/>
                      <a:tailEnd type="none" w="med" len="med"/>
                    </a:lnB>
                  </a:tcPr>
                </a:tc>
                <a:tc>
                  <a:txBody>
                    <a:bodyPr/>
                    <a:lstStyle/>
                    <a:p>
                      <a:pPr algn="ctr">
                        <a:lnSpc>
                          <a:spcPct val="115000"/>
                        </a:lnSpc>
                        <a:spcAft>
                          <a:spcPts val="0"/>
                        </a:spcAft>
                        <a:tabLst>
                          <a:tab pos="6751320" algn="l"/>
                        </a:tabLst>
                      </a:pPr>
                      <a:r>
                        <a:rPr lang="hu-HU" sz="105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0.1</a:t>
                      </a:r>
                      <a:endParaRPr lang="hu-HU" sz="1050" dirty="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lnL>
                      <a:noFill/>
                    </a:lnL>
                    <a:lnR w="12700" cap="flat" cmpd="sng" algn="ctr">
                      <a:solidFill>
                        <a:srgbClr val="808080"/>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7"/>
                  </a:ext>
                </a:extLst>
              </a:tr>
              <a:tr h="313221">
                <a:tc gridSpan="9">
                  <a:txBody>
                    <a:bodyPr/>
                    <a:lstStyle/>
                    <a:p>
                      <a:pPr marL="449580">
                        <a:lnSpc>
                          <a:spcPct val="110000"/>
                        </a:lnSpc>
                        <a:spcAft>
                          <a:spcPts val="0"/>
                        </a:spcAft>
                        <a:tabLst>
                          <a:tab pos="6751320" algn="l"/>
                        </a:tabLst>
                      </a:pPr>
                      <a:r>
                        <a:rPr lang="hu-HU" sz="1050" b="1" dirty="0">
                          <a:effectLst/>
                          <a:latin typeface="Segoe UI" panose="020B0502040204020203" pitchFamily="34" charset="0"/>
                          <a:ea typeface="Segoe UI" panose="020B0502040204020203" pitchFamily="34" charset="0"/>
                          <a:cs typeface="Segoe UI" panose="020B0502040204020203" pitchFamily="34" charset="0"/>
                        </a:rPr>
                        <a:t>General </a:t>
                      </a:r>
                      <a:r>
                        <a:rPr lang="hu-HU" sz="1050" b="1" dirty="0" err="1">
                          <a:effectLst/>
                          <a:latin typeface="Segoe UI" panose="020B0502040204020203" pitchFamily="34" charset="0"/>
                          <a:ea typeface="Segoe UI" panose="020B0502040204020203" pitchFamily="34" charset="0"/>
                          <a:cs typeface="Segoe UI" panose="020B0502040204020203" pitchFamily="34" charset="0"/>
                        </a:rPr>
                        <a:t>government</a:t>
                      </a:r>
                      <a:r>
                        <a:rPr lang="hu-HU" sz="1050" b="1" dirty="0">
                          <a:effectLst/>
                          <a:latin typeface="Segoe UI" panose="020B0502040204020203" pitchFamily="34" charset="0"/>
                          <a:ea typeface="Segoe UI" panose="020B0502040204020203" pitchFamily="34" charset="0"/>
                          <a:cs typeface="Segoe UI" panose="020B0502040204020203" pitchFamily="34" charset="0"/>
                        </a:rPr>
                        <a:t> (S.13)</a:t>
                      </a:r>
                      <a:endParaRPr lang="hu-HU" sz="1050" dirty="0">
                        <a:effectLst/>
                        <a:latin typeface="Segoe UI" panose="020B0502040204020203" pitchFamily="34" charset="0"/>
                        <a:ea typeface="Segoe UI" panose="020B0502040204020203" pitchFamily="34" charset="0"/>
                        <a:cs typeface="Segoe UI" panose="020B0502040204020203" pitchFamily="34" charset="0"/>
                      </a:endParaRPr>
                    </a:p>
                  </a:txBody>
                  <a:tcPr marL="19959" marR="29764" marT="11906" marB="11906"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extLst>
                  <a:ext uri="{0D108BD9-81ED-4DB2-BD59-A6C34878D82A}">
                    <a16:rowId xmlns:a16="http://schemas.microsoft.com/office/drawing/2014/main" val="10008"/>
                  </a:ext>
                </a:extLst>
              </a:tr>
              <a:tr h="325952">
                <a:tc>
                  <a:txBody>
                    <a:bodyPr/>
                    <a:lstStyle/>
                    <a:p>
                      <a:pPr>
                        <a:lnSpc>
                          <a:spcPct val="115000"/>
                        </a:lnSpc>
                        <a:spcAft>
                          <a:spcPts val="0"/>
                        </a:spcAft>
                        <a:tabLst>
                          <a:tab pos="6751320" algn="l"/>
                        </a:tabLst>
                      </a:pPr>
                      <a:r>
                        <a:rPr lang="hu-HU" sz="1050">
                          <a:effectLst/>
                          <a:latin typeface="Segoe UI" panose="020B0502040204020203" pitchFamily="34" charset="0"/>
                          <a:ea typeface="Segoe UI" panose="020B0502040204020203" pitchFamily="34" charset="0"/>
                          <a:cs typeface="Segoe UI" panose="020B0502040204020203" pitchFamily="34" charset="0"/>
                        </a:rPr>
                        <a:t>6. Total revenue</a:t>
                      </a:r>
                    </a:p>
                  </a:txBody>
                  <a:tcPr marL="19959" marR="19959" marT="11906" marB="11906"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tcPr>
                </a:tc>
                <a:tc>
                  <a:txBody>
                    <a:bodyPr/>
                    <a:lstStyle/>
                    <a:p>
                      <a:pPr algn="ctr">
                        <a:lnSpc>
                          <a:spcPct val="115000"/>
                        </a:lnSpc>
                        <a:spcAft>
                          <a:spcPts val="0"/>
                        </a:spcAft>
                        <a:tabLst>
                          <a:tab pos="6751320" algn="l"/>
                        </a:tabLst>
                      </a:pPr>
                      <a:r>
                        <a:rPr lang="hu-HU" sz="1050">
                          <a:effectLst/>
                          <a:latin typeface="Segoe UI" panose="020B0502040204020203" pitchFamily="34" charset="0"/>
                          <a:ea typeface="Segoe UI" panose="020B0502040204020203" pitchFamily="34" charset="0"/>
                          <a:cs typeface="Segoe UI" panose="020B0502040204020203" pitchFamily="34" charset="0"/>
                        </a:rPr>
                        <a:t>TR</a:t>
                      </a:r>
                    </a:p>
                  </a:txBody>
                  <a:tcPr marL="39569" marR="29764"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17,008.4</a:t>
                      </a:r>
                      <a:endParaRPr lang="hu-HU" sz="1050" dirty="0">
                        <a:effectLst/>
                        <a:latin typeface="Segoe UI" panose="020B0502040204020203" pitchFamily="34" charset="0"/>
                        <a:ea typeface="Segoe UI" panose="020B0502040204020203" pitchFamily="34" charset="0"/>
                        <a:cs typeface="Segoe UI" panose="020B0502040204020203" pitchFamily="34" charset="0"/>
                      </a:endParaRPr>
                    </a:p>
                  </a:txBody>
                  <a:tcPr marL="19959" marR="29764"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44.5</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w="12700" cap="flat" cmpd="sng" algn="ctr">
                      <a:solidFill>
                        <a:srgbClr val="808080"/>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a:noFill/>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45.5</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w="12700" cap="flat" cmpd="sng" algn="ctr">
                      <a:solidFill>
                        <a:srgbClr val="808080"/>
                      </a:solidFill>
                      <a:prstDash val="solid"/>
                      <a:round/>
                      <a:headEnd type="none" w="med" len="med"/>
                      <a:tailEnd type="none" w="med" len="med"/>
                    </a:lnT>
                    <a:lnB>
                      <a:noFill/>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45.1</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w="12700" cap="flat" cmpd="sng" algn="ctr">
                      <a:solidFill>
                        <a:srgbClr val="808080"/>
                      </a:solidFill>
                      <a:prstDash val="solid"/>
                      <a:round/>
                      <a:headEnd type="none" w="med" len="med"/>
                      <a:tailEnd type="none" w="med" len="med"/>
                    </a:lnT>
                    <a:lnB>
                      <a:noFill/>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42.9</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w="12700" cap="flat" cmpd="sng" algn="ctr">
                      <a:solidFill>
                        <a:srgbClr val="808080"/>
                      </a:solidFill>
                      <a:prstDash val="solid"/>
                      <a:round/>
                      <a:headEnd type="none" w="med" len="med"/>
                      <a:tailEnd type="none" w="med" len="med"/>
                    </a:lnT>
                    <a:lnB>
                      <a:noFill/>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41.0</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w="12700" cap="flat" cmpd="sng" algn="ctr">
                      <a:solidFill>
                        <a:srgbClr val="808080"/>
                      </a:solidFill>
                      <a:prstDash val="solid"/>
                      <a:round/>
                      <a:headEnd type="none" w="med" len="med"/>
                      <a:tailEnd type="none" w="med" len="med"/>
                    </a:lnT>
                    <a:lnB>
                      <a:noFill/>
                    </a:lnB>
                  </a:tcPr>
                </a:tc>
                <a:tc>
                  <a:txBody>
                    <a:bodyPr/>
                    <a:lstStyle/>
                    <a:p>
                      <a:pPr algn="ctr">
                        <a:lnSpc>
                          <a:spcPct val="115000"/>
                        </a:lnSpc>
                        <a:spcAft>
                          <a:spcPts val="0"/>
                        </a:spcAft>
                        <a:tabLst>
                          <a:tab pos="6751320" algn="l"/>
                        </a:tabLst>
                      </a:pPr>
                      <a:r>
                        <a:rPr lang="hu-HU" sz="105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39.9</a:t>
                      </a:r>
                      <a:endParaRPr lang="hu-HU" sz="1050" dirty="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tcPr>
                </a:tc>
                <a:extLst>
                  <a:ext uri="{0D108BD9-81ED-4DB2-BD59-A6C34878D82A}">
                    <a16:rowId xmlns:a16="http://schemas.microsoft.com/office/drawing/2014/main" val="10009"/>
                  </a:ext>
                </a:extLst>
              </a:tr>
              <a:tr h="325952">
                <a:tc>
                  <a:txBody>
                    <a:bodyPr/>
                    <a:lstStyle/>
                    <a:p>
                      <a:pPr>
                        <a:lnSpc>
                          <a:spcPct val="115000"/>
                        </a:lnSpc>
                        <a:spcAft>
                          <a:spcPts val="0"/>
                        </a:spcAft>
                        <a:tabLst>
                          <a:tab pos="6751320" algn="l"/>
                        </a:tabLst>
                      </a:pPr>
                      <a:r>
                        <a:rPr lang="hu-HU" sz="1050">
                          <a:effectLst/>
                          <a:latin typeface="Segoe UI" panose="020B0502040204020203" pitchFamily="34" charset="0"/>
                          <a:ea typeface="Segoe UI" panose="020B0502040204020203" pitchFamily="34" charset="0"/>
                          <a:cs typeface="Segoe UI" panose="020B0502040204020203" pitchFamily="34" charset="0"/>
                        </a:rPr>
                        <a:t>7. Total expenditure</a:t>
                      </a:r>
                    </a:p>
                  </a:txBody>
                  <a:tcPr marL="19959" marR="19959" marT="11906" marB="11906"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50">
                          <a:effectLst/>
                          <a:latin typeface="Segoe UI" panose="020B0502040204020203" pitchFamily="34" charset="0"/>
                          <a:ea typeface="Segoe UI" panose="020B0502040204020203" pitchFamily="34" charset="0"/>
                          <a:cs typeface="Segoe UI" panose="020B0502040204020203" pitchFamily="34" charset="0"/>
                        </a:rPr>
                        <a:t>TE</a:t>
                      </a:r>
                    </a:p>
                  </a:txBody>
                  <a:tcPr marL="39569" marR="29764"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17,754.7</a:t>
                      </a:r>
                      <a:endParaRPr lang="hu-HU" sz="1050" dirty="0">
                        <a:effectLst/>
                        <a:latin typeface="Segoe UI" panose="020B0502040204020203" pitchFamily="34" charset="0"/>
                        <a:ea typeface="Segoe UI" panose="020B0502040204020203" pitchFamily="34" charset="0"/>
                        <a:cs typeface="Segoe UI" panose="020B0502040204020203" pitchFamily="34" charset="0"/>
                      </a:endParaRPr>
                    </a:p>
                  </a:txBody>
                  <a:tcPr marL="19959" marR="29764"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46.5</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w="12700" cap="flat" cmpd="sng" algn="ctr">
                      <a:solidFill>
                        <a:srgbClr val="808080"/>
                      </a:solidFill>
                      <a:prstDash val="solid"/>
                      <a:round/>
                      <a:headEnd type="none" w="med" len="med"/>
                      <a:tailEnd type="none" w="med" len="med"/>
                    </a:lnL>
                    <a:lnR>
                      <a:noFill/>
                    </a:lnR>
                    <a:lnT>
                      <a:noFill/>
                    </a:lnT>
                    <a:lnB>
                      <a:noFill/>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47.9</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46.9</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44.4</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42.2</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5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40.5</a:t>
                      </a:r>
                      <a:endParaRPr lang="hu-HU" sz="1050" dirty="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w="12700" cap="flat" cmpd="sng" algn="ctr">
                      <a:solidFill>
                        <a:srgbClr val="808080"/>
                      </a:solidFill>
                      <a:prstDash val="solid"/>
                      <a:round/>
                      <a:headEnd type="none" w="med" len="med"/>
                      <a:tailEnd type="none" w="med" len="med"/>
                    </a:lnR>
                    <a:lnT>
                      <a:noFill/>
                    </a:lnT>
                    <a:lnB>
                      <a:noFill/>
                    </a:lnB>
                  </a:tcPr>
                </a:tc>
                <a:extLst>
                  <a:ext uri="{0D108BD9-81ED-4DB2-BD59-A6C34878D82A}">
                    <a16:rowId xmlns:a16="http://schemas.microsoft.com/office/drawing/2014/main" val="10010"/>
                  </a:ext>
                </a:extLst>
              </a:tr>
              <a:tr h="325952">
                <a:tc>
                  <a:txBody>
                    <a:bodyPr/>
                    <a:lstStyle/>
                    <a:p>
                      <a:pPr>
                        <a:lnSpc>
                          <a:spcPct val="115000"/>
                        </a:lnSpc>
                        <a:spcAft>
                          <a:spcPts val="0"/>
                        </a:spcAft>
                        <a:tabLst>
                          <a:tab pos="6751320" algn="l"/>
                        </a:tabLst>
                      </a:pPr>
                      <a:r>
                        <a:rPr lang="hu-HU" sz="1050">
                          <a:effectLst/>
                          <a:latin typeface="Segoe UI" panose="020B0502040204020203" pitchFamily="34" charset="0"/>
                          <a:ea typeface="Segoe UI" panose="020B0502040204020203" pitchFamily="34" charset="0"/>
                          <a:cs typeface="Segoe UI" panose="020B0502040204020203" pitchFamily="34" charset="0"/>
                        </a:rPr>
                        <a:t>8. Balance</a:t>
                      </a:r>
                    </a:p>
                  </a:txBody>
                  <a:tcPr marL="19959" marR="19959" marT="11906" marB="11906"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50">
                          <a:effectLst/>
                          <a:latin typeface="Segoe UI" panose="020B0502040204020203" pitchFamily="34" charset="0"/>
                          <a:ea typeface="Segoe UI" panose="020B0502040204020203" pitchFamily="34" charset="0"/>
                          <a:cs typeface="Segoe UI" panose="020B0502040204020203" pitchFamily="34" charset="0"/>
                        </a:rPr>
                        <a:t>B.9</a:t>
                      </a:r>
                    </a:p>
                  </a:txBody>
                  <a:tcPr marL="39569" marR="29764"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-746.3</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19959" marR="29764"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-2.0</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w="12700" cap="flat" cmpd="sng" algn="ctr">
                      <a:solidFill>
                        <a:srgbClr val="808080"/>
                      </a:solidFill>
                      <a:prstDash val="solid"/>
                      <a:round/>
                      <a:headEnd type="none" w="med" len="med"/>
                      <a:tailEnd type="none" w="med" len="med"/>
                    </a:lnL>
                    <a:lnR>
                      <a:noFill/>
                    </a:lnR>
                    <a:lnT>
                      <a:noFill/>
                    </a:lnT>
                    <a:lnB>
                      <a:noFill/>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-2.4</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-1.8</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5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-1.5</a:t>
                      </a:r>
                      <a:endParaRPr lang="hu-HU" sz="1050" dirty="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-1.2</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5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-0.5</a:t>
                      </a:r>
                      <a:endParaRPr lang="hu-HU" sz="1050" dirty="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w="12700" cap="flat" cmpd="sng" algn="ctr">
                      <a:solidFill>
                        <a:srgbClr val="808080"/>
                      </a:solidFill>
                      <a:prstDash val="solid"/>
                      <a:round/>
                      <a:headEnd type="none" w="med" len="med"/>
                      <a:tailEnd type="none" w="med" len="med"/>
                    </a:lnR>
                    <a:lnT>
                      <a:noFill/>
                    </a:lnT>
                    <a:lnB>
                      <a:noFill/>
                    </a:lnB>
                  </a:tcPr>
                </a:tc>
                <a:extLst>
                  <a:ext uri="{0D108BD9-81ED-4DB2-BD59-A6C34878D82A}">
                    <a16:rowId xmlns:a16="http://schemas.microsoft.com/office/drawing/2014/main" val="10011"/>
                  </a:ext>
                </a:extLst>
              </a:tr>
              <a:tr h="325952">
                <a:tc>
                  <a:txBody>
                    <a:bodyPr/>
                    <a:lstStyle/>
                    <a:p>
                      <a:pPr>
                        <a:lnSpc>
                          <a:spcPct val="115000"/>
                        </a:lnSpc>
                        <a:spcAft>
                          <a:spcPts val="0"/>
                        </a:spcAft>
                        <a:tabLst>
                          <a:tab pos="6751320" algn="l"/>
                        </a:tabLst>
                      </a:pPr>
                      <a:r>
                        <a:rPr lang="hu-HU" sz="1050">
                          <a:effectLst/>
                          <a:latin typeface="Segoe UI" panose="020B0502040204020203" pitchFamily="34" charset="0"/>
                          <a:ea typeface="Segoe UI" panose="020B0502040204020203" pitchFamily="34" charset="0"/>
                          <a:cs typeface="Segoe UI" panose="020B0502040204020203" pitchFamily="34" charset="0"/>
                        </a:rPr>
                        <a:t>9. Interest expenditure</a:t>
                      </a:r>
                    </a:p>
                  </a:txBody>
                  <a:tcPr marL="19959" marR="19959" marT="11906" marB="11906"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50">
                          <a:effectLst/>
                          <a:latin typeface="Segoe UI" panose="020B0502040204020203" pitchFamily="34" charset="0"/>
                          <a:ea typeface="Segoe UI" panose="020B0502040204020203" pitchFamily="34" charset="0"/>
                          <a:cs typeface="Segoe UI" panose="020B0502040204020203" pitchFamily="34" charset="0"/>
                        </a:rPr>
                        <a:t>D.41</a:t>
                      </a:r>
                    </a:p>
                  </a:txBody>
                  <a:tcPr marL="9805" marR="29764"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1,067.4</a:t>
                      </a:r>
                      <a:endParaRPr lang="hu-HU" sz="1050" dirty="0">
                        <a:effectLst/>
                        <a:latin typeface="Segoe UI" panose="020B0502040204020203" pitchFamily="34" charset="0"/>
                        <a:ea typeface="Segoe UI" panose="020B0502040204020203" pitchFamily="34" charset="0"/>
                        <a:cs typeface="Segoe UI" panose="020B0502040204020203" pitchFamily="34" charset="0"/>
                      </a:endParaRPr>
                    </a:p>
                  </a:txBody>
                  <a:tcPr marL="39569" marR="29764"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2.8</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w="12700" cap="flat" cmpd="sng" algn="ctr">
                      <a:solidFill>
                        <a:srgbClr val="808080"/>
                      </a:solidFill>
                      <a:prstDash val="solid"/>
                      <a:round/>
                      <a:headEnd type="none" w="med" len="med"/>
                      <a:tailEnd type="none" w="med" len="med"/>
                    </a:lnL>
                    <a:lnR>
                      <a:noFill/>
                    </a:lnR>
                    <a:lnT>
                      <a:noFill/>
                    </a:lnT>
                    <a:lnB>
                      <a:noFill/>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2.6</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2.4</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2.3</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2.2</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5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2.1</a:t>
                      </a:r>
                      <a:endParaRPr lang="hu-HU" sz="1050" dirty="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w="12700" cap="flat" cmpd="sng" algn="ctr">
                      <a:solidFill>
                        <a:srgbClr val="808080"/>
                      </a:solidFill>
                      <a:prstDash val="solid"/>
                      <a:round/>
                      <a:headEnd type="none" w="med" len="med"/>
                      <a:tailEnd type="none" w="med" len="med"/>
                    </a:lnR>
                    <a:lnT>
                      <a:noFill/>
                    </a:lnT>
                    <a:lnB>
                      <a:noFill/>
                    </a:lnB>
                  </a:tcPr>
                </a:tc>
                <a:extLst>
                  <a:ext uri="{0D108BD9-81ED-4DB2-BD59-A6C34878D82A}">
                    <a16:rowId xmlns:a16="http://schemas.microsoft.com/office/drawing/2014/main" val="10012"/>
                  </a:ext>
                </a:extLst>
              </a:tr>
              <a:tr h="325952">
                <a:tc>
                  <a:txBody>
                    <a:bodyPr/>
                    <a:lstStyle/>
                    <a:p>
                      <a:pPr>
                        <a:lnSpc>
                          <a:spcPct val="115000"/>
                        </a:lnSpc>
                        <a:spcAft>
                          <a:spcPts val="0"/>
                        </a:spcAft>
                        <a:tabLst>
                          <a:tab pos="6751320" algn="l"/>
                        </a:tabLst>
                      </a:pPr>
                      <a:r>
                        <a:rPr lang="hu-HU" sz="1050">
                          <a:effectLst/>
                          <a:latin typeface="Segoe UI" panose="020B0502040204020203" pitchFamily="34" charset="0"/>
                          <a:ea typeface="Segoe UI" panose="020B0502040204020203" pitchFamily="34" charset="0"/>
                          <a:cs typeface="Segoe UI" panose="020B0502040204020203" pitchFamily="34" charset="0"/>
                        </a:rPr>
                        <a:t>10. Primary balance</a:t>
                      </a:r>
                    </a:p>
                  </a:txBody>
                  <a:tcPr marL="19959" marR="19959" marT="11906" marB="11906"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50">
                          <a:effectLst/>
                          <a:latin typeface="Segoe UI" panose="020B0502040204020203" pitchFamily="34" charset="0"/>
                          <a:ea typeface="Segoe UI" panose="020B0502040204020203" pitchFamily="34" charset="0"/>
                          <a:cs typeface="Segoe UI" panose="020B0502040204020203" pitchFamily="34" charset="0"/>
                        </a:rPr>
                        <a:t> </a:t>
                      </a:r>
                    </a:p>
                  </a:txBody>
                  <a:tcPr marL="39569" marR="29764"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321.1</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19959" marR="29764"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0.8</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w="12700" cap="flat" cmpd="sng" algn="ctr">
                      <a:solidFill>
                        <a:srgbClr val="808080"/>
                      </a:solidFill>
                      <a:prstDash val="solid"/>
                      <a:round/>
                      <a:headEnd type="none" w="med" len="med"/>
                      <a:tailEnd type="none" w="med" len="med"/>
                    </a:lnL>
                    <a:lnR>
                      <a:noFill/>
                    </a:lnR>
                    <a:lnT>
                      <a:noFill/>
                    </a:lnT>
                    <a:lnB>
                      <a:noFill/>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0.2</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0.6</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5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0.8</a:t>
                      </a:r>
                      <a:endParaRPr lang="hu-HU" sz="1050" dirty="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1.0</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5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1.6</a:t>
                      </a:r>
                      <a:endParaRPr lang="hu-HU" sz="1050" dirty="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w="12700" cap="flat" cmpd="sng" algn="ctr">
                      <a:solidFill>
                        <a:srgbClr val="808080"/>
                      </a:solidFill>
                      <a:prstDash val="solid"/>
                      <a:round/>
                      <a:headEnd type="none" w="med" len="med"/>
                      <a:tailEnd type="none" w="med" len="med"/>
                    </a:lnR>
                    <a:lnT>
                      <a:noFill/>
                    </a:lnT>
                    <a:lnB>
                      <a:noFill/>
                    </a:lnB>
                  </a:tcPr>
                </a:tc>
                <a:extLst>
                  <a:ext uri="{0D108BD9-81ED-4DB2-BD59-A6C34878D82A}">
                    <a16:rowId xmlns:a16="http://schemas.microsoft.com/office/drawing/2014/main" val="10013"/>
                  </a:ext>
                </a:extLst>
              </a:tr>
              <a:tr h="325952">
                <a:tc>
                  <a:txBody>
                    <a:bodyPr/>
                    <a:lstStyle/>
                    <a:p>
                      <a:pPr>
                        <a:lnSpc>
                          <a:spcPct val="115000"/>
                        </a:lnSpc>
                        <a:spcAft>
                          <a:spcPts val="0"/>
                        </a:spcAft>
                        <a:tabLst>
                          <a:tab pos="6751320" algn="l"/>
                        </a:tabLst>
                      </a:pPr>
                      <a:r>
                        <a:rPr lang="hu-HU" sz="1050" dirty="0">
                          <a:effectLst/>
                          <a:latin typeface="Segoe UI" panose="020B0502040204020203" pitchFamily="34" charset="0"/>
                          <a:ea typeface="Segoe UI" panose="020B0502040204020203" pitchFamily="34" charset="0"/>
                          <a:cs typeface="Segoe UI" panose="020B0502040204020203" pitchFamily="34" charset="0"/>
                        </a:rPr>
                        <a:t>11. </a:t>
                      </a:r>
                      <a:r>
                        <a:rPr lang="hu-HU" sz="1050" dirty="0" err="1">
                          <a:effectLst/>
                          <a:latin typeface="Segoe UI" panose="020B0502040204020203" pitchFamily="34" charset="0"/>
                          <a:ea typeface="Segoe UI" panose="020B0502040204020203" pitchFamily="34" charset="0"/>
                          <a:cs typeface="Segoe UI" panose="020B0502040204020203" pitchFamily="34" charset="0"/>
                        </a:rPr>
                        <a:t>One-off</a:t>
                      </a:r>
                      <a:r>
                        <a:rPr lang="hu-HU" sz="1050" dirty="0">
                          <a:effectLst/>
                          <a:latin typeface="Segoe UI" panose="020B0502040204020203" pitchFamily="34" charset="0"/>
                          <a:ea typeface="Segoe UI" panose="020B0502040204020203" pitchFamily="34" charset="0"/>
                          <a:cs typeface="Segoe UI" panose="020B0502040204020203" pitchFamily="34" charset="0"/>
                        </a:rPr>
                        <a:t> and </a:t>
                      </a:r>
                      <a:r>
                        <a:rPr lang="hu-HU" sz="1050" dirty="0" err="1">
                          <a:effectLst/>
                          <a:latin typeface="Segoe UI" panose="020B0502040204020203" pitchFamily="34" charset="0"/>
                          <a:ea typeface="Segoe UI" panose="020B0502040204020203" pitchFamily="34" charset="0"/>
                          <a:cs typeface="Segoe UI" panose="020B0502040204020203" pitchFamily="34" charset="0"/>
                        </a:rPr>
                        <a:t>other</a:t>
                      </a:r>
                      <a:r>
                        <a:rPr lang="hu-HU" sz="1050" dirty="0">
                          <a:effectLst/>
                          <a:latin typeface="Segoe UI" panose="020B0502040204020203" pitchFamily="34" charset="0"/>
                          <a:ea typeface="Segoe UI" panose="020B0502040204020203" pitchFamily="34" charset="0"/>
                          <a:cs typeface="Segoe UI" panose="020B0502040204020203" pitchFamily="34" charset="0"/>
                        </a:rPr>
                        <a:t> </a:t>
                      </a:r>
                      <a:r>
                        <a:rPr lang="hu-HU" sz="1050" dirty="0" err="1">
                          <a:effectLst/>
                          <a:latin typeface="Segoe UI" panose="020B0502040204020203" pitchFamily="34" charset="0"/>
                          <a:ea typeface="Segoe UI" panose="020B0502040204020203" pitchFamily="34" charset="0"/>
                          <a:cs typeface="Segoe UI" panose="020B0502040204020203" pitchFamily="34" charset="0"/>
                        </a:rPr>
                        <a:t>temporary</a:t>
                      </a:r>
                      <a:r>
                        <a:rPr lang="hu-HU" sz="1050" dirty="0">
                          <a:effectLst/>
                          <a:latin typeface="Segoe UI" panose="020B0502040204020203" pitchFamily="34" charset="0"/>
                          <a:ea typeface="Segoe UI" panose="020B0502040204020203" pitchFamily="34" charset="0"/>
                          <a:cs typeface="Segoe UI" panose="020B0502040204020203" pitchFamily="34" charset="0"/>
                        </a:rPr>
                        <a:t> measures</a:t>
                      </a:r>
                      <a:r>
                        <a:rPr lang="hu-HU" sz="1050" baseline="30000" dirty="0">
                          <a:effectLst/>
                          <a:latin typeface="Segoe UI" panose="020B0502040204020203" pitchFamily="34" charset="0"/>
                          <a:ea typeface="Segoe UI" panose="020B0502040204020203" pitchFamily="34" charset="0"/>
                          <a:cs typeface="Segoe UI" panose="020B0502040204020203" pitchFamily="34" charset="0"/>
                        </a:rPr>
                        <a:t>1</a:t>
                      </a:r>
                      <a:endParaRPr lang="hu-HU" sz="1050" dirty="0">
                        <a:effectLst/>
                        <a:latin typeface="Segoe UI" panose="020B0502040204020203" pitchFamily="34" charset="0"/>
                        <a:ea typeface="Segoe UI" panose="020B0502040204020203" pitchFamily="34" charset="0"/>
                        <a:cs typeface="Segoe UI" panose="020B0502040204020203" pitchFamily="34" charset="0"/>
                      </a:endParaRPr>
                    </a:p>
                  </a:txBody>
                  <a:tcPr marL="19959" marR="19959" marT="11906" marB="11906"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tcPr>
                </a:tc>
                <a:tc>
                  <a:txBody>
                    <a:bodyPr/>
                    <a:lstStyle/>
                    <a:p>
                      <a:pPr algn="ctr">
                        <a:lnSpc>
                          <a:spcPct val="115000"/>
                        </a:lnSpc>
                        <a:spcAft>
                          <a:spcPts val="0"/>
                        </a:spcAft>
                        <a:tabLst>
                          <a:tab pos="6751320" algn="l"/>
                        </a:tabLst>
                      </a:pPr>
                      <a:r>
                        <a:rPr lang="hu-HU" sz="1050">
                          <a:effectLst/>
                          <a:latin typeface="Segoe UI" panose="020B0502040204020203" pitchFamily="34" charset="0"/>
                          <a:ea typeface="Segoe UI" panose="020B0502040204020203" pitchFamily="34" charset="0"/>
                          <a:cs typeface="Segoe UI" panose="020B0502040204020203" pitchFamily="34" charset="0"/>
                        </a:rPr>
                        <a:t> </a:t>
                      </a:r>
                    </a:p>
                  </a:txBody>
                  <a:tcPr marL="39569" marR="29764"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140.4</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19959" marR="29764"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0.4</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w="12700" cap="flat" cmpd="sng" algn="ctr">
                      <a:solidFill>
                        <a:srgbClr val="808080"/>
                      </a:solidFill>
                      <a:prstDash val="solid"/>
                      <a:round/>
                      <a:headEnd type="none" w="med" len="med"/>
                      <a:tailEnd type="none" w="med" len="med"/>
                    </a:lnL>
                    <a:lnR>
                      <a:noFill/>
                    </a:lnR>
                    <a:lnT>
                      <a:noFill/>
                    </a:lnT>
                    <a:lnB w="12700" cap="flat" cmpd="sng" algn="ctr">
                      <a:solidFill>
                        <a:srgbClr val="808080"/>
                      </a:solidFill>
                      <a:prstDash val="solid"/>
                      <a:round/>
                      <a:headEnd type="none" w="med" len="med"/>
                      <a:tailEnd type="none" w="med" len="med"/>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0.0</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w="12700" cap="flat" cmpd="sng" algn="ctr">
                      <a:solidFill>
                        <a:srgbClr val="808080"/>
                      </a:solidFill>
                      <a:prstDash val="solid"/>
                      <a:round/>
                      <a:headEnd type="none" w="med" len="med"/>
                      <a:tailEnd type="none" w="med" len="med"/>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0.0</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w="12700" cap="flat" cmpd="sng" algn="ctr">
                      <a:solidFill>
                        <a:srgbClr val="808080"/>
                      </a:solidFill>
                      <a:prstDash val="solid"/>
                      <a:round/>
                      <a:headEnd type="none" w="med" len="med"/>
                      <a:tailEnd type="none" w="med" len="med"/>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0.0</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w="12700" cap="flat" cmpd="sng" algn="ctr">
                      <a:solidFill>
                        <a:srgbClr val="808080"/>
                      </a:solidFill>
                      <a:prstDash val="solid"/>
                      <a:round/>
                      <a:headEnd type="none" w="med" len="med"/>
                      <a:tailEnd type="none" w="med" len="med"/>
                    </a:lnB>
                  </a:tcPr>
                </a:tc>
                <a:tc>
                  <a:txBody>
                    <a:bodyPr/>
                    <a:lstStyle/>
                    <a:p>
                      <a:pPr algn="ctr">
                        <a:lnSpc>
                          <a:spcPct val="115000"/>
                        </a:lnSpc>
                        <a:spcAft>
                          <a:spcPts val="0"/>
                        </a:spcAft>
                        <a:tabLst>
                          <a:tab pos="6751320" algn="l"/>
                        </a:tabLst>
                      </a:pPr>
                      <a:r>
                        <a:rPr lang="hu-HU" sz="1050">
                          <a:solidFill>
                            <a:srgbClr val="000000"/>
                          </a:solidFill>
                          <a:effectLst/>
                          <a:latin typeface="Segoe UI" panose="020B0502040204020203" pitchFamily="34" charset="0"/>
                          <a:ea typeface="Segoe UI" panose="020B0502040204020203" pitchFamily="34" charset="0"/>
                          <a:cs typeface="Segoe UI" panose="020B0502040204020203" pitchFamily="34" charset="0"/>
                        </a:rPr>
                        <a:t>0.0</a:t>
                      </a:r>
                      <a:endParaRPr lang="hu-HU" sz="105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w="12700" cap="flat" cmpd="sng" algn="ctr">
                      <a:solidFill>
                        <a:srgbClr val="808080"/>
                      </a:solidFill>
                      <a:prstDash val="solid"/>
                      <a:round/>
                      <a:headEnd type="none" w="med" len="med"/>
                      <a:tailEnd type="none" w="med" len="med"/>
                    </a:lnB>
                  </a:tcPr>
                </a:tc>
                <a:tc>
                  <a:txBody>
                    <a:bodyPr/>
                    <a:lstStyle/>
                    <a:p>
                      <a:pPr algn="ctr">
                        <a:lnSpc>
                          <a:spcPct val="115000"/>
                        </a:lnSpc>
                        <a:spcAft>
                          <a:spcPts val="0"/>
                        </a:spcAft>
                        <a:tabLst>
                          <a:tab pos="6751320" algn="l"/>
                        </a:tabLst>
                      </a:pPr>
                      <a:r>
                        <a:rPr lang="hu-HU" sz="105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0.0</a:t>
                      </a:r>
                      <a:endParaRPr lang="hu-HU" sz="1050" dirty="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w="12700" cap="flat" cmpd="sng" algn="ctr">
                      <a:solidFill>
                        <a:srgbClr val="808080"/>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cxnSp>
        <p:nvCxnSpPr>
          <p:cNvPr id="5" name="Egyenes összekötő 4"/>
          <p:cNvCxnSpPr/>
          <p:nvPr/>
        </p:nvCxnSpPr>
        <p:spPr>
          <a:xfrm>
            <a:off x="126926" y="587079"/>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1771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771" y="578297"/>
            <a:ext cx="9165771" cy="258416"/>
          </a:xfrm>
        </p:spPr>
        <p:txBody>
          <a:bodyPr>
            <a:noAutofit/>
          </a:bodyPr>
          <a:lstStyle/>
          <a:p>
            <a:pPr algn="l"/>
            <a:r>
              <a:rPr lang="hu-HU" sz="1400" dirty="0"/>
              <a:t>b) General </a:t>
            </a:r>
            <a:r>
              <a:rPr lang="hu-HU" sz="1400" dirty="0" err="1"/>
              <a:t>government</a:t>
            </a:r>
            <a:r>
              <a:rPr lang="hu-HU" sz="1400" dirty="0"/>
              <a:t> </a:t>
            </a:r>
            <a:r>
              <a:rPr lang="hu-HU" sz="1400" dirty="0" err="1"/>
              <a:t>budgetary</a:t>
            </a:r>
            <a:r>
              <a:rPr lang="hu-HU" sz="1400" dirty="0"/>
              <a:t> </a:t>
            </a:r>
            <a:r>
              <a:rPr lang="hu-HU" sz="1400" dirty="0" err="1"/>
              <a:t>prospects</a:t>
            </a:r>
            <a:r>
              <a:rPr lang="hu-HU" sz="1400" dirty="0"/>
              <a:t> </a:t>
            </a:r>
          </a:p>
        </p:txBody>
      </p:sp>
      <p:sp>
        <p:nvSpPr>
          <p:cNvPr id="4" name="Szövegdoboz 3"/>
          <p:cNvSpPr txBox="1"/>
          <p:nvPr/>
        </p:nvSpPr>
        <p:spPr>
          <a:xfrm>
            <a:off x="0" y="116632"/>
            <a:ext cx="9144000" cy="461665"/>
          </a:xfrm>
          <a:prstGeom prst="rect">
            <a:avLst/>
          </a:prstGeom>
          <a:noFill/>
        </p:spPr>
        <p:txBody>
          <a:bodyPr wrap="square" rtlCol="0">
            <a:spAutoFit/>
          </a:bodyPr>
          <a:lstStyle/>
          <a:p>
            <a:pPr algn="ctr"/>
            <a:r>
              <a:rPr lang="hu-HU" sz="2400" b="1" dirty="0">
                <a:latin typeface="Segoe UI" panose="020B0502040204020203" pitchFamily="34" charset="0"/>
                <a:ea typeface="Segoe UI" panose="020B0502040204020203" pitchFamily="34" charset="0"/>
                <a:cs typeface="Segoe UI" panose="020B0502040204020203" pitchFamily="34" charset="0"/>
              </a:rPr>
              <a:t>CP III.</a:t>
            </a:r>
          </a:p>
        </p:txBody>
      </p:sp>
      <p:graphicFrame>
        <p:nvGraphicFramePr>
          <p:cNvPr id="3" name="Táblázat 2"/>
          <p:cNvGraphicFramePr>
            <a:graphicFrameLocks noGrp="1"/>
          </p:cNvGraphicFramePr>
          <p:nvPr>
            <p:extLst>
              <p:ext uri="{D42A27DB-BD31-4B8C-83A1-F6EECF244321}">
                <p14:modId xmlns:p14="http://schemas.microsoft.com/office/powerpoint/2010/main" val="79337419"/>
              </p:ext>
            </p:extLst>
          </p:nvPr>
        </p:nvGraphicFramePr>
        <p:xfrm>
          <a:off x="107506" y="908727"/>
          <a:ext cx="8928988" cy="5561694"/>
        </p:xfrm>
        <a:graphic>
          <a:graphicData uri="http://schemas.openxmlformats.org/drawingml/2006/table">
            <a:tbl>
              <a:tblPr firstRow="1" firstCol="1" lastRow="1" lastCol="1" bandRow="1" bandCol="1"/>
              <a:tblGrid>
                <a:gridCol w="3530870">
                  <a:extLst>
                    <a:ext uri="{9D8B030D-6E8A-4147-A177-3AD203B41FA5}">
                      <a16:colId xmlns:a16="http://schemas.microsoft.com/office/drawing/2014/main" val="20000"/>
                    </a:ext>
                  </a:extLst>
                </a:gridCol>
                <a:gridCol w="700731">
                  <a:extLst>
                    <a:ext uri="{9D8B030D-6E8A-4147-A177-3AD203B41FA5}">
                      <a16:colId xmlns:a16="http://schemas.microsoft.com/office/drawing/2014/main" val="20001"/>
                    </a:ext>
                  </a:extLst>
                </a:gridCol>
                <a:gridCol w="818623">
                  <a:extLst>
                    <a:ext uri="{9D8B030D-6E8A-4147-A177-3AD203B41FA5}">
                      <a16:colId xmlns:a16="http://schemas.microsoft.com/office/drawing/2014/main" val="20002"/>
                    </a:ext>
                  </a:extLst>
                </a:gridCol>
                <a:gridCol w="646323">
                  <a:extLst>
                    <a:ext uri="{9D8B030D-6E8A-4147-A177-3AD203B41FA5}">
                      <a16:colId xmlns:a16="http://schemas.microsoft.com/office/drawing/2014/main" val="20003"/>
                    </a:ext>
                  </a:extLst>
                </a:gridCol>
                <a:gridCol w="646323">
                  <a:extLst>
                    <a:ext uri="{9D8B030D-6E8A-4147-A177-3AD203B41FA5}">
                      <a16:colId xmlns:a16="http://schemas.microsoft.com/office/drawing/2014/main" val="20004"/>
                    </a:ext>
                  </a:extLst>
                </a:gridCol>
                <a:gridCol w="646323">
                  <a:extLst>
                    <a:ext uri="{9D8B030D-6E8A-4147-A177-3AD203B41FA5}">
                      <a16:colId xmlns:a16="http://schemas.microsoft.com/office/drawing/2014/main" val="20005"/>
                    </a:ext>
                  </a:extLst>
                </a:gridCol>
                <a:gridCol w="646323">
                  <a:extLst>
                    <a:ext uri="{9D8B030D-6E8A-4147-A177-3AD203B41FA5}">
                      <a16:colId xmlns:a16="http://schemas.microsoft.com/office/drawing/2014/main" val="20006"/>
                    </a:ext>
                  </a:extLst>
                </a:gridCol>
                <a:gridCol w="646323">
                  <a:extLst>
                    <a:ext uri="{9D8B030D-6E8A-4147-A177-3AD203B41FA5}">
                      <a16:colId xmlns:a16="http://schemas.microsoft.com/office/drawing/2014/main" val="20007"/>
                    </a:ext>
                  </a:extLst>
                </a:gridCol>
                <a:gridCol w="647149">
                  <a:extLst>
                    <a:ext uri="{9D8B030D-6E8A-4147-A177-3AD203B41FA5}">
                      <a16:colId xmlns:a16="http://schemas.microsoft.com/office/drawing/2014/main" val="20008"/>
                    </a:ext>
                  </a:extLst>
                </a:gridCol>
              </a:tblGrid>
              <a:tr h="185625">
                <a:tc>
                  <a:txBody>
                    <a:bodyPr/>
                    <a:lstStyle/>
                    <a:p>
                      <a:pPr>
                        <a:lnSpc>
                          <a:spcPct val="110000"/>
                        </a:lnSpc>
                        <a:spcAft>
                          <a:spcPts val="0"/>
                        </a:spcAft>
                        <a:tabLst>
                          <a:tab pos="6751320" algn="l"/>
                        </a:tabLst>
                      </a:pPr>
                      <a:r>
                        <a:rPr lang="hu-HU" sz="1000" b="1" dirty="0">
                          <a:solidFill>
                            <a:srgbClr val="FFFFFF"/>
                          </a:solidFill>
                          <a:effectLst/>
                          <a:latin typeface="Segoe UI" panose="020B0502040204020203" pitchFamily="34" charset="0"/>
                          <a:ea typeface="Segoe UI" panose="020B0502040204020203" pitchFamily="34" charset="0"/>
                          <a:cs typeface="Segoe UI" panose="020B0502040204020203" pitchFamily="34" charset="0"/>
                        </a:rPr>
                        <a:t> </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19959" marR="99447" marT="11906" marB="11906"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solidFill>
                      <a:srgbClr val="1F497D"/>
                    </a:solidFill>
                  </a:tcPr>
                </a:tc>
                <a:tc rowSpan="2">
                  <a:txBody>
                    <a:bodyPr/>
                    <a:lstStyle/>
                    <a:p>
                      <a:pPr algn="ctr">
                        <a:lnSpc>
                          <a:spcPct val="110000"/>
                        </a:lnSpc>
                        <a:spcAft>
                          <a:spcPts val="0"/>
                        </a:spcAft>
                        <a:tabLst>
                          <a:tab pos="6751320" algn="l"/>
                        </a:tabLst>
                      </a:pPr>
                      <a:r>
                        <a:rPr lang="hu-HU" sz="1000" b="1" dirty="0">
                          <a:solidFill>
                            <a:srgbClr val="FFFFFF"/>
                          </a:solidFill>
                          <a:effectLst/>
                          <a:latin typeface="Segoe UI" panose="020B0502040204020203" pitchFamily="34" charset="0"/>
                          <a:ea typeface="Segoe UI" panose="020B0502040204020203" pitchFamily="34" charset="0"/>
                          <a:cs typeface="Segoe UI" panose="020B0502040204020203" pitchFamily="34" charset="0"/>
                        </a:rPr>
                        <a:t>ESA </a:t>
                      </a:r>
                      <a:r>
                        <a:rPr lang="hu-HU" sz="1000" b="1" dirty="0" err="1">
                          <a:solidFill>
                            <a:srgbClr val="FFFFFF"/>
                          </a:solidFill>
                          <a:effectLst/>
                          <a:latin typeface="Segoe UI" panose="020B0502040204020203" pitchFamily="34" charset="0"/>
                          <a:ea typeface="Segoe UI" panose="020B0502040204020203" pitchFamily="34" charset="0"/>
                          <a:cs typeface="Segoe UI" panose="020B0502040204020203" pitchFamily="34" charset="0"/>
                        </a:rPr>
                        <a:t>code</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39569" marR="39569"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1F497D"/>
                    </a:solidFill>
                  </a:tcPr>
                </a:tc>
                <a:tc>
                  <a:txBody>
                    <a:bodyPr/>
                    <a:lstStyle/>
                    <a:p>
                      <a:pPr algn="ctr">
                        <a:lnSpc>
                          <a:spcPct val="110000"/>
                        </a:lnSpc>
                        <a:spcAft>
                          <a:spcPts val="0"/>
                        </a:spcAft>
                        <a:tabLst>
                          <a:tab pos="6751320" algn="l"/>
                        </a:tabLst>
                      </a:pPr>
                      <a:r>
                        <a:rPr lang="hu-HU" sz="1000" b="1" dirty="0">
                          <a:solidFill>
                            <a:srgbClr val="FFFFFF"/>
                          </a:solidFill>
                          <a:effectLst/>
                          <a:latin typeface="Segoe UI" panose="020B0502040204020203" pitchFamily="34" charset="0"/>
                          <a:ea typeface="Segoe UI" panose="020B0502040204020203" pitchFamily="34" charset="0"/>
                          <a:cs typeface="Segoe UI" panose="020B0502040204020203" pitchFamily="34" charset="0"/>
                        </a:rPr>
                        <a:t>2017</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19959" marR="19959"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solidFill>
                      <a:srgbClr val="1F497D"/>
                    </a:solidFill>
                  </a:tcPr>
                </a:tc>
                <a:tc>
                  <a:txBody>
                    <a:bodyPr/>
                    <a:lstStyle/>
                    <a:p>
                      <a:pPr algn="ctr">
                        <a:lnSpc>
                          <a:spcPct val="110000"/>
                        </a:lnSpc>
                        <a:spcAft>
                          <a:spcPts val="0"/>
                        </a:spcAft>
                        <a:tabLst>
                          <a:tab pos="6751320" algn="l"/>
                        </a:tabLst>
                      </a:pPr>
                      <a:r>
                        <a:rPr lang="hu-HU" sz="1000" b="1" dirty="0">
                          <a:solidFill>
                            <a:srgbClr val="FFFFFF"/>
                          </a:solidFill>
                          <a:effectLst/>
                          <a:latin typeface="Segoe UI" panose="020B0502040204020203" pitchFamily="34" charset="0"/>
                          <a:ea typeface="Segoe UI" panose="020B0502040204020203" pitchFamily="34" charset="0"/>
                          <a:cs typeface="Segoe UI" panose="020B0502040204020203" pitchFamily="34" charset="0"/>
                        </a:rPr>
                        <a:t>2017</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9805" marR="9805" marT="9805" marB="9805" anchor="ctr">
                    <a:lnL w="12700" cap="flat" cmpd="sng" algn="ctr">
                      <a:solidFill>
                        <a:srgbClr val="808080"/>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a:noFill/>
                    </a:lnB>
                    <a:solidFill>
                      <a:srgbClr val="1F497D"/>
                    </a:solidFill>
                  </a:tcPr>
                </a:tc>
                <a:tc>
                  <a:txBody>
                    <a:bodyPr/>
                    <a:lstStyle/>
                    <a:p>
                      <a:pPr algn="ctr">
                        <a:lnSpc>
                          <a:spcPct val="110000"/>
                        </a:lnSpc>
                        <a:spcAft>
                          <a:spcPts val="0"/>
                        </a:spcAft>
                        <a:tabLst>
                          <a:tab pos="6751320" algn="l"/>
                        </a:tabLst>
                      </a:pPr>
                      <a:r>
                        <a:rPr lang="hu-HU" sz="1000" b="1">
                          <a:solidFill>
                            <a:srgbClr val="FFFFFF"/>
                          </a:solidFill>
                          <a:effectLst/>
                          <a:latin typeface="Segoe UI" panose="020B0502040204020203" pitchFamily="34" charset="0"/>
                          <a:ea typeface="Segoe UI" panose="020B0502040204020203" pitchFamily="34" charset="0"/>
                          <a:cs typeface="Segoe UI" panose="020B0502040204020203" pitchFamily="34" charset="0"/>
                        </a:rPr>
                        <a:t>2018</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9805" marT="9805" marB="9805" anchor="ctr">
                    <a:lnL>
                      <a:noFill/>
                    </a:lnL>
                    <a:lnR>
                      <a:noFill/>
                    </a:lnR>
                    <a:lnT w="12700" cap="flat" cmpd="sng" algn="ctr">
                      <a:solidFill>
                        <a:srgbClr val="808080"/>
                      </a:solidFill>
                      <a:prstDash val="solid"/>
                      <a:round/>
                      <a:headEnd type="none" w="med" len="med"/>
                      <a:tailEnd type="none" w="med" len="med"/>
                    </a:lnT>
                    <a:lnB>
                      <a:noFill/>
                    </a:lnB>
                    <a:solidFill>
                      <a:srgbClr val="1F497D"/>
                    </a:solidFill>
                  </a:tcPr>
                </a:tc>
                <a:tc>
                  <a:txBody>
                    <a:bodyPr/>
                    <a:lstStyle/>
                    <a:p>
                      <a:pPr algn="ctr">
                        <a:lnSpc>
                          <a:spcPct val="110000"/>
                        </a:lnSpc>
                        <a:spcAft>
                          <a:spcPts val="0"/>
                        </a:spcAft>
                        <a:tabLst>
                          <a:tab pos="6751320" algn="l"/>
                        </a:tabLst>
                      </a:pPr>
                      <a:r>
                        <a:rPr lang="hu-HU" sz="1000" b="1" dirty="0">
                          <a:solidFill>
                            <a:srgbClr val="FFFFFF"/>
                          </a:solidFill>
                          <a:effectLst/>
                          <a:latin typeface="Segoe UI" panose="020B0502040204020203" pitchFamily="34" charset="0"/>
                          <a:ea typeface="Segoe UI" panose="020B0502040204020203" pitchFamily="34" charset="0"/>
                          <a:cs typeface="Segoe UI" panose="020B0502040204020203" pitchFamily="34" charset="0"/>
                        </a:rPr>
                        <a:t>2019</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9805" marR="9805" marT="9805" marB="9805" anchor="ctr">
                    <a:lnL>
                      <a:noFill/>
                    </a:lnL>
                    <a:lnR>
                      <a:noFill/>
                    </a:lnR>
                    <a:lnT w="12700" cap="flat" cmpd="sng" algn="ctr">
                      <a:solidFill>
                        <a:srgbClr val="808080"/>
                      </a:solidFill>
                      <a:prstDash val="solid"/>
                      <a:round/>
                      <a:headEnd type="none" w="med" len="med"/>
                      <a:tailEnd type="none" w="med" len="med"/>
                    </a:lnT>
                    <a:lnB>
                      <a:noFill/>
                    </a:lnB>
                    <a:solidFill>
                      <a:srgbClr val="1F497D"/>
                    </a:solidFill>
                  </a:tcPr>
                </a:tc>
                <a:tc>
                  <a:txBody>
                    <a:bodyPr/>
                    <a:lstStyle/>
                    <a:p>
                      <a:pPr algn="ctr">
                        <a:lnSpc>
                          <a:spcPct val="110000"/>
                        </a:lnSpc>
                        <a:spcAft>
                          <a:spcPts val="0"/>
                        </a:spcAft>
                        <a:tabLst>
                          <a:tab pos="6751320" algn="l"/>
                        </a:tabLst>
                      </a:pPr>
                      <a:r>
                        <a:rPr lang="hu-HU" sz="1000" b="1" dirty="0">
                          <a:solidFill>
                            <a:srgbClr val="FFFFFF"/>
                          </a:solidFill>
                          <a:effectLst/>
                          <a:latin typeface="Segoe UI" panose="020B0502040204020203" pitchFamily="34" charset="0"/>
                          <a:ea typeface="Segoe UI" panose="020B0502040204020203" pitchFamily="34" charset="0"/>
                          <a:cs typeface="Segoe UI" panose="020B0502040204020203" pitchFamily="34" charset="0"/>
                        </a:rPr>
                        <a:t>2020</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9805" marR="9805" marT="9805" marB="9805" anchor="ctr">
                    <a:lnL>
                      <a:noFill/>
                    </a:lnL>
                    <a:lnR>
                      <a:noFill/>
                    </a:lnR>
                    <a:lnT w="12700" cap="flat" cmpd="sng" algn="ctr">
                      <a:solidFill>
                        <a:srgbClr val="808080"/>
                      </a:solidFill>
                      <a:prstDash val="solid"/>
                      <a:round/>
                      <a:headEnd type="none" w="med" len="med"/>
                      <a:tailEnd type="none" w="med" len="med"/>
                    </a:lnT>
                    <a:lnB>
                      <a:noFill/>
                    </a:lnB>
                    <a:solidFill>
                      <a:srgbClr val="1F497D"/>
                    </a:solidFill>
                  </a:tcPr>
                </a:tc>
                <a:tc>
                  <a:txBody>
                    <a:bodyPr/>
                    <a:lstStyle/>
                    <a:p>
                      <a:pPr algn="ctr">
                        <a:lnSpc>
                          <a:spcPct val="110000"/>
                        </a:lnSpc>
                        <a:spcAft>
                          <a:spcPts val="0"/>
                        </a:spcAft>
                        <a:tabLst>
                          <a:tab pos="6751320" algn="l"/>
                        </a:tabLst>
                      </a:pPr>
                      <a:r>
                        <a:rPr lang="hu-HU" sz="1000" b="1" dirty="0">
                          <a:solidFill>
                            <a:srgbClr val="FFFFFF"/>
                          </a:solidFill>
                          <a:effectLst/>
                          <a:latin typeface="Segoe UI" panose="020B0502040204020203" pitchFamily="34" charset="0"/>
                          <a:ea typeface="Segoe UI" panose="020B0502040204020203" pitchFamily="34" charset="0"/>
                          <a:cs typeface="Segoe UI" panose="020B0502040204020203" pitchFamily="34" charset="0"/>
                        </a:rPr>
                        <a:t>2021</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9805" marR="9805" marT="9805" marB="9805" anchor="ctr">
                    <a:lnL>
                      <a:noFill/>
                    </a:lnL>
                    <a:lnR>
                      <a:noFill/>
                    </a:lnR>
                    <a:lnT w="12700" cap="flat" cmpd="sng" algn="ctr">
                      <a:solidFill>
                        <a:srgbClr val="808080"/>
                      </a:solidFill>
                      <a:prstDash val="solid"/>
                      <a:round/>
                      <a:headEnd type="none" w="med" len="med"/>
                      <a:tailEnd type="none" w="med" len="med"/>
                    </a:lnT>
                    <a:lnB>
                      <a:noFill/>
                    </a:lnB>
                    <a:solidFill>
                      <a:srgbClr val="1F497D"/>
                    </a:solidFill>
                  </a:tcPr>
                </a:tc>
                <a:tc>
                  <a:txBody>
                    <a:bodyPr/>
                    <a:lstStyle/>
                    <a:p>
                      <a:pPr algn="ctr">
                        <a:lnSpc>
                          <a:spcPct val="110000"/>
                        </a:lnSpc>
                        <a:spcAft>
                          <a:spcPts val="0"/>
                        </a:spcAft>
                        <a:tabLst>
                          <a:tab pos="6751320" algn="l"/>
                        </a:tabLst>
                      </a:pPr>
                      <a:r>
                        <a:rPr lang="hu-HU" sz="1000" b="1">
                          <a:solidFill>
                            <a:srgbClr val="FFFFFF"/>
                          </a:solidFill>
                          <a:effectLst/>
                          <a:latin typeface="Segoe UI" panose="020B0502040204020203" pitchFamily="34" charset="0"/>
                          <a:ea typeface="Segoe UI" panose="020B0502040204020203" pitchFamily="34" charset="0"/>
                          <a:cs typeface="Segoe UI" panose="020B0502040204020203" pitchFamily="34" charset="0"/>
                        </a:rPr>
                        <a:t>2022</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9805" marT="9805" marB="9805" anchor="ctr">
                    <a:lnL>
                      <a:noFill/>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solidFill>
                      <a:srgbClr val="1F497D"/>
                    </a:solidFill>
                  </a:tcPr>
                </a:tc>
                <a:extLst>
                  <a:ext uri="{0D108BD9-81ED-4DB2-BD59-A6C34878D82A}">
                    <a16:rowId xmlns:a16="http://schemas.microsoft.com/office/drawing/2014/main" val="10000"/>
                  </a:ext>
                </a:extLst>
              </a:tr>
              <a:tr h="185625">
                <a:tc>
                  <a:txBody>
                    <a:bodyPr/>
                    <a:lstStyle/>
                    <a:p>
                      <a:pPr>
                        <a:lnSpc>
                          <a:spcPct val="110000"/>
                        </a:lnSpc>
                        <a:spcAft>
                          <a:spcPts val="0"/>
                        </a:spcAft>
                        <a:tabLst>
                          <a:tab pos="6751320" algn="l"/>
                        </a:tabLst>
                      </a:pPr>
                      <a:r>
                        <a:rPr lang="hu-HU" sz="1000" b="1" dirty="0">
                          <a:solidFill>
                            <a:srgbClr val="FFFFFF"/>
                          </a:solidFill>
                          <a:effectLst/>
                          <a:latin typeface="Segoe UI" panose="020B0502040204020203" pitchFamily="34" charset="0"/>
                          <a:ea typeface="Segoe UI" panose="020B0502040204020203" pitchFamily="34" charset="0"/>
                          <a:cs typeface="Segoe UI" panose="020B0502040204020203" pitchFamily="34" charset="0"/>
                        </a:rPr>
                        <a:t> </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19959" marR="29764" marT="11906" marB="11906"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solidFill>
                      <a:srgbClr val="1F497D"/>
                    </a:solidFill>
                  </a:tcPr>
                </a:tc>
                <a:tc vMerge="1">
                  <a:txBody>
                    <a:bodyPr/>
                    <a:lstStyle/>
                    <a:p>
                      <a:endParaRPr lang="hu-HU"/>
                    </a:p>
                  </a:txBody>
                  <a:tcPr/>
                </a:tc>
                <a:tc>
                  <a:txBody>
                    <a:bodyPr/>
                    <a:lstStyle/>
                    <a:p>
                      <a:pPr algn="ctr">
                        <a:lnSpc>
                          <a:spcPct val="110000"/>
                        </a:lnSpc>
                        <a:spcAft>
                          <a:spcPts val="0"/>
                        </a:spcAft>
                        <a:tabLst>
                          <a:tab pos="6751320" algn="l"/>
                        </a:tabLst>
                      </a:pPr>
                      <a:r>
                        <a:rPr lang="hu-HU" sz="1000" b="1" dirty="0">
                          <a:solidFill>
                            <a:srgbClr val="FFFFFF"/>
                          </a:solidFill>
                          <a:effectLst/>
                          <a:latin typeface="Segoe UI" panose="020B0502040204020203" pitchFamily="34" charset="0"/>
                          <a:ea typeface="Segoe UI" panose="020B0502040204020203" pitchFamily="34" charset="0"/>
                          <a:cs typeface="Segoe UI" panose="020B0502040204020203" pitchFamily="34" charset="0"/>
                        </a:rPr>
                        <a:t>HUF </a:t>
                      </a:r>
                      <a:r>
                        <a:rPr lang="hu-HU" sz="1000" b="1" dirty="0" err="1">
                          <a:solidFill>
                            <a:srgbClr val="FFFFFF"/>
                          </a:solidFill>
                          <a:effectLst/>
                          <a:latin typeface="Segoe UI" panose="020B0502040204020203" pitchFamily="34" charset="0"/>
                          <a:ea typeface="Segoe UI" panose="020B0502040204020203" pitchFamily="34" charset="0"/>
                          <a:cs typeface="Segoe UI" panose="020B0502040204020203" pitchFamily="34" charset="0"/>
                        </a:rPr>
                        <a:t>billion</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19959" marR="19959"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solidFill>
                      <a:srgbClr val="1F497D"/>
                    </a:solidFill>
                  </a:tcPr>
                </a:tc>
                <a:tc gridSpan="6">
                  <a:txBody>
                    <a:bodyPr/>
                    <a:lstStyle/>
                    <a:p>
                      <a:pPr algn="ctr">
                        <a:lnSpc>
                          <a:spcPct val="110000"/>
                        </a:lnSpc>
                        <a:spcAft>
                          <a:spcPts val="0"/>
                        </a:spcAft>
                        <a:tabLst>
                          <a:tab pos="6751320" algn="l"/>
                        </a:tabLst>
                      </a:pPr>
                      <a:r>
                        <a:rPr lang="hu-HU" sz="1000" b="1" dirty="0">
                          <a:solidFill>
                            <a:srgbClr val="FFFFFF"/>
                          </a:solidFill>
                          <a:effectLst/>
                          <a:latin typeface="Segoe UI" panose="020B0502040204020203" pitchFamily="34" charset="0"/>
                          <a:ea typeface="Segoe UI" panose="020B0502040204020203" pitchFamily="34" charset="0"/>
                          <a:cs typeface="Segoe UI" panose="020B0502040204020203" pitchFamily="34" charset="0"/>
                        </a:rPr>
                        <a:t>percent of GDP</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9805" marR="9805"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solidFill>
                      <a:srgbClr val="1F497D"/>
                    </a:solidFill>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extLst>
                  <a:ext uri="{0D108BD9-81ED-4DB2-BD59-A6C34878D82A}">
                    <a16:rowId xmlns:a16="http://schemas.microsoft.com/office/drawing/2014/main" val="10001"/>
                  </a:ext>
                </a:extLst>
              </a:tr>
              <a:tr h="185625">
                <a:tc gridSpan="9">
                  <a:txBody>
                    <a:bodyPr/>
                    <a:lstStyle/>
                    <a:p>
                      <a:pPr marL="449580">
                        <a:lnSpc>
                          <a:spcPct val="110000"/>
                        </a:lnSpc>
                        <a:spcAft>
                          <a:spcPts val="0"/>
                        </a:spcAft>
                        <a:tabLst>
                          <a:tab pos="6751320" algn="l"/>
                        </a:tabLst>
                      </a:pPr>
                      <a:r>
                        <a:rPr lang="hu-HU" sz="1000" b="1" dirty="0" err="1">
                          <a:effectLst/>
                          <a:latin typeface="Segoe UI" panose="020B0502040204020203" pitchFamily="34" charset="0"/>
                          <a:ea typeface="Segoe UI" panose="020B0502040204020203" pitchFamily="34" charset="0"/>
                          <a:cs typeface="Segoe UI" panose="020B0502040204020203" pitchFamily="34" charset="0"/>
                        </a:rPr>
                        <a:t>Selected</a:t>
                      </a:r>
                      <a:r>
                        <a:rPr lang="hu-HU" sz="1000" b="1" dirty="0">
                          <a:effectLst/>
                          <a:latin typeface="Segoe UI" panose="020B0502040204020203" pitchFamily="34" charset="0"/>
                          <a:ea typeface="Segoe UI" panose="020B0502040204020203" pitchFamily="34" charset="0"/>
                          <a:cs typeface="Segoe UI" panose="020B0502040204020203" pitchFamily="34" charset="0"/>
                        </a:rPr>
                        <a:t> </a:t>
                      </a:r>
                      <a:r>
                        <a:rPr lang="hu-HU" sz="1000" b="1" dirty="0" err="1">
                          <a:effectLst/>
                          <a:latin typeface="Segoe UI" panose="020B0502040204020203" pitchFamily="34" charset="0"/>
                          <a:ea typeface="Segoe UI" panose="020B0502040204020203" pitchFamily="34" charset="0"/>
                          <a:cs typeface="Segoe UI" panose="020B0502040204020203" pitchFamily="34" charset="0"/>
                        </a:rPr>
                        <a:t>components</a:t>
                      </a:r>
                      <a:r>
                        <a:rPr lang="hu-HU" sz="1000" b="1" dirty="0">
                          <a:effectLst/>
                          <a:latin typeface="Segoe UI" panose="020B0502040204020203" pitchFamily="34" charset="0"/>
                          <a:ea typeface="Segoe UI" panose="020B0502040204020203" pitchFamily="34" charset="0"/>
                          <a:cs typeface="Segoe UI" panose="020B0502040204020203" pitchFamily="34" charset="0"/>
                        </a:rPr>
                        <a:t> of </a:t>
                      </a:r>
                      <a:r>
                        <a:rPr lang="hu-HU" sz="1000" b="1" dirty="0" err="1">
                          <a:effectLst/>
                          <a:latin typeface="Segoe UI" panose="020B0502040204020203" pitchFamily="34" charset="0"/>
                          <a:ea typeface="Segoe UI" panose="020B0502040204020203" pitchFamily="34" charset="0"/>
                          <a:cs typeface="Segoe UI" panose="020B0502040204020203" pitchFamily="34" charset="0"/>
                        </a:rPr>
                        <a:t>revenues</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19959" marR="29764" marT="11906" marB="11906"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extLst>
                  <a:ext uri="{0D108BD9-81ED-4DB2-BD59-A6C34878D82A}">
                    <a16:rowId xmlns:a16="http://schemas.microsoft.com/office/drawing/2014/main" val="10002"/>
                  </a:ext>
                </a:extLst>
              </a:tr>
              <a:tr h="193012">
                <a:tc>
                  <a:txBody>
                    <a:bodyPr/>
                    <a:lstStyle/>
                    <a:p>
                      <a:pPr>
                        <a:lnSpc>
                          <a:spcPct val="115000"/>
                        </a:lnSpc>
                        <a:spcAft>
                          <a:spcPts val="0"/>
                        </a:spcAft>
                        <a:tabLst>
                          <a:tab pos="6751320" algn="l"/>
                        </a:tabLst>
                      </a:pPr>
                      <a:r>
                        <a:rPr lang="hu-HU" sz="1000">
                          <a:effectLst/>
                          <a:latin typeface="Segoe UI" panose="020B0502040204020203" pitchFamily="34" charset="0"/>
                          <a:ea typeface="Segoe UI" panose="020B0502040204020203" pitchFamily="34" charset="0"/>
                          <a:cs typeface="Segoe UI" panose="020B0502040204020203" pitchFamily="34" charset="0"/>
                        </a:rPr>
                        <a:t>12. Total taxes (12=12a+12b+12c)</a:t>
                      </a:r>
                    </a:p>
                  </a:txBody>
                  <a:tcPr marL="19959" marR="29764" marT="11906" marB="11906"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tcPr>
                </a:tc>
                <a:tc>
                  <a:txBody>
                    <a:bodyPr/>
                    <a:lstStyle/>
                    <a:p>
                      <a:pPr algn="ctr">
                        <a:lnSpc>
                          <a:spcPct val="115000"/>
                        </a:lnSpc>
                        <a:spcAft>
                          <a:spcPts val="0"/>
                        </a:spcAft>
                        <a:tabLst>
                          <a:tab pos="6751320" algn="l"/>
                        </a:tabLst>
                      </a:pPr>
                      <a:r>
                        <a:rPr lang="hu-HU" sz="1000" dirty="0">
                          <a:effectLst/>
                          <a:latin typeface="Segoe UI" panose="020B0502040204020203" pitchFamily="34" charset="0"/>
                          <a:ea typeface="Segoe UI" panose="020B0502040204020203" pitchFamily="34" charset="0"/>
                          <a:cs typeface="Segoe UI" panose="020B0502040204020203" pitchFamily="34" charset="0"/>
                        </a:rPr>
                        <a:t> </a:t>
                      </a:r>
                    </a:p>
                  </a:txBody>
                  <a:tcPr marL="39569" marR="29764"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9,740.3</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19959" marR="29764"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25.5</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w="12700" cap="flat" cmpd="sng" algn="ctr">
                      <a:solidFill>
                        <a:srgbClr val="808080"/>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25.1</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w="12700" cap="flat" cmpd="sng" algn="ctr">
                      <a:solidFill>
                        <a:srgbClr val="808080"/>
                      </a:solidFill>
                      <a:prstDash val="solid"/>
                      <a:round/>
                      <a:headEnd type="none" w="med" len="med"/>
                      <a:tailEnd type="none" w="med" len="med"/>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25.0</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w="12700" cap="flat" cmpd="sng" algn="ctr">
                      <a:solidFill>
                        <a:srgbClr val="808080"/>
                      </a:solidFill>
                      <a:prstDash val="solid"/>
                      <a:round/>
                      <a:headEnd type="none" w="med" len="med"/>
                      <a:tailEnd type="none" w="med" len="med"/>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24.8</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w="12700" cap="flat" cmpd="sng" algn="ctr">
                      <a:solidFill>
                        <a:srgbClr val="808080"/>
                      </a:solidFill>
                      <a:prstDash val="solid"/>
                      <a:round/>
                      <a:headEnd type="none" w="med" len="med"/>
                      <a:tailEnd type="none" w="med" len="med"/>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24.6</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w="12700" cap="flat" cmpd="sng" algn="ctr">
                      <a:solidFill>
                        <a:srgbClr val="808080"/>
                      </a:solidFill>
                      <a:prstDash val="solid"/>
                      <a:round/>
                      <a:headEnd type="none" w="med" len="med"/>
                      <a:tailEnd type="none" w="med" len="med"/>
                    </a:lnT>
                    <a:lnB>
                      <a:noFill/>
                    </a:lnB>
                  </a:tcPr>
                </a:tc>
                <a:tc>
                  <a:txBody>
                    <a:bodyPr/>
                    <a:lstStyle/>
                    <a:p>
                      <a:pPr algn="ctr">
                        <a:lnSpc>
                          <a:spcPct val="115000"/>
                        </a:lnSpc>
                        <a:spcAft>
                          <a:spcPts val="0"/>
                        </a:spcAft>
                        <a:tabLst>
                          <a:tab pos="6751320" algn="l"/>
                        </a:tabLst>
                      </a:pPr>
                      <a:r>
                        <a:rPr lang="hu-HU" sz="100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24.3</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tcPr>
                </a:tc>
                <a:extLst>
                  <a:ext uri="{0D108BD9-81ED-4DB2-BD59-A6C34878D82A}">
                    <a16:rowId xmlns:a16="http://schemas.microsoft.com/office/drawing/2014/main" val="10003"/>
                  </a:ext>
                </a:extLst>
              </a:tr>
              <a:tr h="193012">
                <a:tc>
                  <a:txBody>
                    <a:bodyPr/>
                    <a:lstStyle/>
                    <a:p>
                      <a:pPr>
                        <a:lnSpc>
                          <a:spcPct val="115000"/>
                        </a:lnSpc>
                        <a:spcAft>
                          <a:spcPts val="0"/>
                        </a:spcAft>
                        <a:tabLst>
                          <a:tab pos="6751320" algn="l"/>
                        </a:tabLst>
                      </a:pPr>
                      <a:r>
                        <a:rPr lang="hu-HU" sz="1000">
                          <a:effectLst/>
                          <a:latin typeface="Segoe UI" panose="020B0502040204020203" pitchFamily="34" charset="0"/>
                          <a:ea typeface="Segoe UI" panose="020B0502040204020203" pitchFamily="34" charset="0"/>
                          <a:cs typeface="Segoe UI" panose="020B0502040204020203" pitchFamily="34" charset="0"/>
                        </a:rPr>
                        <a:t>12a. Taxes on production and imports</a:t>
                      </a:r>
                    </a:p>
                  </a:txBody>
                  <a:tcPr marL="19959" marR="29764" marT="11906" marB="11906"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00">
                          <a:effectLst/>
                          <a:latin typeface="Segoe UI" panose="020B0502040204020203" pitchFamily="34" charset="0"/>
                          <a:ea typeface="Segoe UI" panose="020B0502040204020203" pitchFamily="34" charset="0"/>
                          <a:cs typeface="Segoe UI" panose="020B0502040204020203" pitchFamily="34" charset="0"/>
                        </a:rPr>
                        <a:t>D.2</a:t>
                      </a:r>
                    </a:p>
                  </a:txBody>
                  <a:tcPr marL="39569" marR="29764"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6,891.7</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19959" marR="29764"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18.0</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w="12700" cap="flat" cmpd="sng" algn="ctr">
                      <a:solidFill>
                        <a:srgbClr val="808080"/>
                      </a:solidFill>
                      <a:prstDash val="solid"/>
                      <a:round/>
                      <a:headEnd type="none" w="med" len="med"/>
                      <a:tailEnd type="none" w="med" len="med"/>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18.1</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17.9</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17.6</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17.4</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17.0</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w="12700" cap="flat" cmpd="sng" algn="ctr">
                      <a:solidFill>
                        <a:srgbClr val="80808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193012">
                <a:tc>
                  <a:txBody>
                    <a:bodyPr/>
                    <a:lstStyle/>
                    <a:p>
                      <a:pPr>
                        <a:lnSpc>
                          <a:spcPct val="115000"/>
                        </a:lnSpc>
                        <a:spcAft>
                          <a:spcPts val="0"/>
                        </a:spcAft>
                        <a:tabLst>
                          <a:tab pos="6751320" algn="l"/>
                        </a:tabLst>
                      </a:pPr>
                      <a:r>
                        <a:rPr lang="hu-HU" sz="1000" dirty="0">
                          <a:effectLst/>
                          <a:latin typeface="Segoe UI" panose="020B0502040204020203" pitchFamily="34" charset="0"/>
                          <a:ea typeface="Segoe UI" panose="020B0502040204020203" pitchFamily="34" charset="0"/>
                          <a:cs typeface="Segoe UI" panose="020B0502040204020203" pitchFamily="34" charset="0"/>
                        </a:rPr>
                        <a:t>12b. </a:t>
                      </a:r>
                      <a:r>
                        <a:rPr lang="hu-HU" sz="1000" dirty="0" err="1">
                          <a:effectLst/>
                          <a:latin typeface="Segoe UI" panose="020B0502040204020203" pitchFamily="34" charset="0"/>
                          <a:ea typeface="Segoe UI" panose="020B0502040204020203" pitchFamily="34" charset="0"/>
                          <a:cs typeface="Segoe UI" panose="020B0502040204020203" pitchFamily="34" charset="0"/>
                        </a:rPr>
                        <a:t>Current</a:t>
                      </a:r>
                      <a:r>
                        <a:rPr lang="hu-HU" sz="1000" dirty="0">
                          <a:effectLst/>
                          <a:latin typeface="Segoe UI" panose="020B0502040204020203" pitchFamily="34" charset="0"/>
                          <a:ea typeface="Segoe UI" panose="020B0502040204020203" pitchFamily="34" charset="0"/>
                          <a:cs typeface="Segoe UI" panose="020B0502040204020203" pitchFamily="34" charset="0"/>
                        </a:rPr>
                        <a:t> </a:t>
                      </a:r>
                      <a:r>
                        <a:rPr lang="hu-HU" sz="1000" dirty="0" err="1">
                          <a:effectLst/>
                          <a:latin typeface="Segoe UI" panose="020B0502040204020203" pitchFamily="34" charset="0"/>
                          <a:ea typeface="Segoe UI" panose="020B0502040204020203" pitchFamily="34" charset="0"/>
                          <a:cs typeface="Segoe UI" panose="020B0502040204020203" pitchFamily="34" charset="0"/>
                        </a:rPr>
                        <a:t>taxes</a:t>
                      </a:r>
                      <a:r>
                        <a:rPr lang="hu-HU" sz="1000" dirty="0">
                          <a:effectLst/>
                          <a:latin typeface="Segoe UI" panose="020B0502040204020203" pitchFamily="34" charset="0"/>
                          <a:ea typeface="Segoe UI" panose="020B0502040204020203" pitchFamily="34" charset="0"/>
                          <a:cs typeface="Segoe UI" panose="020B0502040204020203" pitchFamily="34" charset="0"/>
                        </a:rPr>
                        <a:t> </a:t>
                      </a:r>
                      <a:r>
                        <a:rPr lang="hu-HU" sz="1000" err="1">
                          <a:effectLst/>
                          <a:latin typeface="Segoe UI" panose="020B0502040204020203" pitchFamily="34" charset="0"/>
                          <a:ea typeface="Segoe UI" panose="020B0502040204020203" pitchFamily="34" charset="0"/>
                          <a:cs typeface="Segoe UI" panose="020B0502040204020203" pitchFamily="34" charset="0"/>
                        </a:rPr>
                        <a:t>on</a:t>
                      </a:r>
                      <a:r>
                        <a:rPr lang="hu-HU" sz="1000">
                          <a:effectLst/>
                          <a:latin typeface="Segoe UI" panose="020B0502040204020203" pitchFamily="34" charset="0"/>
                          <a:ea typeface="Segoe UI" panose="020B0502040204020203" pitchFamily="34" charset="0"/>
                          <a:cs typeface="Segoe UI" panose="020B0502040204020203" pitchFamily="34" charset="0"/>
                        </a:rPr>
                        <a:t> income, </a:t>
                      </a:r>
                      <a:r>
                        <a:rPr lang="hu-HU" sz="1000" dirty="0" err="1">
                          <a:effectLst/>
                          <a:latin typeface="Segoe UI" panose="020B0502040204020203" pitchFamily="34" charset="0"/>
                          <a:ea typeface="Segoe UI" panose="020B0502040204020203" pitchFamily="34" charset="0"/>
                          <a:cs typeface="Segoe UI" panose="020B0502040204020203" pitchFamily="34" charset="0"/>
                        </a:rPr>
                        <a:t>wealth</a:t>
                      </a:r>
                      <a:r>
                        <a:rPr lang="hu-HU" sz="1000" dirty="0">
                          <a:effectLst/>
                          <a:latin typeface="Segoe UI" panose="020B0502040204020203" pitchFamily="34" charset="0"/>
                          <a:ea typeface="Segoe UI" panose="020B0502040204020203" pitchFamily="34" charset="0"/>
                          <a:cs typeface="Segoe UI" panose="020B0502040204020203" pitchFamily="34" charset="0"/>
                        </a:rPr>
                        <a:t> etc.</a:t>
                      </a:r>
                    </a:p>
                  </a:txBody>
                  <a:tcPr marL="19959" marR="29764" marT="11906" marB="11906"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00">
                          <a:effectLst/>
                          <a:latin typeface="Segoe UI" panose="020B0502040204020203" pitchFamily="34" charset="0"/>
                          <a:ea typeface="Segoe UI" panose="020B0502040204020203" pitchFamily="34" charset="0"/>
                          <a:cs typeface="Segoe UI" panose="020B0502040204020203" pitchFamily="34" charset="0"/>
                        </a:rPr>
                        <a:t>D.5</a:t>
                      </a:r>
                    </a:p>
                  </a:txBody>
                  <a:tcPr marL="39569" marR="29764"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2,833.4</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19959" marR="29764"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7.4</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w="12700" cap="flat" cmpd="sng" algn="ctr">
                      <a:solidFill>
                        <a:srgbClr val="808080"/>
                      </a:solidFill>
                      <a:prstDash val="solid"/>
                      <a:round/>
                      <a:headEnd type="none" w="med" len="med"/>
                      <a:tailEnd type="none" w="med" len="med"/>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6.9</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7.0</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7.1</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7.2</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7.2</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w="12700" cap="flat" cmpd="sng" algn="ctr">
                      <a:solidFill>
                        <a:srgbClr val="80808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193012">
                <a:tc>
                  <a:txBody>
                    <a:bodyPr/>
                    <a:lstStyle/>
                    <a:p>
                      <a:pPr>
                        <a:lnSpc>
                          <a:spcPct val="115000"/>
                        </a:lnSpc>
                        <a:spcAft>
                          <a:spcPts val="0"/>
                        </a:spcAft>
                        <a:tabLst>
                          <a:tab pos="6751320" algn="l"/>
                        </a:tabLst>
                      </a:pPr>
                      <a:r>
                        <a:rPr lang="hu-HU" sz="1000">
                          <a:effectLst/>
                          <a:latin typeface="Segoe UI" panose="020B0502040204020203" pitchFamily="34" charset="0"/>
                          <a:ea typeface="Segoe UI" panose="020B0502040204020203" pitchFamily="34" charset="0"/>
                          <a:cs typeface="Segoe UI" panose="020B0502040204020203" pitchFamily="34" charset="0"/>
                        </a:rPr>
                        <a:t>12c. Capital taxes</a:t>
                      </a:r>
                    </a:p>
                  </a:txBody>
                  <a:tcPr marL="19959" marR="29764" marT="11906" marB="11906"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00">
                          <a:effectLst/>
                          <a:latin typeface="Segoe UI" panose="020B0502040204020203" pitchFamily="34" charset="0"/>
                          <a:ea typeface="Segoe UI" panose="020B0502040204020203" pitchFamily="34" charset="0"/>
                          <a:cs typeface="Segoe UI" panose="020B0502040204020203" pitchFamily="34" charset="0"/>
                        </a:rPr>
                        <a:t>D.91</a:t>
                      </a:r>
                    </a:p>
                  </a:txBody>
                  <a:tcPr marL="39569" marR="29764"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15.2</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19959" marR="29764"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0.0</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w="12700" cap="flat" cmpd="sng" algn="ctr">
                      <a:solidFill>
                        <a:srgbClr val="808080"/>
                      </a:solidFill>
                      <a:prstDash val="solid"/>
                      <a:round/>
                      <a:headEnd type="none" w="med" len="med"/>
                      <a:tailEnd type="none" w="med" len="med"/>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0.0</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0.0</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0.0</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0.0</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0.0</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w="12700" cap="flat" cmpd="sng" algn="ctr">
                      <a:solidFill>
                        <a:srgbClr val="80808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193012">
                <a:tc>
                  <a:txBody>
                    <a:bodyPr/>
                    <a:lstStyle/>
                    <a:p>
                      <a:pPr>
                        <a:lnSpc>
                          <a:spcPct val="115000"/>
                        </a:lnSpc>
                        <a:spcAft>
                          <a:spcPts val="0"/>
                        </a:spcAft>
                        <a:tabLst>
                          <a:tab pos="6751320" algn="l"/>
                        </a:tabLst>
                      </a:pPr>
                      <a:r>
                        <a:rPr lang="hu-HU" sz="1000">
                          <a:effectLst/>
                          <a:latin typeface="Segoe UI" panose="020B0502040204020203" pitchFamily="34" charset="0"/>
                          <a:ea typeface="Segoe UI" panose="020B0502040204020203" pitchFamily="34" charset="0"/>
                          <a:cs typeface="Segoe UI" panose="020B0502040204020203" pitchFamily="34" charset="0"/>
                        </a:rPr>
                        <a:t>13. Social contributions</a:t>
                      </a:r>
                    </a:p>
                  </a:txBody>
                  <a:tcPr marL="19959" marR="29764" marT="11906" marB="11906"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00">
                          <a:effectLst/>
                          <a:latin typeface="Segoe UI" panose="020B0502040204020203" pitchFamily="34" charset="0"/>
                          <a:ea typeface="Segoe UI" panose="020B0502040204020203" pitchFamily="34" charset="0"/>
                          <a:cs typeface="Segoe UI" panose="020B0502040204020203" pitchFamily="34" charset="0"/>
                        </a:rPr>
                        <a:t>D.61</a:t>
                      </a:r>
                    </a:p>
                  </a:txBody>
                  <a:tcPr marL="39569" marR="29764"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4,898.4</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19959" marR="29764"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12.8</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w="12700" cap="flat" cmpd="sng" algn="ctr">
                      <a:solidFill>
                        <a:srgbClr val="808080"/>
                      </a:solidFill>
                      <a:prstDash val="solid"/>
                      <a:round/>
                      <a:headEnd type="none" w="med" len="med"/>
                      <a:tailEnd type="none" w="med" len="med"/>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12.7</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12.6</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12.2</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11.6</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11.2</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w="12700" cap="flat" cmpd="sng" algn="ctr">
                      <a:solidFill>
                        <a:srgbClr val="808080"/>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193012">
                <a:tc>
                  <a:txBody>
                    <a:bodyPr/>
                    <a:lstStyle/>
                    <a:p>
                      <a:pPr>
                        <a:lnSpc>
                          <a:spcPct val="115000"/>
                        </a:lnSpc>
                        <a:spcAft>
                          <a:spcPts val="0"/>
                        </a:spcAft>
                        <a:tabLst>
                          <a:tab pos="6751320" algn="l"/>
                        </a:tabLst>
                      </a:pPr>
                      <a:r>
                        <a:rPr lang="hu-HU" sz="1000" dirty="0">
                          <a:effectLst/>
                          <a:latin typeface="Segoe UI" panose="020B0502040204020203" pitchFamily="34" charset="0"/>
                          <a:ea typeface="Segoe UI" panose="020B0502040204020203" pitchFamily="34" charset="0"/>
                          <a:cs typeface="Segoe UI" panose="020B0502040204020203" pitchFamily="34" charset="0"/>
                        </a:rPr>
                        <a:t>14. Property income</a:t>
                      </a:r>
                    </a:p>
                  </a:txBody>
                  <a:tcPr marL="19959" marR="29764" marT="11906" marB="11906"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00">
                          <a:effectLst/>
                          <a:latin typeface="Segoe UI" panose="020B0502040204020203" pitchFamily="34" charset="0"/>
                          <a:ea typeface="Segoe UI" panose="020B0502040204020203" pitchFamily="34" charset="0"/>
                          <a:cs typeface="Segoe UI" panose="020B0502040204020203" pitchFamily="34" charset="0"/>
                        </a:rPr>
                        <a:t>D.4</a:t>
                      </a:r>
                    </a:p>
                  </a:txBody>
                  <a:tcPr marL="39569" marR="29764"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141.2</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19959" marR="29764"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0.4</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w="12700" cap="flat" cmpd="sng" algn="ctr">
                      <a:solidFill>
                        <a:srgbClr val="808080"/>
                      </a:solidFill>
                      <a:prstDash val="solid"/>
                      <a:round/>
                      <a:headEnd type="none" w="med" len="med"/>
                      <a:tailEnd type="none" w="med" len="med"/>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0.5</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0.4</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0.4</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0.3</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0.3</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w="12700" cap="flat" cmpd="sng" algn="ctr">
                      <a:solidFill>
                        <a:srgbClr val="808080"/>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193012">
                <a:tc>
                  <a:txBody>
                    <a:bodyPr/>
                    <a:lstStyle/>
                    <a:p>
                      <a:pPr>
                        <a:lnSpc>
                          <a:spcPct val="115000"/>
                        </a:lnSpc>
                        <a:spcAft>
                          <a:spcPts val="0"/>
                        </a:spcAft>
                        <a:tabLst>
                          <a:tab pos="6751320" algn="l"/>
                        </a:tabLst>
                      </a:pPr>
                      <a:r>
                        <a:rPr lang="hu-HU" sz="1000">
                          <a:effectLst/>
                          <a:latin typeface="Segoe UI" panose="020B0502040204020203" pitchFamily="34" charset="0"/>
                          <a:ea typeface="Segoe UI" panose="020B0502040204020203" pitchFamily="34" charset="0"/>
                          <a:cs typeface="Segoe UI" panose="020B0502040204020203" pitchFamily="34" charset="0"/>
                        </a:rPr>
                        <a:t>15. Other</a:t>
                      </a:r>
                    </a:p>
                  </a:txBody>
                  <a:tcPr marL="19959" marR="29764" marT="11906" marB="11906"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00">
                          <a:effectLst/>
                          <a:latin typeface="Segoe UI" panose="020B0502040204020203" pitchFamily="34" charset="0"/>
                          <a:ea typeface="Segoe UI" panose="020B0502040204020203" pitchFamily="34" charset="0"/>
                          <a:cs typeface="Segoe UI" panose="020B0502040204020203" pitchFamily="34" charset="0"/>
                        </a:rPr>
                        <a:t> </a:t>
                      </a:r>
                    </a:p>
                  </a:txBody>
                  <a:tcPr marL="39569" marR="29764"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2,228.5</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19959" marR="29764"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0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5.8</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w="12700" cap="flat" cmpd="sng" algn="ctr">
                      <a:solidFill>
                        <a:srgbClr val="808080"/>
                      </a:solidFill>
                      <a:prstDash val="solid"/>
                      <a:round/>
                      <a:headEnd type="none" w="med" len="med"/>
                      <a:tailEnd type="none" w="med" len="med"/>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7.3</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7.1</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5.6</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4.5</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4.2</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w="12700" cap="flat" cmpd="sng" algn="ctr">
                      <a:solidFill>
                        <a:srgbClr val="808080"/>
                      </a:solidFill>
                      <a:prstDash val="solid"/>
                      <a:round/>
                      <a:headEnd type="none" w="med" len="med"/>
                      <a:tailEnd type="none" w="med" len="med"/>
                    </a:lnR>
                    <a:lnT>
                      <a:noFill/>
                    </a:lnT>
                    <a:lnB>
                      <a:noFill/>
                    </a:lnB>
                  </a:tcPr>
                </a:tc>
                <a:extLst>
                  <a:ext uri="{0D108BD9-81ED-4DB2-BD59-A6C34878D82A}">
                    <a16:rowId xmlns:a16="http://schemas.microsoft.com/office/drawing/2014/main" val="10009"/>
                  </a:ext>
                </a:extLst>
              </a:tr>
              <a:tr h="193012">
                <a:tc>
                  <a:txBody>
                    <a:bodyPr/>
                    <a:lstStyle/>
                    <a:p>
                      <a:pPr>
                        <a:lnSpc>
                          <a:spcPct val="115000"/>
                        </a:lnSpc>
                        <a:spcAft>
                          <a:spcPts val="0"/>
                        </a:spcAft>
                        <a:tabLst>
                          <a:tab pos="6751320" algn="l"/>
                        </a:tabLst>
                      </a:pPr>
                      <a:r>
                        <a:rPr lang="hu-HU" sz="1000">
                          <a:effectLst/>
                          <a:latin typeface="Segoe UI" panose="020B0502040204020203" pitchFamily="34" charset="0"/>
                          <a:ea typeface="Segoe UI" panose="020B0502040204020203" pitchFamily="34" charset="0"/>
                          <a:cs typeface="Segoe UI" panose="020B0502040204020203" pitchFamily="34" charset="0"/>
                        </a:rPr>
                        <a:t>16.=6. Total revenue</a:t>
                      </a:r>
                    </a:p>
                  </a:txBody>
                  <a:tcPr marL="19959" marR="29764" marT="11906" marB="11906"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00">
                          <a:effectLst/>
                          <a:latin typeface="Segoe UI" panose="020B0502040204020203" pitchFamily="34" charset="0"/>
                          <a:ea typeface="Segoe UI" panose="020B0502040204020203" pitchFamily="34" charset="0"/>
                          <a:cs typeface="Segoe UI" panose="020B0502040204020203" pitchFamily="34" charset="0"/>
                        </a:rPr>
                        <a:t>TR</a:t>
                      </a:r>
                    </a:p>
                  </a:txBody>
                  <a:tcPr marL="39569" marR="29764"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17,008.4</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19959" marR="29764"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44.5</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w="12700" cap="flat" cmpd="sng" algn="ctr">
                      <a:solidFill>
                        <a:srgbClr val="808080"/>
                      </a:solidFill>
                      <a:prstDash val="solid"/>
                      <a:round/>
                      <a:headEnd type="none" w="med" len="med"/>
                      <a:tailEnd type="none" w="med" len="med"/>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45.5</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45.1</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42.9</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41.0</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39.9</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w="12700" cap="flat" cmpd="sng" algn="ctr">
                      <a:solidFill>
                        <a:srgbClr val="808080"/>
                      </a:solidFill>
                      <a:prstDash val="solid"/>
                      <a:round/>
                      <a:headEnd type="none" w="med" len="med"/>
                      <a:tailEnd type="none" w="med" len="med"/>
                    </a:lnR>
                    <a:lnT>
                      <a:noFill/>
                    </a:lnT>
                    <a:lnB>
                      <a:noFill/>
                    </a:lnB>
                  </a:tcPr>
                </a:tc>
                <a:extLst>
                  <a:ext uri="{0D108BD9-81ED-4DB2-BD59-A6C34878D82A}">
                    <a16:rowId xmlns:a16="http://schemas.microsoft.com/office/drawing/2014/main" val="10010"/>
                  </a:ext>
                </a:extLst>
              </a:tr>
              <a:tr h="193012">
                <a:tc>
                  <a:txBody>
                    <a:bodyPr/>
                    <a:lstStyle/>
                    <a:p>
                      <a:pPr>
                        <a:lnSpc>
                          <a:spcPct val="115000"/>
                        </a:lnSpc>
                        <a:spcAft>
                          <a:spcPts val="0"/>
                        </a:spcAft>
                        <a:tabLst>
                          <a:tab pos="6751320" algn="l"/>
                        </a:tabLst>
                      </a:pPr>
                      <a:r>
                        <a:rPr lang="hu-HU" sz="1000">
                          <a:effectLst/>
                          <a:latin typeface="Segoe UI" panose="020B0502040204020203" pitchFamily="34" charset="0"/>
                          <a:ea typeface="Segoe UI" panose="020B0502040204020203" pitchFamily="34" charset="0"/>
                          <a:cs typeface="Segoe UI" panose="020B0502040204020203" pitchFamily="34" charset="0"/>
                        </a:rPr>
                        <a:t>Tax burden</a:t>
                      </a:r>
                      <a:r>
                        <a:rPr lang="hu-HU" sz="1000" baseline="30000">
                          <a:effectLst/>
                          <a:latin typeface="Segoe UI" panose="020B0502040204020203" pitchFamily="34" charset="0"/>
                          <a:ea typeface="Segoe UI" panose="020B0502040204020203" pitchFamily="34" charset="0"/>
                          <a:cs typeface="Segoe UI" panose="020B0502040204020203" pitchFamily="34" charset="0"/>
                        </a:rPr>
                        <a:t>2 </a:t>
                      </a:r>
                      <a:r>
                        <a:rPr lang="hu-HU" sz="1000">
                          <a:effectLst/>
                          <a:latin typeface="Segoe UI" panose="020B0502040204020203" pitchFamily="34" charset="0"/>
                          <a:ea typeface="Segoe UI" panose="020B0502040204020203" pitchFamily="34" charset="0"/>
                          <a:cs typeface="Segoe UI" panose="020B0502040204020203" pitchFamily="34" charset="0"/>
                        </a:rPr>
                        <a:t>(D.2+D.5+D.61+D.91-D.995)</a:t>
                      </a:r>
                    </a:p>
                  </a:txBody>
                  <a:tcPr marL="19959" marR="29764" marT="11906" marB="11906"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tcPr>
                </a:tc>
                <a:tc>
                  <a:txBody>
                    <a:bodyPr/>
                    <a:lstStyle/>
                    <a:p>
                      <a:pPr algn="ctr">
                        <a:lnSpc>
                          <a:spcPct val="115000"/>
                        </a:lnSpc>
                        <a:spcAft>
                          <a:spcPts val="0"/>
                        </a:spcAft>
                        <a:tabLst>
                          <a:tab pos="6751320" algn="l"/>
                        </a:tabLst>
                      </a:pPr>
                      <a:r>
                        <a:rPr lang="hu-HU" sz="1000">
                          <a:effectLst/>
                          <a:latin typeface="Segoe UI" panose="020B0502040204020203" pitchFamily="34" charset="0"/>
                          <a:ea typeface="Segoe UI" panose="020B0502040204020203" pitchFamily="34" charset="0"/>
                          <a:cs typeface="Segoe UI" panose="020B0502040204020203" pitchFamily="34" charset="0"/>
                        </a:rPr>
                        <a:t> </a:t>
                      </a:r>
                    </a:p>
                  </a:txBody>
                  <a:tcPr marL="39569" marR="29764"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14,687.5</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19959" marR="29764"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38.5</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w="12700" cap="flat" cmpd="sng" algn="ctr">
                      <a:solidFill>
                        <a:srgbClr val="808080"/>
                      </a:solidFill>
                      <a:prstDash val="solid"/>
                      <a:round/>
                      <a:headEnd type="none" w="med" len="med"/>
                      <a:tailEnd type="none" w="med" len="med"/>
                    </a:lnL>
                    <a:lnR>
                      <a:noFill/>
                    </a:lnR>
                    <a:lnT>
                      <a:noFill/>
                    </a:lnT>
                    <a:lnB w="12700" cap="flat" cmpd="sng" algn="ctr">
                      <a:solidFill>
                        <a:srgbClr val="808080"/>
                      </a:solidFill>
                      <a:prstDash val="solid"/>
                      <a:round/>
                      <a:headEnd type="none" w="med" len="med"/>
                      <a:tailEnd type="none" w="med" len="med"/>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37.9</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w="12700" cap="flat" cmpd="sng" algn="ctr">
                      <a:solidFill>
                        <a:srgbClr val="808080"/>
                      </a:solidFill>
                      <a:prstDash val="solid"/>
                      <a:round/>
                      <a:headEnd type="none" w="med" len="med"/>
                      <a:tailEnd type="none" w="med" len="med"/>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37.7</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w="12700" cap="flat" cmpd="sng" algn="ctr">
                      <a:solidFill>
                        <a:srgbClr val="808080"/>
                      </a:solidFill>
                      <a:prstDash val="solid"/>
                      <a:round/>
                      <a:headEnd type="none" w="med" len="med"/>
                      <a:tailEnd type="none" w="med" len="med"/>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37.1</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w="12700" cap="flat" cmpd="sng" algn="ctr">
                      <a:solidFill>
                        <a:srgbClr val="808080"/>
                      </a:solidFill>
                      <a:prstDash val="solid"/>
                      <a:round/>
                      <a:headEnd type="none" w="med" len="med"/>
                      <a:tailEnd type="none" w="med" len="med"/>
                    </a:lnB>
                  </a:tcPr>
                </a:tc>
                <a:tc>
                  <a:txBody>
                    <a:bodyPr/>
                    <a:lstStyle/>
                    <a:p>
                      <a:pPr algn="ctr">
                        <a:lnSpc>
                          <a:spcPct val="115000"/>
                        </a:lnSpc>
                        <a:spcAft>
                          <a:spcPts val="0"/>
                        </a:spcAft>
                        <a:tabLst>
                          <a:tab pos="6751320" algn="l"/>
                        </a:tabLst>
                      </a:pPr>
                      <a:r>
                        <a:rPr lang="hu-HU" sz="100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36.3</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w="12700" cap="flat" cmpd="sng" algn="ctr">
                      <a:solidFill>
                        <a:srgbClr val="808080"/>
                      </a:solidFill>
                      <a:prstDash val="solid"/>
                      <a:round/>
                      <a:headEnd type="none" w="med" len="med"/>
                      <a:tailEnd type="none" w="med" len="med"/>
                    </a:lnB>
                  </a:tcPr>
                </a:tc>
                <a:tc>
                  <a:txBody>
                    <a:bodyPr/>
                    <a:lstStyle/>
                    <a:p>
                      <a:pPr algn="ctr">
                        <a:lnSpc>
                          <a:spcPct val="115000"/>
                        </a:lnSpc>
                        <a:spcAft>
                          <a:spcPts val="0"/>
                        </a:spcAft>
                        <a:tabLst>
                          <a:tab pos="6751320" algn="l"/>
                        </a:tabLst>
                      </a:pPr>
                      <a:r>
                        <a:rPr lang="hu-HU" sz="100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35.6</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w="12700" cap="flat" cmpd="sng" algn="ctr">
                      <a:solidFill>
                        <a:srgbClr val="808080"/>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11"/>
                  </a:ext>
                </a:extLst>
              </a:tr>
              <a:tr h="185625">
                <a:tc gridSpan="9">
                  <a:txBody>
                    <a:bodyPr/>
                    <a:lstStyle/>
                    <a:p>
                      <a:pPr marL="449580">
                        <a:lnSpc>
                          <a:spcPct val="110000"/>
                        </a:lnSpc>
                        <a:spcAft>
                          <a:spcPts val="0"/>
                        </a:spcAft>
                        <a:tabLst>
                          <a:tab pos="6751320" algn="l"/>
                        </a:tabLst>
                      </a:pPr>
                      <a:r>
                        <a:rPr lang="hu-HU" sz="1000" b="1" dirty="0" err="1">
                          <a:effectLst/>
                          <a:latin typeface="Segoe UI" panose="020B0502040204020203" pitchFamily="34" charset="0"/>
                          <a:ea typeface="Segoe UI" panose="020B0502040204020203" pitchFamily="34" charset="0"/>
                          <a:cs typeface="Segoe UI" panose="020B0502040204020203" pitchFamily="34" charset="0"/>
                        </a:rPr>
                        <a:t>Selected</a:t>
                      </a:r>
                      <a:r>
                        <a:rPr lang="hu-HU" sz="1000" b="1" dirty="0">
                          <a:effectLst/>
                          <a:latin typeface="Segoe UI" panose="020B0502040204020203" pitchFamily="34" charset="0"/>
                          <a:ea typeface="Segoe UI" panose="020B0502040204020203" pitchFamily="34" charset="0"/>
                          <a:cs typeface="Segoe UI" panose="020B0502040204020203" pitchFamily="34" charset="0"/>
                        </a:rPr>
                        <a:t> </a:t>
                      </a:r>
                      <a:r>
                        <a:rPr lang="hu-HU" sz="1000" b="1" dirty="0" err="1">
                          <a:effectLst/>
                          <a:latin typeface="Segoe UI" panose="020B0502040204020203" pitchFamily="34" charset="0"/>
                          <a:ea typeface="Segoe UI" panose="020B0502040204020203" pitchFamily="34" charset="0"/>
                          <a:cs typeface="Segoe UI" panose="020B0502040204020203" pitchFamily="34" charset="0"/>
                        </a:rPr>
                        <a:t>components</a:t>
                      </a:r>
                      <a:r>
                        <a:rPr lang="hu-HU" sz="1000" b="1" dirty="0">
                          <a:effectLst/>
                          <a:latin typeface="Segoe UI" panose="020B0502040204020203" pitchFamily="34" charset="0"/>
                          <a:ea typeface="Segoe UI" panose="020B0502040204020203" pitchFamily="34" charset="0"/>
                          <a:cs typeface="Segoe UI" panose="020B0502040204020203" pitchFamily="34" charset="0"/>
                        </a:rPr>
                        <a:t> of </a:t>
                      </a:r>
                      <a:r>
                        <a:rPr lang="hu-HU" sz="1000" b="1" dirty="0" err="1">
                          <a:effectLst/>
                          <a:latin typeface="Segoe UI" panose="020B0502040204020203" pitchFamily="34" charset="0"/>
                          <a:ea typeface="Segoe UI" panose="020B0502040204020203" pitchFamily="34" charset="0"/>
                          <a:cs typeface="Segoe UI" panose="020B0502040204020203" pitchFamily="34" charset="0"/>
                        </a:rPr>
                        <a:t>expenditure</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19959" marR="29764" marT="11906" marB="11906"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extLst>
                  <a:ext uri="{0D108BD9-81ED-4DB2-BD59-A6C34878D82A}">
                    <a16:rowId xmlns:a16="http://schemas.microsoft.com/office/drawing/2014/main" val="10012"/>
                  </a:ext>
                </a:extLst>
              </a:tr>
              <a:tr h="269056">
                <a:tc>
                  <a:txBody>
                    <a:bodyPr/>
                    <a:lstStyle/>
                    <a:p>
                      <a:pPr>
                        <a:lnSpc>
                          <a:spcPct val="115000"/>
                        </a:lnSpc>
                        <a:spcAft>
                          <a:spcPts val="0"/>
                        </a:spcAft>
                        <a:tabLst>
                          <a:tab pos="6751320" algn="l"/>
                        </a:tabLst>
                      </a:pPr>
                      <a:r>
                        <a:rPr lang="hu-HU" sz="1000">
                          <a:effectLst/>
                          <a:latin typeface="Segoe UI" panose="020B0502040204020203" pitchFamily="34" charset="0"/>
                          <a:ea typeface="Segoe UI" panose="020B0502040204020203" pitchFamily="34" charset="0"/>
                          <a:cs typeface="Segoe UI" panose="020B0502040204020203" pitchFamily="34" charset="0"/>
                        </a:rPr>
                        <a:t>17. Compensation of employees + intermediate consumption</a:t>
                      </a:r>
                    </a:p>
                  </a:txBody>
                  <a:tcPr marL="19959" marR="29764" marT="11906" marB="11906"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tcPr>
                </a:tc>
                <a:tc>
                  <a:txBody>
                    <a:bodyPr/>
                    <a:lstStyle/>
                    <a:p>
                      <a:pPr algn="ctr">
                        <a:lnSpc>
                          <a:spcPct val="115000"/>
                        </a:lnSpc>
                        <a:spcAft>
                          <a:spcPts val="0"/>
                        </a:spcAft>
                        <a:tabLst>
                          <a:tab pos="6751320" algn="l"/>
                        </a:tabLst>
                      </a:pPr>
                      <a:r>
                        <a:rPr lang="hu-HU" sz="1000">
                          <a:effectLst/>
                          <a:latin typeface="Segoe UI" panose="020B0502040204020203" pitchFamily="34" charset="0"/>
                          <a:ea typeface="Segoe UI" panose="020B0502040204020203" pitchFamily="34" charset="0"/>
                          <a:cs typeface="Segoe UI" panose="020B0502040204020203" pitchFamily="34" charset="0"/>
                        </a:rPr>
                        <a:t>D.1+P.2</a:t>
                      </a:r>
                    </a:p>
                  </a:txBody>
                  <a:tcPr marL="9805" marR="9805"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6,861.6</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19959" marR="29764"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18.0</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w="12700" cap="flat" cmpd="sng" algn="ctr">
                      <a:solidFill>
                        <a:srgbClr val="808080"/>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17.8</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w="12700" cap="flat" cmpd="sng" algn="ctr">
                      <a:solidFill>
                        <a:srgbClr val="808080"/>
                      </a:solidFill>
                      <a:prstDash val="solid"/>
                      <a:round/>
                      <a:headEnd type="none" w="med" len="med"/>
                      <a:tailEnd type="none" w="med" len="med"/>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17.0</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w="12700" cap="flat" cmpd="sng" algn="ctr">
                      <a:solidFill>
                        <a:srgbClr val="808080"/>
                      </a:solidFill>
                      <a:prstDash val="solid"/>
                      <a:round/>
                      <a:headEnd type="none" w="med" len="med"/>
                      <a:tailEnd type="none" w="med" len="med"/>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15.6</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w="12700" cap="flat" cmpd="sng" algn="ctr">
                      <a:solidFill>
                        <a:srgbClr val="808080"/>
                      </a:solidFill>
                      <a:prstDash val="solid"/>
                      <a:round/>
                      <a:headEnd type="none" w="med" len="med"/>
                      <a:tailEnd type="none" w="med" len="med"/>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14.5</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w="12700" cap="flat" cmpd="sng" algn="ctr">
                      <a:solidFill>
                        <a:srgbClr val="808080"/>
                      </a:solidFill>
                      <a:prstDash val="solid"/>
                      <a:round/>
                      <a:headEnd type="none" w="med" len="med"/>
                      <a:tailEnd type="none" w="med" len="med"/>
                    </a:lnT>
                    <a:lnB>
                      <a:noFill/>
                    </a:lnB>
                  </a:tcPr>
                </a:tc>
                <a:tc>
                  <a:txBody>
                    <a:bodyPr/>
                    <a:lstStyle/>
                    <a:p>
                      <a:pPr algn="ctr">
                        <a:lnSpc>
                          <a:spcPct val="115000"/>
                        </a:lnSpc>
                        <a:spcAft>
                          <a:spcPts val="0"/>
                        </a:spcAft>
                        <a:tabLst>
                          <a:tab pos="6751320" algn="l"/>
                        </a:tabLst>
                      </a:pPr>
                      <a:r>
                        <a:rPr lang="hu-HU" sz="100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13.7</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tcPr>
                </a:tc>
                <a:extLst>
                  <a:ext uri="{0D108BD9-81ED-4DB2-BD59-A6C34878D82A}">
                    <a16:rowId xmlns:a16="http://schemas.microsoft.com/office/drawing/2014/main" val="10013"/>
                  </a:ext>
                </a:extLst>
              </a:tr>
              <a:tr h="193012">
                <a:tc>
                  <a:txBody>
                    <a:bodyPr/>
                    <a:lstStyle/>
                    <a:p>
                      <a:pPr>
                        <a:lnSpc>
                          <a:spcPct val="115000"/>
                        </a:lnSpc>
                        <a:spcAft>
                          <a:spcPts val="0"/>
                        </a:spcAft>
                        <a:tabLst>
                          <a:tab pos="6751320" algn="l"/>
                        </a:tabLst>
                      </a:pPr>
                      <a:r>
                        <a:rPr lang="hu-HU" sz="1000">
                          <a:effectLst/>
                          <a:latin typeface="Segoe UI" panose="020B0502040204020203" pitchFamily="34" charset="0"/>
                          <a:ea typeface="Segoe UI" panose="020B0502040204020203" pitchFamily="34" charset="0"/>
                          <a:cs typeface="Segoe UI" panose="020B0502040204020203" pitchFamily="34" charset="0"/>
                        </a:rPr>
                        <a:t>17.a. Compensation of employees</a:t>
                      </a:r>
                    </a:p>
                  </a:txBody>
                  <a:tcPr marL="19959" marR="29764" marT="11906" marB="11906"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00">
                          <a:effectLst/>
                          <a:latin typeface="Segoe UI" panose="020B0502040204020203" pitchFamily="34" charset="0"/>
                          <a:ea typeface="Segoe UI" panose="020B0502040204020203" pitchFamily="34" charset="0"/>
                          <a:cs typeface="Segoe UI" panose="020B0502040204020203" pitchFamily="34" charset="0"/>
                        </a:rPr>
                        <a:t>D.1</a:t>
                      </a:r>
                    </a:p>
                  </a:txBody>
                  <a:tcPr marL="9805" marR="9805"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4,132.7</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19959" marR="29764"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10.8</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w="12700" cap="flat" cmpd="sng" algn="ctr">
                      <a:solidFill>
                        <a:srgbClr val="808080"/>
                      </a:solidFill>
                      <a:prstDash val="solid"/>
                      <a:round/>
                      <a:headEnd type="none" w="med" len="med"/>
                      <a:tailEnd type="none" w="med" len="med"/>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10.5</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9.9</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9.3</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8.5</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7.9</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w="12700" cap="flat" cmpd="sng" algn="ctr">
                      <a:solidFill>
                        <a:srgbClr val="808080"/>
                      </a:solidFill>
                      <a:prstDash val="solid"/>
                      <a:round/>
                      <a:headEnd type="none" w="med" len="med"/>
                      <a:tailEnd type="none" w="med" len="med"/>
                    </a:lnR>
                    <a:lnT>
                      <a:noFill/>
                    </a:lnT>
                    <a:lnB>
                      <a:noFill/>
                    </a:lnB>
                  </a:tcPr>
                </a:tc>
                <a:extLst>
                  <a:ext uri="{0D108BD9-81ED-4DB2-BD59-A6C34878D82A}">
                    <a16:rowId xmlns:a16="http://schemas.microsoft.com/office/drawing/2014/main" val="10014"/>
                  </a:ext>
                </a:extLst>
              </a:tr>
              <a:tr h="193012">
                <a:tc>
                  <a:txBody>
                    <a:bodyPr/>
                    <a:lstStyle/>
                    <a:p>
                      <a:pPr>
                        <a:lnSpc>
                          <a:spcPct val="115000"/>
                        </a:lnSpc>
                        <a:spcAft>
                          <a:spcPts val="0"/>
                        </a:spcAft>
                        <a:tabLst>
                          <a:tab pos="6751320" algn="l"/>
                        </a:tabLst>
                      </a:pPr>
                      <a:r>
                        <a:rPr lang="hu-HU" sz="1000">
                          <a:effectLst/>
                          <a:latin typeface="Segoe UI" panose="020B0502040204020203" pitchFamily="34" charset="0"/>
                          <a:ea typeface="Segoe UI" panose="020B0502040204020203" pitchFamily="34" charset="0"/>
                          <a:cs typeface="Segoe UI" panose="020B0502040204020203" pitchFamily="34" charset="0"/>
                        </a:rPr>
                        <a:t>17.b. Intermediate consumption</a:t>
                      </a:r>
                    </a:p>
                  </a:txBody>
                  <a:tcPr marL="19959" marR="29764" marT="11906" marB="11906"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00">
                          <a:effectLst/>
                          <a:latin typeface="Segoe UI" panose="020B0502040204020203" pitchFamily="34" charset="0"/>
                          <a:ea typeface="Segoe UI" panose="020B0502040204020203" pitchFamily="34" charset="0"/>
                          <a:cs typeface="Segoe UI" panose="020B0502040204020203" pitchFamily="34" charset="0"/>
                        </a:rPr>
                        <a:t>P.2</a:t>
                      </a:r>
                    </a:p>
                  </a:txBody>
                  <a:tcPr marL="9805" marR="9805"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2,728.9</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19959" marR="29764"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7.1</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w="12700" cap="flat" cmpd="sng" algn="ctr">
                      <a:solidFill>
                        <a:srgbClr val="808080"/>
                      </a:solidFill>
                      <a:prstDash val="solid"/>
                      <a:round/>
                      <a:headEnd type="none" w="med" len="med"/>
                      <a:tailEnd type="none" w="med" len="med"/>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7.3</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7.1</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6.4</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6.0</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5.7</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w="12700" cap="flat" cmpd="sng" algn="ctr">
                      <a:solidFill>
                        <a:srgbClr val="808080"/>
                      </a:solidFill>
                      <a:prstDash val="solid"/>
                      <a:round/>
                      <a:headEnd type="none" w="med" len="med"/>
                      <a:tailEnd type="none" w="med" len="med"/>
                    </a:lnR>
                    <a:lnT>
                      <a:noFill/>
                    </a:lnT>
                    <a:lnB>
                      <a:noFill/>
                    </a:lnB>
                  </a:tcPr>
                </a:tc>
                <a:extLst>
                  <a:ext uri="{0D108BD9-81ED-4DB2-BD59-A6C34878D82A}">
                    <a16:rowId xmlns:a16="http://schemas.microsoft.com/office/drawing/2014/main" val="10015"/>
                  </a:ext>
                </a:extLst>
              </a:tr>
              <a:tr h="193012">
                <a:tc>
                  <a:txBody>
                    <a:bodyPr/>
                    <a:lstStyle/>
                    <a:p>
                      <a:pPr>
                        <a:lnSpc>
                          <a:spcPct val="115000"/>
                        </a:lnSpc>
                        <a:spcAft>
                          <a:spcPts val="0"/>
                        </a:spcAft>
                        <a:tabLst>
                          <a:tab pos="6751320" algn="l"/>
                        </a:tabLst>
                      </a:pPr>
                      <a:r>
                        <a:rPr lang="hu-HU" sz="1000">
                          <a:effectLst/>
                          <a:latin typeface="Segoe UI" panose="020B0502040204020203" pitchFamily="34" charset="0"/>
                          <a:ea typeface="Segoe UI" panose="020B0502040204020203" pitchFamily="34" charset="0"/>
                          <a:cs typeface="Segoe UI" panose="020B0502040204020203" pitchFamily="34" charset="0"/>
                        </a:rPr>
                        <a:t>18. Social payments (18=18.a+18.b)</a:t>
                      </a:r>
                    </a:p>
                  </a:txBody>
                  <a:tcPr marL="19959" marR="29764" marT="11906" marB="11906"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00">
                          <a:effectLst/>
                          <a:latin typeface="Segoe UI" panose="020B0502040204020203" pitchFamily="34" charset="0"/>
                          <a:ea typeface="Segoe UI" panose="020B0502040204020203" pitchFamily="34" charset="0"/>
                          <a:cs typeface="Segoe UI" panose="020B0502040204020203" pitchFamily="34" charset="0"/>
                        </a:rPr>
                        <a:t> </a:t>
                      </a:r>
                    </a:p>
                  </a:txBody>
                  <a:tcPr marL="9805" marR="9805"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5,407.2</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19959" marR="29764"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14.2</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w="12700" cap="flat" cmpd="sng" algn="ctr">
                      <a:solidFill>
                        <a:srgbClr val="808080"/>
                      </a:solidFill>
                      <a:prstDash val="solid"/>
                      <a:round/>
                      <a:headEnd type="none" w="med" len="med"/>
                      <a:tailEnd type="none" w="med" len="med"/>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13.8</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13.1</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12.7</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12.3</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11.8</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w="12700" cap="flat" cmpd="sng" algn="ctr">
                      <a:solidFill>
                        <a:srgbClr val="808080"/>
                      </a:solidFill>
                      <a:prstDash val="solid"/>
                      <a:round/>
                      <a:headEnd type="none" w="med" len="med"/>
                      <a:tailEnd type="none" w="med" len="med"/>
                    </a:lnR>
                    <a:lnT>
                      <a:noFill/>
                    </a:lnT>
                    <a:lnB>
                      <a:noFill/>
                    </a:lnB>
                  </a:tcPr>
                </a:tc>
                <a:extLst>
                  <a:ext uri="{0D108BD9-81ED-4DB2-BD59-A6C34878D82A}">
                    <a16:rowId xmlns:a16="http://schemas.microsoft.com/office/drawing/2014/main" val="10016"/>
                  </a:ext>
                </a:extLst>
              </a:tr>
              <a:tr h="193012">
                <a:tc>
                  <a:txBody>
                    <a:bodyPr/>
                    <a:lstStyle/>
                    <a:p>
                      <a:pPr marL="161925">
                        <a:lnSpc>
                          <a:spcPct val="115000"/>
                        </a:lnSpc>
                        <a:spcAft>
                          <a:spcPts val="0"/>
                        </a:spcAft>
                        <a:tabLst>
                          <a:tab pos="6751320" algn="l"/>
                        </a:tabLst>
                      </a:pPr>
                      <a:r>
                        <a:rPr lang="hu-HU" sz="1000" i="1">
                          <a:effectLst/>
                          <a:latin typeface="Segoe UI" panose="020B0502040204020203" pitchFamily="34" charset="0"/>
                          <a:ea typeface="Segoe UI" panose="020B0502040204020203" pitchFamily="34" charset="0"/>
                          <a:cs typeface="Segoe UI" panose="020B0502040204020203" pitchFamily="34" charset="0"/>
                        </a:rPr>
                        <a:t>of which:</a:t>
                      </a:r>
                      <a:r>
                        <a:rPr lang="hu-HU" sz="1000">
                          <a:effectLst/>
                          <a:latin typeface="Segoe UI" panose="020B0502040204020203" pitchFamily="34" charset="0"/>
                          <a:ea typeface="Segoe UI" panose="020B0502040204020203" pitchFamily="34" charset="0"/>
                          <a:cs typeface="Segoe UI" panose="020B0502040204020203" pitchFamily="34" charset="0"/>
                        </a:rPr>
                        <a:t> Unemployment benefits</a:t>
                      </a:r>
                      <a:r>
                        <a:rPr lang="hu-HU" sz="1000" baseline="30000">
                          <a:effectLst/>
                          <a:latin typeface="Segoe UI" panose="020B0502040204020203" pitchFamily="34" charset="0"/>
                          <a:ea typeface="Segoe UI" panose="020B0502040204020203" pitchFamily="34" charset="0"/>
                          <a:cs typeface="Segoe UI" panose="020B0502040204020203" pitchFamily="34" charset="0"/>
                        </a:rPr>
                        <a:t>3</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19959" marR="29764" marT="11906" marB="11906"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00">
                          <a:effectLst/>
                          <a:latin typeface="Segoe UI" panose="020B0502040204020203" pitchFamily="34" charset="0"/>
                          <a:ea typeface="Segoe UI" panose="020B0502040204020203" pitchFamily="34" charset="0"/>
                          <a:cs typeface="Segoe UI" panose="020B0502040204020203" pitchFamily="34" charset="0"/>
                        </a:rPr>
                        <a:t> </a:t>
                      </a:r>
                    </a:p>
                  </a:txBody>
                  <a:tcPr marL="9805" marR="9805"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84.6</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19959" marR="29764"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0.2</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w="12700" cap="flat" cmpd="sng" algn="ctr">
                      <a:solidFill>
                        <a:srgbClr val="808080"/>
                      </a:solidFill>
                      <a:prstDash val="solid"/>
                      <a:round/>
                      <a:headEnd type="none" w="med" len="med"/>
                      <a:tailEnd type="none" w="med" len="med"/>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0.2</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0.2</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0.2</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0.2</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0.2</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w="12700" cap="flat" cmpd="sng" algn="ctr">
                      <a:solidFill>
                        <a:srgbClr val="808080"/>
                      </a:solidFill>
                      <a:prstDash val="solid"/>
                      <a:round/>
                      <a:headEnd type="none" w="med" len="med"/>
                      <a:tailEnd type="none" w="med" len="med"/>
                    </a:lnR>
                    <a:lnT>
                      <a:noFill/>
                    </a:lnT>
                    <a:lnB>
                      <a:noFill/>
                    </a:lnB>
                  </a:tcPr>
                </a:tc>
                <a:extLst>
                  <a:ext uri="{0D108BD9-81ED-4DB2-BD59-A6C34878D82A}">
                    <a16:rowId xmlns:a16="http://schemas.microsoft.com/office/drawing/2014/main" val="10017"/>
                  </a:ext>
                </a:extLst>
              </a:tr>
              <a:tr h="528790">
                <a:tc>
                  <a:txBody>
                    <a:bodyPr/>
                    <a:lstStyle/>
                    <a:p>
                      <a:pPr>
                        <a:lnSpc>
                          <a:spcPct val="115000"/>
                        </a:lnSpc>
                        <a:spcAft>
                          <a:spcPts val="0"/>
                        </a:spcAft>
                        <a:tabLst>
                          <a:tab pos="6751320" algn="l"/>
                        </a:tabLst>
                      </a:pPr>
                      <a:r>
                        <a:rPr lang="hu-HU" sz="1000" dirty="0">
                          <a:effectLst/>
                          <a:latin typeface="Segoe UI" panose="020B0502040204020203" pitchFamily="34" charset="0"/>
                          <a:ea typeface="Segoe UI" panose="020B0502040204020203" pitchFamily="34" charset="0"/>
                          <a:cs typeface="Segoe UI" panose="020B0502040204020203" pitchFamily="34" charset="0"/>
                        </a:rPr>
                        <a:t>18.a. </a:t>
                      </a:r>
                      <a:r>
                        <a:rPr lang="hu-HU" sz="1000" dirty="0" err="1">
                          <a:effectLst/>
                          <a:latin typeface="Segoe UI" panose="020B0502040204020203" pitchFamily="34" charset="0"/>
                          <a:ea typeface="Segoe UI" panose="020B0502040204020203" pitchFamily="34" charset="0"/>
                          <a:cs typeface="Segoe UI" panose="020B0502040204020203" pitchFamily="34" charset="0"/>
                        </a:rPr>
                        <a:t>Social</a:t>
                      </a:r>
                      <a:r>
                        <a:rPr lang="hu-HU" sz="1000" dirty="0">
                          <a:effectLst/>
                          <a:latin typeface="Segoe UI" panose="020B0502040204020203" pitchFamily="34" charset="0"/>
                          <a:ea typeface="Segoe UI" panose="020B0502040204020203" pitchFamily="34" charset="0"/>
                          <a:cs typeface="Segoe UI" panose="020B0502040204020203" pitchFamily="34" charset="0"/>
                        </a:rPr>
                        <a:t> </a:t>
                      </a:r>
                      <a:r>
                        <a:rPr lang="hu-HU" sz="1000" dirty="0" err="1">
                          <a:effectLst/>
                          <a:latin typeface="Segoe UI" panose="020B0502040204020203" pitchFamily="34" charset="0"/>
                          <a:ea typeface="Segoe UI" panose="020B0502040204020203" pitchFamily="34" charset="0"/>
                          <a:cs typeface="Segoe UI" panose="020B0502040204020203" pitchFamily="34" charset="0"/>
                        </a:rPr>
                        <a:t>transfers</a:t>
                      </a:r>
                      <a:r>
                        <a:rPr lang="hu-HU" sz="1000" dirty="0">
                          <a:effectLst/>
                          <a:latin typeface="Segoe UI" panose="020B0502040204020203" pitchFamily="34" charset="0"/>
                          <a:ea typeface="Segoe UI" panose="020B0502040204020203" pitchFamily="34" charset="0"/>
                          <a:cs typeface="Segoe UI" panose="020B0502040204020203" pitchFamily="34" charset="0"/>
                        </a:rPr>
                        <a:t> </a:t>
                      </a:r>
                      <a:r>
                        <a:rPr lang="hu-HU" sz="1000" dirty="0" err="1">
                          <a:effectLst/>
                          <a:latin typeface="Segoe UI" panose="020B0502040204020203" pitchFamily="34" charset="0"/>
                          <a:ea typeface="Segoe UI" panose="020B0502040204020203" pitchFamily="34" charset="0"/>
                          <a:cs typeface="Segoe UI" panose="020B0502040204020203" pitchFamily="34" charset="0"/>
                        </a:rPr>
                        <a:t>in</a:t>
                      </a:r>
                      <a:r>
                        <a:rPr lang="hu-HU" sz="1000" dirty="0">
                          <a:effectLst/>
                          <a:latin typeface="Segoe UI" panose="020B0502040204020203" pitchFamily="34" charset="0"/>
                          <a:ea typeface="Segoe UI" panose="020B0502040204020203" pitchFamily="34" charset="0"/>
                          <a:cs typeface="Segoe UI" panose="020B0502040204020203" pitchFamily="34" charset="0"/>
                        </a:rPr>
                        <a:t> </a:t>
                      </a:r>
                      <a:r>
                        <a:rPr lang="hu-HU" sz="1000" dirty="0" err="1">
                          <a:effectLst/>
                          <a:latin typeface="Segoe UI" panose="020B0502040204020203" pitchFamily="34" charset="0"/>
                          <a:ea typeface="Segoe UI" panose="020B0502040204020203" pitchFamily="34" charset="0"/>
                          <a:cs typeface="Segoe UI" panose="020B0502040204020203" pitchFamily="34" charset="0"/>
                        </a:rPr>
                        <a:t>kind</a:t>
                      </a:r>
                      <a:r>
                        <a:rPr lang="hu-HU" sz="1000" dirty="0">
                          <a:effectLst/>
                          <a:latin typeface="Segoe UI" panose="020B0502040204020203" pitchFamily="34" charset="0"/>
                          <a:ea typeface="Segoe UI" panose="020B0502040204020203" pitchFamily="34" charset="0"/>
                          <a:cs typeface="Segoe UI" panose="020B0502040204020203" pitchFamily="34" charset="0"/>
                        </a:rPr>
                        <a:t> </a:t>
                      </a:r>
                      <a:r>
                        <a:rPr lang="hu-HU" sz="1000" dirty="0" err="1">
                          <a:effectLst/>
                          <a:latin typeface="Segoe UI" panose="020B0502040204020203" pitchFamily="34" charset="0"/>
                          <a:ea typeface="Segoe UI" panose="020B0502040204020203" pitchFamily="34" charset="0"/>
                          <a:cs typeface="Segoe UI" panose="020B0502040204020203" pitchFamily="34" charset="0"/>
                        </a:rPr>
                        <a:t>supplied</a:t>
                      </a:r>
                      <a:r>
                        <a:rPr lang="hu-HU" sz="1000" dirty="0">
                          <a:effectLst/>
                          <a:latin typeface="Segoe UI" panose="020B0502040204020203" pitchFamily="34" charset="0"/>
                          <a:ea typeface="Segoe UI" panose="020B0502040204020203" pitchFamily="34" charset="0"/>
                          <a:cs typeface="Segoe UI" panose="020B0502040204020203" pitchFamily="34" charset="0"/>
                        </a:rPr>
                        <a:t> </a:t>
                      </a:r>
                      <a:r>
                        <a:rPr lang="hu-HU" sz="1000" dirty="0" err="1">
                          <a:effectLst/>
                          <a:latin typeface="Segoe UI" panose="020B0502040204020203" pitchFamily="34" charset="0"/>
                          <a:ea typeface="Segoe UI" panose="020B0502040204020203" pitchFamily="34" charset="0"/>
                          <a:cs typeface="Segoe UI" panose="020B0502040204020203" pitchFamily="34" charset="0"/>
                        </a:rPr>
                        <a:t>via</a:t>
                      </a:r>
                      <a:r>
                        <a:rPr lang="hu-HU" sz="1000" dirty="0">
                          <a:effectLst/>
                          <a:latin typeface="Segoe UI" panose="020B0502040204020203" pitchFamily="34" charset="0"/>
                          <a:ea typeface="Segoe UI" panose="020B0502040204020203" pitchFamily="34" charset="0"/>
                          <a:cs typeface="Segoe UI" panose="020B0502040204020203" pitchFamily="34" charset="0"/>
                        </a:rPr>
                        <a:t> market </a:t>
                      </a:r>
                      <a:r>
                        <a:rPr lang="hu-HU" sz="1000" dirty="0" err="1">
                          <a:effectLst/>
                          <a:latin typeface="Segoe UI" panose="020B0502040204020203" pitchFamily="34" charset="0"/>
                          <a:ea typeface="Segoe UI" panose="020B0502040204020203" pitchFamily="34" charset="0"/>
                          <a:cs typeface="Segoe UI" panose="020B0502040204020203" pitchFamily="34" charset="0"/>
                        </a:rPr>
                        <a:t>producers</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19959" marR="29764" marT="11906" marB="11906"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00">
                          <a:effectLst/>
                          <a:latin typeface="Segoe UI" panose="020B0502040204020203" pitchFamily="34" charset="0"/>
                          <a:ea typeface="Segoe UI" panose="020B0502040204020203" pitchFamily="34" charset="0"/>
                          <a:cs typeface="Segoe UI" panose="020B0502040204020203" pitchFamily="34" charset="0"/>
                        </a:rPr>
                        <a:t>D.6311, D.63121, </a:t>
                      </a:r>
                      <a:r>
                        <a:rPr lang="hu-HU" sz="1000" dirty="0">
                          <a:effectLst/>
                          <a:latin typeface="Segoe UI" panose="020B0502040204020203" pitchFamily="34" charset="0"/>
                          <a:ea typeface="Segoe UI" panose="020B0502040204020203" pitchFamily="34" charset="0"/>
                          <a:cs typeface="Segoe UI" panose="020B0502040204020203" pitchFamily="34" charset="0"/>
                        </a:rPr>
                        <a:t>D.63131</a:t>
                      </a:r>
                    </a:p>
                  </a:txBody>
                  <a:tcPr marL="9805" marR="9805"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734.7</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19959" marR="29764"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1.9</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w="12700" cap="flat" cmpd="sng" algn="ctr">
                      <a:solidFill>
                        <a:srgbClr val="808080"/>
                      </a:solidFill>
                      <a:prstDash val="solid"/>
                      <a:round/>
                      <a:headEnd type="none" w="med" len="med"/>
                      <a:tailEnd type="none" w="med" len="med"/>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1.9</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1.8</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1.7</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1.6</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1.5</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w="12700" cap="flat" cmpd="sng" algn="ctr">
                      <a:solidFill>
                        <a:srgbClr val="808080"/>
                      </a:solidFill>
                      <a:prstDash val="solid"/>
                      <a:round/>
                      <a:headEnd type="none" w="med" len="med"/>
                      <a:tailEnd type="none" w="med" len="med"/>
                    </a:lnR>
                    <a:lnT>
                      <a:noFill/>
                    </a:lnT>
                    <a:lnB>
                      <a:noFill/>
                    </a:lnB>
                  </a:tcPr>
                </a:tc>
                <a:extLst>
                  <a:ext uri="{0D108BD9-81ED-4DB2-BD59-A6C34878D82A}">
                    <a16:rowId xmlns:a16="http://schemas.microsoft.com/office/drawing/2014/main" val="10018"/>
                  </a:ext>
                </a:extLst>
              </a:tr>
              <a:tr h="193012">
                <a:tc>
                  <a:txBody>
                    <a:bodyPr/>
                    <a:lstStyle/>
                    <a:p>
                      <a:pPr>
                        <a:lnSpc>
                          <a:spcPct val="115000"/>
                        </a:lnSpc>
                        <a:spcAft>
                          <a:spcPts val="0"/>
                        </a:spcAft>
                        <a:tabLst>
                          <a:tab pos="6751320" algn="l"/>
                        </a:tabLst>
                      </a:pPr>
                      <a:r>
                        <a:rPr lang="hu-HU" sz="1000">
                          <a:effectLst/>
                          <a:latin typeface="Segoe UI" panose="020B0502040204020203" pitchFamily="34" charset="0"/>
                          <a:ea typeface="Segoe UI" panose="020B0502040204020203" pitchFamily="34" charset="0"/>
                          <a:cs typeface="Segoe UI" panose="020B0502040204020203" pitchFamily="34" charset="0"/>
                        </a:rPr>
                        <a:t>18.b. Social transfers other than in kind</a:t>
                      </a:r>
                    </a:p>
                  </a:txBody>
                  <a:tcPr marL="19959" marR="29764" marT="11906" marB="11906"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00">
                          <a:effectLst/>
                          <a:latin typeface="Segoe UI" panose="020B0502040204020203" pitchFamily="34" charset="0"/>
                          <a:ea typeface="Segoe UI" panose="020B0502040204020203" pitchFamily="34" charset="0"/>
                          <a:cs typeface="Segoe UI" panose="020B0502040204020203" pitchFamily="34" charset="0"/>
                        </a:rPr>
                        <a:t>D.62</a:t>
                      </a:r>
                    </a:p>
                  </a:txBody>
                  <a:tcPr marL="9805" marR="9805"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4,672.5</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19959" marR="29764"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12.2</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w="12700" cap="flat" cmpd="sng" algn="ctr">
                      <a:solidFill>
                        <a:srgbClr val="808080"/>
                      </a:solidFill>
                      <a:prstDash val="solid"/>
                      <a:round/>
                      <a:headEnd type="none" w="med" len="med"/>
                      <a:tailEnd type="none" w="med" len="med"/>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11.9</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11.3</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11.0</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10.7</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10.3</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w="12700" cap="flat" cmpd="sng" algn="ctr">
                      <a:solidFill>
                        <a:srgbClr val="808080"/>
                      </a:solidFill>
                      <a:prstDash val="solid"/>
                      <a:round/>
                      <a:headEnd type="none" w="med" len="med"/>
                      <a:tailEnd type="none" w="med" len="med"/>
                    </a:lnR>
                    <a:lnT>
                      <a:noFill/>
                    </a:lnT>
                    <a:lnB>
                      <a:noFill/>
                    </a:lnB>
                  </a:tcPr>
                </a:tc>
                <a:extLst>
                  <a:ext uri="{0D108BD9-81ED-4DB2-BD59-A6C34878D82A}">
                    <a16:rowId xmlns:a16="http://schemas.microsoft.com/office/drawing/2014/main" val="10019"/>
                  </a:ext>
                </a:extLst>
              </a:tr>
              <a:tr h="193012">
                <a:tc>
                  <a:txBody>
                    <a:bodyPr/>
                    <a:lstStyle/>
                    <a:p>
                      <a:pPr>
                        <a:lnSpc>
                          <a:spcPct val="115000"/>
                        </a:lnSpc>
                        <a:spcAft>
                          <a:spcPts val="0"/>
                        </a:spcAft>
                        <a:tabLst>
                          <a:tab pos="6751320" algn="l"/>
                        </a:tabLst>
                      </a:pPr>
                      <a:r>
                        <a:rPr lang="hu-HU" sz="1000">
                          <a:effectLst/>
                          <a:latin typeface="Segoe UI" panose="020B0502040204020203" pitchFamily="34" charset="0"/>
                          <a:ea typeface="Segoe UI" panose="020B0502040204020203" pitchFamily="34" charset="0"/>
                          <a:cs typeface="Segoe UI" panose="020B0502040204020203" pitchFamily="34" charset="0"/>
                        </a:rPr>
                        <a:t>19.=9. Interest expenditure</a:t>
                      </a:r>
                    </a:p>
                  </a:txBody>
                  <a:tcPr marL="19959" marR="29764" marT="11906" marB="11906"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00">
                          <a:effectLst/>
                          <a:latin typeface="Segoe UI" panose="020B0502040204020203" pitchFamily="34" charset="0"/>
                          <a:ea typeface="Segoe UI" panose="020B0502040204020203" pitchFamily="34" charset="0"/>
                          <a:cs typeface="Segoe UI" panose="020B0502040204020203" pitchFamily="34" charset="0"/>
                        </a:rPr>
                        <a:t>D.41</a:t>
                      </a:r>
                    </a:p>
                  </a:txBody>
                  <a:tcPr marL="9805" marR="9805"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1,067.4</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39569" marR="29764"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2.8</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w="12700" cap="flat" cmpd="sng" algn="ctr">
                      <a:solidFill>
                        <a:srgbClr val="808080"/>
                      </a:solidFill>
                      <a:prstDash val="solid"/>
                      <a:round/>
                      <a:headEnd type="none" w="med" len="med"/>
                      <a:tailEnd type="none" w="med" len="med"/>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2.6</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2.4</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2.3</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2.2</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2.1</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w="12700" cap="flat" cmpd="sng" algn="ctr">
                      <a:solidFill>
                        <a:srgbClr val="808080"/>
                      </a:solidFill>
                      <a:prstDash val="solid"/>
                      <a:round/>
                      <a:headEnd type="none" w="med" len="med"/>
                      <a:tailEnd type="none" w="med" len="med"/>
                    </a:lnR>
                    <a:lnT>
                      <a:noFill/>
                    </a:lnT>
                    <a:lnB>
                      <a:noFill/>
                    </a:lnB>
                  </a:tcPr>
                </a:tc>
                <a:extLst>
                  <a:ext uri="{0D108BD9-81ED-4DB2-BD59-A6C34878D82A}">
                    <a16:rowId xmlns:a16="http://schemas.microsoft.com/office/drawing/2014/main" val="10020"/>
                  </a:ext>
                </a:extLst>
              </a:tr>
              <a:tr h="193012">
                <a:tc>
                  <a:txBody>
                    <a:bodyPr/>
                    <a:lstStyle/>
                    <a:p>
                      <a:pPr>
                        <a:lnSpc>
                          <a:spcPct val="115000"/>
                        </a:lnSpc>
                        <a:spcAft>
                          <a:spcPts val="0"/>
                        </a:spcAft>
                        <a:tabLst>
                          <a:tab pos="6751320" algn="l"/>
                        </a:tabLst>
                      </a:pPr>
                      <a:r>
                        <a:rPr lang="hu-HU" sz="1000">
                          <a:effectLst/>
                          <a:latin typeface="Segoe UI" panose="020B0502040204020203" pitchFamily="34" charset="0"/>
                          <a:ea typeface="Segoe UI" panose="020B0502040204020203" pitchFamily="34" charset="0"/>
                          <a:cs typeface="Segoe UI" panose="020B0502040204020203" pitchFamily="34" charset="0"/>
                        </a:rPr>
                        <a:t>20. Subsidies</a:t>
                      </a:r>
                    </a:p>
                  </a:txBody>
                  <a:tcPr marL="19959" marR="29764" marT="11906" marB="11906"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00">
                          <a:effectLst/>
                          <a:latin typeface="Segoe UI" panose="020B0502040204020203" pitchFamily="34" charset="0"/>
                          <a:ea typeface="Segoe UI" panose="020B0502040204020203" pitchFamily="34" charset="0"/>
                          <a:cs typeface="Segoe UI" panose="020B0502040204020203" pitchFamily="34" charset="0"/>
                        </a:rPr>
                        <a:t>D.3</a:t>
                      </a:r>
                    </a:p>
                  </a:txBody>
                  <a:tcPr marL="9805" marR="9805"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499.5</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19959" marR="29764"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0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1.3</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w="12700" cap="flat" cmpd="sng" algn="ctr">
                      <a:solidFill>
                        <a:srgbClr val="808080"/>
                      </a:solidFill>
                      <a:prstDash val="solid"/>
                      <a:round/>
                      <a:headEnd type="none" w="med" len="med"/>
                      <a:tailEnd type="none" w="med" len="med"/>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1.4</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1.4</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1.3</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1.2</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1.1</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w="12700" cap="flat" cmpd="sng" algn="ctr">
                      <a:solidFill>
                        <a:srgbClr val="808080"/>
                      </a:solidFill>
                      <a:prstDash val="solid"/>
                      <a:round/>
                      <a:headEnd type="none" w="med" len="med"/>
                      <a:tailEnd type="none" w="med" len="med"/>
                    </a:lnR>
                    <a:lnT>
                      <a:noFill/>
                    </a:lnT>
                    <a:lnB>
                      <a:noFill/>
                    </a:lnB>
                  </a:tcPr>
                </a:tc>
                <a:extLst>
                  <a:ext uri="{0D108BD9-81ED-4DB2-BD59-A6C34878D82A}">
                    <a16:rowId xmlns:a16="http://schemas.microsoft.com/office/drawing/2014/main" val="10021"/>
                  </a:ext>
                </a:extLst>
              </a:tr>
              <a:tr h="193012">
                <a:tc>
                  <a:txBody>
                    <a:bodyPr/>
                    <a:lstStyle/>
                    <a:p>
                      <a:pPr>
                        <a:lnSpc>
                          <a:spcPct val="115000"/>
                        </a:lnSpc>
                        <a:spcAft>
                          <a:spcPts val="0"/>
                        </a:spcAft>
                        <a:tabLst>
                          <a:tab pos="6751320" algn="l"/>
                        </a:tabLst>
                      </a:pPr>
                      <a:r>
                        <a:rPr lang="hu-HU" sz="1000">
                          <a:effectLst/>
                          <a:latin typeface="Segoe UI" panose="020B0502040204020203" pitchFamily="34" charset="0"/>
                          <a:ea typeface="Segoe UI" panose="020B0502040204020203" pitchFamily="34" charset="0"/>
                          <a:cs typeface="Segoe UI" panose="020B0502040204020203" pitchFamily="34" charset="0"/>
                        </a:rPr>
                        <a:t>21. Gross fixed capital formation</a:t>
                      </a:r>
                    </a:p>
                  </a:txBody>
                  <a:tcPr marL="19959" marR="29764" marT="11906" marB="11906"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00">
                          <a:effectLst/>
                          <a:latin typeface="Segoe UI" panose="020B0502040204020203" pitchFamily="34" charset="0"/>
                          <a:ea typeface="Segoe UI" panose="020B0502040204020203" pitchFamily="34" charset="0"/>
                          <a:cs typeface="Segoe UI" panose="020B0502040204020203" pitchFamily="34" charset="0"/>
                        </a:rPr>
                        <a:t>P.51</a:t>
                      </a:r>
                    </a:p>
                  </a:txBody>
                  <a:tcPr marL="9805" marR="9805"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1,687.3</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19959" marR="29764"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4.4</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w="12700" cap="flat" cmpd="sng" algn="ctr">
                      <a:solidFill>
                        <a:srgbClr val="808080"/>
                      </a:solidFill>
                      <a:prstDash val="solid"/>
                      <a:round/>
                      <a:headEnd type="none" w="med" len="med"/>
                      <a:tailEnd type="none" w="med" len="med"/>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6.0</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7.0</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6.5</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5.8</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5.5</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w="12700" cap="flat" cmpd="sng" algn="ctr">
                      <a:solidFill>
                        <a:srgbClr val="808080"/>
                      </a:solidFill>
                      <a:prstDash val="solid"/>
                      <a:round/>
                      <a:headEnd type="none" w="med" len="med"/>
                      <a:tailEnd type="none" w="med" len="med"/>
                    </a:lnR>
                    <a:lnT>
                      <a:noFill/>
                    </a:lnT>
                    <a:lnB>
                      <a:noFill/>
                    </a:lnB>
                  </a:tcPr>
                </a:tc>
                <a:extLst>
                  <a:ext uri="{0D108BD9-81ED-4DB2-BD59-A6C34878D82A}">
                    <a16:rowId xmlns:a16="http://schemas.microsoft.com/office/drawing/2014/main" val="10022"/>
                  </a:ext>
                </a:extLst>
              </a:tr>
              <a:tr h="193012">
                <a:tc>
                  <a:txBody>
                    <a:bodyPr/>
                    <a:lstStyle/>
                    <a:p>
                      <a:pPr>
                        <a:lnSpc>
                          <a:spcPct val="115000"/>
                        </a:lnSpc>
                        <a:spcAft>
                          <a:spcPts val="0"/>
                        </a:spcAft>
                        <a:tabLst>
                          <a:tab pos="6751320" algn="l"/>
                        </a:tabLst>
                      </a:pPr>
                      <a:r>
                        <a:rPr lang="hu-HU" sz="1000">
                          <a:effectLst/>
                          <a:latin typeface="Segoe UI" panose="020B0502040204020203" pitchFamily="34" charset="0"/>
                          <a:ea typeface="Segoe UI" panose="020B0502040204020203" pitchFamily="34" charset="0"/>
                          <a:cs typeface="Segoe UI" panose="020B0502040204020203" pitchFamily="34" charset="0"/>
                        </a:rPr>
                        <a:t>22. Capital transfers</a:t>
                      </a:r>
                    </a:p>
                  </a:txBody>
                  <a:tcPr marL="19959" marR="29764" marT="11906" marB="11906"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00">
                          <a:effectLst/>
                          <a:latin typeface="Segoe UI" panose="020B0502040204020203" pitchFamily="34" charset="0"/>
                          <a:ea typeface="Segoe UI" panose="020B0502040204020203" pitchFamily="34" charset="0"/>
                          <a:cs typeface="Segoe UI" panose="020B0502040204020203" pitchFamily="34" charset="0"/>
                        </a:rPr>
                        <a:t>D.9</a:t>
                      </a:r>
                    </a:p>
                  </a:txBody>
                  <a:tcPr marL="9805" marR="9805"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988.9</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19959" marR="29764"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2.6</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w="12700" cap="flat" cmpd="sng" algn="ctr">
                      <a:solidFill>
                        <a:srgbClr val="808080"/>
                      </a:solidFill>
                      <a:prstDash val="solid"/>
                      <a:round/>
                      <a:headEnd type="none" w="med" len="med"/>
                      <a:tailEnd type="none" w="med" len="med"/>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2.6</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2.3</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2.6</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3.0</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3.1</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w="12700" cap="flat" cmpd="sng" algn="ctr">
                      <a:solidFill>
                        <a:srgbClr val="808080"/>
                      </a:solidFill>
                      <a:prstDash val="solid"/>
                      <a:round/>
                      <a:headEnd type="none" w="med" len="med"/>
                      <a:tailEnd type="none" w="med" len="med"/>
                    </a:lnR>
                    <a:lnT>
                      <a:noFill/>
                    </a:lnT>
                    <a:lnB>
                      <a:noFill/>
                    </a:lnB>
                  </a:tcPr>
                </a:tc>
                <a:extLst>
                  <a:ext uri="{0D108BD9-81ED-4DB2-BD59-A6C34878D82A}">
                    <a16:rowId xmlns:a16="http://schemas.microsoft.com/office/drawing/2014/main" val="10023"/>
                  </a:ext>
                </a:extLst>
              </a:tr>
              <a:tr h="193012">
                <a:tc>
                  <a:txBody>
                    <a:bodyPr/>
                    <a:lstStyle/>
                    <a:p>
                      <a:pPr>
                        <a:lnSpc>
                          <a:spcPct val="115000"/>
                        </a:lnSpc>
                        <a:spcAft>
                          <a:spcPts val="0"/>
                        </a:spcAft>
                        <a:tabLst>
                          <a:tab pos="6751320" algn="l"/>
                        </a:tabLst>
                      </a:pPr>
                      <a:r>
                        <a:rPr lang="hu-HU" sz="1000">
                          <a:effectLst/>
                          <a:latin typeface="Segoe UI" panose="020B0502040204020203" pitchFamily="34" charset="0"/>
                          <a:ea typeface="Segoe UI" panose="020B0502040204020203" pitchFamily="34" charset="0"/>
                          <a:cs typeface="Segoe UI" panose="020B0502040204020203" pitchFamily="34" charset="0"/>
                        </a:rPr>
                        <a:t>23. Other</a:t>
                      </a:r>
                    </a:p>
                  </a:txBody>
                  <a:tcPr marL="19959" marR="29764" marT="11906" marB="11906"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00">
                          <a:effectLst/>
                          <a:latin typeface="Segoe UI" panose="020B0502040204020203" pitchFamily="34" charset="0"/>
                          <a:ea typeface="Segoe UI" panose="020B0502040204020203" pitchFamily="34" charset="0"/>
                          <a:cs typeface="Segoe UI" panose="020B0502040204020203" pitchFamily="34" charset="0"/>
                        </a:rPr>
                        <a:t> </a:t>
                      </a:r>
                    </a:p>
                  </a:txBody>
                  <a:tcPr marL="9805" marR="9805"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1,242.8</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19959" marR="29764"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3.3</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w="12700" cap="flat" cmpd="sng" algn="ctr">
                      <a:solidFill>
                        <a:srgbClr val="808080"/>
                      </a:solidFill>
                      <a:prstDash val="solid"/>
                      <a:round/>
                      <a:headEnd type="none" w="med" len="med"/>
                      <a:tailEnd type="none" w="med" len="med"/>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3.7</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3.7</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3.4</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3.3</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a:noFill/>
                    </a:lnB>
                  </a:tcPr>
                </a:tc>
                <a:tc>
                  <a:txBody>
                    <a:bodyPr/>
                    <a:lstStyle/>
                    <a:p>
                      <a:pPr algn="ctr">
                        <a:lnSpc>
                          <a:spcPct val="115000"/>
                        </a:lnSpc>
                        <a:spcAft>
                          <a:spcPts val="0"/>
                        </a:spcAft>
                        <a:tabLst>
                          <a:tab pos="6751320" algn="l"/>
                        </a:tabLst>
                      </a:pPr>
                      <a:r>
                        <a:rPr lang="hu-HU" sz="100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3.1</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w="12700" cap="flat" cmpd="sng" algn="ctr">
                      <a:solidFill>
                        <a:srgbClr val="808080"/>
                      </a:solidFill>
                      <a:prstDash val="solid"/>
                      <a:round/>
                      <a:headEnd type="none" w="med" len="med"/>
                      <a:tailEnd type="none" w="med" len="med"/>
                    </a:lnR>
                    <a:lnT>
                      <a:noFill/>
                    </a:lnT>
                    <a:lnB>
                      <a:noFill/>
                    </a:lnB>
                  </a:tcPr>
                </a:tc>
                <a:extLst>
                  <a:ext uri="{0D108BD9-81ED-4DB2-BD59-A6C34878D82A}">
                    <a16:rowId xmlns:a16="http://schemas.microsoft.com/office/drawing/2014/main" val="10024"/>
                  </a:ext>
                </a:extLst>
              </a:tr>
              <a:tr h="193012">
                <a:tc>
                  <a:txBody>
                    <a:bodyPr/>
                    <a:lstStyle/>
                    <a:p>
                      <a:pPr>
                        <a:lnSpc>
                          <a:spcPct val="115000"/>
                        </a:lnSpc>
                        <a:spcAft>
                          <a:spcPts val="0"/>
                        </a:spcAft>
                        <a:tabLst>
                          <a:tab pos="6751320" algn="l"/>
                        </a:tabLst>
                      </a:pPr>
                      <a:r>
                        <a:rPr lang="hu-HU" sz="1000" dirty="0">
                          <a:effectLst/>
                          <a:latin typeface="Segoe UI" panose="020B0502040204020203" pitchFamily="34" charset="0"/>
                          <a:ea typeface="Segoe UI" panose="020B0502040204020203" pitchFamily="34" charset="0"/>
                          <a:cs typeface="Segoe UI" panose="020B0502040204020203" pitchFamily="34" charset="0"/>
                        </a:rPr>
                        <a:t>24.=7. Total </a:t>
                      </a:r>
                      <a:r>
                        <a:rPr lang="hu-HU" sz="1000" dirty="0" err="1">
                          <a:effectLst/>
                          <a:latin typeface="Segoe UI" panose="020B0502040204020203" pitchFamily="34" charset="0"/>
                          <a:ea typeface="Segoe UI" panose="020B0502040204020203" pitchFamily="34" charset="0"/>
                          <a:cs typeface="Segoe UI" panose="020B0502040204020203" pitchFamily="34" charset="0"/>
                        </a:rPr>
                        <a:t>expenditure</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19959" marR="29764" marT="11906" marB="11906"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tcPr>
                </a:tc>
                <a:tc>
                  <a:txBody>
                    <a:bodyPr/>
                    <a:lstStyle/>
                    <a:p>
                      <a:pPr algn="ctr">
                        <a:lnSpc>
                          <a:spcPct val="115000"/>
                        </a:lnSpc>
                        <a:spcAft>
                          <a:spcPts val="0"/>
                        </a:spcAft>
                        <a:tabLst>
                          <a:tab pos="6751320" algn="l"/>
                        </a:tabLst>
                      </a:pPr>
                      <a:r>
                        <a:rPr lang="hu-HU" sz="1000">
                          <a:effectLst/>
                          <a:latin typeface="Segoe UI" panose="020B0502040204020203" pitchFamily="34" charset="0"/>
                          <a:ea typeface="Segoe UI" panose="020B0502040204020203" pitchFamily="34" charset="0"/>
                          <a:cs typeface="Segoe UI" panose="020B0502040204020203" pitchFamily="34" charset="0"/>
                        </a:rPr>
                        <a:t>TE</a:t>
                      </a:r>
                    </a:p>
                  </a:txBody>
                  <a:tcPr marL="9805" marR="9805"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17,754.7</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19959" marR="29764" marT="9805" marB="980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46.5</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w="12700" cap="flat" cmpd="sng" algn="ctr">
                      <a:solidFill>
                        <a:srgbClr val="808080"/>
                      </a:solidFill>
                      <a:prstDash val="solid"/>
                      <a:round/>
                      <a:headEnd type="none" w="med" len="med"/>
                      <a:tailEnd type="none" w="med" len="med"/>
                    </a:lnL>
                    <a:lnR>
                      <a:noFill/>
                    </a:lnR>
                    <a:lnT>
                      <a:noFill/>
                    </a:lnT>
                    <a:lnB w="12700" cap="flat" cmpd="sng" algn="ctr">
                      <a:solidFill>
                        <a:srgbClr val="808080"/>
                      </a:solidFill>
                      <a:prstDash val="solid"/>
                      <a:round/>
                      <a:headEnd type="none" w="med" len="med"/>
                      <a:tailEnd type="none" w="med" len="med"/>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47.9</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w="12700" cap="flat" cmpd="sng" algn="ctr">
                      <a:solidFill>
                        <a:srgbClr val="808080"/>
                      </a:solidFill>
                      <a:prstDash val="solid"/>
                      <a:round/>
                      <a:headEnd type="none" w="med" len="med"/>
                      <a:tailEnd type="none" w="med" len="med"/>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46.9</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w="12700" cap="flat" cmpd="sng" algn="ctr">
                      <a:solidFill>
                        <a:srgbClr val="808080"/>
                      </a:solidFill>
                      <a:prstDash val="solid"/>
                      <a:round/>
                      <a:headEnd type="none" w="med" len="med"/>
                      <a:tailEnd type="none" w="med" len="med"/>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44.4</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w="12700" cap="flat" cmpd="sng" algn="ctr">
                      <a:solidFill>
                        <a:srgbClr val="808080"/>
                      </a:solidFill>
                      <a:prstDash val="solid"/>
                      <a:round/>
                      <a:headEnd type="none" w="med" len="med"/>
                      <a:tailEnd type="none" w="med" len="med"/>
                    </a:lnB>
                  </a:tcPr>
                </a:tc>
                <a:tc>
                  <a:txBody>
                    <a:bodyPr/>
                    <a:lstStyle/>
                    <a:p>
                      <a:pPr algn="ctr">
                        <a:lnSpc>
                          <a:spcPct val="115000"/>
                        </a:lnSpc>
                        <a:spcAft>
                          <a:spcPts val="0"/>
                        </a:spcAft>
                        <a:tabLst>
                          <a:tab pos="6751320" algn="l"/>
                        </a:tabLst>
                      </a:pPr>
                      <a:r>
                        <a:rPr lang="hu-HU" sz="1000">
                          <a:solidFill>
                            <a:srgbClr val="000000"/>
                          </a:solidFill>
                          <a:effectLst/>
                          <a:latin typeface="Segoe UI" panose="020B0502040204020203" pitchFamily="34" charset="0"/>
                          <a:ea typeface="Segoe UI" panose="020B0502040204020203" pitchFamily="34" charset="0"/>
                          <a:cs typeface="Segoe UI" panose="020B0502040204020203" pitchFamily="34" charset="0"/>
                        </a:rPr>
                        <a:t>42.2</a:t>
                      </a:r>
                      <a:endParaRPr lang="hu-HU" sz="100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a:noFill/>
                    </a:lnR>
                    <a:lnT>
                      <a:noFill/>
                    </a:lnT>
                    <a:lnB w="12700" cap="flat" cmpd="sng" algn="ctr">
                      <a:solidFill>
                        <a:srgbClr val="808080"/>
                      </a:solidFill>
                      <a:prstDash val="solid"/>
                      <a:round/>
                      <a:headEnd type="none" w="med" len="med"/>
                      <a:tailEnd type="none" w="med" len="med"/>
                    </a:lnB>
                  </a:tcPr>
                </a:tc>
                <a:tc>
                  <a:txBody>
                    <a:bodyPr/>
                    <a:lstStyle/>
                    <a:p>
                      <a:pPr algn="ctr">
                        <a:lnSpc>
                          <a:spcPct val="115000"/>
                        </a:lnSpc>
                        <a:spcAft>
                          <a:spcPts val="0"/>
                        </a:spcAft>
                        <a:tabLst>
                          <a:tab pos="6751320" algn="l"/>
                        </a:tabLst>
                      </a:pPr>
                      <a:r>
                        <a:rPr lang="hu-HU" sz="100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40.5</a:t>
                      </a:r>
                      <a:endParaRPr lang="hu-HU" sz="1000" dirty="0">
                        <a:effectLst/>
                        <a:latin typeface="Segoe UI" panose="020B0502040204020203" pitchFamily="34" charset="0"/>
                        <a:ea typeface="Segoe UI" panose="020B0502040204020203" pitchFamily="34" charset="0"/>
                        <a:cs typeface="Segoe UI" panose="020B0502040204020203" pitchFamily="34" charset="0"/>
                      </a:endParaRPr>
                    </a:p>
                  </a:txBody>
                  <a:tcPr marL="9805" marR="69333" marT="9805" marB="9805" anchor="ctr">
                    <a:lnL>
                      <a:noFill/>
                    </a:lnL>
                    <a:lnR w="12700" cap="flat" cmpd="sng" algn="ctr">
                      <a:solidFill>
                        <a:srgbClr val="808080"/>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25"/>
                  </a:ext>
                </a:extLst>
              </a:tr>
            </a:tbl>
          </a:graphicData>
        </a:graphic>
      </p:graphicFrame>
      <p:cxnSp>
        <p:nvCxnSpPr>
          <p:cNvPr id="5" name="Egyenes összekötő 4"/>
          <p:cNvCxnSpPr/>
          <p:nvPr/>
        </p:nvCxnSpPr>
        <p:spPr>
          <a:xfrm>
            <a:off x="126926" y="587079"/>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2963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rtalom helye 3"/>
          <p:cNvSpPr>
            <a:spLocks noGrp="1"/>
          </p:cNvSpPr>
          <p:nvPr>
            <p:ph sz="half" idx="2"/>
          </p:nvPr>
        </p:nvSpPr>
        <p:spPr>
          <a:xfrm>
            <a:off x="0" y="0"/>
            <a:ext cx="9144000" cy="6237312"/>
          </a:xfrm>
        </p:spPr>
        <p:txBody>
          <a:bodyPr anchor="ctr">
            <a:normAutofit/>
          </a:bodyPr>
          <a:lstStyle/>
          <a:p>
            <a:pPr algn="ctr"/>
            <a:r>
              <a:rPr lang="hu-HU" sz="2800" b="1" dirty="0" err="1">
                <a:latin typeface="Segoe UI" panose="020B0502040204020203" pitchFamily="34" charset="0"/>
                <a:ea typeface="Segoe UI" panose="020B0502040204020203" pitchFamily="34" charset="0"/>
                <a:cs typeface="Segoe UI" panose="020B0502040204020203" pitchFamily="34" charset="0"/>
              </a:rPr>
              <a:t>Budgetary</a:t>
            </a:r>
            <a:r>
              <a:rPr lang="hu-HU" sz="2800" b="1" dirty="0">
                <a:latin typeface="Segoe UI" panose="020B0502040204020203" pitchFamily="34" charset="0"/>
                <a:ea typeface="Segoe UI" panose="020B0502040204020203" pitchFamily="34" charset="0"/>
                <a:cs typeface="Segoe UI" panose="020B0502040204020203" pitchFamily="34" charset="0"/>
              </a:rPr>
              <a:t> </a:t>
            </a:r>
            <a:r>
              <a:rPr lang="hu-HU" sz="2800" b="1" dirty="0" err="1">
                <a:latin typeface="Segoe UI" panose="020B0502040204020203" pitchFamily="34" charset="0"/>
                <a:ea typeface="Segoe UI" panose="020B0502040204020203" pitchFamily="34" charset="0"/>
                <a:cs typeface="Segoe UI" panose="020B0502040204020203" pitchFamily="34" charset="0"/>
              </a:rPr>
              <a:t>planning</a:t>
            </a:r>
            <a:endParaRPr lang="hu-HU" sz="2800" b="1" dirty="0">
              <a:latin typeface="Segoe UI" panose="020B0502040204020203" pitchFamily="34" charset="0"/>
              <a:ea typeface="Segoe UI" panose="020B0502040204020203" pitchFamily="34" charset="0"/>
              <a:cs typeface="Segoe UI" panose="020B0502040204020203" pitchFamily="34" charset="0"/>
            </a:endParaRPr>
          </a:p>
          <a:p>
            <a:pPr algn="ctr"/>
            <a:r>
              <a:rPr lang="hu-HU" sz="2000" b="1" dirty="0">
                <a:latin typeface="Segoe UI" panose="020B0502040204020203" pitchFamily="34" charset="0"/>
                <a:ea typeface="Segoe UI" panose="020B0502040204020203" pitchFamily="34" charset="0"/>
                <a:cs typeface="Segoe UI" panose="020B0502040204020203" pitchFamily="34" charset="0"/>
              </a:rPr>
              <a:t>(</a:t>
            </a:r>
            <a:r>
              <a:rPr lang="hu-HU" sz="2000" b="1" dirty="0" err="1">
                <a:latin typeface="Segoe UI" panose="020B0502040204020203" pitchFamily="34" charset="0"/>
                <a:ea typeface="Segoe UI" panose="020B0502040204020203" pitchFamily="34" charset="0"/>
                <a:cs typeface="Segoe UI" panose="020B0502040204020203" pitchFamily="34" charset="0"/>
              </a:rPr>
              <a:t>narrow</a:t>
            </a:r>
            <a:r>
              <a:rPr lang="hu-HU" sz="2000" b="1" dirty="0">
                <a:latin typeface="Segoe UI" panose="020B0502040204020203" pitchFamily="34" charset="0"/>
                <a:ea typeface="Segoe UI" panose="020B0502040204020203" pitchFamily="34" charset="0"/>
                <a:cs typeface="Segoe UI" panose="020B0502040204020203" pitchFamily="34" charset="0"/>
              </a:rPr>
              <a:t> </a:t>
            </a:r>
            <a:r>
              <a:rPr lang="hu-HU" sz="2000" b="1" dirty="0" err="1">
                <a:latin typeface="Segoe UI" panose="020B0502040204020203" pitchFamily="34" charset="0"/>
                <a:ea typeface="Segoe UI" panose="020B0502040204020203" pitchFamily="34" charset="0"/>
                <a:cs typeface="Segoe UI" panose="020B0502040204020203" pitchFamily="34" charset="0"/>
              </a:rPr>
              <a:t>sense</a:t>
            </a:r>
            <a:r>
              <a:rPr lang="hu-HU" sz="2000" b="1" dirty="0">
                <a:latin typeface="Segoe UI" panose="020B0502040204020203" pitchFamily="34" charset="0"/>
                <a:ea typeface="Segoe UI" panose="020B0502040204020203" pitchFamily="34" charset="0"/>
                <a:cs typeface="Segoe UI" panose="020B0502040204020203" pitchFamily="34" charset="0"/>
              </a:rPr>
              <a:t>)</a:t>
            </a:r>
          </a:p>
        </p:txBody>
      </p:sp>
    </p:spTree>
    <p:extLst>
      <p:ext uri="{BB962C8B-B14F-4D97-AF65-F5344CB8AC3E}">
        <p14:creationId xmlns:p14="http://schemas.microsoft.com/office/powerpoint/2010/main" val="2954326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rtalom helye 3"/>
          <p:cNvSpPr>
            <a:spLocks noGrp="1"/>
          </p:cNvSpPr>
          <p:nvPr>
            <p:ph sz="half" idx="2"/>
          </p:nvPr>
        </p:nvSpPr>
        <p:spPr>
          <a:xfrm>
            <a:off x="107504" y="0"/>
            <a:ext cx="9036496" cy="6309320"/>
          </a:xfrm>
        </p:spPr>
        <p:txBody>
          <a:bodyPr anchor="ctr">
            <a:normAutofit/>
          </a:bodyPr>
          <a:lstStyle/>
          <a:p>
            <a:pPr marL="457200" indent="-457200">
              <a:lnSpc>
                <a:spcPct val="150000"/>
              </a:lnSpc>
              <a:buFont typeface="+mj-lt"/>
              <a:buAutoNum type="arabicPeriod"/>
            </a:pPr>
            <a:r>
              <a:rPr lang="hu-HU" sz="2800" b="1" dirty="0" err="1">
                <a:latin typeface="Segoe UI" panose="020B0502040204020203" pitchFamily="34" charset="0"/>
                <a:ea typeface="Segoe UI" panose="020B0502040204020203" pitchFamily="34" charset="0"/>
                <a:cs typeface="Segoe UI" panose="020B0502040204020203" pitchFamily="34" charset="0"/>
              </a:rPr>
              <a:t>Fiscal</a:t>
            </a:r>
            <a:r>
              <a:rPr lang="hu-HU" sz="2800" b="1" dirty="0">
                <a:latin typeface="Segoe UI" panose="020B0502040204020203" pitchFamily="34" charset="0"/>
                <a:ea typeface="Segoe UI" panose="020B0502040204020203" pitchFamily="34" charset="0"/>
                <a:cs typeface="Segoe UI" panose="020B0502040204020203" pitchFamily="34" charset="0"/>
              </a:rPr>
              <a:t> </a:t>
            </a:r>
            <a:r>
              <a:rPr lang="hu-HU" sz="2800" b="1" dirty="0" err="1">
                <a:latin typeface="Segoe UI" panose="020B0502040204020203" pitchFamily="34" charset="0"/>
                <a:ea typeface="Segoe UI" panose="020B0502040204020203" pitchFamily="34" charset="0"/>
                <a:cs typeface="Segoe UI" panose="020B0502040204020203" pitchFamily="34" charset="0"/>
              </a:rPr>
              <a:t>rules</a:t>
            </a:r>
            <a:r>
              <a:rPr lang="hu-HU" sz="2800" b="1" dirty="0">
                <a:latin typeface="Segoe UI" panose="020B0502040204020203" pitchFamily="34" charset="0"/>
                <a:ea typeface="Segoe UI" panose="020B0502040204020203" pitchFamily="34" charset="0"/>
                <a:cs typeface="Segoe UI" panose="020B0502040204020203" pitchFamily="34" charset="0"/>
              </a:rPr>
              <a:t> and </a:t>
            </a:r>
            <a:r>
              <a:rPr lang="hu-HU" sz="2800" b="1" dirty="0" err="1">
                <a:latin typeface="Segoe UI" panose="020B0502040204020203" pitchFamily="34" charset="0"/>
                <a:ea typeface="Segoe UI" panose="020B0502040204020203" pitchFamily="34" charset="0"/>
                <a:cs typeface="Segoe UI" panose="020B0502040204020203" pitchFamily="34" charset="0"/>
              </a:rPr>
              <a:t>medium-term</a:t>
            </a:r>
            <a:r>
              <a:rPr lang="hu-HU" sz="2800" b="1" dirty="0">
                <a:latin typeface="Segoe UI" panose="020B0502040204020203" pitchFamily="34" charset="0"/>
                <a:ea typeface="Segoe UI" panose="020B0502040204020203" pitchFamily="34" charset="0"/>
                <a:cs typeface="Segoe UI" panose="020B0502040204020203" pitchFamily="34" charset="0"/>
              </a:rPr>
              <a:t> </a:t>
            </a:r>
            <a:r>
              <a:rPr lang="hu-HU" sz="2800" b="1" dirty="0" err="1">
                <a:latin typeface="Segoe UI" panose="020B0502040204020203" pitchFamily="34" charset="0"/>
                <a:ea typeface="Segoe UI" panose="020B0502040204020203" pitchFamily="34" charset="0"/>
                <a:cs typeface="Segoe UI" panose="020B0502040204020203" pitchFamily="34" charset="0"/>
              </a:rPr>
              <a:t>budgeting</a:t>
            </a:r>
            <a:endParaRPr lang="hu-HU" sz="2800" b="1" dirty="0">
              <a:latin typeface="Segoe UI" panose="020B0502040204020203" pitchFamily="34" charset="0"/>
              <a:ea typeface="Segoe UI" panose="020B0502040204020203" pitchFamily="34" charset="0"/>
              <a:cs typeface="Segoe UI" panose="020B0502040204020203" pitchFamily="34" charset="0"/>
            </a:endParaRPr>
          </a:p>
          <a:p>
            <a:pPr marL="457200" indent="-457200">
              <a:lnSpc>
                <a:spcPct val="150000"/>
              </a:lnSpc>
              <a:buFont typeface="+mj-lt"/>
              <a:buAutoNum type="arabicPeriod"/>
            </a:pPr>
            <a:r>
              <a:rPr lang="hu-HU" sz="2800" b="1" dirty="0" err="1">
                <a:latin typeface="Segoe UI" panose="020B0502040204020203" pitchFamily="34" charset="0"/>
                <a:ea typeface="Segoe UI" panose="020B0502040204020203" pitchFamily="34" charset="0"/>
                <a:cs typeface="Segoe UI" panose="020B0502040204020203" pitchFamily="34" charset="0"/>
              </a:rPr>
              <a:t>Budgetary</a:t>
            </a:r>
            <a:r>
              <a:rPr lang="hu-HU" sz="2800" b="1" dirty="0">
                <a:latin typeface="Segoe UI" panose="020B0502040204020203" pitchFamily="34" charset="0"/>
                <a:ea typeface="Segoe UI" panose="020B0502040204020203" pitchFamily="34" charset="0"/>
                <a:cs typeface="Segoe UI" panose="020B0502040204020203" pitchFamily="34" charset="0"/>
              </a:rPr>
              <a:t> </a:t>
            </a:r>
            <a:r>
              <a:rPr lang="hu-HU" sz="2800" b="1" dirty="0" err="1">
                <a:latin typeface="Segoe UI" panose="020B0502040204020203" pitchFamily="34" charset="0"/>
                <a:ea typeface="Segoe UI" panose="020B0502040204020203" pitchFamily="34" charset="0"/>
                <a:cs typeface="Segoe UI" panose="020B0502040204020203" pitchFamily="34" charset="0"/>
              </a:rPr>
              <a:t>planning</a:t>
            </a:r>
            <a:endParaRPr lang="hu-HU" sz="2800" b="1" dirty="0">
              <a:latin typeface="Segoe UI" panose="020B0502040204020203" pitchFamily="34" charset="0"/>
              <a:ea typeface="Segoe UI" panose="020B0502040204020203" pitchFamily="34" charset="0"/>
              <a:cs typeface="Segoe UI" panose="020B0502040204020203" pitchFamily="34" charset="0"/>
            </a:endParaRPr>
          </a:p>
          <a:p>
            <a:pPr marL="457200" indent="-457200">
              <a:lnSpc>
                <a:spcPct val="150000"/>
              </a:lnSpc>
              <a:buFont typeface="+mj-lt"/>
              <a:buAutoNum type="arabicPeriod"/>
            </a:pPr>
            <a:r>
              <a:rPr lang="hu-HU" sz="2800" b="1" dirty="0" err="1">
                <a:latin typeface="Segoe UI" panose="020B0502040204020203" pitchFamily="34" charset="0"/>
                <a:ea typeface="Segoe UI" panose="020B0502040204020203" pitchFamily="34" charset="0"/>
                <a:cs typeface="Segoe UI" panose="020B0502040204020203" pitchFamily="34" charset="0"/>
              </a:rPr>
              <a:t>Budget</a:t>
            </a:r>
            <a:r>
              <a:rPr lang="hu-HU" sz="2800" b="1" dirty="0">
                <a:latin typeface="Segoe UI" panose="020B0502040204020203" pitchFamily="34" charset="0"/>
                <a:ea typeface="Segoe UI" panose="020B0502040204020203" pitchFamily="34" charset="0"/>
                <a:cs typeface="Segoe UI" panose="020B0502040204020203" pitchFamily="34" charset="0"/>
              </a:rPr>
              <a:t> </a:t>
            </a:r>
            <a:r>
              <a:rPr lang="hu-HU" sz="2800" b="1" dirty="0" err="1">
                <a:latin typeface="Segoe UI" panose="020B0502040204020203" pitchFamily="34" charset="0"/>
                <a:ea typeface="Segoe UI" panose="020B0502040204020203" pitchFamily="34" charset="0"/>
                <a:cs typeface="Segoe UI" panose="020B0502040204020203" pitchFamily="34" charset="0"/>
              </a:rPr>
              <a:t>execution</a:t>
            </a:r>
            <a:endParaRPr lang="hu-HU" sz="2800" b="1" dirty="0">
              <a:latin typeface="Segoe UI" panose="020B0502040204020203" pitchFamily="34" charset="0"/>
              <a:ea typeface="Segoe UI" panose="020B0502040204020203" pitchFamily="34" charset="0"/>
              <a:cs typeface="Segoe UI" panose="020B0502040204020203" pitchFamily="34" charset="0"/>
            </a:endParaRPr>
          </a:p>
          <a:p>
            <a:pPr marL="457200" indent="-457200">
              <a:lnSpc>
                <a:spcPct val="150000"/>
              </a:lnSpc>
              <a:buFont typeface="+mj-lt"/>
              <a:buAutoNum type="arabicPeriod"/>
            </a:pPr>
            <a:r>
              <a:rPr lang="hu-HU" sz="2800" b="1" dirty="0" err="1">
                <a:latin typeface="Segoe UI" panose="020B0502040204020203" pitchFamily="34" charset="0"/>
                <a:ea typeface="Segoe UI" panose="020B0502040204020203" pitchFamily="34" charset="0"/>
                <a:cs typeface="Segoe UI" panose="020B0502040204020203" pitchFamily="34" charset="0"/>
              </a:rPr>
              <a:t>Procedure</a:t>
            </a:r>
            <a:r>
              <a:rPr lang="hu-HU" sz="2800" b="1" dirty="0">
                <a:latin typeface="Segoe UI" panose="020B0502040204020203" pitchFamily="34" charset="0"/>
                <a:ea typeface="Segoe UI" panose="020B0502040204020203" pitchFamily="34" charset="0"/>
                <a:cs typeface="Segoe UI" panose="020B0502040204020203" pitchFamily="34" charset="0"/>
              </a:rPr>
              <a:t> </a:t>
            </a:r>
            <a:r>
              <a:rPr lang="hu-HU" sz="2800" b="1" dirty="0" err="1">
                <a:latin typeface="Segoe UI" panose="020B0502040204020203" pitchFamily="34" charset="0"/>
                <a:ea typeface="Segoe UI" panose="020B0502040204020203" pitchFamily="34" charset="0"/>
                <a:cs typeface="Segoe UI" panose="020B0502040204020203" pitchFamily="34" charset="0"/>
              </a:rPr>
              <a:t>for</a:t>
            </a:r>
            <a:r>
              <a:rPr lang="hu-HU" sz="2800" b="1" dirty="0">
                <a:latin typeface="Segoe UI" panose="020B0502040204020203" pitchFamily="34" charset="0"/>
                <a:ea typeface="Segoe UI" panose="020B0502040204020203" pitchFamily="34" charset="0"/>
                <a:cs typeface="Segoe UI" panose="020B0502040204020203" pitchFamily="34" charset="0"/>
              </a:rPr>
              <a:t> Year-end </a:t>
            </a:r>
            <a:r>
              <a:rPr lang="hu-HU" sz="2800" b="1" dirty="0" err="1">
                <a:latin typeface="Segoe UI" panose="020B0502040204020203" pitchFamily="34" charset="0"/>
                <a:ea typeface="Segoe UI" panose="020B0502040204020203" pitchFamily="34" charset="0"/>
                <a:cs typeface="Segoe UI" panose="020B0502040204020203" pitchFamily="34" charset="0"/>
              </a:rPr>
              <a:t>report</a:t>
            </a:r>
            <a:endParaRPr lang="hu-HU" sz="2800" b="1" dirty="0">
              <a:latin typeface="Segoe UI" panose="020B0502040204020203" pitchFamily="34" charset="0"/>
              <a:ea typeface="Segoe UI" panose="020B0502040204020203" pitchFamily="34" charset="0"/>
              <a:cs typeface="Segoe UI" panose="020B0502040204020203" pitchFamily="34" charset="0"/>
            </a:endParaRPr>
          </a:p>
          <a:p>
            <a:pPr>
              <a:lnSpc>
                <a:spcPct val="150000"/>
              </a:lnSpc>
            </a:pPr>
            <a:endParaRPr lang="hu-HU" sz="2800" b="1"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238651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p:cNvSpPr/>
          <p:nvPr/>
        </p:nvSpPr>
        <p:spPr>
          <a:xfrm>
            <a:off x="19422" y="125414"/>
            <a:ext cx="9144000" cy="461665"/>
          </a:xfrm>
          <a:prstGeom prst="rect">
            <a:avLst/>
          </a:prstGeom>
        </p:spPr>
        <p:txBody>
          <a:bodyPr wrap="square">
            <a:spAutoFit/>
          </a:bodyPr>
          <a:lstStyle/>
          <a:p>
            <a:pPr algn="ctr"/>
            <a:r>
              <a:rPr lang="en-US" sz="2400" b="1" dirty="0">
                <a:latin typeface="Segoe UI" panose="020B0502040204020203" pitchFamily="34" charset="0"/>
                <a:ea typeface="Segoe UI" panose="020B0502040204020203" pitchFamily="34" charset="0"/>
                <a:cs typeface="Segoe UI" panose="020B0502040204020203" pitchFamily="34" charset="0"/>
              </a:rPr>
              <a:t>Institutions</a:t>
            </a:r>
            <a:r>
              <a:rPr lang="hu-HU" sz="2400" b="1" dirty="0">
                <a:latin typeface="Segoe UI" panose="020B0502040204020203" pitchFamily="34" charset="0"/>
                <a:ea typeface="Segoe UI" panose="020B0502040204020203" pitchFamily="34" charset="0"/>
                <a:cs typeface="Segoe UI" panose="020B0502040204020203" pitchFamily="34" charset="0"/>
              </a:rPr>
              <a:t> </a:t>
            </a:r>
            <a:r>
              <a:rPr lang="hu-HU" sz="2400" b="1" dirty="0" err="1">
                <a:latin typeface="Segoe UI" panose="020B0502040204020203" pitchFamily="34" charset="0"/>
                <a:ea typeface="Segoe UI" panose="020B0502040204020203" pitchFamily="34" charset="0"/>
                <a:cs typeface="Segoe UI" panose="020B0502040204020203" pitchFamily="34" charset="0"/>
              </a:rPr>
              <a:t>that</a:t>
            </a:r>
            <a:r>
              <a:rPr lang="hu-HU" sz="2400" b="1" dirty="0">
                <a:latin typeface="Segoe UI" panose="020B0502040204020203" pitchFamily="34" charset="0"/>
                <a:ea typeface="Segoe UI" panose="020B0502040204020203" pitchFamily="34" charset="0"/>
                <a:cs typeface="Segoe UI" panose="020B0502040204020203" pitchFamily="34" charset="0"/>
              </a:rPr>
              <a:t> </a:t>
            </a:r>
            <a:r>
              <a:rPr lang="hu-HU" sz="2400" b="1" dirty="0" err="1">
                <a:latin typeface="Segoe UI" panose="020B0502040204020203" pitchFamily="34" charset="0"/>
                <a:ea typeface="Segoe UI" panose="020B0502040204020203" pitchFamily="34" charset="0"/>
                <a:cs typeface="Segoe UI" panose="020B0502040204020203" pitchFamily="34" charset="0"/>
              </a:rPr>
              <a:t>participate</a:t>
            </a:r>
            <a:r>
              <a:rPr lang="hu-HU" sz="2400" b="1" dirty="0">
                <a:latin typeface="Segoe UI" panose="020B0502040204020203" pitchFamily="34" charset="0"/>
                <a:ea typeface="Segoe UI" panose="020B0502040204020203" pitchFamily="34" charset="0"/>
                <a:cs typeface="Segoe UI" panose="020B0502040204020203" pitchFamily="34" charset="0"/>
              </a:rPr>
              <a:t> </a:t>
            </a:r>
            <a:r>
              <a:rPr lang="hu-HU" sz="2400" b="1" dirty="0" err="1">
                <a:latin typeface="Segoe UI" panose="020B0502040204020203" pitchFamily="34" charset="0"/>
                <a:ea typeface="Segoe UI" panose="020B0502040204020203" pitchFamily="34" charset="0"/>
                <a:cs typeface="Segoe UI" panose="020B0502040204020203" pitchFamily="34" charset="0"/>
              </a:rPr>
              <a:t>in</a:t>
            </a:r>
            <a:r>
              <a:rPr lang="hu-HU" sz="2400" b="1" dirty="0">
                <a:latin typeface="Segoe UI" panose="020B0502040204020203" pitchFamily="34" charset="0"/>
                <a:ea typeface="Segoe UI" panose="020B0502040204020203" pitchFamily="34" charset="0"/>
                <a:cs typeface="Segoe UI" panose="020B0502040204020203" pitchFamily="34" charset="0"/>
              </a:rPr>
              <a:t> </a:t>
            </a:r>
            <a:r>
              <a:rPr lang="hu-HU" sz="2400" b="1" dirty="0" err="1">
                <a:latin typeface="Segoe UI" panose="020B0502040204020203" pitchFamily="34" charset="0"/>
                <a:ea typeface="Segoe UI" panose="020B0502040204020203" pitchFamily="34" charset="0"/>
                <a:cs typeface="Segoe UI" panose="020B0502040204020203" pitchFamily="34" charset="0"/>
              </a:rPr>
              <a:t>budget</a:t>
            </a:r>
            <a:r>
              <a:rPr lang="hu-HU" sz="2400" b="1" dirty="0">
                <a:latin typeface="Segoe UI" panose="020B0502040204020203" pitchFamily="34" charset="0"/>
                <a:ea typeface="Segoe UI" panose="020B0502040204020203" pitchFamily="34" charset="0"/>
                <a:cs typeface="Segoe UI" panose="020B0502040204020203" pitchFamily="34" charset="0"/>
              </a:rPr>
              <a:t> </a:t>
            </a:r>
            <a:r>
              <a:rPr lang="hu-HU" sz="2400" b="1" dirty="0" err="1">
                <a:latin typeface="Segoe UI" panose="020B0502040204020203" pitchFamily="34" charset="0"/>
                <a:ea typeface="Segoe UI" panose="020B0502040204020203" pitchFamily="34" charset="0"/>
                <a:cs typeface="Segoe UI" panose="020B0502040204020203" pitchFamily="34" charset="0"/>
              </a:rPr>
              <a:t>formulation</a:t>
            </a:r>
            <a:r>
              <a:rPr lang="hu-HU" sz="2400" b="1" dirty="0">
                <a:latin typeface="Segoe UI" panose="020B0502040204020203" pitchFamily="34" charset="0"/>
                <a:ea typeface="Segoe UI" panose="020B0502040204020203" pitchFamily="34" charset="0"/>
                <a:cs typeface="Segoe UI" panose="020B0502040204020203" pitchFamily="34" charset="0"/>
              </a:rPr>
              <a:t> </a:t>
            </a:r>
            <a:r>
              <a:rPr lang="hu-HU" sz="2400" b="1" dirty="0" err="1">
                <a:latin typeface="Segoe UI" panose="020B0502040204020203" pitchFamily="34" charset="0"/>
                <a:ea typeface="Segoe UI" panose="020B0502040204020203" pitchFamily="34" charset="0"/>
                <a:cs typeface="Segoe UI" panose="020B0502040204020203" pitchFamily="34" charset="0"/>
              </a:rPr>
              <a:t>process</a:t>
            </a:r>
            <a:endParaRPr lang="hu-HU" sz="2400" dirty="0">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9" name="Tartalom helye 3"/>
          <p:cNvGraphicFramePr>
            <a:graphicFrameLocks noGrp="1"/>
          </p:cNvGraphicFramePr>
          <p:nvPr>
            <p:ph idx="1"/>
            <p:extLst>
              <p:ext uri="{D42A27DB-BD31-4B8C-83A1-F6EECF244321}">
                <p14:modId xmlns:p14="http://schemas.microsoft.com/office/powerpoint/2010/main" val="549785974"/>
              </p:ext>
            </p:extLst>
          </p:nvPr>
        </p:nvGraphicFramePr>
        <p:xfrm>
          <a:off x="286544" y="764704"/>
          <a:ext cx="8605936"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Egyenes összekötő 3"/>
          <p:cNvCxnSpPr/>
          <p:nvPr/>
        </p:nvCxnSpPr>
        <p:spPr>
          <a:xfrm>
            <a:off x="126926" y="587079"/>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6023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p:cNvSpPr/>
          <p:nvPr/>
        </p:nvSpPr>
        <p:spPr>
          <a:xfrm>
            <a:off x="19422" y="125414"/>
            <a:ext cx="9144000" cy="461665"/>
          </a:xfrm>
          <a:prstGeom prst="rect">
            <a:avLst/>
          </a:prstGeom>
        </p:spPr>
        <p:txBody>
          <a:bodyPr wrap="square">
            <a:spAutoFit/>
          </a:bodyPr>
          <a:lstStyle/>
          <a:p>
            <a:pPr algn="ctr"/>
            <a:r>
              <a:rPr lang="hu-HU" sz="2400" b="1" dirty="0" err="1">
                <a:latin typeface="Segoe UI" panose="020B0502040204020203" pitchFamily="34" charset="0"/>
                <a:ea typeface="Segoe UI" panose="020B0502040204020203" pitchFamily="34" charset="0"/>
                <a:cs typeface="Segoe UI" panose="020B0502040204020203" pitchFamily="34" charset="0"/>
              </a:rPr>
              <a:t>Role</a:t>
            </a:r>
            <a:r>
              <a:rPr lang="hu-HU" sz="2400" b="1" dirty="0">
                <a:latin typeface="Segoe UI" panose="020B0502040204020203" pitchFamily="34" charset="0"/>
                <a:ea typeface="Segoe UI" panose="020B0502040204020203" pitchFamily="34" charset="0"/>
                <a:cs typeface="Segoe UI" panose="020B0502040204020203" pitchFamily="34" charset="0"/>
              </a:rPr>
              <a:t> of </a:t>
            </a:r>
            <a:r>
              <a:rPr lang="hu-HU" sz="2400" b="1" dirty="0" err="1">
                <a:latin typeface="Segoe UI" panose="020B0502040204020203" pitchFamily="34" charset="0"/>
                <a:ea typeface="Segoe UI" panose="020B0502040204020203" pitchFamily="34" charset="0"/>
                <a:cs typeface="Segoe UI" panose="020B0502040204020203" pitchFamily="34" charset="0"/>
              </a:rPr>
              <a:t>Government</a:t>
            </a:r>
            <a:endParaRPr lang="hu-HU" sz="2400" dirty="0">
              <a:latin typeface="Segoe UI" panose="020B0502040204020203" pitchFamily="34" charset="0"/>
              <a:ea typeface="Segoe UI" panose="020B0502040204020203" pitchFamily="34" charset="0"/>
              <a:cs typeface="Segoe UI" panose="020B0502040204020203" pitchFamily="34" charset="0"/>
            </a:endParaRPr>
          </a:p>
        </p:txBody>
      </p:sp>
      <p:cxnSp>
        <p:nvCxnSpPr>
          <p:cNvPr id="4" name="Egyenes összekötő 3"/>
          <p:cNvCxnSpPr/>
          <p:nvPr/>
        </p:nvCxnSpPr>
        <p:spPr>
          <a:xfrm>
            <a:off x="126926" y="587079"/>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 name="Tartalom helye 2"/>
          <p:cNvSpPr>
            <a:spLocks noGrp="1"/>
          </p:cNvSpPr>
          <p:nvPr>
            <p:ph idx="1"/>
          </p:nvPr>
        </p:nvSpPr>
        <p:spPr>
          <a:xfrm>
            <a:off x="3538264" y="836712"/>
            <a:ext cx="5482952" cy="4968552"/>
          </a:xfrm>
        </p:spPr>
        <p:txBody>
          <a:bodyPr>
            <a:normAutofit/>
          </a:bodyPr>
          <a:lstStyle/>
          <a:p>
            <a:pPr marL="285750" indent="-285750" algn="just">
              <a:spcBef>
                <a:spcPts val="600"/>
              </a:spcBef>
              <a:spcAft>
                <a:spcPts val="600"/>
              </a:spcAft>
              <a:buFont typeface="Wingdings" panose="05000000000000000000" pitchFamily="2" charset="2"/>
              <a:buChar char="ü"/>
            </a:pPr>
            <a:r>
              <a:rPr lang="hu-HU" sz="1600" dirty="0">
                <a:latin typeface="Segoe UI" panose="020B0502040204020203" pitchFamily="34" charset="0"/>
                <a:ea typeface="Segoe UI" panose="020B0502040204020203" pitchFamily="34" charset="0"/>
                <a:cs typeface="Segoe UI" panose="020B0502040204020203" pitchFamily="34" charset="0"/>
              </a:rPr>
              <a:t>t</a:t>
            </a:r>
            <a:r>
              <a:rPr lang="en-US" sz="1600" dirty="0">
                <a:latin typeface="Segoe UI" panose="020B0502040204020203" pitchFamily="34" charset="0"/>
                <a:ea typeface="Segoe UI" panose="020B0502040204020203" pitchFamily="34" charset="0"/>
                <a:cs typeface="Segoe UI" panose="020B0502040204020203" pitchFamily="34" charset="0"/>
              </a:rPr>
              <a:t>he Government is the most important body of executive power</a:t>
            </a:r>
            <a:r>
              <a:rPr lang="hu-HU" sz="1600" dirty="0">
                <a:latin typeface="Segoe UI" panose="020B0502040204020203" pitchFamily="34" charset="0"/>
                <a:ea typeface="Segoe UI" panose="020B0502040204020203" pitchFamily="34" charset="0"/>
                <a:cs typeface="Segoe UI" panose="020B0502040204020203" pitchFamily="34" charset="0"/>
              </a:rPr>
              <a:t>,</a:t>
            </a:r>
          </a:p>
          <a:p>
            <a:pPr marL="285750" indent="-285750" algn="just">
              <a:spcBef>
                <a:spcPts val="600"/>
              </a:spcBef>
              <a:spcAft>
                <a:spcPts val="600"/>
              </a:spcAft>
              <a:buFont typeface="Wingdings" panose="05000000000000000000" pitchFamily="2" charset="2"/>
              <a:buChar char="ü"/>
            </a:pPr>
            <a:r>
              <a:rPr lang="hu-HU" sz="1600" dirty="0">
                <a:latin typeface="Segoe UI" panose="020B0502040204020203" pitchFamily="34" charset="0"/>
                <a:ea typeface="Segoe UI" panose="020B0502040204020203" pitchFamily="34" charset="0"/>
                <a:cs typeface="Segoe UI" panose="020B0502040204020203" pitchFamily="34" charset="0"/>
              </a:rPr>
              <a:t>t</a:t>
            </a:r>
            <a:r>
              <a:rPr lang="en-US" sz="1600" dirty="0">
                <a:latin typeface="Segoe UI" panose="020B0502040204020203" pitchFamily="34" charset="0"/>
                <a:ea typeface="Segoe UI" panose="020B0502040204020203" pitchFamily="34" charset="0"/>
                <a:cs typeface="Segoe UI" panose="020B0502040204020203" pitchFamily="34" charset="0"/>
              </a:rPr>
              <a:t>he primary director of public administration</a:t>
            </a:r>
            <a:r>
              <a:rPr lang="hu-HU" sz="1600" dirty="0">
                <a:latin typeface="Segoe UI" panose="020B0502040204020203" pitchFamily="34" charset="0"/>
                <a:ea typeface="Segoe UI" panose="020B0502040204020203" pitchFamily="34" charset="0"/>
                <a:cs typeface="Segoe UI" panose="020B0502040204020203" pitchFamily="34" charset="0"/>
              </a:rPr>
              <a:t>,</a:t>
            </a:r>
          </a:p>
          <a:p>
            <a:pPr marL="285750" indent="-285750" algn="just">
              <a:spcBef>
                <a:spcPts val="600"/>
              </a:spcBef>
              <a:spcAft>
                <a:spcPts val="600"/>
              </a:spcAft>
              <a:buFont typeface="Wingdings" panose="05000000000000000000" pitchFamily="2" charset="2"/>
              <a:buChar char="ü"/>
            </a:pPr>
            <a:r>
              <a:rPr lang="en-US" sz="1600" dirty="0">
                <a:latin typeface="Segoe UI" panose="020B0502040204020203" pitchFamily="34" charset="0"/>
                <a:ea typeface="Segoe UI" panose="020B0502040204020203" pitchFamily="34" charset="0"/>
                <a:cs typeface="Segoe UI" panose="020B0502040204020203" pitchFamily="34" charset="0"/>
              </a:rPr>
              <a:t>it implements decisions made by Parliament, as the legislative organ, </a:t>
            </a:r>
            <a:endParaRPr lang="hu-HU" sz="1600" dirty="0">
              <a:latin typeface="Segoe UI" panose="020B0502040204020203" pitchFamily="34" charset="0"/>
              <a:ea typeface="Segoe UI" panose="020B0502040204020203" pitchFamily="34" charset="0"/>
              <a:cs typeface="Segoe UI" panose="020B0502040204020203" pitchFamily="34" charset="0"/>
            </a:endParaRPr>
          </a:p>
          <a:p>
            <a:pPr marL="285750" indent="-285750" algn="just">
              <a:spcBef>
                <a:spcPts val="600"/>
              </a:spcBef>
              <a:spcAft>
                <a:spcPts val="600"/>
              </a:spcAft>
              <a:buFont typeface="Wingdings" panose="05000000000000000000" pitchFamily="2" charset="2"/>
              <a:buChar char="ü"/>
            </a:pPr>
            <a:r>
              <a:rPr lang="en-US" sz="1600" dirty="0">
                <a:latin typeface="Segoe UI" panose="020B0502040204020203" pitchFamily="34" charset="0"/>
                <a:ea typeface="Segoe UI" panose="020B0502040204020203" pitchFamily="34" charset="0"/>
                <a:cs typeface="Segoe UI" panose="020B0502040204020203" pitchFamily="34" charset="0"/>
              </a:rPr>
              <a:t>it pursues realization of the goals laid out in the Government’s </a:t>
            </a:r>
            <a:r>
              <a:rPr lang="en-US" sz="1600" dirty="0" err="1">
                <a:latin typeface="Segoe UI" panose="020B0502040204020203" pitchFamily="34" charset="0"/>
                <a:ea typeface="Segoe UI" panose="020B0502040204020203" pitchFamily="34" charset="0"/>
                <a:cs typeface="Segoe UI" panose="020B0502040204020203" pitchFamily="34" charset="0"/>
              </a:rPr>
              <a:t>programme</a:t>
            </a:r>
            <a:r>
              <a:rPr lang="hu-HU" sz="1600" dirty="0">
                <a:latin typeface="Segoe UI" panose="020B0502040204020203" pitchFamily="34" charset="0"/>
                <a:ea typeface="Segoe UI" panose="020B0502040204020203" pitchFamily="34" charset="0"/>
                <a:cs typeface="Segoe UI" panose="020B0502040204020203" pitchFamily="34" charset="0"/>
              </a:rPr>
              <a:t>,</a:t>
            </a:r>
          </a:p>
          <a:p>
            <a:pPr marL="285750" indent="-285750" algn="just">
              <a:spcBef>
                <a:spcPts val="600"/>
              </a:spcBef>
              <a:spcAft>
                <a:spcPts val="600"/>
              </a:spcAft>
              <a:buFont typeface="Wingdings" panose="05000000000000000000" pitchFamily="2" charset="2"/>
              <a:buChar char="ü"/>
            </a:pPr>
            <a:r>
              <a:rPr lang="hu-HU" sz="1600" b="1" dirty="0">
                <a:latin typeface="Segoe UI" panose="020B0502040204020203" pitchFamily="34" charset="0"/>
                <a:ea typeface="Segoe UI" panose="020B0502040204020203" pitchFamily="34" charset="0"/>
                <a:cs typeface="Segoe UI" panose="020B0502040204020203" pitchFamily="34" charset="0"/>
              </a:rPr>
              <a:t>t</a:t>
            </a:r>
            <a:r>
              <a:rPr lang="en-GB" sz="1600" b="1" dirty="0">
                <a:latin typeface="Segoe UI" panose="020B0502040204020203" pitchFamily="34" charset="0"/>
                <a:ea typeface="Segoe UI" panose="020B0502040204020203" pitchFamily="34" charset="0"/>
                <a:cs typeface="Segoe UI" panose="020B0502040204020203" pitchFamily="34" charset="0"/>
              </a:rPr>
              <a:t>he Government submit</a:t>
            </a:r>
            <a:r>
              <a:rPr lang="hu-HU" sz="1600" b="1" dirty="0">
                <a:latin typeface="Segoe UI" panose="020B0502040204020203" pitchFamily="34" charset="0"/>
                <a:ea typeface="Segoe UI" panose="020B0502040204020203" pitchFamily="34" charset="0"/>
                <a:cs typeface="Segoe UI" panose="020B0502040204020203" pitchFamily="34" charset="0"/>
              </a:rPr>
              <a:t>s</a:t>
            </a:r>
            <a:r>
              <a:rPr lang="en-GB" sz="1600" b="1" dirty="0">
                <a:latin typeface="Segoe UI" panose="020B0502040204020203" pitchFamily="34" charset="0"/>
                <a:ea typeface="Segoe UI" panose="020B0502040204020203" pitchFamily="34" charset="0"/>
                <a:cs typeface="Segoe UI" panose="020B0502040204020203" pitchFamily="34" charset="0"/>
              </a:rPr>
              <a:t> the budget </a:t>
            </a:r>
            <a:r>
              <a:rPr lang="hu-HU" sz="1600" b="1" dirty="0" err="1">
                <a:latin typeface="Segoe UI" panose="020B0502040204020203" pitchFamily="34" charset="0"/>
                <a:ea typeface="Segoe UI" panose="020B0502040204020203" pitchFamily="34" charset="0"/>
                <a:cs typeface="Segoe UI" panose="020B0502040204020203" pitchFamily="34" charset="0"/>
              </a:rPr>
              <a:t>proposal</a:t>
            </a:r>
            <a:r>
              <a:rPr lang="en-GB" sz="1600" b="1" dirty="0">
                <a:latin typeface="Segoe UI" panose="020B0502040204020203" pitchFamily="34" charset="0"/>
                <a:ea typeface="Segoe UI" panose="020B0502040204020203" pitchFamily="34" charset="0"/>
                <a:cs typeface="Segoe UI" panose="020B0502040204020203" pitchFamily="34" charset="0"/>
              </a:rPr>
              <a:t> to the Parliament</a:t>
            </a:r>
            <a:endParaRPr lang="hu-HU" sz="1600" b="1" dirty="0">
              <a:latin typeface="Segoe UI" panose="020B0502040204020203" pitchFamily="34" charset="0"/>
              <a:ea typeface="Segoe UI" panose="020B0502040204020203" pitchFamily="34" charset="0"/>
              <a:cs typeface="Segoe UI" panose="020B0502040204020203" pitchFamily="34" charset="0"/>
            </a:endParaRPr>
          </a:p>
          <a:p>
            <a:pPr marL="285750" indent="-285750" algn="just">
              <a:spcBef>
                <a:spcPts val="600"/>
              </a:spcBef>
              <a:spcAft>
                <a:spcPts val="600"/>
              </a:spcAft>
              <a:buFont typeface="Wingdings" panose="05000000000000000000" pitchFamily="2" charset="2"/>
              <a:buChar char="ü"/>
            </a:pPr>
            <a:r>
              <a:rPr lang="hu-HU" sz="1600" dirty="0">
                <a:latin typeface="Segoe UI" panose="020B0502040204020203" pitchFamily="34" charset="0"/>
                <a:ea typeface="Segoe UI" panose="020B0502040204020203" pitchFamily="34" charset="0"/>
                <a:cs typeface="Segoe UI" panose="020B0502040204020203" pitchFamily="34" charset="0"/>
              </a:rPr>
              <a:t>th</a:t>
            </a:r>
            <a:r>
              <a:rPr lang="en-US" sz="1600" dirty="0">
                <a:latin typeface="Segoe UI" panose="020B0502040204020203" pitchFamily="34" charset="0"/>
                <a:ea typeface="Segoe UI" panose="020B0502040204020203" pitchFamily="34" charset="0"/>
                <a:cs typeface="Segoe UI" panose="020B0502040204020203" pitchFamily="34" charset="0"/>
              </a:rPr>
              <a:t>e Government responsibilities and competences include all matters not expressly delegated by the Fundamental Law or other legislation to the responsibilities and competences of another body</a:t>
            </a:r>
            <a:r>
              <a:rPr lang="hu-HU" sz="1600" dirty="0">
                <a:latin typeface="Segoe UI" panose="020B0502040204020203" pitchFamily="34" charset="0"/>
                <a:ea typeface="Segoe UI" panose="020B0502040204020203" pitchFamily="34" charset="0"/>
                <a:cs typeface="Segoe UI" panose="020B0502040204020203" pitchFamily="34" charset="0"/>
              </a:rPr>
              <a:t>,</a:t>
            </a:r>
            <a:r>
              <a:rPr lang="en-US" sz="1600" dirty="0">
                <a:latin typeface="Segoe UI" panose="020B0502040204020203" pitchFamily="34" charset="0"/>
                <a:ea typeface="Segoe UI" panose="020B0502040204020203" pitchFamily="34" charset="0"/>
                <a:cs typeface="Segoe UI" panose="020B0502040204020203" pitchFamily="34" charset="0"/>
              </a:rPr>
              <a:t> </a:t>
            </a:r>
            <a:endParaRPr lang="hu-HU" sz="1600" dirty="0">
              <a:latin typeface="Segoe UI" panose="020B0502040204020203" pitchFamily="34" charset="0"/>
              <a:ea typeface="Segoe UI" panose="020B0502040204020203" pitchFamily="34" charset="0"/>
              <a:cs typeface="Segoe UI" panose="020B0502040204020203"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764704"/>
            <a:ext cx="2808312"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6362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771" y="116632"/>
            <a:ext cx="9165771" cy="360040"/>
          </a:xfrm>
        </p:spPr>
        <p:txBody>
          <a:bodyPr>
            <a:noAutofit/>
          </a:bodyPr>
          <a:lstStyle/>
          <a:p>
            <a:pPr lvl="0"/>
            <a:r>
              <a:rPr lang="en-GB" sz="2400" dirty="0"/>
              <a:t>Coordination with interest representatives</a:t>
            </a:r>
            <a:endParaRPr lang="hu-HU" sz="2400" dirty="0"/>
          </a:p>
        </p:txBody>
      </p:sp>
      <p:sp>
        <p:nvSpPr>
          <p:cNvPr id="6" name="Téglalap 5"/>
          <p:cNvSpPr/>
          <p:nvPr/>
        </p:nvSpPr>
        <p:spPr>
          <a:xfrm>
            <a:off x="54918" y="587079"/>
            <a:ext cx="9073008" cy="5786199"/>
          </a:xfrm>
          <a:prstGeom prst="rect">
            <a:avLst/>
          </a:prstGeom>
        </p:spPr>
        <p:txBody>
          <a:bodyPr wrap="square">
            <a:spAutoFit/>
          </a:bodyPr>
          <a:lstStyle/>
          <a:p>
            <a:pPr marL="742950" lvl="1" indent="-285750" algn="just">
              <a:buFont typeface="+mj-lt"/>
              <a:buAutoNum type="arabicParenR"/>
            </a:pPr>
            <a:r>
              <a:rPr lang="en-GB" sz="1300" b="1" dirty="0">
                <a:latin typeface="Segoe UI" panose="020B0502040204020203" pitchFamily="34" charset="0"/>
                <a:ea typeface="Segoe UI" panose="020B0502040204020203" pitchFamily="34" charset="0"/>
                <a:cs typeface="Segoe UI" panose="020B0502040204020203" pitchFamily="34" charset="0"/>
              </a:rPr>
              <a:t>Standing Consultative Forum for the Private Sector and the Government</a:t>
            </a:r>
            <a:endParaRPr lang="hu-HU" sz="1300" dirty="0">
              <a:latin typeface="Segoe UI" panose="020B0502040204020203" pitchFamily="34" charset="0"/>
              <a:ea typeface="Segoe UI" panose="020B0502040204020203" pitchFamily="34" charset="0"/>
              <a:cs typeface="Segoe UI" panose="020B0502040204020203" pitchFamily="34" charset="0"/>
            </a:endParaRPr>
          </a:p>
          <a:p>
            <a:pPr algn="just"/>
            <a:r>
              <a:rPr lang="en-GB" sz="1300" dirty="0">
                <a:latin typeface="Segoe UI" panose="020B0502040204020203" pitchFamily="34" charset="0"/>
                <a:ea typeface="Segoe UI" panose="020B0502040204020203" pitchFamily="34" charset="0"/>
                <a:cs typeface="Segoe UI" panose="020B0502040204020203" pitchFamily="34" charset="0"/>
              </a:rPr>
              <a:t>Standing Consultative Forum for the Private Sector and the Government (A </a:t>
            </a:r>
            <a:r>
              <a:rPr lang="en-GB" sz="1300" dirty="0" err="1">
                <a:latin typeface="Segoe UI" panose="020B0502040204020203" pitchFamily="34" charset="0"/>
                <a:ea typeface="Segoe UI" panose="020B0502040204020203" pitchFamily="34" charset="0"/>
                <a:cs typeface="Segoe UI" panose="020B0502040204020203" pitchFamily="34" charset="0"/>
              </a:rPr>
              <a:t>Versenyszféra</a:t>
            </a:r>
            <a:r>
              <a:rPr lang="en-GB" sz="1300" dirty="0">
                <a:latin typeface="Segoe UI" panose="020B0502040204020203" pitchFamily="34" charset="0"/>
                <a:ea typeface="Segoe UI" panose="020B0502040204020203" pitchFamily="34" charset="0"/>
                <a:cs typeface="Segoe UI" panose="020B0502040204020203" pitchFamily="34" charset="0"/>
              </a:rPr>
              <a:t> és a </a:t>
            </a:r>
            <a:r>
              <a:rPr lang="en-GB" sz="1300" dirty="0" err="1">
                <a:latin typeface="Segoe UI" panose="020B0502040204020203" pitchFamily="34" charset="0"/>
                <a:ea typeface="Segoe UI" panose="020B0502040204020203" pitchFamily="34" charset="0"/>
                <a:cs typeface="Segoe UI" panose="020B0502040204020203" pitchFamily="34" charset="0"/>
              </a:rPr>
              <a:t>Kormány</a:t>
            </a:r>
            <a:r>
              <a:rPr lang="en-GB" sz="1300" dirty="0">
                <a:latin typeface="Segoe UI" panose="020B0502040204020203" pitchFamily="34" charset="0"/>
                <a:ea typeface="Segoe UI" panose="020B0502040204020203" pitchFamily="34" charset="0"/>
                <a:cs typeface="Segoe UI" panose="020B0502040204020203" pitchFamily="34" charset="0"/>
              </a:rPr>
              <a:t> </a:t>
            </a:r>
            <a:r>
              <a:rPr lang="en-GB" sz="1300" dirty="0" err="1">
                <a:latin typeface="Segoe UI" panose="020B0502040204020203" pitchFamily="34" charset="0"/>
                <a:ea typeface="Segoe UI" panose="020B0502040204020203" pitchFamily="34" charset="0"/>
                <a:cs typeface="Segoe UI" panose="020B0502040204020203" pitchFamily="34" charset="0"/>
              </a:rPr>
              <a:t>Állandó</a:t>
            </a:r>
            <a:r>
              <a:rPr lang="en-GB" sz="1300" dirty="0">
                <a:latin typeface="Segoe UI" panose="020B0502040204020203" pitchFamily="34" charset="0"/>
                <a:ea typeface="Segoe UI" panose="020B0502040204020203" pitchFamily="34" charset="0"/>
                <a:cs typeface="Segoe UI" panose="020B0502040204020203" pitchFamily="34" charset="0"/>
              </a:rPr>
              <a:t> </a:t>
            </a:r>
            <a:r>
              <a:rPr lang="en-GB" sz="1300" dirty="0" err="1">
                <a:latin typeface="Segoe UI" panose="020B0502040204020203" pitchFamily="34" charset="0"/>
                <a:ea typeface="Segoe UI" panose="020B0502040204020203" pitchFamily="34" charset="0"/>
                <a:cs typeface="Segoe UI" panose="020B0502040204020203" pitchFamily="34" charset="0"/>
              </a:rPr>
              <a:t>Konzultációs</a:t>
            </a:r>
            <a:r>
              <a:rPr lang="en-GB" sz="1300" dirty="0">
                <a:latin typeface="Segoe UI" panose="020B0502040204020203" pitchFamily="34" charset="0"/>
                <a:ea typeface="Segoe UI" panose="020B0502040204020203" pitchFamily="34" charset="0"/>
                <a:cs typeface="Segoe UI" panose="020B0502040204020203" pitchFamily="34" charset="0"/>
              </a:rPr>
              <a:t> </a:t>
            </a:r>
            <a:r>
              <a:rPr lang="en-GB" sz="1300" dirty="0" err="1">
                <a:latin typeface="Segoe UI" panose="020B0502040204020203" pitchFamily="34" charset="0"/>
                <a:ea typeface="Segoe UI" panose="020B0502040204020203" pitchFamily="34" charset="0"/>
                <a:cs typeface="Segoe UI" panose="020B0502040204020203" pitchFamily="34" charset="0"/>
              </a:rPr>
              <a:t>Fóruma</a:t>
            </a:r>
            <a:r>
              <a:rPr lang="en-GB" sz="1300" dirty="0">
                <a:latin typeface="Segoe UI" panose="020B0502040204020203" pitchFamily="34" charset="0"/>
                <a:ea typeface="Segoe UI" panose="020B0502040204020203" pitchFamily="34" charset="0"/>
                <a:cs typeface="Segoe UI" panose="020B0502040204020203" pitchFamily="34" charset="0"/>
              </a:rPr>
              <a:t>, VKF) is the national consultative forum of the private sector, which members are:</a:t>
            </a:r>
            <a:endParaRPr lang="hu-HU" sz="1300" dirty="0">
              <a:latin typeface="Segoe UI" panose="020B0502040204020203" pitchFamily="34" charset="0"/>
              <a:ea typeface="Segoe UI" panose="020B0502040204020203" pitchFamily="34" charset="0"/>
              <a:cs typeface="Segoe UI" panose="020B0502040204020203" pitchFamily="34" charset="0"/>
            </a:endParaRPr>
          </a:p>
          <a:p>
            <a:pPr marL="714375" lvl="0" indent="-342900" algn="just">
              <a:buFont typeface="Wingdings"/>
              <a:buChar char=""/>
            </a:pPr>
            <a:r>
              <a:rPr lang="en-GB" sz="1300" dirty="0">
                <a:latin typeface="Segoe UI" panose="020B0502040204020203" pitchFamily="34" charset="0"/>
                <a:ea typeface="Segoe UI" panose="020B0502040204020203" pitchFamily="34" charset="0"/>
                <a:cs typeface="Segoe UI" panose="020B0502040204020203" pitchFamily="34" charset="0"/>
              </a:rPr>
              <a:t>the Government</a:t>
            </a:r>
            <a:endParaRPr lang="hu-HU" sz="1300" dirty="0">
              <a:latin typeface="Segoe UI" panose="020B0502040204020203" pitchFamily="34" charset="0"/>
              <a:ea typeface="Segoe UI" panose="020B0502040204020203" pitchFamily="34" charset="0"/>
              <a:cs typeface="Segoe UI" panose="020B0502040204020203" pitchFamily="34" charset="0"/>
            </a:endParaRPr>
          </a:p>
          <a:p>
            <a:pPr marL="714375" lvl="0" indent="-342900" algn="just">
              <a:buFont typeface="Wingdings"/>
              <a:buChar char=""/>
            </a:pPr>
            <a:r>
              <a:rPr lang="en-GB" sz="1300" dirty="0">
                <a:latin typeface="Segoe UI" panose="020B0502040204020203" pitchFamily="34" charset="0"/>
                <a:ea typeface="Segoe UI" panose="020B0502040204020203" pitchFamily="34" charset="0"/>
                <a:cs typeface="Segoe UI" panose="020B0502040204020203" pitchFamily="34" charset="0"/>
              </a:rPr>
              <a:t>organizations of employers interests </a:t>
            </a:r>
            <a:endParaRPr lang="hu-HU" sz="1300" dirty="0">
              <a:latin typeface="Segoe UI" panose="020B0502040204020203" pitchFamily="34" charset="0"/>
              <a:ea typeface="Segoe UI" panose="020B0502040204020203" pitchFamily="34" charset="0"/>
              <a:cs typeface="Segoe UI" panose="020B0502040204020203" pitchFamily="34" charset="0"/>
            </a:endParaRPr>
          </a:p>
          <a:p>
            <a:pPr marL="714375" lvl="0" indent="-342900" algn="just">
              <a:buFont typeface="Wingdings"/>
              <a:buChar char=""/>
            </a:pPr>
            <a:r>
              <a:rPr lang="en-GB" sz="1300" dirty="0">
                <a:latin typeface="Segoe UI" panose="020B0502040204020203" pitchFamily="34" charset="0"/>
                <a:ea typeface="Segoe UI" panose="020B0502040204020203" pitchFamily="34" charset="0"/>
                <a:cs typeface="Segoe UI" panose="020B0502040204020203" pitchFamily="34" charset="0"/>
              </a:rPr>
              <a:t>organizations of employees interests (trade unions)</a:t>
            </a:r>
            <a:endParaRPr lang="hu-HU" sz="1300" dirty="0">
              <a:latin typeface="Segoe UI" panose="020B0502040204020203" pitchFamily="34" charset="0"/>
              <a:ea typeface="Segoe UI" panose="020B0502040204020203" pitchFamily="34" charset="0"/>
              <a:cs typeface="Segoe UI" panose="020B0502040204020203" pitchFamily="34" charset="0"/>
            </a:endParaRPr>
          </a:p>
          <a:p>
            <a:pPr algn="just"/>
            <a:r>
              <a:rPr lang="en-GB" sz="1300" dirty="0">
                <a:latin typeface="Segoe UI" panose="020B0502040204020203" pitchFamily="34" charset="0"/>
                <a:ea typeface="Segoe UI" panose="020B0502040204020203" pitchFamily="34" charset="0"/>
                <a:cs typeface="Segoe UI" panose="020B0502040204020203" pitchFamily="34" charset="0"/>
              </a:rPr>
              <a:t>The Ministry </a:t>
            </a:r>
            <a:r>
              <a:rPr lang="hu-HU" sz="1300" dirty="0">
                <a:latin typeface="Segoe UI" panose="020B0502040204020203" pitchFamily="34" charset="0"/>
                <a:ea typeface="Segoe UI" panose="020B0502040204020203" pitchFamily="34" charset="0"/>
                <a:cs typeface="Segoe UI" panose="020B0502040204020203" pitchFamily="34" charset="0"/>
              </a:rPr>
              <a:t>of </a:t>
            </a:r>
            <a:r>
              <a:rPr lang="hu-HU" sz="1300" dirty="0" err="1">
                <a:latin typeface="Segoe UI" panose="020B0502040204020203" pitchFamily="34" charset="0"/>
                <a:ea typeface="Segoe UI" panose="020B0502040204020203" pitchFamily="34" charset="0"/>
                <a:cs typeface="Segoe UI" panose="020B0502040204020203" pitchFamily="34" charset="0"/>
              </a:rPr>
              <a:t>Finance</a:t>
            </a:r>
            <a:r>
              <a:rPr lang="en-GB" sz="1300" dirty="0">
                <a:latin typeface="Segoe UI" panose="020B0502040204020203" pitchFamily="34" charset="0"/>
                <a:ea typeface="Segoe UI" panose="020B0502040204020203" pitchFamily="34" charset="0"/>
                <a:cs typeface="Segoe UI" panose="020B0502040204020203" pitchFamily="34" charset="0"/>
              </a:rPr>
              <a:t> is responsible for the operation of VKF. </a:t>
            </a:r>
            <a:endParaRPr lang="hu-HU" sz="1300" dirty="0">
              <a:latin typeface="Segoe UI" panose="020B0502040204020203" pitchFamily="34" charset="0"/>
              <a:ea typeface="Segoe UI" panose="020B0502040204020203" pitchFamily="34" charset="0"/>
              <a:cs typeface="Segoe UI" panose="020B0502040204020203" pitchFamily="34" charset="0"/>
            </a:endParaRPr>
          </a:p>
          <a:p>
            <a:pPr algn="just"/>
            <a:endParaRPr lang="hu-HU" sz="1300" dirty="0">
              <a:latin typeface="Segoe UI" panose="020B0502040204020203" pitchFamily="34" charset="0"/>
              <a:ea typeface="Segoe UI" panose="020B0502040204020203" pitchFamily="34" charset="0"/>
              <a:cs typeface="Segoe UI" panose="020B0502040204020203" pitchFamily="34" charset="0"/>
            </a:endParaRPr>
          </a:p>
          <a:p>
            <a:pPr marL="742950" lvl="1" indent="-285750" algn="just">
              <a:buFont typeface="+mj-lt"/>
              <a:buAutoNum type="arabicParenR" startAt="2"/>
            </a:pPr>
            <a:r>
              <a:rPr lang="en-GB" sz="1300" b="1" dirty="0">
                <a:latin typeface="Segoe UI" panose="020B0502040204020203" pitchFamily="34" charset="0"/>
                <a:ea typeface="Segoe UI" panose="020B0502040204020203" pitchFamily="34" charset="0"/>
                <a:cs typeface="Segoe UI" panose="020B0502040204020203" pitchFamily="34" charset="0"/>
              </a:rPr>
              <a:t>National Reconciliation Council of Public Services</a:t>
            </a:r>
            <a:endParaRPr lang="hu-HU" sz="1300" b="1" dirty="0">
              <a:latin typeface="Segoe UI" panose="020B0502040204020203" pitchFamily="34" charset="0"/>
              <a:ea typeface="Segoe UI" panose="020B0502040204020203" pitchFamily="34" charset="0"/>
              <a:cs typeface="Segoe UI" panose="020B0502040204020203" pitchFamily="34" charset="0"/>
            </a:endParaRPr>
          </a:p>
          <a:p>
            <a:pPr algn="just"/>
            <a:r>
              <a:rPr lang="en-GB" sz="1300" dirty="0">
                <a:latin typeface="Segoe UI" panose="020B0502040204020203" pitchFamily="34" charset="0"/>
                <a:ea typeface="Segoe UI" panose="020B0502040204020203" pitchFamily="34" charset="0"/>
                <a:cs typeface="Segoe UI" panose="020B0502040204020203" pitchFamily="34" charset="0"/>
              </a:rPr>
              <a:t>National Reconciliation Council of Public Services is the largest national reconciliation forum between the public sector and the Government.  </a:t>
            </a:r>
            <a:endParaRPr lang="hu-HU" sz="1300" dirty="0">
              <a:latin typeface="Segoe UI" panose="020B0502040204020203" pitchFamily="34" charset="0"/>
              <a:ea typeface="Segoe UI" panose="020B0502040204020203" pitchFamily="34" charset="0"/>
              <a:cs typeface="Segoe UI" panose="020B0502040204020203" pitchFamily="34" charset="0"/>
            </a:endParaRPr>
          </a:p>
          <a:p>
            <a:pPr marL="457200" algn="just"/>
            <a:r>
              <a:rPr lang="en-GB" sz="1300" dirty="0">
                <a:latin typeface="Segoe UI" panose="020B0502040204020203" pitchFamily="34" charset="0"/>
                <a:ea typeface="Segoe UI" panose="020B0502040204020203" pitchFamily="34" charset="0"/>
                <a:cs typeface="Segoe UI" panose="020B0502040204020203" pitchFamily="34" charset="0"/>
              </a:rPr>
              <a:t>Operation of OKÉT is defined essentially in the Public Servants Act.  </a:t>
            </a:r>
            <a:endParaRPr lang="hu-HU" sz="1300" dirty="0">
              <a:latin typeface="Segoe UI" panose="020B0502040204020203" pitchFamily="34" charset="0"/>
              <a:ea typeface="Segoe UI" panose="020B0502040204020203" pitchFamily="34" charset="0"/>
              <a:cs typeface="Segoe UI" panose="020B0502040204020203" pitchFamily="34" charset="0"/>
            </a:endParaRPr>
          </a:p>
          <a:p>
            <a:pPr marL="457200" algn="just"/>
            <a:endParaRPr lang="hu-HU" sz="900" dirty="0">
              <a:latin typeface="Segoe UI" panose="020B0502040204020203" pitchFamily="34" charset="0"/>
              <a:ea typeface="Segoe UI" panose="020B0502040204020203" pitchFamily="34" charset="0"/>
              <a:cs typeface="Segoe UI" panose="020B0502040204020203" pitchFamily="34" charset="0"/>
            </a:endParaRPr>
          </a:p>
          <a:p>
            <a:pPr marL="742950" lvl="1" indent="-285750" algn="just">
              <a:buFont typeface="+mj-lt"/>
              <a:buAutoNum type="arabicParenR" startAt="3"/>
            </a:pPr>
            <a:r>
              <a:rPr lang="en-GB" sz="1300" b="1" dirty="0">
                <a:latin typeface="Segoe UI" panose="020B0502040204020203" pitchFamily="34" charset="0"/>
                <a:ea typeface="Segoe UI" panose="020B0502040204020203" pitchFamily="34" charset="0"/>
                <a:cs typeface="Segoe UI" panose="020B0502040204020203" pitchFamily="34" charset="0"/>
              </a:rPr>
              <a:t>National Economic and Social Council of Hungary</a:t>
            </a:r>
            <a:endParaRPr lang="hu-HU" sz="1300" b="1" dirty="0">
              <a:latin typeface="Segoe UI" panose="020B0502040204020203" pitchFamily="34" charset="0"/>
              <a:ea typeface="Segoe UI" panose="020B0502040204020203" pitchFamily="34" charset="0"/>
              <a:cs typeface="Segoe UI" panose="020B0502040204020203" pitchFamily="34" charset="0"/>
            </a:endParaRPr>
          </a:p>
          <a:p>
            <a:pPr algn="just"/>
            <a:r>
              <a:rPr lang="en-GB" sz="1300" dirty="0">
                <a:latin typeface="Segoe UI" panose="020B0502040204020203" pitchFamily="34" charset="0"/>
                <a:ea typeface="Segoe UI" panose="020B0502040204020203" pitchFamily="34" charset="0"/>
                <a:cs typeface="Segoe UI" panose="020B0502040204020203" pitchFamily="34" charset="0"/>
              </a:rPr>
              <a:t>The Parliament adopted the ACT XCIII of 2011 on the National Economic and Social Council (abbreviated NESC in English, and NGTT in Hungarian) in recognition of the role of economic and social dialogue, in order to discuss strategies of national economy and social policy and to promote a consensus among various interest groups of society.</a:t>
            </a:r>
            <a:endParaRPr lang="hu-HU" sz="1300" dirty="0">
              <a:latin typeface="Segoe UI" panose="020B0502040204020203" pitchFamily="34" charset="0"/>
              <a:ea typeface="Segoe UI" panose="020B0502040204020203" pitchFamily="34" charset="0"/>
              <a:cs typeface="Segoe UI" panose="020B0502040204020203" pitchFamily="34" charset="0"/>
            </a:endParaRPr>
          </a:p>
          <a:p>
            <a:pPr algn="just"/>
            <a:endParaRPr lang="hu-HU" sz="1300" dirty="0">
              <a:latin typeface="Segoe UI" panose="020B0502040204020203" pitchFamily="34" charset="0"/>
              <a:ea typeface="Segoe UI" panose="020B0502040204020203" pitchFamily="34" charset="0"/>
              <a:cs typeface="Segoe UI" panose="020B0502040204020203" pitchFamily="34" charset="0"/>
            </a:endParaRPr>
          </a:p>
          <a:p>
            <a:pPr marL="806450" lvl="1" indent="-342900" algn="just">
              <a:buFont typeface="+mj-lt"/>
              <a:buAutoNum type="arabicParenR" startAt="4"/>
            </a:pPr>
            <a:r>
              <a:rPr lang="hu-HU" sz="1300" b="1" dirty="0">
                <a:latin typeface="Segoe UI" panose="020B0502040204020203" pitchFamily="34" charset="0"/>
                <a:ea typeface="Segoe UI" panose="020B0502040204020203" pitchFamily="34" charset="0"/>
                <a:cs typeface="Segoe UI" panose="020B0502040204020203" pitchFamily="34" charset="0"/>
              </a:rPr>
              <a:t>Local </a:t>
            </a:r>
            <a:r>
              <a:rPr lang="hu-HU" sz="1300" b="1" dirty="0" err="1">
                <a:latin typeface="Segoe UI" panose="020B0502040204020203" pitchFamily="34" charset="0"/>
                <a:ea typeface="Segoe UI" panose="020B0502040204020203" pitchFamily="34" charset="0"/>
                <a:cs typeface="Segoe UI" panose="020B0502040204020203" pitchFamily="34" charset="0"/>
              </a:rPr>
              <a:t>government</a:t>
            </a:r>
            <a:r>
              <a:rPr lang="hu-HU" sz="1300" b="1" dirty="0">
                <a:latin typeface="Segoe UI" panose="020B0502040204020203" pitchFamily="34" charset="0"/>
                <a:ea typeface="Segoe UI" panose="020B0502040204020203" pitchFamily="34" charset="0"/>
                <a:cs typeface="Segoe UI" panose="020B0502040204020203" pitchFamily="34" charset="0"/>
              </a:rPr>
              <a:t> </a:t>
            </a:r>
            <a:r>
              <a:rPr lang="hu-HU" sz="1300" b="1" dirty="0" err="1">
                <a:latin typeface="Segoe UI" panose="020B0502040204020203" pitchFamily="34" charset="0"/>
                <a:ea typeface="Segoe UI" panose="020B0502040204020203" pitchFamily="34" charset="0"/>
                <a:cs typeface="Segoe UI" panose="020B0502040204020203" pitchFamily="34" charset="0"/>
              </a:rPr>
              <a:t>forums</a:t>
            </a:r>
            <a:endParaRPr lang="hu-HU" sz="1300" b="1" dirty="0">
              <a:latin typeface="Segoe UI" panose="020B0502040204020203" pitchFamily="34" charset="0"/>
              <a:ea typeface="Segoe UI" panose="020B0502040204020203" pitchFamily="34" charset="0"/>
              <a:cs typeface="Segoe UI" panose="020B0502040204020203" pitchFamily="34" charset="0"/>
            </a:endParaRPr>
          </a:p>
          <a:p>
            <a:pPr marL="806450" lvl="1" indent="-342900" algn="just">
              <a:buFont typeface="+mj-lt"/>
              <a:buAutoNum type="arabicParenR" startAt="4"/>
            </a:pPr>
            <a:endParaRPr lang="hu-HU" sz="900" dirty="0">
              <a:latin typeface="Segoe UI" panose="020B0502040204020203" pitchFamily="34" charset="0"/>
              <a:ea typeface="Segoe UI" panose="020B0502040204020203" pitchFamily="34" charset="0"/>
              <a:cs typeface="Segoe UI" panose="020B0502040204020203" pitchFamily="34" charset="0"/>
            </a:endParaRPr>
          </a:p>
          <a:p>
            <a:pPr marL="742950" lvl="1" indent="-285750" algn="just">
              <a:buFont typeface="+mj-lt"/>
              <a:buAutoNum type="arabicParenR" startAt="4"/>
            </a:pPr>
            <a:r>
              <a:rPr lang="en-GB" sz="1300" b="1" dirty="0">
                <a:latin typeface="Segoe UI" panose="020B0502040204020203" pitchFamily="34" charset="0"/>
                <a:ea typeface="Segoe UI" panose="020B0502040204020203" pitchFamily="34" charset="0"/>
                <a:cs typeface="Segoe UI" panose="020B0502040204020203" pitchFamily="34" charset="0"/>
              </a:rPr>
              <a:t>The additional public forums</a:t>
            </a:r>
            <a:endParaRPr lang="hu-HU" sz="1300" b="1" dirty="0">
              <a:latin typeface="Segoe UI" panose="020B0502040204020203" pitchFamily="34" charset="0"/>
              <a:ea typeface="Segoe UI" panose="020B0502040204020203" pitchFamily="34" charset="0"/>
              <a:cs typeface="Segoe UI" panose="020B0502040204020203" pitchFamily="34" charset="0"/>
            </a:endParaRPr>
          </a:p>
          <a:p>
            <a:pPr algn="just"/>
            <a:r>
              <a:rPr lang="en-GB" sz="1300" dirty="0">
                <a:latin typeface="Segoe UI" panose="020B0502040204020203" pitchFamily="34" charset="0"/>
                <a:ea typeface="Segoe UI" panose="020B0502040204020203" pitchFamily="34" charset="0"/>
                <a:cs typeface="Segoe UI" panose="020B0502040204020203" pitchFamily="34" charset="0"/>
              </a:rPr>
              <a:t>Other status dependent national, inter-sectoral and inter-ministerial interest representation for</a:t>
            </a:r>
            <a:r>
              <a:rPr lang="hu-HU" sz="1300" dirty="0" err="1">
                <a:latin typeface="Segoe UI" panose="020B0502040204020203" pitchFamily="34" charset="0"/>
                <a:ea typeface="Segoe UI" panose="020B0502040204020203" pitchFamily="34" charset="0"/>
                <a:cs typeface="Segoe UI" panose="020B0502040204020203" pitchFamily="34" charset="0"/>
              </a:rPr>
              <a:t>um</a:t>
            </a:r>
            <a:r>
              <a:rPr lang="en-GB" sz="1300" dirty="0">
                <a:latin typeface="Segoe UI" panose="020B0502040204020203" pitchFamily="34" charset="0"/>
                <a:ea typeface="Segoe UI" panose="020B0502040204020203" pitchFamily="34" charset="0"/>
                <a:cs typeface="Segoe UI" panose="020B0502040204020203" pitchFamily="34" charset="0"/>
              </a:rPr>
              <a:t> for discussing living, working and employment conditions of public employees include:</a:t>
            </a:r>
            <a:endParaRPr lang="hu-HU" sz="1300" dirty="0">
              <a:latin typeface="Segoe UI" panose="020B0502040204020203" pitchFamily="34" charset="0"/>
              <a:ea typeface="Segoe UI" panose="020B0502040204020203" pitchFamily="34" charset="0"/>
              <a:cs typeface="Segoe UI" panose="020B0502040204020203" pitchFamily="34" charset="0"/>
            </a:endParaRPr>
          </a:p>
          <a:p>
            <a:pPr marL="342900" lvl="0" indent="-342900" algn="just">
              <a:buFont typeface="Symbol"/>
              <a:buChar char=""/>
            </a:pPr>
            <a:r>
              <a:rPr lang="en-GB" sz="1300" dirty="0">
                <a:latin typeface="Segoe UI" panose="020B0502040204020203" pitchFamily="34" charset="0"/>
                <a:ea typeface="Segoe UI" panose="020B0502040204020203" pitchFamily="34" charset="0"/>
                <a:cs typeface="Segoe UI" panose="020B0502040204020203" pitchFamily="34" charset="0"/>
              </a:rPr>
              <a:t>The National Labour Council of Civil Servants (KOMT). </a:t>
            </a:r>
            <a:endParaRPr lang="hu-HU" sz="1300" dirty="0">
              <a:latin typeface="Segoe UI" panose="020B0502040204020203" pitchFamily="34" charset="0"/>
              <a:ea typeface="Segoe UI" panose="020B0502040204020203" pitchFamily="34" charset="0"/>
              <a:cs typeface="Segoe UI" panose="020B0502040204020203" pitchFamily="34" charset="0"/>
            </a:endParaRPr>
          </a:p>
          <a:p>
            <a:pPr marL="342900" lvl="0" indent="-342900" algn="just">
              <a:buFont typeface="Symbol"/>
              <a:buChar char=""/>
            </a:pPr>
            <a:r>
              <a:rPr lang="en-GB" sz="1300" dirty="0">
                <a:latin typeface="Segoe UI" panose="020B0502040204020203" pitchFamily="34" charset="0"/>
                <a:ea typeface="Segoe UI" panose="020B0502040204020203" pitchFamily="34" charset="0"/>
                <a:cs typeface="Segoe UI" panose="020B0502040204020203" pitchFamily="34" charset="0"/>
              </a:rPr>
              <a:t>The Interest Reconciliation Forum of Public Service Officials (KEF) </a:t>
            </a:r>
            <a:endParaRPr lang="hu-HU" sz="1300" dirty="0">
              <a:latin typeface="Segoe UI" panose="020B0502040204020203" pitchFamily="34" charset="0"/>
              <a:ea typeface="Segoe UI" panose="020B0502040204020203" pitchFamily="34" charset="0"/>
              <a:cs typeface="Segoe UI" panose="020B0502040204020203" pitchFamily="34" charset="0"/>
            </a:endParaRPr>
          </a:p>
          <a:p>
            <a:pPr marL="342900" lvl="0" indent="-342900" algn="just">
              <a:buFont typeface="Symbol"/>
              <a:buChar char=""/>
            </a:pPr>
            <a:r>
              <a:rPr lang="en-GB" sz="1300" dirty="0">
                <a:latin typeface="Segoe UI" panose="020B0502040204020203" pitchFamily="34" charset="0"/>
                <a:ea typeface="Segoe UI" panose="020B0502040204020203" pitchFamily="34" charset="0"/>
                <a:cs typeface="Segoe UI" panose="020B0502040204020203" pitchFamily="34" charset="0"/>
              </a:rPr>
              <a:t>The Armed Forces Interest Reconciliation Forum (HEF) </a:t>
            </a:r>
            <a:endParaRPr lang="hu-HU" sz="1300" dirty="0">
              <a:latin typeface="Segoe UI" panose="020B0502040204020203" pitchFamily="34" charset="0"/>
              <a:ea typeface="Segoe UI" panose="020B0502040204020203" pitchFamily="34" charset="0"/>
              <a:cs typeface="Segoe UI" panose="020B0502040204020203" pitchFamily="34" charset="0"/>
            </a:endParaRPr>
          </a:p>
          <a:p>
            <a:pPr marL="342900" lvl="0" indent="-342900" algn="just">
              <a:buFont typeface="Symbol"/>
              <a:buChar char=""/>
            </a:pPr>
            <a:r>
              <a:rPr lang="en-GB" sz="1300" dirty="0">
                <a:latin typeface="Segoe UI" panose="020B0502040204020203" pitchFamily="34" charset="0"/>
                <a:ea typeface="Segoe UI" panose="020B0502040204020203" pitchFamily="34" charset="0"/>
                <a:cs typeface="Segoe UI" panose="020B0502040204020203" pitchFamily="34" charset="0"/>
              </a:rPr>
              <a:t>The Police Interest Reconciliation Council discusses interests of the parties in law enforcement agencies. </a:t>
            </a:r>
            <a:endParaRPr lang="hu-HU" sz="1300" dirty="0">
              <a:latin typeface="Segoe UI" panose="020B0502040204020203" pitchFamily="34" charset="0"/>
              <a:ea typeface="Segoe UI" panose="020B0502040204020203" pitchFamily="34" charset="0"/>
              <a:cs typeface="Segoe UI" panose="020B0502040204020203" pitchFamily="34" charset="0"/>
            </a:endParaRPr>
          </a:p>
          <a:p>
            <a:pPr marL="342900" lvl="0" indent="-342900" algn="just">
              <a:buFont typeface="Symbol"/>
              <a:buChar char=""/>
            </a:pPr>
            <a:r>
              <a:rPr lang="en-GB" sz="1300" dirty="0">
                <a:latin typeface="Segoe UI" panose="020B0502040204020203" pitchFamily="34" charset="0"/>
                <a:ea typeface="Segoe UI" panose="020B0502040204020203" pitchFamily="34" charset="0"/>
                <a:cs typeface="Segoe UI" panose="020B0502040204020203" pitchFamily="34" charset="0"/>
              </a:rPr>
              <a:t>The Interest Reconciliation Council of Internal Affairs (BET) </a:t>
            </a:r>
            <a:endParaRPr lang="hu-HU" sz="1300" dirty="0">
              <a:latin typeface="Segoe UI" panose="020B0502040204020203" pitchFamily="34" charset="0"/>
              <a:ea typeface="Segoe UI" panose="020B0502040204020203" pitchFamily="34" charset="0"/>
              <a:cs typeface="Segoe UI" panose="020B0502040204020203" pitchFamily="34" charset="0"/>
            </a:endParaRPr>
          </a:p>
          <a:p>
            <a:pPr algn="just"/>
            <a:r>
              <a:rPr lang="en-GB" sz="1300" dirty="0">
                <a:latin typeface="Segoe UI" panose="020B0502040204020203" pitchFamily="34" charset="0"/>
                <a:ea typeface="Segoe UI" panose="020B0502040204020203" pitchFamily="34" charset="0"/>
                <a:cs typeface="Segoe UI" panose="020B0502040204020203" pitchFamily="34" charset="0"/>
              </a:rPr>
              <a:t>Their activities are defined in the agreements concluded by the parties establishing them</a:t>
            </a:r>
            <a:r>
              <a:rPr lang="en-GB" sz="1400" dirty="0">
                <a:latin typeface="Segoe UI" panose="020B0502040204020203" pitchFamily="34" charset="0"/>
                <a:ea typeface="Segoe UI" panose="020B0502040204020203" pitchFamily="34" charset="0"/>
                <a:cs typeface="Segoe UI" panose="020B0502040204020203" pitchFamily="34" charset="0"/>
              </a:rPr>
              <a:t>.</a:t>
            </a:r>
            <a:endParaRPr lang="hu-HU" sz="1400" dirty="0">
              <a:latin typeface="Segoe UI" panose="020B0502040204020203" pitchFamily="34" charset="0"/>
              <a:ea typeface="Segoe UI" panose="020B0502040204020203" pitchFamily="34" charset="0"/>
              <a:cs typeface="Segoe UI" panose="020B0502040204020203" pitchFamily="34" charset="0"/>
            </a:endParaRPr>
          </a:p>
        </p:txBody>
      </p:sp>
      <p:cxnSp>
        <p:nvCxnSpPr>
          <p:cNvPr id="4" name="Egyenes összekötő 3"/>
          <p:cNvCxnSpPr/>
          <p:nvPr/>
        </p:nvCxnSpPr>
        <p:spPr>
          <a:xfrm>
            <a:off x="126926" y="587079"/>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0340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771" y="116632"/>
            <a:ext cx="9165771" cy="360040"/>
          </a:xfrm>
        </p:spPr>
        <p:txBody>
          <a:bodyPr>
            <a:noAutofit/>
          </a:bodyPr>
          <a:lstStyle/>
          <a:p>
            <a:r>
              <a:rPr lang="hu-HU" sz="2400" dirty="0"/>
              <a:t>The </a:t>
            </a:r>
            <a:r>
              <a:rPr lang="hu-HU" sz="2400" dirty="0" err="1"/>
              <a:t>government</a:t>
            </a:r>
            <a:r>
              <a:rPr lang="hu-HU" sz="2400" dirty="0"/>
              <a:t>’s </a:t>
            </a:r>
            <a:r>
              <a:rPr lang="hu-HU" sz="2400" dirty="0" err="1"/>
              <a:t>role</a:t>
            </a:r>
            <a:r>
              <a:rPr lang="hu-HU" sz="2400" dirty="0"/>
              <a:t> </a:t>
            </a:r>
            <a:r>
              <a:rPr lang="hu-HU" sz="2400" dirty="0" err="1"/>
              <a:t>in</a:t>
            </a:r>
            <a:r>
              <a:rPr lang="hu-HU" sz="2400" dirty="0"/>
              <a:t> </a:t>
            </a:r>
            <a:r>
              <a:rPr lang="hu-HU" sz="2400" dirty="0" err="1"/>
              <a:t>planning</a:t>
            </a:r>
            <a:r>
              <a:rPr lang="hu-HU" sz="2400" dirty="0"/>
              <a:t> </a:t>
            </a:r>
            <a:r>
              <a:rPr lang="hu-HU" sz="2400" dirty="0" err="1"/>
              <a:t>process</a:t>
            </a:r>
            <a:endParaRPr lang="hu-HU" sz="2400" dirty="0">
              <a:solidFill>
                <a:srgbClr val="FF0000"/>
              </a:solidFill>
            </a:endParaRPr>
          </a:p>
        </p:txBody>
      </p:sp>
      <p:cxnSp>
        <p:nvCxnSpPr>
          <p:cNvPr id="4" name="Egyenes összekötő 3"/>
          <p:cNvCxnSpPr/>
          <p:nvPr/>
        </p:nvCxnSpPr>
        <p:spPr>
          <a:xfrm>
            <a:off x="126926" y="587079"/>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Diagram 4"/>
          <p:cNvGraphicFramePr/>
          <p:nvPr>
            <p:extLst>
              <p:ext uri="{D42A27DB-BD31-4B8C-83A1-F6EECF244321}">
                <p14:modId xmlns:p14="http://schemas.microsoft.com/office/powerpoint/2010/main" val="3117020526"/>
              </p:ext>
            </p:extLst>
          </p:nvPr>
        </p:nvGraphicFramePr>
        <p:xfrm>
          <a:off x="126926" y="692696"/>
          <a:ext cx="8837562"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07246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34330"/>
            <a:ext cx="9165771" cy="470447"/>
          </a:xfrm>
        </p:spPr>
        <p:txBody>
          <a:bodyPr>
            <a:normAutofit/>
          </a:bodyPr>
          <a:lstStyle/>
          <a:p>
            <a:r>
              <a:rPr lang="hu-HU" sz="2400" dirty="0" err="1"/>
              <a:t>Documents</a:t>
            </a:r>
            <a:r>
              <a:rPr lang="hu-HU" sz="2400" dirty="0"/>
              <a:t> of </a:t>
            </a:r>
            <a:r>
              <a:rPr lang="hu-HU" sz="2400" dirty="0" err="1"/>
              <a:t>budgetary</a:t>
            </a:r>
            <a:r>
              <a:rPr lang="hu-HU" sz="2400" dirty="0"/>
              <a:t> </a:t>
            </a:r>
            <a:r>
              <a:rPr lang="hu-HU" sz="2400" dirty="0" err="1"/>
              <a:t>planning</a:t>
            </a:r>
            <a:endParaRPr lang="hu-HU" sz="2400" dirty="0"/>
          </a:p>
        </p:txBody>
      </p:sp>
      <p:sp>
        <p:nvSpPr>
          <p:cNvPr id="4" name="Tartalom helye 3"/>
          <p:cNvSpPr>
            <a:spLocks noGrp="1"/>
          </p:cNvSpPr>
          <p:nvPr>
            <p:ph sz="half" idx="2"/>
          </p:nvPr>
        </p:nvSpPr>
        <p:spPr>
          <a:xfrm>
            <a:off x="126926" y="692696"/>
            <a:ext cx="8928992" cy="4608512"/>
          </a:xfrm>
        </p:spPr>
        <p:txBody>
          <a:bodyPr anchor="ctr">
            <a:normAutofit/>
          </a:bodyPr>
          <a:lstStyle/>
          <a:p>
            <a:pPr marL="342900" indent="-342900">
              <a:lnSpc>
                <a:spcPct val="150000"/>
              </a:lnSpc>
              <a:buFont typeface="Wingdings" panose="05000000000000000000" pitchFamily="2" charset="2"/>
              <a:buChar char="ü"/>
            </a:pPr>
            <a:r>
              <a:rPr lang="hu-HU" sz="2000" b="1" dirty="0" err="1">
                <a:latin typeface="Segoe UI" panose="020B0502040204020203" pitchFamily="34" charset="0"/>
                <a:ea typeface="Segoe UI" panose="020B0502040204020203" pitchFamily="34" charset="0"/>
                <a:cs typeface="Segoe UI" panose="020B0502040204020203" pitchFamily="34" charset="0"/>
              </a:rPr>
              <a:t>Planning</a:t>
            </a:r>
            <a:r>
              <a:rPr lang="hu-HU" sz="2000" b="1" dirty="0">
                <a:latin typeface="Segoe UI" panose="020B0502040204020203" pitchFamily="34" charset="0"/>
                <a:ea typeface="Segoe UI" panose="020B0502040204020203" pitchFamily="34" charset="0"/>
                <a:cs typeface="Segoe UI" panose="020B0502040204020203" pitchFamily="34" charset="0"/>
              </a:rPr>
              <a:t> </a:t>
            </a:r>
            <a:r>
              <a:rPr lang="hu-HU" sz="2000" b="1" dirty="0" err="1">
                <a:latin typeface="Segoe UI" panose="020B0502040204020203" pitchFamily="34" charset="0"/>
                <a:ea typeface="Segoe UI" panose="020B0502040204020203" pitchFamily="34" charset="0"/>
                <a:cs typeface="Segoe UI" panose="020B0502040204020203" pitchFamily="34" charset="0"/>
              </a:rPr>
              <a:t>information</a:t>
            </a:r>
            <a:r>
              <a:rPr lang="hu-HU" sz="2000" b="1" dirty="0">
                <a:latin typeface="Segoe UI" panose="020B0502040204020203" pitchFamily="34" charset="0"/>
                <a:ea typeface="Segoe UI" panose="020B0502040204020203" pitchFamily="34" charset="0"/>
                <a:cs typeface="Segoe UI" panose="020B0502040204020203" pitchFamily="34" charset="0"/>
              </a:rPr>
              <a:t> </a:t>
            </a:r>
            <a:r>
              <a:rPr lang="hu-HU" sz="2000" b="1" dirty="0" err="1">
                <a:latin typeface="Segoe UI" panose="020B0502040204020203" pitchFamily="34" charset="0"/>
                <a:ea typeface="Segoe UI" panose="020B0502040204020203" pitchFamily="34" charset="0"/>
                <a:cs typeface="Segoe UI" panose="020B0502040204020203" pitchFamily="34" charset="0"/>
              </a:rPr>
              <a:t>with</a:t>
            </a:r>
            <a:r>
              <a:rPr lang="hu-HU" sz="2000" b="1" dirty="0">
                <a:latin typeface="Segoe UI" panose="020B0502040204020203" pitchFamily="34" charset="0"/>
                <a:ea typeface="Segoe UI" panose="020B0502040204020203" pitchFamily="34" charset="0"/>
                <a:cs typeface="Segoe UI" panose="020B0502040204020203" pitchFamily="34" charset="0"/>
              </a:rPr>
              <a:t> </a:t>
            </a:r>
            <a:r>
              <a:rPr lang="hu-HU" sz="2000" b="1" dirty="0" err="1">
                <a:latin typeface="Segoe UI" panose="020B0502040204020203" pitchFamily="34" charset="0"/>
                <a:ea typeface="Segoe UI" panose="020B0502040204020203" pitchFamily="34" charset="0"/>
                <a:cs typeface="Segoe UI" panose="020B0502040204020203" pitchFamily="34" charset="0"/>
              </a:rPr>
              <a:t>macroeconomic</a:t>
            </a:r>
            <a:r>
              <a:rPr lang="hu-HU" sz="2000" b="1" dirty="0">
                <a:latin typeface="Segoe UI" panose="020B0502040204020203" pitchFamily="34" charset="0"/>
                <a:ea typeface="Segoe UI" panose="020B0502040204020203" pitchFamily="34" charset="0"/>
                <a:cs typeface="Segoe UI" panose="020B0502040204020203" pitchFamily="34" charset="0"/>
              </a:rPr>
              <a:t> </a:t>
            </a:r>
            <a:r>
              <a:rPr lang="hu-HU" sz="2000" b="1" dirty="0" err="1">
                <a:latin typeface="Segoe UI" panose="020B0502040204020203" pitchFamily="34" charset="0"/>
                <a:ea typeface="Segoe UI" panose="020B0502040204020203" pitchFamily="34" charset="0"/>
                <a:cs typeface="Segoe UI" panose="020B0502040204020203" pitchFamily="34" charset="0"/>
              </a:rPr>
              <a:t>outlook</a:t>
            </a:r>
            <a:endParaRPr lang="hu-HU" sz="2000" b="1" dirty="0">
              <a:latin typeface="Segoe UI" panose="020B0502040204020203" pitchFamily="34" charset="0"/>
              <a:ea typeface="Segoe UI" panose="020B0502040204020203" pitchFamily="34" charset="0"/>
              <a:cs typeface="Segoe UI" panose="020B0502040204020203" pitchFamily="34" charset="0"/>
            </a:endParaRPr>
          </a:p>
          <a:p>
            <a:pPr marL="342900" indent="-342900">
              <a:lnSpc>
                <a:spcPct val="150000"/>
              </a:lnSpc>
              <a:buFont typeface="Wingdings" panose="05000000000000000000" pitchFamily="2" charset="2"/>
              <a:buChar char="ü"/>
            </a:pPr>
            <a:r>
              <a:rPr lang="hu-HU" sz="2000" b="1" dirty="0" err="1">
                <a:latin typeface="Segoe UI" panose="020B0502040204020203" pitchFamily="34" charset="0"/>
                <a:ea typeface="Segoe UI" panose="020B0502040204020203" pitchFamily="34" charset="0"/>
                <a:cs typeface="Segoe UI" panose="020B0502040204020203" pitchFamily="34" charset="0"/>
              </a:rPr>
              <a:t>Budget</a:t>
            </a:r>
            <a:r>
              <a:rPr lang="hu-HU" sz="2000" b="1" dirty="0">
                <a:latin typeface="Segoe UI" panose="020B0502040204020203" pitchFamily="34" charset="0"/>
                <a:ea typeface="Segoe UI" panose="020B0502040204020203" pitchFamily="34" charset="0"/>
                <a:cs typeface="Segoe UI" panose="020B0502040204020203" pitchFamily="34" charset="0"/>
              </a:rPr>
              <a:t> </a:t>
            </a:r>
            <a:r>
              <a:rPr lang="hu-HU" sz="2000" b="1" dirty="0" err="1">
                <a:latin typeface="Segoe UI" panose="020B0502040204020203" pitchFamily="34" charset="0"/>
                <a:ea typeface="Segoe UI" panose="020B0502040204020203" pitchFamily="34" charset="0"/>
                <a:cs typeface="Segoe UI" panose="020B0502040204020203" pitchFamily="34" charset="0"/>
              </a:rPr>
              <a:t>proposal</a:t>
            </a:r>
            <a:endParaRPr lang="hu-HU" sz="2000" b="1" dirty="0">
              <a:latin typeface="Segoe UI" panose="020B0502040204020203" pitchFamily="34" charset="0"/>
              <a:ea typeface="Segoe UI" panose="020B0502040204020203" pitchFamily="34" charset="0"/>
              <a:cs typeface="Segoe UI" panose="020B0502040204020203" pitchFamily="34" charset="0"/>
            </a:endParaRPr>
          </a:p>
          <a:p>
            <a:pPr marL="342900" indent="-342900">
              <a:lnSpc>
                <a:spcPct val="150000"/>
              </a:lnSpc>
              <a:buFont typeface="Wingdings" panose="05000000000000000000" pitchFamily="2" charset="2"/>
              <a:buChar char="ü"/>
            </a:pPr>
            <a:r>
              <a:rPr lang="hu-HU" sz="2000" b="1" dirty="0" err="1">
                <a:latin typeface="Segoe UI" panose="020B0502040204020203" pitchFamily="34" charset="0"/>
                <a:ea typeface="Segoe UI" panose="020B0502040204020203" pitchFamily="34" charset="0"/>
                <a:cs typeface="Segoe UI" panose="020B0502040204020203" pitchFamily="34" charset="0"/>
              </a:rPr>
              <a:t>Opinion</a:t>
            </a:r>
            <a:r>
              <a:rPr lang="hu-HU" sz="2000" b="1" dirty="0">
                <a:latin typeface="Segoe UI" panose="020B0502040204020203" pitchFamily="34" charset="0"/>
                <a:ea typeface="Segoe UI" panose="020B0502040204020203" pitchFamily="34" charset="0"/>
                <a:cs typeface="Segoe UI" panose="020B0502040204020203" pitchFamily="34" charset="0"/>
              </a:rPr>
              <a:t> of </a:t>
            </a:r>
            <a:r>
              <a:rPr lang="hu-HU" sz="2000" b="1" dirty="0" err="1">
                <a:latin typeface="Segoe UI" panose="020B0502040204020203" pitchFamily="34" charset="0"/>
                <a:ea typeface="Segoe UI" panose="020B0502040204020203" pitchFamily="34" charset="0"/>
                <a:cs typeface="Segoe UI" panose="020B0502040204020203" pitchFamily="34" charset="0"/>
              </a:rPr>
              <a:t>the</a:t>
            </a:r>
            <a:r>
              <a:rPr lang="hu-HU" sz="2000" b="1" dirty="0">
                <a:latin typeface="Segoe UI" panose="020B0502040204020203" pitchFamily="34" charset="0"/>
                <a:ea typeface="Segoe UI" panose="020B0502040204020203" pitchFamily="34" charset="0"/>
                <a:cs typeface="Segoe UI" panose="020B0502040204020203" pitchFamily="34" charset="0"/>
              </a:rPr>
              <a:t> </a:t>
            </a:r>
            <a:r>
              <a:rPr lang="hu-HU" sz="2000" b="1" dirty="0" err="1">
                <a:latin typeface="Segoe UI" panose="020B0502040204020203" pitchFamily="34" charset="0"/>
                <a:ea typeface="Segoe UI" panose="020B0502040204020203" pitchFamily="34" charset="0"/>
                <a:cs typeface="Segoe UI" panose="020B0502040204020203" pitchFamily="34" charset="0"/>
              </a:rPr>
              <a:t>Fiscal</a:t>
            </a:r>
            <a:r>
              <a:rPr lang="hu-HU" sz="2000" b="1" dirty="0">
                <a:latin typeface="Segoe UI" panose="020B0502040204020203" pitchFamily="34" charset="0"/>
                <a:ea typeface="Segoe UI" panose="020B0502040204020203" pitchFamily="34" charset="0"/>
                <a:cs typeface="Segoe UI" panose="020B0502040204020203" pitchFamily="34" charset="0"/>
              </a:rPr>
              <a:t> </a:t>
            </a:r>
            <a:r>
              <a:rPr lang="hu-HU" sz="2000" b="1" dirty="0" err="1">
                <a:latin typeface="Segoe UI" panose="020B0502040204020203" pitchFamily="34" charset="0"/>
                <a:ea typeface="Segoe UI" panose="020B0502040204020203" pitchFamily="34" charset="0"/>
                <a:cs typeface="Segoe UI" panose="020B0502040204020203" pitchFamily="34" charset="0"/>
              </a:rPr>
              <a:t>Council</a:t>
            </a:r>
            <a:r>
              <a:rPr lang="hu-HU" sz="2000" b="1" dirty="0">
                <a:latin typeface="Segoe UI" panose="020B0502040204020203" pitchFamily="34" charset="0"/>
                <a:ea typeface="Segoe UI" panose="020B0502040204020203" pitchFamily="34" charset="0"/>
                <a:cs typeface="Segoe UI" panose="020B0502040204020203" pitchFamily="34" charset="0"/>
              </a:rPr>
              <a:t> </a:t>
            </a:r>
          </a:p>
          <a:p>
            <a:pPr marL="342900" indent="-342900">
              <a:lnSpc>
                <a:spcPct val="150000"/>
              </a:lnSpc>
              <a:buFont typeface="Wingdings" panose="05000000000000000000" pitchFamily="2" charset="2"/>
              <a:buChar char="ü"/>
            </a:pPr>
            <a:r>
              <a:rPr lang="hu-HU" sz="2000" b="1" dirty="0" err="1">
                <a:latin typeface="Segoe UI" panose="020B0502040204020203" pitchFamily="34" charset="0"/>
                <a:ea typeface="Segoe UI" panose="020B0502040204020203" pitchFamily="34" charset="0"/>
                <a:cs typeface="Segoe UI" panose="020B0502040204020203" pitchFamily="34" charset="0"/>
              </a:rPr>
              <a:t>Opinion</a:t>
            </a:r>
            <a:r>
              <a:rPr lang="hu-HU" sz="2000" b="1" dirty="0">
                <a:latin typeface="Segoe UI" panose="020B0502040204020203" pitchFamily="34" charset="0"/>
                <a:ea typeface="Segoe UI" panose="020B0502040204020203" pitchFamily="34" charset="0"/>
                <a:cs typeface="Segoe UI" panose="020B0502040204020203" pitchFamily="34" charset="0"/>
              </a:rPr>
              <a:t> of </a:t>
            </a:r>
            <a:r>
              <a:rPr lang="hu-HU" sz="2000" b="1" dirty="0" err="1">
                <a:latin typeface="Segoe UI" panose="020B0502040204020203" pitchFamily="34" charset="0"/>
                <a:ea typeface="Segoe UI" panose="020B0502040204020203" pitchFamily="34" charset="0"/>
                <a:cs typeface="Segoe UI" panose="020B0502040204020203" pitchFamily="34" charset="0"/>
              </a:rPr>
              <a:t>the</a:t>
            </a:r>
            <a:r>
              <a:rPr lang="hu-HU" sz="2000" b="1" dirty="0">
                <a:latin typeface="Segoe UI" panose="020B0502040204020203" pitchFamily="34" charset="0"/>
                <a:ea typeface="Segoe UI" panose="020B0502040204020203" pitchFamily="34" charset="0"/>
                <a:cs typeface="Segoe UI" panose="020B0502040204020203" pitchFamily="34" charset="0"/>
              </a:rPr>
              <a:t> </a:t>
            </a:r>
            <a:r>
              <a:rPr lang="hu-HU" sz="2000" b="1" dirty="0" err="1">
                <a:latin typeface="Segoe UI" panose="020B0502040204020203" pitchFamily="34" charset="0"/>
                <a:ea typeface="Segoe UI" panose="020B0502040204020203" pitchFamily="34" charset="0"/>
                <a:cs typeface="Segoe UI" panose="020B0502040204020203" pitchFamily="34" charset="0"/>
              </a:rPr>
              <a:t>State</a:t>
            </a:r>
            <a:r>
              <a:rPr lang="hu-HU" sz="2000" b="1" dirty="0">
                <a:latin typeface="Segoe UI" panose="020B0502040204020203" pitchFamily="34" charset="0"/>
                <a:ea typeface="Segoe UI" panose="020B0502040204020203" pitchFamily="34" charset="0"/>
                <a:cs typeface="Segoe UI" panose="020B0502040204020203" pitchFamily="34" charset="0"/>
              </a:rPr>
              <a:t> Audit Office</a:t>
            </a:r>
          </a:p>
        </p:txBody>
      </p:sp>
      <p:cxnSp>
        <p:nvCxnSpPr>
          <p:cNvPr id="5" name="Egyenes összekötő 4"/>
          <p:cNvCxnSpPr/>
          <p:nvPr/>
        </p:nvCxnSpPr>
        <p:spPr>
          <a:xfrm>
            <a:off x="126926" y="587079"/>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7349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9947"/>
            <a:ext cx="9165771" cy="470447"/>
          </a:xfrm>
        </p:spPr>
        <p:txBody>
          <a:bodyPr>
            <a:normAutofit/>
          </a:bodyPr>
          <a:lstStyle/>
          <a:p>
            <a:r>
              <a:rPr lang="hu-HU" sz="2400" dirty="0" err="1"/>
              <a:t>Planning</a:t>
            </a:r>
            <a:r>
              <a:rPr lang="hu-HU" sz="2400" dirty="0"/>
              <a:t> </a:t>
            </a:r>
            <a:r>
              <a:rPr lang="hu-HU" sz="2400" dirty="0" err="1"/>
              <a:t>information</a:t>
            </a:r>
            <a:r>
              <a:rPr lang="hu-HU" sz="2400" dirty="0"/>
              <a:t> I. </a:t>
            </a:r>
            <a:r>
              <a:rPr lang="hu-HU" sz="2400" dirty="0" err="1"/>
              <a:t>Macroeconomic</a:t>
            </a:r>
            <a:r>
              <a:rPr lang="hu-HU" sz="2400" dirty="0"/>
              <a:t> </a:t>
            </a:r>
            <a:r>
              <a:rPr lang="hu-HU" sz="2400" dirty="0" err="1"/>
              <a:t>outlook</a:t>
            </a:r>
            <a:endParaRPr lang="hu-HU" sz="2400" dirty="0"/>
          </a:p>
        </p:txBody>
      </p:sp>
      <p:cxnSp>
        <p:nvCxnSpPr>
          <p:cNvPr id="5" name="Egyenes összekötő 4"/>
          <p:cNvCxnSpPr/>
          <p:nvPr/>
        </p:nvCxnSpPr>
        <p:spPr>
          <a:xfrm>
            <a:off x="126926" y="587079"/>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 name="Téglalap 5"/>
          <p:cNvSpPr/>
          <p:nvPr/>
        </p:nvSpPr>
        <p:spPr>
          <a:xfrm>
            <a:off x="126926" y="764704"/>
            <a:ext cx="8928991" cy="5039841"/>
          </a:xfrm>
          <a:prstGeom prst="rect">
            <a:avLst/>
          </a:prstGeom>
        </p:spPr>
        <p:txBody>
          <a:bodyPr wrap="square">
            <a:spAutoFit/>
          </a:bodyPr>
          <a:lstStyle/>
          <a:p>
            <a:pPr>
              <a:lnSpc>
                <a:spcPct val="150000"/>
              </a:lnSpc>
            </a:pPr>
            <a:r>
              <a:rPr lang="en-US" b="1" dirty="0">
                <a:latin typeface="Segoe UI" panose="020B0502040204020203" pitchFamily="34" charset="0"/>
                <a:ea typeface="Segoe UI" panose="020B0502040204020203" pitchFamily="34" charset="0"/>
                <a:cs typeface="Segoe UI" panose="020B0502040204020203" pitchFamily="34" charset="0"/>
              </a:rPr>
              <a:t>It states the followings:</a:t>
            </a:r>
          </a:p>
          <a:p>
            <a:pPr marL="361950" indent="-361950">
              <a:buFont typeface="+mj-lt"/>
              <a:buAutoNum type="arabicPeriod"/>
            </a:pPr>
            <a:r>
              <a:rPr lang="en-US" dirty="0">
                <a:latin typeface="Segoe UI" panose="020B0502040204020203" pitchFamily="34" charset="0"/>
                <a:ea typeface="Segoe UI" panose="020B0502040204020203" pitchFamily="34" charset="0"/>
                <a:cs typeface="Segoe UI" panose="020B0502040204020203" pitchFamily="34" charset="0"/>
              </a:rPr>
              <a:t>the main priorities of economic and fiscal policy	</a:t>
            </a:r>
          </a:p>
          <a:p>
            <a:pPr marL="361950" indent="-361950">
              <a:buFont typeface="+mj-lt"/>
              <a:buAutoNum type="arabicPeriod"/>
            </a:pPr>
            <a:r>
              <a:rPr lang="en-US" dirty="0">
                <a:latin typeface="Segoe UI" panose="020B0502040204020203" pitchFamily="34" charset="0"/>
                <a:ea typeface="Segoe UI" panose="020B0502040204020203" pitchFamily="34" charset="0"/>
                <a:cs typeface="Segoe UI" panose="020B0502040204020203" pitchFamily="34" charset="0"/>
              </a:rPr>
              <a:t>the timetable for planning, negotiations with line ministries and adopting the budget </a:t>
            </a:r>
          </a:p>
          <a:p>
            <a:pPr marL="361950" indent="-361950">
              <a:buFont typeface="+mj-lt"/>
              <a:buAutoNum type="arabicPeriod"/>
            </a:pPr>
            <a:r>
              <a:rPr lang="en-US" dirty="0">
                <a:latin typeface="Segoe UI" panose="020B0502040204020203" pitchFamily="34" charset="0"/>
                <a:ea typeface="Segoe UI" panose="020B0502040204020203" pitchFamily="34" charset="0"/>
                <a:cs typeface="Segoe UI" panose="020B0502040204020203" pitchFamily="34" charset="0"/>
              </a:rPr>
              <a:t>the criteria to be considered during the planning</a:t>
            </a:r>
          </a:p>
          <a:p>
            <a:pPr marL="361950" indent="-361950">
              <a:buFont typeface="+mj-lt"/>
              <a:buAutoNum type="arabicPeriod"/>
            </a:pPr>
            <a:r>
              <a:rPr lang="en-US" dirty="0">
                <a:latin typeface="Segoe UI" panose="020B0502040204020203" pitchFamily="34" charset="0"/>
                <a:ea typeface="Segoe UI" panose="020B0502040204020203" pitchFamily="34" charset="0"/>
                <a:cs typeface="Segoe UI" panose="020B0502040204020203" pitchFamily="34" charset="0"/>
              </a:rPr>
              <a:t>the tasks and deadlines for line ministries and agencies participating in planning</a:t>
            </a:r>
            <a:endParaRPr lang="hu-HU" dirty="0">
              <a:latin typeface="Segoe UI" panose="020B0502040204020203" pitchFamily="34" charset="0"/>
              <a:ea typeface="Segoe UI" panose="020B0502040204020203" pitchFamily="34" charset="0"/>
              <a:cs typeface="Segoe UI" panose="020B0502040204020203" pitchFamily="34" charset="0"/>
            </a:endParaRPr>
          </a:p>
          <a:p>
            <a:endParaRPr lang="hu-HU" b="1" dirty="0">
              <a:latin typeface="Segoe UI" panose="020B0502040204020203" pitchFamily="34" charset="0"/>
              <a:ea typeface="Segoe UI" panose="020B0502040204020203" pitchFamily="34" charset="0"/>
              <a:cs typeface="Segoe UI" panose="020B0502040204020203" pitchFamily="34" charset="0"/>
            </a:endParaRPr>
          </a:p>
          <a:p>
            <a:pPr>
              <a:spcBef>
                <a:spcPts val="600"/>
              </a:spcBef>
              <a:spcAft>
                <a:spcPts val="600"/>
              </a:spcAft>
            </a:pPr>
            <a:r>
              <a:rPr lang="hu-HU" b="1" dirty="0">
                <a:latin typeface="Segoe UI" panose="020B0502040204020203" pitchFamily="34" charset="0"/>
                <a:ea typeface="Segoe UI" panose="020B0502040204020203" pitchFamily="34" charset="0"/>
                <a:cs typeface="Segoe UI" panose="020B0502040204020203" pitchFamily="34" charset="0"/>
              </a:rPr>
              <a:t>Main </a:t>
            </a:r>
            <a:r>
              <a:rPr lang="hu-HU" b="1" dirty="0" err="1">
                <a:latin typeface="Segoe UI" panose="020B0502040204020203" pitchFamily="34" charset="0"/>
                <a:ea typeface="Segoe UI" panose="020B0502040204020203" pitchFamily="34" charset="0"/>
                <a:cs typeface="Segoe UI" panose="020B0502040204020203" pitchFamily="34" charset="0"/>
              </a:rPr>
              <a:t>macroeconomic</a:t>
            </a:r>
            <a:r>
              <a:rPr lang="hu-HU" b="1" dirty="0">
                <a:latin typeface="Segoe UI" panose="020B0502040204020203" pitchFamily="34" charset="0"/>
                <a:ea typeface="Segoe UI" panose="020B0502040204020203" pitchFamily="34" charset="0"/>
                <a:cs typeface="Segoe UI" panose="020B0502040204020203" pitchFamily="34" charset="0"/>
              </a:rPr>
              <a:t> </a:t>
            </a:r>
            <a:r>
              <a:rPr lang="hu-HU" b="1" dirty="0" err="1">
                <a:latin typeface="Segoe UI" panose="020B0502040204020203" pitchFamily="34" charset="0"/>
                <a:ea typeface="Segoe UI" panose="020B0502040204020203" pitchFamily="34" charset="0"/>
                <a:cs typeface="Segoe UI" panose="020B0502040204020203" pitchFamily="34" charset="0"/>
              </a:rPr>
              <a:t>prospects</a:t>
            </a:r>
            <a:r>
              <a:rPr lang="hu-HU" b="1" dirty="0">
                <a:latin typeface="Segoe UI" panose="020B0502040204020203" pitchFamily="34" charset="0"/>
                <a:ea typeface="Segoe UI" panose="020B0502040204020203" pitchFamily="34" charset="0"/>
                <a:cs typeface="Segoe UI" panose="020B0502040204020203" pitchFamily="34" charset="0"/>
              </a:rPr>
              <a:t> </a:t>
            </a:r>
            <a:r>
              <a:rPr lang="hu-HU" b="1" dirty="0" err="1">
                <a:latin typeface="Segoe UI" panose="020B0502040204020203" pitchFamily="34" charset="0"/>
                <a:ea typeface="Segoe UI" panose="020B0502040204020203" pitchFamily="34" charset="0"/>
                <a:cs typeface="Segoe UI" panose="020B0502040204020203" pitchFamily="34" charset="0"/>
              </a:rPr>
              <a:t>for</a:t>
            </a:r>
            <a:r>
              <a:rPr lang="hu-HU" b="1" dirty="0">
                <a:latin typeface="Segoe UI" panose="020B0502040204020203" pitchFamily="34" charset="0"/>
                <a:ea typeface="Segoe UI" panose="020B0502040204020203" pitchFamily="34" charset="0"/>
                <a:cs typeface="Segoe UI" panose="020B0502040204020203" pitchFamily="34" charset="0"/>
              </a:rPr>
              <a:t> 2019:</a:t>
            </a:r>
          </a:p>
          <a:p>
            <a:pPr marL="285750" indent="-285750">
              <a:spcBef>
                <a:spcPts val="300"/>
              </a:spcBef>
              <a:spcAft>
                <a:spcPts val="300"/>
              </a:spcAft>
              <a:buFont typeface="Arial" panose="020B0604020202020204" pitchFamily="34" charset="0"/>
              <a:buChar char="•"/>
            </a:pPr>
            <a:r>
              <a:rPr lang="hu-HU" dirty="0">
                <a:latin typeface="Segoe UI" panose="020B0502040204020203" pitchFamily="34" charset="0"/>
                <a:ea typeface="Segoe UI" panose="020B0502040204020203" pitchFamily="34" charset="0"/>
                <a:cs typeface="Segoe UI" panose="020B0502040204020203" pitchFamily="34" charset="0"/>
              </a:rPr>
              <a:t>GDP : 				   HUF 43 934.5 </a:t>
            </a:r>
            <a:r>
              <a:rPr lang="hu-HU" dirty="0" err="1">
                <a:latin typeface="Segoe UI" panose="020B0502040204020203" pitchFamily="34" charset="0"/>
                <a:ea typeface="Segoe UI" panose="020B0502040204020203" pitchFamily="34" charset="0"/>
                <a:cs typeface="Segoe UI" panose="020B0502040204020203" pitchFamily="34" charset="0"/>
              </a:rPr>
              <a:t>billion</a:t>
            </a:r>
            <a:endParaRPr lang="hu-HU" dirty="0">
              <a:latin typeface="Segoe UI" panose="020B0502040204020203" pitchFamily="34" charset="0"/>
              <a:ea typeface="Segoe UI" panose="020B0502040204020203" pitchFamily="34" charset="0"/>
              <a:cs typeface="Segoe UI" panose="020B0502040204020203" pitchFamily="34" charset="0"/>
            </a:endParaRPr>
          </a:p>
          <a:p>
            <a:pPr marL="285750" indent="-285750">
              <a:spcBef>
                <a:spcPts val="300"/>
              </a:spcBef>
              <a:spcAft>
                <a:spcPts val="300"/>
              </a:spcAft>
              <a:buFont typeface="Arial" panose="020B0604020202020204" pitchFamily="34" charset="0"/>
              <a:buChar char="•"/>
            </a:pPr>
            <a:r>
              <a:rPr lang="hu-HU" dirty="0" err="1">
                <a:latin typeface="Segoe UI" panose="020B0502040204020203" pitchFamily="34" charset="0"/>
                <a:ea typeface="Segoe UI" panose="020B0502040204020203" pitchFamily="34" charset="0"/>
                <a:cs typeface="Segoe UI" panose="020B0502040204020203" pitchFamily="34" charset="0"/>
              </a:rPr>
              <a:t>Inflation</a:t>
            </a:r>
            <a:r>
              <a:rPr lang="hu-HU" dirty="0">
                <a:latin typeface="Segoe UI" panose="020B0502040204020203" pitchFamily="34" charset="0"/>
                <a:ea typeface="Segoe UI" panose="020B0502040204020203" pitchFamily="34" charset="0"/>
                <a:cs typeface="Segoe UI" panose="020B0502040204020203" pitchFamily="34" charset="0"/>
              </a:rPr>
              <a:t>: 			    2.7%</a:t>
            </a:r>
          </a:p>
          <a:p>
            <a:pPr marL="285750" indent="-285750">
              <a:spcBef>
                <a:spcPts val="300"/>
              </a:spcBef>
              <a:spcAft>
                <a:spcPts val="300"/>
              </a:spcAft>
              <a:buFont typeface="Arial" panose="020B0604020202020204" pitchFamily="34" charset="0"/>
              <a:buChar char="•"/>
            </a:pPr>
            <a:r>
              <a:rPr lang="hu-HU" dirty="0">
                <a:latin typeface="Segoe UI" panose="020B0502040204020203" pitchFamily="34" charset="0"/>
                <a:ea typeface="Segoe UI" panose="020B0502040204020203" pitchFamily="34" charset="0"/>
                <a:cs typeface="Segoe UI" panose="020B0502040204020203" pitchFamily="34" charset="0"/>
              </a:rPr>
              <a:t>Exchange </a:t>
            </a:r>
            <a:r>
              <a:rPr lang="hu-HU" dirty="0" err="1">
                <a:latin typeface="Segoe UI" panose="020B0502040204020203" pitchFamily="34" charset="0"/>
                <a:ea typeface="Segoe UI" panose="020B0502040204020203" pitchFamily="34" charset="0"/>
                <a:cs typeface="Segoe UI" panose="020B0502040204020203" pitchFamily="34" charset="0"/>
              </a:rPr>
              <a:t>rates</a:t>
            </a:r>
            <a:r>
              <a:rPr lang="hu-HU" dirty="0">
                <a:latin typeface="Segoe UI" panose="020B0502040204020203" pitchFamily="34" charset="0"/>
                <a:ea typeface="Segoe UI" panose="020B0502040204020203" pitchFamily="34" charset="0"/>
                <a:cs typeface="Segoe UI" panose="020B0502040204020203" pitchFamily="34" charset="0"/>
              </a:rPr>
              <a:t>: 		   311.3 HUF/EUR, 264.8 HUF/USD, 275.1 HUF/CHF</a:t>
            </a:r>
          </a:p>
          <a:p>
            <a:pPr marL="285750" indent="-285750">
              <a:spcBef>
                <a:spcPts val="300"/>
              </a:spcBef>
              <a:spcAft>
                <a:spcPts val="300"/>
              </a:spcAft>
              <a:buFont typeface="Arial" panose="020B0604020202020204" pitchFamily="34" charset="0"/>
              <a:buChar char="•"/>
            </a:pPr>
            <a:r>
              <a:rPr lang="hu-HU" dirty="0" err="1">
                <a:latin typeface="Segoe UI" panose="020B0502040204020203" pitchFamily="34" charset="0"/>
                <a:ea typeface="Segoe UI" panose="020B0502040204020203" pitchFamily="34" charset="0"/>
                <a:cs typeface="Segoe UI" panose="020B0502040204020203" pitchFamily="34" charset="0"/>
              </a:rPr>
              <a:t>Brent</a:t>
            </a:r>
            <a:r>
              <a:rPr lang="hu-HU" dirty="0">
                <a:latin typeface="Segoe UI" panose="020B0502040204020203" pitchFamily="34" charset="0"/>
                <a:ea typeface="Segoe UI" panose="020B0502040204020203" pitchFamily="34" charset="0"/>
                <a:cs typeface="Segoe UI" panose="020B0502040204020203" pitchFamily="34" charset="0"/>
              </a:rPr>
              <a:t> </a:t>
            </a:r>
            <a:r>
              <a:rPr lang="hu-HU" dirty="0" err="1">
                <a:latin typeface="Segoe UI" panose="020B0502040204020203" pitchFamily="34" charset="0"/>
                <a:ea typeface="Segoe UI" panose="020B0502040204020203" pitchFamily="34" charset="0"/>
                <a:cs typeface="Segoe UI" panose="020B0502040204020203" pitchFamily="34" charset="0"/>
              </a:rPr>
              <a:t>oil</a:t>
            </a:r>
            <a:r>
              <a:rPr lang="hu-HU" dirty="0">
                <a:latin typeface="Segoe UI" panose="020B0502040204020203" pitchFamily="34" charset="0"/>
                <a:ea typeface="Segoe UI" panose="020B0502040204020203" pitchFamily="34" charset="0"/>
                <a:cs typeface="Segoe UI" panose="020B0502040204020203" pitchFamily="34" charset="0"/>
              </a:rPr>
              <a:t> </a:t>
            </a:r>
            <a:r>
              <a:rPr lang="hu-HU" dirty="0" err="1">
                <a:latin typeface="Segoe UI" panose="020B0502040204020203" pitchFamily="34" charset="0"/>
                <a:ea typeface="Segoe UI" panose="020B0502040204020203" pitchFamily="34" charset="0"/>
                <a:cs typeface="Segoe UI" panose="020B0502040204020203" pitchFamily="34" charset="0"/>
              </a:rPr>
              <a:t>price</a:t>
            </a:r>
            <a:r>
              <a:rPr lang="hu-HU" dirty="0">
                <a:latin typeface="Segoe UI" panose="020B0502040204020203" pitchFamily="34" charset="0"/>
                <a:ea typeface="Segoe UI" panose="020B0502040204020203" pitchFamily="34" charset="0"/>
                <a:cs typeface="Segoe UI" panose="020B0502040204020203" pitchFamily="34" charset="0"/>
              </a:rPr>
              <a:t> (</a:t>
            </a:r>
            <a:r>
              <a:rPr lang="hu-HU" dirty="0" err="1">
                <a:latin typeface="Segoe UI" panose="020B0502040204020203" pitchFamily="34" charset="0"/>
                <a:ea typeface="Segoe UI" panose="020B0502040204020203" pitchFamily="34" charset="0"/>
                <a:cs typeface="Segoe UI" panose="020B0502040204020203" pitchFamily="34" charset="0"/>
              </a:rPr>
              <a:t>annual</a:t>
            </a:r>
            <a:r>
              <a:rPr lang="hu-HU" dirty="0">
                <a:latin typeface="Segoe UI" panose="020B0502040204020203" pitchFamily="34" charset="0"/>
                <a:ea typeface="Segoe UI" panose="020B0502040204020203" pitchFamily="34" charset="0"/>
                <a:cs typeface="Segoe UI" panose="020B0502040204020203" pitchFamily="34" charset="0"/>
              </a:rPr>
              <a:t> </a:t>
            </a:r>
            <a:r>
              <a:rPr lang="hu-HU" dirty="0" err="1">
                <a:latin typeface="Segoe UI" panose="020B0502040204020203" pitchFamily="34" charset="0"/>
                <a:ea typeface="Segoe UI" panose="020B0502040204020203" pitchFamily="34" charset="0"/>
                <a:cs typeface="Segoe UI" panose="020B0502040204020203" pitchFamily="34" charset="0"/>
              </a:rPr>
              <a:t>average</a:t>
            </a:r>
            <a:r>
              <a:rPr lang="hu-HU" dirty="0">
                <a:latin typeface="Segoe UI" panose="020B0502040204020203" pitchFamily="34" charset="0"/>
                <a:ea typeface="Segoe UI" panose="020B0502040204020203" pitchFamily="34" charset="0"/>
                <a:cs typeface="Segoe UI" panose="020B0502040204020203" pitchFamily="34" charset="0"/>
              </a:rPr>
              <a:t>): 	   61.8 $/</a:t>
            </a:r>
            <a:r>
              <a:rPr lang="hu-HU" dirty="0" err="1">
                <a:latin typeface="Segoe UI" panose="020B0502040204020203" pitchFamily="34" charset="0"/>
                <a:ea typeface="Segoe UI" panose="020B0502040204020203" pitchFamily="34" charset="0"/>
                <a:cs typeface="Segoe UI" panose="020B0502040204020203" pitchFamily="34" charset="0"/>
              </a:rPr>
              <a:t>barel</a:t>
            </a:r>
            <a:endParaRPr lang="hu-HU" dirty="0">
              <a:latin typeface="Segoe UI" panose="020B0502040204020203" pitchFamily="34" charset="0"/>
              <a:ea typeface="Segoe UI" panose="020B0502040204020203" pitchFamily="34" charset="0"/>
              <a:cs typeface="Segoe UI" panose="020B0502040204020203" pitchFamily="34" charset="0"/>
            </a:endParaRPr>
          </a:p>
          <a:p>
            <a:pPr marL="285750" indent="-285750">
              <a:spcBef>
                <a:spcPts val="300"/>
              </a:spcBef>
              <a:spcAft>
                <a:spcPts val="300"/>
              </a:spcAft>
              <a:buFont typeface="Arial" panose="020B0604020202020204" pitchFamily="34" charset="0"/>
              <a:buChar char="•"/>
            </a:pPr>
            <a:r>
              <a:rPr lang="hu-HU" dirty="0" err="1">
                <a:latin typeface="Segoe UI" panose="020B0502040204020203" pitchFamily="34" charset="0"/>
                <a:ea typeface="Segoe UI" panose="020B0502040204020203" pitchFamily="34" charset="0"/>
                <a:cs typeface="Segoe UI" panose="020B0502040204020203" pitchFamily="34" charset="0"/>
              </a:rPr>
              <a:t>Growth</a:t>
            </a:r>
            <a:r>
              <a:rPr lang="hu-HU" dirty="0">
                <a:latin typeface="Segoe UI" panose="020B0502040204020203" pitchFamily="34" charset="0"/>
                <a:ea typeface="Segoe UI" panose="020B0502040204020203" pitchFamily="34" charset="0"/>
                <a:cs typeface="Segoe UI" panose="020B0502040204020203" pitchFamily="34" charset="0"/>
              </a:rPr>
              <a:t> </a:t>
            </a:r>
            <a:r>
              <a:rPr lang="hu-HU" dirty="0" err="1">
                <a:latin typeface="Segoe UI" panose="020B0502040204020203" pitchFamily="34" charset="0"/>
                <a:ea typeface="Segoe UI" panose="020B0502040204020203" pitchFamily="34" charset="0"/>
                <a:cs typeface="Segoe UI" panose="020B0502040204020203" pitchFamily="34" charset="0"/>
              </a:rPr>
              <a:t>in</a:t>
            </a:r>
            <a:r>
              <a:rPr lang="hu-HU" dirty="0">
                <a:latin typeface="Segoe UI" panose="020B0502040204020203" pitchFamily="34" charset="0"/>
                <a:ea typeface="Segoe UI" panose="020B0502040204020203" pitchFamily="34" charset="0"/>
                <a:cs typeface="Segoe UI" panose="020B0502040204020203" pitchFamily="34" charset="0"/>
              </a:rPr>
              <a:t> </a:t>
            </a:r>
            <a:r>
              <a:rPr lang="hu-HU" dirty="0" err="1">
                <a:latin typeface="Segoe UI" panose="020B0502040204020203" pitchFamily="34" charset="0"/>
                <a:ea typeface="Segoe UI" panose="020B0502040204020203" pitchFamily="34" charset="0"/>
                <a:cs typeface="Segoe UI" panose="020B0502040204020203" pitchFamily="34" charset="0"/>
              </a:rPr>
              <a:t>gross</a:t>
            </a:r>
            <a:r>
              <a:rPr lang="hu-HU" dirty="0">
                <a:latin typeface="Segoe UI" panose="020B0502040204020203" pitchFamily="34" charset="0"/>
                <a:ea typeface="Segoe UI" panose="020B0502040204020203" pitchFamily="34" charset="0"/>
                <a:cs typeface="Segoe UI" panose="020B0502040204020203" pitchFamily="34" charset="0"/>
              </a:rPr>
              <a:t> </a:t>
            </a:r>
            <a:r>
              <a:rPr lang="hu-HU" dirty="0" err="1">
                <a:latin typeface="Segoe UI" panose="020B0502040204020203" pitchFamily="34" charset="0"/>
                <a:ea typeface="Segoe UI" panose="020B0502040204020203" pitchFamily="34" charset="0"/>
                <a:cs typeface="Segoe UI" panose="020B0502040204020203" pitchFamily="34" charset="0"/>
              </a:rPr>
              <a:t>wage</a:t>
            </a:r>
            <a:r>
              <a:rPr lang="hu-HU" dirty="0">
                <a:latin typeface="Segoe UI" panose="020B0502040204020203" pitchFamily="34" charset="0"/>
                <a:ea typeface="Segoe UI" panose="020B0502040204020203" pitchFamily="34" charset="0"/>
                <a:cs typeface="Segoe UI" panose="020B0502040204020203" pitchFamily="34" charset="0"/>
              </a:rPr>
              <a:t> </a:t>
            </a:r>
            <a:r>
              <a:rPr lang="hu-HU" dirty="0" err="1">
                <a:latin typeface="Segoe UI" panose="020B0502040204020203" pitchFamily="34" charset="0"/>
                <a:ea typeface="Segoe UI" panose="020B0502040204020203" pitchFamily="34" charset="0"/>
                <a:cs typeface="Segoe UI" panose="020B0502040204020203" pitchFamily="34" charset="0"/>
              </a:rPr>
              <a:t>bill</a:t>
            </a:r>
            <a:r>
              <a:rPr lang="hu-HU" dirty="0">
                <a:latin typeface="Segoe UI" panose="020B0502040204020203" pitchFamily="34" charset="0"/>
                <a:ea typeface="Segoe UI" panose="020B0502040204020203" pitchFamily="34" charset="0"/>
                <a:cs typeface="Segoe UI" panose="020B0502040204020203" pitchFamily="34" charset="0"/>
              </a:rPr>
              <a:t>: 	   10.3%</a:t>
            </a:r>
          </a:p>
          <a:p>
            <a:pPr marL="285750" indent="-285750">
              <a:spcBef>
                <a:spcPts val="300"/>
              </a:spcBef>
              <a:spcAft>
                <a:spcPts val="300"/>
              </a:spcAft>
              <a:buFont typeface="Arial" panose="020B0604020202020204" pitchFamily="34" charset="0"/>
              <a:buChar char="•"/>
            </a:pPr>
            <a:r>
              <a:rPr lang="hu-HU" dirty="0" err="1">
                <a:latin typeface="Segoe UI" panose="020B0502040204020203" pitchFamily="34" charset="0"/>
                <a:ea typeface="Segoe UI" panose="020B0502040204020203" pitchFamily="34" charset="0"/>
                <a:cs typeface="Segoe UI" panose="020B0502040204020203" pitchFamily="34" charset="0"/>
              </a:rPr>
              <a:t>Growth</a:t>
            </a:r>
            <a:r>
              <a:rPr lang="hu-HU" dirty="0">
                <a:latin typeface="Segoe UI" panose="020B0502040204020203" pitchFamily="34" charset="0"/>
                <a:ea typeface="Segoe UI" panose="020B0502040204020203" pitchFamily="34" charset="0"/>
                <a:cs typeface="Segoe UI" panose="020B0502040204020203" pitchFamily="34" charset="0"/>
              </a:rPr>
              <a:t> </a:t>
            </a:r>
            <a:r>
              <a:rPr lang="hu-HU" dirty="0" err="1">
                <a:latin typeface="Segoe UI" panose="020B0502040204020203" pitchFamily="34" charset="0"/>
                <a:ea typeface="Segoe UI" panose="020B0502040204020203" pitchFamily="34" charset="0"/>
                <a:cs typeface="Segoe UI" panose="020B0502040204020203" pitchFamily="34" charset="0"/>
              </a:rPr>
              <a:t>in</a:t>
            </a:r>
            <a:r>
              <a:rPr lang="hu-HU" dirty="0">
                <a:latin typeface="Segoe UI" panose="020B0502040204020203" pitchFamily="34" charset="0"/>
                <a:ea typeface="Segoe UI" panose="020B0502040204020203" pitchFamily="34" charset="0"/>
                <a:cs typeface="Segoe UI" panose="020B0502040204020203" pitchFamily="34" charset="0"/>
              </a:rPr>
              <a:t> </a:t>
            </a:r>
            <a:r>
              <a:rPr lang="hu-HU" dirty="0" err="1">
                <a:latin typeface="Segoe UI" panose="020B0502040204020203" pitchFamily="34" charset="0"/>
                <a:ea typeface="Segoe UI" panose="020B0502040204020203" pitchFamily="34" charset="0"/>
                <a:cs typeface="Segoe UI" panose="020B0502040204020203" pitchFamily="34" charset="0"/>
              </a:rPr>
              <a:t>gross</a:t>
            </a:r>
            <a:r>
              <a:rPr lang="hu-HU" dirty="0">
                <a:latin typeface="Segoe UI" panose="020B0502040204020203" pitchFamily="34" charset="0"/>
                <a:ea typeface="Segoe UI" panose="020B0502040204020203" pitchFamily="34" charset="0"/>
                <a:cs typeface="Segoe UI" panose="020B0502040204020203" pitchFamily="34" charset="0"/>
              </a:rPr>
              <a:t> </a:t>
            </a:r>
            <a:r>
              <a:rPr lang="hu-HU" dirty="0" err="1">
                <a:latin typeface="Segoe UI" panose="020B0502040204020203" pitchFamily="34" charset="0"/>
                <a:ea typeface="Segoe UI" panose="020B0502040204020203" pitchFamily="34" charset="0"/>
                <a:cs typeface="Segoe UI" panose="020B0502040204020203" pitchFamily="34" charset="0"/>
              </a:rPr>
              <a:t>average</a:t>
            </a:r>
            <a:r>
              <a:rPr lang="hu-HU" dirty="0">
                <a:latin typeface="Segoe UI" panose="020B0502040204020203" pitchFamily="34" charset="0"/>
                <a:ea typeface="Segoe UI" panose="020B0502040204020203" pitchFamily="34" charset="0"/>
                <a:cs typeface="Segoe UI" panose="020B0502040204020203" pitchFamily="34" charset="0"/>
              </a:rPr>
              <a:t> </a:t>
            </a:r>
            <a:r>
              <a:rPr lang="hu-HU" dirty="0" err="1">
                <a:latin typeface="Segoe UI" panose="020B0502040204020203" pitchFamily="34" charset="0"/>
                <a:ea typeface="Segoe UI" panose="020B0502040204020203" pitchFamily="34" charset="0"/>
                <a:cs typeface="Segoe UI" panose="020B0502040204020203" pitchFamily="34" charset="0"/>
              </a:rPr>
              <a:t>earnings</a:t>
            </a:r>
            <a:r>
              <a:rPr lang="hu-HU" dirty="0">
                <a:latin typeface="Segoe UI" panose="020B0502040204020203" pitchFamily="34" charset="0"/>
                <a:ea typeface="Segoe UI" panose="020B0502040204020203" pitchFamily="34" charset="0"/>
                <a:cs typeface="Segoe UI" panose="020B0502040204020203" pitchFamily="34" charset="0"/>
              </a:rPr>
              <a:t>:    8.8%</a:t>
            </a:r>
          </a:p>
          <a:p>
            <a:pPr marL="285750" indent="-285750">
              <a:spcBef>
                <a:spcPts val="300"/>
              </a:spcBef>
              <a:spcAft>
                <a:spcPts val="300"/>
              </a:spcAft>
              <a:buFont typeface="Arial" panose="020B0604020202020204" pitchFamily="34" charset="0"/>
              <a:buChar char="•"/>
            </a:pPr>
            <a:r>
              <a:rPr lang="hu-HU" dirty="0" err="1">
                <a:latin typeface="Segoe UI" panose="020B0502040204020203" pitchFamily="34" charset="0"/>
                <a:ea typeface="Segoe UI" panose="020B0502040204020203" pitchFamily="34" charset="0"/>
                <a:cs typeface="Segoe UI" panose="020B0502040204020203" pitchFamily="34" charset="0"/>
              </a:rPr>
              <a:t>Growth</a:t>
            </a:r>
            <a:r>
              <a:rPr lang="hu-HU" dirty="0">
                <a:latin typeface="Segoe UI" panose="020B0502040204020203" pitchFamily="34" charset="0"/>
                <a:ea typeface="Segoe UI" panose="020B0502040204020203" pitchFamily="34" charset="0"/>
                <a:cs typeface="Segoe UI" panose="020B0502040204020203" pitchFamily="34" charset="0"/>
              </a:rPr>
              <a:t> </a:t>
            </a:r>
            <a:r>
              <a:rPr lang="hu-HU" dirty="0" err="1">
                <a:latin typeface="Segoe UI" panose="020B0502040204020203" pitchFamily="34" charset="0"/>
                <a:ea typeface="Segoe UI" panose="020B0502040204020203" pitchFamily="34" charset="0"/>
                <a:cs typeface="Segoe UI" panose="020B0502040204020203" pitchFamily="34" charset="0"/>
              </a:rPr>
              <a:t>in</a:t>
            </a:r>
            <a:r>
              <a:rPr lang="hu-HU" dirty="0">
                <a:latin typeface="Segoe UI" panose="020B0502040204020203" pitchFamily="34" charset="0"/>
                <a:ea typeface="Segoe UI" panose="020B0502040204020203" pitchFamily="34" charset="0"/>
                <a:cs typeface="Segoe UI" panose="020B0502040204020203" pitchFamily="34" charset="0"/>
              </a:rPr>
              <a:t> </a:t>
            </a:r>
            <a:r>
              <a:rPr lang="hu-HU" dirty="0" err="1">
                <a:latin typeface="Segoe UI" panose="020B0502040204020203" pitchFamily="34" charset="0"/>
                <a:ea typeface="Segoe UI" panose="020B0502040204020203" pitchFamily="34" charset="0"/>
                <a:cs typeface="Segoe UI" panose="020B0502040204020203" pitchFamily="34" charset="0"/>
              </a:rPr>
              <a:t>employment</a:t>
            </a:r>
            <a:r>
              <a:rPr lang="hu-HU" dirty="0">
                <a:latin typeface="Segoe UI" panose="020B0502040204020203" pitchFamily="34" charset="0"/>
                <a:ea typeface="Segoe UI" panose="020B0502040204020203" pitchFamily="34" charset="0"/>
                <a:cs typeface="Segoe UI" panose="020B0502040204020203" pitchFamily="34" charset="0"/>
              </a:rPr>
              <a:t>:		     1.5%</a:t>
            </a:r>
          </a:p>
        </p:txBody>
      </p:sp>
    </p:spTree>
    <p:extLst>
      <p:ext uri="{BB962C8B-B14F-4D97-AF65-F5344CB8AC3E}">
        <p14:creationId xmlns:p14="http://schemas.microsoft.com/office/powerpoint/2010/main" val="1225947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9947"/>
            <a:ext cx="9165771" cy="577132"/>
          </a:xfrm>
        </p:spPr>
        <p:txBody>
          <a:bodyPr>
            <a:normAutofit fontScale="90000"/>
          </a:bodyPr>
          <a:lstStyle/>
          <a:p>
            <a:r>
              <a:rPr lang="hu-HU" sz="2400" dirty="0" err="1"/>
              <a:t>Planning</a:t>
            </a:r>
            <a:r>
              <a:rPr lang="hu-HU" sz="2400" dirty="0"/>
              <a:t> </a:t>
            </a:r>
            <a:r>
              <a:rPr lang="hu-HU" sz="2400" dirty="0" err="1"/>
              <a:t>information</a:t>
            </a:r>
            <a:r>
              <a:rPr lang="hu-HU" sz="2400" dirty="0"/>
              <a:t> II. T</a:t>
            </a:r>
            <a:r>
              <a:rPr lang="en-US" sz="2400" dirty="0"/>
              <a:t>he criteria to be considered </a:t>
            </a:r>
            <a:r>
              <a:rPr lang="hu-HU" sz="2400" dirty="0" err="1"/>
              <a:t>in</a:t>
            </a:r>
            <a:r>
              <a:rPr lang="hu-HU" sz="2400" dirty="0"/>
              <a:t> </a:t>
            </a:r>
            <a:r>
              <a:rPr lang="en-US" sz="2400" dirty="0"/>
              <a:t>the planning</a:t>
            </a:r>
            <a:endParaRPr lang="hu-HU" sz="2400" dirty="0"/>
          </a:p>
        </p:txBody>
      </p:sp>
      <p:cxnSp>
        <p:nvCxnSpPr>
          <p:cNvPr id="5" name="Egyenes összekötő 4"/>
          <p:cNvCxnSpPr/>
          <p:nvPr/>
        </p:nvCxnSpPr>
        <p:spPr>
          <a:xfrm>
            <a:off x="126926" y="587079"/>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 name="Téglalap 2"/>
          <p:cNvSpPr/>
          <p:nvPr/>
        </p:nvSpPr>
        <p:spPr>
          <a:xfrm>
            <a:off x="0" y="692696"/>
            <a:ext cx="9144000" cy="5224507"/>
          </a:xfrm>
          <a:prstGeom prst="rect">
            <a:avLst/>
          </a:prstGeom>
        </p:spPr>
        <p:txBody>
          <a:bodyPr wrap="square">
            <a:spAutoFit/>
          </a:bodyPr>
          <a:lstStyle/>
          <a:p>
            <a:pPr marL="342900" lvl="0" indent="-342900">
              <a:spcBef>
                <a:spcPts val="300"/>
              </a:spcBef>
              <a:spcAft>
                <a:spcPts val="300"/>
              </a:spcAft>
              <a:buFont typeface="Wingdings" panose="05000000000000000000" pitchFamily="2" charset="2"/>
              <a:buChar char="ü"/>
            </a:pPr>
            <a:r>
              <a:rPr lang="en-US" sz="2000" dirty="0">
                <a:solidFill>
                  <a:prstClr val="black"/>
                </a:solidFill>
                <a:latin typeface="Segoe UI" panose="020B0502040204020203" pitchFamily="34" charset="0"/>
                <a:ea typeface="Segoe UI" panose="020B0502040204020203" pitchFamily="34" charset="0"/>
                <a:cs typeface="Segoe UI" panose="020B0502040204020203" pitchFamily="34" charset="0"/>
              </a:rPr>
              <a:t>the </a:t>
            </a:r>
            <a:r>
              <a:rPr lang="hu-HU" sz="2000" dirty="0" err="1">
                <a:solidFill>
                  <a:prstClr val="black"/>
                </a:solidFill>
                <a:latin typeface="Segoe UI" panose="020B0502040204020203" pitchFamily="34" charset="0"/>
                <a:ea typeface="Segoe UI" panose="020B0502040204020203" pitchFamily="34" charset="0"/>
                <a:cs typeface="Segoe UI" panose="020B0502040204020203" pitchFamily="34" charset="0"/>
              </a:rPr>
              <a:t>detailed</a:t>
            </a:r>
            <a:r>
              <a:rPr lang="hu-HU" sz="2000" dirty="0">
                <a:solidFill>
                  <a:prstClr val="black"/>
                </a:solidFill>
                <a:latin typeface="Segoe UI" panose="020B0502040204020203" pitchFamily="34" charset="0"/>
                <a:ea typeface="Segoe UI" panose="020B0502040204020203" pitchFamily="34" charset="0"/>
                <a:cs typeface="Segoe UI" panose="020B0502040204020203" pitchFamily="34" charset="0"/>
              </a:rPr>
              <a:t> </a:t>
            </a:r>
            <a:r>
              <a:rPr lang="hu-HU" sz="2000" dirty="0" err="1">
                <a:solidFill>
                  <a:prstClr val="black"/>
                </a:solidFill>
                <a:latin typeface="Segoe UI" panose="020B0502040204020203" pitchFamily="34" charset="0"/>
                <a:ea typeface="Segoe UI" panose="020B0502040204020203" pitchFamily="34" charset="0"/>
                <a:cs typeface="Segoe UI" panose="020B0502040204020203" pitchFamily="34" charset="0"/>
              </a:rPr>
              <a:t>budget</a:t>
            </a:r>
            <a:r>
              <a:rPr lang="hu-HU" sz="2000" dirty="0">
                <a:solidFill>
                  <a:prstClr val="black"/>
                </a:solidFill>
                <a:latin typeface="Segoe UI" panose="020B0502040204020203" pitchFamily="34" charset="0"/>
                <a:ea typeface="Segoe UI" panose="020B0502040204020203" pitchFamily="34" charset="0"/>
                <a:cs typeface="Segoe UI" panose="020B0502040204020203" pitchFamily="34" charset="0"/>
              </a:rPr>
              <a:t> </a:t>
            </a:r>
            <a:r>
              <a:rPr lang="hu-HU" sz="2000" b="1" dirty="0" err="1">
                <a:solidFill>
                  <a:prstClr val="black"/>
                </a:solidFill>
                <a:latin typeface="Segoe UI" panose="020B0502040204020203" pitchFamily="34" charset="0"/>
                <a:ea typeface="Segoe UI" panose="020B0502040204020203" pitchFamily="34" charset="0"/>
                <a:cs typeface="Segoe UI" panose="020B0502040204020203" pitchFamily="34" charset="0"/>
              </a:rPr>
              <a:t>plan</a:t>
            </a:r>
            <a:r>
              <a:rPr lang="hu-HU" sz="2000" b="1" dirty="0">
                <a:solidFill>
                  <a:prstClr val="black"/>
                </a:solidFill>
                <a:latin typeface="Segoe UI" panose="020B0502040204020203" pitchFamily="34" charset="0"/>
                <a:ea typeface="Segoe UI" panose="020B0502040204020203" pitchFamily="34" charset="0"/>
                <a:cs typeface="Segoe UI" panose="020B0502040204020203" pitchFamily="34" charset="0"/>
              </a:rPr>
              <a:t> </a:t>
            </a:r>
            <a:r>
              <a:rPr lang="hu-HU" sz="2000" b="1" dirty="0" err="1">
                <a:solidFill>
                  <a:prstClr val="black"/>
                </a:solidFill>
                <a:latin typeface="Segoe UI" panose="020B0502040204020203" pitchFamily="34" charset="0"/>
                <a:ea typeface="Segoe UI" panose="020B0502040204020203" pitchFamily="34" charset="0"/>
                <a:cs typeface="Segoe UI" panose="020B0502040204020203" pitchFamily="34" charset="0"/>
              </a:rPr>
              <a:t>for</a:t>
            </a:r>
            <a:r>
              <a:rPr lang="hu-HU" sz="2000" b="1" dirty="0">
                <a:solidFill>
                  <a:prstClr val="black"/>
                </a:solidFill>
                <a:latin typeface="Segoe UI" panose="020B0502040204020203" pitchFamily="34" charset="0"/>
                <a:ea typeface="Segoe UI" panose="020B0502040204020203" pitchFamily="34" charset="0"/>
                <a:cs typeface="Segoe UI" panose="020B0502040204020203" pitchFamily="34" charset="0"/>
              </a:rPr>
              <a:t> </a:t>
            </a:r>
            <a:r>
              <a:rPr lang="hu-HU" sz="2000" b="1" dirty="0" err="1">
                <a:solidFill>
                  <a:prstClr val="black"/>
                </a:solidFill>
                <a:latin typeface="Segoe UI" panose="020B0502040204020203" pitchFamily="34" charset="0"/>
                <a:ea typeface="Segoe UI" panose="020B0502040204020203" pitchFamily="34" charset="0"/>
                <a:cs typeface="Segoe UI" panose="020B0502040204020203" pitchFamily="34" charset="0"/>
              </a:rPr>
              <a:t>each</a:t>
            </a:r>
            <a:r>
              <a:rPr lang="en-US" sz="2000" b="1" dirty="0">
                <a:solidFill>
                  <a:prstClr val="black"/>
                </a:solidFill>
                <a:latin typeface="Segoe UI" panose="020B0502040204020203" pitchFamily="34" charset="0"/>
                <a:ea typeface="Segoe UI" panose="020B0502040204020203" pitchFamily="34" charset="0"/>
                <a:cs typeface="Segoe UI" panose="020B0502040204020203" pitchFamily="34" charset="0"/>
              </a:rPr>
              <a:t> chapter</a:t>
            </a:r>
            <a:r>
              <a:rPr lang="en-US" sz="2000" dirty="0">
                <a:solidFill>
                  <a:prstClr val="black"/>
                </a:solidFill>
                <a:latin typeface="Segoe UI" panose="020B0502040204020203" pitchFamily="34" charset="0"/>
                <a:ea typeface="Segoe UI" panose="020B0502040204020203" pitchFamily="34" charset="0"/>
                <a:cs typeface="Segoe UI" panose="020B0502040204020203" pitchFamily="34" charset="0"/>
              </a:rPr>
              <a:t> is prepared by the managing body </a:t>
            </a:r>
            <a:r>
              <a:rPr lang="hu-HU" sz="2000" dirty="0">
                <a:solidFill>
                  <a:prstClr val="black"/>
                </a:solidFill>
                <a:latin typeface="Segoe UI" panose="020B0502040204020203" pitchFamily="34" charset="0"/>
                <a:ea typeface="Segoe UI" panose="020B0502040204020203" pitchFamily="34" charset="0"/>
                <a:cs typeface="Segoe UI" panose="020B0502040204020203" pitchFamily="34" charset="0"/>
              </a:rPr>
              <a:t>of </a:t>
            </a:r>
            <a:r>
              <a:rPr lang="en-US" sz="2000" dirty="0">
                <a:solidFill>
                  <a:prstClr val="black"/>
                </a:solidFill>
                <a:latin typeface="Segoe UI" panose="020B0502040204020203" pitchFamily="34" charset="0"/>
                <a:ea typeface="Segoe UI" panose="020B0502040204020203" pitchFamily="34" charset="0"/>
                <a:cs typeface="Segoe UI" panose="020B0502040204020203" pitchFamily="34" charset="0"/>
              </a:rPr>
              <a:t>the </a:t>
            </a:r>
            <a:r>
              <a:rPr lang="en-US" sz="2000" b="1" dirty="0">
                <a:solidFill>
                  <a:prstClr val="black"/>
                </a:solidFill>
                <a:latin typeface="Segoe UI" panose="020B0502040204020203" pitchFamily="34" charset="0"/>
                <a:ea typeface="Segoe UI" panose="020B0502040204020203" pitchFamily="34" charset="0"/>
                <a:cs typeface="Segoe UI" panose="020B0502040204020203" pitchFamily="34" charset="0"/>
              </a:rPr>
              <a:t>chapter</a:t>
            </a:r>
            <a:r>
              <a:rPr lang="hu-HU" sz="2000" dirty="0">
                <a:solidFill>
                  <a:prstClr val="black"/>
                </a:solidFill>
                <a:latin typeface="Segoe UI" panose="020B0502040204020203" pitchFamily="34" charset="0"/>
                <a:ea typeface="Segoe UI" panose="020B0502040204020203" pitchFamily="34" charset="0"/>
                <a:cs typeface="Segoe UI" panose="020B0502040204020203" pitchFamily="34" charset="0"/>
              </a:rPr>
              <a:t> </a:t>
            </a:r>
            <a:r>
              <a:rPr lang="en-US" sz="2000" dirty="0">
                <a:solidFill>
                  <a:prstClr val="black"/>
                </a:solidFill>
                <a:latin typeface="Segoe UI" panose="020B0502040204020203" pitchFamily="34" charset="0"/>
                <a:ea typeface="Segoe UI" panose="020B0502040204020203" pitchFamily="34" charset="0"/>
                <a:cs typeface="Segoe UI" panose="020B0502040204020203" pitchFamily="34" charset="0"/>
              </a:rPr>
              <a:t>and sent to the </a:t>
            </a:r>
            <a:r>
              <a:rPr lang="hu-HU" sz="2000" dirty="0" err="1">
                <a:solidFill>
                  <a:prstClr val="black"/>
                </a:solidFill>
                <a:latin typeface="Segoe UI" panose="020B0502040204020203" pitchFamily="34" charset="0"/>
                <a:ea typeface="Segoe UI" panose="020B0502040204020203" pitchFamily="34" charset="0"/>
                <a:cs typeface="Segoe UI" panose="020B0502040204020203" pitchFamily="34" charset="0"/>
              </a:rPr>
              <a:t>Ministry</a:t>
            </a:r>
            <a:r>
              <a:rPr lang="hu-HU" sz="2000" dirty="0">
                <a:solidFill>
                  <a:prstClr val="black"/>
                </a:solidFill>
                <a:latin typeface="Segoe UI" panose="020B0502040204020203" pitchFamily="34" charset="0"/>
                <a:ea typeface="Segoe UI" panose="020B0502040204020203" pitchFamily="34" charset="0"/>
                <a:cs typeface="Segoe UI" panose="020B0502040204020203" pitchFamily="34" charset="0"/>
              </a:rPr>
              <a:t> of </a:t>
            </a:r>
            <a:r>
              <a:rPr lang="hu-HU" sz="2000" dirty="0" err="1">
                <a:solidFill>
                  <a:prstClr val="black"/>
                </a:solidFill>
                <a:latin typeface="Segoe UI" panose="020B0502040204020203" pitchFamily="34" charset="0"/>
                <a:ea typeface="Segoe UI" panose="020B0502040204020203" pitchFamily="34" charset="0"/>
                <a:cs typeface="Segoe UI" panose="020B0502040204020203" pitchFamily="34" charset="0"/>
              </a:rPr>
              <a:t>Finance</a:t>
            </a:r>
            <a:r>
              <a:rPr lang="en-US" sz="2000" dirty="0">
                <a:solidFill>
                  <a:prstClr val="black"/>
                </a:solidFill>
                <a:latin typeface="Segoe UI" panose="020B0502040204020203" pitchFamily="34" charset="0"/>
                <a:ea typeface="Segoe UI" panose="020B0502040204020203" pitchFamily="34" charset="0"/>
                <a:cs typeface="Segoe UI" panose="020B0502040204020203" pitchFamily="34" charset="0"/>
              </a:rPr>
              <a:t> </a:t>
            </a:r>
            <a:endParaRPr lang="hu-HU" sz="2000" b="1"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342900" lvl="0" indent="-342900">
              <a:spcBef>
                <a:spcPts val="300"/>
              </a:spcBef>
              <a:spcAft>
                <a:spcPts val="300"/>
              </a:spcAft>
              <a:buFont typeface="Wingdings" panose="05000000000000000000" pitchFamily="2" charset="2"/>
              <a:buChar char="ü"/>
            </a:pPr>
            <a:r>
              <a:rPr lang="hu-HU" sz="2000" dirty="0" err="1">
                <a:solidFill>
                  <a:prstClr val="black"/>
                </a:solidFill>
                <a:latin typeface="Segoe UI" panose="020B0502040204020203" pitchFamily="34" charset="0"/>
                <a:ea typeface="Segoe UI" panose="020B0502040204020203" pitchFamily="34" charset="0"/>
                <a:cs typeface="Segoe UI" panose="020B0502040204020203" pitchFamily="34" charset="0"/>
              </a:rPr>
              <a:t>basis</a:t>
            </a:r>
            <a:r>
              <a:rPr lang="hu-HU" sz="2000" dirty="0">
                <a:solidFill>
                  <a:prstClr val="black"/>
                </a:solidFill>
                <a:latin typeface="Segoe UI" panose="020B0502040204020203" pitchFamily="34" charset="0"/>
                <a:ea typeface="Segoe UI" panose="020B0502040204020203" pitchFamily="34" charset="0"/>
                <a:cs typeface="Segoe UI" panose="020B0502040204020203" pitchFamily="34" charset="0"/>
              </a:rPr>
              <a:t> </a:t>
            </a:r>
            <a:r>
              <a:rPr lang="hu-HU" sz="2000" dirty="0" err="1">
                <a:solidFill>
                  <a:prstClr val="black"/>
                </a:solidFill>
                <a:latin typeface="Segoe UI" panose="020B0502040204020203" pitchFamily="34" charset="0"/>
                <a:ea typeface="Segoe UI" panose="020B0502040204020203" pitchFamily="34" charset="0"/>
                <a:cs typeface="Segoe UI" panose="020B0502040204020203" pitchFamily="34" charset="0"/>
              </a:rPr>
              <a:t>planning</a:t>
            </a:r>
            <a:r>
              <a:rPr lang="hu-HU" sz="2000" dirty="0">
                <a:solidFill>
                  <a:prstClr val="black"/>
                </a:solidFill>
                <a:latin typeface="Segoe UI" panose="020B0502040204020203" pitchFamily="34" charset="0"/>
                <a:ea typeface="Segoe UI" panose="020B0502040204020203" pitchFamily="34" charset="0"/>
                <a:cs typeface="Segoe UI" panose="020B0502040204020203" pitchFamily="34" charset="0"/>
              </a:rPr>
              <a:t> :</a:t>
            </a:r>
          </a:p>
          <a:p>
            <a:pPr marL="1200150" lvl="2" indent="-400050">
              <a:buFont typeface="Wingdings" panose="05000000000000000000" pitchFamily="2" charset="2"/>
              <a:buChar char="§"/>
              <a:tabLst>
                <a:tab pos="990600" algn="l"/>
              </a:tabLst>
            </a:pPr>
            <a:r>
              <a:rPr lang="hu-HU" dirty="0" err="1">
                <a:solidFill>
                  <a:prstClr val="black"/>
                </a:solidFill>
                <a:latin typeface="Segoe UI" panose="020B0502040204020203" pitchFamily="34" charset="0"/>
                <a:ea typeface="Segoe UI" panose="020B0502040204020203" pitchFamily="34" charset="0"/>
                <a:cs typeface="Segoe UI" panose="020B0502040204020203" pitchFamily="34" charset="0"/>
              </a:rPr>
              <a:t>uses</a:t>
            </a:r>
            <a:r>
              <a:rPr lang="hu-HU" dirty="0">
                <a:solidFill>
                  <a:prstClr val="black"/>
                </a:solidFill>
                <a:latin typeface="Segoe UI" panose="020B0502040204020203" pitchFamily="34" charset="0"/>
                <a:ea typeface="Segoe UI" panose="020B0502040204020203" pitchFamily="34" charset="0"/>
                <a:cs typeface="Segoe UI" panose="020B0502040204020203" pitchFamily="34" charset="0"/>
              </a:rPr>
              <a:t> </a:t>
            </a:r>
            <a:r>
              <a:rPr lang="en-US" dirty="0">
                <a:solidFill>
                  <a:prstClr val="black"/>
                </a:solidFill>
                <a:latin typeface="Segoe UI" panose="020B0502040204020203" pitchFamily="34" charset="0"/>
                <a:ea typeface="Segoe UI" panose="020B0502040204020203" pitchFamily="34" charset="0"/>
                <a:cs typeface="Segoe UI" panose="020B0502040204020203" pitchFamily="34" charset="0"/>
              </a:rPr>
              <a:t>data from the base year</a:t>
            </a:r>
            <a:r>
              <a:rPr lang="hu-HU" dirty="0">
                <a:solidFill>
                  <a:prstClr val="black"/>
                </a:solidFill>
                <a:latin typeface="Segoe UI" panose="020B0502040204020203" pitchFamily="34" charset="0"/>
                <a:ea typeface="Segoe UI" panose="020B0502040204020203" pitchFamily="34" charset="0"/>
                <a:cs typeface="Segoe UI" panose="020B0502040204020203" pitchFamily="34" charset="0"/>
              </a:rPr>
              <a:t> (Exp</a:t>
            </a:r>
            <a:r>
              <a:rPr lang="hu-HU" baseline="-25000" dirty="0">
                <a:solidFill>
                  <a:prstClr val="black"/>
                </a:solidFill>
                <a:latin typeface="Segoe UI" panose="020B0502040204020203" pitchFamily="34" charset="0"/>
                <a:ea typeface="Segoe UI" panose="020B0502040204020203" pitchFamily="34" charset="0"/>
                <a:cs typeface="Segoe UI" panose="020B0502040204020203" pitchFamily="34" charset="0"/>
              </a:rPr>
              <a:t>t-1</a:t>
            </a:r>
            <a:r>
              <a:rPr lang="hu-HU" dirty="0">
                <a:solidFill>
                  <a:prstClr val="black"/>
                </a:solidFill>
                <a:latin typeface="Segoe UI" panose="020B0502040204020203" pitchFamily="34" charset="0"/>
                <a:ea typeface="Segoe UI" panose="020B0502040204020203" pitchFamily="34" charset="0"/>
                <a:cs typeface="Segoe UI" panose="020B0502040204020203" pitchFamily="34" charset="0"/>
              </a:rPr>
              <a:t>) and </a:t>
            </a:r>
          </a:p>
          <a:p>
            <a:pPr marL="1200150" lvl="2" indent="-400050">
              <a:buFont typeface="Wingdings" panose="05000000000000000000" pitchFamily="2" charset="2"/>
              <a:buChar char="§"/>
              <a:tabLst>
                <a:tab pos="990600" algn="l"/>
              </a:tabLst>
            </a:pPr>
            <a:r>
              <a:rPr lang="hu-HU" dirty="0" err="1">
                <a:solidFill>
                  <a:prstClr val="black"/>
                </a:solidFill>
                <a:latin typeface="Segoe UI" panose="020B0502040204020203" pitchFamily="34" charset="0"/>
                <a:ea typeface="Segoe UI" panose="020B0502040204020203" pitchFamily="34" charset="0"/>
                <a:cs typeface="Segoe UI" panose="020B0502040204020203" pitchFamily="34" charset="0"/>
              </a:rPr>
              <a:t>corrects</a:t>
            </a:r>
            <a:r>
              <a:rPr lang="hu-HU" dirty="0">
                <a:solidFill>
                  <a:prstClr val="black"/>
                </a:solidFill>
                <a:latin typeface="Segoe UI" panose="020B0502040204020203" pitchFamily="34" charset="0"/>
                <a:ea typeface="Segoe UI" panose="020B0502040204020203" pitchFamily="34" charset="0"/>
                <a:cs typeface="Segoe UI" panose="020B0502040204020203" pitchFamily="34" charset="0"/>
              </a:rPr>
              <a:t> </a:t>
            </a:r>
            <a:r>
              <a:rPr lang="hu-HU" dirty="0" err="1">
                <a:solidFill>
                  <a:prstClr val="black"/>
                </a:solidFill>
                <a:latin typeface="Segoe UI" panose="020B0502040204020203" pitchFamily="34" charset="0"/>
                <a:ea typeface="Segoe UI" panose="020B0502040204020203" pitchFamily="34" charset="0"/>
                <a:cs typeface="Segoe UI" panose="020B0502040204020203" pitchFamily="34" charset="0"/>
              </a:rPr>
              <a:t>it</a:t>
            </a:r>
            <a:r>
              <a:rPr lang="hu-HU" dirty="0">
                <a:solidFill>
                  <a:prstClr val="black"/>
                </a:solidFill>
                <a:latin typeface="Segoe UI" panose="020B0502040204020203" pitchFamily="34" charset="0"/>
                <a:ea typeface="Segoe UI" panose="020B0502040204020203" pitchFamily="34" charset="0"/>
                <a:cs typeface="Segoe UI" panose="020B0502040204020203" pitchFamily="34" charset="0"/>
              </a:rPr>
              <a:t> </a:t>
            </a:r>
            <a:r>
              <a:rPr lang="hu-HU" dirty="0" err="1">
                <a:solidFill>
                  <a:prstClr val="black"/>
                </a:solidFill>
                <a:latin typeface="Segoe UI" panose="020B0502040204020203" pitchFamily="34" charset="0"/>
                <a:ea typeface="Segoe UI" panose="020B0502040204020203" pitchFamily="34" charset="0"/>
                <a:cs typeface="Segoe UI" panose="020B0502040204020203" pitchFamily="34" charset="0"/>
              </a:rPr>
              <a:t>for</a:t>
            </a:r>
            <a:r>
              <a:rPr lang="hu-HU" dirty="0">
                <a:solidFill>
                  <a:prstClr val="black"/>
                </a:solidFill>
                <a:latin typeface="Segoe UI" panose="020B0502040204020203" pitchFamily="34" charset="0"/>
                <a:ea typeface="Segoe UI" panose="020B0502040204020203" pitchFamily="34" charset="0"/>
                <a:cs typeface="Segoe UI" panose="020B0502040204020203" pitchFamily="34" charset="0"/>
              </a:rPr>
              <a:t> </a:t>
            </a:r>
            <a:r>
              <a:rPr lang="en-US" dirty="0">
                <a:solidFill>
                  <a:prstClr val="black"/>
                </a:solidFill>
                <a:latin typeface="Segoe UI" panose="020B0502040204020203" pitchFamily="34" charset="0"/>
                <a:ea typeface="Segoe UI" panose="020B0502040204020203" pitchFamily="34" charset="0"/>
                <a:cs typeface="Segoe UI" panose="020B0502040204020203" pitchFamily="34" charset="0"/>
              </a:rPr>
              <a:t>institutional changes</a:t>
            </a:r>
            <a:r>
              <a:rPr lang="hu-HU" dirty="0">
                <a:solidFill>
                  <a:prstClr val="black"/>
                </a:solidFill>
                <a:latin typeface="Segoe UI" panose="020B0502040204020203" pitchFamily="34" charset="0"/>
                <a:ea typeface="Segoe UI" panose="020B0502040204020203" pitchFamily="34" charset="0"/>
                <a:cs typeface="Segoe UI" panose="020B0502040204020203" pitchFamily="34" charset="0"/>
              </a:rPr>
              <a:t> and </a:t>
            </a:r>
            <a:r>
              <a:rPr lang="hu-HU" dirty="0" err="1">
                <a:solidFill>
                  <a:prstClr val="black"/>
                </a:solidFill>
                <a:latin typeface="Segoe UI" panose="020B0502040204020203" pitchFamily="34" charset="0"/>
                <a:ea typeface="Segoe UI" panose="020B0502040204020203" pitchFamily="34" charset="0"/>
                <a:cs typeface="Segoe UI" panose="020B0502040204020203" pitchFamily="34" charset="0"/>
              </a:rPr>
              <a:t>modification</a:t>
            </a:r>
            <a:r>
              <a:rPr lang="hu-HU" dirty="0">
                <a:solidFill>
                  <a:prstClr val="black"/>
                </a:solidFill>
                <a:latin typeface="Segoe UI" panose="020B0502040204020203" pitchFamily="34" charset="0"/>
                <a:ea typeface="Segoe UI" panose="020B0502040204020203" pitchFamily="34" charset="0"/>
                <a:cs typeface="Segoe UI" panose="020B0502040204020203" pitchFamily="34" charset="0"/>
              </a:rPr>
              <a:t> </a:t>
            </a:r>
            <a:r>
              <a:rPr lang="hu-HU" dirty="0" err="1">
                <a:solidFill>
                  <a:prstClr val="black"/>
                </a:solidFill>
                <a:latin typeface="Segoe UI" panose="020B0502040204020203" pitchFamily="34" charset="0"/>
                <a:ea typeface="Segoe UI" panose="020B0502040204020203" pitchFamily="34" charset="0"/>
                <a:cs typeface="Segoe UI" panose="020B0502040204020203" pitchFamily="34" charset="0"/>
              </a:rPr>
              <a:t>in</a:t>
            </a:r>
            <a:r>
              <a:rPr lang="hu-HU" dirty="0">
                <a:solidFill>
                  <a:prstClr val="black"/>
                </a:solidFill>
                <a:latin typeface="Segoe UI" panose="020B0502040204020203" pitchFamily="34" charset="0"/>
                <a:ea typeface="Segoe UI" panose="020B0502040204020203" pitchFamily="34" charset="0"/>
                <a:cs typeface="Segoe UI" panose="020B0502040204020203" pitchFamily="34" charset="0"/>
              </a:rPr>
              <a:t> </a:t>
            </a:r>
            <a:r>
              <a:rPr lang="hu-HU" dirty="0" err="1">
                <a:solidFill>
                  <a:prstClr val="black"/>
                </a:solidFill>
                <a:latin typeface="Segoe UI" panose="020B0502040204020203" pitchFamily="34" charset="0"/>
                <a:ea typeface="Segoe UI" panose="020B0502040204020203" pitchFamily="34" charset="0"/>
                <a:cs typeface="Segoe UI" panose="020B0502040204020203" pitchFamily="34" charset="0"/>
              </a:rPr>
              <a:t>tasks</a:t>
            </a:r>
            <a:r>
              <a:rPr lang="hu-HU" dirty="0">
                <a:solidFill>
                  <a:prstClr val="black"/>
                </a:solidFill>
                <a:latin typeface="Segoe UI" panose="020B0502040204020203" pitchFamily="34" charset="0"/>
                <a:ea typeface="Segoe UI" panose="020B0502040204020203" pitchFamily="34" charset="0"/>
                <a:cs typeface="Segoe UI" panose="020B0502040204020203" pitchFamily="34" charset="0"/>
              </a:rPr>
              <a:t> (M) and </a:t>
            </a:r>
          </a:p>
          <a:p>
            <a:pPr marL="1200150" lvl="2" indent="-400050">
              <a:buFont typeface="Wingdings" panose="05000000000000000000" pitchFamily="2" charset="2"/>
              <a:buChar char="§"/>
              <a:tabLst>
                <a:tab pos="990600" algn="l"/>
              </a:tabLst>
            </a:pPr>
            <a:r>
              <a:rPr lang="en-US" dirty="0">
                <a:solidFill>
                  <a:prstClr val="black"/>
                </a:solidFill>
                <a:latin typeface="Segoe UI" panose="020B0502040204020203" pitchFamily="34" charset="0"/>
                <a:ea typeface="Segoe UI" panose="020B0502040204020203" pitchFamily="34" charset="0"/>
                <a:cs typeface="Segoe UI" panose="020B0502040204020203" pitchFamily="34" charset="0"/>
              </a:rPr>
              <a:t>takes</a:t>
            </a:r>
            <a:r>
              <a:rPr lang="hu-HU" dirty="0">
                <a:solidFill>
                  <a:prstClr val="black"/>
                </a:solidFill>
                <a:latin typeface="Segoe UI" panose="020B0502040204020203" pitchFamily="34" charset="0"/>
                <a:ea typeface="Segoe UI" panose="020B0502040204020203" pitchFamily="34" charset="0"/>
                <a:cs typeface="Segoe UI" panose="020B0502040204020203" pitchFamily="34" charset="0"/>
              </a:rPr>
              <a:t> </a:t>
            </a:r>
            <a:r>
              <a:rPr lang="en-US" dirty="0">
                <a:solidFill>
                  <a:prstClr val="black"/>
                </a:solidFill>
                <a:latin typeface="Segoe UI" panose="020B0502040204020203" pitchFamily="34" charset="0"/>
                <a:ea typeface="Segoe UI" panose="020B0502040204020203" pitchFamily="34" charset="0"/>
                <a:cs typeface="Segoe UI" panose="020B0502040204020203" pitchFamily="34" charset="0"/>
              </a:rPr>
              <a:t>into account room for maneuver</a:t>
            </a:r>
            <a:r>
              <a:rPr lang="hu-HU" dirty="0">
                <a:solidFill>
                  <a:prstClr val="black"/>
                </a:solidFill>
                <a:latin typeface="Segoe UI" panose="020B0502040204020203" pitchFamily="34" charset="0"/>
                <a:ea typeface="Segoe UI" panose="020B0502040204020203" pitchFamily="34" charset="0"/>
                <a:cs typeface="Segoe UI" panose="020B0502040204020203" pitchFamily="34" charset="0"/>
              </a:rPr>
              <a:t> </a:t>
            </a:r>
            <a:r>
              <a:rPr lang="hu-HU" dirty="0" err="1">
                <a:solidFill>
                  <a:prstClr val="black"/>
                </a:solidFill>
                <a:latin typeface="Segoe UI" panose="020B0502040204020203" pitchFamily="34" charset="0"/>
                <a:ea typeface="Segoe UI" panose="020B0502040204020203" pitchFamily="34" charset="0"/>
                <a:cs typeface="Segoe UI" panose="020B0502040204020203" pitchFamily="34" charset="0"/>
              </a:rPr>
              <a:t>to</a:t>
            </a:r>
            <a:r>
              <a:rPr lang="hu-HU" dirty="0">
                <a:solidFill>
                  <a:prstClr val="black"/>
                </a:solidFill>
                <a:latin typeface="Segoe UI" panose="020B0502040204020203" pitchFamily="34" charset="0"/>
                <a:ea typeface="Segoe UI" panose="020B0502040204020203" pitchFamily="34" charset="0"/>
                <a:cs typeface="Segoe UI" panose="020B0502040204020203" pitchFamily="34" charset="0"/>
              </a:rPr>
              <a:t> </a:t>
            </a:r>
            <a:r>
              <a:rPr lang="hu-HU" dirty="0" err="1">
                <a:solidFill>
                  <a:prstClr val="black"/>
                </a:solidFill>
                <a:latin typeface="Segoe UI" panose="020B0502040204020203" pitchFamily="34" charset="0"/>
                <a:ea typeface="Segoe UI" panose="020B0502040204020203" pitchFamily="34" charset="0"/>
                <a:cs typeface="Segoe UI" panose="020B0502040204020203" pitchFamily="34" charset="0"/>
              </a:rPr>
              <a:t>increase</a:t>
            </a:r>
            <a:r>
              <a:rPr lang="hu-HU" dirty="0">
                <a:solidFill>
                  <a:prstClr val="black"/>
                </a:solidFill>
                <a:latin typeface="Segoe UI" panose="020B0502040204020203" pitchFamily="34" charset="0"/>
                <a:ea typeface="Segoe UI" panose="020B0502040204020203" pitchFamily="34" charset="0"/>
                <a:cs typeface="Segoe UI" panose="020B0502040204020203" pitchFamily="34" charset="0"/>
              </a:rPr>
              <a:t> </a:t>
            </a:r>
            <a:r>
              <a:rPr lang="hu-HU" dirty="0" err="1">
                <a:solidFill>
                  <a:prstClr val="black"/>
                </a:solidFill>
                <a:latin typeface="Segoe UI" panose="020B0502040204020203" pitchFamily="34" charset="0"/>
                <a:ea typeface="Segoe UI" panose="020B0502040204020203" pitchFamily="34" charset="0"/>
                <a:cs typeface="Segoe UI" panose="020B0502040204020203" pitchFamily="34" charset="0"/>
              </a:rPr>
              <a:t>spending</a:t>
            </a:r>
            <a:r>
              <a:rPr lang="hu-HU" dirty="0">
                <a:solidFill>
                  <a:prstClr val="black"/>
                </a:solidFill>
                <a:latin typeface="Segoe UI" panose="020B0502040204020203" pitchFamily="34" charset="0"/>
                <a:ea typeface="Segoe UI" panose="020B0502040204020203" pitchFamily="34" charset="0"/>
                <a:cs typeface="Segoe UI" panose="020B0502040204020203" pitchFamily="34" charset="0"/>
              </a:rPr>
              <a:t> (</a:t>
            </a:r>
            <a:r>
              <a:rPr lang="hu-HU" dirty="0" err="1">
                <a:solidFill>
                  <a:prstClr val="black"/>
                </a:solidFill>
                <a:latin typeface="Segoe UI" panose="020B0502040204020203" pitchFamily="34" charset="0"/>
                <a:ea typeface="Segoe UI" panose="020B0502040204020203" pitchFamily="34" charset="0"/>
                <a:cs typeface="Segoe UI" panose="020B0502040204020203" pitchFamily="34" charset="0"/>
              </a:rPr>
              <a:t>Exp</a:t>
            </a:r>
            <a:r>
              <a:rPr lang="hu-HU" baseline="-25000" dirty="0" err="1">
                <a:solidFill>
                  <a:prstClr val="black"/>
                </a:solidFill>
                <a:latin typeface="Segoe UI" panose="020B0502040204020203" pitchFamily="34" charset="0"/>
                <a:ea typeface="Segoe UI" panose="020B0502040204020203" pitchFamily="34" charset="0"/>
                <a:cs typeface="Segoe UI" panose="020B0502040204020203" pitchFamily="34" charset="0"/>
              </a:rPr>
              <a:t>RM</a:t>
            </a:r>
            <a:r>
              <a:rPr lang="hu-HU" dirty="0">
                <a:solidFill>
                  <a:prstClr val="black"/>
                </a:solidFill>
                <a:latin typeface="Segoe UI" panose="020B0502040204020203" pitchFamily="34" charset="0"/>
                <a:ea typeface="Segoe UI" panose="020B0502040204020203" pitchFamily="34" charset="0"/>
                <a:cs typeface="Segoe UI" panose="020B0502040204020203" pitchFamily="34" charset="0"/>
              </a:rPr>
              <a:t>)</a:t>
            </a:r>
            <a:endParaRPr lang="en-US"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lvl="0">
              <a:spcBef>
                <a:spcPts val="300"/>
              </a:spcBef>
              <a:spcAft>
                <a:spcPts val="300"/>
              </a:spcAft>
            </a:pPr>
            <a:r>
              <a:rPr lang="hu-HU" sz="2000" dirty="0">
                <a:solidFill>
                  <a:prstClr val="black"/>
                </a:solidFill>
                <a:latin typeface="Segoe UI" panose="020B0502040204020203" pitchFamily="34" charset="0"/>
                <a:ea typeface="Segoe UI" panose="020B0502040204020203" pitchFamily="34" charset="0"/>
                <a:cs typeface="Segoe UI" panose="020B0502040204020203" pitchFamily="34" charset="0"/>
              </a:rPr>
              <a:t>		</a:t>
            </a:r>
            <a:r>
              <a:rPr lang="hu-HU" b="1" dirty="0" err="1">
                <a:solidFill>
                  <a:prstClr val="black"/>
                </a:solidFill>
                <a:latin typeface="Segoe UI" panose="020B0502040204020203" pitchFamily="34" charset="0"/>
                <a:ea typeface="Segoe UI" panose="020B0502040204020203" pitchFamily="34" charset="0"/>
                <a:cs typeface="Segoe UI" panose="020B0502040204020203" pitchFamily="34" charset="0"/>
              </a:rPr>
              <a:t>Exp</a:t>
            </a:r>
            <a:r>
              <a:rPr lang="hu-HU" b="1" baseline="-25000" dirty="0" err="1">
                <a:solidFill>
                  <a:prstClr val="black"/>
                </a:solidFill>
                <a:latin typeface="Segoe UI" panose="020B0502040204020203" pitchFamily="34" charset="0"/>
                <a:ea typeface="Segoe UI" panose="020B0502040204020203" pitchFamily="34" charset="0"/>
                <a:cs typeface="Segoe UI" panose="020B0502040204020203" pitchFamily="34" charset="0"/>
              </a:rPr>
              <a:t>t</a:t>
            </a:r>
            <a:r>
              <a:rPr lang="hu-HU" b="1" dirty="0">
                <a:solidFill>
                  <a:prstClr val="black"/>
                </a:solidFill>
                <a:latin typeface="Segoe UI" panose="020B0502040204020203" pitchFamily="34" charset="0"/>
                <a:ea typeface="Segoe UI" panose="020B0502040204020203" pitchFamily="34" charset="0"/>
                <a:cs typeface="Segoe UI" panose="020B0502040204020203" pitchFamily="34" charset="0"/>
              </a:rPr>
              <a:t> = Exp</a:t>
            </a:r>
            <a:r>
              <a:rPr lang="hu-HU" b="1" baseline="-25000" dirty="0">
                <a:solidFill>
                  <a:prstClr val="black"/>
                </a:solidFill>
                <a:latin typeface="Segoe UI" panose="020B0502040204020203" pitchFamily="34" charset="0"/>
                <a:ea typeface="Segoe UI" panose="020B0502040204020203" pitchFamily="34" charset="0"/>
                <a:cs typeface="Segoe UI" panose="020B0502040204020203" pitchFamily="34" charset="0"/>
              </a:rPr>
              <a:t>t-1</a:t>
            </a:r>
            <a:r>
              <a:rPr lang="hu-HU" b="1" dirty="0">
                <a:solidFill>
                  <a:prstClr val="black"/>
                </a:solidFill>
                <a:latin typeface="Segoe UI" panose="020B0502040204020203" pitchFamily="34" charset="0"/>
                <a:ea typeface="Segoe UI" panose="020B0502040204020203" pitchFamily="34" charset="0"/>
                <a:cs typeface="Segoe UI" panose="020B0502040204020203" pitchFamily="34" charset="0"/>
              </a:rPr>
              <a:t>*M +/- </a:t>
            </a:r>
            <a:r>
              <a:rPr lang="hu-HU" b="1" dirty="0" err="1">
                <a:solidFill>
                  <a:prstClr val="black"/>
                </a:solidFill>
                <a:latin typeface="Segoe UI" panose="020B0502040204020203" pitchFamily="34" charset="0"/>
                <a:ea typeface="Segoe UI" panose="020B0502040204020203" pitchFamily="34" charset="0"/>
                <a:cs typeface="Segoe UI" panose="020B0502040204020203" pitchFamily="34" charset="0"/>
              </a:rPr>
              <a:t>Exp</a:t>
            </a:r>
            <a:r>
              <a:rPr lang="hu-HU" b="1" baseline="-25000" dirty="0" err="1">
                <a:solidFill>
                  <a:prstClr val="black"/>
                </a:solidFill>
                <a:latin typeface="Segoe UI" panose="020B0502040204020203" pitchFamily="34" charset="0"/>
                <a:ea typeface="Segoe UI" panose="020B0502040204020203" pitchFamily="34" charset="0"/>
                <a:cs typeface="Segoe UI" panose="020B0502040204020203" pitchFamily="34" charset="0"/>
              </a:rPr>
              <a:t>RM</a:t>
            </a:r>
            <a:r>
              <a:rPr lang="hu-HU" b="1" dirty="0">
                <a:solidFill>
                  <a:prstClr val="black"/>
                </a:solidFill>
                <a:latin typeface="Segoe UI" panose="020B0502040204020203" pitchFamily="34" charset="0"/>
                <a:ea typeface="Segoe UI" panose="020B0502040204020203" pitchFamily="34" charset="0"/>
                <a:cs typeface="Segoe UI" panose="020B0502040204020203" pitchFamily="34" charset="0"/>
              </a:rPr>
              <a:t> </a:t>
            </a:r>
          </a:p>
          <a:p>
            <a:pPr marL="342900" lvl="0" indent="-342900">
              <a:spcBef>
                <a:spcPts val="300"/>
              </a:spcBef>
              <a:spcAft>
                <a:spcPts val="300"/>
              </a:spcAft>
              <a:buFont typeface="Wingdings" panose="05000000000000000000" pitchFamily="2" charset="2"/>
              <a:buChar char="ü"/>
            </a:pPr>
            <a:r>
              <a:rPr lang="hu-HU" sz="2000" dirty="0" err="1">
                <a:solidFill>
                  <a:prstClr val="black"/>
                </a:solidFill>
                <a:latin typeface="Segoe UI" panose="020B0502040204020203" pitchFamily="34" charset="0"/>
                <a:ea typeface="Segoe UI" panose="020B0502040204020203" pitchFamily="34" charset="0"/>
                <a:cs typeface="Segoe UI" panose="020B0502040204020203" pitchFamily="34" charset="0"/>
              </a:rPr>
              <a:t>planning</a:t>
            </a:r>
            <a:r>
              <a:rPr lang="hu-HU" sz="2000" dirty="0">
                <a:solidFill>
                  <a:prstClr val="black"/>
                </a:solidFill>
                <a:latin typeface="Segoe UI" panose="020B0502040204020203" pitchFamily="34" charset="0"/>
                <a:ea typeface="Segoe UI" panose="020B0502040204020203" pitchFamily="34" charset="0"/>
                <a:cs typeface="Segoe UI" panose="020B0502040204020203" pitchFamily="34" charset="0"/>
              </a:rPr>
              <a:t> </a:t>
            </a:r>
            <a:r>
              <a:rPr lang="hu-HU" sz="2000" dirty="0" err="1">
                <a:solidFill>
                  <a:prstClr val="black"/>
                </a:solidFill>
                <a:latin typeface="Segoe UI" panose="020B0502040204020203" pitchFamily="34" charset="0"/>
                <a:ea typeface="Segoe UI" panose="020B0502040204020203" pitchFamily="34" charset="0"/>
                <a:cs typeface="Segoe UI" panose="020B0502040204020203" pitchFamily="34" charset="0"/>
              </a:rPr>
              <a:t>bodies</a:t>
            </a:r>
            <a:r>
              <a:rPr lang="hu-HU" sz="2000" dirty="0">
                <a:solidFill>
                  <a:prstClr val="black"/>
                </a:solidFill>
                <a:latin typeface="Segoe UI" panose="020B0502040204020203" pitchFamily="34" charset="0"/>
                <a:ea typeface="Segoe UI" panose="020B0502040204020203" pitchFamily="34" charset="0"/>
                <a:cs typeface="Segoe UI" panose="020B0502040204020203" pitchFamily="34" charset="0"/>
              </a:rPr>
              <a:t> </a:t>
            </a:r>
            <a:r>
              <a:rPr lang="en-US" sz="2000" dirty="0">
                <a:solidFill>
                  <a:prstClr val="black"/>
                </a:solidFill>
                <a:latin typeface="Segoe UI" panose="020B0502040204020203" pitchFamily="34" charset="0"/>
                <a:ea typeface="Segoe UI" panose="020B0502040204020203" pitchFamily="34" charset="0"/>
                <a:cs typeface="Segoe UI" panose="020B0502040204020203" pitchFamily="34" charset="0"/>
              </a:rPr>
              <a:t>should </a:t>
            </a:r>
            <a:r>
              <a:rPr lang="en-US" sz="2000" dirty="0" err="1">
                <a:solidFill>
                  <a:prstClr val="black"/>
                </a:solidFill>
                <a:latin typeface="Segoe UI" panose="020B0502040204020203" pitchFamily="34" charset="0"/>
                <a:ea typeface="Segoe UI" panose="020B0502040204020203" pitchFamily="34" charset="0"/>
                <a:cs typeface="Segoe UI" panose="020B0502040204020203" pitchFamily="34" charset="0"/>
              </a:rPr>
              <a:t>prioritise</a:t>
            </a:r>
            <a:r>
              <a:rPr lang="en-US" sz="2000" dirty="0">
                <a:solidFill>
                  <a:prstClr val="black"/>
                </a:solidFill>
                <a:latin typeface="Segoe UI" panose="020B0502040204020203" pitchFamily="34" charset="0"/>
                <a:ea typeface="Segoe UI" panose="020B0502040204020203" pitchFamily="34" charset="0"/>
                <a:cs typeface="Segoe UI" panose="020B0502040204020203" pitchFamily="34" charset="0"/>
              </a:rPr>
              <a:t> </a:t>
            </a:r>
            <a:r>
              <a:rPr lang="hu-HU" sz="2000" dirty="0" err="1">
                <a:solidFill>
                  <a:prstClr val="black"/>
                </a:solidFill>
                <a:latin typeface="Segoe UI" panose="020B0502040204020203" pitchFamily="34" charset="0"/>
                <a:ea typeface="Segoe UI" panose="020B0502040204020203" pitchFamily="34" charset="0"/>
                <a:cs typeface="Segoe UI" panose="020B0502040204020203" pitchFamily="34" charset="0"/>
              </a:rPr>
              <a:t>their</a:t>
            </a:r>
            <a:r>
              <a:rPr lang="hu-HU" sz="2000" dirty="0">
                <a:solidFill>
                  <a:prstClr val="black"/>
                </a:solidFill>
                <a:latin typeface="Segoe UI" panose="020B0502040204020203" pitchFamily="34" charset="0"/>
                <a:ea typeface="Segoe UI" panose="020B0502040204020203" pitchFamily="34" charset="0"/>
                <a:cs typeface="Segoe UI" panose="020B0502040204020203" pitchFamily="34" charset="0"/>
              </a:rPr>
              <a:t> </a:t>
            </a:r>
            <a:r>
              <a:rPr lang="en-US" sz="2000" dirty="0">
                <a:solidFill>
                  <a:prstClr val="black"/>
                </a:solidFill>
                <a:latin typeface="Segoe UI" panose="020B0502040204020203" pitchFamily="34" charset="0"/>
                <a:ea typeface="Segoe UI" panose="020B0502040204020203" pitchFamily="34" charset="0"/>
                <a:cs typeface="Segoe UI" panose="020B0502040204020203" pitchFamily="34" charset="0"/>
              </a:rPr>
              <a:t>projects and ensure that</a:t>
            </a:r>
            <a:r>
              <a:rPr lang="hu-HU" sz="2000" dirty="0">
                <a:solidFill>
                  <a:prstClr val="black"/>
                </a:solidFill>
                <a:latin typeface="Segoe UI" panose="020B0502040204020203" pitchFamily="34" charset="0"/>
                <a:ea typeface="Segoe UI" panose="020B0502040204020203" pitchFamily="34" charset="0"/>
                <a:cs typeface="Segoe UI" panose="020B0502040204020203" pitchFamily="34" charset="0"/>
              </a:rPr>
              <a:t> </a:t>
            </a:r>
            <a:r>
              <a:rPr lang="en-US" sz="2000" dirty="0">
                <a:solidFill>
                  <a:prstClr val="black"/>
                </a:solidFill>
                <a:latin typeface="Segoe UI" panose="020B0502040204020203" pitchFamily="34" charset="0"/>
                <a:ea typeface="Segoe UI" panose="020B0502040204020203" pitchFamily="34" charset="0"/>
                <a:cs typeface="Segoe UI" panose="020B0502040204020203" pitchFamily="34" charset="0"/>
              </a:rPr>
              <a:t>expenditure proposals are based on a realistic implementation plan</a:t>
            </a:r>
            <a:endParaRPr lang="hu-HU" sz="2000"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342900" lvl="0" indent="-342900">
              <a:spcBef>
                <a:spcPts val="300"/>
              </a:spcBef>
              <a:spcAft>
                <a:spcPts val="300"/>
              </a:spcAft>
              <a:buFont typeface="Wingdings" panose="05000000000000000000" pitchFamily="2" charset="2"/>
              <a:buChar char="ü"/>
            </a:pPr>
            <a:r>
              <a:rPr lang="hu-HU" sz="2000" dirty="0" err="1">
                <a:solidFill>
                  <a:prstClr val="black"/>
                </a:solidFill>
                <a:latin typeface="Segoe UI" panose="020B0502040204020203" pitchFamily="34" charset="0"/>
                <a:ea typeface="Segoe UI" panose="020B0502040204020203" pitchFamily="34" charset="0"/>
                <a:cs typeface="Segoe UI" panose="020B0502040204020203" pitchFamily="34" charset="0"/>
              </a:rPr>
              <a:t>the</a:t>
            </a:r>
            <a:r>
              <a:rPr lang="en-US" sz="2000" dirty="0">
                <a:solidFill>
                  <a:prstClr val="black"/>
                </a:solidFill>
                <a:latin typeface="Segoe UI" panose="020B0502040204020203" pitchFamily="34" charset="0"/>
                <a:ea typeface="Segoe UI" panose="020B0502040204020203" pitchFamily="34" charset="0"/>
                <a:cs typeface="Segoe UI" panose="020B0502040204020203" pitchFamily="34" charset="0"/>
              </a:rPr>
              <a:t> chapter explanation </a:t>
            </a:r>
            <a:r>
              <a:rPr lang="hu-HU" sz="2000" dirty="0" err="1">
                <a:solidFill>
                  <a:prstClr val="black"/>
                </a:solidFill>
                <a:latin typeface="Segoe UI" panose="020B0502040204020203" pitchFamily="34" charset="0"/>
                <a:ea typeface="Segoe UI" panose="020B0502040204020203" pitchFamily="34" charset="0"/>
                <a:cs typeface="Segoe UI" panose="020B0502040204020203" pitchFamily="34" charset="0"/>
              </a:rPr>
              <a:t>should</a:t>
            </a:r>
            <a:r>
              <a:rPr lang="hu-HU" sz="2000" dirty="0">
                <a:solidFill>
                  <a:prstClr val="black"/>
                </a:solidFill>
                <a:latin typeface="Segoe UI" panose="020B0502040204020203" pitchFamily="34" charset="0"/>
                <a:ea typeface="Segoe UI" panose="020B0502040204020203" pitchFamily="34" charset="0"/>
                <a:cs typeface="Segoe UI" panose="020B0502040204020203" pitchFamily="34" charset="0"/>
              </a:rPr>
              <a:t> display </a:t>
            </a:r>
            <a:r>
              <a:rPr lang="en-US" sz="2000" dirty="0">
                <a:solidFill>
                  <a:prstClr val="black"/>
                </a:solidFill>
                <a:latin typeface="Segoe UI" panose="020B0502040204020203" pitchFamily="34" charset="0"/>
                <a:ea typeface="Segoe UI" panose="020B0502040204020203" pitchFamily="34" charset="0"/>
                <a:cs typeface="Segoe UI" panose="020B0502040204020203" pitchFamily="34" charset="0"/>
              </a:rPr>
              <a:t>what objectives and results are to be achieved</a:t>
            </a:r>
            <a:endParaRPr lang="hu-HU" sz="2000"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342900" lvl="0" indent="-342900">
              <a:spcBef>
                <a:spcPts val="300"/>
              </a:spcBef>
              <a:spcAft>
                <a:spcPts val="300"/>
              </a:spcAft>
              <a:buFont typeface="Wingdings" panose="05000000000000000000" pitchFamily="2" charset="2"/>
              <a:buChar char="ü"/>
            </a:pPr>
            <a:r>
              <a:rPr lang="hu-HU" sz="2000" dirty="0">
                <a:solidFill>
                  <a:prstClr val="black"/>
                </a:solidFill>
                <a:latin typeface="Segoe UI" panose="020B0502040204020203" pitchFamily="34" charset="0"/>
                <a:ea typeface="Segoe UI" panose="020B0502040204020203" pitchFamily="34" charset="0"/>
                <a:cs typeface="Segoe UI" panose="020B0502040204020203" pitchFamily="34" charset="0"/>
              </a:rPr>
              <a:t>main </a:t>
            </a:r>
            <a:r>
              <a:rPr lang="hu-HU" sz="2000" dirty="0" err="1">
                <a:solidFill>
                  <a:prstClr val="black"/>
                </a:solidFill>
                <a:latin typeface="Segoe UI" panose="020B0502040204020203" pitchFamily="34" charset="0"/>
                <a:ea typeface="Segoe UI" panose="020B0502040204020203" pitchFamily="34" charset="0"/>
                <a:cs typeface="Segoe UI" panose="020B0502040204020203" pitchFamily="34" charset="0"/>
              </a:rPr>
              <a:t>areas</a:t>
            </a:r>
            <a:r>
              <a:rPr lang="hu-HU" sz="2000" dirty="0">
                <a:solidFill>
                  <a:prstClr val="black"/>
                </a:solidFill>
                <a:latin typeface="Segoe UI" panose="020B0502040204020203" pitchFamily="34" charset="0"/>
                <a:ea typeface="Segoe UI" panose="020B0502040204020203" pitchFamily="34" charset="0"/>
                <a:cs typeface="Segoe UI" panose="020B0502040204020203" pitchFamily="34" charset="0"/>
              </a:rPr>
              <a:t> of </a:t>
            </a:r>
            <a:r>
              <a:rPr lang="hu-HU" sz="2000" dirty="0" err="1">
                <a:solidFill>
                  <a:prstClr val="black"/>
                </a:solidFill>
                <a:latin typeface="Segoe UI" panose="020B0502040204020203" pitchFamily="34" charset="0"/>
                <a:ea typeface="Segoe UI" panose="020B0502040204020203" pitchFamily="34" charset="0"/>
                <a:cs typeface="Segoe UI" panose="020B0502040204020203" pitchFamily="34" charset="0"/>
              </a:rPr>
              <a:t>planning</a:t>
            </a:r>
            <a:r>
              <a:rPr lang="hu-HU" sz="2000" dirty="0">
                <a:solidFill>
                  <a:prstClr val="black"/>
                </a:solidFill>
                <a:latin typeface="Segoe UI" panose="020B0502040204020203" pitchFamily="34" charset="0"/>
                <a:ea typeface="Segoe UI" panose="020B0502040204020203" pitchFamily="34" charset="0"/>
                <a:cs typeface="Segoe UI" panose="020B0502040204020203" pitchFamily="34" charset="0"/>
              </a:rPr>
              <a:t>:</a:t>
            </a:r>
            <a:endParaRPr lang="hu-HU" sz="2200"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1200150" lvl="2" indent="-400050">
              <a:buFont typeface="Wingdings" panose="05000000000000000000" pitchFamily="2" charset="2"/>
              <a:buChar char="§"/>
            </a:pPr>
            <a:r>
              <a:rPr lang="en-US" dirty="0">
                <a:solidFill>
                  <a:prstClr val="black"/>
                </a:solidFill>
                <a:latin typeface="Segoe UI" panose="020B0502040204020203" pitchFamily="34" charset="0"/>
                <a:ea typeface="Segoe UI" panose="020B0502040204020203" pitchFamily="34" charset="0"/>
                <a:cs typeface="Segoe UI" panose="020B0502040204020203" pitchFamily="34" charset="0"/>
              </a:rPr>
              <a:t>number of employees </a:t>
            </a:r>
            <a:endParaRPr lang="hu-HU"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1200150" lvl="2" indent="-400050">
              <a:buFont typeface="Wingdings" panose="05000000000000000000" pitchFamily="2" charset="2"/>
              <a:buChar char="§"/>
            </a:pPr>
            <a:r>
              <a:rPr lang="en-US" dirty="0">
                <a:solidFill>
                  <a:prstClr val="black"/>
                </a:solidFill>
                <a:latin typeface="Segoe UI" panose="020B0502040204020203" pitchFamily="34" charset="0"/>
                <a:ea typeface="Segoe UI" panose="020B0502040204020203" pitchFamily="34" charset="0"/>
                <a:cs typeface="Segoe UI" panose="020B0502040204020203" pitchFamily="34" charset="0"/>
              </a:rPr>
              <a:t>wages </a:t>
            </a:r>
            <a:endParaRPr lang="hu-HU"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1200150" lvl="2" indent="-400050">
              <a:buFont typeface="Wingdings" panose="05000000000000000000" pitchFamily="2" charset="2"/>
              <a:buChar char="§"/>
            </a:pPr>
            <a:r>
              <a:rPr lang="hu-HU" dirty="0" err="1">
                <a:solidFill>
                  <a:prstClr val="black"/>
                </a:solidFill>
                <a:latin typeface="Segoe UI" panose="020B0502040204020203" pitchFamily="34" charset="0"/>
                <a:ea typeface="Segoe UI" panose="020B0502040204020203" pitchFamily="34" charset="0"/>
                <a:cs typeface="Segoe UI" panose="020B0502040204020203" pitchFamily="34" charset="0"/>
              </a:rPr>
              <a:t>operational</a:t>
            </a:r>
            <a:r>
              <a:rPr lang="hu-HU" dirty="0">
                <a:solidFill>
                  <a:prstClr val="black"/>
                </a:solidFill>
                <a:latin typeface="Segoe UI" panose="020B0502040204020203" pitchFamily="34" charset="0"/>
                <a:ea typeface="Segoe UI" panose="020B0502040204020203" pitchFamily="34" charset="0"/>
                <a:cs typeface="Segoe UI" panose="020B0502040204020203" pitchFamily="34" charset="0"/>
              </a:rPr>
              <a:t> </a:t>
            </a:r>
            <a:r>
              <a:rPr lang="hu-HU" dirty="0" err="1">
                <a:solidFill>
                  <a:prstClr val="black"/>
                </a:solidFill>
                <a:latin typeface="Segoe UI" panose="020B0502040204020203" pitchFamily="34" charset="0"/>
                <a:ea typeface="Segoe UI" panose="020B0502040204020203" pitchFamily="34" charset="0"/>
                <a:cs typeface="Segoe UI" panose="020B0502040204020203" pitchFamily="34" charset="0"/>
              </a:rPr>
              <a:t>spending</a:t>
            </a:r>
            <a:endParaRPr lang="hu-HU"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1200150" lvl="2" indent="-400050">
              <a:buFont typeface="Wingdings" panose="05000000000000000000" pitchFamily="2" charset="2"/>
              <a:buChar char="§"/>
            </a:pPr>
            <a:r>
              <a:rPr lang="hu-HU" dirty="0" err="1">
                <a:solidFill>
                  <a:prstClr val="black"/>
                </a:solidFill>
                <a:latin typeface="Segoe UI" panose="020B0502040204020203" pitchFamily="34" charset="0"/>
                <a:ea typeface="Segoe UI" panose="020B0502040204020203" pitchFamily="34" charset="0"/>
                <a:cs typeface="Segoe UI" panose="020B0502040204020203" pitchFamily="34" charset="0"/>
              </a:rPr>
              <a:t>capital</a:t>
            </a:r>
            <a:r>
              <a:rPr lang="hu-HU" dirty="0">
                <a:solidFill>
                  <a:prstClr val="black"/>
                </a:solidFill>
                <a:latin typeface="Segoe UI" panose="020B0502040204020203" pitchFamily="34" charset="0"/>
                <a:ea typeface="Segoe UI" panose="020B0502040204020203" pitchFamily="34" charset="0"/>
                <a:cs typeface="Segoe UI" panose="020B0502040204020203" pitchFamily="34" charset="0"/>
              </a:rPr>
              <a:t> </a:t>
            </a:r>
            <a:r>
              <a:rPr lang="hu-HU" dirty="0" err="1">
                <a:solidFill>
                  <a:prstClr val="black"/>
                </a:solidFill>
                <a:latin typeface="Segoe UI" panose="020B0502040204020203" pitchFamily="34" charset="0"/>
                <a:ea typeface="Segoe UI" panose="020B0502040204020203" pitchFamily="34" charset="0"/>
                <a:cs typeface="Segoe UI" panose="020B0502040204020203" pitchFamily="34" charset="0"/>
              </a:rPr>
              <a:t>expenditures</a:t>
            </a:r>
            <a:endParaRPr lang="hu-HU" sz="2000" baseline="-25000" dirty="0">
              <a:ln w="12700">
                <a:solidFill>
                  <a:schemeClr val="tx1"/>
                </a:solidFill>
              </a:ln>
              <a:solidFill>
                <a:prstClr val="black"/>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228548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771" y="116632"/>
            <a:ext cx="9165771" cy="470447"/>
          </a:xfrm>
        </p:spPr>
        <p:txBody>
          <a:bodyPr>
            <a:normAutofit fontScale="90000"/>
          </a:bodyPr>
          <a:lstStyle/>
          <a:p>
            <a:r>
              <a:rPr lang="hu-HU" dirty="0">
                <a:latin typeface="Segoe UI" panose="020B0502040204020203" pitchFamily="34" charset="0"/>
                <a:ea typeface="Segoe UI" panose="020B0502040204020203" pitchFamily="34" charset="0"/>
                <a:cs typeface="Segoe UI" panose="020B0502040204020203" pitchFamily="34" charset="0"/>
              </a:rPr>
              <a:t>Access </a:t>
            </a:r>
            <a:r>
              <a:rPr lang="hu-HU" dirty="0" err="1">
                <a:latin typeface="Segoe UI" panose="020B0502040204020203" pitchFamily="34" charset="0"/>
                <a:ea typeface="Segoe UI" panose="020B0502040204020203" pitchFamily="34" charset="0"/>
                <a:cs typeface="Segoe UI" panose="020B0502040204020203" pitchFamily="34" charset="0"/>
              </a:rPr>
              <a:t>to</a:t>
            </a:r>
            <a:r>
              <a:rPr lang="hu-HU" dirty="0">
                <a:latin typeface="Segoe UI" panose="020B0502040204020203" pitchFamily="34" charset="0"/>
                <a:ea typeface="Segoe UI" panose="020B0502040204020203" pitchFamily="34" charset="0"/>
                <a:cs typeface="Segoe UI" panose="020B0502040204020203" pitchFamily="34" charset="0"/>
              </a:rPr>
              <a:t> </a:t>
            </a:r>
            <a:r>
              <a:rPr lang="hu-HU" dirty="0" err="1">
                <a:latin typeface="Segoe UI" panose="020B0502040204020203" pitchFamily="34" charset="0"/>
                <a:ea typeface="Segoe UI" panose="020B0502040204020203" pitchFamily="34" charset="0"/>
                <a:cs typeface="Segoe UI" panose="020B0502040204020203" pitchFamily="34" charset="0"/>
              </a:rPr>
              <a:t>the</a:t>
            </a:r>
            <a:r>
              <a:rPr lang="hu-HU" dirty="0">
                <a:latin typeface="Segoe UI" panose="020B0502040204020203" pitchFamily="34" charset="0"/>
                <a:ea typeface="Segoe UI" panose="020B0502040204020203" pitchFamily="34" charset="0"/>
                <a:cs typeface="Segoe UI" panose="020B0502040204020203" pitchFamily="34" charset="0"/>
              </a:rPr>
              <a:t> </a:t>
            </a:r>
            <a:r>
              <a:rPr lang="hu-HU" dirty="0" err="1">
                <a:latin typeface="Segoe UI" panose="020B0502040204020203" pitchFamily="34" charset="0"/>
                <a:ea typeface="Segoe UI" panose="020B0502040204020203" pitchFamily="34" charset="0"/>
                <a:cs typeface="Segoe UI" panose="020B0502040204020203" pitchFamily="34" charset="0"/>
              </a:rPr>
              <a:t>system</a:t>
            </a:r>
            <a:endParaRPr lang="hu-HU" dirty="0">
              <a:latin typeface="Segoe UI" panose="020B0502040204020203" pitchFamily="34" charset="0"/>
              <a:ea typeface="Segoe UI" panose="020B0502040204020203" pitchFamily="34" charset="0"/>
              <a:cs typeface="Segoe UI" panose="020B0502040204020203" pitchFamily="34" charset="0"/>
            </a:endParaRPr>
          </a:p>
        </p:txBody>
      </p:sp>
      <p:pic>
        <p:nvPicPr>
          <p:cNvPr id="13314" name="Kép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 y="1052737"/>
            <a:ext cx="8998448" cy="5195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Egyenes összekötő 3"/>
          <p:cNvCxnSpPr/>
          <p:nvPr/>
        </p:nvCxnSpPr>
        <p:spPr>
          <a:xfrm>
            <a:off x="126926" y="587079"/>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0355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771" y="116631"/>
            <a:ext cx="9165771" cy="470447"/>
          </a:xfrm>
        </p:spPr>
        <p:txBody>
          <a:bodyPr>
            <a:normAutofit/>
          </a:bodyPr>
          <a:lstStyle/>
          <a:p>
            <a:r>
              <a:rPr lang="hu-HU" sz="2400" dirty="0" err="1">
                <a:latin typeface="Segoe UI" panose="020B0502040204020203" pitchFamily="34" charset="0"/>
                <a:ea typeface="Segoe UI" panose="020B0502040204020203" pitchFamily="34" charset="0"/>
                <a:cs typeface="Segoe UI" panose="020B0502040204020203" pitchFamily="34" charset="0"/>
              </a:rPr>
              <a:t>Screen</a:t>
            </a:r>
            <a:r>
              <a:rPr lang="hu-HU" sz="2400" dirty="0">
                <a:latin typeface="Segoe UI" panose="020B0502040204020203" pitchFamily="34" charset="0"/>
                <a:ea typeface="Segoe UI" panose="020B0502040204020203" pitchFamily="34" charset="0"/>
                <a:cs typeface="Segoe UI" panose="020B0502040204020203" pitchFamily="34" charset="0"/>
              </a:rPr>
              <a:t> of </a:t>
            </a:r>
            <a:r>
              <a:rPr lang="hu-HU" sz="2400" dirty="0" err="1">
                <a:latin typeface="Segoe UI" panose="020B0502040204020203" pitchFamily="34" charset="0"/>
                <a:ea typeface="Segoe UI" panose="020B0502040204020203" pitchFamily="34" charset="0"/>
                <a:cs typeface="Segoe UI" panose="020B0502040204020203" pitchFamily="34" charset="0"/>
              </a:rPr>
              <a:t>the</a:t>
            </a:r>
            <a:r>
              <a:rPr lang="hu-HU" sz="2400" dirty="0">
                <a:latin typeface="Segoe UI" panose="020B0502040204020203" pitchFamily="34" charset="0"/>
                <a:ea typeface="Segoe UI" panose="020B0502040204020203" pitchFamily="34" charset="0"/>
                <a:cs typeface="Segoe UI" panose="020B0502040204020203" pitchFamily="34" charset="0"/>
              </a:rPr>
              <a:t> </a:t>
            </a:r>
            <a:r>
              <a:rPr lang="hu-HU" sz="2400" dirty="0" err="1">
                <a:latin typeface="Segoe UI" panose="020B0502040204020203" pitchFamily="34" charset="0"/>
                <a:ea typeface="Segoe UI" panose="020B0502040204020203" pitchFamily="34" charset="0"/>
                <a:cs typeface="Segoe UI" panose="020B0502040204020203" pitchFamily="34" charset="0"/>
              </a:rPr>
              <a:t>system</a:t>
            </a:r>
            <a:endParaRPr lang="hu-HU" sz="2400" dirty="0">
              <a:latin typeface="Segoe UI" panose="020B0502040204020203" pitchFamily="34" charset="0"/>
              <a:ea typeface="Segoe UI" panose="020B0502040204020203" pitchFamily="34" charset="0"/>
              <a:cs typeface="Segoe UI" panose="020B0502040204020203" pitchFamily="34" charset="0"/>
            </a:endParaRPr>
          </a:p>
        </p:txBody>
      </p:sp>
      <p:pic>
        <p:nvPicPr>
          <p:cNvPr id="14338" name="Kép 2"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052736"/>
            <a:ext cx="8784976" cy="51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Egyenes összekötő 3"/>
          <p:cNvCxnSpPr/>
          <p:nvPr/>
        </p:nvCxnSpPr>
        <p:spPr>
          <a:xfrm>
            <a:off x="126926" y="587079"/>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7089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771" y="116632"/>
            <a:ext cx="9165771" cy="470447"/>
          </a:xfrm>
        </p:spPr>
        <p:txBody>
          <a:bodyPr>
            <a:normAutofit/>
          </a:bodyPr>
          <a:lstStyle/>
          <a:p>
            <a:r>
              <a:rPr lang="hu-HU" sz="2400" dirty="0"/>
              <a:t>T</a:t>
            </a:r>
            <a:r>
              <a:rPr lang="en-US" sz="2400" dirty="0"/>
              <a:t>he work surface of the system</a:t>
            </a:r>
            <a:endParaRPr lang="hu-HU" sz="2400" dirty="0"/>
          </a:p>
        </p:txBody>
      </p:sp>
      <p:pic>
        <p:nvPicPr>
          <p:cNvPr id="15362" name="Kép 3" descr="image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 y="692696"/>
            <a:ext cx="8960668" cy="532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Egyenes összekötő 3"/>
          <p:cNvCxnSpPr/>
          <p:nvPr/>
        </p:nvCxnSpPr>
        <p:spPr>
          <a:xfrm>
            <a:off x="126926" y="587079"/>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707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7615" y="0"/>
            <a:ext cx="9165771" cy="6309320"/>
          </a:xfrm>
        </p:spPr>
        <p:txBody>
          <a:bodyPr>
            <a:normAutofit/>
          </a:bodyPr>
          <a:lstStyle/>
          <a:p>
            <a:r>
              <a:rPr lang="hu-HU" sz="2800" dirty="0" err="1"/>
              <a:t>Medium-term</a:t>
            </a:r>
            <a:r>
              <a:rPr lang="hu-HU" sz="2800" dirty="0"/>
              <a:t> projection and </a:t>
            </a:r>
            <a:r>
              <a:rPr lang="hu-HU" sz="2800" dirty="0" err="1"/>
              <a:t>fiscal</a:t>
            </a:r>
            <a:r>
              <a:rPr lang="hu-HU" sz="2800" dirty="0"/>
              <a:t> </a:t>
            </a:r>
            <a:r>
              <a:rPr lang="hu-HU" sz="2800" dirty="0" err="1"/>
              <a:t>rules</a:t>
            </a:r>
            <a:endParaRPr lang="hu-HU" sz="2800" dirty="0"/>
          </a:p>
        </p:txBody>
      </p:sp>
    </p:spTree>
    <p:extLst>
      <p:ext uri="{BB962C8B-B14F-4D97-AF65-F5344CB8AC3E}">
        <p14:creationId xmlns:p14="http://schemas.microsoft.com/office/powerpoint/2010/main" val="3778421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771" y="116632"/>
            <a:ext cx="9165771" cy="470447"/>
          </a:xfrm>
        </p:spPr>
        <p:txBody>
          <a:bodyPr/>
          <a:lstStyle/>
          <a:p>
            <a:r>
              <a:rPr lang="hu-HU" sz="2400" dirty="0" err="1">
                <a:latin typeface="Segoe UI" panose="020B0502040204020203" pitchFamily="34" charset="0"/>
                <a:ea typeface="Segoe UI" panose="020B0502040204020203" pitchFamily="34" charset="0"/>
                <a:cs typeface="Segoe UI" panose="020B0502040204020203" pitchFamily="34" charset="0"/>
              </a:rPr>
              <a:t>Budget</a:t>
            </a:r>
            <a:r>
              <a:rPr lang="hu-HU" sz="2400" dirty="0">
                <a:latin typeface="Segoe UI" panose="020B0502040204020203" pitchFamily="34" charset="0"/>
                <a:ea typeface="Segoe UI" panose="020B0502040204020203" pitchFamily="34" charset="0"/>
                <a:cs typeface="Segoe UI" panose="020B0502040204020203" pitchFamily="34" charset="0"/>
              </a:rPr>
              <a:t> </a:t>
            </a:r>
            <a:r>
              <a:rPr lang="hu-HU" sz="2400" dirty="0" err="1">
                <a:latin typeface="Segoe UI" panose="020B0502040204020203" pitchFamily="34" charset="0"/>
                <a:ea typeface="Segoe UI" panose="020B0502040204020203" pitchFamily="34" charset="0"/>
                <a:cs typeface="Segoe UI" panose="020B0502040204020203" pitchFamily="34" charset="0"/>
              </a:rPr>
              <a:t>Proposal</a:t>
            </a:r>
            <a:endParaRPr lang="hu-HU" dirty="0">
              <a:latin typeface="Segoe UI" panose="020B0502040204020203" pitchFamily="34" charset="0"/>
              <a:ea typeface="Segoe UI" panose="020B0502040204020203" pitchFamily="34" charset="0"/>
              <a:cs typeface="Segoe UI" panose="020B0502040204020203" pitchFamily="34" charset="0"/>
            </a:endParaRPr>
          </a:p>
        </p:txBody>
      </p:sp>
      <p:sp>
        <p:nvSpPr>
          <p:cNvPr id="5" name="Szövegdoboz 4"/>
          <p:cNvSpPr txBox="1"/>
          <p:nvPr/>
        </p:nvSpPr>
        <p:spPr>
          <a:xfrm>
            <a:off x="4139952" y="980728"/>
            <a:ext cx="4752528" cy="4524315"/>
          </a:xfrm>
          <a:prstGeom prst="rect">
            <a:avLst/>
          </a:prstGeom>
          <a:noFill/>
        </p:spPr>
        <p:txBody>
          <a:bodyPr wrap="square" rtlCol="0">
            <a:spAutoFit/>
          </a:bodyPr>
          <a:lstStyle/>
          <a:p>
            <a:r>
              <a:rPr lang="hu-HU" dirty="0">
                <a:solidFill>
                  <a:prstClr val="black"/>
                </a:solidFill>
                <a:latin typeface="+mn-lt"/>
              </a:rPr>
              <a:t>2 </a:t>
            </a:r>
            <a:r>
              <a:rPr lang="hu-HU" dirty="0" err="1">
                <a:solidFill>
                  <a:prstClr val="black"/>
                </a:solidFill>
                <a:latin typeface="+mn-lt"/>
              </a:rPr>
              <a:t>volumes</a:t>
            </a:r>
            <a:r>
              <a:rPr lang="hu-HU" dirty="0">
                <a:solidFill>
                  <a:prstClr val="black"/>
                </a:solidFill>
                <a:latin typeface="+mn-lt"/>
              </a:rPr>
              <a:t>: main and </a:t>
            </a:r>
            <a:r>
              <a:rPr lang="hu-HU" dirty="0" err="1">
                <a:solidFill>
                  <a:prstClr val="black"/>
                </a:solidFill>
                <a:latin typeface="+mn-lt"/>
              </a:rPr>
              <a:t>chapter</a:t>
            </a:r>
            <a:r>
              <a:rPr lang="hu-HU" dirty="0">
                <a:solidFill>
                  <a:prstClr val="black"/>
                </a:solidFill>
                <a:latin typeface="+mn-lt"/>
              </a:rPr>
              <a:t> </a:t>
            </a:r>
            <a:r>
              <a:rPr lang="hu-HU" dirty="0" err="1">
                <a:solidFill>
                  <a:prstClr val="black"/>
                </a:solidFill>
                <a:latin typeface="+mn-lt"/>
              </a:rPr>
              <a:t>volumes</a:t>
            </a:r>
            <a:endParaRPr lang="hu-HU" dirty="0">
              <a:solidFill>
                <a:prstClr val="black"/>
              </a:solidFill>
              <a:latin typeface="+mn-lt"/>
            </a:endParaRPr>
          </a:p>
          <a:p>
            <a:pPr marL="285750" indent="-285750">
              <a:buFont typeface="Arial" panose="020B0604020202020204" pitchFamily="34" charset="0"/>
              <a:buChar char="•"/>
            </a:pPr>
            <a:r>
              <a:rPr lang="hu-HU" dirty="0" err="1">
                <a:solidFill>
                  <a:prstClr val="black"/>
                </a:solidFill>
                <a:latin typeface="+mn-lt"/>
              </a:rPr>
              <a:t>Parts</a:t>
            </a:r>
            <a:r>
              <a:rPr lang="hu-HU" dirty="0">
                <a:solidFill>
                  <a:prstClr val="black"/>
                </a:solidFill>
                <a:latin typeface="+mn-lt"/>
              </a:rPr>
              <a:t> of </a:t>
            </a:r>
            <a:r>
              <a:rPr lang="hu-HU" b="1" dirty="0">
                <a:solidFill>
                  <a:prstClr val="black"/>
                </a:solidFill>
                <a:latin typeface="+mn-lt"/>
              </a:rPr>
              <a:t>Main </a:t>
            </a:r>
            <a:r>
              <a:rPr lang="hu-HU" b="1" dirty="0" err="1">
                <a:solidFill>
                  <a:prstClr val="black"/>
                </a:solidFill>
                <a:latin typeface="+mn-lt"/>
              </a:rPr>
              <a:t>volume</a:t>
            </a:r>
            <a:r>
              <a:rPr lang="hu-HU" dirty="0">
                <a:solidFill>
                  <a:prstClr val="black"/>
                </a:solidFill>
                <a:latin typeface="+mn-lt"/>
              </a:rPr>
              <a:t>:</a:t>
            </a:r>
          </a:p>
          <a:p>
            <a:pPr marL="742950" lvl="1" indent="-285750">
              <a:buFont typeface="Symbol" panose="05050102010706020507" pitchFamily="18" charset="2"/>
              <a:buChar char=""/>
            </a:pPr>
            <a:r>
              <a:rPr lang="hu-HU" err="1">
                <a:solidFill>
                  <a:prstClr val="black"/>
                </a:solidFill>
                <a:latin typeface="+mn-lt"/>
              </a:rPr>
              <a:t>Legal</a:t>
            </a:r>
            <a:r>
              <a:rPr lang="hu-HU">
                <a:solidFill>
                  <a:prstClr val="black"/>
                </a:solidFill>
                <a:latin typeface="+mn-lt"/>
              </a:rPr>
              <a:t> text, </a:t>
            </a:r>
            <a:r>
              <a:rPr lang="hu-HU" dirty="0" err="1">
                <a:solidFill>
                  <a:prstClr val="black"/>
                </a:solidFill>
                <a:latin typeface="+mn-lt"/>
              </a:rPr>
              <a:t>authorization</a:t>
            </a:r>
            <a:r>
              <a:rPr lang="hu-HU" dirty="0">
                <a:solidFill>
                  <a:prstClr val="black"/>
                </a:solidFill>
                <a:latin typeface="+mn-lt"/>
              </a:rPr>
              <a:t> of </a:t>
            </a:r>
            <a:r>
              <a:rPr lang="hu-HU" dirty="0" err="1">
                <a:solidFill>
                  <a:prstClr val="black"/>
                </a:solidFill>
                <a:latin typeface="+mn-lt"/>
              </a:rPr>
              <a:t>the</a:t>
            </a:r>
            <a:r>
              <a:rPr lang="hu-HU" dirty="0">
                <a:solidFill>
                  <a:prstClr val="black"/>
                </a:solidFill>
                <a:latin typeface="+mn-lt"/>
              </a:rPr>
              <a:t> </a:t>
            </a:r>
            <a:r>
              <a:rPr lang="hu-HU" dirty="0" err="1">
                <a:solidFill>
                  <a:prstClr val="black"/>
                </a:solidFill>
                <a:latin typeface="+mn-lt"/>
              </a:rPr>
              <a:t>bill</a:t>
            </a:r>
            <a:endParaRPr lang="hu-HU" dirty="0">
              <a:solidFill>
                <a:prstClr val="black"/>
              </a:solidFill>
              <a:latin typeface="+mn-lt"/>
            </a:endParaRPr>
          </a:p>
          <a:p>
            <a:pPr marL="1200150" lvl="2" indent="-285750">
              <a:buFont typeface="Wingdings" panose="05000000000000000000" pitchFamily="2" charset="2"/>
              <a:buChar char="§"/>
            </a:pPr>
            <a:r>
              <a:rPr lang="hu-HU" dirty="0" err="1">
                <a:solidFill>
                  <a:prstClr val="black"/>
                </a:solidFill>
                <a:latin typeface="+mn-lt"/>
              </a:rPr>
              <a:t>central</a:t>
            </a:r>
            <a:r>
              <a:rPr lang="hu-HU" dirty="0">
                <a:solidFill>
                  <a:prstClr val="black"/>
                </a:solidFill>
                <a:latin typeface="+mn-lt"/>
              </a:rPr>
              <a:t> </a:t>
            </a:r>
            <a:r>
              <a:rPr lang="hu-HU" dirty="0" err="1">
                <a:solidFill>
                  <a:prstClr val="black"/>
                </a:solidFill>
                <a:latin typeface="+mn-lt"/>
              </a:rPr>
              <a:t>budgetary</a:t>
            </a:r>
            <a:r>
              <a:rPr lang="hu-HU" dirty="0">
                <a:solidFill>
                  <a:prstClr val="black"/>
                </a:solidFill>
                <a:latin typeface="+mn-lt"/>
              </a:rPr>
              <a:t> </a:t>
            </a:r>
            <a:r>
              <a:rPr lang="hu-HU" dirty="0" err="1">
                <a:solidFill>
                  <a:prstClr val="black"/>
                </a:solidFill>
                <a:latin typeface="+mn-lt"/>
              </a:rPr>
              <a:t>subsector</a:t>
            </a:r>
            <a:endParaRPr lang="hu-HU" dirty="0">
              <a:solidFill>
                <a:prstClr val="black"/>
              </a:solidFill>
              <a:latin typeface="+mn-lt"/>
            </a:endParaRPr>
          </a:p>
          <a:p>
            <a:pPr marL="1200150" lvl="2" indent="-285750">
              <a:buFont typeface="Wingdings" panose="05000000000000000000" pitchFamily="2" charset="2"/>
              <a:buChar char="§"/>
            </a:pPr>
            <a:r>
              <a:rPr lang="en-US" dirty="0">
                <a:solidFill>
                  <a:prstClr val="black"/>
                </a:solidFill>
                <a:latin typeface="+mn-lt"/>
              </a:rPr>
              <a:t>the </a:t>
            </a:r>
            <a:r>
              <a:rPr lang="en-US" dirty="0" err="1">
                <a:solidFill>
                  <a:prstClr val="black"/>
                </a:solidFill>
                <a:latin typeface="+mn-lt"/>
              </a:rPr>
              <a:t>extrabudgetary</a:t>
            </a:r>
            <a:r>
              <a:rPr lang="en-US" dirty="0">
                <a:solidFill>
                  <a:prstClr val="black"/>
                </a:solidFill>
                <a:latin typeface="+mn-lt"/>
              </a:rPr>
              <a:t> funds </a:t>
            </a:r>
            <a:endParaRPr lang="hu-HU" dirty="0">
              <a:solidFill>
                <a:prstClr val="black"/>
              </a:solidFill>
              <a:latin typeface="+mn-lt"/>
            </a:endParaRPr>
          </a:p>
          <a:p>
            <a:pPr marL="1200150" lvl="2" indent="-285750">
              <a:buFont typeface="Wingdings" panose="05000000000000000000" pitchFamily="2" charset="2"/>
              <a:buChar char="§"/>
            </a:pPr>
            <a:r>
              <a:rPr lang="en-US" dirty="0">
                <a:solidFill>
                  <a:prstClr val="black"/>
                </a:solidFill>
                <a:latin typeface="+mn-lt"/>
              </a:rPr>
              <a:t>the social security funds</a:t>
            </a:r>
          </a:p>
          <a:p>
            <a:pPr marL="742950" lvl="1" indent="-285750">
              <a:buFont typeface="Symbol" panose="05050102010706020507" pitchFamily="18" charset="2"/>
              <a:buChar char=""/>
            </a:pPr>
            <a:r>
              <a:rPr lang="en-US" b="1" i="1" dirty="0">
                <a:solidFill>
                  <a:srgbClr val="FF0000"/>
                </a:solidFill>
                <a:latin typeface="+mn-lt"/>
              </a:rPr>
              <a:t>The bill </a:t>
            </a:r>
            <a:r>
              <a:rPr lang="hu-HU" b="1" i="1" dirty="0" err="1">
                <a:solidFill>
                  <a:srgbClr val="FF0000"/>
                </a:solidFill>
                <a:latin typeface="+mn-lt"/>
              </a:rPr>
              <a:t>annexes</a:t>
            </a:r>
            <a:r>
              <a:rPr lang="hu-HU" b="1" i="1" dirty="0">
                <a:solidFill>
                  <a:srgbClr val="FF0000"/>
                </a:solidFill>
                <a:latin typeface="+mn-lt"/>
              </a:rPr>
              <a:t> </a:t>
            </a:r>
            <a:endParaRPr lang="en-US" b="1" i="1" dirty="0">
              <a:solidFill>
                <a:srgbClr val="FF0000"/>
              </a:solidFill>
              <a:latin typeface="+mn-lt"/>
            </a:endParaRPr>
          </a:p>
          <a:p>
            <a:pPr marL="742950" lvl="1" indent="-285750">
              <a:buFont typeface="Symbol" panose="05050102010706020507" pitchFamily="18" charset="2"/>
              <a:buChar char=""/>
            </a:pPr>
            <a:r>
              <a:rPr lang="hu-HU" dirty="0">
                <a:solidFill>
                  <a:prstClr val="black"/>
                </a:solidFill>
                <a:latin typeface="+mn-lt"/>
              </a:rPr>
              <a:t>General </a:t>
            </a:r>
            <a:r>
              <a:rPr lang="hu-HU" dirty="0" err="1">
                <a:solidFill>
                  <a:prstClr val="black"/>
                </a:solidFill>
                <a:latin typeface="+mn-lt"/>
              </a:rPr>
              <a:t>explanation</a:t>
            </a:r>
            <a:endParaRPr lang="en-US" dirty="0">
              <a:solidFill>
                <a:prstClr val="black"/>
              </a:solidFill>
              <a:latin typeface="+mn-lt"/>
            </a:endParaRPr>
          </a:p>
          <a:p>
            <a:pPr marL="742950" lvl="1" indent="-285750">
              <a:buFont typeface="Symbol" panose="05050102010706020507" pitchFamily="18" charset="2"/>
              <a:buChar char=""/>
            </a:pPr>
            <a:r>
              <a:rPr lang="hu-HU" dirty="0" err="1">
                <a:solidFill>
                  <a:prstClr val="black"/>
                </a:solidFill>
                <a:latin typeface="+mn-lt"/>
              </a:rPr>
              <a:t>Detailed</a:t>
            </a:r>
            <a:r>
              <a:rPr lang="hu-HU" dirty="0">
                <a:solidFill>
                  <a:prstClr val="black"/>
                </a:solidFill>
                <a:latin typeface="+mn-lt"/>
              </a:rPr>
              <a:t> </a:t>
            </a:r>
            <a:r>
              <a:rPr lang="hu-HU" dirty="0" err="1">
                <a:solidFill>
                  <a:prstClr val="black"/>
                </a:solidFill>
                <a:latin typeface="+mn-lt"/>
              </a:rPr>
              <a:t>explanation</a:t>
            </a:r>
            <a:r>
              <a:rPr lang="hu-HU" dirty="0">
                <a:solidFill>
                  <a:prstClr val="black"/>
                </a:solidFill>
                <a:latin typeface="+mn-lt"/>
              </a:rPr>
              <a:t> </a:t>
            </a:r>
          </a:p>
          <a:p>
            <a:pPr marL="742950" lvl="1" indent="-285750">
              <a:buFont typeface="Symbol" panose="05050102010706020507" pitchFamily="18" charset="2"/>
              <a:buChar char=""/>
            </a:pPr>
            <a:r>
              <a:rPr lang="hu-HU" dirty="0" err="1">
                <a:solidFill>
                  <a:prstClr val="black"/>
                </a:solidFill>
                <a:latin typeface="+mn-lt"/>
              </a:rPr>
              <a:t>Annexes</a:t>
            </a:r>
            <a:r>
              <a:rPr lang="hu-HU" dirty="0">
                <a:solidFill>
                  <a:prstClr val="black"/>
                </a:solidFill>
                <a:latin typeface="+mn-lt"/>
              </a:rPr>
              <a:t> </a:t>
            </a:r>
            <a:r>
              <a:rPr lang="hu-HU" dirty="0" err="1">
                <a:solidFill>
                  <a:prstClr val="black"/>
                </a:solidFill>
                <a:latin typeface="+mn-lt"/>
              </a:rPr>
              <a:t>to</a:t>
            </a:r>
            <a:r>
              <a:rPr lang="hu-HU" dirty="0">
                <a:solidFill>
                  <a:prstClr val="black"/>
                </a:solidFill>
                <a:latin typeface="+mn-lt"/>
              </a:rPr>
              <a:t> </a:t>
            </a:r>
            <a:r>
              <a:rPr lang="hu-HU" dirty="0" err="1">
                <a:solidFill>
                  <a:prstClr val="black"/>
                </a:solidFill>
                <a:latin typeface="+mn-lt"/>
              </a:rPr>
              <a:t>general</a:t>
            </a:r>
            <a:r>
              <a:rPr lang="hu-HU" dirty="0">
                <a:solidFill>
                  <a:prstClr val="black"/>
                </a:solidFill>
                <a:latin typeface="+mn-lt"/>
              </a:rPr>
              <a:t> </a:t>
            </a:r>
            <a:r>
              <a:rPr lang="hu-HU" dirty="0" err="1">
                <a:solidFill>
                  <a:prstClr val="black"/>
                </a:solidFill>
                <a:latin typeface="+mn-lt"/>
              </a:rPr>
              <a:t>explanation</a:t>
            </a:r>
            <a:r>
              <a:rPr lang="hu-HU" dirty="0">
                <a:solidFill>
                  <a:prstClr val="black"/>
                </a:solidFill>
                <a:latin typeface="+mn-lt"/>
              </a:rPr>
              <a:t> </a:t>
            </a:r>
            <a:endParaRPr lang="hu-HU" dirty="0">
              <a:solidFill>
                <a:prstClr val="black"/>
              </a:solidFill>
            </a:endParaRPr>
          </a:p>
          <a:p>
            <a:pPr marL="285750" lvl="1" indent="-285750">
              <a:buFont typeface="Arial" panose="020B0604020202020204" pitchFamily="34" charset="0"/>
              <a:buChar char="•"/>
            </a:pPr>
            <a:r>
              <a:rPr lang="hu-HU" dirty="0" err="1">
                <a:solidFill>
                  <a:prstClr val="black"/>
                </a:solidFill>
              </a:rPr>
              <a:t>Par</a:t>
            </a:r>
            <a:r>
              <a:rPr lang="hu-HU" dirty="0" err="1">
                <a:solidFill>
                  <a:prstClr val="black"/>
                </a:solidFill>
                <a:latin typeface="+mn-lt"/>
              </a:rPr>
              <a:t>ts</a:t>
            </a:r>
            <a:r>
              <a:rPr lang="hu-HU" dirty="0">
                <a:solidFill>
                  <a:prstClr val="black"/>
                </a:solidFill>
                <a:latin typeface="+mn-lt"/>
              </a:rPr>
              <a:t> of </a:t>
            </a:r>
            <a:r>
              <a:rPr lang="hu-HU" b="1" dirty="0" err="1">
                <a:solidFill>
                  <a:prstClr val="black"/>
                </a:solidFill>
                <a:latin typeface="+mn-lt"/>
              </a:rPr>
              <a:t>Chapter</a:t>
            </a:r>
            <a:r>
              <a:rPr lang="hu-HU" b="1" dirty="0">
                <a:solidFill>
                  <a:prstClr val="black"/>
                </a:solidFill>
                <a:latin typeface="+mn-lt"/>
              </a:rPr>
              <a:t> </a:t>
            </a:r>
            <a:r>
              <a:rPr lang="hu-HU" b="1" dirty="0" err="1">
                <a:solidFill>
                  <a:prstClr val="black"/>
                </a:solidFill>
                <a:latin typeface="+mn-lt"/>
              </a:rPr>
              <a:t>volume</a:t>
            </a:r>
            <a:endParaRPr lang="hu-HU" b="1" dirty="0">
              <a:solidFill>
                <a:prstClr val="black"/>
              </a:solidFill>
              <a:latin typeface="+mn-lt"/>
            </a:endParaRPr>
          </a:p>
          <a:p>
            <a:pPr marL="747713" lvl="2" indent="-285750">
              <a:buFont typeface="Wingdings" panose="05000000000000000000" pitchFamily="2" charset="2"/>
              <a:buChar char="v"/>
            </a:pPr>
            <a:r>
              <a:rPr lang="hu-HU" dirty="0">
                <a:solidFill>
                  <a:prstClr val="black"/>
                </a:solidFill>
                <a:latin typeface="+mn-lt"/>
              </a:rPr>
              <a:t>36 </a:t>
            </a:r>
            <a:r>
              <a:rPr lang="hu-HU" dirty="0" err="1">
                <a:solidFill>
                  <a:prstClr val="black"/>
                </a:solidFill>
                <a:latin typeface="+mn-lt"/>
              </a:rPr>
              <a:t>chapter</a:t>
            </a:r>
            <a:endParaRPr lang="hu-HU" dirty="0">
              <a:solidFill>
                <a:prstClr val="black"/>
              </a:solidFill>
              <a:latin typeface="+mn-lt"/>
            </a:endParaRPr>
          </a:p>
          <a:p>
            <a:pPr marL="747713" lvl="2" indent="-285750">
              <a:buFont typeface="Wingdings" panose="05000000000000000000" pitchFamily="2" charset="2"/>
              <a:buChar char="v"/>
            </a:pPr>
            <a:r>
              <a:rPr lang="hu-HU" dirty="0" err="1">
                <a:solidFill>
                  <a:prstClr val="black"/>
                </a:solidFill>
                <a:latin typeface="+mn-lt"/>
              </a:rPr>
              <a:t>Economic</a:t>
            </a:r>
            <a:r>
              <a:rPr lang="hu-HU" dirty="0">
                <a:solidFill>
                  <a:prstClr val="black"/>
                </a:solidFill>
                <a:latin typeface="+mn-lt"/>
              </a:rPr>
              <a:t> and </a:t>
            </a:r>
            <a:r>
              <a:rPr lang="hu-HU" dirty="0" err="1">
                <a:solidFill>
                  <a:prstClr val="black"/>
                </a:solidFill>
                <a:latin typeface="+mn-lt"/>
              </a:rPr>
              <a:t>Fiscal</a:t>
            </a:r>
            <a:r>
              <a:rPr lang="hu-HU" dirty="0">
                <a:solidFill>
                  <a:prstClr val="black"/>
                </a:solidFill>
                <a:latin typeface="+mn-lt"/>
              </a:rPr>
              <a:t> </a:t>
            </a:r>
            <a:r>
              <a:rPr lang="hu-HU" dirty="0" err="1">
                <a:solidFill>
                  <a:prstClr val="black"/>
                </a:solidFill>
                <a:latin typeface="+mn-lt"/>
              </a:rPr>
              <a:t>outlook</a:t>
            </a:r>
            <a:endParaRPr lang="hu-HU" dirty="0">
              <a:solidFill>
                <a:prstClr val="black"/>
              </a:solidFill>
              <a:latin typeface="+mn-lt"/>
            </a:endParaRPr>
          </a:p>
          <a:p>
            <a:pPr marL="747713" lvl="2" indent="-285750">
              <a:buFont typeface="Wingdings" panose="05000000000000000000" pitchFamily="2" charset="2"/>
              <a:buChar char="v"/>
            </a:pPr>
            <a:r>
              <a:rPr lang="hu-HU" dirty="0">
                <a:solidFill>
                  <a:prstClr val="black"/>
                </a:solidFill>
                <a:latin typeface="+mn-lt"/>
              </a:rPr>
              <a:t>Citizen </a:t>
            </a:r>
            <a:r>
              <a:rPr lang="hu-HU" dirty="0" err="1">
                <a:solidFill>
                  <a:prstClr val="black"/>
                </a:solidFill>
                <a:latin typeface="+mn-lt"/>
              </a:rPr>
              <a:t>budget</a:t>
            </a:r>
            <a:endParaRPr lang="hu-HU" dirty="0">
              <a:solidFill>
                <a:prstClr val="black"/>
              </a:solidFill>
              <a:latin typeface="+mn-lt"/>
            </a:endParaRPr>
          </a:p>
          <a:p>
            <a:pPr marL="747713" lvl="2" indent="-285750">
              <a:buFont typeface="Wingdings" panose="05000000000000000000" pitchFamily="2" charset="2"/>
              <a:buChar char="v"/>
            </a:pPr>
            <a:r>
              <a:rPr lang="hu-HU" dirty="0" err="1">
                <a:solidFill>
                  <a:prstClr val="black"/>
                </a:solidFill>
              </a:rPr>
              <a:t>etc</a:t>
            </a:r>
            <a:endParaRPr lang="hu-HU" dirty="0">
              <a:solidFill>
                <a:prstClr val="black"/>
              </a:solidFill>
              <a:latin typeface="+mn-lt"/>
            </a:endParaRPr>
          </a:p>
          <a:p>
            <a:pPr marL="285750" indent="-285750">
              <a:buFont typeface="Arial" panose="020B0604020202020204" pitchFamily="34" charset="0"/>
              <a:buChar char="•"/>
            </a:pPr>
            <a:endParaRPr lang="hu-HU" dirty="0">
              <a:solidFill>
                <a:prstClr val="black"/>
              </a:solidFill>
            </a:endParaRPr>
          </a:p>
        </p:txBody>
      </p:sp>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0000" t="16092" r="30443" b="6834"/>
          <a:stretch/>
        </p:blipFill>
        <p:spPr bwMode="auto">
          <a:xfrm>
            <a:off x="179512" y="692696"/>
            <a:ext cx="3960440" cy="52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Egyenes összekötő 6"/>
          <p:cNvCxnSpPr/>
          <p:nvPr/>
        </p:nvCxnSpPr>
        <p:spPr>
          <a:xfrm>
            <a:off x="126926" y="587079"/>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433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771" y="116632"/>
            <a:ext cx="9165771" cy="432048"/>
          </a:xfrm>
        </p:spPr>
        <p:txBody>
          <a:bodyPr>
            <a:normAutofit fontScale="90000"/>
          </a:bodyPr>
          <a:lstStyle/>
          <a:p>
            <a:r>
              <a:rPr lang="hu-HU" sz="2400" dirty="0" err="1">
                <a:latin typeface="Segoe UI" panose="020B0502040204020203" pitchFamily="34" charset="0"/>
                <a:ea typeface="Segoe UI" panose="020B0502040204020203" pitchFamily="34" charset="0"/>
                <a:cs typeface="Segoe UI" panose="020B0502040204020203" pitchFamily="34" charset="0"/>
              </a:rPr>
              <a:t>Budget</a:t>
            </a:r>
            <a:r>
              <a:rPr lang="hu-HU" sz="2400" dirty="0">
                <a:latin typeface="Segoe UI" panose="020B0502040204020203" pitchFamily="34" charset="0"/>
                <a:ea typeface="Segoe UI" panose="020B0502040204020203" pitchFamily="34" charset="0"/>
                <a:cs typeface="Segoe UI" panose="020B0502040204020203" pitchFamily="34" charset="0"/>
              </a:rPr>
              <a:t> </a:t>
            </a:r>
            <a:r>
              <a:rPr lang="hu-HU" sz="2400" dirty="0" err="1">
                <a:latin typeface="Segoe UI" panose="020B0502040204020203" pitchFamily="34" charset="0"/>
                <a:ea typeface="Segoe UI" panose="020B0502040204020203" pitchFamily="34" charset="0"/>
                <a:cs typeface="Segoe UI" panose="020B0502040204020203" pitchFamily="34" charset="0"/>
              </a:rPr>
              <a:t>Proposal</a:t>
            </a:r>
            <a:r>
              <a:rPr lang="hu-HU" sz="2400" dirty="0">
                <a:latin typeface="Segoe UI" panose="020B0502040204020203" pitchFamily="34" charset="0"/>
                <a:ea typeface="Segoe UI" panose="020B0502040204020203" pitchFamily="34" charset="0"/>
                <a:cs typeface="Segoe UI" panose="020B0502040204020203" pitchFamily="34" charset="0"/>
              </a:rPr>
              <a:t> – </a:t>
            </a:r>
            <a:r>
              <a:rPr lang="hu-HU" sz="2400" dirty="0" err="1">
                <a:latin typeface="Segoe UI" panose="020B0502040204020203" pitchFamily="34" charset="0"/>
                <a:ea typeface="Segoe UI" panose="020B0502040204020203" pitchFamily="34" charset="0"/>
                <a:cs typeface="Segoe UI" panose="020B0502040204020203" pitchFamily="34" charset="0"/>
              </a:rPr>
              <a:t>in</a:t>
            </a:r>
            <a:r>
              <a:rPr lang="hu-HU" sz="2400" dirty="0">
                <a:latin typeface="Segoe UI" panose="020B0502040204020203" pitchFamily="34" charset="0"/>
                <a:ea typeface="Segoe UI" panose="020B0502040204020203" pitchFamily="34" charset="0"/>
                <a:cs typeface="Segoe UI" panose="020B0502040204020203" pitchFamily="34" charset="0"/>
              </a:rPr>
              <a:t> </a:t>
            </a:r>
            <a:r>
              <a:rPr lang="hu-HU" sz="2400" dirty="0" err="1">
                <a:latin typeface="Segoe UI" panose="020B0502040204020203" pitchFamily="34" charset="0"/>
                <a:ea typeface="Segoe UI" panose="020B0502040204020203" pitchFamily="34" charset="0"/>
                <a:cs typeface="Segoe UI" panose="020B0502040204020203" pitchFamily="34" charset="0"/>
              </a:rPr>
              <a:t>details</a:t>
            </a:r>
            <a:endParaRPr lang="hu-HU" dirty="0">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7" name="Diagram 6"/>
          <p:cNvGraphicFramePr/>
          <p:nvPr>
            <p:extLst>
              <p:ext uri="{D42A27DB-BD31-4B8C-83A1-F6EECF244321}">
                <p14:modId xmlns:p14="http://schemas.microsoft.com/office/powerpoint/2010/main" val="2167967439"/>
              </p:ext>
            </p:extLst>
          </p:nvPr>
        </p:nvGraphicFramePr>
        <p:xfrm>
          <a:off x="0" y="764704"/>
          <a:ext cx="9036496" cy="54755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4" name="Egyenes összekötő 3"/>
          <p:cNvCxnSpPr/>
          <p:nvPr/>
        </p:nvCxnSpPr>
        <p:spPr>
          <a:xfrm>
            <a:off x="126926" y="587079"/>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2016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Egyenes összekötő 4"/>
          <p:cNvCxnSpPr/>
          <p:nvPr/>
        </p:nvCxnSpPr>
        <p:spPr>
          <a:xfrm>
            <a:off x="107504" y="692696"/>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aphicFrame>
        <p:nvGraphicFramePr>
          <p:cNvPr id="6" name="Diagram 5"/>
          <p:cNvGraphicFramePr/>
          <p:nvPr>
            <p:extLst>
              <p:ext uri="{D42A27DB-BD31-4B8C-83A1-F6EECF244321}">
                <p14:modId xmlns:p14="http://schemas.microsoft.com/office/powerpoint/2010/main" val="332267401"/>
              </p:ext>
            </p:extLst>
          </p:nvPr>
        </p:nvGraphicFramePr>
        <p:xfrm>
          <a:off x="107504" y="764704"/>
          <a:ext cx="8928992" cy="5400599"/>
        </p:xfrm>
        <a:graphic>
          <a:graphicData uri="http://schemas.openxmlformats.org/drawingml/2006/chart">
            <c:chart xmlns:c="http://schemas.openxmlformats.org/drawingml/2006/chart" xmlns:r="http://schemas.openxmlformats.org/officeDocument/2006/relationships" r:id="rId2"/>
          </a:graphicData>
        </a:graphic>
      </p:graphicFrame>
      <p:sp>
        <p:nvSpPr>
          <p:cNvPr id="7" name="Cím 6"/>
          <p:cNvSpPr>
            <a:spLocks noGrp="1"/>
          </p:cNvSpPr>
          <p:nvPr>
            <p:ph type="title"/>
          </p:nvPr>
        </p:nvSpPr>
        <p:spPr>
          <a:xfrm>
            <a:off x="-21771" y="116632"/>
            <a:ext cx="9165771" cy="504056"/>
          </a:xfrm>
        </p:spPr>
        <p:txBody>
          <a:bodyPr>
            <a:normAutofit/>
          </a:bodyPr>
          <a:lstStyle/>
          <a:p>
            <a:r>
              <a:rPr lang="hu-HU" sz="2400" dirty="0">
                <a:latin typeface="Segoe UI" panose="020B0502040204020203" pitchFamily="34" charset="0"/>
                <a:ea typeface="Segoe UI" panose="020B0502040204020203" pitchFamily="34" charset="0"/>
                <a:cs typeface="Segoe UI" panose="020B0502040204020203" pitchFamily="34" charset="0"/>
              </a:rPr>
              <a:t>Citizen </a:t>
            </a:r>
            <a:r>
              <a:rPr lang="hu-HU" sz="2400" dirty="0" err="1">
                <a:latin typeface="Segoe UI" panose="020B0502040204020203" pitchFamily="34" charset="0"/>
                <a:ea typeface="Segoe UI" panose="020B0502040204020203" pitchFamily="34" charset="0"/>
                <a:cs typeface="Segoe UI" panose="020B0502040204020203" pitchFamily="34" charset="0"/>
              </a:rPr>
              <a:t>budget</a:t>
            </a:r>
            <a:r>
              <a:rPr lang="hu-HU" sz="2400" dirty="0">
                <a:latin typeface="Segoe UI" panose="020B0502040204020203" pitchFamily="34" charset="0"/>
                <a:ea typeface="Segoe UI" panose="020B0502040204020203" pitchFamily="34" charset="0"/>
                <a:cs typeface="Segoe UI" panose="020B0502040204020203" pitchFamily="34" charset="0"/>
              </a:rPr>
              <a:t> </a:t>
            </a:r>
            <a:r>
              <a:rPr lang="hu-HU" sz="2400" dirty="0" err="1">
                <a:latin typeface="Segoe UI" panose="020B0502040204020203" pitchFamily="34" charset="0"/>
                <a:ea typeface="Segoe UI" panose="020B0502040204020203" pitchFamily="34" charset="0"/>
                <a:cs typeface="Segoe UI" panose="020B0502040204020203" pitchFamily="34" charset="0"/>
              </a:rPr>
              <a:t>for</a:t>
            </a:r>
            <a:r>
              <a:rPr lang="hu-HU" sz="2400" dirty="0">
                <a:latin typeface="Segoe UI" panose="020B0502040204020203" pitchFamily="34" charset="0"/>
                <a:ea typeface="Segoe UI" panose="020B0502040204020203" pitchFamily="34" charset="0"/>
                <a:cs typeface="Segoe UI" panose="020B0502040204020203" pitchFamily="34" charset="0"/>
              </a:rPr>
              <a:t> </a:t>
            </a:r>
            <a:r>
              <a:rPr lang="hu-HU" sz="2400" dirty="0" err="1">
                <a:latin typeface="Segoe UI" panose="020B0502040204020203" pitchFamily="34" charset="0"/>
                <a:ea typeface="Segoe UI" panose="020B0502040204020203" pitchFamily="34" charset="0"/>
                <a:cs typeface="Segoe UI" panose="020B0502040204020203" pitchFamily="34" charset="0"/>
              </a:rPr>
              <a:t>central</a:t>
            </a:r>
            <a:r>
              <a:rPr lang="hu-HU" sz="2400" dirty="0">
                <a:latin typeface="Segoe UI" panose="020B0502040204020203" pitchFamily="34" charset="0"/>
                <a:ea typeface="Segoe UI" panose="020B0502040204020203" pitchFamily="34" charset="0"/>
                <a:cs typeface="Segoe UI" panose="020B0502040204020203" pitchFamily="34" charset="0"/>
              </a:rPr>
              <a:t> </a:t>
            </a:r>
            <a:r>
              <a:rPr lang="hu-HU" sz="2400" dirty="0" err="1">
                <a:latin typeface="Segoe UI" panose="020B0502040204020203" pitchFamily="34" charset="0"/>
                <a:ea typeface="Segoe UI" panose="020B0502040204020203" pitchFamily="34" charset="0"/>
                <a:cs typeface="Segoe UI" panose="020B0502040204020203" pitchFamily="34" charset="0"/>
              </a:rPr>
              <a:t>subsector</a:t>
            </a:r>
            <a:r>
              <a:rPr lang="hu-HU" sz="2400" dirty="0">
                <a:latin typeface="Segoe UI" panose="020B0502040204020203" pitchFamily="34" charset="0"/>
                <a:ea typeface="Segoe UI" panose="020B0502040204020203" pitchFamily="34" charset="0"/>
                <a:cs typeface="Segoe UI" panose="020B0502040204020203" pitchFamily="34" charset="0"/>
              </a:rPr>
              <a:t> 2019: </a:t>
            </a:r>
            <a:r>
              <a:rPr lang="hu-HU" sz="2400" dirty="0" err="1">
                <a:latin typeface="Segoe UI" panose="020B0502040204020203" pitchFamily="34" charset="0"/>
                <a:ea typeface="Segoe UI" panose="020B0502040204020203" pitchFamily="34" charset="0"/>
                <a:cs typeface="Segoe UI" panose="020B0502040204020203" pitchFamily="34" charset="0"/>
              </a:rPr>
              <a:t>expenditures</a:t>
            </a:r>
            <a:endParaRPr lang="hu-HU" sz="24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185140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771" y="116632"/>
            <a:ext cx="9165771" cy="432048"/>
          </a:xfrm>
        </p:spPr>
        <p:txBody>
          <a:bodyPr>
            <a:normAutofit fontScale="90000"/>
          </a:bodyPr>
          <a:lstStyle/>
          <a:p>
            <a:r>
              <a:rPr lang="hu-HU" sz="2800" dirty="0"/>
              <a:t>Citizen </a:t>
            </a:r>
            <a:r>
              <a:rPr lang="hu-HU" sz="2800" dirty="0" err="1"/>
              <a:t>budget</a:t>
            </a:r>
            <a:r>
              <a:rPr lang="hu-HU" sz="2800" dirty="0"/>
              <a:t> </a:t>
            </a:r>
            <a:r>
              <a:rPr lang="hu-HU" sz="2800" dirty="0" err="1"/>
              <a:t>for</a:t>
            </a:r>
            <a:r>
              <a:rPr lang="hu-HU" sz="2800" dirty="0"/>
              <a:t> </a:t>
            </a:r>
            <a:r>
              <a:rPr lang="hu-HU" sz="2800" dirty="0" err="1"/>
              <a:t>central</a:t>
            </a:r>
            <a:r>
              <a:rPr lang="hu-HU" sz="2800" dirty="0"/>
              <a:t> </a:t>
            </a:r>
            <a:r>
              <a:rPr lang="hu-HU" sz="2800" dirty="0" err="1"/>
              <a:t>subsector</a:t>
            </a:r>
            <a:r>
              <a:rPr lang="hu-HU" sz="2800" dirty="0"/>
              <a:t> 2019 : </a:t>
            </a:r>
            <a:r>
              <a:rPr lang="hu-HU" sz="2800" dirty="0" err="1"/>
              <a:t>revenues</a:t>
            </a:r>
            <a:endParaRPr lang="hu-HU" dirty="0">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5" name="Diagram 4"/>
          <p:cNvGraphicFramePr/>
          <p:nvPr>
            <p:extLst>
              <p:ext uri="{D42A27DB-BD31-4B8C-83A1-F6EECF244321}">
                <p14:modId xmlns:p14="http://schemas.microsoft.com/office/powerpoint/2010/main" val="3892301511"/>
              </p:ext>
            </p:extLst>
          </p:nvPr>
        </p:nvGraphicFramePr>
        <p:xfrm>
          <a:off x="0" y="836712"/>
          <a:ext cx="9036496" cy="5400600"/>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Egyenes összekötő 3"/>
          <p:cNvCxnSpPr/>
          <p:nvPr/>
        </p:nvCxnSpPr>
        <p:spPr>
          <a:xfrm>
            <a:off x="107504" y="692696"/>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0731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771" y="116632"/>
            <a:ext cx="9165771" cy="432048"/>
          </a:xfrm>
        </p:spPr>
        <p:txBody>
          <a:bodyPr>
            <a:noAutofit/>
          </a:bodyPr>
          <a:lstStyle/>
          <a:p>
            <a:r>
              <a:rPr lang="hu-HU" sz="2400" dirty="0"/>
              <a:t>Citizen </a:t>
            </a:r>
            <a:r>
              <a:rPr lang="hu-HU" sz="2400" dirty="0" err="1"/>
              <a:t>budget</a:t>
            </a:r>
            <a:r>
              <a:rPr lang="hu-HU" sz="2400" dirty="0"/>
              <a:t> </a:t>
            </a:r>
            <a:r>
              <a:rPr lang="hu-HU" sz="2400" dirty="0" err="1"/>
              <a:t>for</a:t>
            </a:r>
            <a:r>
              <a:rPr lang="hu-HU" sz="2400" dirty="0"/>
              <a:t> </a:t>
            </a:r>
            <a:r>
              <a:rPr lang="hu-HU" sz="2400" dirty="0" err="1"/>
              <a:t>central</a:t>
            </a:r>
            <a:r>
              <a:rPr lang="hu-HU" sz="2400" dirty="0"/>
              <a:t> </a:t>
            </a:r>
            <a:r>
              <a:rPr lang="hu-HU" sz="2400" dirty="0" err="1"/>
              <a:t>subsector</a:t>
            </a:r>
            <a:r>
              <a:rPr lang="hu-HU" sz="2400" dirty="0"/>
              <a:t> 2019: </a:t>
            </a:r>
            <a:r>
              <a:rPr lang="hu-HU" sz="2400" dirty="0" err="1"/>
              <a:t>social</a:t>
            </a:r>
            <a:r>
              <a:rPr lang="hu-HU" sz="2400" dirty="0"/>
              <a:t> </a:t>
            </a:r>
            <a:r>
              <a:rPr lang="hu-HU" sz="2400" dirty="0" err="1"/>
              <a:t>security</a:t>
            </a:r>
            <a:r>
              <a:rPr lang="hu-HU" sz="2400" dirty="0"/>
              <a:t> </a:t>
            </a:r>
            <a:r>
              <a:rPr lang="hu-HU" sz="2400" dirty="0" err="1"/>
              <a:t>contribution</a:t>
            </a:r>
            <a:endParaRPr lang="hu-HU" sz="2400" dirty="0"/>
          </a:p>
        </p:txBody>
      </p:sp>
      <p:graphicFrame>
        <p:nvGraphicFramePr>
          <p:cNvPr id="5" name="Diagram 4"/>
          <p:cNvGraphicFramePr/>
          <p:nvPr>
            <p:extLst>
              <p:ext uri="{D42A27DB-BD31-4B8C-83A1-F6EECF244321}">
                <p14:modId xmlns:p14="http://schemas.microsoft.com/office/powerpoint/2010/main" val="3305577990"/>
              </p:ext>
            </p:extLst>
          </p:nvPr>
        </p:nvGraphicFramePr>
        <p:xfrm>
          <a:off x="24044" y="692696"/>
          <a:ext cx="8928992" cy="5544617"/>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Egyenes összekötő 3"/>
          <p:cNvCxnSpPr/>
          <p:nvPr/>
        </p:nvCxnSpPr>
        <p:spPr>
          <a:xfrm>
            <a:off x="107504" y="692696"/>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5088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771" y="116632"/>
            <a:ext cx="9165771" cy="504056"/>
          </a:xfrm>
        </p:spPr>
        <p:txBody>
          <a:bodyPr>
            <a:normAutofit fontScale="90000"/>
          </a:bodyPr>
          <a:lstStyle/>
          <a:p>
            <a:r>
              <a:rPr lang="hu-HU" sz="2400" dirty="0"/>
              <a:t>Citizen </a:t>
            </a:r>
            <a:r>
              <a:rPr lang="hu-HU" sz="2400" dirty="0" err="1"/>
              <a:t>budget</a:t>
            </a:r>
            <a:r>
              <a:rPr lang="hu-HU" sz="2400" dirty="0"/>
              <a:t> </a:t>
            </a:r>
            <a:r>
              <a:rPr lang="hu-HU" sz="2400" dirty="0" err="1"/>
              <a:t>for</a:t>
            </a:r>
            <a:r>
              <a:rPr lang="hu-HU" sz="2400" dirty="0"/>
              <a:t> </a:t>
            </a:r>
            <a:r>
              <a:rPr lang="hu-HU" sz="2400" dirty="0" err="1"/>
              <a:t>central</a:t>
            </a:r>
            <a:r>
              <a:rPr lang="hu-HU" sz="2400" dirty="0"/>
              <a:t> </a:t>
            </a:r>
            <a:r>
              <a:rPr lang="hu-HU" sz="2400" dirty="0" err="1"/>
              <a:t>subsector</a:t>
            </a:r>
            <a:r>
              <a:rPr lang="hu-HU" sz="2400" dirty="0"/>
              <a:t> 2019: </a:t>
            </a:r>
            <a:r>
              <a:rPr lang="hu-HU" sz="2400" dirty="0" err="1"/>
              <a:t>domestic</a:t>
            </a:r>
            <a:r>
              <a:rPr lang="hu-HU" sz="2400" dirty="0"/>
              <a:t> </a:t>
            </a:r>
            <a:r>
              <a:rPr lang="hu-HU" sz="2400" dirty="0" err="1"/>
              <a:t>developments</a:t>
            </a:r>
            <a:endParaRPr lang="hu-HU" sz="2400" dirty="0"/>
          </a:p>
        </p:txBody>
      </p:sp>
      <p:graphicFrame>
        <p:nvGraphicFramePr>
          <p:cNvPr id="5" name="Diagram 4"/>
          <p:cNvGraphicFramePr/>
          <p:nvPr>
            <p:extLst>
              <p:ext uri="{D42A27DB-BD31-4B8C-83A1-F6EECF244321}">
                <p14:modId xmlns:p14="http://schemas.microsoft.com/office/powerpoint/2010/main" val="2543441895"/>
              </p:ext>
            </p:extLst>
          </p:nvPr>
        </p:nvGraphicFramePr>
        <p:xfrm>
          <a:off x="107505" y="764704"/>
          <a:ext cx="8856984" cy="5472608"/>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Egyenes összekötő 3"/>
          <p:cNvCxnSpPr/>
          <p:nvPr/>
        </p:nvCxnSpPr>
        <p:spPr>
          <a:xfrm>
            <a:off x="107504" y="692696"/>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059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771" y="116632"/>
            <a:ext cx="9165771" cy="432048"/>
          </a:xfrm>
        </p:spPr>
        <p:txBody>
          <a:bodyPr>
            <a:noAutofit/>
          </a:bodyPr>
          <a:lstStyle/>
          <a:p>
            <a:r>
              <a:rPr lang="hu-HU" sz="2400" dirty="0"/>
              <a:t>Citizen </a:t>
            </a:r>
            <a:r>
              <a:rPr lang="hu-HU" sz="2400" dirty="0" err="1"/>
              <a:t>budget</a:t>
            </a:r>
            <a:r>
              <a:rPr lang="hu-HU" sz="2400" dirty="0"/>
              <a:t> </a:t>
            </a:r>
            <a:r>
              <a:rPr lang="hu-HU" sz="2400" dirty="0" err="1"/>
              <a:t>for</a:t>
            </a:r>
            <a:r>
              <a:rPr lang="hu-HU" sz="2400" dirty="0"/>
              <a:t> </a:t>
            </a:r>
            <a:r>
              <a:rPr lang="hu-HU" sz="2400" dirty="0" err="1"/>
              <a:t>central</a:t>
            </a:r>
            <a:r>
              <a:rPr lang="hu-HU" sz="2400" dirty="0"/>
              <a:t> </a:t>
            </a:r>
            <a:r>
              <a:rPr lang="hu-HU" sz="2400" dirty="0" err="1"/>
              <a:t>subsector</a:t>
            </a:r>
            <a:r>
              <a:rPr lang="hu-HU" sz="2400" dirty="0"/>
              <a:t> 2019: </a:t>
            </a:r>
            <a:r>
              <a:rPr lang="hu-HU" sz="2400" dirty="0" err="1"/>
              <a:t>family</a:t>
            </a:r>
            <a:r>
              <a:rPr lang="hu-HU" sz="2400" dirty="0"/>
              <a:t> </a:t>
            </a:r>
            <a:r>
              <a:rPr lang="hu-HU" sz="2400" dirty="0" err="1"/>
              <a:t>tax</a:t>
            </a:r>
            <a:r>
              <a:rPr lang="hu-HU" sz="2400" dirty="0"/>
              <a:t> </a:t>
            </a:r>
            <a:r>
              <a:rPr lang="hu-HU" sz="2400" dirty="0" err="1"/>
              <a:t>allowance</a:t>
            </a:r>
            <a:endParaRPr lang="hu-HU" sz="2000" dirty="0">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5" name="Diagram 4"/>
          <p:cNvGraphicFramePr/>
          <p:nvPr>
            <p:extLst>
              <p:ext uri="{D42A27DB-BD31-4B8C-83A1-F6EECF244321}">
                <p14:modId xmlns:p14="http://schemas.microsoft.com/office/powerpoint/2010/main" val="2564041120"/>
              </p:ext>
            </p:extLst>
          </p:nvPr>
        </p:nvGraphicFramePr>
        <p:xfrm>
          <a:off x="107504" y="764704"/>
          <a:ext cx="9036495" cy="5400600"/>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Egyenes összekötő 3"/>
          <p:cNvCxnSpPr/>
          <p:nvPr/>
        </p:nvCxnSpPr>
        <p:spPr>
          <a:xfrm>
            <a:off x="107504" y="620688"/>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9904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771" y="116632"/>
            <a:ext cx="9165771" cy="504056"/>
          </a:xfrm>
        </p:spPr>
        <p:txBody>
          <a:bodyPr>
            <a:normAutofit/>
          </a:bodyPr>
          <a:lstStyle/>
          <a:p>
            <a:r>
              <a:rPr lang="hu-HU" sz="2400" dirty="0"/>
              <a:t>Citizen </a:t>
            </a:r>
            <a:r>
              <a:rPr lang="hu-HU" sz="2400" dirty="0" err="1"/>
              <a:t>budget</a:t>
            </a:r>
            <a:r>
              <a:rPr lang="hu-HU" sz="2400" dirty="0"/>
              <a:t> </a:t>
            </a:r>
            <a:r>
              <a:rPr lang="hu-HU" sz="2400" dirty="0" err="1"/>
              <a:t>for</a:t>
            </a:r>
            <a:r>
              <a:rPr lang="hu-HU" sz="2400" dirty="0"/>
              <a:t> </a:t>
            </a:r>
            <a:r>
              <a:rPr lang="hu-HU" sz="2400" dirty="0" err="1"/>
              <a:t>central</a:t>
            </a:r>
            <a:r>
              <a:rPr lang="hu-HU" sz="2400" dirty="0"/>
              <a:t> </a:t>
            </a:r>
            <a:r>
              <a:rPr lang="hu-HU" sz="2400" dirty="0" err="1"/>
              <a:t>subsector</a:t>
            </a:r>
            <a:r>
              <a:rPr lang="hu-HU" sz="2400" dirty="0"/>
              <a:t> 2019: </a:t>
            </a:r>
            <a:r>
              <a:rPr lang="hu-HU" sz="2400" dirty="0" err="1"/>
              <a:t>reserves</a:t>
            </a:r>
            <a:endParaRPr lang="hu-HU" sz="2000" dirty="0">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5" name="Diagram 4"/>
          <p:cNvGraphicFramePr/>
          <p:nvPr>
            <p:extLst>
              <p:ext uri="{D42A27DB-BD31-4B8C-83A1-F6EECF244321}">
                <p14:modId xmlns:p14="http://schemas.microsoft.com/office/powerpoint/2010/main" val="2616302627"/>
              </p:ext>
            </p:extLst>
          </p:nvPr>
        </p:nvGraphicFramePr>
        <p:xfrm>
          <a:off x="-1" y="692696"/>
          <a:ext cx="9036497" cy="5472608"/>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Egyenes összekötő 3"/>
          <p:cNvCxnSpPr/>
          <p:nvPr/>
        </p:nvCxnSpPr>
        <p:spPr>
          <a:xfrm>
            <a:off x="107504" y="620688"/>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6907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771" y="116632"/>
            <a:ext cx="9165771" cy="504056"/>
          </a:xfrm>
        </p:spPr>
        <p:txBody>
          <a:bodyPr>
            <a:normAutofit/>
          </a:bodyPr>
          <a:lstStyle/>
          <a:p>
            <a:r>
              <a:rPr lang="hu-HU" sz="2400" dirty="0" err="1"/>
              <a:t>Role</a:t>
            </a:r>
            <a:r>
              <a:rPr lang="hu-HU" sz="2400" dirty="0"/>
              <a:t> of </a:t>
            </a:r>
            <a:r>
              <a:rPr lang="hu-HU" sz="2400" dirty="0" err="1"/>
              <a:t>Fiscal</a:t>
            </a:r>
            <a:r>
              <a:rPr lang="hu-HU" sz="2400" dirty="0"/>
              <a:t> </a:t>
            </a:r>
            <a:r>
              <a:rPr lang="hu-HU" sz="2400" dirty="0" err="1"/>
              <a:t>Council</a:t>
            </a:r>
            <a:endParaRPr lang="hu-HU" sz="2400" dirty="0">
              <a:latin typeface="Segoe UI" panose="020B0502040204020203" pitchFamily="34" charset="0"/>
              <a:ea typeface="Segoe UI" panose="020B0502040204020203" pitchFamily="34" charset="0"/>
              <a:cs typeface="Segoe UI" panose="020B0502040204020203" pitchFamily="34" charset="0"/>
            </a:endParaRPr>
          </a:p>
        </p:txBody>
      </p:sp>
      <p:cxnSp>
        <p:nvCxnSpPr>
          <p:cNvPr id="11" name="Egyenes összekötő 10"/>
          <p:cNvCxnSpPr/>
          <p:nvPr/>
        </p:nvCxnSpPr>
        <p:spPr>
          <a:xfrm>
            <a:off x="107504" y="620688"/>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 name="Tartalom helye 2"/>
          <p:cNvSpPr>
            <a:spLocks noGrp="1"/>
          </p:cNvSpPr>
          <p:nvPr>
            <p:ph idx="1"/>
          </p:nvPr>
        </p:nvSpPr>
        <p:spPr>
          <a:xfrm>
            <a:off x="3491880" y="764704"/>
            <a:ext cx="5472608" cy="5256584"/>
          </a:xfrm>
        </p:spPr>
        <p:txBody>
          <a:bodyPr>
            <a:normAutofit/>
          </a:bodyPr>
          <a:lstStyle/>
          <a:p>
            <a:pPr marL="285750" indent="-285750" algn="just">
              <a:spcBef>
                <a:spcPts val="600"/>
              </a:spcBef>
              <a:spcAft>
                <a:spcPts val="600"/>
              </a:spcAft>
              <a:buFont typeface="Wingdings" panose="05000000000000000000" pitchFamily="2" charset="2"/>
              <a:buChar char="ü"/>
            </a:pPr>
            <a:r>
              <a:rPr lang="hu-HU" sz="1600" dirty="0" err="1">
                <a:latin typeface="Segoe UI" panose="020B0502040204020203" pitchFamily="34" charset="0"/>
                <a:ea typeface="Segoe UI" panose="020B0502040204020203" pitchFamily="34" charset="0"/>
                <a:cs typeface="Segoe UI" panose="020B0502040204020203" pitchFamily="34" charset="0"/>
              </a:rPr>
              <a:t>it</a:t>
            </a:r>
            <a:r>
              <a:rPr lang="hu-HU" sz="1600" dirty="0">
                <a:latin typeface="Segoe UI" panose="020B0502040204020203" pitchFamily="34" charset="0"/>
                <a:ea typeface="Segoe UI" panose="020B0502040204020203" pitchFamily="34" charset="0"/>
                <a:cs typeface="Segoe UI" panose="020B0502040204020203" pitchFamily="34" charset="0"/>
              </a:rPr>
              <a:t> </a:t>
            </a:r>
            <a:r>
              <a:rPr lang="en-US" sz="1600" dirty="0">
                <a:latin typeface="Segoe UI" panose="020B0502040204020203" pitchFamily="34" charset="0"/>
                <a:ea typeface="Segoe UI" panose="020B0502040204020203" pitchFamily="34" charset="0"/>
                <a:cs typeface="Segoe UI" panose="020B0502040204020203" pitchFamily="34" charset="0"/>
              </a:rPr>
              <a:t>make</a:t>
            </a:r>
            <a:r>
              <a:rPr lang="hu-HU" sz="1600" dirty="0">
                <a:latin typeface="Segoe UI" panose="020B0502040204020203" pitchFamily="34" charset="0"/>
                <a:ea typeface="Segoe UI" panose="020B0502040204020203" pitchFamily="34" charset="0"/>
                <a:cs typeface="Segoe UI" panose="020B0502040204020203" pitchFamily="34" charset="0"/>
              </a:rPr>
              <a:t>s</a:t>
            </a:r>
            <a:r>
              <a:rPr lang="en-US" sz="1600" dirty="0">
                <a:latin typeface="Segoe UI" panose="020B0502040204020203" pitchFamily="34" charset="0"/>
                <a:ea typeface="Segoe UI" panose="020B0502040204020203" pitchFamily="34" charset="0"/>
                <a:cs typeface="Segoe UI" panose="020B0502040204020203" pitchFamily="34" charset="0"/>
              </a:rPr>
              <a:t> comments on the planning and execution of </a:t>
            </a:r>
            <a:r>
              <a:rPr lang="en-US" sz="1600">
                <a:latin typeface="Segoe UI" panose="020B0502040204020203" pitchFamily="34" charset="0"/>
                <a:ea typeface="Segoe UI" panose="020B0502040204020203" pitchFamily="34" charset="0"/>
                <a:cs typeface="Segoe UI" panose="020B0502040204020203" pitchFamily="34" charset="0"/>
              </a:rPr>
              <a:t>the budget, </a:t>
            </a:r>
            <a:r>
              <a:rPr lang="en-US" sz="1600" dirty="0">
                <a:latin typeface="Segoe UI" panose="020B0502040204020203" pitchFamily="34" charset="0"/>
                <a:ea typeface="Segoe UI" panose="020B0502040204020203" pitchFamily="34" charset="0"/>
                <a:cs typeface="Segoe UI" panose="020B0502040204020203" pitchFamily="34" charset="0"/>
              </a:rPr>
              <a:t>the use of public funds and the state of public finances</a:t>
            </a:r>
            <a:endParaRPr lang="hu-HU" sz="1600" dirty="0">
              <a:latin typeface="Segoe UI" panose="020B0502040204020203" pitchFamily="34" charset="0"/>
              <a:ea typeface="Segoe UI" panose="020B0502040204020203" pitchFamily="34" charset="0"/>
              <a:cs typeface="Segoe UI" panose="020B0502040204020203" pitchFamily="34" charset="0"/>
            </a:endParaRPr>
          </a:p>
          <a:p>
            <a:pPr marL="285750" indent="-285750" algn="just">
              <a:spcBef>
                <a:spcPts val="600"/>
              </a:spcBef>
              <a:spcAft>
                <a:spcPts val="600"/>
              </a:spcAft>
              <a:buFont typeface="Wingdings" panose="05000000000000000000" pitchFamily="2" charset="2"/>
              <a:buChar char="ü"/>
            </a:pPr>
            <a:r>
              <a:rPr lang="en-US" sz="1600" dirty="0">
                <a:latin typeface="Segoe UI" panose="020B0502040204020203" pitchFamily="34" charset="0"/>
                <a:ea typeface="Segoe UI" panose="020B0502040204020203" pitchFamily="34" charset="0"/>
                <a:cs typeface="Segoe UI" panose="020B0502040204020203" pitchFamily="34" charset="0"/>
              </a:rPr>
              <a:t>make</a:t>
            </a:r>
            <a:r>
              <a:rPr lang="hu-HU" sz="1600" dirty="0">
                <a:latin typeface="Segoe UI" panose="020B0502040204020203" pitchFamily="34" charset="0"/>
                <a:ea typeface="Segoe UI" panose="020B0502040204020203" pitchFamily="34" charset="0"/>
                <a:cs typeface="Segoe UI" panose="020B0502040204020203" pitchFamily="34" charset="0"/>
              </a:rPr>
              <a:t>s</a:t>
            </a:r>
            <a:r>
              <a:rPr lang="en-US" sz="1600" dirty="0">
                <a:latin typeface="Segoe UI" panose="020B0502040204020203" pitchFamily="34" charset="0"/>
                <a:ea typeface="Segoe UI" panose="020B0502040204020203" pitchFamily="34" charset="0"/>
                <a:cs typeface="Segoe UI" panose="020B0502040204020203" pitchFamily="34" charset="0"/>
              </a:rPr>
              <a:t> comments </a:t>
            </a:r>
            <a:r>
              <a:rPr lang="en-US" sz="1600" b="1" dirty="0">
                <a:latin typeface="Segoe UI" panose="020B0502040204020203" pitchFamily="34" charset="0"/>
                <a:ea typeface="Segoe UI" panose="020B0502040204020203" pitchFamily="34" charset="0"/>
                <a:cs typeface="Segoe UI" panose="020B0502040204020203" pitchFamily="34" charset="0"/>
              </a:rPr>
              <a:t>on any issues</a:t>
            </a:r>
            <a:r>
              <a:rPr lang="en-US" sz="1600" dirty="0">
                <a:latin typeface="Segoe UI" panose="020B0502040204020203" pitchFamily="34" charset="0"/>
                <a:ea typeface="Segoe UI" panose="020B0502040204020203" pitchFamily="34" charset="0"/>
                <a:cs typeface="Segoe UI" panose="020B0502040204020203" pitchFamily="34" charset="0"/>
              </a:rPr>
              <a:t> related to the planning and execution of the budget or the use of public funds</a:t>
            </a:r>
          </a:p>
          <a:p>
            <a:pPr marL="285750" indent="-285750" algn="just">
              <a:spcBef>
                <a:spcPts val="600"/>
              </a:spcBef>
              <a:spcAft>
                <a:spcPts val="600"/>
              </a:spcAft>
              <a:buFont typeface="Wingdings" panose="05000000000000000000" pitchFamily="2" charset="2"/>
              <a:buChar char="ü"/>
            </a:pPr>
            <a:r>
              <a:rPr lang="hu-HU" sz="1600" dirty="0" err="1">
                <a:latin typeface="Segoe UI" panose="020B0502040204020203" pitchFamily="34" charset="0"/>
                <a:ea typeface="Segoe UI" panose="020B0502040204020203" pitchFamily="34" charset="0"/>
                <a:cs typeface="Segoe UI" panose="020B0502040204020203" pitchFamily="34" charset="0"/>
              </a:rPr>
              <a:t>it</a:t>
            </a:r>
            <a:r>
              <a:rPr lang="en-US" sz="1600" dirty="0">
                <a:latin typeface="Segoe UI" panose="020B0502040204020203" pitchFamily="34" charset="0"/>
                <a:ea typeface="Segoe UI" panose="020B0502040204020203" pitchFamily="34" charset="0"/>
                <a:cs typeface="Segoe UI" panose="020B0502040204020203" pitchFamily="34" charset="0"/>
              </a:rPr>
              <a:t> </a:t>
            </a:r>
            <a:r>
              <a:rPr lang="hu-HU" sz="1600" dirty="0" err="1">
                <a:latin typeface="Segoe UI" panose="020B0502040204020203" pitchFamily="34" charset="0"/>
                <a:ea typeface="Segoe UI" panose="020B0502040204020203" pitchFamily="34" charset="0"/>
                <a:cs typeface="Segoe UI" panose="020B0502040204020203" pitchFamily="34" charset="0"/>
              </a:rPr>
              <a:t>evaluates</a:t>
            </a:r>
            <a:r>
              <a:rPr lang="en-US" sz="1600" dirty="0">
                <a:latin typeface="Segoe UI" panose="020B0502040204020203" pitchFamily="34" charset="0"/>
                <a:ea typeface="Segoe UI" panose="020B0502040204020203" pitchFamily="34" charset="0"/>
                <a:cs typeface="Segoe UI" panose="020B0502040204020203" pitchFamily="34" charset="0"/>
              </a:rPr>
              <a:t> the state budget and its execution</a:t>
            </a:r>
            <a:r>
              <a:rPr lang="hu-HU" sz="1600" dirty="0">
                <a:latin typeface="Segoe UI" panose="020B0502040204020203" pitchFamily="34" charset="0"/>
                <a:ea typeface="Segoe UI" panose="020B0502040204020203" pitchFamily="34" charset="0"/>
                <a:cs typeface="Segoe UI" panose="020B0502040204020203" pitchFamily="34" charset="0"/>
              </a:rPr>
              <a:t> and d</a:t>
            </a:r>
            <a:r>
              <a:rPr lang="en-US" sz="1600" dirty="0" err="1">
                <a:latin typeface="Segoe UI" panose="020B0502040204020203" pitchFamily="34" charset="0"/>
                <a:ea typeface="Segoe UI" panose="020B0502040204020203" pitchFamily="34" charset="0"/>
                <a:cs typeface="Segoe UI" panose="020B0502040204020203" pitchFamily="34" charset="0"/>
              </a:rPr>
              <a:t>evelopments</a:t>
            </a:r>
            <a:r>
              <a:rPr lang="en-US" sz="1600" dirty="0">
                <a:latin typeface="Segoe UI" panose="020B0502040204020203" pitchFamily="34" charset="0"/>
                <a:ea typeface="Segoe UI" panose="020B0502040204020203" pitchFamily="34" charset="0"/>
                <a:cs typeface="Segoe UI" panose="020B0502040204020203" pitchFamily="34" charset="0"/>
              </a:rPr>
              <a:t> </a:t>
            </a:r>
            <a:r>
              <a:rPr lang="hu-HU" sz="1600" dirty="0">
                <a:latin typeface="Segoe UI" panose="020B0502040204020203" pitchFamily="34" charset="0"/>
                <a:ea typeface="Segoe UI" panose="020B0502040204020203" pitchFamily="34" charset="0"/>
                <a:cs typeface="Segoe UI" panose="020B0502040204020203" pitchFamily="34" charset="0"/>
              </a:rPr>
              <a:t>of</a:t>
            </a:r>
            <a:r>
              <a:rPr lang="en-US" sz="1600" dirty="0">
                <a:latin typeface="Segoe UI" panose="020B0502040204020203" pitchFamily="34" charset="0"/>
                <a:ea typeface="Segoe UI" panose="020B0502040204020203" pitchFamily="34" charset="0"/>
                <a:cs typeface="Segoe UI" panose="020B0502040204020203" pitchFamily="34" charset="0"/>
              </a:rPr>
              <a:t> government debt </a:t>
            </a:r>
            <a:endParaRPr lang="hu-HU" sz="1600" dirty="0">
              <a:latin typeface="Segoe UI" panose="020B0502040204020203" pitchFamily="34" charset="0"/>
              <a:ea typeface="Segoe UI" panose="020B0502040204020203" pitchFamily="34" charset="0"/>
              <a:cs typeface="Segoe UI" panose="020B0502040204020203" pitchFamily="34" charset="0"/>
            </a:endParaRPr>
          </a:p>
          <a:p>
            <a:pPr marL="285750" indent="-285750" algn="just">
              <a:spcBef>
                <a:spcPts val="600"/>
              </a:spcBef>
              <a:spcAft>
                <a:spcPts val="600"/>
              </a:spcAft>
              <a:buFont typeface="Wingdings" panose="05000000000000000000" pitchFamily="2" charset="2"/>
              <a:buChar char="ü"/>
            </a:pPr>
            <a:r>
              <a:rPr lang="hu-HU" sz="1600" dirty="0" err="1">
                <a:latin typeface="Segoe UI" panose="020B0502040204020203" pitchFamily="34" charset="0"/>
                <a:ea typeface="Segoe UI" panose="020B0502040204020203" pitchFamily="34" charset="0"/>
                <a:cs typeface="Segoe UI" panose="020B0502040204020203" pitchFamily="34" charset="0"/>
              </a:rPr>
              <a:t>it</a:t>
            </a:r>
            <a:r>
              <a:rPr lang="hu-HU" sz="1600" dirty="0">
                <a:latin typeface="Segoe UI" panose="020B0502040204020203" pitchFamily="34" charset="0"/>
                <a:ea typeface="Segoe UI" panose="020B0502040204020203" pitchFamily="34" charset="0"/>
                <a:cs typeface="Segoe UI" panose="020B0502040204020203" pitchFamily="34" charset="0"/>
              </a:rPr>
              <a:t> </a:t>
            </a:r>
            <a:r>
              <a:rPr lang="en-US" sz="1600" dirty="0">
                <a:latin typeface="Segoe UI" panose="020B0502040204020203" pitchFamily="34" charset="0"/>
                <a:ea typeface="Segoe UI" panose="020B0502040204020203" pitchFamily="34" charset="0"/>
                <a:cs typeface="Segoe UI" panose="020B0502040204020203" pitchFamily="34" charset="0"/>
              </a:rPr>
              <a:t>support</a:t>
            </a:r>
            <a:r>
              <a:rPr lang="hu-HU" sz="1600" dirty="0">
                <a:latin typeface="Segoe UI" panose="020B0502040204020203" pitchFamily="34" charset="0"/>
                <a:ea typeface="Segoe UI" panose="020B0502040204020203" pitchFamily="34" charset="0"/>
                <a:cs typeface="Segoe UI" panose="020B0502040204020203" pitchFamily="34" charset="0"/>
              </a:rPr>
              <a:t>s</a:t>
            </a:r>
            <a:r>
              <a:rPr lang="en-US" sz="1600" dirty="0">
                <a:latin typeface="Segoe UI" panose="020B0502040204020203" pitchFamily="34" charset="0"/>
                <a:ea typeface="Segoe UI" panose="020B0502040204020203" pitchFamily="34" charset="0"/>
                <a:cs typeface="Segoe UI" panose="020B0502040204020203" pitchFamily="34" charset="0"/>
              </a:rPr>
              <a:t> Parliament’s legislative activities</a:t>
            </a:r>
            <a:endParaRPr lang="hu-HU" sz="1600" dirty="0">
              <a:latin typeface="Segoe UI" panose="020B0502040204020203" pitchFamily="34" charset="0"/>
              <a:ea typeface="Segoe UI" panose="020B0502040204020203" pitchFamily="34" charset="0"/>
              <a:cs typeface="Segoe UI" panose="020B0502040204020203" pitchFamily="34" charset="0"/>
            </a:endParaRPr>
          </a:p>
          <a:p>
            <a:pPr marL="285750" indent="-285750" algn="just">
              <a:spcBef>
                <a:spcPts val="600"/>
              </a:spcBef>
              <a:spcAft>
                <a:spcPts val="600"/>
              </a:spcAft>
              <a:buFont typeface="Wingdings" panose="05000000000000000000" pitchFamily="2" charset="2"/>
              <a:buChar char="ü"/>
            </a:pPr>
            <a:r>
              <a:rPr lang="en-US" sz="1600" b="1" dirty="0">
                <a:latin typeface="Segoe UI" panose="020B0502040204020203" pitchFamily="34" charset="0"/>
                <a:ea typeface="Segoe UI" panose="020B0502040204020203" pitchFamily="34" charset="0"/>
                <a:cs typeface="Segoe UI" panose="020B0502040204020203" pitchFamily="34" charset="0"/>
              </a:rPr>
              <a:t>the acceptance of  budget bill is dependent on the approval of the </a:t>
            </a:r>
            <a:r>
              <a:rPr lang="en-US" sz="1600" b="1">
                <a:latin typeface="Segoe UI" panose="020B0502040204020203" pitchFamily="34" charset="0"/>
                <a:ea typeface="Segoe UI" panose="020B0502040204020203" pitchFamily="34" charset="0"/>
                <a:cs typeface="Segoe UI" panose="020B0502040204020203" pitchFamily="34" charset="0"/>
              </a:rPr>
              <a:t>Fiscal Council, </a:t>
            </a:r>
            <a:r>
              <a:rPr lang="en-US" sz="1600" b="1" dirty="0">
                <a:latin typeface="Segoe UI" panose="020B0502040204020203" pitchFamily="34" charset="0"/>
                <a:ea typeface="Segoe UI" panose="020B0502040204020203" pitchFamily="34" charset="0"/>
                <a:cs typeface="Segoe UI" panose="020B0502040204020203" pitchFamily="34" charset="0"/>
              </a:rPr>
              <a:t>thus </a:t>
            </a:r>
            <a:r>
              <a:rPr lang="hu-HU" sz="1600" b="1" dirty="0">
                <a:latin typeface="Segoe UI" panose="020B0502040204020203" pitchFamily="34" charset="0"/>
                <a:ea typeface="Segoe UI" panose="020B0502040204020203" pitchFamily="34" charset="0"/>
                <a:cs typeface="Segoe UI" panose="020B0502040204020203" pitchFamily="34" charset="0"/>
              </a:rPr>
              <a:t>is </a:t>
            </a:r>
            <a:r>
              <a:rPr lang="en-US" sz="1600" b="1" dirty="0">
                <a:latin typeface="Segoe UI" panose="020B0502040204020203" pitchFamily="34" charset="0"/>
                <a:ea typeface="Segoe UI" panose="020B0502040204020203" pitchFamily="34" charset="0"/>
                <a:cs typeface="Segoe UI" panose="020B0502040204020203" pitchFamily="34" charset="0"/>
              </a:rPr>
              <a:t>it has veto power </a:t>
            </a:r>
            <a:r>
              <a:rPr lang="hu-HU" sz="1600" b="1" dirty="0">
                <a:latin typeface="Segoe UI" panose="020B0502040204020203" pitchFamily="34" charset="0"/>
                <a:ea typeface="Segoe UI" panose="020B0502040204020203" pitchFamily="34" charset="0"/>
                <a:cs typeface="Segoe UI" panose="020B0502040204020203" pitchFamily="34" charset="0"/>
              </a:rPr>
              <a:t>over </a:t>
            </a:r>
            <a:r>
              <a:rPr lang="en-US" sz="1600" b="1" dirty="0">
                <a:latin typeface="Segoe UI" panose="020B0502040204020203" pitchFamily="34" charset="0"/>
                <a:ea typeface="Segoe UI" panose="020B0502040204020203" pitchFamily="34" charset="0"/>
                <a:cs typeface="Segoe UI" panose="020B0502040204020203" pitchFamily="34" charset="0"/>
              </a:rPr>
              <a:t>budget laws </a:t>
            </a:r>
          </a:p>
          <a:p>
            <a:pPr marL="285750" indent="-285750" algn="just">
              <a:spcBef>
                <a:spcPts val="600"/>
              </a:spcBef>
              <a:spcAft>
                <a:spcPts val="600"/>
              </a:spcAft>
              <a:buFont typeface="Wingdings" panose="05000000000000000000" pitchFamily="2" charset="2"/>
              <a:buChar char="ü"/>
            </a:pPr>
            <a:r>
              <a:rPr lang="en-US" sz="1600" dirty="0">
                <a:latin typeface="Segoe UI" panose="020B0502040204020203" pitchFamily="34" charset="0"/>
                <a:ea typeface="Segoe UI" panose="020B0502040204020203" pitchFamily="34" charset="0"/>
                <a:cs typeface="Segoe UI" panose="020B0502040204020203" pitchFamily="34" charset="0"/>
              </a:rPr>
              <a:t>the </a:t>
            </a:r>
            <a:r>
              <a:rPr lang="hu-HU" sz="1600" dirty="0" err="1">
                <a:latin typeface="Segoe UI" panose="020B0502040204020203" pitchFamily="34" charset="0"/>
                <a:ea typeface="Segoe UI" panose="020B0502040204020203" pitchFamily="34" charset="0"/>
                <a:cs typeface="Segoe UI" panose="020B0502040204020203" pitchFamily="34" charset="0"/>
              </a:rPr>
              <a:t>State</a:t>
            </a:r>
            <a:r>
              <a:rPr lang="hu-HU" sz="1600" dirty="0">
                <a:latin typeface="Segoe UI" panose="020B0502040204020203" pitchFamily="34" charset="0"/>
                <a:ea typeface="Segoe UI" panose="020B0502040204020203" pitchFamily="34" charset="0"/>
                <a:cs typeface="Segoe UI" panose="020B0502040204020203" pitchFamily="34" charset="0"/>
              </a:rPr>
              <a:t> </a:t>
            </a:r>
            <a:r>
              <a:rPr lang="en-US" sz="1600" dirty="0">
                <a:latin typeface="Segoe UI" panose="020B0502040204020203" pitchFamily="34" charset="0"/>
                <a:ea typeface="Segoe UI" panose="020B0502040204020203" pitchFamily="34" charset="0"/>
                <a:cs typeface="Segoe UI" panose="020B0502040204020203" pitchFamily="34" charset="0"/>
              </a:rPr>
              <a:t>President could dissolve Parliament if it fails to pass a budget </a:t>
            </a:r>
            <a:r>
              <a:rPr lang="hu-HU" sz="1600" dirty="0" err="1">
                <a:latin typeface="Segoe UI" panose="020B0502040204020203" pitchFamily="34" charset="0"/>
                <a:ea typeface="Segoe UI" panose="020B0502040204020203" pitchFamily="34" charset="0"/>
                <a:cs typeface="Segoe UI" panose="020B0502040204020203" pitchFamily="34" charset="0"/>
              </a:rPr>
              <a:t>law</a:t>
            </a:r>
            <a:r>
              <a:rPr lang="hu-HU" sz="1600" dirty="0">
                <a:latin typeface="Segoe UI" panose="020B0502040204020203" pitchFamily="34" charset="0"/>
                <a:ea typeface="Segoe UI" panose="020B0502040204020203" pitchFamily="34" charset="0"/>
                <a:cs typeface="Segoe UI" panose="020B0502040204020203" pitchFamily="34" charset="0"/>
              </a:rPr>
              <a:t> </a:t>
            </a:r>
            <a:r>
              <a:rPr lang="en-US" sz="1600" dirty="0">
                <a:latin typeface="Segoe UI" panose="020B0502040204020203" pitchFamily="34" charset="0"/>
                <a:ea typeface="Segoe UI" panose="020B0502040204020203" pitchFamily="34" charset="0"/>
                <a:cs typeface="Segoe UI" panose="020B0502040204020203" pitchFamily="34" charset="0"/>
              </a:rPr>
              <a:t>by the end of March</a:t>
            </a:r>
            <a:r>
              <a:rPr lang="hu-HU" sz="1600" dirty="0">
                <a:latin typeface="Segoe UI" panose="020B0502040204020203" pitchFamily="34" charset="0"/>
                <a:ea typeface="Segoe UI" panose="020B0502040204020203" pitchFamily="34" charset="0"/>
                <a:cs typeface="Segoe UI" panose="020B0502040204020203" pitchFamily="34" charset="0"/>
              </a:rPr>
              <a:t> </a:t>
            </a:r>
            <a:r>
              <a:rPr lang="en-US" sz="1600" dirty="0">
                <a:latin typeface="Segoe UI" panose="020B0502040204020203" pitchFamily="34" charset="0"/>
                <a:ea typeface="Segoe UI" panose="020B0502040204020203" pitchFamily="34" charset="0"/>
                <a:cs typeface="Segoe UI" panose="020B0502040204020203" pitchFamily="34" charset="0"/>
              </a:rPr>
              <a:t>(for any </a:t>
            </a:r>
            <a:r>
              <a:rPr lang="en-US" sz="1600">
                <a:latin typeface="Segoe UI" panose="020B0502040204020203" pitchFamily="34" charset="0"/>
                <a:ea typeface="Segoe UI" panose="020B0502040204020203" pitchFamily="34" charset="0"/>
                <a:cs typeface="Segoe UI" panose="020B0502040204020203" pitchFamily="34" charset="0"/>
              </a:rPr>
              <a:t>reason), </a:t>
            </a:r>
            <a:r>
              <a:rPr lang="en-US" sz="1600" dirty="0">
                <a:latin typeface="Segoe UI" panose="020B0502040204020203" pitchFamily="34" charset="0"/>
                <a:ea typeface="Segoe UI" panose="020B0502040204020203" pitchFamily="34" charset="0"/>
                <a:cs typeface="Segoe UI" panose="020B0502040204020203" pitchFamily="34" charset="0"/>
              </a:rPr>
              <a:t>so there is time pressure to get the approval of the Fiscal Council (two out of three council members is needed for approval) </a:t>
            </a:r>
            <a:endParaRPr lang="hu-HU" sz="1600" dirty="0">
              <a:latin typeface="Segoe UI" panose="020B0502040204020203" pitchFamily="34" charset="0"/>
              <a:ea typeface="Segoe UI" panose="020B0502040204020203" pitchFamily="34" charset="0"/>
              <a:cs typeface="Segoe UI" panose="020B0502040204020203" pitchFamily="34" charset="0"/>
            </a:endParaRPr>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00808"/>
            <a:ext cx="2664296"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313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771" y="116632"/>
            <a:ext cx="9165771" cy="504056"/>
          </a:xfrm>
        </p:spPr>
        <p:txBody>
          <a:bodyPr>
            <a:normAutofit/>
          </a:bodyPr>
          <a:lstStyle/>
          <a:p>
            <a:r>
              <a:rPr lang="en-US" sz="2400" dirty="0"/>
              <a:t>Opinion of the Fiscal Council</a:t>
            </a:r>
            <a:r>
              <a:rPr lang="hu-HU" sz="2400" dirty="0"/>
              <a:t> </a:t>
            </a:r>
            <a:r>
              <a:rPr lang="en-US" sz="2400" dirty="0"/>
              <a:t>on the draft bill</a:t>
            </a:r>
            <a:endParaRPr lang="hu-HU" sz="2400" dirty="0">
              <a:latin typeface="Segoe UI" panose="020B0502040204020203" pitchFamily="34" charset="0"/>
              <a:ea typeface="Segoe UI" panose="020B0502040204020203" pitchFamily="34" charset="0"/>
              <a:cs typeface="Segoe UI" panose="020B0502040204020203" pitchFamily="34" charset="0"/>
            </a:endParaRPr>
          </a:p>
        </p:txBody>
      </p:sp>
      <p:cxnSp>
        <p:nvCxnSpPr>
          <p:cNvPr id="11" name="Egyenes összekötő 10"/>
          <p:cNvCxnSpPr/>
          <p:nvPr/>
        </p:nvCxnSpPr>
        <p:spPr>
          <a:xfrm>
            <a:off x="107504" y="620688"/>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 name="Szövegdoboz 6"/>
          <p:cNvSpPr txBox="1"/>
          <p:nvPr/>
        </p:nvSpPr>
        <p:spPr>
          <a:xfrm>
            <a:off x="3707904" y="816964"/>
            <a:ext cx="5112127" cy="4431983"/>
          </a:xfrm>
          <a:prstGeom prst="rect">
            <a:avLst/>
          </a:prstGeom>
          <a:noFill/>
        </p:spPr>
        <p:txBody>
          <a:bodyPr wrap="square" rtlCol="0">
            <a:spAutoFit/>
          </a:bodyPr>
          <a:lstStyle/>
          <a:p>
            <a:pPr marL="285750" indent="-285750">
              <a:buFont typeface="Arial" panose="020B0604020202020204" pitchFamily="34" charset="0"/>
              <a:buChar char="•"/>
            </a:pPr>
            <a:r>
              <a:rPr lang="hu-HU" sz="1600" dirty="0">
                <a:solidFill>
                  <a:prstClr val="black"/>
                </a:solidFill>
                <a:latin typeface="+mn-lt"/>
              </a:rPr>
              <a:t>13 </a:t>
            </a:r>
            <a:r>
              <a:rPr lang="hu-HU" sz="1600" dirty="0" err="1">
                <a:solidFill>
                  <a:prstClr val="black"/>
                </a:solidFill>
                <a:latin typeface="+mn-lt"/>
              </a:rPr>
              <a:t>pages</a:t>
            </a:r>
            <a:endParaRPr lang="hu-HU" sz="1600" dirty="0">
              <a:solidFill>
                <a:prstClr val="black"/>
              </a:solidFill>
              <a:latin typeface="+mn-lt"/>
            </a:endParaRPr>
          </a:p>
          <a:p>
            <a:pPr marL="285750" indent="-285750">
              <a:buFont typeface="Arial" panose="020B0604020202020204" pitchFamily="34" charset="0"/>
              <a:buChar char="•"/>
            </a:pPr>
            <a:r>
              <a:rPr lang="hu-HU" sz="1600" dirty="0" err="1">
                <a:solidFill>
                  <a:prstClr val="black"/>
                </a:solidFill>
                <a:latin typeface="+mn-lt"/>
              </a:rPr>
              <a:t>Contents</a:t>
            </a:r>
            <a:r>
              <a:rPr lang="hu-HU" sz="1600" dirty="0">
                <a:solidFill>
                  <a:prstClr val="black"/>
                </a:solidFill>
                <a:latin typeface="+mn-lt"/>
              </a:rPr>
              <a:t>:</a:t>
            </a:r>
          </a:p>
          <a:p>
            <a:pPr marL="857250" lvl="1" indent="-400050">
              <a:buFont typeface="+mj-lt"/>
              <a:buAutoNum type="romanUcPeriod"/>
            </a:pPr>
            <a:r>
              <a:rPr lang="en-US" sz="1600">
                <a:solidFill>
                  <a:prstClr val="black"/>
                </a:solidFill>
                <a:latin typeface="+mn-lt"/>
              </a:rPr>
              <a:t>Antecedents, </a:t>
            </a:r>
            <a:r>
              <a:rPr lang="en-US" sz="1600" dirty="0">
                <a:solidFill>
                  <a:prstClr val="black"/>
                </a:solidFill>
                <a:latin typeface="+mn-lt"/>
              </a:rPr>
              <a:t>legal basis and publicity of the preparation of the Opinion</a:t>
            </a:r>
            <a:endParaRPr lang="hu-HU" sz="1600" dirty="0">
              <a:solidFill>
                <a:prstClr val="black"/>
              </a:solidFill>
              <a:latin typeface="+mn-lt"/>
            </a:endParaRPr>
          </a:p>
          <a:p>
            <a:pPr marL="857250" lvl="1" indent="-400050">
              <a:buFont typeface="+mj-lt"/>
              <a:buAutoNum type="romanUcPeriod"/>
            </a:pPr>
            <a:r>
              <a:rPr lang="hu-HU" sz="1600" dirty="0">
                <a:solidFill>
                  <a:prstClr val="black"/>
                </a:solidFill>
                <a:latin typeface="+mn-lt"/>
              </a:rPr>
              <a:t>The </a:t>
            </a:r>
            <a:r>
              <a:rPr lang="hu-HU" sz="1600" dirty="0" err="1">
                <a:solidFill>
                  <a:prstClr val="black"/>
                </a:solidFill>
                <a:latin typeface="+mn-lt"/>
              </a:rPr>
              <a:t>Council</a:t>
            </a:r>
            <a:r>
              <a:rPr lang="hu-HU" sz="1600" dirty="0">
                <a:solidFill>
                  <a:prstClr val="black"/>
                </a:solidFill>
                <a:latin typeface="+mn-lt"/>
              </a:rPr>
              <a:t>’s </a:t>
            </a:r>
            <a:r>
              <a:rPr lang="hu-HU" sz="1600" dirty="0" err="1">
                <a:solidFill>
                  <a:prstClr val="black"/>
                </a:solidFill>
                <a:latin typeface="+mn-lt"/>
              </a:rPr>
              <a:t>Resolution</a:t>
            </a:r>
            <a:endParaRPr lang="hu-HU" sz="1600" dirty="0">
              <a:solidFill>
                <a:prstClr val="black"/>
              </a:solidFill>
              <a:latin typeface="+mn-lt"/>
            </a:endParaRPr>
          </a:p>
          <a:p>
            <a:pPr marL="857250" lvl="1" indent="-400050">
              <a:buFont typeface="+mj-lt"/>
              <a:buAutoNum type="romanUcPeriod"/>
            </a:pPr>
            <a:r>
              <a:rPr lang="hu-HU" sz="1600" dirty="0" err="1">
                <a:solidFill>
                  <a:prstClr val="black"/>
                </a:solidFill>
                <a:latin typeface="+mn-lt"/>
              </a:rPr>
              <a:t>Justification</a:t>
            </a:r>
            <a:r>
              <a:rPr lang="hu-HU" sz="1600" dirty="0">
                <a:solidFill>
                  <a:prstClr val="black"/>
                </a:solidFill>
                <a:latin typeface="+mn-lt"/>
              </a:rPr>
              <a:t> </a:t>
            </a:r>
          </a:p>
          <a:p>
            <a:pPr marL="1314450" lvl="2" indent="-400050">
              <a:buFont typeface="Courier New" panose="02070309020205020404" pitchFamily="49" charset="0"/>
              <a:buChar char="o"/>
            </a:pPr>
            <a:r>
              <a:rPr lang="en-US" sz="1600" dirty="0">
                <a:solidFill>
                  <a:prstClr val="black"/>
                </a:solidFill>
                <a:latin typeface="+mn-lt"/>
              </a:rPr>
              <a:t>The Authenticity of the Draft</a:t>
            </a:r>
            <a:endParaRPr lang="hu-HU" sz="1600" dirty="0">
              <a:solidFill>
                <a:prstClr val="black"/>
              </a:solidFill>
              <a:latin typeface="+mn-lt"/>
            </a:endParaRPr>
          </a:p>
          <a:p>
            <a:pPr marL="1314450" lvl="2" indent="-400050">
              <a:buFont typeface="Courier New" panose="02070309020205020404" pitchFamily="49" charset="0"/>
              <a:buChar char="o"/>
            </a:pPr>
            <a:r>
              <a:rPr lang="en-US" sz="1600" dirty="0">
                <a:solidFill>
                  <a:prstClr val="black"/>
                </a:solidFill>
                <a:latin typeface="+mn-lt"/>
              </a:rPr>
              <a:t>The Expected Implementation of </a:t>
            </a:r>
            <a:r>
              <a:rPr lang="hu-HU" sz="1600" dirty="0" err="1">
                <a:solidFill>
                  <a:prstClr val="black"/>
                </a:solidFill>
                <a:latin typeface="+mn-lt"/>
              </a:rPr>
              <a:t>Budget</a:t>
            </a:r>
            <a:r>
              <a:rPr lang="en-US" sz="1600" dirty="0">
                <a:solidFill>
                  <a:prstClr val="black"/>
                </a:solidFill>
                <a:latin typeface="+mn-lt"/>
              </a:rPr>
              <a:t> 2015 and 2016</a:t>
            </a:r>
            <a:endParaRPr lang="hu-HU" sz="1600" dirty="0">
              <a:solidFill>
                <a:prstClr val="black"/>
              </a:solidFill>
              <a:latin typeface="+mn-lt"/>
            </a:endParaRPr>
          </a:p>
          <a:p>
            <a:pPr marL="1314450" lvl="2" indent="-400050">
              <a:buFont typeface="Courier New" panose="02070309020205020404" pitchFamily="49" charset="0"/>
              <a:buChar char="o"/>
            </a:pPr>
            <a:r>
              <a:rPr lang="en-US" sz="1600" dirty="0">
                <a:solidFill>
                  <a:prstClr val="black"/>
                </a:solidFill>
                <a:latin typeface="+mn-lt"/>
              </a:rPr>
              <a:t>Evaluation of the Goals and Conditions of </a:t>
            </a:r>
            <a:r>
              <a:rPr lang="hu-HU" sz="1600" dirty="0" err="1">
                <a:solidFill>
                  <a:prstClr val="black"/>
                </a:solidFill>
                <a:latin typeface="+mn-lt"/>
              </a:rPr>
              <a:t>Budget</a:t>
            </a:r>
            <a:r>
              <a:rPr lang="en-US" sz="1600" dirty="0">
                <a:solidFill>
                  <a:prstClr val="black"/>
                </a:solidFill>
                <a:latin typeface="+mn-lt"/>
              </a:rPr>
              <a:t> 2017</a:t>
            </a:r>
            <a:endParaRPr lang="hu-HU" sz="1600" dirty="0">
              <a:solidFill>
                <a:prstClr val="black"/>
              </a:solidFill>
              <a:latin typeface="+mn-lt"/>
            </a:endParaRPr>
          </a:p>
          <a:p>
            <a:pPr marL="1771650" lvl="3" indent="-400050">
              <a:buFont typeface="Wingdings" panose="05000000000000000000" pitchFamily="2" charset="2"/>
              <a:buChar char="§"/>
            </a:pPr>
            <a:r>
              <a:rPr lang="hu-HU" sz="1600" dirty="0" err="1">
                <a:solidFill>
                  <a:prstClr val="black"/>
                </a:solidFill>
                <a:latin typeface="+mn-lt"/>
              </a:rPr>
              <a:t>Expected</a:t>
            </a:r>
            <a:r>
              <a:rPr lang="hu-HU" sz="1600" dirty="0">
                <a:solidFill>
                  <a:prstClr val="black"/>
                </a:solidFill>
                <a:latin typeface="+mn-lt"/>
              </a:rPr>
              <a:t> </a:t>
            </a:r>
            <a:r>
              <a:rPr lang="hu-HU" sz="1600" dirty="0" err="1">
                <a:solidFill>
                  <a:prstClr val="black"/>
                </a:solidFill>
                <a:latin typeface="+mn-lt"/>
              </a:rPr>
              <a:t>Macroeconomic</a:t>
            </a:r>
            <a:r>
              <a:rPr lang="hu-HU" sz="1600" dirty="0">
                <a:solidFill>
                  <a:prstClr val="black"/>
                </a:solidFill>
                <a:latin typeface="+mn-lt"/>
              </a:rPr>
              <a:t> </a:t>
            </a:r>
            <a:r>
              <a:rPr lang="hu-HU" sz="1600" dirty="0" err="1">
                <a:solidFill>
                  <a:prstClr val="black"/>
                </a:solidFill>
                <a:latin typeface="+mn-lt"/>
              </a:rPr>
              <a:t>Indicators</a:t>
            </a:r>
            <a:r>
              <a:rPr lang="hu-HU" sz="1600" dirty="0">
                <a:solidFill>
                  <a:prstClr val="black"/>
                </a:solidFill>
                <a:latin typeface="+mn-lt"/>
              </a:rPr>
              <a:t> </a:t>
            </a:r>
          </a:p>
          <a:p>
            <a:pPr marL="1771650" lvl="3" indent="-400050">
              <a:buFont typeface="Wingdings" panose="05000000000000000000" pitchFamily="2" charset="2"/>
              <a:buChar char="§"/>
            </a:pPr>
            <a:r>
              <a:rPr lang="en-US" sz="1600" dirty="0">
                <a:solidFill>
                  <a:prstClr val="black"/>
                </a:solidFill>
                <a:latin typeface="+mn-lt"/>
              </a:rPr>
              <a:t>Revenues and Expenditures of the Central Budget</a:t>
            </a:r>
            <a:endParaRPr lang="hu-HU" sz="1600" dirty="0">
              <a:solidFill>
                <a:prstClr val="black"/>
              </a:solidFill>
              <a:latin typeface="+mn-lt"/>
            </a:endParaRPr>
          </a:p>
          <a:p>
            <a:pPr marL="1771650" lvl="3" indent="-400050">
              <a:buFont typeface="Wingdings" panose="05000000000000000000" pitchFamily="2" charset="2"/>
              <a:buChar char="§"/>
            </a:pPr>
            <a:r>
              <a:rPr lang="hu-HU" sz="1600" dirty="0">
                <a:solidFill>
                  <a:prstClr val="black"/>
                </a:solidFill>
                <a:latin typeface="+mn-lt"/>
              </a:rPr>
              <a:t>Public </a:t>
            </a:r>
            <a:r>
              <a:rPr lang="hu-HU" sz="1600" dirty="0" err="1">
                <a:solidFill>
                  <a:prstClr val="black"/>
                </a:solidFill>
                <a:latin typeface="+mn-lt"/>
              </a:rPr>
              <a:t>Finance</a:t>
            </a:r>
            <a:r>
              <a:rPr lang="hu-HU" sz="1600" dirty="0">
                <a:solidFill>
                  <a:prstClr val="black"/>
                </a:solidFill>
                <a:latin typeface="+mn-lt"/>
              </a:rPr>
              <a:t> Deficit</a:t>
            </a:r>
          </a:p>
          <a:p>
            <a:pPr marL="1771650" lvl="3" indent="-400050">
              <a:buFont typeface="Wingdings" panose="05000000000000000000" pitchFamily="2" charset="2"/>
              <a:buChar char="§"/>
            </a:pPr>
            <a:r>
              <a:rPr lang="hu-HU" sz="1600" dirty="0" err="1">
                <a:solidFill>
                  <a:prstClr val="black"/>
                </a:solidFill>
                <a:latin typeface="+mn-lt"/>
              </a:rPr>
              <a:t>Government</a:t>
            </a:r>
            <a:r>
              <a:rPr lang="hu-HU" sz="1600" dirty="0">
                <a:solidFill>
                  <a:prstClr val="black"/>
                </a:solidFill>
                <a:latin typeface="+mn-lt"/>
              </a:rPr>
              <a:t> </a:t>
            </a:r>
            <a:r>
              <a:rPr lang="hu-HU" sz="1600" dirty="0" err="1">
                <a:solidFill>
                  <a:prstClr val="black"/>
                </a:solidFill>
                <a:latin typeface="+mn-lt"/>
              </a:rPr>
              <a:t>Debt</a:t>
            </a:r>
            <a:endParaRPr lang="hu-HU" sz="1600" dirty="0">
              <a:solidFill>
                <a:prstClr val="black"/>
              </a:solidFill>
              <a:latin typeface="+mn-lt"/>
            </a:endParaRPr>
          </a:p>
          <a:p>
            <a:pPr marL="1314450" lvl="2" indent="-400050">
              <a:buFont typeface="Courier New" panose="02070309020205020404" pitchFamily="49" charset="0"/>
              <a:buChar char="o"/>
            </a:pPr>
            <a:r>
              <a:rPr lang="hu-HU" sz="1600" dirty="0" err="1">
                <a:solidFill>
                  <a:prstClr val="black"/>
                </a:solidFill>
                <a:latin typeface="+mn-lt"/>
              </a:rPr>
              <a:t>Other</a:t>
            </a:r>
            <a:endParaRPr lang="hu-HU" sz="1600" dirty="0">
              <a:solidFill>
                <a:prstClr val="black"/>
              </a:solidFill>
              <a:latin typeface="+mn-lt"/>
            </a:endParaRPr>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486"/>
          <a:stretch/>
        </p:blipFill>
        <p:spPr bwMode="auto">
          <a:xfrm>
            <a:off x="179512" y="965644"/>
            <a:ext cx="3456384" cy="4623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0305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771" y="116632"/>
            <a:ext cx="9165771" cy="432048"/>
          </a:xfrm>
        </p:spPr>
        <p:txBody>
          <a:bodyPr>
            <a:normAutofit fontScale="90000"/>
          </a:bodyPr>
          <a:lstStyle/>
          <a:p>
            <a:r>
              <a:rPr lang="hu-HU" sz="2400" dirty="0" err="1"/>
              <a:t>Sub-systems</a:t>
            </a:r>
            <a:r>
              <a:rPr lang="hu-HU" sz="2400" dirty="0"/>
              <a:t> of </a:t>
            </a:r>
            <a:r>
              <a:rPr lang="hu-HU" sz="2400" dirty="0" err="1"/>
              <a:t>the</a:t>
            </a:r>
            <a:r>
              <a:rPr lang="hu-HU" sz="2400" dirty="0"/>
              <a:t> General </a:t>
            </a:r>
            <a:r>
              <a:rPr lang="hu-HU" sz="2400" dirty="0" err="1"/>
              <a:t>Government</a:t>
            </a:r>
            <a:endParaRPr lang="hu-HU" sz="2400" dirty="0">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5" name="Diagram 4"/>
          <p:cNvGraphicFramePr/>
          <p:nvPr>
            <p:extLst>
              <p:ext uri="{D42A27DB-BD31-4B8C-83A1-F6EECF244321}">
                <p14:modId xmlns:p14="http://schemas.microsoft.com/office/powerpoint/2010/main" val="1387556423"/>
              </p:ext>
            </p:extLst>
          </p:nvPr>
        </p:nvGraphicFramePr>
        <p:xfrm>
          <a:off x="323528" y="908720"/>
          <a:ext cx="8496944"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Egyenes összekötő 3"/>
          <p:cNvCxnSpPr/>
          <p:nvPr/>
        </p:nvCxnSpPr>
        <p:spPr>
          <a:xfrm>
            <a:off x="107504" y="764704"/>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5503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771" y="116632"/>
            <a:ext cx="9165771" cy="576064"/>
          </a:xfrm>
        </p:spPr>
        <p:txBody>
          <a:bodyPr>
            <a:normAutofit/>
          </a:bodyPr>
          <a:lstStyle/>
          <a:p>
            <a:r>
              <a:rPr lang="hu-HU" sz="2400" dirty="0"/>
              <a:t>Independent </a:t>
            </a:r>
            <a:r>
              <a:rPr lang="hu-HU" sz="2400" dirty="0" err="1"/>
              <a:t>Fiscal</a:t>
            </a:r>
            <a:r>
              <a:rPr lang="hu-HU" sz="2400" dirty="0"/>
              <a:t> </a:t>
            </a:r>
            <a:r>
              <a:rPr lang="hu-HU" sz="2400" dirty="0" err="1"/>
              <a:t>Institutions</a:t>
            </a:r>
            <a:endParaRPr lang="hu-HU" sz="2400" dirty="0">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4" name="Táblázat 3"/>
          <p:cNvGraphicFramePr>
            <a:graphicFrameLocks noGrp="1"/>
          </p:cNvGraphicFramePr>
          <p:nvPr>
            <p:extLst>
              <p:ext uri="{D42A27DB-BD31-4B8C-83A1-F6EECF244321}">
                <p14:modId xmlns:p14="http://schemas.microsoft.com/office/powerpoint/2010/main" val="2298335594"/>
              </p:ext>
            </p:extLst>
          </p:nvPr>
        </p:nvGraphicFramePr>
        <p:xfrm>
          <a:off x="179511" y="908723"/>
          <a:ext cx="8784975" cy="4968553"/>
        </p:xfrm>
        <a:graphic>
          <a:graphicData uri="http://schemas.openxmlformats.org/drawingml/2006/table">
            <a:tbl>
              <a:tblPr/>
              <a:tblGrid>
                <a:gridCol w="2423441">
                  <a:extLst>
                    <a:ext uri="{9D8B030D-6E8A-4147-A177-3AD203B41FA5}">
                      <a16:colId xmlns:a16="http://schemas.microsoft.com/office/drawing/2014/main" val="20000"/>
                    </a:ext>
                  </a:extLst>
                </a:gridCol>
                <a:gridCol w="3938092">
                  <a:extLst>
                    <a:ext uri="{9D8B030D-6E8A-4147-A177-3AD203B41FA5}">
                      <a16:colId xmlns:a16="http://schemas.microsoft.com/office/drawing/2014/main" val="20001"/>
                    </a:ext>
                  </a:extLst>
                </a:gridCol>
                <a:gridCol w="1211721">
                  <a:extLst>
                    <a:ext uri="{9D8B030D-6E8A-4147-A177-3AD203B41FA5}">
                      <a16:colId xmlns:a16="http://schemas.microsoft.com/office/drawing/2014/main" val="20002"/>
                    </a:ext>
                  </a:extLst>
                </a:gridCol>
                <a:gridCol w="1211721">
                  <a:extLst>
                    <a:ext uri="{9D8B030D-6E8A-4147-A177-3AD203B41FA5}">
                      <a16:colId xmlns:a16="http://schemas.microsoft.com/office/drawing/2014/main" val="20003"/>
                    </a:ext>
                  </a:extLst>
                </a:gridCol>
              </a:tblGrid>
              <a:tr h="322832">
                <a:tc>
                  <a:txBody>
                    <a:bodyPr/>
                    <a:lstStyle/>
                    <a:p>
                      <a:pPr algn="l" fontAlgn="b"/>
                      <a:endParaRPr lang="hu-HU" sz="140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hu-HU" sz="1400" b="1" i="0" u="none" strike="noStrike" dirty="0">
                          <a:solidFill>
                            <a:schemeClr val="bg1"/>
                          </a:solidFill>
                          <a:effectLst/>
                          <a:latin typeface="Segoe UI" panose="020B0502040204020203" pitchFamily="34" charset="0"/>
                          <a:ea typeface="Segoe UI" panose="020B0502040204020203" pitchFamily="34" charset="0"/>
                          <a:cs typeface="Segoe UI" panose="020B0502040204020203"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algn="ctr" fontAlgn="b"/>
                      <a:r>
                        <a:rPr lang="hu-HU" sz="1400" b="1" i="0" u="none" strike="noStrike" dirty="0">
                          <a:solidFill>
                            <a:schemeClr val="bg1"/>
                          </a:solidFill>
                          <a:effectLst/>
                          <a:latin typeface="Segoe UI" panose="020B0502040204020203" pitchFamily="34" charset="0"/>
                          <a:ea typeface="Segoe UI" panose="020B0502040204020203" pitchFamily="34" charset="0"/>
                          <a:cs typeface="Segoe UI" panose="020B0502040204020203" pitchFamily="34" charset="0"/>
                        </a:rPr>
                        <a:t>EU*</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algn="ctr" fontAlgn="b"/>
                      <a:r>
                        <a:rPr lang="hu-HU" sz="1400" b="1" i="0" u="none" strike="noStrike" dirty="0">
                          <a:solidFill>
                            <a:schemeClr val="bg1"/>
                          </a:solidFill>
                          <a:effectLst/>
                          <a:latin typeface="Segoe UI" panose="020B0502040204020203" pitchFamily="34" charset="0"/>
                          <a:ea typeface="Segoe UI" panose="020B0502040204020203" pitchFamily="34" charset="0"/>
                          <a:cs typeface="Segoe UI" panose="020B0502040204020203" pitchFamily="34" charset="0"/>
                        </a:rPr>
                        <a:t>HU</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10000"/>
                  </a:ext>
                </a:extLst>
              </a:tr>
              <a:tr h="307461">
                <a:tc rowSpan="6">
                  <a:txBody>
                    <a:bodyPr/>
                    <a:lstStyle/>
                    <a:p>
                      <a:pPr algn="ctr" fontAlgn="ctr"/>
                      <a:r>
                        <a:rPr lang="en-US" sz="1400" b="1" i="0" u="none" strike="noStrike" noProof="0" dirty="0">
                          <a:solidFill>
                            <a:schemeClr val="bg1"/>
                          </a:solidFill>
                          <a:effectLst/>
                          <a:latin typeface="Segoe UI" panose="020B0502040204020203" pitchFamily="34" charset="0"/>
                          <a:ea typeface="Segoe UI" panose="020B0502040204020203" pitchFamily="34" charset="0"/>
                          <a:cs typeface="Segoe UI" panose="020B0502040204020203" pitchFamily="34" charset="0"/>
                        </a:rPr>
                        <a:t>Fiscal political rule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algn="l" fontAlgn="b"/>
                      <a:r>
                        <a:rPr lang="en-US" sz="1400" b="0" i="0" u="none" strike="noStrike" noProof="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Deficit limit</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hu-HU" sz="140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5</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hu-HU" sz="14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 </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307461">
                <a:tc vMerge="1">
                  <a:txBody>
                    <a:bodyPr/>
                    <a:lstStyle/>
                    <a:p>
                      <a:endParaRPr lang="hu-HU"/>
                    </a:p>
                  </a:txBody>
                  <a:tcPr/>
                </a:tc>
                <a:tc>
                  <a:txBody>
                    <a:bodyPr/>
                    <a:lstStyle/>
                    <a:p>
                      <a:pPr algn="l" fontAlgn="b"/>
                      <a:r>
                        <a:rPr lang="en-US" sz="1400" b="0" i="0" u="none" strike="noStrike" noProof="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Stabilization fund</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hu-HU" sz="140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3</a:t>
                      </a:r>
                    </a:p>
                  </a:txBody>
                  <a:tcPr marL="9525" marR="9525" marT="9525" marB="0" anchor="ctr">
                    <a:lnL>
                      <a:noFill/>
                    </a:lnL>
                    <a:lnR>
                      <a:noFill/>
                    </a:lnR>
                    <a:lnT>
                      <a:noFill/>
                    </a:lnT>
                    <a:lnB>
                      <a:noFill/>
                    </a:lnB>
                  </a:tcPr>
                </a:tc>
                <a:tc>
                  <a:txBody>
                    <a:bodyPr/>
                    <a:lstStyle/>
                    <a:p>
                      <a:pPr algn="ctr" fontAlgn="b"/>
                      <a:r>
                        <a:rPr lang="hu-HU" sz="14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 </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307461">
                <a:tc vMerge="1">
                  <a:txBody>
                    <a:bodyPr/>
                    <a:lstStyle/>
                    <a:p>
                      <a:endParaRPr lang="hu-HU"/>
                    </a:p>
                  </a:txBody>
                  <a:tcPr/>
                </a:tc>
                <a:tc>
                  <a:txBody>
                    <a:bodyPr/>
                    <a:lstStyle/>
                    <a:p>
                      <a:pPr algn="l" fontAlgn="b"/>
                      <a:r>
                        <a:rPr lang="en-US" sz="1400" b="0" i="0" u="none" strike="noStrike" noProof="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Primary expenditure limit</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hu-HU" sz="140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2</a:t>
                      </a:r>
                    </a:p>
                  </a:txBody>
                  <a:tcPr marL="9525" marR="9525" marT="9525" marB="0" anchor="ctr">
                    <a:lnL>
                      <a:noFill/>
                    </a:lnL>
                    <a:lnR>
                      <a:noFill/>
                    </a:lnR>
                    <a:lnT>
                      <a:noFill/>
                    </a:lnT>
                    <a:lnB>
                      <a:noFill/>
                    </a:lnB>
                  </a:tcPr>
                </a:tc>
                <a:tc>
                  <a:txBody>
                    <a:bodyPr/>
                    <a:lstStyle/>
                    <a:p>
                      <a:pPr algn="ctr" fontAlgn="b"/>
                      <a:r>
                        <a:rPr lang="hu-HU" sz="14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 </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307461">
                <a:tc vMerge="1">
                  <a:txBody>
                    <a:bodyPr/>
                    <a:lstStyle/>
                    <a:p>
                      <a:endParaRPr lang="hu-HU"/>
                    </a:p>
                  </a:txBody>
                  <a:tcPr/>
                </a:tc>
                <a:tc>
                  <a:txBody>
                    <a:bodyPr/>
                    <a:lstStyle/>
                    <a:p>
                      <a:pPr algn="l" fontAlgn="b"/>
                      <a:r>
                        <a:rPr lang="en-US" sz="1400" b="0" i="0" u="none" strike="noStrike" noProof="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General balance</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hu-HU" sz="140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20</a:t>
                      </a:r>
                    </a:p>
                  </a:txBody>
                  <a:tcPr marL="9525" marR="9525" marT="9525" marB="0" anchor="ctr">
                    <a:lnL>
                      <a:noFill/>
                    </a:lnL>
                    <a:lnR>
                      <a:noFill/>
                    </a:lnR>
                    <a:lnT>
                      <a:noFill/>
                    </a:lnT>
                    <a:lnB>
                      <a:noFill/>
                    </a:lnB>
                  </a:tcPr>
                </a:tc>
                <a:tc>
                  <a:txBody>
                    <a:bodyPr/>
                    <a:lstStyle/>
                    <a:p>
                      <a:pPr algn="ctr" fontAlgn="b"/>
                      <a:r>
                        <a:rPr lang="hu-HU" sz="140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 X</a:t>
                      </a:r>
                      <a:r>
                        <a:rPr lang="hu-HU" sz="14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 </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307461">
                <a:tc vMerge="1">
                  <a:txBody>
                    <a:bodyPr/>
                    <a:lstStyle/>
                    <a:p>
                      <a:endParaRPr lang="hu-HU"/>
                    </a:p>
                  </a:txBody>
                  <a:tcPr/>
                </a:tc>
                <a:tc>
                  <a:txBody>
                    <a:bodyPr/>
                    <a:lstStyle/>
                    <a:p>
                      <a:pPr algn="l" fontAlgn="b"/>
                      <a:r>
                        <a:rPr lang="en-US" sz="1400" b="0" i="0" u="none" strike="noStrike" noProof="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Debt limit</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hu-HU" sz="1400" b="1"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7</a:t>
                      </a:r>
                    </a:p>
                  </a:txBody>
                  <a:tcPr marL="9525" marR="9525" marT="9525" marB="0" anchor="ctr">
                    <a:lnL>
                      <a:noFill/>
                    </a:lnL>
                    <a:lnR>
                      <a:noFill/>
                    </a:lnR>
                    <a:lnT>
                      <a:noFill/>
                    </a:lnT>
                    <a:lnB>
                      <a:noFill/>
                    </a:lnB>
                  </a:tcPr>
                </a:tc>
                <a:tc>
                  <a:txBody>
                    <a:bodyPr/>
                    <a:lstStyle/>
                    <a:p>
                      <a:pPr algn="ctr" fontAlgn="b"/>
                      <a:r>
                        <a:rPr lang="hu-HU" sz="140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X</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322832">
                <a:tc vMerge="1">
                  <a:txBody>
                    <a:bodyPr/>
                    <a:lstStyle/>
                    <a:p>
                      <a:endParaRPr lang="hu-HU"/>
                    </a:p>
                  </a:txBody>
                  <a:tcPr/>
                </a:tc>
                <a:tc>
                  <a:txBody>
                    <a:bodyPr/>
                    <a:lstStyle/>
                    <a:p>
                      <a:pPr algn="l" fontAlgn="b"/>
                      <a:r>
                        <a:rPr lang="en-US" sz="1400" b="0" i="0" u="none" strike="noStrike" noProof="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Sustainability </a:t>
                      </a:r>
                    </a:p>
                  </a:txBody>
                  <a:tcPr marL="9525" marR="9525" marT="95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hu-HU" sz="1400" b="1"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5</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hu-HU" sz="140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 </a:t>
                      </a:r>
                    </a:p>
                  </a:txBody>
                  <a:tcPr marL="9525" marR="9525" marT="952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07461">
                <a:tc rowSpan="3">
                  <a:txBody>
                    <a:bodyPr/>
                    <a:lstStyle/>
                    <a:p>
                      <a:pPr algn="ctr" fontAlgn="ctr"/>
                      <a:r>
                        <a:rPr lang="en-US" sz="1400" b="1" i="0" u="none" strike="noStrike" noProof="0" dirty="0">
                          <a:solidFill>
                            <a:schemeClr val="bg1"/>
                          </a:solidFill>
                          <a:effectLst/>
                          <a:latin typeface="Segoe UI" panose="020B0502040204020203" pitchFamily="34" charset="0"/>
                          <a:ea typeface="Segoe UI" panose="020B0502040204020203" pitchFamily="34" charset="0"/>
                          <a:cs typeface="Segoe UI" panose="020B0502040204020203" pitchFamily="34" charset="0"/>
                        </a:rPr>
                        <a:t>Basis of establishment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l" fontAlgn="b"/>
                      <a:r>
                        <a:rPr lang="en-US" sz="1400" b="0" i="0" u="none" strike="noStrike" noProof="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Constitution </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hu-HU" sz="1400" b="1"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6</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hu-HU" sz="140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X</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7"/>
                  </a:ext>
                </a:extLst>
              </a:tr>
              <a:tr h="307461">
                <a:tc vMerge="1">
                  <a:txBody>
                    <a:bodyPr/>
                    <a:lstStyle/>
                    <a:p>
                      <a:endParaRPr lang="hu-HU"/>
                    </a:p>
                  </a:txBody>
                  <a:tcPr/>
                </a:tc>
                <a:tc>
                  <a:txBody>
                    <a:bodyPr/>
                    <a:lstStyle/>
                    <a:p>
                      <a:pPr algn="l" fontAlgn="b"/>
                      <a:r>
                        <a:rPr lang="en-US" sz="1400" b="0" i="0" u="none" strike="noStrike" noProof="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Law</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hu-HU" sz="1400" b="1"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12</a:t>
                      </a:r>
                    </a:p>
                  </a:txBody>
                  <a:tcPr marL="9525" marR="9525" marT="9525" marB="0" anchor="ctr">
                    <a:lnL>
                      <a:noFill/>
                    </a:lnL>
                    <a:lnR>
                      <a:noFill/>
                    </a:lnR>
                    <a:lnT>
                      <a:noFill/>
                    </a:lnT>
                    <a:lnB>
                      <a:noFill/>
                    </a:lnB>
                  </a:tcPr>
                </a:tc>
                <a:tc>
                  <a:txBody>
                    <a:bodyPr/>
                    <a:lstStyle/>
                    <a:p>
                      <a:pPr algn="ctr" fontAlgn="b"/>
                      <a:r>
                        <a:rPr lang="hu-HU" sz="140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 </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322832">
                <a:tc vMerge="1">
                  <a:txBody>
                    <a:bodyPr/>
                    <a:lstStyle/>
                    <a:p>
                      <a:endParaRPr lang="hu-HU"/>
                    </a:p>
                  </a:txBody>
                  <a:tcPr/>
                </a:tc>
                <a:tc>
                  <a:txBody>
                    <a:bodyPr/>
                    <a:lstStyle/>
                    <a:p>
                      <a:pPr algn="l" fontAlgn="b"/>
                      <a:r>
                        <a:rPr lang="en-US" sz="1400" b="0" i="0" u="none" strike="noStrike" noProof="0">
                          <a:solidFill>
                            <a:srgbClr val="000000"/>
                          </a:solidFill>
                          <a:effectLst/>
                          <a:latin typeface="Segoe UI" panose="020B0502040204020203" pitchFamily="34" charset="0"/>
                          <a:ea typeface="Segoe UI" panose="020B0502040204020203" pitchFamily="34" charset="0"/>
                          <a:cs typeface="Segoe UI" panose="020B0502040204020203" pitchFamily="34" charset="0"/>
                        </a:rPr>
                        <a:t>Political, </a:t>
                      </a:r>
                      <a:r>
                        <a:rPr lang="en-US" sz="1400" b="0" i="0" u="none" strike="noStrike" noProof="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agreement</a:t>
                      </a:r>
                    </a:p>
                  </a:txBody>
                  <a:tcPr marL="9525" marR="9525" marT="95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hu-HU" sz="1400" b="1"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5</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hu-HU" sz="140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 </a:t>
                      </a:r>
                    </a:p>
                  </a:txBody>
                  <a:tcPr marL="9525" marR="9525" marT="952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556502">
                <a:tc rowSpan="2">
                  <a:txBody>
                    <a:bodyPr/>
                    <a:lstStyle/>
                    <a:p>
                      <a:pPr algn="ctr" fontAlgn="ctr"/>
                      <a:r>
                        <a:rPr lang="en-US" sz="1400" b="1" i="0" u="none" strike="noStrike" noProof="0" dirty="0">
                          <a:solidFill>
                            <a:schemeClr val="bg1"/>
                          </a:solidFill>
                          <a:effectLst/>
                          <a:latin typeface="Segoe UI" panose="020B0502040204020203" pitchFamily="34" charset="0"/>
                          <a:ea typeface="Segoe UI" panose="020B0502040204020203" pitchFamily="34" charset="0"/>
                          <a:cs typeface="Segoe UI" panose="020B0502040204020203" pitchFamily="34" charset="0"/>
                        </a:rPr>
                        <a:t>Public law rating</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algn="l" fontAlgn="b"/>
                      <a:r>
                        <a:rPr lang="en-US" sz="1400" b="0" i="0" u="none" strike="noStrike" noProof="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Independent or parliamentary organization</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hu-HU" sz="1400" b="1"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22</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hu-HU" sz="140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X</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0"/>
                  </a:ext>
                </a:extLst>
              </a:tr>
              <a:tr h="322832">
                <a:tc vMerge="1">
                  <a:txBody>
                    <a:bodyPr/>
                    <a:lstStyle/>
                    <a:p>
                      <a:endParaRPr lang="hu-HU"/>
                    </a:p>
                  </a:txBody>
                  <a:tcPr/>
                </a:tc>
                <a:tc>
                  <a:txBody>
                    <a:bodyPr/>
                    <a:lstStyle/>
                    <a:p>
                      <a:pPr algn="l" fontAlgn="b"/>
                      <a:r>
                        <a:rPr lang="en-US" sz="1400" b="0" i="0" u="none" strike="noStrike" noProof="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Belonging to the executive branch</a:t>
                      </a:r>
                    </a:p>
                  </a:txBody>
                  <a:tcPr marL="9525" marR="9525" marT="9525" marB="0" anchor="ctr">
                    <a:lnL w="12700" cap="flat" cmpd="sng" algn="ctr">
                      <a:solidFill>
                        <a:srgbClr val="000000"/>
                      </a:solidFill>
                      <a:prstDash val="solid"/>
                      <a:round/>
                      <a:headEnd type="none" w="med" len="med"/>
                      <a:tailEnd type="none" w="med" len="med"/>
                    </a:lnL>
                    <a:lnR>
                      <a:noFill/>
                    </a:lnR>
                    <a:lnT>
                      <a:noFill/>
                    </a:lnT>
                    <a:lnB w="28575" cap="flat" cmpd="sng" algn="ctr">
                      <a:solidFill>
                        <a:srgbClr val="FF0000"/>
                      </a:solidFill>
                      <a:prstDash val="solid"/>
                      <a:round/>
                      <a:headEnd type="none" w="med" len="med"/>
                      <a:tailEnd type="none" w="med" len="med"/>
                    </a:lnB>
                  </a:tcPr>
                </a:tc>
                <a:tc>
                  <a:txBody>
                    <a:bodyPr/>
                    <a:lstStyle/>
                    <a:p>
                      <a:pPr algn="ctr" fontAlgn="b"/>
                      <a:r>
                        <a:rPr lang="hu-HU" sz="1400" b="1"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1</a:t>
                      </a:r>
                    </a:p>
                  </a:txBody>
                  <a:tcPr marL="9525" marR="9525" marT="9525" marB="0" anchor="ctr">
                    <a:lnL>
                      <a:noFill/>
                    </a:lnL>
                    <a:lnR>
                      <a:noFill/>
                    </a:lnR>
                    <a:lnT>
                      <a:noFill/>
                    </a:lnT>
                    <a:lnB w="28575" cap="flat" cmpd="sng" algn="ctr">
                      <a:solidFill>
                        <a:srgbClr val="FF0000"/>
                      </a:solidFill>
                      <a:prstDash val="solid"/>
                      <a:round/>
                      <a:headEnd type="none" w="med" len="med"/>
                      <a:tailEnd type="none" w="med" len="med"/>
                    </a:lnB>
                  </a:tcPr>
                </a:tc>
                <a:tc>
                  <a:txBody>
                    <a:bodyPr/>
                    <a:lstStyle/>
                    <a:p>
                      <a:pPr algn="ctr" fontAlgn="b"/>
                      <a:r>
                        <a:rPr lang="hu-HU" sz="140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 </a:t>
                      </a:r>
                    </a:p>
                  </a:txBody>
                  <a:tcPr marL="9525" marR="9525" marT="9525" marB="0" anchor="ctr">
                    <a:lnL>
                      <a:noFill/>
                    </a:lnL>
                    <a:lnR w="12700" cap="flat" cmpd="sng" algn="ctr">
                      <a:solidFill>
                        <a:srgbClr val="000000"/>
                      </a:solidFill>
                      <a:prstDash val="solid"/>
                      <a:round/>
                      <a:headEnd type="none" w="med" len="med"/>
                      <a:tailEnd type="none" w="med" len="med"/>
                    </a:lnR>
                    <a:lnT>
                      <a:noFill/>
                    </a:lnT>
                    <a:lnB w="28575"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0011"/>
                  </a:ext>
                </a:extLst>
              </a:tr>
              <a:tr h="322832">
                <a:tc rowSpan="3">
                  <a:txBody>
                    <a:bodyPr/>
                    <a:lstStyle/>
                    <a:p>
                      <a:pPr algn="ctr" fontAlgn="ctr"/>
                      <a:r>
                        <a:rPr lang="en-US" sz="1400" b="1" i="0" u="none" strike="noStrike" noProof="0" dirty="0">
                          <a:solidFill>
                            <a:schemeClr val="bg1"/>
                          </a:solidFill>
                          <a:effectLst/>
                          <a:latin typeface="Segoe UI" panose="020B0502040204020203" pitchFamily="34" charset="0"/>
                          <a:ea typeface="Segoe UI" panose="020B0502040204020203" pitchFamily="34" charset="0"/>
                          <a:cs typeface="Segoe UI" panose="020B0502040204020203" pitchFamily="34" charset="0"/>
                        </a:rPr>
                        <a:t>Sanctions IFI-s can use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algn="l" fontAlgn="b"/>
                      <a:r>
                        <a:rPr lang="en-US" sz="1400" b="1" i="0" u="none" strike="noStrike" noProof="0" dirty="0">
                          <a:solidFill>
                            <a:schemeClr val="bg1"/>
                          </a:solidFill>
                          <a:effectLst/>
                          <a:latin typeface="Segoe UI" panose="020B0502040204020203" pitchFamily="34" charset="0"/>
                          <a:ea typeface="Segoe UI" panose="020B0502040204020203" pitchFamily="34" charset="0"/>
                          <a:cs typeface="Segoe UI" panose="020B0502040204020203" pitchFamily="34" charset="0"/>
                        </a:rPr>
                        <a:t>Veto right</a:t>
                      </a:r>
                    </a:p>
                  </a:txBody>
                  <a:tcPr marL="9525" marR="9525" marT="9525" marB="0" anchor="ctr">
                    <a:lnL w="12700" cap="flat" cmpd="sng" algn="ctr">
                      <a:solidFill>
                        <a:srgbClr val="FF0000"/>
                      </a:solidFill>
                      <a:prstDash val="solid"/>
                      <a:round/>
                      <a:headEnd type="none" w="med" len="med"/>
                      <a:tailEnd type="none" w="med" len="med"/>
                    </a:lnL>
                    <a:lnR>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FF0000"/>
                    </a:solidFill>
                  </a:tcPr>
                </a:tc>
                <a:tc>
                  <a:txBody>
                    <a:bodyPr/>
                    <a:lstStyle/>
                    <a:p>
                      <a:pPr algn="ctr" fontAlgn="b"/>
                      <a:r>
                        <a:rPr lang="hu-HU" sz="1400" b="1" i="0" u="none" strike="noStrike" dirty="0">
                          <a:solidFill>
                            <a:schemeClr val="bg1"/>
                          </a:solidFill>
                          <a:effectLst/>
                          <a:latin typeface="Segoe UI" panose="020B0502040204020203" pitchFamily="34" charset="0"/>
                          <a:ea typeface="Segoe UI" panose="020B0502040204020203" pitchFamily="34" charset="0"/>
                          <a:cs typeface="Segoe UI" panose="020B0502040204020203" pitchFamily="34" charset="0"/>
                        </a:rPr>
                        <a:t>0 </a:t>
                      </a:r>
                    </a:p>
                  </a:txBody>
                  <a:tcPr marL="9525" marR="9525" marT="9525" marB="0" anchor="ctr">
                    <a:lnL>
                      <a:noFill/>
                    </a:lnL>
                    <a:lnR>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FF0000"/>
                    </a:solidFill>
                  </a:tcPr>
                </a:tc>
                <a:tc>
                  <a:txBody>
                    <a:bodyPr/>
                    <a:lstStyle/>
                    <a:p>
                      <a:pPr algn="ctr" fontAlgn="b"/>
                      <a:r>
                        <a:rPr lang="hu-HU" sz="1400" b="1" i="0" u="none" strike="noStrike" dirty="0">
                          <a:solidFill>
                            <a:schemeClr val="bg1"/>
                          </a:solidFill>
                          <a:effectLst/>
                          <a:latin typeface="Segoe UI" panose="020B0502040204020203" pitchFamily="34" charset="0"/>
                          <a:ea typeface="Segoe UI" panose="020B0502040204020203" pitchFamily="34" charset="0"/>
                          <a:cs typeface="Segoe UI" panose="020B0502040204020203" pitchFamily="34" charset="0"/>
                        </a:rPr>
                        <a:t>X</a:t>
                      </a:r>
                    </a:p>
                  </a:txBody>
                  <a:tcPr marL="9525" marR="9525" marT="9525" marB="0" anchor="ctr">
                    <a:lnL>
                      <a:noFill/>
                    </a:lnL>
                    <a:lnR w="12700"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FF0000"/>
                    </a:solidFill>
                  </a:tcPr>
                </a:tc>
                <a:extLst>
                  <a:ext uri="{0D108BD9-81ED-4DB2-BD59-A6C34878D82A}">
                    <a16:rowId xmlns:a16="http://schemas.microsoft.com/office/drawing/2014/main" val="10012"/>
                  </a:ext>
                </a:extLst>
              </a:tr>
              <a:tr h="322832">
                <a:tc vMerge="1">
                  <a:txBody>
                    <a:bodyPr/>
                    <a:lstStyle/>
                    <a:p>
                      <a:endParaRPr lang="hu-HU"/>
                    </a:p>
                  </a:txBody>
                  <a:tcPr/>
                </a:tc>
                <a:tc>
                  <a:txBody>
                    <a:bodyPr/>
                    <a:lstStyle/>
                    <a:p>
                      <a:pPr algn="l" fontAlgn="b"/>
                      <a:r>
                        <a:rPr lang="en-US" sz="1400" b="0" i="0" u="none" strike="noStrike" noProof="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Loss of reputation</a:t>
                      </a:r>
                    </a:p>
                  </a:txBody>
                  <a:tcPr marL="9525" marR="9525" marT="9525" marB="0" anchor="ctr">
                    <a:lnL w="12700" cap="flat" cmpd="sng" algn="ctr">
                      <a:solidFill>
                        <a:srgbClr val="000000"/>
                      </a:solidFill>
                      <a:prstDash val="solid"/>
                      <a:round/>
                      <a:headEnd type="none" w="med" len="med"/>
                      <a:tailEnd type="none" w="med" len="med"/>
                    </a:lnL>
                    <a:lnR>
                      <a:noFill/>
                    </a:lnR>
                    <a:lnT w="28575" cap="flat" cmpd="sng" algn="ctr">
                      <a:solidFill>
                        <a:srgbClr val="FF0000"/>
                      </a:solidFill>
                      <a:prstDash val="solid"/>
                      <a:round/>
                      <a:headEnd type="none" w="med" len="med"/>
                      <a:tailEnd type="none" w="med" len="med"/>
                    </a:lnT>
                    <a:lnB>
                      <a:noFill/>
                    </a:lnB>
                  </a:tcPr>
                </a:tc>
                <a:tc>
                  <a:txBody>
                    <a:bodyPr/>
                    <a:lstStyle/>
                    <a:p>
                      <a:pPr algn="ctr" fontAlgn="b"/>
                      <a:r>
                        <a:rPr lang="hu-HU" sz="1400" b="1"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22</a:t>
                      </a:r>
                    </a:p>
                  </a:txBody>
                  <a:tcPr marL="9525" marR="9525" marT="9525" marB="0" anchor="ctr">
                    <a:lnL>
                      <a:noFill/>
                    </a:lnL>
                    <a:lnR>
                      <a:noFill/>
                    </a:lnR>
                    <a:lnT w="28575" cap="flat" cmpd="sng" algn="ctr">
                      <a:solidFill>
                        <a:srgbClr val="FF0000"/>
                      </a:solidFill>
                      <a:prstDash val="solid"/>
                      <a:round/>
                      <a:headEnd type="none" w="med" len="med"/>
                      <a:tailEnd type="none" w="med" len="med"/>
                    </a:lnT>
                    <a:lnB>
                      <a:noFill/>
                    </a:lnB>
                  </a:tcPr>
                </a:tc>
                <a:tc>
                  <a:txBody>
                    <a:bodyPr/>
                    <a:lstStyle/>
                    <a:p>
                      <a:pPr algn="ctr" fontAlgn="b"/>
                      <a:r>
                        <a:rPr lang="hu-HU" sz="140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X</a:t>
                      </a:r>
                    </a:p>
                  </a:txBody>
                  <a:tcPr marL="9525" marR="9525" marT="9525" marB="0" anchor="ctr">
                    <a:lnL>
                      <a:noFill/>
                    </a:lnL>
                    <a:lnR w="12700" cap="flat" cmpd="sng" algn="ctr">
                      <a:solidFill>
                        <a:srgbClr val="00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a:noFill/>
                    </a:lnB>
                  </a:tcPr>
                </a:tc>
                <a:extLst>
                  <a:ext uri="{0D108BD9-81ED-4DB2-BD59-A6C34878D82A}">
                    <a16:rowId xmlns:a16="http://schemas.microsoft.com/office/drawing/2014/main" val="10013"/>
                  </a:ext>
                </a:extLst>
              </a:tr>
              <a:tr h="322832">
                <a:tc vMerge="1">
                  <a:txBody>
                    <a:bodyPr/>
                    <a:lstStyle/>
                    <a:p>
                      <a:endParaRPr lang="hu-HU"/>
                    </a:p>
                  </a:txBody>
                  <a:tcPr/>
                </a:tc>
                <a:tc>
                  <a:txBody>
                    <a:bodyPr/>
                    <a:lstStyle/>
                    <a:p>
                      <a:pPr algn="l" fontAlgn="b"/>
                      <a:r>
                        <a:rPr lang="en-US" sz="1400" b="0" i="0" u="none" strike="noStrike" noProof="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Legal</a:t>
                      </a:r>
                    </a:p>
                  </a:txBody>
                  <a:tcPr marL="9525" marR="9525" marT="95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hu-HU" sz="140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3</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hu-HU" sz="140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X</a:t>
                      </a:r>
                    </a:p>
                  </a:txBody>
                  <a:tcPr marL="9525" marR="9525" marT="952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cxnSp>
        <p:nvCxnSpPr>
          <p:cNvPr id="5" name="Egyenes összekötő 4"/>
          <p:cNvCxnSpPr/>
          <p:nvPr/>
        </p:nvCxnSpPr>
        <p:spPr>
          <a:xfrm>
            <a:off x="107504" y="764704"/>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 name="Szövegdoboz 5"/>
          <p:cNvSpPr txBox="1"/>
          <p:nvPr/>
        </p:nvSpPr>
        <p:spPr>
          <a:xfrm>
            <a:off x="86964" y="6049179"/>
            <a:ext cx="8949531" cy="215444"/>
          </a:xfrm>
          <a:prstGeom prst="rect">
            <a:avLst/>
          </a:prstGeom>
          <a:noFill/>
        </p:spPr>
        <p:txBody>
          <a:bodyPr wrap="square" rtlCol="0">
            <a:spAutoFit/>
          </a:bodyPr>
          <a:lstStyle/>
          <a:p>
            <a:r>
              <a:rPr lang="hu-HU" sz="800" dirty="0" err="1">
                <a:latin typeface="Segoe UI" panose="020B0502040204020203" pitchFamily="34" charset="0"/>
                <a:ea typeface="Segoe UI" panose="020B0502040204020203" pitchFamily="34" charset="0"/>
                <a:cs typeface="Segoe UI" panose="020B0502040204020203" pitchFamily="34" charset="0"/>
              </a:rPr>
              <a:t>Source</a:t>
            </a:r>
            <a:r>
              <a:rPr lang="hu-HU" sz="800" dirty="0">
                <a:latin typeface="Segoe UI" panose="020B0502040204020203" pitchFamily="34" charset="0"/>
                <a:ea typeface="Segoe UI" panose="020B0502040204020203" pitchFamily="34" charset="0"/>
                <a:cs typeface="Segoe UI" panose="020B0502040204020203" pitchFamily="34" charset="0"/>
              </a:rPr>
              <a:t>:  Árpád Kovács: </a:t>
            </a:r>
            <a:r>
              <a:rPr lang="hu-HU" sz="800" dirty="0" err="1">
                <a:latin typeface="Segoe UI" panose="020B0502040204020203" pitchFamily="34" charset="0"/>
                <a:ea typeface="Segoe UI" panose="020B0502040204020203" pitchFamily="34" charset="0"/>
                <a:cs typeface="Segoe UI" panose="020B0502040204020203" pitchFamily="34" charset="0"/>
              </a:rPr>
              <a:t>Rule-Based</a:t>
            </a:r>
            <a:r>
              <a:rPr lang="hu-HU" sz="800" dirty="0">
                <a:latin typeface="Segoe UI" panose="020B0502040204020203" pitchFamily="34" charset="0"/>
                <a:ea typeface="Segoe UI" panose="020B0502040204020203" pitchFamily="34" charset="0"/>
                <a:cs typeface="Segoe UI" panose="020B0502040204020203" pitchFamily="34" charset="0"/>
              </a:rPr>
              <a:t> </a:t>
            </a:r>
            <a:r>
              <a:rPr lang="hu-HU" sz="800" dirty="0" err="1">
                <a:latin typeface="Segoe UI" panose="020B0502040204020203" pitchFamily="34" charset="0"/>
                <a:ea typeface="Segoe UI" panose="020B0502040204020203" pitchFamily="34" charset="0"/>
                <a:cs typeface="Segoe UI" panose="020B0502040204020203" pitchFamily="34" charset="0"/>
              </a:rPr>
              <a:t>Budgeting</a:t>
            </a:r>
            <a:r>
              <a:rPr lang="hu-HU" sz="800" dirty="0">
                <a:latin typeface="Segoe UI" panose="020B0502040204020203" pitchFamily="34" charset="0"/>
                <a:ea typeface="Segoe UI" panose="020B0502040204020203" pitchFamily="34" charset="0"/>
                <a:cs typeface="Segoe UI" panose="020B0502040204020203" pitchFamily="34" charset="0"/>
              </a:rPr>
              <a:t>: The </a:t>
            </a:r>
            <a:r>
              <a:rPr lang="hu-HU" sz="800" dirty="0" err="1">
                <a:latin typeface="Segoe UI" panose="020B0502040204020203" pitchFamily="34" charset="0"/>
                <a:ea typeface="Segoe UI" panose="020B0502040204020203" pitchFamily="34" charset="0"/>
                <a:cs typeface="Segoe UI" panose="020B0502040204020203" pitchFamily="34" charset="0"/>
              </a:rPr>
              <a:t>Road</a:t>
            </a:r>
            <a:r>
              <a:rPr lang="hu-HU" sz="800" dirty="0">
                <a:latin typeface="Segoe UI" panose="020B0502040204020203" pitchFamily="34" charset="0"/>
                <a:ea typeface="Segoe UI" panose="020B0502040204020203" pitchFamily="34" charset="0"/>
                <a:cs typeface="Segoe UI" panose="020B0502040204020203" pitchFamily="34" charset="0"/>
              </a:rPr>
              <a:t>  </a:t>
            </a:r>
            <a:r>
              <a:rPr lang="hu-HU" sz="800" dirty="0" err="1">
                <a:latin typeface="Segoe UI" panose="020B0502040204020203" pitchFamily="34" charset="0"/>
                <a:ea typeface="Segoe UI" panose="020B0502040204020203" pitchFamily="34" charset="0"/>
                <a:cs typeface="Segoe UI" panose="020B0502040204020203" pitchFamily="34" charset="0"/>
              </a:rPr>
              <a:t>to</a:t>
            </a:r>
            <a:r>
              <a:rPr lang="hu-HU" sz="800" dirty="0">
                <a:latin typeface="Segoe UI" panose="020B0502040204020203" pitchFamily="34" charset="0"/>
                <a:ea typeface="Segoe UI" panose="020B0502040204020203" pitchFamily="34" charset="0"/>
                <a:cs typeface="Segoe UI" panose="020B0502040204020203" pitchFamily="34" charset="0"/>
              </a:rPr>
              <a:t> </a:t>
            </a:r>
            <a:r>
              <a:rPr lang="hu-HU" sz="800" err="1">
                <a:latin typeface="Segoe UI" panose="020B0502040204020203" pitchFamily="34" charset="0"/>
                <a:ea typeface="Segoe UI" panose="020B0502040204020203" pitchFamily="34" charset="0"/>
                <a:cs typeface="Segoe UI" panose="020B0502040204020203" pitchFamily="34" charset="0"/>
              </a:rPr>
              <a:t>Budget</a:t>
            </a:r>
            <a:r>
              <a:rPr lang="hu-HU" sz="800">
                <a:latin typeface="Segoe UI" panose="020B0502040204020203" pitchFamily="34" charset="0"/>
                <a:ea typeface="Segoe UI" panose="020B0502040204020203" pitchFamily="34" charset="0"/>
                <a:cs typeface="Segoe UI" panose="020B0502040204020203" pitchFamily="34" charset="0"/>
              </a:rPr>
              <a:t> Stability, </a:t>
            </a:r>
            <a:r>
              <a:rPr lang="hu-HU" sz="800" dirty="0" err="1">
                <a:latin typeface="Segoe UI" panose="020B0502040204020203" pitchFamily="34" charset="0"/>
                <a:ea typeface="Segoe UI" panose="020B0502040204020203" pitchFamily="34" charset="0"/>
                <a:cs typeface="Segoe UI" panose="020B0502040204020203" pitchFamily="34" charset="0"/>
              </a:rPr>
              <a:t>MoF</a:t>
            </a:r>
            <a:r>
              <a:rPr lang="hu-HU" sz="800" dirty="0">
                <a:latin typeface="Segoe UI" panose="020B0502040204020203" pitchFamily="34" charset="0"/>
                <a:ea typeface="Segoe UI" panose="020B0502040204020203" pitchFamily="34" charset="0"/>
                <a:cs typeface="Segoe UI" panose="020B0502040204020203" pitchFamily="34" charset="0"/>
              </a:rPr>
              <a:t> </a:t>
            </a:r>
            <a:r>
              <a:rPr lang="hu-HU" sz="800" dirty="0" err="1">
                <a:latin typeface="Segoe UI" panose="020B0502040204020203" pitchFamily="34" charset="0"/>
                <a:ea typeface="Segoe UI" panose="020B0502040204020203" pitchFamily="34" charset="0"/>
                <a:cs typeface="Segoe UI" panose="020B0502040204020203" pitchFamily="34" charset="0"/>
              </a:rPr>
              <a:t>calculation</a:t>
            </a:r>
            <a:r>
              <a:rPr lang="hu-HU" sz="800" dirty="0">
                <a:latin typeface="Segoe UI" panose="020B0502040204020203" pitchFamily="34" charset="0"/>
                <a:ea typeface="Segoe UI" panose="020B0502040204020203" pitchFamily="34" charset="0"/>
                <a:cs typeface="Segoe UI" panose="020B0502040204020203" pitchFamily="34" charset="0"/>
              </a:rPr>
              <a:t>; *</a:t>
            </a:r>
            <a:r>
              <a:rPr lang="hu-HU" sz="800" dirty="0" err="1"/>
              <a:t>The</a:t>
            </a:r>
            <a:r>
              <a:rPr lang="hu-HU" sz="800" dirty="0"/>
              <a:t> </a:t>
            </a:r>
            <a:r>
              <a:rPr lang="hu-HU" sz="800" dirty="0" err="1"/>
              <a:t>table</a:t>
            </a:r>
            <a:r>
              <a:rPr lang="hu-HU" sz="800" dirty="0"/>
              <a:t> </a:t>
            </a:r>
            <a:r>
              <a:rPr lang="hu-HU" sz="800" dirty="0" err="1"/>
              <a:t>shows</a:t>
            </a:r>
            <a:r>
              <a:rPr lang="hu-HU" sz="800" dirty="0"/>
              <a:t> </a:t>
            </a:r>
            <a:r>
              <a:rPr lang="hu-HU" sz="800" dirty="0" err="1"/>
              <a:t>the</a:t>
            </a:r>
            <a:r>
              <a:rPr lang="hu-HU" sz="800" dirty="0"/>
              <a:t> </a:t>
            </a:r>
            <a:r>
              <a:rPr lang="hu-HU" sz="800" dirty="0" err="1"/>
              <a:t>number</a:t>
            </a:r>
            <a:r>
              <a:rPr lang="hu-HU" sz="800" dirty="0"/>
              <a:t> of </a:t>
            </a:r>
            <a:r>
              <a:rPr lang="hu-HU" sz="800" dirty="0" err="1"/>
              <a:t>countries</a:t>
            </a:r>
            <a:r>
              <a:rPr lang="hu-HU" sz="800" dirty="0"/>
              <a:t> </a:t>
            </a:r>
            <a:r>
              <a:rPr lang="hu-HU" sz="800" dirty="0" err="1"/>
              <a:t>that</a:t>
            </a:r>
            <a:r>
              <a:rPr lang="hu-HU" sz="800" dirty="0"/>
              <a:t> </a:t>
            </a:r>
            <a:r>
              <a:rPr lang="hu-HU" sz="800" dirty="0" err="1"/>
              <a:t>apply</a:t>
            </a:r>
            <a:r>
              <a:rPr lang="hu-HU" sz="800" dirty="0"/>
              <a:t> </a:t>
            </a:r>
            <a:r>
              <a:rPr lang="hu-HU" sz="800" dirty="0" err="1"/>
              <a:t>to</a:t>
            </a:r>
            <a:r>
              <a:rPr lang="hu-HU" sz="800" dirty="0"/>
              <a:t> </a:t>
            </a:r>
            <a:r>
              <a:rPr lang="hu-HU" sz="800" dirty="0" err="1"/>
              <a:t>the</a:t>
            </a:r>
            <a:r>
              <a:rPr lang="hu-HU" sz="800" dirty="0"/>
              <a:t> </a:t>
            </a:r>
            <a:r>
              <a:rPr lang="hu-HU" sz="800" dirty="0" err="1"/>
              <a:t>given</a:t>
            </a:r>
            <a:r>
              <a:rPr lang="hu-HU" sz="800" dirty="0"/>
              <a:t> </a:t>
            </a:r>
            <a:r>
              <a:rPr lang="hu-HU" sz="800" dirty="0" err="1"/>
              <a:t>feature</a:t>
            </a:r>
            <a:endParaRPr lang="hu-HU" sz="8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695932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771" y="116632"/>
            <a:ext cx="9165771" cy="576064"/>
          </a:xfrm>
        </p:spPr>
        <p:txBody>
          <a:bodyPr>
            <a:normAutofit/>
          </a:bodyPr>
          <a:lstStyle/>
          <a:p>
            <a:pPr fontAlgn="b"/>
            <a:r>
              <a:rPr lang="hu-HU" sz="2400" dirty="0" err="1"/>
              <a:t>Role</a:t>
            </a:r>
            <a:r>
              <a:rPr lang="hu-HU" sz="2400" dirty="0"/>
              <a:t> of </a:t>
            </a:r>
            <a:r>
              <a:rPr lang="en-US" sz="2400" dirty="0"/>
              <a:t>State Audit Office of Hungary</a:t>
            </a:r>
            <a:endParaRPr lang="en-US" sz="2400" dirty="0">
              <a:solidFill>
                <a:srgbClr val="000000"/>
              </a:solidFill>
            </a:endParaRPr>
          </a:p>
        </p:txBody>
      </p:sp>
      <p:cxnSp>
        <p:nvCxnSpPr>
          <p:cNvPr id="5" name="Egyenes összekötő 4"/>
          <p:cNvCxnSpPr/>
          <p:nvPr/>
        </p:nvCxnSpPr>
        <p:spPr>
          <a:xfrm>
            <a:off x="107504" y="764704"/>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Tartalom helye 2"/>
          <p:cNvSpPr>
            <a:spLocks noGrp="1"/>
          </p:cNvSpPr>
          <p:nvPr>
            <p:ph idx="1"/>
          </p:nvPr>
        </p:nvSpPr>
        <p:spPr>
          <a:xfrm>
            <a:off x="3563888" y="908720"/>
            <a:ext cx="5328592" cy="4608512"/>
          </a:xfrm>
        </p:spPr>
        <p:txBody>
          <a:bodyPr>
            <a:normAutofit/>
          </a:bodyPr>
          <a:lstStyle/>
          <a:p>
            <a:pPr marL="285750" indent="-285750" algn="just">
              <a:spcBef>
                <a:spcPts val="600"/>
              </a:spcBef>
              <a:spcAft>
                <a:spcPts val="600"/>
              </a:spcAft>
              <a:buFont typeface="Wingdings" panose="05000000000000000000" pitchFamily="2" charset="2"/>
              <a:buChar char="ü"/>
            </a:pPr>
            <a:r>
              <a:rPr lang="hu-HU" sz="1500" dirty="0">
                <a:latin typeface="Segoe UI" panose="020B0502040204020203" pitchFamily="34" charset="0"/>
                <a:ea typeface="Segoe UI" panose="020B0502040204020203" pitchFamily="34" charset="0"/>
                <a:cs typeface="Segoe UI" panose="020B0502040204020203" pitchFamily="34" charset="0"/>
              </a:rPr>
              <a:t>t</a:t>
            </a:r>
            <a:r>
              <a:rPr lang="en-US" sz="1500" dirty="0">
                <a:latin typeface="Segoe UI" panose="020B0502040204020203" pitchFamily="34" charset="0"/>
                <a:ea typeface="Segoe UI" panose="020B0502040204020203" pitchFamily="34" charset="0"/>
                <a:cs typeface="Segoe UI" panose="020B0502040204020203" pitchFamily="34" charset="0"/>
              </a:rPr>
              <a:t>he State Audit Office of Hungary is the supreme financial and economic audit institution of the National Assembly</a:t>
            </a:r>
            <a:endParaRPr lang="hu-HU" sz="1500" dirty="0">
              <a:latin typeface="Segoe UI" panose="020B0502040204020203" pitchFamily="34" charset="0"/>
              <a:ea typeface="Segoe UI" panose="020B0502040204020203" pitchFamily="34" charset="0"/>
              <a:cs typeface="Segoe UI" panose="020B0502040204020203" pitchFamily="34" charset="0"/>
            </a:endParaRPr>
          </a:p>
          <a:p>
            <a:pPr marL="285750" indent="-285750" algn="just">
              <a:spcBef>
                <a:spcPts val="600"/>
              </a:spcBef>
              <a:spcAft>
                <a:spcPts val="600"/>
              </a:spcAft>
              <a:buFont typeface="Wingdings" panose="05000000000000000000" pitchFamily="2" charset="2"/>
              <a:buChar char="ü"/>
            </a:pPr>
            <a:r>
              <a:rPr lang="en-US" sz="1500" dirty="0">
                <a:latin typeface="Segoe UI" panose="020B0502040204020203" pitchFamily="34" charset="0"/>
                <a:ea typeface="Segoe UI" panose="020B0502040204020203" pitchFamily="34" charset="0"/>
                <a:cs typeface="Segoe UI" panose="020B0502040204020203" pitchFamily="34" charset="0"/>
              </a:rPr>
              <a:t>the State Audit Office is the only non-governmental body that has an over</a:t>
            </a:r>
            <a:r>
              <a:rPr lang="hu-HU" sz="1500" dirty="0" err="1">
                <a:latin typeface="Segoe UI" panose="020B0502040204020203" pitchFamily="34" charset="0"/>
                <a:ea typeface="Segoe UI" panose="020B0502040204020203" pitchFamily="34" charset="0"/>
                <a:cs typeface="Segoe UI" panose="020B0502040204020203" pitchFamily="34" charset="0"/>
              </a:rPr>
              <a:t>sight</a:t>
            </a:r>
            <a:r>
              <a:rPr lang="en-US" sz="1500" dirty="0">
                <a:latin typeface="Segoe UI" panose="020B0502040204020203" pitchFamily="34" charset="0"/>
                <a:ea typeface="Segoe UI" panose="020B0502040204020203" pitchFamily="34" charset="0"/>
                <a:cs typeface="Segoe UI" panose="020B0502040204020203" pitchFamily="34" charset="0"/>
              </a:rPr>
              <a:t> of the budget from January to December</a:t>
            </a:r>
            <a:endParaRPr lang="hu-HU" sz="1500" dirty="0">
              <a:latin typeface="Segoe UI" panose="020B0502040204020203" pitchFamily="34" charset="0"/>
              <a:ea typeface="Segoe UI" panose="020B0502040204020203" pitchFamily="34" charset="0"/>
              <a:cs typeface="Segoe UI" panose="020B0502040204020203" pitchFamily="34" charset="0"/>
            </a:endParaRPr>
          </a:p>
          <a:p>
            <a:pPr marL="285750" indent="-285750" algn="just">
              <a:spcBef>
                <a:spcPts val="600"/>
              </a:spcBef>
              <a:spcAft>
                <a:spcPts val="600"/>
              </a:spcAft>
              <a:buFont typeface="Wingdings" panose="05000000000000000000" pitchFamily="2" charset="2"/>
              <a:buChar char="ü"/>
            </a:pPr>
            <a:r>
              <a:rPr lang="hu-HU" sz="1500" dirty="0">
                <a:latin typeface="Segoe UI" panose="020B0502040204020203" pitchFamily="34" charset="0"/>
                <a:ea typeface="Segoe UI" panose="020B0502040204020203" pitchFamily="34" charset="0"/>
                <a:cs typeface="Segoe UI" panose="020B0502040204020203" pitchFamily="34" charset="0"/>
              </a:rPr>
              <a:t>th</a:t>
            </a:r>
            <a:r>
              <a:rPr lang="en-US" sz="1500" dirty="0">
                <a:latin typeface="Segoe UI" panose="020B0502040204020203" pitchFamily="34" charset="0"/>
                <a:ea typeface="Segoe UI" panose="020B0502040204020203" pitchFamily="34" charset="0"/>
                <a:cs typeface="Segoe UI" panose="020B0502040204020203" pitchFamily="34" charset="0"/>
              </a:rPr>
              <a:t>e SAO also prepares analyses on budgetary processes </a:t>
            </a:r>
            <a:r>
              <a:rPr lang="hu-HU" sz="1500" dirty="0">
                <a:latin typeface="Segoe UI" panose="020B0502040204020203" pitchFamily="34" charset="0"/>
                <a:ea typeface="Segoe UI" panose="020B0502040204020203" pitchFamily="34" charset="0"/>
                <a:cs typeface="Segoe UI" panose="020B0502040204020203" pitchFamily="34" charset="0"/>
              </a:rPr>
              <a:t>of</a:t>
            </a:r>
            <a:r>
              <a:rPr lang="en-US" sz="1500" dirty="0">
                <a:latin typeface="Segoe UI" panose="020B0502040204020203" pitchFamily="34" charset="0"/>
                <a:ea typeface="Segoe UI" panose="020B0502040204020203" pitchFamily="34" charset="0"/>
                <a:cs typeface="Segoe UI" panose="020B0502040204020203" pitchFamily="34" charset="0"/>
              </a:rPr>
              <a:t> the current year and the year preceding the current year </a:t>
            </a:r>
            <a:endParaRPr lang="hu-HU" sz="1500" dirty="0">
              <a:latin typeface="Segoe UI" panose="020B0502040204020203" pitchFamily="34" charset="0"/>
              <a:ea typeface="Segoe UI" panose="020B0502040204020203" pitchFamily="34" charset="0"/>
              <a:cs typeface="Segoe UI" panose="020B0502040204020203" pitchFamily="34" charset="0"/>
            </a:endParaRPr>
          </a:p>
          <a:p>
            <a:pPr marL="285750" indent="-285750" algn="just">
              <a:spcBef>
                <a:spcPts val="600"/>
              </a:spcBef>
              <a:spcAft>
                <a:spcPts val="600"/>
              </a:spcAft>
              <a:buFont typeface="Wingdings" panose="05000000000000000000" pitchFamily="2" charset="2"/>
              <a:buChar char="ü"/>
            </a:pPr>
            <a:r>
              <a:rPr lang="hu-HU" sz="1500" dirty="0" err="1">
                <a:latin typeface="Segoe UI" panose="020B0502040204020203" pitchFamily="34" charset="0"/>
                <a:ea typeface="Segoe UI" panose="020B0502040204020203" pitchFamily="34" charset="0"/>
                <a:cs typeface="Segoe UI" panose="020B0502040204020203" pitchFamily="34" charset="0"/>
              </a:rPr>
              <a:t>it</a:t>
            </a:r>
            <a:r>
              <a:rPr lang="hu-HU" sz="1500" dirty="0">
                <a:latin typeface="Segoe UI" panose="020B0502040204020203" pitchFamily="34" charset="0"/>
                <a:ea typeface="Segoe UI" panose="020B0502040204020203" pitchFamily="34" charset="0"/>
                <a:cs typeface="Segoe UI" panose="020B0502040204020203" pitchFamily="34" charset="0"/>
              </a:rPr>
              <a:t> has </a:t>
            </a:r>
            <a:r>
              <a:rPr lang="en-US" sz="1500" dirty="0">
                <a:latin typeface="Segoe UI" panose="020B0502040204020203" pitchFamily="34" charset="0"/>
                <a:ea typeface="Segoe UI" panose="020B0502040204020203" pitchFamily="34" charset="0"/>
                <a:cs typeface="Segoe UI" panose="020B0502040204020203" pitchFamily="34" charset="0"/>
              </a:rPr>
              <a:t>a comprehensive and objective view </a:t>
            </a:r>
            <a:r>
              <a:rPr lang="hu-HU" sz="1500" dirty="0" err="1">
                <a:latin typeface="Segoe UI" panose="020B0502040204020203" pitchFamily="34" charset="0"/>
                <a:ea typeface="Segoe UI" panose="020B0502040204020203" pitchFamily="34" charset="0"/>
                <a:cs typeface="Segoe UI" panose="020B0502040204020203" pitchFamily="34" charset="0"/>
              </a:rPr>
              <a:t>the</a:t>
            </a:r>
            <a:r>
              <a:rPr lang="hu-HU" sz="1500" dirty="0">
                <a:latin typeface="Segoe UI" panose="020B0502040204020203" pitchFamily="34" charset="0"/>
                <a:ea typeface="Segoe UI" panose="020B0502040204020203" pitchFamily="34" charset="0"/>
                <a:cs typeface="Segoe UI" panose="020B0502040204020203" pitchFamily="34" charset="0"/>
              </a:rPr>
              <a:t> </a:t>
            </a:r>
            <a:r>
              <a:rPr lang="en-US" sz="1500" dirty="0">
                <a:latin typeface="Segoe UI" panose="020B0502040204020203" pitchFamily="34" charset="0"/>
                <a:ea typeface="Segoe UI" panose="020B0502040204020203" pitchFamily="34" charset="0"/>
                <a:cs typeface="Segoe UI" panose="020B0502040204020203" pitchFamily="34" charset="0"/>
              </a:rPr>
              <a:t>final </a:t>
            </a:r>
            <a:r>
              <a:rPr lang="en-US" sz="1500">
                <a:latin typeface="Segoe UI" panose="020B0502040204020203" pitchFamily="34" charset="0"/>
                <a:ea typeface="Segoe UI" panose="020B0502040204020203" pitchFamily="34" charset="0"/>
                <a:cs typeface="Segoe UI" panose="020B0502040204020203" pitchFamily="34" charset="0"/>
              </a:rPr>
              <a:t>accounts bill, </a:t>
            </a:r>
            <a:r>
              <a:rPr lang="en-US" sz="1500" dirty="0">
                <a:latin typeface="Segoe UI" panose="020B0502040204020203" pitchFamily="34" charset="0"/>
                <a:ea typeface="Segoe UI" panose="020B0502040204020203" pitchFamily="34" charset="0"/>
                <a:cs typeface="Segoe UI" panose="020B0502040204020203" pitchFamily="34" charset="0"/>
              </a:rPr>
              <a:t>the reliability of data in the </a:t>
            </a:r>
            <a:r>
              <a:rPr lang="hu-HU" sz="1500" dirty="0" err="1">
                <a:latin typeface="Segoe UI" panose="020B0502040204020203" pitchFamily="34" charset="0"/>
                <a:ea typeface="Segoe UI" panose="020B0502040204020203" pitchFamily="34" charset="0"/>
                <a:cs typeface="Segoe UI" panose="020B0502040204020203" pitchFamily="34" charset="0"/>
              </a:rPr>
              <a:t>budget</a:t>
            </a:r>
            <a:endParaRPr lang="hu-HU" sz="1500" dirty="0">
              <a:latin typeface="Segoe UI" panose="020B0502040204020203" pitchFamily="34" charset="0"/>
              <a:ea typeface="Segoe UI" panose="020B0502040204020203" pitchFamily="34" charset="0"/>
              <a:cs typeface="Segoe UI" panose="020B0502040204020203" pitchFamily="34" charset="0"/>
            </a:endParaRPr>
          </a:p>
          <a:p>
            <a:pPr marL="285750" indent="-285750" algn="just">
              <a:spcBef>
                <a:spcPts val="600"/>
              </a:spcBef>
              <a:spcAft>
                <a:spcPts val="600"/>
              </a:spcAft>
              <a:buFont typeface="Wingdings" panose="05000000000000000000" pitchFamily="2" charset="2"/>
              <a:buChar char="ü"/>
            </a:pPr>
            <a:r>
              <a:rPr lang="hu-HU" sz="1500" dirty="0" err="1">
                <a:latin typeface="Segoe UI" panose="020B0502040204020203" pitchFamily="34" charset="0"/>
                <a:ea typeface="Segoe UI" panose="020B0502040204020203" pitchFamily="34" charset="0"/>
                <a:cs typeface="Segoe UI" panose="020B0502040204020203" pitchFamily="34" charset="0"/>
              </a:rPr>
              <a:t>it</a:t>
            </a:r>
            <a:r>
              <a:rPr lang="en-US" sz="1500" dirty="0">
                <a:latin typeface="Segoe UI" panose="020B0502040204020203" pitchFamily="34" charset="0"/>
                <a:ea typeface="Segoe UI" panose="020B0502040204020203" pitchFamily="34" charset="0"/>
                <a:cs typeface="Segoe UI" panose="020B0502040204020203" pitchFamily="34" charset="0"/>
              </a:rPr>
              <a:t> enforce</a:t>
            </a:r>
            <a:r>
              <a:rPr lang="hu-HU" sz="1500" dirty="0">
                <a:latin typeface="Segoe UI" panose="020B0502040204020203" pitchFamily="34" charset="0"/>
                <a:ea typeface="Segoe UI" panose="020B0502040204020203" pitchFamily="34" charset="0"/>
                <a:cs typeface="Segoe UI" panose="020B0502040204020203" pitchFamily="34" charset="0"/>
              </a:rPr>
              <a:t>s</a:t>
            </a:r>
            <a:r>
              <a:rPr lang="en-US" sz="1500" dirty="0">
                <a:latin typeface="Segoe UI" panose="020B0502040204020203" pitchFamily="34" charset="0"/>
                <a:ea typeface="Segoe UI" panose="020B0502040204020203" pitchFamily="34" charset="0"/>
                <a:cs typeface="Segoe UI" panose="020B0502040204020203" pitchFamily="34" charset="0"/>
              </a:rPr>
              <a:t> the provisions of the Fundamental Law pertaining to public debt</a:t>
            </a:r>
            <a:r>
              <a:rPr lang="hu-HU" sz="1500" dirty="0">
                <a:latin typeface="Segoe UI" panose="020B0502040204020203" pitchFamily="34" charset="0"/>
                <a:ea typeface="Segoe UI" panose="020B0502040204020203" pitchFamily="34" charset="0"/>
                <a:cs typeface="Segoe UI" panose="020B0502040204020203" pitchFamily="34" charset="0"/>
              </a:rPr>
              <a:t> and </a:t>
            </a:r>
            <a:r>
              <a:rPr lang="hu-HU" sz="1500" dirty="0" err="1">
                <a:latin typeface="Segoe UI" panose="020B0502040204020203" pitchFamily="34" charset="0"/>
                <a:ea typeface="Segoe UI" panose="020B0502040204020203" pitchFamily="34" charset="0"/>
                <a:cs typeface="Segoe UI" panose="020B0502040204020203" pitchFamily="34" charset="0"/>
              </a:rPr>
              <a:t>it</a:t>
            </a:r>
            <a:r>
              <a:rPr lang="hu-HU" sz="1500" dirty="0">
                <a:latin typeface="Segoe UI" panose="020B0502040204020203" pitchFamily="34" charset="0"/>
                <a:ea typeface="Segoe UI" panose="020B0502040204020203" pitchFamily="34" charset="0"/>
                <a:cs typeface="Segoe UI" panose="020B0502040204020203" pitchFamily="34" charset="0"/>
              </a:rPr>
              <a:t> </a:t>
            </a:r>
            <a:r>
              <a:rPr lang="hu-HU" sz="1500" dirty="0" err="1">
                <a:latin typeface="Segoe UI" panose="020B0502040204020203" pitchFamily="34" charset="0"/>
                <a:ea typeface="Segoe UI" panose="020B0502040204020203" pitchFamily="34" charset="0"/>
                <a:cs typeface="Segoe UI" panose="020B0502040204020203" pitchFamily="34" charset="0"/>
              </a:rPr>
              <a:t>monitors</a:t>
            </a:r>
            <a:r>
              <a:rPr lang="hu-HU" sz="1500" dirty="0">
                <a:latin typeface="Segoe UI" panose="020B0502040204020203" pitchFamily="34" charset="0"/>
                <a:ea typeface="Segoe UI" panose="020B0502040204020203" pitchFamily="34" charset="0"/>
                <a:cs typeface="Segoe UI" panose="020B0502040204020203" pitchFamily="34" charset="0"/>
              </a:rPr>
              <a:t> t</a:t>
            </a:r>
            <a:r>
              <a:rPr lang="en-US" sz="1500" dirty="0">
                <a:latin typeface="Segoe UI" panose="020B0502040204020203" pitchFamily="34" charset="0"/>
                <a:ea typeface="Segoe UI" panose="020B0502040204020203" pitchFamily="34" charset="0"/>
                <a:cs typeface="Segoe UI" panose="020B0502040204020203" pitchFamily="34" charset="0"/>
              </a:rPr>
              <a:t>he calculations underlying the planned public debt figure </a:t>
            </a:r>
            <a:endParaRPr lang="hu-HU" sz="1500" dirty="0">
              <a:latin typeface="Segoe UI" panose="020B0502040204020203" pitchFamily="34" charset="0"/>
              <a:ea typeface="Segoe UI" panose="020B0502040204020203" pitchFamily="34" charset="0"/>
              <a:cs typeface="Segoe UI" panose="020B0502040204020203" pitchFamily="34" charset="0"/>
            </a:endParaRPr>
          </a:p>
          <a:p>
            <a:pPr marL="285750" indent="-285750" algn="just">
              <a:spcBef>
                <a:spcPts val="600"/>
              </a:spcBef>
              <a:spcAft>
                <a:spcPts val="600"/>
              </a:spcAft>
              <a:buFont typeface="Wingdings" panose="05000000000000000000" pitchFamily="2" charset="2"/>
              <a:buChar char="ü"/>
            </a:pPr>
            <a:r>
              <a:rPr lang="hu-HU" sz="1500" dirty="0" err="1">
                <a:latin typeface="Segoe UI" panose="020B0502040204020203" pitchFamily="34" charset="0"/>
                <a:ea typeface="Segoe UI" panose="020B0502040204020203" pitchFamily="34" charset="0"/>
                <a:cs typeface="Segoe UI" panose="020B0502040204020203" pitchFamily="34" charset="0"/>
              </a:rPr>
              <a:t>it</a:t>
            </a:r>
            <a:r>
              <a:rPr lang="hu-HU" sz="1500" dirty="0">
                <a:latin typeface="Segoe UI" panose="020B0502040204020203" pitchFamily="34" charset="0"/>
                <a:ea typeface="Segoe UI" panose="020B0502040204020203" pitchFamily="34" charset="0"/>
                <a:cs typeface="Segoe UI" panose="020B0502040204020203" pitchFamily="34" charset="0"/>
              </a:rPr>
              <a:t> </a:t>
            </a:r>
            <a:r>
              <a:rPr lang="en-US" sz="1500" dirty="0" err="1">
                <a:latin typeface="Segoe UI" panose="020B0502040204020203" pitchFamily="34" charset="0"/>
                <a:ea typeface="Segoe UI" panose="020B0502040204020203" pitchFamily="34" charset="0"/>
                <a:cs typeface="Segoe UI" panose="020B0502040204020203" pitchFamily="34" charset="0"/>
              </a:rPr>
              <a:t>provid</a:t>
            </a:r>
            <a:r>
              <a:rPr lang="hu-HU" sz="1500" dirty="0">
                <a:latin typeface="Segoe UI" panose="020B0502040204020203" pitchFamily="34" charset="0"/>
                <a:ea typeface="Segoe UI" panose="020B0502040204020203" pitchFamily="34" charset="0"/>
                <a:cs typeface="Segoe UI" panose="020B0502040204020203" pitchFamily="34" charset="0"/>
              </a:rPr>
              <a:t>es</a:t>
            </a:r>
            <a:r>
              <a:rPr lang="en-US" sz="1500" dirty="0">
                <a:latin typeface="Segoe UI" panose="020B0502040204020203" pitchFamily="34" charset="0"/>
                <a:ea typeface="Segoe UI" panose="020B0502040204020203" pitchFamily="34" charset="0"/>
                <a:cs typeface="Segoe UI" panose="020B0502040204020203" pitchFamily="34" charset="0"/>
              </a:rPr>
              <a:t> an opinion on the </a:t>
            </a:r>
            <a:r>
              <a:rPr lang="en-US" sz="1500">
                <a:latin typeface="Segoe UI" panose="020B0502040204020203" pitchFamily="34" charset="0"/>
                <a:ea typeface="Segoe UI" panose="020B0502040204020203" pitchFamily="34" charset="0"/>
                <a:cs typeface="Segoe UI" panose="020B0502040204020203" pitchFamily="34" charset="0"/>
              </a:rPr>
              <a:t>budget </a:t>
            </a:r>
            <a:r>
              <a:rPr lang="hu-HU" sz="1500">
                <a:latin typeface="Segoe UI" panose="020B0502040204020203" pitchFamily="34" charset="0"/>
                <a:ea typeface="Segoe UI" panose="020B0502040204020203" pitchFamily="34" charset="0"/>
                <a:cs typeface="Segoe UI" panose="020B0502040204020203" pitchFamily="34" charset="0"/>
              </a:rPr>
              <a:t>proposal</a:t>
            </a:r>
            <a:r>
              <a:rPr lang="en-US" sz="1500">
                <a:latin typeface="Segoe UI" panose="020B0502040204020203" pitchFamily="34" charset="0"/>
                <a:ea typeface="Segoe UI" panose="020B0502040204020203" pitchFamily="34" charset="0"/>
                <a:cs typeface="Segoe UI" panose="020B0502040204020203" pitchFamily="34" charset="0"/>
              </a:rPr>
              <a:t>, </a:t>
            </a:r>
            <a:r>
              <a:rPr lang="hu-HU" sz="1500" dirty="0">
                <a:latin typeface="Segoe UI" panose="020B0502040204020203" pitchFamily="34" charset="0"/>
                <a:ea typeface="Segoe UI" panose="020B0502040204020203" pitchFamily="34" charset="0"/>
                <a:cs typeface="Segoe UI" panose="020B0502040204020203" pitchFamily="34" charset="0"/>
              </a:rPr>
              <a:t>and</a:t>
            </a:r>
            <a:r>
              <a:rPr lang="en-US" sz="1500" dirty="0">
                <a:latin typeface="Segoe UI" panose="020B0502040204020203" pitchFamily="34" charset="0"/>
                <a:ea typeface="Segoe UI" panose="020B0502040204020203" pitchFamily="34" charset="0"/>
                <a:cs typeface="Segoe UI" panose="020B0502040204020203" pitchFamily="34" charset="0"/>
              </a:rPr>
              <a:t> also prepares analyses for the Fiscal Council </a:t>
            </a:r>
            <a:endParaRPr lang="hu-HU" sz="1400" dirty="0">
              <a:latin typeface="Segoe UI" panose="020B0502040204020203" pitchFamily="34" charset="0"/>
              <a:ea typeface="Segoe UI" panose="020B0502040204020203" pitchFamily="34" charset="0"/>
              <a:cs typeface="Segoe UI" panose="020B0502040204020203" pitchFamily="34" charset="0"/>
            </a:endParaRPr>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010569"/>
            <a:ext cx="2667000"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2773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771" y="116632"/>
            <a:ext cx="9165771" cy="576064"/>
          </a:xfrm>
        </p:spPr>
        <p:txBody>
          <a:bodyPr>
            <a:normAutofit/>
          </a:bodyPr>
          <a:lstStyle/>
          <a:p>
            <a:pPr fontAlgn="b"/>
            <a:r>
              <a:rPr lang="hu-HU" sz="2400" dirty="0"/>
              <a:t>SAO </a:t>
            </a:r>
            <a:r>
              <a:rPr lang="hu-HU" sz="2400" dirty="0" err="1"/>
              <a:t>opinion</a:t>
            </a:r>
            <a:r>
              <a:rPr lang="hu-HU" sz="2400" dirty="0"/>
              <a:t> </a:t>
            </a:r>
            <a:r>
              <a:rPr lang="hu-HU" sz="2400" dirty="0" err="1"/>
              <a:t>on</a:t>
            </a:r>
            <a:r>
              <a:rPr lang="hu-HU" sz="2400" dirty="0"/>
              <a:t> </a:t>
            </a:r>
            <a:r>
              <a:rPr lang="hu-HU" sz="2400" dirty="0" err="1"/>
              <a:t>the</a:t>
            </a:r>
            <a:r>
              <a:rPr lang="hu-HU" sz="2400" dirty="0"/>
              <a:t> </a:t>
            </a:r>
            <a:r>
              <a:rPr lang="hu-HU" sz="2400" dirty="0" err="1"/>
              <a:t>Budget</a:t>
            </a:r>
            <a:r>
              <a:rPr lang="hu-HU" sz="2400" dirty="0"/>
              <a:t> Bill of Hungary (2017)</a:t>
            </a:r>
            <a:endParaRPr lang="en-US" sz="2400" dirty="0">
              <a:solidFill>
                <a:srgbClr val="000000"/>
              </a:solidFill>
            </a:endParaRPr>
          </a:p>
        </p:txBody>
      </p:sp>
      <p:cxnSp>
        <p:nvCxnSpPr>
          <p:cNvPr id="5" name="Egyenes összekötő 4"/>
          <p:cNvCxnSpPr/>
          <p:nvPr/>
        </p:nvCxnSpPr>
        <p:spPr>
          <a:xfrm>
            <a:off x="107504" y="764704"/>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 name="Szövegdoboz 6"/>
          <p:cNvSpPr txBox="1"/>
          <p:nvPr/>
        </p:nvSpPr>
        <p:spPr>
          <a:xfrm>
            <a:off x="115144" y="908720"/>
            <a:ext cx="8921352" cy="4824398"/>
          </a:xfrm>
          <a:prstGeom prst="rect">
            <a:avLst/>
          </a:prstGeom>
          <a:noFill/>
        </p:spPr>
        <p:txBody>
          <a:bodyPr wrap="square" rtlCol="0">
            <a:spAutoFit/>
          </a:bodyPr>
          <a:lstStyle/>
          <a:p>
            <a:pPr>
              <a:spcBef>
                <a:spcPts val="300"/>
              </a:spcBef>
              <a:spcAft>
                <a:spcPts val="300"/>
              </a:spcAft>
            </a:pPr>
            <a:r>
              <a:rPr lang="en-US" dirty="0">
                <a:solidFill>
                  <a:prstClr val="black"/>
                </a:solidFill>
                <a:latin typeface="Segoe UI" panose="020B0502040204020203" pitchFamily="34" charset="0"/>
                <a:ea typeface="Segoe UI" panose="020B0502040204020203" pitchFamily="34" charset="0"/>
                <a:cs typeface="Segoe UI" panose="020B0502040204020203" pitchFamily="34" charset="0"/>
              </a:rPr>
              <a:t>Contents:</a:t>
            </a:r>
          </a:p>
          <a:p>
            <a:pPr marL="285750" indent="-285750">
              <a:spcBef>
                <a:spcPts val="300"/>
              </a:spcBef>
              <a:spcAft>
                <a:spcPts val="300"/>
              </a:spcAft>
              <a:buFont typeface="Wingdings" panose="05000000000000000000" pitchFamily="2" charset="2"/>
              <a:buChar char="ü"/>
            </a:pPr>
            <a:r>
              <a:rPr lang="en-US" dirty="0">
                <a:solidFill>
                  <a:prstClr val="black"/>
                </a:solidFill>
                <a:latin typeface="Segoe UI" panose="020B0502040204020203" pitchFamily="34" charset="0"/>
                <a:ea typeface="Segoe UI" panose="020B0502040204020203" pitchFamily="34" charset="0"/>
                <a:cs typeface="Segoe UI" panose="020B0502040204020203" pitchFamily="34" charset="0"/>
              </a:rPr>
              <a:t>Summary</a:t>
            </a:r>
          </a:p>
          <a:p>
            <a:pPr marL="285750" indent="-285750">
              <a:spcBef>
                <a:spcPts val="300"/>
              </a:spcBef>
              <a:spcAft>
                <a:spcPts val="300"/>
              </a:spcAft>
              <a:buFont typeface="Wingdings" panose="05000000000000000000" pitchFamily="2" charset="2"/>
              <a:buChar char="ü"/>
            </a:pPr>
            <a:r>
              <a:rPr lang="en-US" dirty="0">
                <a:solidFill>
                  <a:prstClr val="black"/>
                </a:solidFill>
                <a:latin typeface="Segoe UI" panose="020B0502040204020203" pitchFamily="34" charset="0"/>
                <a:ea typeface="Segoe UI" panose="020B0502040204020203" pitchFamily="34" charset="0"/>
                <a:cs typeface="Segoe UI" panose="020B0502040204020203" pitchFamily="34" charset="0"/>
              </a:rPr>
              <a:t>Purpose of the audit</a:t>
            </a:r>
          </a:p>
          <a:p>
            <a:pPr marL="285750" indent="-285750">
              <a:spcBef>
                <a:spcPts val="300"/>
              </a:spcBef>
              <a:spcAft>
                <a:spcPts val="300"/>
              </a:spcAft>
              <a:buFont typeface="Wingdings" panose="05000000000000000000" pitchFamily="2" charset="2"/>
              <a:buChar char="ü"/>
            </a:pPr>
            <a:r>
              <a:rPr lang="en-US" dirty="0">
                <a:solidFill>
                  <a:prstClr val="black"/>
                </a:solidFill>
                <a:latin typeface="Segoe UI" panose="020B0502040204020203" pitchFamily="34" charset="0"/>
                <a:ea typeface="Segoe UI" panose="020B0502040204020203" pitchFamily="34" charset="0"/>
                <a:cs typeface="Segoe UI" panose="020B0502040204020203" pitchFamily="34" charset="0"/>
              </a:rPr>
              <a:t>Field of audit</a:t>
            </a:r>
          </a:p>
          <a:p>
            <a:pPr marL="285750" indent="-285750">
              <a:spcBef>
                <a:spcPts val="300"/>
              </a:spcBef>
              <a:spcAft>
                <a:spcPts val="300"/>
              </a:spcAft>
              <a:buFont typeface="Wingdings" panose="05000000000000000000" pitchFamily="2" charset="2"/>
              <a:buChar char="ü"/>
            </a:pPr>
            <a:r>
              <a:rPr lang="en-US" dirty="0">
                <a:solidFill>
                  <a:prstClr val="black"/>
                </a:solidFill>
                <a:latin typeface="Segoe UI" panose="020B0502040204020203" pitchFamily="34" charset="0"/>
                <a:ea typeface="Segoe UI" panose="020B0502040204020203" pitchFamily="34" charset="0"/>
                <a:cs typeface="Segoe UI" panose="020B0502040204020203" pitchFamily="34" charset="0"/>
              </a:rPr>
              <a:t>The context and relevance </a:t>
            </a:r>
            <a:r>
              <a:rPr lang="en-US">
                <a:solidFill>
                  <a:prstClr val="black"/>
                </a:solidFill>
                <a:latin typeface="Segoe UI" panose="020B0502040204020203" pitchFamily="34" charset="0"/>
                <a:ea typeface="Segoe UI" panose="020B0502040204020203" pitchFamily="34" charset="0"/>
                <a:cs typeface="Segoe UI" panose="020B0502040204020203" pitchFamily="34" charset="0"/>
              </a:rPr>
              <a:t>of control, </a:t>
            </a:r>
            <a:endParaRPr lang="en-US"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285750" indent="-285750">
              <a:spcBef>
                <a:spcPts val="300"/>
              </a:spcBef>
              <a:spcAft>
                <a:spcPts val="300"/>
              </a:spcAft>
              <a:buFont typeface="Wingdings" panose="05000000000000000000" pitchFamily="2" charset="2"/>
              <a:buChar char="ü"/>
            </a:pPr>
            <a:r>
              <a:rPr lang="en-US" dirty="0">
                <a:solidFill>
                  <a:prstClr val="black"/>
                </a:solidFill>
                <a:latin typeface="Segoe UI" panose="020B0502040204020203" pitchFamily="34" charset="0"/>
                <a:ea typeface="Segoe UI" panose="020B0502040204020203" pitchFamily="34" charset="0"/>
                <a:cs typeface="Segoe UI" panose="020B0502040204020203" pitchFamily="34" charset="0"/>
              </a:rPr>
              <a:t>Significant issues of report</a:t>
            </a:r>
          </a:p>
          <a:p>
            <a:pPr marL="285750" indent="-285750">
              <a:spcBef>
                <a:spcPts val="300"/>
              </a:spcBef>
              <a:spcAft>
                <a:spcPts val="300"/>
              </a:spcAft>
              <a:buFont typeface="Wingdings" panose="05000000000000000000" pitchFamily="2" charset="2"/>
              <a:buChar char="ü"/>
            </a:pPr>
            <a:r>
              <a:rPr lang="en-US" dirty="0">
                <a:solidFill>
                  <a:prstClr val="black"/>
                </a:solidFill>
                <a:latin typeface="Segoe UI" panose="020B0502040204020203" pitchFamily="34" charset="0"/>
                <a:ea typeface="Segoe UI" panose="020B0502040204020203" pitchFamily="34" charset="0"/>
                <a:cs typeface="Segoe UI" panose="020B0502040204020203" pitchFamily="34" charset="0"/>
              </a:rPr>
              <a:t>Scope and approach </a:t>
            </a:r>
            <a:r>
              <a:rPr lang="hu-HU" dirty="0">
                <a:solidFill>
                  <a:prstClr val="black"/>
                </a:solidFill>
                <a:latin typeface="Segoe UI" panose="020B0502040204020203" pitchFamily="34" charset="0"/>
                <a:ea typeface="Segoe UI" panose="020B0502040204020203" pitchFamily="34" charset="0"/>
                <a:cs typeface="Segoe UI" panose="020B0502040204020203" pitchFamily="34" charset="0"/>
              </a:rPr>
              <a:t>of </a:t>
            </a:r>
            <a:r>
              <a:rPr lang="en-US" dirty="0">
                <a:solidFill>
                  <a:prstClr val="black"/>
                </a:solidFill>
                <a:latin typeface="Segoe UI" panose="020B0502040204020203" pitchFamily="34" charset="0"/>
                <a:ea typeface="Segoe UI" panose="020B0502040204020203" pitchFamily="34" charset="0"/>
                <a:cs typeface="Segoe UI" panose="020B0502040204020203" pitchFamily="34" charset="0"/>
              </a:rPr>
              <a:t>control</a:t>
            </a:r>
          </a:p>
          <a:p>
            <a:pPr marL="285750" indent="-285750">
              <a:spcBef>
                <a:spcPts val="300"/>
              </a:spcBef>
              <a:spcAft>
                <a:spcPts val="300"/>
              </a:spcAft>
              <a:buFont typeface="Wingdings" panose="05000000000000000000" pitchFamily="2" charset="2"/>
              <a:buChar char="ü"/>
            </a:pPr>
            <a:r>
              <a:rPr lang="en-US" dirty="0">
                <a:solidFill>
                  <a:prstClr val="black"/>
                </a:solidFill>
                <a:latin typeface="Segoe UI" panose="020B0502040204020203" pitchFamily="34" charset="0"/>
                <a:ea typeface="Segoe UI" panose="020B0502040204020203" pitchFamily="34" charset="0"/>
                <a:cs typeface="Segoe UI" panose="020B0502040204020203" pitchFamily="34" charset="0"/>
              </a:rPr>
              <a:t>Attachments:</a:t>
            </a:r>
          </a:p>
          <a:p>
            <a:pPr marL="857250" lvl="1" indent="-400050">
              <a:buFont typeface="+mj-lt"/>
              <a:buAutoNum type="romanUcPeriod"/>
            </a:pPr>
            <a:r>
              <a:rPr lang="hu-HU" dirty="0">
                <a:solidFill>
                  <a:prstClr val="black"/>
                </a:solidFill>
                <a:latin typeface="Segoe UI" panose="020B0502040204020203" pitchFamily="34" charset="0"/>
                <a:ea typeface="Segoe UI" panose="020B0502040204020203" pitchFamily="34" charset="0"/>
                <a:cs typeface="Segoe UI" panose="020B0502040204020203" pitchFamily="34" charset="0"/>
              </a:rPr>
              <a:t>Appendix</a:t>
            </a:r>
            <a:r>
              <a:rPr lang="en-US" dirty="0">
                <a:solidFill>
                  <a:prstClr val="black"/>
                </a:solidFill>
                <a:latin typeface="Segoe UI" panose="020B0502040204020203" pitchFamily="34" charset="0"/>
                <a:ea typeface="Segoe UI" panose="020B0502040204020203" pitchFamily="34" charset="0"/>
                <a:cs typeface="Segoe UI" panose="020B0502040204020203" pitchFamily="34" charset="0"/>
              </a:rPr>
              <a:t>: Glossary </a:t>
            </a:r>
            <a:endParaRPr lang="hu-HU"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857250" lvl="1" indent="-400050">
              <a:buFont typeface="+mj-lt"/>
              <a:buAutoNum type="romanUcPeriod"/>
            </a:pPr>
            <a:r>
              <a:rPr lang="en-US" dirty="0">
                <a:solidFill>
                  <a:prstClr val="black"/>
                </a:solidFill>
                <a:latin typeface="Segoe UI" panose="020B0502040204020203" pitchFamily="34" charset="0"/>
                <a:ea typeface="Segoe UI" panose="020B0502040204020203" pitchFamily="34" charset="0"/>
                <a:cs typeface="Segoe UI" panose="020B0502040204020203" pitchFamily="34" charset="0"/>
              </a:rPr>
              <a:t>Appendix: A partially substantiated and risky budget revenues </a:t>
            </a:r>
            <a:endParaRPr lang="hu-HU"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857250" lvl="1" indent="-400050">
              <a:buFont typeface="+mj-lt"/>
              <a:buAutoNum type="romanUcPeriod"/>
            </a:pPr>
            <a:r>
              <a:rPr lang="en-US" dirty="0">
                <a:solidFill>
                  <a:prstClr val="black"/>
                </a:solidFill>
                <a:latin typeface="Segoe UI" panose="020B0502040204020203" pitchFamily="34" charset="0"/>
                <a:ea typeface="Segoe UI" panose="020B0502040204020203" pitchFamily="34" charset="0"/>
                <a:cs typeface="Segoe UI" panose="020B0502040204020203" pitchFamily="34" charset="0"/>
              </a:rPr>
              <a:t>Appendix: partly grounded in </a:t>
            </a:r>
            <a:r>
              <a:rPr lang="en-US">
                <a:solidFill>
                  <a:prstClr val="black"/>
                </a:solidFill>
                <a:latin typeface="Segoe UI" panose="020B0502040204020203" pitchFamily="34" charset="0"/>
                <a:ea typeface="Segoe UI" panose="020B0502040204020203" pitchFamily="34" charset="0"/>
                <a:cs typeface="Segoe UI" panose="020B0502040204020203" pitchFamily="34" charset="0"/>
              </a:rPr>
              <a:t>the budget, </a:t>
            </a:r>
            <a:r>
              <a:rPr lang="en-US" dirty="0">
                <a:solidFill>
                  <a:prstClr val="black"/>
                </a:solidFill>
                <a:latin typeface="Segoe UI" panose="020B0502040204020203" pitchFamily="34" charset="0"/>
                <a:ea typeface="Segoe UI" panose="020B0502040204020203" pitchFamily="34" charset="0"/>
                <a:cs typeface="Segoe UI" panose="020B0502040204020203" pitchFamily="34" charset="0"/>
              </a:rPr>
              <a:t>is unfounded and risky</a:t>
            </a:r>
            <a:r>
              <a:rPr lang="hu-HU" dirty="0">
                <a:solidFill>
                  <a:prstClr val="black"/>
                </a:solidFill>
                <a:latin typeface="Segoe UI" panose="020B0502040204020203" pitchFamily="34" charset="0"/>
                <a:ea typeface="Segoe UI" panose="020B0502040204020203" pitchFamily="34" charset="0"/>
                <a:cs typeface="Segoe UI" panose="020B0502040204020203" pitchFamily="34" charset="0"/>
              </a:rPr>
              <a:t> </a:t>
            </a:r>
            <a:r>
              <a:rPr lang="en-US" dirty="0">
                <a:solidFill>
                  <a:prstClr val="black"/>
                </a:solidFill>
                <a:latin typeface="Segoe UI" panose="020B0502040204020203" pitchFamily="34" charset="0"/>
                <a:ea typeface="Segoe UI" panose="020B0502040204020203" pitchFamily="34" charset="0"/>
                <a:cs typeface="Segoe UI" panose="020B0502040204020203" pitchFamily="34" charset="0"/>
              </a:rPr>
              <a:t>expenditure appropriations </a:t>
            </a:r>
            <a:endParaRPr lang="hu-HU"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857250" lvl="1" indent="-400050">
              <a:buFont typeface="+mj-lt"/>
              <a:buAutoNum type="romanUcPeriod"/>
            </a:pPr>
            <a:r>
              <a:rPr lang="en-US" dirty="0">
                <a:solidFill>
                  <a:prstClr val="black"/>
                </a:solidFill>
                <a:latin typeface="Segoe UI" panose="020B0502040204020203" pitchFamily="34" charset="0"/>
                <a:ea typeface="Segoe UI" panose="020B0502040204020203" pitchFamily="34" charset="0"/>
                <a:cs typeface="Segoe UI" panose="020B0502040204020203" pitchFamily="34" charset="0"/>
              </a:rPr>
              <a:t>Appendix: Trend Analysis: Compliance is required of a good government</a:t>
            </a:r>
            <a:r>
              <a:rPr lang="hu-HU" dirty="0">
                <a:solidFill>
                  <a:prstClr val="black"/>
                </a:solidFill>
                <a:latin typeface="Segoe UI" panose="020B0502040204020203" pitchFamily="34" charset="0"/>
                <a:ea typeface="Segoe UI" panose="020B0502040204020203" pitchFamily="34" charset="0"/>
                <a:cs typeface="Segoe UI" panose="020B0502040204020203" pitchFamily="34" charset="0"/>
              </a:rPr>
              <a:t> b</a:t>
            </a:r>
            <a:r>
              <a:rPr lang="en-US" dirty="0" err="1">
                <a:solidFill>
                  <a:prstClr val="black"/>
                </a:solidFill>
                <a:latin typeface="Segoe UI" panose="020B0502040204020203" pitchFamily="34" charset="0"/>
                <a:ea typeface="Segoe UI" panose="020B0502040204020203" pitchFamily="34" charset="0"/>
                <a:cs typeface="Segoe UI" panose="020B0502040204020203" pitchFamily="34" charset="0"/>
              </a:rPr>
              <a:t>ased</a:t>
            </a:r>
            <a:r>
              <a:rPr lang="en-US" dirty="0">
                <a:solidFill>
                  <a:prstClr val="black"/>
                </a:solidFill>
                <a:latin typeface="Segoe UI" panose="020B0502040204020203" pitchFamily="34" charset="0"/>
                <a:ea typeface="Segoe UI" panose="020B0502040204020203" pitchFamily="34" charset="0"/>
                <a:cs typeface="Segoe UI" panose="020B0502040204020203" pitchFamily="34" charset="0"/>
              </a:rPr>
              <a:t> on requirements of some selected indicators </a:t>
            </a:r>
            <a:endParaRPr lang="hu-HU"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endParaRPr lang="hu-HU" dirty="0">
              <a:solidFill>
                <a:prstClr val="black"/>
              </a:solidFill>
            </a:endParaRPr>
          </a:p>
        </p:txBody>
      </p:sp>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5886" t="15527" r="36646" b="16175"/>
          <a:stretch/>
        </p:blipFill>
        <p:spPr bwMode="auto">
          <a:xfrm>
            <a:off x="6322243" y="1052736"/>
            <a:ext cx="2160240" cy="302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2925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771" y="116632"/>
            <a:ext cx="9165771" cy="360040"/>
          </a:xfrm>
        </p:spPr>
        <p:txBody>
          <a:bodyPr>
            <a:noAutofit/>
          </a:bodyPr>
          <a:lstStyle/>
          <a:p>
            <a:r>
              <a:rPr lang="hu-HU" sz="2400" dirty="0" err="1"/>
              <a:t>Parlamentary</a:t>
            </a:r>
            <a:r>
              <a:rPr lang="hu-HU" sz="2400" dirty="0"/>
              <a:t> </a:t>
            </a:r>
            <a:r>
              <a:rPr lang="hu-HU" sz="2400" dirty="0" err="1"/>
              <a:t>debate</a:t>
            </a:r>
            <a:r>
              <a:rPr lang="hu-HU" sz="2400" dirty="0"/>
              <a:t> of </a:t>
            </a:r>
            <a:r>
              <a:rPr lang="hu-HU" sz="2400" dirty="0" err="1"/>
              <a:t>the</a:t>
            </a:r>
            <a:r>
              <a:rPr lang="hu-HU" sz="2400" dirty="0"/>
              <a:t> </a:t>
            </a:r>
            <a:r>
              <a:rPr lang="hu-HU" sz="2400" dirty="0" err="1"/>
              <a:t>budget</a:t>
            </a:r>
            <a:r>
              <a:rPr lang="hu-HU" sz="2400" dirty="0"/>
              <a:t> </a:t>
            </a:r>
            <a:r>
              <a:rPr lang="hu-HU" sz="2400" dirty="0" err="1"/>
              <a:t>proposal</a:t>
            </a:r>
            <a:endParaRPr lang="hu-HU" sz="2400" dirty="0"/>
          </a:p>
        </p:txBody>
      </p:sp>
      <p:cxnSp>
        <p:nvCxnSpPr>
          <p:cNvPr id="4" name="Egyenes összekötő 3"/>
          <p:cNvCxnSpPr/>
          <p:nvPr/>
        </p:nvCxnSpPr>
        <p:spPr>
          <a:xfrm>
            <a:off x="126926" y="587079"/>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aphicFrame>
        <p:nvGraphicFramePr>
          <p:cNvPr id="6" name="Diagram 5"/>
          <p:cNvGraphicFramePr/>
          <p:nvPr>
            <p:extLst>
              <p:ext uri="{D42A27DB-BD31-4B8C-83A1-F6EECF244321}">
                <p14:modId xmlns:p14="http://schemas.microsoft.com/office/powerpoint/2010/main" val="1548880845"/>
              </p:ext>
            </p:extLst>
          </p:nvPr>
        </p:nvGraphicFramePr>
        <p:xfrm>
          <a:off x="125016" y="692696"/>
          <a:ext cx="8839472"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812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771" y="116632"/>
            <a:ext cx="9165771" cy="432048"/>
          </a:xfrm>
        </p:spPr>
        <p:txBody>
          <a:bodyPr>
            <a:noAutofit/>
          </a:bodyPr>
          <a:lstStyle/>
          <a:p>
            <a:r>
              <a:rPr lang="hu-HU" sz="2400" dirty="0"/>
              <a:t>The parlament </a:t>
            </a:r>
            <a:r>
              <a:rPr lang="hu-HU" sz="2400" dirty="0" err="1"/>
              <a:t>approval</a:t>
            </a:r>
            <a:r>
              <a:rPr lang="hu-HU" sz="2400" dirty="0"/>
              <a:t> of </a:t>
            </a:r>
            <a:r>
              <a:rPr lang="hu-HU" sz="2400" dirty="0" err="1"/>
              <a:t>the</a:t>
            </a:r>
            <a:r>
              <a:rPr lang="hu-HU" sz="2400" dirty="0"/>
              <a:t> </a:t>
            </a:r>
            <a:r>
              <a:rPr lang="hu-HU" sz="2400" dirty="0" err="1"/>
              <a:t>budget</a:t>
            </a:r>
            <a:endParaRPr lang="hu-HU" sz="2400" dirty="0"/>
          </a:p>
        </p:txBody>
      </p:sp>
      <p:sp>
        <p:nvSpPr>
          <p:cNvPr id="4" name="Tartalom helye 3"/>
          <p:cNvSpPr>
            <a:spLocks noGrp="1"/>
          </p:cNvSpPr>
          <p:nvPr>
            <p:ph sz="half" idx="2"/>
          </p:nvPr>
        </p:nvSpPr>
        <p:spPr>
          <a:xfrm>
            <a:off x="107504" y="836712"/>
            <a:ext cx="8928992" cy="5256584"/>
          </a:xfrm>
        </p:spPr>
        <p:txBody>
          <a:bodyPr>
            <a:noAutofit/>
          </a:bodyPr>
          <a:lstStyle/>
          <a:p>
            <a:pPr algn="just">
              <a:spcBef>
                <a:spcPts val="1200"/>
              </a:spcBef>
              <a:spcAft>
                <a:spcPts val="1200"/>
              </a:spcAft>
            </a:pPr>
            <a:r>
              <a:rPr lang="en-GB" sz="1400" dirty="0">
                <a:latin typeface="Segoe UI" panose="020B0502040204020203" pitchFamily="34" charset="0"/>
                <a:ea typeface="Segoe UI" panose="020B0502040204020203" pitchFamily="34" charset="0"/>
                <a:cs typeface="Segoe UI" panose="020B0502040204020203" pitchFamily="34" charset="0"/>
              </a:rPr>
              <a:t>The Parliament has the decision about the budget. In the procedure the Parliament can change the budget, not only accept or reject it. E.g. in the Parliamentary phase both revenues and expenditures were increased while deficit remained the same.</a:t>
            </a:r>
            <a:endParaRPr lang="hu-HU" sz="1400" b="1" dirty="0">
              <a:latin typeface="Segoe UI" panose="020B0502040204020203" pitchFamily="34" charset="0"/>
              <a:ea typeface="Segoe UI" panose="020B0502040204020203" pitchFamily="34" charset="0"/>
              <a:cs typeface="Segoe UI" panose="020B0502040204020203" pitchFamily="34" charset="0"/>
            </a:endParaRPr>
          </a:p>
          <a:p>
            <a:pPr algn="just">
              <a:spcBef>
                <a:spcPts val="1200"/>
              </a:spcBef>
              <a:spcAft>
                <a:spcPts val="1200"/>
              </a:spcAft>
            </a:pPr>
            <a:r>
              <a:rPr lang="en-US" sz="1400" b="1" dirty="0">
                <a:latin typeface="Segoe UI" panose="020B0502040204020203" pitchFamily="34" charset="0"/>
                <a:ea typeface="Segoe UI" panose="020B0502040204020203" pitchFamily="34" charset="0"/>
                <a:cs typeface="Segoe UI" panose="020B0502040204020203" pitchFamily="34" charset="0"/>
              </a:rPr>
              <a:t>The </a:t>
            </a:r>
            <a:r>
              <a:rPr lang="hu-HU" sz="1400" b="1" dirty="0" err="1">
                <a:latin typeface="Segoe UI" panose="020B0502040204020203" pitchFamily="34" charset="0"/>
                <a:ea typeface="Segoe UI" panose="020B0502040204020203" pitchFamily="34" charset="0"/>
                <a:cs typeface="Segoe UI" panose="020B0502040204020203" pitchFamily="34" charset="0"/>
              </a:rPr>
              <a:t>debate</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hu-HU" sz="1400" b="1" dirty="0" err="1">
                <a:latin typeface="Segoe UI" panose="020B0502040204020203" pitchFamily="34" charset="0"/>
                <a:ea typeface="Segoe UI" panose="020B0502040204020203" pitchFamily="34" charset="0"/>
                <a:cs typeface="Segoe UI" panose="020B0502040204020203" pitchFamily="34" charset="0"/>
              </a:rPr>
              <a:t>on</a:t>
            </a:r>
            <a:r>
              <a:rPr lang="en-US" sz="1400" b="1" dirty="0">
                <a:latin typeface="Segoe UI" panose="020B0502040204020203" pitchFamily="34" charset="0"/>
                <a:ea typeface="Segoe UI" panose="020B0502040204020203" pitchFamily="34" charset="0"/>
                <a:cs typeface="Segoe UI" panose="020B0502040204020203" pitchFamily="34" charset="0"/>
              </a:rPr>
              <a:t> the budget bill is conducted by all standing committees.</a:t>
            </a:r>
            <a:endParaRPr lang="hu-HU" sz="1400" b="1" dirty="0">
              <a:latin typeface="Segoe UI" panose="020B0502040204020203" pitchFamily="34" charset="0"/>
              <a:ea typeface="Segoe UI" panose="020B0502040204020203" pitchFamily="34" charset="0"/>
              <a:cs typeface="Segoe UI" panose="020B0502040204020203" pitchFamily="34" charset="0"/>
            </a:endParaRPr>
          </a:p>
          <a:p>
            <a:pPr algn="just">
              <a:spcBef>
                <a:spcPts val="1200"/>
              </a:spcBef>
              <a:spcAft>
                <a:spcPts val="1200"/>
              </a:spcAft>
            </a:pPr>
            <a:r>
              <a:rPr lang="en-US" sz="1400" b="1" dirty="0">
                <a:latin typeface="Segoe UI" panose="020B0502040204020203" pitchFamily="34" charset="0"/>
                <a:ea typeface="Segoe UI" panose="020B0502040204020203" pitchFamily="34" charset="0"/>
                <a:cs typeface="Segoe UI" panose="020B0502040204020203" pitchFamily="34" charset="0"/>
              </a:rPr>
              <a:t>The </a:t>
            </a:r>
            <a:r>
              <a:rPr lang="hu-HU" sz="1400" b="1" dirty="0" err="1">
                <a:latin typeface="Segoe UI" panose="020B0502040204020203" pitchFamily="34" charset="0"/>
                <a:ea typeface="Segoe UI" panose="020B0502040204020203" pitchFamily="34" charset="0"/>
                <a:cs typeface="Segoe UI" panose="020B0502040204020203" pitchFamily="34" charset="0"/>
              </a:rPr>
              <a:t>cornerstones</a:t>
            </a:r>
            <a:r>
              <a:rPr lang="hu-HU" sz="1400" b="1" dirty="0">
                <a:latin typeface="Segoe UI" panose="020B0502040204020203" pitchFamily="34" charset="0"/>
                <a:ea typeface="Segoe UI" panose="020B0502040204020203" pitchFamily="34" charset="0"/>
                <a:cs typeface="Segoe UI" panose="020B0502040204020203" pitchFamily="34" charset="0"/>
              </a:rPr>
              <a:t> of </a:t>
            </a:r>
            <a:r>
              <a:rPr lang="hu-HU" sz="1400" b="1" dirty="0" err="1">
                <a:latin typeface="Segoe UI" panose="020B0502040204020203" pitchFamily="34" charset="0"/>
                <a:ea typeface="Segoe UI" panose="020B0502040204020203" pitchFamily="34" charset="0"/>
                <a:cs typeface="Segoe UI" panose="020B0502040204020203" pitchFamily="34" charset="0"/>
              </a:rPr>
              <a:t>the</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en-US" sz="1400" b="1" dirty="0">
                <a:latin typeface="Segoe UI" panose="020B0502040204020203" pitchFamily="34" charset="0"/>
                <a:ea typeface="Segoe UI" panose="020B0502040204020203" pitchFamily="34" charset="0"/>
                <a:cs typeface="Segoe UI" panose="020B0502040204020203" pitchFamily="34" charset="0"/>
              </a:rPr>
              <a:t>budget </a:t>
            </a:r>
            <a:r>
              <a:rPr lang="hu-HU" sz="1400" b="1" dirty="0">
                <a:latin typeface="Segoe UI" panose="020B0502040204020203" pitchFamily="34" charset="0"/>
                <a:ea typeface="Segoe UI" panose="020B0502040204020203" pitchFamily="34" charset="0"/>
                <a:cs typeface="Segoe UI" panose="020B0502040204020203" pitchFamily="34" charset="0"/>
              </a:rPr>
              <a:t>(</a:t>
            </a:r>
            <a:r>
              <a:rPr lang="hu-HU" sz="1400" b="1" dirty="0" err="1">
                <a:latin typeface="Segoe UI" panose="020B0502040204020203" pitchFamily="34" charset="0"/>
                <a:ea typeface="Segoe UI" panose="020B0502040204020203" pitchFamily="34" charset="0"/>
                <a:cs typeface="Segoe UI" panose="020B0502040204020203" pitchFamily="34" charset="0"/>
              </a:rPr>
              <a:t>the</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hu-HU" sz="1400" b="1" dirty="0" err="1">
                <a:latin typeface="Segoe UI" panose="020B0502040204020203" pitchFamily="34" charset="0"/>
                <a:ea typeface="Segoe UI" panose="020B0502040204020203" pitchFamily="34" charset="0"/>
                <a:cs typeface="Segoe UI" panose="020B0502040204020203" pitchFamily="34" charset="0"/>
              </a:rPr>
              <a:t>total</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hu-HU" sz="1400" b="1" dirty="0" err="1">
                <a:latin typeface="Segoe UI" panose="020B0502040204020203" pitchFamily="34" charset="0"/>
                <a:ea typeface="Segoe UI" panose="020B0502040204020203" pitchFamily="34" charset="0"/>
                <a:cs typeface="Segoe UI" panose="020B0502040204020203" pitchFamily="34" charset="0"/>
              </a:rPr>
              <a:t>revenue</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hu-HU" sz="1400" b="1" dirty="0" err="1">
                <a:latin typeface="Segoe UI" panose="020B0502040204020203" pitchFamily="34" charset="0"/>
                <a:ea typeface="Segoe UI" panose="020B0502040204020203" pitchFamily="34" charset="0"/>
                <a:cs typeface="Segoe UI" panose="020B0502040204020203" pitchFamily="34" charset="0"/>
              </a:rPr>
              <a:t>the</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hu-HU" sz="1400" b="1" dirty="0" err="1">
                <a:latin typeface="Segoe UI" panose="020B0502040204020203" pitchFamily="34" charset="0"/>
                <a:ea typeface="Segoe UI" panose="020B0502040204020203" pitchFamily="34" charset="0"/>
                <a:cs typeface="Segoe UI" panose="020B0502040204020203" pitchFamily="34" charset="0"/>
              </a:rPr>
              <a:t>total</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hu-HU" sz="1400" b="1" dirty="0" err="1">
                <a:latin typeface="Segoe UI" panose="020B0502040204020203" pitchFamily="34" charset="0"/>
                <a:ea typeface="Segoe UI" panose="020B0502040204020203" pitchFamily="34" charset="0"/>
                <a:cs typeface="Segoe UI" panose="020B0502040204020203" pitchFamily="34" charset="0"/>
              </a:rPr>
              <a:t>expenditure</a:t>
            </a:r>
            <a:r>
              <a:rPr lang="hu-HU" sz="1400" b="1" dirty="0">
                <a:latin typeface="Segoe UI" panose="020B0502040204020203" pitchFamily="34" charset="0"/>
                <a:ea typeface="Segoe UI" panose="020B0502040204020203" pitchFamily="34" charset="0"/>
                <a:cs typeface="Segoe UI" panose="020B0502040204020203" pitchFamily="34" charset="0"/>
              </a:rPr>
              <a:t> and </a:t>
            </a:r>
            <a:r>
              <a:rPr lang="hu-HU" sz="1400" b="1" dirty="0" err="1">
                <a:latin typeface="Segoe UI" panose="020B0502040204020203" pitchFamily="34" charset="0"/>
                <a:ea typeface="Segoe UI" panose="020B0502040204020203" pitchFamily="34" charset="0"/>
                <a:cs typeface="Segoe UI" panose="020B0502040204020203" pitchFamily="34" charset="0"/>
              </a:rPr>
              <a:t>the</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hu-HU" sz="1400" b="1" dirty="0" err="1">
                <a:latin typeface="Segoe UI" panose="020B0502040204020203" pitchFamily="34" charset="0"/>
                <a:ea typeface="Segoe UI" panose="020B0502040204020203" pitchFamily="34" charset="0"/>
                <a:cs typeface="Segoe UI" panose="020B0502040204020203" pitchFamily="34" charset="0"/>
              </a:rPr>
              <a:t>headline</a:t>
            </a:r>
            <a:r>
              <a:rPr lang="hu-HU" sz="1400" b="1" dirty="0">
                <a:latin typeface="Segoe UI" panose="020B0502040204020203" pitchFamily="34" charset="0"/>
                <a:ea typeface="Segoe UI" panose="020B0502040204020203" pitchFamily="34" charset="0"/>
                <a:cs typeface="Segoe UI" panose="020B0502040204020203" pitchFamily="34" charset="0"/>
              </a:rPr>
              <a:t> deficit) </a:t>
            </a:r>
            <a:r>
              <a:rPr lang="en-US" sz="1400" b="1" dirty="0">
                <a:latin typeface="Segoe UI" panose="020B0502040204020203" pitchFamily="34" charset="0"/>
                <a:ea typeface="Segoe UI" panose="020B0502040204020203" pitchFamily="34" charset="0"/>
                <a:cs typeface="Segoe UI" panose="020B0502040204020203" pitchFamily="34" charset="0"/>
              </a:rPr>
              <a:t>can be</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hu-HU" sz="1400" b="1" dirty="0" err="1">
                <a:latin typeface="Segoe UI" panose="020B0502040204020203" pitchFamily="34" charset="0"/>
                <a:ea typeface="Segoe UI" panose="020B0502040204020203" pitchFamily="34" charset="0"/>
                <a:cs typeface="Segoe UI" panose="020B0502040204020203" pitchFamily="34" charset="0"/>
              </a:rPr>
              <a:t>modified</a:t>
            </a:r>
            <a:r>
              <a:rPr lang="en-US" sz="1400" b="1" dirty="0">
                <a:latin typeface="Segoe UI" panose="020B0502040204020203" pitchFamily="34" charset="0"/>
                <a:ea typeface="Segoe UI" panose="020B0502040204020203" pitchFamily="34" charset="0"/>
                <a:cs typeface="Segoe UI" panose="020B0502040204020203" pitchFamily="34" charset="0"/>
              </a:rPr>
              <a:t> only by</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hu-HU" sz="1400" b="1" dirty="0" err="1">
                <a:latin typeface="Segoe UI" panose="020B0502040204020203" pitchFamily="34" charset="0"/>
                <a:ea typeface="Segoe UI" panose="020B0502040204020203" pitchFamily="34" charset="0"/>
                <a:cs typeface="Segoe UI" panose="020B0502040204020203" pitchFamily="34" charset="0"/>
              </a:rPr>
              <a:t>the</a:t>
            </a:r>
            <a:r>
              <a:rPr lang="hu-HU" sz="1400" b="1" dirty="0">
                <a:latin typeface="Segoe UI" panose="020B0502040204020203" pitchFamily="34" charset="0"/>
                <a:ea typeface="Segoe UI" panose="020B0502040204020203" pitchFamily="34" charset="0"/>
                <a:cs typeface="Segoe UI" panose="020B0502040204020203" pitchFamily="34" charset="0"/>
              </a:rPr>
              <a:t> </a:t>
            </a:r>
            <a:r>
              <a:rPr lang="en-US" sz="1400" b="1" dirty="0">
                <a:latin typeface="Segoe UI" panose="020B0502040204020203" pitchFamily="34" charset="0"/>
                <a:ea typeface="Segoe UI" panose="020B0502040204020203" pitchFamily="34" charset="0"/>
                <a:cs typeface="Segoe UI" panose="020B0502040204020203" pitchFamily="34" charset="0"/>
              </a:rPr>
              <a:t>Budget Committee</a:t>
            </a:r>
            <a:r>
              <a:rPr lang="hu-HU" sz="1400" b="1" dirty="0">
                <a:latin typeface="Segoe UI" panose="020B0502040204020203" pitchFamily="34" charset="0"/>
                <a:ea typeface="Segoe UI" panose="020B0502040204020203" pitchFamily="34" charset="0"/>
                <a:cs typeface="Segoe UI" panose="020B0502040204020203" pitchFamily="34" charset="0"/>
              </a:rPr>
              <a:t>’s </a:t>
            </a:r>
            <a:r>
              <a:rPr lang="hu-HU" sz="1400" b="1" dirty="0" err="1">
                <a:latin typeface="Segoe UI" panose="020B0502040204020203" pitchFamily="34" charset="0"/>
                <a:ea typeface="Segoe UI" panose="020B0502040204020203" pitchFamily="34" charset="0"/>
                <a:cs typeface="Segoe UI" panose="020B0502040204020203" pitchFamily="34" charset="0"/>
              </a:rPr>
              <a:t>proposal</a:t>
            </a:r>
            <a:r>
              <a:rPr lang="hu-HU" sz="1400" b="1" dirty="0">
                <a:latin typeface="Segoe UI" panose="020B0502040204020203" pitchFamily="34" charset="0"/>
                <a:ea typeface="Segoe UI" panose="020B0502040204020203" pitchFamily="34" charset="0"/>
                <a:cs typeface="Segoe UI" panose="020B0502040204020203" pitchFamily="34" charset="0"/>
              </a:rPr>
              <a:t>.</a:t>
            </a:r>
          </a:p>
          <a:p>
            <a:pPr algn="just">
              <a:spcBef>
                <a:spcPts val="1200"/>
              </a:spcBef>
              <a:spcAft>
                <a:spcPts val="1200"/>
              </a:spcAft>
            </a:pPr>
            <a:r>
              <a:rPr lang="en-GB" sz="1400" dirty="0">
                <a:latin typeface="Segoe UI" panose="020B0502040204020203" pitchFamily="34" charset="0"/>
                <a:ea typeface="Segoe UI" panose="020B0502040204020203" pitchFamily="34" charset="0"/>
                <a:cs typeface="Segoe UI" panose="020B0502040204020203" pitchFamily="34" charset="0"/>
              </a:rPr>
              <a:t>In the final stages of budget approval before the Parliament, the Fiscal Council can block the approval of the budget if the constitutional rule of public debt is not met (in this case the Government puts forward amendments to comply with the rule, and the Fiscal Council will decide again on allowing the approval).</a:t>
            </a:r>
            <a:endParaRPr lang="hu-HU" sz="1400" dirty="0">
              <a:latin typeface="Segoe UI" panose="020B0502040204020203" pitchFamily="34" charset="0"/>
              <a:ea typeface="Segoe UI" panose="020B0502040204020203" pitchFamily="34" charset="0"/>
              <a:cs typeface="Segoe UI" panose="020B0502040204020203" pitchFamily="34" charset="0"/>
            </a:endParaRPr>
          </a:p>
          <a:p>
            <a:pPr algn="just">
              <a:spcBef>
                <a:spcPts val="1200"/>
              </a:spcBef>
              <a:spcAft>
                <a:spcPts val="1200"/>
              </a:spcAft>
            </a:pPr>
            <a:r>
              <a:rPr lang="en-GB" sz="1400" dirty="0">
                <a:latin typeface="Segoe UI" panose="020B0502040204020203" pitchFamily="34" charset="0"/>
                <a:ea typeface="Segoe UI" panose="020B0502040204020203" pitchFamily="34" charset="0"/>
                <a:cs typeface="Segoe UI" panose="020B0502040204020203" pitchFamily="34" charset="0"/>
              </a:rPr>
              <a:t>There are no final deadlines for the parliamentary approval of the budget, but constitutional rules allow the President of Republic to hold new parliamentary elections if the budget is not approved until march 31. of the budget year. </a:t>
            </a:r>
            <a:endParaRPr lang="hu-HU" sz="1400" dirty="0">
              <a:latin typeface="Segoe UI" panose="020B0502040204020203" pitchFamily="34" charset="0"/>
              <a:ea typeface="Segoe UI" panose="020B0502040204020203" pitchFamily="34" charset="0"/>
              <a:cs typeface="Segoe UI" panose="020B0502040204020203" pitchFamily="34" charset="0"/>
            </a:endParaRPr>
          </a:p>
        </p:txBody>
      </p:sp>
      <p:cxnSp>
        <p:nvCxnSpPr>
          <p:cNvPr id="5" name="Egyenes összekötő 4"/>
          <p:cNvCxnSpPr/>
          <p:nvPr/>
        </p:nvCxnSpPr>
        <p:spPr>
          <a:xfrm>
            <a:off x="107504" y="620688"/>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3875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771" y="116632"/>
            <a:ext cx="9165771" cy="432048"/>
          </a:xfrm>
        </p:spPr>
        <p:txBody>
          <a:bodyPr>
            <a:noAutofit/>
          </a:bodyPr>
          <a:lstStyle/>
          <a:p>
            <a:r>
              <a:rPr lang="hu-HU" sz="2400" dirty="0">
                <a:latin typeface="Segoe UI" panose="020B0502040204020203" pitchFamily="34" charset="0"/>
                <a:ea typeface="Segoe UI" panose="020B0502040204020203" pitchFamily="34" charset="0"/>
                <a:cs typeface="Segoe UI" panose="020B0502040204020203" pitchFamily="34" charset="0"/>
              </a:rPr>
              <a:t>Standing </a:t>
            </a:r>
            <a:r>
              <a:rPr lang="hu-HU" sz="2400" dirty="0" err="1">
                <a:latin typeface="Segoe UI" panose="020B0502040204020203" pitchFamily="34" charset="0"/>
                <a:ea typeface="Segoe UI" panose="020B0502040204020203" pitchFamily="34" charset="0"/>
                <a:cs typeface="Segoe UI" panose="020B0502040204020203" pitchFamily="34" charset="0"/>
              </a:rPr>
              <a:t>Committees</a:t>
            </a:r>
            <a:endParaRPr lang="hu-HU" sz="2000" dirty="0">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3" name="Táblázat 2"/>
          <p:cNvGraphicFramePr>
            <a:graphicFrameLocks noGrp="1"/>
          </p:cNvGraphicFramePr>
          <p:nvPr>
            <p:extLst>
              <p:ext uri="{D42A27DB-BD31-4B8C-83A1-F6EECF244321}">
                <p14:modId xmlns:p14="http://schemas.microsoft.com/office/powerpoint/2010/main" val="3149850443"/>
              </p:ext>
            </p:extLst>
          </p:nvPr>
        </p:nvGraphicFramePr>
        <p:xfrm>
          <a:off x="107502" y="692695"/>
          <a:ext cx="8784977" cy="5400596"/>
        </p:xfrm>
        <a:graphic>
          <a:graphicData uri="http://schemas.openxmlformats.org/drawingml/2006/table">
            <a:tbl>
              <a:tblPr/>
              <a:tblGrid>
                <a:gridCol w="6954773">
                  <a:extLst>
                    <a:ext uri="{9D8B030D-6E8A-4147-A177-3AD203B41FA5}">
                      <a16:colId xmlns:a16="http://schemas.microsoft.com/office/drawing/2014/main" val="20000"/>
                    </a:ext>
                  </a:extLst>
                </a:gridCol>
                <a:gridCol w="1830204">
                  <a:extLst>
                    <a:ext uri="{9D8B030D-6E8A-4147-A177-3AD203B41FA5}">
                      <a16:colId xmlns:a16="http://schemas.microsoft.com/office/drawing/2014/main" val="20001"/>
                    </a:ext>
                  </a:extLst>
                </a:gridCol>
              </a:tblGrid>
              <a:tr h="963267">
                <a:tc>
                  <a:txBody>
                    <a:bodyPr/>
                    <a:lstStyle/>
                    <a:p>
                      <a:pPr algn="ctr" fontAlgn="ctr"/>
                      <a:r>
                        <a:rPr lang="hu-HU" sz="1600" b="1" i="0" u="none" strike="noStrike" dirty="0" err="1">
                          <a:solidFill>
                            <a:srgbClr val="000000"/>
                          </a:solidFill>
                          <a:effectLst/>
                          <a:latin typeface="Segoe UI" panose="020B0502040204020203" pitchFamily="34" charset="0"/>
                          <a:ea typeface="Segoe UI" panose="020B0502040204020203" pitchFamily="34" charset="0"/>
                          <a:cs typeface="Segoe UI" panose="020B0502040204020203" pitchFamily="34" charset="0"/>
                        </a:rPr>
                        <a:t>Name</a:t>
                      </a:r>
                      <a:r>
                        <a:rPr lang="hu-HU" sz="160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 of </a:t>
                      </a:r>
                      <a:r>
                        <a:rPr lang="hu-HU" sz="1600" b="1" i="0" u="none" strike="noStrike" dirty="0" err="1">
                          <a:solidFill>
                            <a:srgbClr val="000000"/>
                          </a:solidFill>
                          <a:effectLst/>
                          <a:latin typeface="Segoe UI" panose="020B0502040204020203" pitchFamily="34" charset="0"/>
                          <a:ea typeface="Segoe UI" panose="020B0502040204020203" pitchFamily="34" charset="0"/>
                          <a:cs typeface="Segoe UI" panose="020B0502040204020203" pitchFamily="34" charset="0"/>
                        </a:rPr>
                        <a:t>Committee</a:t>
                      </a:r>
                      <a:endParaRPr lang="hu-HU" sz="160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u-HU" sz="1600" b="1" i="0" u="none" strike="noStrike" dirty="0" err="1">
                          <a:solidFill>
                            <a:srgbClr val="000000"/>
                          </a:solidFill>
                          <a:effectLst/>
                          <a:latin typeface="Segoe UI" panose="020B0502040204020203" pitchFamily="34" charset="0"/>
                          <a:ea typeface="Segoe UI" panose="020B0502040204020203" pitchFamily="34" charset="0"/>
                          <a:cs typeface="Segoe UI" panose="020B0502040204020203" pitchFamily="34" charset="0"/>
                        </a:rPr>
                        <a:t>Number</a:t>
                      </a:r>
                      <a:r>
                        <a:rPr lang="hu-HU" sz="160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 of </a:t>
                      </a:r>
                      <a:r>
                        <a:rPr lang="hu-HU" sz="1600" b="1" i="0" u="none" strike="noStrike" dirty="0" err="1">
                          <a:solidFill>
                            <a:srgbClr val="000000"/>
                          </a:solidFill>
                          <a:effectLst/>
                          <a:latin typeface="Segoe UI" panose="020B0502040204020203" pitchFamily="34" charset="0"/>
                          <a:ea typeface="Segoe UI" panose="020B0502040204020203" pitchFamily="34" charset="0"/>
                          <a:cs typeface="Segoe UI" panose="020B0502040204020203" pitchFamily="34" charset="0"/>
                        </a:rPr>
                        <a:t>members</a:t>
                      </a:r>
                      <a:endParaRPr lang="hu-HU" sz="1600" b="1"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15824">
                <a:tc>
                  <a:txBody>
                    <a:bodyPr/>
                    <a:lstStyle/>
                    <a:p>
                      <a:pPr algn="l" fontAlgn="t"/>
                      <a:r>
                        <a:rPr lang="hu-HU" sz="1600" b="0"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Committee on European Affairs</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1032E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1E8"/>
                    </a:solidFill>
                  </a:tcPr>
                </a:tc>
                <a:tc>
                  <a:txBody>
                    <a:bodyPr/>
                    <a:lstStyle/>
                    <a:p>
                      <a:pPr algn="ctr" fontAlgn="b"/>
                      <a:r>
                        <a:rPr lang="hu-HU" sz="16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9</a:t>
                      </a:r>
                    </a:p>
                  </a:txBody>
                  <a:tcPr marL="9525" marR="9525" marT="9525" marB="0" anchor="b">
                    <a:lnL w="6350" cap="flat" cmpd="sng" algn="ctr">
                      <a:solidFill>
                        <a:srgbClr val="1032E0"/>
                      </a:solidFill>
                      <a:prstDash val="solid"/>
                      <a:round/>
                      <a:headEnd type="none" w="med" len="med"/>
                      <a:tailEnd type="none" w="med" len="med"/>
                    </a:lnL>
                    <a:lnR w="6350" cap="flat" cmpd="sng" algn="ctr">
                      <a:solidFill>
                        <a:srgbClr val="E032E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5824">
                <a:tc>
                  <a:txBody>
                    <a:bodyPr/>
                    <a:lstStyle/>
                    <a:p>
                      <a:pPr algn="l" fontAlgn="t"/>
                      <a:r>
                        <a:rPr lang="hu-HU" sz="1600" b="0"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Committee on Sustainable Development</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A01048"/>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1E8"/>
                    </a:solidFill>
                  </a:tcPr>
                </a:tc>
                <a:tc>
                  <a:txBody>
                    <a:bodyPr/>
                    <a:lstStyle/>
                    <a:p>
                      <a:pPr algn="ctr" fontAlgn="b"/>
                      <a:r>
                        <a:rPr lang="hu-HU" sz="16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10</a:t>
                      </a:r>
                    </a:p>
                  </a:txBody>
                  <a:tcPr marL="9525" marR="9525" marT="9525" marB="0" anchor="b">
                    <a:lnL w="6350" cap="flat" cmpd="sng" algn="ctr">
                      <a:solidFill>
                        <a:srgbClr val="A01048"/>
                      </a:solidFill>
                      <a:prstDash val="solid"/>
                      <a:round/>
                      <a:headEnd type="none" w="med" len="med"/>
                      <a:tailEnd type="none" w="med" len="med"/>
                    </a:lnL>
                    <a:lnR w="6350" cap="flat" cmpd="sng" algn="ctr">
                      <a:solidFill>
                        <a:srgbClr val="301048"/>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15824">
                <a:tc>
                  <a:txBody>
                    <a:bodyPr/>
                    <a:lstStyle/>
                    <a:p>
                      <a:pPr algn="l" fontAlgn="t"/>
                      <a:r>
                        <a:rPr lang="hu-HU" sz="1600" b="0"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Committee on Economics</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801148"/>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1E8"/>
                    </a:solidFill>
                  </a:tcPr>
                </a:tc>
                <a:tc>
                  <a:txBody>
                    <a:bodyPr/>
                    <a:lstStyle/>
                    <a:p>
                      <a:pPr algn="ctr" fontAlgn="b"/>
                      <a:r>
                        <a:rPr lang="hu-HU" sz="16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15</a:t>
                      </a:r>
                    </a:p>
                  </a:txBody>
                  <a:tcPr marL="9525" marR="9525" marT="9525" marB="0" anchor="b">
                    <a:lnL w="6350" cap="flat" cmpd="sng" algn="ctr">
                      <a:solidFill>
                        <a:srgbClr val="801148"/>
                      </a:solidFill>
                      <a:prstDash val="solid"/>
                      <a:round/>
                      <a:headEnd type="none" w="med" len="med"/>
                      <a:tailEnd type="none" w="med" len="med"/>
                    </a:lnL>
                    <a:lnR w="6350" cap="flat" cmpd="sng" algn="ctr">
                      <a:solidFill>
                        <a:srgbClr val="101148"/>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15824">
                <a:tc>
                  <a:txBody>
                    <a:bodyPr/>
                    <a:lstStyle/>
                    <a:p>
                      <a:pPr algn="l" fontAlgn="t"/>
                      <a:r>
                        <a:rPr lang="en-US" sz="1600" b="0"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Committee on Defence and Law Enforcement</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901248"/>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1E8"/>
                    </a:solidFill>
                  </a:tcPr>
                </a:tc>
                <a:tc>
                  <a:txBody>
                    <a:bodyPr/>
                    <a:lstStyle/>
                    <a:p>
                      <a:pPr algn="ctr" fontAlgn="b"/>
                      <a:r>
                        <a:rPr lang="hu-HU" sz="16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9</a:t>
                      </a:r>
                    </a:p>
                  </a:txBody>
                  <a:tcPr marL="9525" marR="9525" marT="9525" marB="0" anchor="b">
                    <a:lnL w="6350" cap="flat" cmpd="sng" algn="ctr">
                      <a:solidFill>
                        <a:srgbClr val="901248"/>
                      </a:solidFill>
                      <a:prstDash val="solid"/>
                      <a:round/>
                      <a:headEnd type="none" w="med" len="med"/>
                      <a:tailEnd type="none" w="med" len="med"/>
                    </a:lnL>
                    <a:lnR w="6350" cap="flat" cmpd="sng" algn="ctr">
                      <a:solidFill>
                        <a:srgbClr val="401248"/>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15824">
                <a:tc>
                  <a:txBody>
                    <a:bodyPr/>
                    <a:lstStyle/>
                    <a:p>
                      <a:pPr algn="l" fontAlgn="t"/>
                      <a:r>
                        <a:rPr lang="hu-HU" sz="1600" b="0"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Committee on Justice</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901D48"/>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1E8"/>
                    </a:solidFill>
                  </a:tcPr>
                </a:tc>
                <a:tc>
                  <a:txBody>
                    <a:bodyPr/>
                    <a:lstStyle/>
                    <a:p>
                      <a:pPr algn="ctr" fontAlgn="b"/>
                      <a:r>
                        <a:rPr lang="hu-HU" sz="16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13</a:t>
                      </a:r>
                    </a:p>
                  </a:txBody>
                  <a:tcPr marL="9525" marR="9525" marT="9525" marB="0" anchor="b">
                    <a:lnL w="6350" cap="flat" cmpd="sng" algn="ctr">
                      <a:solidFill>
                        <a:srgbClr val="901D48"/>
                      </a:solidFill>
                      <a:prstDash val="solid"/>
                      <a:round/>
                      <a:headEnd type="none" w="med" len="med"/>
                      <a:tailEnd type="none" w="med" len="med"/>
                    </a:lnL>
                    <a:lnR w="6350" cap="flat" cmpd="sng" algn="ctr">
                      <a:solidFill>
                        <a:srgbClr val="601D48"/>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15824">
                <a:tc>
                  <a:txBody>
                    <a:bodyPr/>
                    <a:lstStyle/>
                    <a:p>
                      <a:pPr algn="l" fontAlgn="t"/>
                      <a:r>
                        <a:rPr lang="hu-HU" sz="1600" b="1" i="0" u="none" strike="noStrike" dirty="0" err="1">
                          <a:solidFill>
                            <a:schemeClr val="bg1"/>
                          </a:solidFill>
                          <a:effectLst/>
                          <a:latin typeface="Segoe UI" panose="020B0502040204020203" pitchFamily="34" charset="0"/>
                          <a:ea typeface="Segoe UI" panose="020B0502040204020203" pitchFamily="34" charset="0"/>
                          <a:cs typeface="Segoe UI" panose="020B0502040204020203" pitchFamily="34" charset="0"/>
                        </a:rPr>
                        <a:t>Committee</a:t>
                      </a:r>
                      <a:r>
                        <a:rPr lang="hu-HU" sz="1600" b="1" i="0" u="none" strike="noStrike" dirty="0">
                          <a:solidFill>
                            <a:schemeClr val="bg1"/>
                          </a:solidFill>
                          <a:effectLst/>
                          <a:latin typeface="Segoe UI" panose="020B0502040204020203" pitchFamily="34" charset="0"/>
                          <a:ea typeface="Segoe UI" panose="020B0502040204020203" pitchFamily="34" charset="0"/>
                          <a:cs typeface="Segoe UI" panose="020B0502040204020203" pitchFamily="34" charset="0"/>
                        </a:rPr>
                        <a:t> </a:t>
                      </a:r>
                      <a:r>
                        <a:rPr lang="hu-HU" sz="1600" b="1" i="0" u="none" strike="noStrike" dirty="0" err="1">
                          <a:solidFill>
                            <a:schemeClr val="bg1"/>
                          </a:solidFill>
                          <a:effectLst/>
                          <a:latin typeface="Segoe UI" panose="020B0502040204020203" pitchFamily="34" charset="0"/>
                          <a:ea typeface="Segoe UI" panose="020B0502040204020203" pitchFamily="34" charset="0"/>
                          <a:cs typeface="Segoe UI" panose="020B0502040204020203" pitchFamily="34" charset="0"/>
                        </a:rPr>
                        <a:t>on</a:t>
                      </a:r>
                      <a:r>
                        <a:rPr lang="hu-HU" sz="1600" b="1" i="0" u="none" strike="noStrike" dirty="0">
                          <a:solidFill>
                            <a:schemeClr val="bg1"/>
                          </a:solidFill>
                          <a:effectLst/>
                          <a:latin typeface="Segoe UI" panose="020B0502040204020203" pitchFamily="34" charset="0"/>
                          <a:ea typeface="Segoe UI" panose="020B0502040204020203" pitchFamily="34" charset="0"/>
                          <a:cs typeface="Segoe UI" panose="020B0502040204020203" pitchFamily="34" charset="0"/>
                        </a:rPr>
                        <a:t> </a:t>
                      </a:r>
                      <a:r>
                        <a:rPr lang="hu-HU" sz="1600" b="1" i="0" u="none" strike="noStrike" dirty="0" err="1">
                          <a:solidFill>
                            <a:schemeClr val="bg1"/>
                          </a:solidFill>
                          <a:effectLst/>
                          <a:latin typeface="Segoe UI" panose="020B0502040204020203" pitchFamily="34" charset="0"/>
                          <a:ea typeface="Segoe UI" panose="020B0502040204020203" pitchFamily="34" charset="0"/>
                          <a:cs typeface="Segoe UI" panose="020B0502040204020203" pitchFamily="34" charset="0"/>
                        </a:rPr>
                        <a:t>the</a:t>
                      </a:r>
                      <a:r>
                        <a:rPr lang="hu-HU" sz="1600" b="1" i="0" u="none" strike="noStrike" dirty="0">
                          <a:solidFill>
                            <a:schemeClr val="bg1"/>
                          </a:solidFill>
                          <a:effectLst/>
                          <a:latin typeface="Segoe UI" panose="020B0502040204020203" pitchFamily="34" charset="0"/>
                          <a:ea typeface="Segoe UI" panose="020B0502040204020203" pitchFamily="34" charset="0"/>
                          <a:cs typeface="Segoe UI" panose="020B0502040204020203" pitchFamily="34" charset="0"/>
                        </a:rPr>
                        <a:t> </a:t>
                      </a:r>
                      <a:r>
                        <a:rPr lang="hu-HU" sz="1600" b="1" i="0" u="none" strike="noStrike" dirty="0" err="1">
                          <a:solidFill>
                            <a:schemeClr val="bg1"/>
                          </a:solidFill>
                          <a:effectLst/>
                          <a:latin typeface="Segoe UI" panose="020B0502040204020203" pitchFamily="34" charset="0"/>
                          <a:ea typeface="Segoe UI" panose="020B0502040204020203" pitchFamily="34" charset="0"/>
                          <a:cs typeface="Segoe UI" panose="020B0502040204020203" pitchFamily="34" charset="0"/>
                        </a:rPr>
                        <a:t>Budget</a:t>
                      </a:r>
                      <a:endParaRPr lang="hu-HU" sz="1600" b="1" i="0" u="none" strike="noStrike" dirty="0">
                        <a:solidFill>
                          <a:schemeClr val="bg1"/>
                        </a:solidFill>
                        <a:effectLst/>
                        <a:latin typeface="Segoe UI" panose="020B0502040204020203" pitchFamily="34" charset="0"/>
                        <a:ea typeface="Segoe UI" panose="020B0502040204020203" pitchFamily="34" charset="0"/>
                        <a:cs typeface="Segoe UI" panose="020B0502040204020203" pitchFamily="34" charset="0"/>
                      </a:endParaRPr>
                    </a:p>
                  </a:txBody>
                  <a:tcPr marL="9525" marR="9525" marT="9525" marB="0">
                    <a:lnL w="12700" cap="flat" cmpd="sng" algn="ctr">
                      <a:solidFill>
                        <a:srgbClr val="000000"/>
                      </a:solidFill>
                      <a:prstDash val="solid"/>
                      <a:round/>
                      <a:headEnd type="none" w="med" len="med"/>
                      <a:tailEnd type="none" w="med" len="med"/>
                    </a:lnL>
                    <a:lnR w="6350" cap="flat" cmpd="sng" algn="ctr">
                      <a:solidFill>
                        <a:srgbClr val="D044A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75000"/>
                      </a:schemeClr>
                    </a:solidFill>
                  </a:tcPr>
                </a:tc>
                <a:tc>
                  <a:txBody>
                    <a:bodyPr/>
                    <a:lstStyle/>
                    <a:p>
                      <a:pPr algn="ctr" fontAlgn="b"/>
                      <a:r>
                        <a:rPr lang="hu-HU" sz="1600" b="1" i="0" u="none" strike="noStrike" dirty="0">
                          <a:solidFill>
                            <a:schemeClr val="bg1"/>
                          </a:solidFill>
                          <a:effectLst/>
                          <a:latin typeface="Segoe UI" panose="020B0502040204020203" pitchFamily="34" charset="0"/>
                          <a:ea typeface="Segoe UI" panose="020B0502040204020203" pitchFamily="34" charset="0"/>
                          <a:cs typeface="Segoe UI" panose="020B0502040204020203" pitchFamily="34" charset="0"/>
                        </a:rPr>
                        <a:t>14</a:t>
                      </a:r>
                    </a:p>
                  </a:txBody>
                  <a:tcPr marL="9525" marR="9525" marT="9525" marB="0" anchor="b">
                    <a:lnL w="6350" cap="flat" cmpd="sng" algn="ctr">
                      <a:solidFill>
                        <a:srgbClr val="D044AF"/>
                      </a:solidFill>
                      <a:prstDash val="solid"/>
                      <a:round/>
                      <a:headEnd type="none" w="med" len="med"/>
                      <a:tailEnd type="none" w="med" len="med"/>
                    </a:lnL>
                    <a:lnR w="6350" cap="flat" cmpd="sng" algn="ctr">
                      <a:solidFill>
                        <a:srgbClr val="901F48"/>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10006"/>
                  </a:ext>
                </a:extLst>
              </a:tr>
              <a:tr h="315824">
                <a:tc>
                  <a:txBody>
                    <a:bodyPr/>
                    <a:lstStyle/>
                    <a:p>
                      <a:pPr algn="l" fontAlgn="t"/>
                      <a:r>
                        <a:rPr lang="hu-HU" sz="1600" b="0" i="0" u="none" strike="noStrike" dirty="0" err="1">
                          <a:solidFill>
                            <a:srgbClr val="000000"/>
                          </a:solidFill>
                          <a:effectLst/>
                          <a:latin typeface="Segoe UI" panose="020B0502040204020203" pitchFamily="34" charset="0"/>
                          <a:ea typeface="Segoe UI" panose="020B0502040204020203" pitchFamily="34" charset="0"/>
                          <a:cs typeface="Segoe UI" panose="020B0502040204020203" pitchFamily="34" charset="0"/>
                        </a:rPr>
                        <a:t>Committee</a:t>
                      </a:r>
                      <a:r>
                        <a:rPr lang="hu-HU" sz="16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 </a:t>
                      </a:r>
                      <a:r>
                        <a:rPr lang="hu-HU" sz="1600" b="0" i="0" u="none" strike="noStrike" dirty="0" err="1">
                          <a:solidFill>
                            <a:srgbClr val="000000"/>
                          </a:solidFill>
                          <a:effectLst/>
                          <a:latin typeface="Segoe UI" panose="020B0502040204020203" pitchFamily="34" charset="0"/>
                          <a:ea typeface="Segoe UI" panose="020B0502040204020203" pitchFamily="34" charset="0"/>
                          <a:cs typeface="Segoe UI" panose="020B0502040204020203" pitchFamily="34" charset="0"/>
                        </a:rPr>
                        <a:t>on</a:t>
                      </a:r>
                      <a:r>
                        <a:rPr lang="hu-HU" sz="16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 </a:t>
                      </a:r>
                      <a:r>
                        <a:rPr lang="hu-HU" sz="1600" b="0" i="0" u="none" strike="noStrike" dirty="0" err="1">
                          <a:solidFill>
                            <a:srgbClr val="000000"/>
                          </a:solidFill>
                          <a:effectLst/>
                          <a:latin typeface="Segoe UI" panose="020B0502040204020203" pitchFamily="34" charset="0"/>
                          <a:ea typeface="Segoe UI" panose="020B0502040204020203" pitchFamily="34" charset="0"/>
                          <a:cs typeface="Segoe UI" panose="020B0502040204020203" pitchFamily="34" charset="0"/>
                        </a:rPr>
                        <a:t>Culture</a:t>
                      </a:r>
                      <a:endParaRPr lang="hu-HU" sz="16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9525" marR="9525" marT="9525" marB="0">
                    <a:lnL w="12700" cap="flat" cmpd="sng" algn="ctr">
                      <a:solidFill>
                        <a:srgbClr val="000000"/>
                      </a:solidFill>
                      <a:prstDash val="solid"/>
                      <a:round/>
                      <a:headEnd type="none" w="med" len="med"/>
                      <a:tailEnd type="none" w="med" len="med"/>
                    </a:lnL>
                    <a:lnR w="6350" cap="flat" cmpd="sng" algn="ctr">
                      <a:solidFill>
                        <a:srgbClr val="606048"/>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1E8"/>
                    </a:solidFill>
                  </a:tcPr>
                </a:tc>
                <a:tc>
                  <a:txBody>
                    <a:bodyPr/>
                    <a:lstStyle/>
                    <a:p>
                      <a:pPr algn="ctr" fontAlgn="b"/>
                      <a:r>
                        <a:rPr lang="hu-HU" sz="16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15</a:t>
                      </a:r>
                    </a:p>
                  </a:txBody>
                  <a:tcPr marL="9525" marR="9525" marT="9525" marB="0" anchor="b">
                    <a:lnL w="6350" cap="flat" cmpd="sng" algn="ctr">
                      <a:solidFill>
                        <a:srgbClr val="606048"/>
                      </a:solidFill>
                      <a:prstDash val="solid"/>
                      <a:round/>
                      <a:headEnd type="none" w="med" len="med"/>
                      <a:tailEnd type="none" w="med" len="med"/>
                    </a:lnL>
                    <a:lnR w="6350" cap="flat" cmpd="sng" algn="ctr">
                      <a:solidFill>
                        <a:srgbClr val="206048"/>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15824">
                <a:tc>
                  <a:txBody>
                    <a:bodyPr/>
                    <a:lstStyle/>
                    <a:p>
                      <a:pPr algn="l" fontAlgn="t"/>
                      <a:r>
                        <a:rPr lang="hu-HU" sz="1600" b="0"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Committee on Foreign Affairs</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306148"/>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1E8"/>
                    </a:solidFill>
                  </a:tcPr>
                </a:tc>
                <a:tc>
                  <a:txBody>
                    <a:bodyPr/>
                    <a:lstStyle/>
                    <a:p>
                      <a:pPr algn="ctr" fontAlgn="b"/>
                      <a:r>
                        <a:rPr lang="hu-HU" sz="16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12</a:t>
                      </a:r>
                    </a:p>
                  </a:txBody>
                  <a:tcPr marL="9525" marR="9525" marT="9525" marB="0" anchor="b">
                    <a:lnL w="6350" cap="flat" cmpd="sng" algn="ctr">
                      <a:solidFill>
                        <a:srgbClr val="306148"/>
                      </a:solidFill>
                      <a:prstDash val="solid"/>
                      <a:round/>
                      <a:headEnd type="none" w="med" len="med"/>
                      <a:tailEnd type="none" w="med" len="med"/>
                    </a:lnL>
                    <a:lnR w="6350" cap="flat" cmpd="sng" algn="ctr">
                      <a:solidFill>
                        <a:srgbClr val="006148"/>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15824">
                <a:tc>
                  <a:txBody>
                    <a:bodyPr/>
                    <a:lstStyle/>
                    <a:p>
                      <a:pPr algn="l" fontAlgn="t"/>
                      <a:r>
                        <a:rPr lang="hu-HU" sz="1600" b="0"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Committee on Immunity</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6248"/>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1E8"/>
                    </a:solidFill>
                  </a:tcPr>
                </a:tc>
                <a:tc>
                  <a:txBody>
                    <a:bodyPr/>
                    <a:lstStyle/>
                    <a:p>
                      <a:pPr algn="ctr" fontAlgn="b"/>
                      <a:r>
                        <a:rPr lang="hu-HU" sz="16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6</a:t>
                      </a:r>
                    </a:p>
                  </a:txBody>
                  <a:tcPr marL="9525" marR="9525" marT="9525" marB="0" anchor="b">
                    <a:lnL w="6350" cap="flat" cmpd="sng" algn="ctr">
                      <a:solidFill>
                        <a:srgbClr val="006248"/>
                      </a:solidFill>
                      <a:prstDash val="solid"/>
                      <a:round/>
                      <a:headEnd type="none" w="med" len="med"/>
                      <a:tailEnd type="none" w="med" len="med"/>
                    </a:lnL>
                    <a:lnR w="6350" cap="flat" cmpd="sng" algn="ctr">
                      <a:solidFill>
                        <a:srgbClr val="C06148"/>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15824">
                <a:tc>
                  <a:txBody>
                    <a:bodyPr/>
                    <a:lstStyle/>
                    <a:p>
                      <a:pPr algn="l" fontAlgn="t"/>
                      <a:r>
                        <a:rPr lang="hu-HU" sz="1600" b="0"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Committee on Agriculture</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D06248"/>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1E8"/>
                    </a:solidFill>
                  </a:tcPr>
                </a:tc>
                <a:tc>
                  <a:txBody>
                    <a:bodyPr/>
                    <a:lstStyle/>
                    <a:p>
                      <a:pPr algn="ctr" fontAlgn="b"/>
                      <a:r>
                        <a:rPr lang="hu-HU" sz="16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11</a:t>
                      </a:r>
                    </a:p>
                  </a:txBody>
                  <a:tcPr marL="9525" marR="9525" marT="9525" marB="0" anchor="b">
                    <a:lnL w="6350" cap="flat" cmpd="sng" algn="ctr">
                      <a:solidFill>
                        <a:srgbClr val="D06248"/>
                      </a:solidFill>
                      <a:prstDash val="solid"/>
                      <a:round/>
                      <a:headEnd type="none" w="med" len="med"/>
                      <a:tailEnd type="none" w="med" len="med"/>
                    </a:lnL>
                    <a:lnR w="6350" cap="flat" cmpd="sng" algn="ctr">
                      <a:solidFill>
                        <a:srgbClr val="906248"/>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15824">
                <a:tc>
                  <a:txBody>
                    <a:bodyPr/>
                    <a:lstStyle/>
                    <a:p>
                      <a:pPr algn="l" fontAlgn="t"/>
                      <a:r>
                        <a:rPr lang="hu-HU" sz="1600" b="0"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Committee on National Security</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E06348"/>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1E8"/>
                    </a:solidFill>
                  </a:tcPr>
                </a:tc>
                <a:tc>
                  <a:txBody>
                    <a:bodyPr/>
                    <a:lstStyle/>
                    <a:p>
                      <a:pPr algn="ctr" fontAlgn="b"/>
                      <a:r>
                        <a:rPr lang="hu-HU" sz="16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7</a:t>
                      </a:r>
                    </a:p>
                  </a:txBody>
                  <a:tcPr marL="9525" marR="9525" marT="9525" marB="0" anchor="b">
                    <a:lnL w="6350" cap="flat" cmpd="sng" algn="ctr">
                      <a:solidFill>
                        <a:srgbClr val="E06348"/>
                      </a:solidFill>
                      <a:prstDash val="solid"/>
                      <a:round/>
                      <a:headEnd type="none" w="med" len="med"/>
                      <a:tailEnd type="none" w="med" len="med"/>
                    </a:lnL>
                    <a:lnR w="6350" cap="flat" cmpd="sng" algn="ctr">
                      <a:solidFill>
                        <a:srgbClr val="706348"/>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15824">
                <a:tc>
                  <a:txBody>
                    <a:bodyPr/>
                    <a:lstStyle/>
                    <a:p>
                      <a:pPr algn="l" fontAlgn="t"/>
                      <a:r>
                        <a:rPr lang="hu-HU" sz="1600" b="0"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Committee on National Cohesion</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A06448"/>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1E8"/>
                    </a:solidFill>
                  </a:tcPr>
                </a:tc>
                <a:tc>
                  <a:txBody>
                    <a:bodyPr/>
                    <a:lstStyle/>
                    <a:p>
                      <a:pPr algn="ctr" fontAlgn="b"/>
                      <a:r>
                        <a:rPr lang="hu-HU" sz="16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9</a:t>
                      </a:r>
                    </a:p>
                  </a:txBody>
                  <a:tcPr marL="9525" marR="9525" marT="9525" marB="0" anchor="b">
                    <a:lnL w="6350" cap="flat" cmpd="sng" algn="ctr">
                      <a:solidFill>
                        <a:srgbClr val="A06448"/>
                      </a:solidFill>
                      <a:prstDash val="solid"/>
                      <a:round/>
                      <a:headEnd type="none" w="med" len="med"/>
                      <a:tailEnd type="none" w="med" len="med"/>
                    </a:lnL>
                    <a:lnR w="6350" cap="flat" cmpd="sng" algn="ctr">
                      <a:solidFill>
                        <a:srgbClr val="706448"/>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315824">
                <a:tc>
                  <a:txBody>
                    <a:bodyPr/>
                    <a:lstStyle/>
                    <a:p>
                      <a:pPr algn="l" fontAlgn="t"/>
                      <a:r>
                        <a:rPr lang="hu-HU" sz="1600" b="0" i="0" u="none" strike="noStrike">
                          <a:solidFill>
                            <a:srgbClr val="000000"/>
                          </a:solidFill>
                          <a:effectLst/>
                          <a:latin typeface="Segoe UI" panose="020B0502040204020203" pitchFamily="34" charset="0"/>
                          <a:ea typeface="Segoe UI" panose="020B0502040204020203" pitchFamily="34" charset="0"/>
                          <a:cs typeface="Segoe UI" panose="020B0502040204020203" pitchFamily="34" charset="0"/>
                        </a:rPr>
                        <a:t>Committee on Social Welfare</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606548"/>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1E8"/>
                    </a:solidFill>
                  </a:tcPr>
                </a:tc>
                <a:tc>
                  <a:txBody>
                    <a:bodyPr/>
                    <a:lstStyle/>
                    <a:p>
                      <a:pPr algn="ctr" fontAlgn="b"/>
                      <a:r>
                        <a:rPr lang="hu-HU" sz="16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15</a:t>
                      </a:r>
                    </a:p>
                  </a:txBody>
                  <a:tcPr marL="9525" marR="9525" marT="9525" marB="0" anchor="b">
                    <a:lnL w="6350" cap="flat" cmpd="sng" algn="ctr">
                      <a:solidFill>
                        <a:srgbClr val="606548"/>
                      </a:solidFill>
                      <a:prstDash val="solid"/>
                      <a:round/>
                      <a:headEnd type="none" w="med" len="med"/>
                      <a:tailEnd type="none" w="med" len="med"/>
                    </a:lnL>
                    <a:lnR w="6350" cap="flat" cmpd="sng" algn="ctr">
                      <a:solidFill>
                        <a:srgbClr val="206548"/>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331617">
                <a:tc>
                  <a:txBody>
                    <a:bodyPr/>
                    <a:lstStyle/>
                    <a:p>
                      <a:pPr algn="l" fontAlgn="t"/>
                      <a:r>
                        <a:rPr lang="hu-HU" sz="1600" b="0" i="0" u="none" strike="noStrike" dirty="0" err="1">
                          <a:solidFill>
                            <a:srgbClr val="000000"/>
                          </a:solidFill>
                          <a:effectLst/>
                          <a:latin typeface="Segoe UI" panose="020B0502040204020203" pitchFamily="34" charset="0"/>
                          <a:ea typeface="Segoe UI" panose="020B0502040204020203" pitchFamily="34" charset="0"/>
                          <a:cs typeface="Segoe UI" panose="020B0502040204020203" pitchFamily="34" charset="0"/>
                        </a:rPr>
                        <a:t>Committee</a:t>
                      </a:r>
                      <a:r>
                        <a:rPr lang="hu-HU" sz="16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 </a:t>
                      </a:r>
                      <a:r>
                        <a:rPr lang="hu-HU" sz="1600" b="0" i="0" u="none" strike="noStrike" dirty="0" err="1">
                          <a:solidFill>
                            <a:srgbClr val="000000"/>
                          </a:solidFill>
                          <a:effectLst/>
                          <a:latin typeface="Segoe UI" panose="020B0502040204020203" pitchFamily="34" charset="0"/>
                          <a:ea typeface="Segoe UI" panose="020B0502040204020203" pitchFamily="34" charset="0"/>
                          <a:cs typeface="Segoe UI" panose="020B0502040204020203" pitchFamily="34" charset="0"/>
                        </a:rPr>
                        <a:t>on</a:t>
                      </a:r>
                      <a:r>
                        <a:rPr lang="hu-HU" sz="16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 Business </a:t>
                      </a:r>
                      <a:r>
                        <a:rPr lang="hu-HU" sz="1600" b="0" i="0" u="none" strike="noStrike" dirty="0" err="1">
                          <a:solidFill>
                            <a:srgbClr val="000000"/>
                          </a:solidFill>
                          <a:effectLst/>
                          <a:latin typeface="Segoe UI" panose="020B0502040204020203" pitchFamily="34" charset="0"/>
                          <a:ea typeface="Segoe UI" panose="020B0502040204020203" pitchFamily="34" charset="0"/>
                          <a:cs typeface="Segoe UI" panose="020B0502040204020203" pitchFamily="34" charset="0"/>
                        </a:rPr>
                        <a:t>Development</a:t>
                      </a:r>
                      <a:endParaRPr lang="hu-HU" sz="16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txBody>
                  <a:tcPr marL="9525" marR="9525" marT="9525" marB="0">
                    <a:lnL w="12700" cap="flat" cmpd="sng" algn="ctr">
                      <a:solidFill>
                        <a:srgbClr val="000000"/>
                      </a:solidFill>
                      <a:prstDash val="solid"/>
                      <a:round/>
                      <a:headEnd type="none" w="med" len="med"/>
                      <a:tailEnd type="none" w="med" len="med"/>
                    </a:lnL>
                    <a:lnR w="6350" cap="flat" cmpd="sng" algn="ctr">
                      <a:solidFill>
                        <a:srgbClr val="206648"/>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F1E8"/>
                    </a:solidFill>
                  </a:tcPr>
                </a:tc>
                <a:tc>
                  <a:txBody>
                    <a:bodyPr/>
                    <a:lstStyle/>
                    <a:p>
                      <a:pPr algn="ctr" fontAlgn="b"/>
                      <a:r>
                        <a:rPr lang="hu-HU" sz="1600" b="0" i="0" u="none" strike="noStrike"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11</a:t>
                      </a:r>
                    </a:p>
                  </a:txBody>
                  <a:tcPr marL="9525" marR="9525" marT="9525" marB="0" anchor="b">
                    <a:lnL w="6350" cap="flat" cmpd="sng" algn="ctr">
                      <a:solidFill>
                        <a:srgbClr val="206648"/>
                      </a:solidFill>
                      <a:prstDash val="solid"/>
                      <a:round/>
                      <a:headEnd type="none" w="med" len="med"/>
                      <a:tailEnd type="none" w="med" len="med"/>
                    </a:lnL>
                    <a:lnR w="6350" cap="flat" cmpd="sng" algn="ctr">
                      <a:solidFill>
                        <a:srgbClr val="D06548"/>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cxnSp>
        <p:nvCxnSpPr>
          <p:cNvPr id="4" name="Egyenes összekötő 3"/>
          <p:cNvCxnSpPr/>
          <p:nvPr/>
        </p:nvCxnSpPr>
        <p:spPr>
          <a:xfrm>
            <a:off x="107504" y="620688"/>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8072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771" y="116632"/>
            <a:ext cx="9165771" cy="504056"/>
          </a:xfrm>
        </p:spPr>
        <p:txBody>
          <a:bodyPr/>
          <a:lstStyle/>
          <a:p>
            <a:r>
              <a:rPr lang="hu-HU" sz="2400" dirty="0" err="1"/>
              <a:t>Number</a:t>
            </a:r>
            <a:r>
              <a:rPr lang="hu-HU" sz="2400" dirty="0"/>
              <a:t> of </a:t>
            </a:r>
            <a:r>
              <a:rPr lang="hu-HU" sz="2400" dirty="0" err="1"/>
              <a:t>amendments</a:t>
            </a:r>
            <a:r>
              <a:rPr lang="hu-HU" sz="2400" dirty="0"/>
              <a:t> </a:t>
            </a:r>
            <a:r>
              <a:rPr lang="hu-HU" sz="2400" dirty="0" err="1"/>
              <a:t>in</a:t>
            </a:r>
            <a:r>
              <a:rPr lang="hu-HU" sz="2400" dirty="0"/>
              <a:t> 2018</a:t>
            </a:r>
            <a:endParaRPr lang="hu-HU" dirty="0"/>
          </a:p>
        </p:txBody>
      </p:sp>
      <p:cxnSp>
        <p:nvCxnSpPr>
          <p:cNvPr id="5" name="Egyenes összekötő 4"/>
          <p:cNvCxnSpPr/>
          <p:nvPr/>
        </p:nvCxnSpPr>
        <p:spPr>
          <a:xfrm>
            <a:off x="107504" y="620688"/>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aphicFrame>
        <p:nvGraphicFramePr>
          <p:cNvPr id="7" name="Diagram 6"/>
          <p:cNvGraphicFramePr/>
          <p:nvPr>
            <p:extLst>
              <p:ext uri="{D42A27DB-BD31-4B8C-83A1-F6EECF244321}">
                <p14:modId xmlns:p14="http://schemas.microsoft.com/office/powerpoint/2010/main" val="3892038196"/>
              </p:ext>
            </p:extLst>
          </p:nvPr>
        </p:nvGraphicFramePr>
        <p:xfrm>
          <a:off x="75878" y="764704"/>
          <a:ext cx="8928992"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Bal oldali kapcsos zárójel 8"/>
          <p:cNvSpPr/>
          <p:nvPr/>
        </p:nvSpPr>
        <p:spPr>
          <a:xfrm rot="16200000">
            <a:off x="3477984" y="2351309"/>
            <a:ext cx="459844" cy="6192688"/>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hu-HU">
              <a:ln w="12700">
                <a:solidFill>
                  <a:schemeClr val="tx1"/>
                </a:solidFill>
              </a:ln>
            </a:endParaRPr>
          </a:p>
        </p:txBody>
      </p:sp>
      <p:sp>
        <p:nvSpPr>
          <p:cNvPr id="15" name="Szövegdoboz 14"/>
          <p:cNvSpPr txBox="1"/>
          <p:nvPr/>
        </p:nvSpPr>
        <p:spPr>
          <a:xfrm>
            <a:off x="971600" y="5677575"/>
            <a:ext cx="4752528" cy="369332"/>
          </a:xfrm>
          <a:prstGeom prst="rect">
            <a:avLst/>
          </a:prstGeom>
          <a:noFill/>
        </p:spPr>
        <p:txBody>
          <a:bodyPr wrap="square" rtlCol="0">
            <a:spAutoFit/>
          </a:bodyPr>
          <a:lstStyle/>
          <a:p>
            <a:r>
              <a:rPr lang="hu-HU" b="1" dirty="0" err="1">
                <a:latin typeface="Segoe UI" panose="020B0502040204020203" pitchFamily="34" charset="0"/>
                <a:ea typeface="Segoe UI" panose="020B0502040204020203" pitchFamily="34" charset="0"/>
                <a:cs typeface="Segoe UI" panose="020B0502040204020203" pitchFamily="34" charset="0"/>
              </a:rPr>
              <a:t>Amendments</a:t>
            </a:r>
            <a:r>
              <a:rPr lang="hu-HU" b="1" dirty="0">
                <a:latin typeface="Segoe UI" panose="020B0502040204020203" pitchFamily="34" charset="0"/>
                <a:ea typeface="Segoe UI" panose="020B0502040204020203" pitchFamily="34" charset="0"/>
                <a:cs typeface="Segoe UI" panose="020B0502040204020203" pitchFamily="34" charset="0"/>
              </a:rPr>
              <a:t> </a:t>
            </a:r>
            <a:r>
              <a:rPr lang="hu-HU" b="1" dirty="0" err="1">
                <a:latin typeface="Segoe UI" panose="020B0502040204020203" pitchFamily="34" charset="0"/>
                <a:ea typeface="Segoe UI" panose="020B0502040204020203" pitchFamily="34" charset="0"/>
                <a:cs typeface="Segoe UI" panose="020B0502040204020203" pitchFamily="34" charset="0"/>
              </a:rPr>
              <a:t>from</a:t>
            </a:r>
            <a:r>
              <a:rPr lang="hu-HU" b="1" dirty="0">
                <a:latin typeface="Segoe UI" panose="020B0502040204020203" pitchFamily="34" charset="0"/>
                <a:ea typeface="Segoe UI" panose="020B0502040204020203" pitchFamily="34" charset="0"/>
                <a:cs typeface="Segoe UI" panose="020B0502040204020203" pitchFamily="34" charset="0"/>
              </a:rPr>
              <a:t> </a:t>
            </a:r>
            <a:r>
              <a:rPr lang="hu-HU" b="1" dirty="0" err="1">
                <a:latin typeface="Segoe UI" panose="020B0502040204020203" pitchFamily="34" charset="0"/>
                <a:ea typeface="Segoe UI" panose="020B0502040204020203" pitchFamily="34" charset="0"/>
                <a:cs typeface="Segoe UI" panose="020B0502040204020203" pitchFamily="34" charset="0"/>
              </a:rPr>
              <a:t>the</a:t>
            </a:r>
            <a:r>
              <a:rPr lang="hu-HU" b="1" dirty="0">
                <a:latin typeface="Segoe UI" panose="020B0502040204020203" pitchFamily="34" charset="0"/>
                <a:ea typeface="Segoe UI" panose="020B0502040204020203" pitchFamily="34" charset="0"/>
                <a:cs typeface="Segoe UI" panose="020B0502040204020203" pitchFamily="34" charset="0"/>
              </a:rPr>
              <a:t> </a:t>
            </a:r>
            <a:r>
              <a:rPr lang="hu-HU" b="1" dirty="0" err="1">
                <a:latin typeface="Segoe UI" panose="020B0502040204020203" pitchFamily="34" charset="0"/>
                <a:ea typeface="Segoe UI" panose="020B0502040204020203" pitchFamily="34" charset="0"/>
                <a:cs typeface="Segoe UI" panose="020B0502040204020203" pitchFamily="34" charset="0"/>
              </a:rPr>
              <a:t>opposition</a:t>
            </a:r>
            <a:r>
              <a:rPr lang="hu-HU" b="1" dirty="0">
                <a:latin typeface="Segoe UI" panose="020B0502040204020203" pitchFamily="34" charset="0"/>
                <a:ea typeface="Segoe UI" panose="020B0502040204020203" pitchFamily="34" charset="0"/>
                <a:cs typeface="Segoe UI" panose="020B0502040204020203" pitchFamily="34" charset="0"/>
              </a:rPr>
              <a:t> </a:t>
            </a:r>
            <a:r>
              <a:rPr lang="hu-HU" b="1" dirty="0" err="1">
                <a:latin typeface="Segoe UI" panose="020B0502040204020203" pitchFamily="34" charset="0"/>
                <a:ea typeface="Segoe UI" panose="020B0502040204020203" pitchFamily="34" charset="0"/>
                <a:cs typeface="Segoe UI" panose="020B0502040204020203" pitchFamily="34" charset="0"/>
              </a:rPr>
              <a:t>parties</a:t>
            </a:r>
            <a:endParaRPr lang="hu-HU" b="1" dirty="0">
              <a:latin typeface="Segoe UI" panose="020B0502040204020203" pitchFamily="34" charset="0"/>
              <a:ea typeface="Segoe UI" panose="020B0502040204020203" pitchFamily="34" charset="0"/>
              <a:cs typeface="Segoe UI" panose="020B0502040204020203" pitchFamily="34" charset="0"/>
            </a:endParaRPr>
          </a:p>
        </p:txBody>
      </p:sp>
      <p:sp>
        <p:nvSpPr>
          <p:cNvPr id="17" name="Szövegdoboz 16"/>
          <p:cNvSpPr txBox="1"/>
          <p:nvPr/>
        </p:nvSpPr>
        <p:spPr>
          <a:xfrm>
            <a:off x="5148064" y="1844824"/>
            <a:ext cx="2808312" cy="369332"/>
          </a:xfrm>
          <a:prstGeom prst="rect">
            <a:avLst/>
          </a:prstGeom>
          <a:noFill/>
        </p:spPr>
        <p:txBody>
          <a:bodyPr wrap="square" rtlCol="0">
            <a:spAutoFit/>
          </a:bodyPr>
          <a:lstStyle/>
          <a:p>
            <a:r>
              <a:rPr lang="hu-HU" dirty="0" err="1"/>
              <a:t>Withdrawn</a:t>
            </a:r>
            <a:r>
              <a:rPr lang="hu-HU" dirty="0"/>
              <a:t> </a:t>
            </a:r>
            <a:r>
              <a:rPr lang="hu-HU" dirty="0" err="1"/>
              <a:t>amendments</a:t>
            </a:r>
            <a:endParaRPr lang="hu-HU" dirty="0"/>
          </a:p>
        </p:txBody>
      </p:sp>
      <p:sp>
        <p:nvSpPr>
          <p:cNvPr id="3" name="Téglalap 2"/>
          <p:cNvSpPr/>
          <p:nvPr/>
        </p:nvSpPr>
        <p:spPr>
          <a:xfrm>
            <a:off x="6552220" y="5539076"/>
            <a:ext cx="2448272" cy="646331"/>
          </a:xfrm>
          <a:prstGeom prst="rect">
            <a:avLst/>
          </a:prstGeom>
        </p:spPr>
        <p:txBody>
          <a:bodyPr wrap="square">
            <a:spAutoFit/>
          </a:bodyPr>
          <a:lstStyle/>
          <a:p>
            <a:r>
              <a:rPr lang="hu-HU" b="1" dirty="0" err="1">
                <a:latin typeface="Segoe UI" panose="020B0502040204020203" pitchFamily="34" charset="0"/>
                <a:ea typeface="Segoe UI" panose="020B0502040204020203" pitchFamily="34" charset="0"/>
                <a:cs typeface="Segoe UI" panose="020B0502040204020203" pitchFamily="34" charset="0"/>
              </a:rPr>
              <a:t>Amendments</a:t>
            </a:r>
            <a:r>
              <a:rPr lang="hu-HU" b="1" dirty="0">
                <a:latin typeface="Segoe UI" panose="020B0502040204020203" pitchFamily="34" charset="0"/>
                <a:ea typeface="Segoe UI" panose="020B0502040204020203" pitchFamily="34" charset="0"/>
                <a:cs typeface="Segoe UI" panose="020B0502040204020203" pitchFamily="34" charset="0"/>
              </a:rPr>
              <a:t> </a:t>
            </a:r>
            <a:r>
              <a:rPr lang="hu-HU" b="1" dirty="0" err="1">
                <a:latin typeface="Segoe UI" panose="020B0502040204020203" pitchFamily="34" charset="0"/>
                <a:ea typeface="Segoe UI" panose="020B0502040204020203" pitchFamily="34" charset="0"/>
                <a:cs typeface="Segoe UI" panose="020B0502040204020203" pitchFamily="34" charset="0"/>
              </a:rPr>
              <a:t>from</a:t>
            </a:r>
            <a:r>
              <a:rPr lang="hu-HU" b="1" dirty="0">
                <a:latin typeface="Segoe UI" panose="020B0502040204020203" pitchFamily="34" charset="0"/>
                <a:ea typeface="Segoe UI" panose="020B0502040204020203" pitchFamily="34" charset="0"/>
                <a:cs typeface="Segoe UI" panose="020B0502040204020203" pitchFamily="34" charset="0"/>
              </a:rPr>
              <a:t> </a:t>
            </a:r>
            <a:r>
              <a:rPr lang="hu-HU" b="1" dirty="0" err="1">
                <a:latin typeface="Segoe UI" panose="020B0502040204020203" pitchFamily="34" charset="0"/>
                <a:ea typeface="Segoe UI" panose="020B0502040204020203" pitchFamily="34" charset="0"/>
                <a:cs typeface="Segoe UI" panose="020B0502040204020203" pitchFamily="34" charset="0"/>
              </a:rPr>
              <a:t>the</a:t>
            </a:r>
            <a:r>
              <a:rPr lang="hu-HU" b="1" dirty="0">
                <a:latin typeface="Segoe UI" panose="020B0502040204020203" pitchFamily="34" charset="0"/>
                <a:ea typeface="Segoe UI" panose="020B0502040204020203" pitchFamily="34" charset="0"/>
                <a:cs typeface="Segoe UI" panose="020B0502040204020203" pitchFamily="34" charset="0"/>
              </a:rPr>
              <a:t> </a:t>
            </a:r>
            <a:r>
              <a:rPr lang="hu-HU" b="1" dirty="0" err="1">
                <a:latin typeface="Segoe UI" panose="020B0502040204020203" pitchFamily="34" charset="0"/>
                <a:ea typeface="Segoe UI" panose="020B0502040204020203" pitchFamily="34" charset="0"/>
                <a:cs typeface="Segoe UI" panose="020B0502040204020203" pitchFamily="34" charset="0"/>
              </a:rPr>
              <a:t>ruling</a:t>
            </a:r>
            <a:r>
              <a:rPr lang="hu-HU" b="1" dirty="0">
                <a:latin typeface="Segoe UI" panose="020B0502040204020203" pitchFamily="34" charset="0"/>
                <a:ea typeface="Segoe UI" panose="020B0502040204020203" pitchFamily="34" charset="0"/>
                <a:cs typeface="Segoe UI" panose="020B0502040204020203" pitchFamily="34" charset="0"/>
              </a:rPr>
              <a:t> </a:t>
            </a:r>
            <a:r>
              <a:rPr lang="hu-HU" b="1" dirty="0" err="1">
                <a:latin typeface="Segoe UI" panose="020B0502040204020203" pitchFamily="34" charset="0"/>
                <a:ea typeface="Segoe UI" panose="020B0502040204020203" pitchFamily="34" charset="0"/>
                <a:cs typeface="Segoe UI" panose="020B0502040204020203" pitchFamily="34" charset="0"/>
              </a:rPr>
              <a:t>parties</a:t>
            </a:r>
            <a:endParaRPr lang="hu-HU" b="1" dirty="0">
              <a:latin typeface="Segoe UI" panose="020B0502040204020203" pitchFamily="34" charset="0"/>
              <a:ea typeface="Segoe UI" panose="020B0502040204020203" pitchFamily="34" charset="0"/>
              <a:cs typeface="Segoe UI" panose="020B0502040204020203" pitchFamily="34" charset="0"/>
            </a:endParaRPr>
          </a:p>
        </p:txBody>
      </p:sp>
      <p:sp>
        <p:nvSpPr>
          <p:cNvPr id="10" name="Bal oldali kapcsos zárójel 9"/>
          <p:cNvSpPr/>
          <p:nvPr/>
        </p:nvSpPr>
        <p:spPr>
          <a:xfrm rot="16200000">
            <a:off x="7406383" y="4655338"/>
            <a:ext cx="492111" cy="1552365"/>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hu-HU">
              <a:ln w="12700">
                <a:solidFill>
                  <a:schemeClr val="tx1"/>
                </a:solidFill>
              </a:ln>
            </a:endParaRPr>
          </a:p>
        </p:txBody>
      </p:sp>
    </p:spTree>
    <p:extLst>
      <p:ext uri="{BB962C8B-B14F-4D97-AF65-F5344CB8AC3E}">
        <p14:creationId xmlns:p14="http://schemas.microsoft.com/office/powerpoint/2010/main" val="2334345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rtalom helye 3"/>
          <p:cNvSpPr>
            <a:spLocks noGrp="1"/>
          </p:cNvSpPr>
          <p:nvPr>
            <p:ph sz="half" idx="2"/>
          </p:nvPr>
        </p:nvSpPr>
        <p:spPr>
          <a:xfrm>
            <a:off x="0" y="0"/>
            <a:ext cx="9144000" cy="6309320"/>
          </a:xfrm>
        </p:spPr>
        <p:txBody>
          <a:bodyPr anchor="ctr">
            <a:normAutofit/>
          </a:bodyPr>
          <a:lstStyle/>
          <a:p>
            <a:pPr algn="ctr">
              <a:lnSpc>
                <a:spcPct val="150000"/>
              </a:lnSpc>
            </a:pPr>
            <a:r>
              <a:rPr lang="hu-HU" sz="2800" b="1" dirty="0" err="1">
                <a:latin typeface="Segoe UI" panose="020B0502040204020203" pitchFamily="34" charset="0"/>
                <a:ea typeface="Segoe UI" panose="020B0502040204020203" pitchFamily="34" charset="0"/>
                <a:cs typeface="Segoe UI" panose="020B0502040204020203" pitchFamily="34" charset="0"/>
              </a:rPr>
              <a:t>Budget</a:t>
            </a:r>
            <a:r>
              <a:rPr lang="hu-HU" sz="2800" b="1" dirty="0">
                <a:latin typeface="Segoe UI" panose="020B0502040204020203" pitchFamily="34" charset="0"/>
                <a:ea typeface="Segoe UI" panose="020B0502040204020203" pitchFamily="34" charset="0"/>
                <a:cs typeface="Segoe UI" panose="020B0502040204020203" pitchFamily="34" charset="0"/>
              </a:rPr>
              <a:t> Bill </a:t>
            </a:r>
            <a:r>
              <a:rPr lang="hu-HU" sz="2800" b="1" dirty="0" err="1">
                <a:latin typeface="Segoe UI" panose="020B0502040204020203" pitchFamily="34" charset="0"/>
                <a:ea typeface="Segoe UI" panose="020B0502040204020203" pitchFamily="34" charset="0"/>
                <a:cs typeface="Segoe UI" panose="020B0502040204020203" pitchFamily="34" charset="0"/>
              </a:rPr>
              <a:t>execution</a:t>
            </a:r>
            <a:endParaRPr lang="hu-HU" sz="2800" b="1"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74383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605" y="116632"/>
            <a:ext cx="9165771" cy="576064"/>
          </a:xfrm>
        </p:spPr>
        <p:txBody>
          <a:bodyPr/>
          <a:lstStyle/>
          <a:p>
            <a:r>
              <a:rPr lang="hu-HU" dirty="0" err="1"/>
              <a:t>Process</a:t>
            </a:r>
            <a:r>
              <a:rPr lang="hu-HU" dirty="0"/>
              <a:t> of </a:t>
            </a:r>
            <a:r>
              <a:rPr lang="hu-HU" dirty="0" err="1"/>
              <a:t>budgetary</a:t>
            </a:r>
            <a:r>
              <a:rPr lang="hu-HU" dirty="0"/>
              <a:t> </a:t>
            </a:r>
            <a:r>
              <a:rPr lang="hu-HU" dirty="0" err="1"/>
              <a:t>execution</a:t>
            </a:r>
            <a:r>
              <a:rPr lang="hu-HU" dirty="0"/>
              <a:t> </a:t>
            </a:r>
          </a:p>
        </p:txBody>
      </p:sp>
      <p:sp>
        <p:nvSpPr>
          <p:cNvPr id="5" name="Dia számának helye 4"/>
          <p:cNvSpPr>
            <a:spLocks noGrp="1"/>
          </p:cNvSpPr>
          <p:nvPr>
            <p:ph type="sldNum" sz="quarter" idx="12"/>
          </p:nvPr>
        </p:nvSpPr>
        <p:spPr/>
        <p:txBody>
          <a:bodyPr/>
          <a:lstStyle/>
          <a:p>
            <a:fld id="{C7A22EB2-0342-4DD7-941B-0EE5FE384140}" type="slidenum">
              <a:rPr lang="x-none" smtClean="0">
                <a:solidFill>
                  <a:prstClr val="black">
                    <a:tint val="75000"/>
                  </a:prstClr>
                </a:solidFill>
              </a:rPr>
              <a:pPr/>
              <a:t>48</a:t>
            </a:fld>
            <a:endParaRPr lang="x-none">
              <a:solidFill>
                <a:prstClr val="black">
                  <a:tint val="75000"/>
                </a:prstClr>
              </a:solidFill>
            </a:endParaRPr>
          </a:p>
        </p:txBody>
      </p:sp>
      <p:cxnSp>
        <p:nvCxnSpPr>
          <p:cNvPr id="18" name="Egyenes összekötő 17"/>
          <p:cNvCxnSpPr/>
          <p:nvPr/>
        </p:nvCxnSpPr>
        <p:spPr>
          <a:xfrm>
            <a:off x="112452" y="692696"/>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Diagram 3"/>
          <p:cNvGraphicFramePr/>
          <p:nvPr>
            <p:extLst>
              <p:ext uri="{D42A27DB-BD31-4B8C-83A1-F6EECF244321}">
                <p14:modId xmlns:p14="http://schemas.microsoft.com/office/powerpoint/2010/main" val="4121903637"/>
              </p:ext>
            </p:extLst>
          </p:nvPr>
        </p:nvGraphicFramePr>
        <p:xfrm>
          <a:off x="112452" y="764704"/>
          <a:ext cx="8852036"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6399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771" y="116632"/>
            <a:ext cx="9165771" cy="576064"/>
          </a:xfrm>
        </p:spPr>
        <p:txBody>
          <a:bodyPr>
            <a:normAutofit/>
          </a:bodyPr>
          <a:lstStyle/>
          <a:p>
            <a:r>
              <a:rPr lang="hu-HU" sz="2400" dirty="0" err="1"/>
              <a:t>Interim</a:t>
            </a:r>
            <a:r>
              <a:rPr lang="hu-HU" sz="2400" dirty="0"/>
              <a:t> </a:t>
            </a:r>
            <a:r>
              <a:rPr lang="hu-HU" sz="2400" dirty="0" err="1"/>
              <a:t>Planning</a:t>
            </a:r>
            <a:r>
              <a:rPr lang="hu-HU" sz="2400" dirty="0"/>
              <a:t>: </a:t>
            </a:r>
            <a:r>
              <a:rPr lang="hu-HU" sz="2400" dirty="0" err="1"/>
              <a:t>Swedish</a:t>
            </a:r>
            <a:r>
              <a:rPr lang="hu-HU" sz="2400" dirty="0"/>
              <a:t> </a:t>
            </a:r>
            <a:r>
              <a:rPr lang="hu-HU" sz="2400" dirty="0" err="1"/>
              <a:t>model</a:t>
            </a:r>
            <a:endParaRPr lang="hu-HU" sz="2400" dirty="0"/>
          </a:p>
        </p:txBody>
      </p:sp>
      <p:pic>
        <p:nvPicPr>
          <p:cNvPr id="2049"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1458" t="24349" r="844" b="2776"/>
          <a:stretch/>
        </p:blipFill>
        <p:spPr bwMode="auto">
          <a:xfrm>
            <a:off x="112452" y="764705"/>
            <a:ext cx="8928992" cy="5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Egyenes összekötő 3"/>
          <p:cNvCxnSpPr/>
          <p:nvPr/>
        </p:nvCxnSpPr>
        <p:spPr>
          <a:xfrm>
            <a:off x="112452" y="692696"/>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494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Lekerekített téglalap 50"/>
          <p:cNvSpPr/>
          <p:nvPr/>
        </p:nvSpPr>
        <p:spPr>
          <a:xfrm>
            <a:off x="5119639" y="3654666"/>
            <a:ext cx="3600400" cy="72000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600" b="1">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50" name="Lekerekített téglalap 49"/>
          <p:cNvSpPr/>
          <p:nvPr/>
        </p:nvSpPr>
        <p:spPr>
          <a:xfrm>
            <a:off x="5067375" y="2670942"/>
            <a:ext cx="3600400" cy="72000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600" b="1">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48" name="Lekerekített téglalap 47"/>
          <p:cNvSpPr/>
          <p:nvPr/>
        </p:nvSpPr>
        <p:spPr>
          <a:xfrm>
            <a:off x="5104431" y="1673059"/>
            <a:ext cx="3600400" cy="72000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600" b="1">
              <a:solidFill>
                <a:schemeClr val="accent3">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47" name="Lekerekített téglalap 46"/>
          <p:cNvSpPr/>
          <p:nvPr/>
        </p:nvSpPr>
        <p:spPr>
          <a:xfrm>
            <a:off x="353944" y="1692184"/>
            <a:ext cx="3600400" cy="72000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400" b="1">
              <a:solidFill>
                <a:schemeClr val="accent3">
                  <a:lumMod val="75000"/>
                </a:schemeClr>
              </a:solidFill>
              <a:latin typeface="+mj-lt"/>
            </a:endParaRPr>
          </a:p>
        </p:txBody>
      </p:sp>
      <p:sp>
        <p:nvSpPr>
          <p:cNvPr id="44" name="Lekerekített téglalap 43"/>
          <p:cNvSpPr/>
          <p:nvPr/>
        </p:nvSpPr>
        <p:spPr>
          <a:xfrm>
            <a:off x="365864" y="2670942"/>
            <a:ext cx="3600400" cy="72000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400" b="1">
              <a:solidFill>
                <a:schemeClr val="bg1"/>
              </a:solidFill>
              <a:latin typeface="+mj-lt"/>
            </a:endParaRPr>
          </a:p>
        </p:txBody>
      </p:sp>
      <p:sp>
        <p:nvSpPr>
          <p:cNvPr id="2" name="Cím 1"/>
          <p:cNvSpPr>
            <a:spLocks noGrp="1"/>
          </p:cNvSpPr>
          <p:nvPr>
            <p:ph type="title"/>
          </p:nvPr>
        </p:nvSpPr>
        <p:spPr>
          <a:xfrm>
            <a:off x="0" y="63566"/>
            <a:ext cx="9165771" cy="652155"/>
          </a:xfrm>
        </p:spPr>
        <p:txBody>
          <a:bodyPr>
            <a:noAutofit/>
          </a:bodyPr>
          <a:lstStyle/>
          <a:p>
            <a:pPr indent="-342900"/>
            <a:r>
              <a:rPr lang="hu-HU" sz="2400" dirty="0" err="1">
                <a:latin typeface="Segoe UI" panose="020B0502040204020203" pitchFamily="34" charset="0"/>
                <a:ea typeface="Segoe UI" panose="020B0502040204020203" pitchFamily="34" charset="0"/>
                <a:cs typeface="Segoe UI" panose="020B0502040204020203" pitchFamily="34" charset="0"/>
              </a:rPr>
              <a:t>Fiscal</a:t>
            </a:r>
            <a:r>
              <a:rPr lang="hu-HU" sz="2400" dirty="0">
                <a:latin typeface="Segoe UI" panose="020B0502040204020203" pitchFamily="34" charset="0"/>
                <a:ea typeface="Segoe UI" panose="020B0502040204020203" pitchFamily="34" charset="0"/>
                <a:cs typeface="Segoe UI" panose="020B0502040204020203" pitchFamily="34" charset="0"/>
              </a:rPr>
              <a:t> </a:t>
            </a:r>
            <a:r>
              <a:rPr lang="hu-HU" sz="2400" dirty="0" err="1">
                <a:latin typeface="Segoe UI" panose="020B0502040204020203" pitchFamily="34" charset="0"/>
                <a:ea typeface="Segoe UI" panose="020B0502040204020203" pitchFamily="34" charset="0"/>
                <a:cs typeface="Segoe UI" panose="020B0502040204020203" pitchFamily="34" charset="0"/>
              </a:rPr>
              <a:t>rules</a:t>
            </a:r>
            <a:endParaRPr lang="en-US" sz="2400" dirty="0">
              <a:latin typeface="Segoe UI" panose="020B0502040204020203" pitchFamily="34" charset="0"/>
              <a:ea typeface="Segoe UI" panose="020B0502040204020203" pitchFamily="34" charset="0"/>
              <a:cs typeface="Segoe UI" panose="020B0502040204020203" pitchFamily="34" charset="0"/>
            </a:endParaRPr>
          </a:p>
        </p:txBody>
      </p:sp>
      <p:sp>
        <p:nvSpPr>
          <p:cNvPr id="6" name="Dia számának helye 3"/>
          <p:cNvSpPr>
            <a:spLocks noGrp="1"/>
          </p:cNvSpPr>
          <p:nvPr>
            <p:ph type="sldNum" sz="quarter" idx="4294967295"/>
          </p:nvPr>
        </p:nvSpPr>
        <p:spPr>
          <a:xfrm>
            <a:off x="6876256" y="6406514"/>
            <a:ext cx="2133600" cy="365125"/>
          </a:xfrm>
          <a:prstGeom prst="rect">
            <a:avLst/>
          </a:prstGeom>
        </p:spPr>
        <p:txBody>
          <a:bodyPr vert="horz" lIns="91440" tIns="45720" rIns="91440" bIns="45720" rtlCol="0" anchor="ctr"/>
          <a:lstStyle/>
          <a:p>
            <a:fld id="{C7A22EB2-0342-4DD7-941B-0EE5FE384140}" type="slidenum">
              <a:rPr lang="x-none" sz="1600" b="0">
                <a:solidFill>
                  <a:schemeClr val="bg1"/>
                </a:solidFill>
              </a:rPr>
              <a:pPr/>
              <a:t>5</a:t>
            </a:fld>
            <a:endParaRPr lang="x-none" sz="1600" b="0">
              <a:solidFill>
                <a:schemeClr val="bg1"/>
              </a:solidFill>
            </a:endParaRPr>
          </a:p>
        </p:txBody>
      </p:sp>
      <p:sp>
        <p:nvSpPr>
          <p:cNvPr id="3" name="Szövegdoboz 2"/>
          <p:cNvSpPr txBox="1"/>
          <p:nvPr/>
        </p:nvSpPr>
        <p:spPr>
          <a:xfrm>
            <a:off x="365864" y="1028244"/>
            <a:ext cx="3456384" cy="369332"/>
          </a:xfrm>
          <a:prstGeom prst="rect">
            <a:avLst/>
          </a:prstGeom>
          <a:noFill/>
        </p:spPr>
        <p:txBody>
          <a:bodyPr wrap="square" rtlCol="0">
            <a:spAutoFit/>
          </a:bodyPr>
          <a:lstStyle/>
          <a:p>
            <a:pPr algn="ctr"/>
            <a:r>
              <a:rPr lang="hu-HU" b="1" dirty="0"/>
              <a:t>National </a:t>
            </a:r>
            <a:r>
              <a:rPr lang="hu-HU" b="1" dirty="0" err="1"/>
              <a:t>fiscal</a:t>
            </a:r>
            <a:r>
              <a:rPr lang="hu-HU" b="1" dirty="0"/>
              <a:t> </a:t>
            </a:r>
            <a:r>
              <a:rPr lang="hu-HU" b="1" dirty="0" err="1"/>
              <a:t>rules</a:t>
            </a:r>
            <a:endParaRPr lang="hu-HU" b="1" dirty="0"/>
          </a:p>
        </p:txBody>
      </p:sp>
      <p:sp>
        <p:nvSpPr>
          <p:cNvPr id="8" name="Szövegdoboz 7"/>
          <p:cNvSpPr txBox="1"/>
          <p:nvPr/>
        </p:nvSpPr>
        <p:spPr>
          <a:xfrm>
            <a:off x="5088057" y="1028244"/>
            <a:ext cx="3672408" cy="369332"/>
          </a:xfrm>
          <a:prstGeom prst="rect">
            <a:avLst/>
          </a:prstGeom>
          <a:noFill/>
        </p:spPr>
        <p:txBody>
          <a:bodyPr wrap="square" rtlCol="0">
            <a:spAutoFit/>
          </a:bodyPr>
          <a:lstStyle/>
          <a:p>
            <a:pPr algn="ctr"/>
            <a:r>
              <a:rPr lang="hu-HU" b="1" dirty="0"/>
              <a:t>The European Union’s </a:t>
            </a:r>
            <a:r>
              <a:rPr lang="hu-HU" b="1" dirty="0" err="1"/>
              <a:t>fiscal</a:t>
            </a:r>
            <a:r>
              <a:rPr lang="hu-HU" b="1" dirty="0"/>
              <a:t> </a:t>
            </a:r>
            <a:r>
              <a:rPr lang="hu-HU" b="1" dirty="0" err="1"/>
              <a:t>rules</a:t>
            </a:r>
            <a:endParaRPr lang="hu-HU" b="1" dirty="0"/>
          </a:p>
        </p:txBody>
      </p:sp>
      <p:sp>
        <p:nvSpPr>
          <p:cNvPr id="23" name="Szövegdoboz 22"/>
          <p:cNvSpPr txBox="1"/>
          <p:nvPr/>
        </p:nvSpPr>
        <p:spPr>
          <a:xfrm>
            <a:off x="361984" y="2875895"/>
            <a:ext cx="3600000" cy="307777"/>
          </a:xfrm>
          <a:prstGeom prst="rect">
            <a:avLst/>
          </a:prstGeom>
          <a:noFill/>
        </p:spPr>
        <p:txBody>
          <a:bodyPr wrap="square" rtlCol="0">
            <a:spAutoFit/>
          </a:bodyPr>
          <a:lstStyle/>
          <a:p>
            <a:pPr algn="ctr"/>
            <a:r>
              <a:rPr lang="hu-HU" sz="1400" b="1" dirty="0" err="1">
                <a:solidFill>
                  <a:schemeClr val="bg1"/>
                </a:solidFill>
                <a:latin typeface="Segoe UI" panose="020B0502040204020203" pitchFamily="34" charset="0"/>
                <a:ea typeface="Segoe UI" panose="020B0502040204020203" pitchFamily="34" charset="0"/>
                <a:cs typeface="Segoe UI" panose="020B0502040204020203" pitchFamily="34" charset="0"/>
              </a:rPr>
              <a:t>Budget</a:t>
            </a:r>
            <a:r>
              <a:rPr lang="hu-HU"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hu-HU" sz="1400" b="1" dirty="0" err="1">
                <a:solidFill>
                  <a:schemeClr val="bg1"/>
                </a:solidFill>
                <a:latin typeface="Segoe UI" panose="020B0502040204020203" pitchFamily="34" charset="0"/>
                <a:ea typeface="Segoe UI" panose="020B0502040204020203" pitchFamily="34" charset="0"/>
                <a:cs typeface="Segoe UI" panose="020B0502040204020203" pitchFamily="34" charset="0"/>
              </a:rPr>
              <a:t>balance</a:t>
            </a:r>
            <a:r>
              <a:rPr lang="hu-HU"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hu-HU" sz="1400" b="1" dirty="0" err="1">
                <a:solidFill>
                  <a:schemeClr val="bg1"/>
                </a:solidFill>
                <a:latin typeface="Segoe UI" panose="020B0502040204020203" pitchFamily="34" charset="0"/>
                <a:ea typeface="Segoe UI" panose="020B0502040204020203" pitchFamily="34" charset="0"/>
                <a:cs typeface="Segoe UI" panose="020B0502040204020203" pitchFamily="34" charset="0"/>
              </a:rPr>
              <a:t>rule</a:t>
            </a:r>
            <a:r>
              <a:rPr lang="hu-HU"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 (Maastricht 3%)</a:t>
            </a:r>
          </a:p>
        </p:txBody>
      </p:sp>
      <p:sp>
        <p:nvSpPr>
          <p:cNvPr id="5" name="Szövegdoboz 4"/>
          <p:cNvSpPr txBox="1"/>
          <p:nvPr/>
        </p:nvSpPr>
        <p:spPr>
          <a:xfrm>
            <a:off x="354344" y="1927876"/>
            <a:ext cx="3600000" cy="307777"/>
          </a:xfrm>
          <a:prstGeom prst="rect">
            <a:avLst/>
          </a:prstGeom>
          <a:noFill/>
        </p:spPr>
        <p:txBody>
          <a:bodyPr wrap="square" rtlCol="0">
            <a:spAutoFit/>
          </a:bodyPr>
          <a:lstStyle/>
          <a:p>
            <a:pPr algn="ctr"/>
            <a:r>
              <a:rPr lang="hu-HU"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National </a:t>
            </a:r>
            <a:r>
              <a:rPr lang="hu-HU" sz="1400" b="1" dirty="0" err="1">
                <a:solidFill>
                  <a:schemeClr val="bg1"/>
                </a:solidFill>
                <a:latin typeface="Segoe UI" panose="020B0502040204020203" pitchFamily="34" charset="0"/>
                <a:ea typeface="Segoe UI" panose="020B0502040204020203" pitchFamily="34" charset="0"/>
                <a:cs typeface="Segoe UI" panose="020B0502040204020203" pitchFamily="34" charset="0"/>
              </a:rPr>
              <a:t>debt</a:t>
            </a:r>
            <a:r>
              <a:rPr lang="hu-HU"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hu-HU" sz="1400" b="1" dirty="0" err="1">
                <a:solidFill>
                  <a:schemeClr val="bg1"/>
                </a:solidFill>
                <a:latin typeface="Segoe UI" panose="020B0502040204020203" pitchFamily="34" charset="0"/>
                <a:ea typeface="Segoe UI" panose="020B0502040204020203" pitchFamily="34" charset="0"/>
                <a:cs typeface="Segoe UI" panose="020B0502040204020203" pitchFamily="34" charset="0"/>
              </a:rPr>
              <a:t>rule</a:t>
            </a:r>
            <a:endParaRPr lang="hu-HU" sz="14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32" name="Szövegdoboz 31"/>
          <p:cNvSpPr txBox="1"/>
          <p:nvPr/>
        </p:nvSpPr>
        <p:spPr>
          <a:xfrm>
            <a:off x="5104831" y="1901764"/>
            <a:ext cx="3600000" cy="307777"/>
          </a:xfrm>
          <a:prstGeom prst="rect">
            <a:avLst/>
          </a:prstGeom>
          <a:noFill/>
        </p:spPr>
        <p:txBody>
          <a:bodyPr wrap="square" rtlCol="0" anchor="ctr">
            <a:spAutoFit/>
          </a:bodyPr>
          <a:lstStyle/>
          <a:p>
            <a:pPr algn="ctr"/>
            <a:r>
              <a:rPr lang="hu-HU" sz="1400" b="1" dirty="0" err="1">
                <a:solidFill>
                  <a:schemeClr val="bg1"/>
                </a:solidFill>
                <a:latin typeface="Segoe UI" panose="020B0502040204020203" pitchFamily="34" charset="0"/>
                <a:ea typeface="Segoe UI" panose="020B0502040204020203" pitchFamily="34" charset="0"/>
                <a:cs typeface="Segoe UI" panose="020B0502040204020203" pitchFamily="34" charset="0"/>
              </a:rPr>
              <a:t>Debt</a:t>
            </a:r>
            <a:r>
              <a:rPr lang="hu-HU"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hu-HU" sz="1400" b="1" dirty="0" err="1">
                <a:solidFill>
                  <a:schemeClr val="bg1"/>
                </a:solidFill>
                <a:latin typeface="Segoe UI" panose="020B0502040204020203" pitchFamily="34" charset="0"/>
                <a:ea typeface="Segoe UI" panose="020B0502040204020203" pitchFamily="34" charset="0"/>
                <a:cs typeface="Segoe UI" panose="020B0502040204020203" pitchFamily="34" charset="0"/>
              </a:rPr>
              <a:t>rules</a:t>
            </a:r>
            <a:endParaRPr lang="hu-HU" sz="1400" b="1" spc="-7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37" name="Szövegdoboz 36"/>
          <p:cNvSpPr txBox="1"/>
          <p:nvPr/>
        </p:nvSpPr>
        <p:spPr>
          <a:xfrm>
            <a:off x="5067775" y="2857784"/>
            <a:ext cx="3600000" cy="307777"/>
          </a:xfrm>
          <a:prstGeom prst="rect">
            <a:avLst/>
          </a:prstGeom>
          <a:noFill/>
        </p:spPr>
        <p:txBody>
          <a:bodyPr wrap="square" rtlCol="0" anchor="ctr">
            <a:spAutoFit/>
          </a:bodyPr>
          <a:lstStyle/>
          <a:p>
            <a:pPr algn="ctr"/>
            <a:r>
              <a:rPr lang="hu-HU" sz="1400" b="1" dirty="0" err="1">
                <a:solidFill>
                  <a:schemeClr val="bg1"/>
                </a:solidFill>
                <a:latin typeface="Segoe UI" panose="020B0502040204020203" pitchFamily="34" charset="0"/>
                <a:ea typeface="Segoe UI" panose="020B0502040204020203" pitchFamily="34" charset="0"/>
                <a:cs typeface="Segoe UI" panose="020B0502040204020203" pitchFamily="34" charset="0"/>
              </a:rPr>
              <a:t>Budget</a:t>
            </a:r>
            <a:r>
              <a:rPr lang="hu-HU"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hu-HU" sz="1400" b="1" dirty="0" err="1">
                <a:solidFill>
                  <a:schemeClr val="bg1"/>
                </a:solidFill>
                <a:latin typeface="Segoe UI" panose="020B0502040204020203" pitchFamily="34" charset="0"/>
                <a:ea typeface="Segoe UI" panose="020B0502040204020203" pitchFamily="34" charset="0"/>
                <a:cs typeface="Segoe UI" panose="020B0502040204020203" pitchFamily="34" charset="0"/>
              </a:rPr>
              <a:t>balance</a:t>
            </a:r>
            <a:r>
              <a:rPr lang="hu-HU"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hu-HU" sz="1400" b="1" dirty="0" err="1">
                <a:solidFill>
                  <a:schemeClr val="bg1"/>
                </a:solidFill>
                <a:latin typeface="Segoe UI" panose="020B0502040204020203" pitchFamily="34" charset="0"/>
                <a:ea typeface="Segoe UI" panose="020B0502040204020203" pitchFamily="34" charset="0"/>
                <a:cs typeface="Segoe UI" panose="020B0502040204020203" pitchFamily="34" charset="0"/>
              </a:rPr>
              <a:t>rule</a:t>
            </a:r>
            <a:r>
              <a:rPr lang="hu-HU"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 (Maastricht 3%)</a:t>
            </a:r>
          </a:p>
        </p:txBody>
      </p:sp>
      <p:cxnSp>
        <p:nvCxnSpPr>
          <p:cNvPr id="7" name="Egyenes összekötő 6"/>
          <p:cNvCxnSpPr/>
          <p:nvPr/>
        </p:nvCxnSpPr>
        <p:spPr>
          <a:xfrm>
            <a:off x="179512" y="1532300"/>
            <a:ext cx="8712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5" name="Lekerekített téglalap 34"/>
          <p:cNvSpPr/>
          <p:nvPr/>
        </p:nvSpPr>
        <p:spPr>
          <a:xfrm>
            <a:off x="344097" y="3671313"/>
            <a:ext cx="3600400" cy="72000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400" b="1">
              <a:solidFill>
                <a:schemeClr val="bg1"/>
              </a:solidFill>
              <a:latin typeface="+mj-lt"/>
            </a:endParaRPr>
          </a:p>
        </p:txBody>
      </p:sp>
      <p:sp>
        <p:nvSpPr>
          <p:cNvPr id="39" name="Szövegdoboz 38"/>
          <p:cNvSpPr txBox="1"/>
          <p:nvPr/>
        </p:nvSpPr>
        <p:spPr>
          <a:xfrm>
            <a:off x="294056" y="3769703"/>
            <a:ext cx="3600000" cy="523220"/>
          </a:xfrm>
          <a:prstGeom prst="rect">
            <a:avLst/>
          </a:prstGeom>
          <a:solidFill>
            <a:schemeClr val="accent3">
              <a:lumMod val="75000"/>
            </a:schemeClr>
          </a:solidFill>
        </p:spPr>
        <p:txBody>
          <a:bodyPr wrap="square" rtlCol="0" anchor="ctr">
            <a:spAutoFit/>
          </a:bodyPr>
          <a:lstStyle/>
          <a:p>
            <a:pPr algn="ctr"/>
            <a:r>
              <a:rPr lang="hu-HU" sz="1400" b="1" dirty="0" err="1">
                <a:solidFill>
                  <a:schemeClr val="bg1"/>
                </a:solidFill>
                <a:latin typeface="Segoe UI" panose="020B0502040204020203" pitchFamily="34" charset="0"/>
                <a:ea typeface="Segoe UI" panose="020B0502040204020203" pitchFamily="34" charset="0"/>
                <a:cs typeface="Segoe UI" panose="020B0502040204020203" pitchFamily="34" charset="0"/>
              </a:rPr>
              <a:t>Medium-term</a:t>
            </a:r>
            <a:r>
              <a:rPr lang="hu-HU"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hu-HU" sz="1400" b="1" dirty="0" err="1">
                <a:solidFill>
                  <a:schemeClr val="bg1"/>
                </a:solidFill>
                <a:latin typeface="Segoe UI" panose="020B0502040204020203" pitchFamily="34" charset="0"/>
                <a:ea typeface="Segoe UI" panose="020B0502040204020203" pitchFamily="34" charset="0"/>
                <a:cs typeface="Segoe UI" panose="020B0502040204020203" pitchFamily="34" charset="0"/>
              </a:rPr>
              <a:t>Budgetary</a:t>
            </a:r>
            <a:r>
              <a:rPr lang="hu-HU"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hu-HU" sz="1400" b="1" dirty="0" err="1">
                <a:solidFill>
                  <a:schemeClr val="bg1"/>
                </a:solidFill>
                <a:latin typeface="Segoe UI" panose="020B0502040204020203" pitchFamily="34" charset="0"/>
                <a:ea typeface="Segoe UI" panose="020B0502040204020203" pitchFamily="34" charset="0"/>
                <a:cs typeface="Segoe UI" panose="020B0502040204020203" pitchFamily="34" charset="0"/>
              </a:rPr>
              <a:t>Objective</a:t>
            </a:r>
            <a:r>
              <a:rPr lang="hu-HU"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 (MTO)</a:t>
            </a:r>
          </a:p>
        </p:txBody>
      </p:sp>
      <p:sp>
        <p:nvSpPr>
          <p:cNvPr id="40" name="Szövegdoboz 39"/>
          <p:cNvSpPr txBox="1"/>
          <p:nvPr/>
        </p:nvSpPr>
        <p:spPr>
          <a:xfrm>
            <a:off x="5140835" y="3769703"/>
            <a:ext cx="3600000" cy="523220"/>
          </a:xfrm>
          <a:prstGeom prst="rect">
            <a:avLst/>
          </a:prstGeom>
          <a:noFill/>
        </p:spPr>
        <p:txBody>
          <a:bodyPr wrap="square" rtlCol="0" anchor="ctr">
            <a:spAutoFit/>
          </a:bodyPr>
          <a:lstStyle/>
          <a:p>
            <a:pPr algn="ctr"/>
            <a:r>
              <a:rPr lang="hu-HU" sz="1400" b="1" dirty="0" err="1">
                <a:solidFill>
                  <a:schemeClr val="bg1"/>
                </a:solidFill>
                <a:latin typeface="Segoe UI" panose="020B0502040204020203" pitchFamily="34" charset="0"/>
                <a:ea typeface="Segoe UI" panose="020B0502040204020203" pitchFamily="34" charset="0"/>
                <a:cs typeface="Segoe UI" panose="020B0502040204020203" pitchFamily="34" charset="0"/>
              </a:rPr>
              <a:t>Medium-term</a:t>
            </a:r>
            <a:r>
              <a:rPr lang="hu-HU"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hu-HU" sz="1400" b="1" dirty="0" err="1">
                <a:solidFill>
                  <a:schemeClr val="bg1"/>
                </a:solidFill>
                <a:latin typeface="Segoe UI" panose="020B0502040204020203" pitchFamily="34" charset="0"/>
                <a:ea typeface="Segoe UI" panose="020B0502040204020203" pitchFamily="34" charset="0"/>
                <a:cs typeface="Segoe UI" panose="020B0502040204020203" pitchFamily="34" charset="0"/>
              </a:rPr>
              <a:t>Budgetary</a:t>
            </a:r>
            <a:r>
              <a:rPr lang="hu-HU"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hu-HU" sz="1400" b="1" dirty="0" err="1">
                <a:solidFill>
                  <a:schemeClr val="bg1"/>
                </a:solidFill>
                <a:latin typeface="Segoe UI" panose="020B0502040204020203" pitchFamily="34" charset="0"/>
                <a:ea typeface="Segoe UI" panose="020B0502040204020203" pitchFamily="34" charset="0"/>
                <a:cs typeface="Segoe UI" panose="020B0502040204020203" pitchFamily="34" charset="0"/>
              </a:rPr>
              <a:t>Objective</a:t>
            </a:r>
            <a:r>
              <a:rPr lang="hu-HU"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 (MTO)</a:t>
            </a:r>
          </a:p>
        </p:txBody>
      </p:sp>
      <p:cxnSp>
        <p:nvCxnSpPr>
          <p:cNvPr id="13" name="Egyenes összekötő 12"/>
          <p:cNvCxnSpPr/>
          <p:nvPr/>
        </p:nvCxnSpPr>
        <p:spPr>
          <a:xfrm>
            <a:off x="107504" y="835462"/>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9" name="Lekerekített téglalap 28"/>
          <p:cNvSpPr/>
          <p:nvPr/>
        </p:nvSpPr>
        <p:spPr>
          <a:xfrm>
            <a:off x="5140835" y="4664386"/>
            <a:ext cx="3600400" cy="720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600" b="1">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30" name="Szövegdoboz 29"/>
          <p:cNvSpPr txBox="1"/>
          <p:nvPr/>
        </p:nvSpPr>
        <p:spPr>
          <a:xfrm>
            <a:off x="5141235" y="4870497"/>
            <a:ext cx="3600000" cy="307777"/>
          </a:xfrm>
          <a:prstGeom prst="rect">
            <a:avLst/>
          </a:prstGeom>
          <a:noFill/>
        </p:spPr>
        <p:txBody>
          <a:bodyPr wrap="square" rtlCol="0" anchor="ctr">
            <a:spAutoFit/>
          </a:bodyPr>
          <a:lstStyle/>
          <a:p>
            <a:pPr algn="ctr"/>
            <a:r>
              <a:rPr lang="hu-HU" sz="1400" b="1" dirty="0" err="1">
                <a:solidFill>
                  <a:schemeClr val="bg1"/>
                </a:solidFill>
                <a:latin typeface="Segoe UI" panose="020B0502040204020203" pitchFamily="34" charset="0"/>
                <a:ea typeface="Segoe UI" panose="020B0502040204020203" pitchFamily="34" charset="0"/>
                <a:cs typeface="Segoe UI" panose="020B0502040204020203" pitchFamily="34" charset="0"/>
              </a:rPr>
              <a:t>Expenditure</a:t>
            </a:r>
            <a:r>
              <a:rPr lang="hu-HU"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hu-HU" sz="1400" b="1" dirty="0" err="1">
                <a:solidFill>
                  <a:schemeClr val="bg1"/>
                </a:solidFill>
                <a:latin typeface="Segoe UI" panose="020B0502040204020203" pitchFamily="34" charset="0"/>
                <a:ea typeface="Segoe UI" panose="020B0502040204020203" pitchFamily="34" charset="0"/>
                <a:cs typeface="Segoe UI" panose="020B0502040204020203" pitchFamily="34" charset="0"/>
              </a:rPr>
              <a:t>rule</a:t>
            </a:r>
            <a:endParaRPr lang="hu-HU" sz="14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75686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Quick </a:t>
            </a:r>
            <a:r>
              <a:rPr lang="hu-HU" dirty="0" err="1"/>
              <a:t>report</a:t>
            </a:r>
            <a:r>
              <a:rPr lang="hu-HU" dirty="0"/>
              <a:t> and monitoring</a:t>
            </a:r>
          </a:p>
        </p:txBody>
      </p:sp>
      <p:sp>
        <p:nvSpPr>
          <p:cNvPr id="4" name="Tartalom helye 3"/>
          <p:cNvSpPr>
            <a:spLocks noGrp="1"/>
          </p:cNvSpPr>
          <p:nvPr>
            <p:ph sz="half" idx="2"/>
          </p:nvPr>
        </p:nvSpPr>
        <p:spPr>
          <a:xfrm>
            <a:off x="4716016" y="842727"/>
            <a:ext cx="4140000" cy="5292007"/>
          </a:xfrm>
        </p:spPr>
        <p:txBody>
          <a:bodyPr/>
          <a:lstStyle/>
          <a:p>
            <a:pPr algn="just"/>
            <a:r>
              <a:rPr lang="en-US" sz="1600" b="1" dirty="0">
                <a:latin typeface="Segoe UI" panose="020B0502040204020203" pitchFamily="34" charset="0"/>
                <a:ea typeface="Segoe UI" panose="020B0502040204020203" pitchFamily="34" charset="0"/>
                <a:cs typeface="Segoe UI" panose="020B0502040204020203" pitchFamily="34" charset="0"/>
              </a:rPr>
              <a:t>Detailed information on the state of central government finances at </a:t>
            </a:r>
            <a:r>
              <a:rPr lang="hu-HU" sz="1600" b="1" dirty="0" err="1">
                <a:latin typeface="Segoe UI" panose="020B0502040204020203" pitchFamily="34" charset="0"/>
                <a:ea typeface="Segoe UI" panose="020B0502040204020203" pitchFamily="34" charset="0"/>
                <a:cs typeface="Segoe UI" panose="020B0502040204020203" pitchFamily="34" charset="0"/>
              </a:rPr>
              <a:t>the</a:t>
            </a:r>
            <a:r>
              <a:rPr lang="hu-HU" sz="1600" b="1" dirty="0">
                <a:latin typeface="Segoe UI" panose="020B0502040204020203" pitchFamily="34" charset="0"/>
                <a:ea typeface="Segoe UI" panose="020B0502040204020203" pitchFamily="34" charset="0"/>
                <a:cs typeface="Segoe UI" panose="020B0502040204020203" pitchFamily="34" charset="0"/>
              </a:rPr>
              <a:t> </a:t>
            </a:r>
            <a:r>
              <a:rPr lang="en-US" sz="1600" b="1" dirty="0">
                <a:latin typeface="Segoe UI" panose="020B0502040204020203" pitchFamily="34" charset="0"/>
                <a:ea typeface="Segoe UI" panose="020B0502040204020203" pitchFamily="34" charset="0"/>
                <a:cs typeface="Segoe UI" panose="020B0502040204020203" pitchFamily="34" charset="0"/>
              </a:rPr>
              <a:t>end</a:t>
            </a:r>
            <a:r>
              <a:rPr lang="hu-HU" sz="1600" b="1" dirty="0">
                <a:latin typeface="Segoe UI" panose="020B0502040204020203" pitchFamily="34" charset="0"/>
                <a:ea typeface="Segoe UI" panose="020B0502040204020203" pitchFamily="34" charset="0"/>
                <a:cs typeface="Segoe UI" panose="020B0502040204020203" pitchFamily="34" charset="0"/>
              </a:rPr>
              <a:t> of </a:t>
            </a:r>
            <a:r>
              <a:rPr lang="en-US" sz="1600" b="1" dirty="0">
                <a:latin typeface="Segoe UI" panose="020B0502040204020203" pitchFamily="34" charset="0"/>
                <a:ea typeface="Segoe UI" panose="020B0502040204020203" pitchFamily="34" charset="0"/>
                <a:cs typeface="Segoe UI" panose="020B0502040204020203" pitchFamily="34" charset="0"/>
              </a:rPr>
              <a:t>May 2018</a:t>
            </a:r>
            <a:endParaRPr lang="hu-HU"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114" t="8889" r="30052" b="3056"/>
          <a:stretch/>
        </p:blipFill>
        <p:spPr bwMode="auto">
          <a:xfrm>
            <a:off x="4860032" y="1814734"/>
            <a:ext cx="3695473" cy="43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artalom helye 3"/>
          <p:cNvSpPr txBox="1">
            <a:spLocks/>
          </p:cNvSpPr>
          <p:nvPr/>
        </p:nvSpPr>
        <p:spPr>
          <a:xfrm>
            <a:off x="323528" y="914734"/>
            <a:ext cx="4140000" cy="522000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algn="ctr"/>
            <a:r>
              <a:rPr lang="hu-HU" sz="1600" b="1" dirty="0">
                <a:latin typeface="Segoe UI" panose="020B0502040204020203" pitchFamily="34" charset="0"/>
                <a:ea typeface="Segoe UI" panose="020B0502040204020203" pitchFamily="34" charset="0"/>
                <a:cs typeface="Segoe UI" panose="020B0502040204020203" pitchFamily="34" charset="0"/>
              </a:rPr>
              <a:t>Quick </a:t>
            </a:r>
            <a:r>
              <a:rPr lang="hu-HU" sz="1600" b="1" dirty="0" err="1">
                <a:latin typeface="Segoe UI" panose="020B0502040204020203" pitchFamily="34" charset="0"/>
                <a:ea typeface="Segoe UI" panose="020B0502040204020203" pitchFamily="34" charset="0"/>
                <a:cs typeface="Segoe UI" panose="020B0502040204020203" pitchFamily="34" charset="0"/>
              </a:rPr>
              <a:t>report</a:t>
            </a:r>
            <a:endParaRPr lang="hu-HU" sz="1600" b="1" dirty="0">
              <a:latin typeface="Segoe UI" panose="020B0502040204020203" pitchFamily="34" charset="0"/>
              <a:ea typeface="Segoe UI" panose="020B0502040204020203" pitchFamily="34" charset="0"/>
              <a:cs typeface="Segoe UI" panose="020B0502040204020203" pitchFamily="34" charset="0"/>
            </a:endParaRPr>
          </a:p>
          <a:p>
            <a:endParaRPr lang="hu-HU" dirty="0"/>
          </a:p>
        </p:txBody>
      </p:sp>
      <p:pic>
        <p:nvPicPr>
          <p:cNvPr id="307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0833" t="9074" r="30990" b="4815"/>
          <a:stretch/>
        </p:blipFill>
        <p:spPr bwMode="auto">
          <a:xfrm>
            <a:off x="431168" y="1596637"/>
            <a:ext cx="3348000" cy="4538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Egyenes összekötő 6"/>
          <p:cNvCxnSpPr/>
          <p:nvPr/>
        </p:nvCxnSpPr>
        <p:spPr>
          <a:xfrm>
            <a:off x="112452" y="692696"/>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2909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771" y="116632"/>
            <a:ext cx="9165771" cy="576064"/>
          </a:xfrm>
        </p:spPr>
        <p:txBody>
          <a:bodyPr>
            <a:normAutofit/>
          </a:bodyPr>
          <a:lstStyle/>
          <a:p>
            <a:r>
              <a:rPr lang="hu-HU" altLang="en-US" sz="2400" dirty="0" err="1"/>
              <a:t>Amendment</a:t>
            </a:r>
            <a:r>
              <a:rPr lang="hu-HU" altLang="en-US" sz="2400" dirty="0"/>
              <a:t> and </a:t>
            </a:r>
            <a:r>
              <a:rPr lang="hu-HU" altLang="en-US" sz="2400" dirty="0" err="1"/>
              <a:t>transfer</a:t>
            </a:r>
            <a:r>
              <a:rPr lang="hu-HU" altLang="en-US" sz="2400" dirty="0"/>
              <a:t> of  </a:t>
            </a:r>
            <a:r>
              <a:rPr lang="hu-HU" altLang="en-US" sz="2400" dirty="0" err="1"/>
              <a:t>appropriations</a:t>
            </a:r>
            <a:endParaRPr lang="hu-HU" altLang="en-US" sz="2400" dirty="0"/>
          </a:p>
        </p:txBody>
      </p:sp>
      <p:cxnSp>
        <p:nvCxnSpPr>
          <p:cNvPr id="7" name="Egyenes összekötő 6"/>
          <p:cNvCxnSpPr/>
          <p:nvPr/>
        </p:nvCxnSpPr>
        <p:spPr>
          <a:xfrm>
            <a:off x="112452" y="692696"/>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églalap 4"/>
          <p:cNvSpPr/>
          <p:nvPr/>
        </p:nvSpPr>
        <p:spPr>
          <a:xfrm>
            <a:off x="89582" y="723206"/>
            <a:ext cx="8928992" cy="5324535"/>
          </a:xfrm>
          <a:prstGeom prst="rect">
            <a:avLst/>
          </a:prstGeom>
        </p:spPr>
        <p:txBody>
          <a:bodyPr wrap="square">
            <a:spAutoFit/>
          </a:bodyPr>
          <a:lstStyle/>
          <a:p>
            <a:pPr algn="just">
              <a:spcBef>
                <a:spcPts val="1200"/>
              </a:spcBef>
              <a:spcAft>
                <a:spcPts val="1200"/>
              </a:spcAft>
            </a:pPr>
            <a:r>
              <a:rPr lang="hu-HU" altLang="en-US" sz="1600" b="1" u="sng" dirty="0" err="1">
                <a:latin typeface="Segoe UI" panose="020B0502040204020203" pitchFamily="34" charset="0"/>
                <a:ea typeface="Segoe UI" panose="020B0502040204020203" pitchFamily="34" charset="0"/>
                <a:cs typeface="Segoe UI" panose="020B0502040204020203" pitchFamily="34" charset="0"/>
              </a:rPr>
              <a:t>Amendment</a:t>
            </a:r>
            <a:r>
              <a:rPr lang="hu-HU" altLang="en-US" sz="1600" b="1" u="sng" dirty="0">
                <a:latin typeface="Segoe UI" panose="020B0502040204020203" pitchFamily="34" charset="0"/>
                <a:ea typeface="Segoe UI" panose="020B0502040204020203" pitchFamily="34" charset="0"/>
                <a:cs typeface="Segoe UI" panose="020B0502040204020203" pitchFamily="34" charset="0"/>
              </a:rPr>
              <a:t> of  </a:t>
            </a:r>
            <a:r>
              <a:rPr lang="hu-HU" altLang="en-US" sz="1600" b="1" u="sng" dirty="0" err="1">
                <a:latin typeface="Segoe UI" panose="020B0502040204020203" pitchFamily="34" charset="0"/>
                <a:ea typeface="Segoe UI" panose="020B0502040204020203" pitchFamily="34" charset="0"/>
                <a:cs typeface="Segoe UI" panose="020B0502040204020203" pitchFamily="34" charset="0"/>
              </a:rPr>
              <a:t>appropriations</a:t>
            </a:r>
            <a:endParaRPr lang="hu-HU" altLang="en-US" sz="1600" b="1" u="sng" dirty="0">
              <a:latin typeface="Segoe UI" panose="020B0502040204020203" pitchFamily="34" charset="0"/>
              <a:ea typeface="Segoe UI" panose="020B0502040204020203" pitchFamily="34" charset="0"/>
              <a:cs typeface="Segoe UI" panose="020B0502040204020203" pitchFamily="34" charset="0"/>
            </a:endParaRPr>
          </a:p>
          <a:p>
            <a:pPr marL="342900" indent="-342900" algn="just">
              <a:spcBef>
                <a:spcPts val="1200"/>
              </a:spcBef>
              <a:spcAft>
                <a:spcPts val="1200"/>
              </a:spcAft>
              <a:buFont typeface="Wingdings" panose="05000000000000000000" pitchFamily="2" charset="2"/>
              <a:buChar char="ü"/>
            </a:pPr>
            <a:r>
              <a:rPr lang="hu-HU" altLang="en-US" sz="1400" b="1" dirty="0" err="1">
                <a:latin typeface="Segoe UI" panose="020B0502040204020203" pitchFamily="34" charset="0"/>
                <a:ea typeface="Segoe UI" panose="020B0502040204020203" pitchFamily="34" charset="0"/>
                <a:cs typeface="Segoe UI" panose="020B0502040204020203" pitchFamily="34" charset="0"/>
              </a:rPr>
              <a:t>Central</a:t>
            </a:r>
            <a:r>
              <a:rPr lang="hu-HU" altLang="en-US" sz="1400" dirty="0">
                <a:latin typeface="Segoe UI" panose="020B0502040204020203" pitchFamily="34" charset="0"/>
                <a:ea typeface="Segoe UI" panose="020B0502040204020203" pitchFamily="34" charset="0"/>
                <a:cs typeface="Segoe UI" panose="020B0502040204020203" pitchFamily="34" charset="0"/>
              </a:rPr>
              <a:t> </a:t>
            </a:r>
            <a:r>
              <a:rPr lang="hu-HU" altLang="en-US" sz="1400" dirty="0" err="1">
                <a:latin typeface="Segoe UI" panose="020B0502040204020203" pitchFamily="34" charset="0"/>
                <a:ea typeface="Segoe UI" panose="020B0502040204020203" pitchFamily="34" charset="0"/>
                <a:cs typeface="Segoe UI" panose="020B0502040204020203" pitchFamily="34" charset="0"/>
              </a:rPr>
              <a:t>budgetary</a:t>
            </a:r>
            <a:r>
              <a:rPr lang="hu-HU" altLang="en-US" sz="1400" dirty="0">
                <a:latin typeface="Segoe UI" panose="020B0502040204020203" pitchFamily="34" charset="0"/>
                <a:ea typeface="Segoe UI" panose="020B0502040204020203" pitchFamily="34" charset="0"/>
                <a:cs typeface="Segoe UI" panose="020B0502040204020203" pitchFamily="34" charset="0"/>
              </a:rPr>
              <a:t> </a:t>
            </a:r>
            <a:r>
              <a:rPr lang="hu-HU" altLang="en-US" sz="1400" b="1" dirty="0" err="1">
                <a:latin typeface="Segoe UI" panose="020B0502040204020203" pitchFamily="34" charset="0"/>
                <a:ea typeface="Segoe UI" panose="020B0502040204020203" pitchFamily="34" charset="0"/>
                <a:cs typeface="Segoe UI" panose="020B0502040204020203" pitchFamily="34" charset="0"/>
              </a:rPr>
              <a:t>institutions</a:t>
            </a:r>
            <a:r>
              <a:rPr lang="hu-HU" altLang="en-US" sz="1400" dirty="0">
                <a:latin typeface="Segoe UI" panose="020B0502040204020203" pitchFamily="34" charset="0"/>
                <a:ea typeface="Segoe UI" panose="020B0502040204020203" pitchFamily="34" charset="0"/>
                <a:cs typeface="Segoe UI" panose="020B0502040204020203" pitchFamily="34" charset="0"/>
              </a:rPr>
              <a:t> </a:t>
            </a:r>
            <a:r>
              <a:rPr lang="en-US" altLang="en-US" sz="1400" dirty="0">
                <a:latin typeface="Segoe UI" panose="020B0502040204020203" pitchFamily="34" charset="0"/>
                <a:ea typeface="Segoe UI" panose="020B0502040204020203" pitchFamily="34" charset="0"/>
                <a:cs typeface="Segoe UI" panose="020B0502040204020203" pitchFamily="34" charset="0"/>
              </a:rPr>
              <a:t>and chapter-administered</a:t>
            </a:r>
            <a:r>
              <a:rPr lang="hu-HU" altLang="en-US" sz="1400" dirty="0">
                <a:latin typeface="Segoe UI" panose="020B0502040204020203" pitchFamily="34" charset="0"/>
                <a:ea typeface="Segoe UI" panose="020B0502040204020203" pitchFamily="34" charset="0"/>
                <a:cs typeface="Segoe UI" panose="020B0502040204020203" pitchFamily="34" charset="0"/>
              </a:rPr>
              <a:t> </a:t>
            </a:r>
            <a:r>
              <a:rPr lang="hu-HU" altLang="en-US" sz="1400" b="1" dirty="0" err="1">
                <a:latin typeface="Segoe UI" panose="020B0502040204020203" pitchFamily="34" charset="0"/>
                <a:ea typeface="Segoe UI" panose="020B0502040204020203" pitchFamily="34" charset="0"/>
                <a:cs typeface="Segoe UI" panose="020B0502040204020203" pitchFamily="34" charset="0"/>
              </a:rPr>
              <a:t>expenditure</a:t>
            </a:r>
            <a:r>
              <a:rPr lang="hu-HU" altLang="en-US" sz="1400" dirty="0">
                <a:latin typeface="Segoe UI" panose="020B0502040204020203" pitchFamily="34" charset="0"/>
                <a:ea typeface="Segoe UI" panose="020B0502040204020203" pitchFamily="34" charset="0"/>
                <a:cs typeface="Segoe UI" panose="020B0502040204020203" pitchFamily="34" charset="0"/>
              </a:rPr>
              <a:t> </a:t>
            </a:r>
            <a:r>
              <a:rPr lang="en-US" altLang="en-US" sz="1400" dirty="0">
                <a:latin typeface="Segoe UI" panose="020B0502040204020203" pitchFamily="34" charset="0"/>
                <a:ea typeface="Segoe UI" panose="020B0502040204020203" pitchFamily="34" charset="0"/>
                <a:cs typeface="Segoe UI" panose="020B0502040204020203" pitchFamily="34" charset="0"/>
              </a:rPr>
              <a:t>appropriations</a:t>
            </a:r>
            <a:r>
              <a:rPr lang="hu-HU" altLang="en-US" sz="1400" dirty="0">
                <a:latin typeface="Segoe UI" panose="020B0502040204020203" pitchFamily="34" charset="0"/>
                <a:ea typeface="Segoe UI" panose="020B0502040204020203" pitchFamily="34" charset="0"/>
                <a:cs typeface="Segoe UI" panose="020B0502040204020203" pitchFamily="34" charset="0"/>
              </a:rPr>
              <a:t> </a:t>
            </a:r>
            <a:r>
              <a:rPr lang="hu-HU" altLang="en-US" sz="1400" dirty="0" err="1">
                <a:latin typeface="Segoe UI" panose="020B0502040204020203" pitchFamily="34" charset="0"/>
                <a:ea typeface="Segoe UI" panose="020B0502040204020203" pitchFamily="34" charset="0"/>
                <a:cs typeface="Segoe UI" panose="020B0502040204020203" pitchFamily="34" charset="0"/>
              </a:rPr>
              <a:t>can</a:t>
            </a:r>
            <a:r>
              <a:rPr lang="en-US" altLang="en-US" sz="1400" dirty="0">
                <a:latin typeface="Segoe UI" panose="020B0502040204020203" pitchFamily="34" charset="0"/>
                <a:ea typeface="Segoe UI" panose="020B0502040204020203" pitchFamily="34" charset="0"/>
                <a:cs typeface="Segoe UI" panose="020B0502040204020203" pitchFamily="34" charset="0"/>
              </a:rPr>
              <a:t> be increased </a:t>
            </a:r>
            <a:r>
              <a:rPr lang="hu-HU" altLang="en-US" sz="1400" dirty="0" err="1">
                <a:latin typeface="Segoe UI" panose="020B0502040204020203" pitchFamily="34" charset="0"/>
                <a:ea typeface="Segoe UI" panose="020B0502040204020203" pitchFamily="34" charset="0"/>
                <a:cs typeface="Segoe UI" panose="020B0502040204020203" pitchFamily="34" charset="0"/>
              </a:rPr>
              <a:t>in</a:t>
            </a:r>
            <a:r>
              <a:rPr lang="hu-HU" altLang="en-US" sz="1400" dirty="0">
                <a:latin typeface="Segoe UI" panose="020B0502040204020203" pitchFamily="34" charset="0"/>
                <a:ea typeface="Segoe UI" panose="020B0502040204020203" pitchFamily="34" charset="0"/>
                <a:cs typeface="Segoe UI" panose="020B0502040204020203" pitchFamily="34" charset="0"/>
              </a:rPr>
              <a:t> parallel </a:t>
            </a:r>
            <a:r>
              <a:rPr lang="en-US" altLang="en-US" sz="1400" dirty="0">
                <a:latin typeface="Segoe UI" panose="020B0502040204020203" pitchFamily="34" charset="0"/>
                <a:ea typeface="Segoe UI" panose="020B0502040204020203" pitchFamily="34" charset="0"/>
                <a:cs typeface="Segoe UI" panose="020B0502040204020203" pitchFamily="34" charset="0"/>
              </a:rPr>
              <a:t>with </a:t>
            </a:r>
            <a:r>
              <a:rPr lang="hu-HU" altLang="en-US" sz="1400" dirty="0" err="1">
                <a:latin typeface="Segoe UI" panose="020B0502040204020203" pitchFamily="34" charset="0"/>
                <a:ea typeface="Segoe UI" panose="020B0502040204020203" pitchFamily="34" charset="0"/>
                <a:cs typeface="Segoe UI" panose="020B0502040204020203" pitchFamily="34" charset="0"/>
              </a:rPr>
              <a:t>the</a:t>
            </a:r>
            <a:r>
              <a:rPr lang="hu-HU" altLang="en-US" sz="1400" dirty="0">
                <a:latin typeface="Segoe UI" panose="020B0502040204020203" pitchFamily="34" charset="0"/>
                <a:ea typeface="Segoe UI" panose="020B0502040204020203" pitchFamily="34" charset="0"/>
                <a:cs typeface="Segoe UI" panose="020B0502040204020203" pitchFamily="34" charset="0"/>
              </a:rPr>
              <a:t> </a:t>
            </a:r>
            <a:r>
              <a:rPr lang="en-US" altLang="en-US" sz="1400" dirty="0">
                <a:latin typeface="Segoe UI" panose="020B0502040204020203" pitchFamily="34" charset="0"/>
                <a:ea typeface="Segoe UI" panose="020B0502040204020203" pitchFamily="34" charset="0"/>
                <a:cs typeface="Segoe UI" panose="020B0502040204020203" pitchFamily="34" charset="0"/>
              </a:rPr>
              <a:t>revenue appropriations and the </a:t>
            </a:r>
            <a:r>
              <a:rPr lang="hu-HU" altLang="en-US" sz="1400" dirty="0" err="1">
                <a:latin typeface="Segoe UI" panose="020B0502040204020203" pitchFamily="34" charset="0"/>
                <a:ea typeface="Segoe UI" panose="020B0502040204020203" pitchFamily="34" charset="0"/>
                <a:cs typeface="Segoe UI" panose="020B0502040204020203" pitchFamily="34" charset="0"/>
              </a:rPr>
              <a:t>unspent</a:t>
            </a:r>
            <a:r>
              <a:rPr lang="hu-HU" altLang="en-US" sz="1400" dirty="0">
                <a:latin typeface="Segoe UI" panose="020B0502040204020203" pitchFamily="34" charset="0"/>
                <a:ea typeface="Segoe UI" panose="020B0502040204020203" pitchFamily="34" charset="0"/>
                <a:cs typeface="Segoe UI" panose="020B0502040204020203" pitchFamily="34" charset="0"/>
              </a:rPr>
              <a:t> </a:t>
            </a:r>
            <a:r>
              <a:rPr lang="hu-HU" altLang="en-US" sz="1400" dirty="0" err="1">
                <a:latin typeface="Segoe UI" panose="020B0502040204020203" pitchFamily="34" charset="0"/>
                <a:ea typeface="Segoe UI" panose="020B0502040204020203" pitchFamily="34" charset="0"/>
                <a:cs typeface="Segoe UI" panose="020B0502040204020203" pitchFamily="34" charset="0"/>
              </a:rPr>
              <a:t>funds</a:t>
            </a:r>
            <a:r>
              <a:rPr lang="hu-HU" altLang="en-US" sz="1400" dirty="0">
                <a:latin typeface="Segoe UI" panose="020B0502040204020203" pitchFamily="34" charset="0"/>
                <a:ea typeface="Segoe UI" panose="020B0502040204020203" pitchFamily="34" charset="0"/>
                <a:cs typeface="Segoe UI" panose="020B0502040204020203" pitchFamily="34" charset="0"/>
              </a:rPr>
              <a:t> (</a:t>
            </a:r>
            <a:r>
              <a:rPr lang="hu-HU" altLang="en-US" sz="1400" dirty="0" err="1">
                <a:latin typeface="Segoe UI" panose="020B0502040204020203" pitchFamily="34" charset="0"/>
                <a:ea typeface="Segoe UI" panose="020B0502040204020203" pitchFamily="34" charset="0"/>
                <a:cs typeface="Segoe UI" panose="020B0502040204020203" pitchFamily="34" charset="0"/>
              </a:rPr>
              <a:t>carry</a:t>
            </a:r>
            <a:r>
              <a:rPr lang="hu-HU" altLang="en-US" sz="1400" dirty="0">
                <a:latin typeface="Segoe UI" panose="020B0502040204020203" pitchFamily="34" charset="0"/>
                <a:ea typeface="Segoe UI" panose="020B0502040204020203" pitchFamily="34" charset="0"/>
                <a:cs typeface="Segoe UI" panose="020B0502040204020203" pitchFamily="34" charset="0"/>
              </a:rPr>
              <a:t> </a:t>
            </a:r>
            <a:r>
              <a:rPr lang="hu-HU" altLang="en-US" sz="1400" dirty="0" err="1">
                <a:latin typeface="Segoe UI" panose="020B0502040204020203" pitchFamily="34" charset="0"/>
                <a:ea typeface="Segoe UI" panose="020B0502040204020203" pitchFamily="34" charset="0"/>
                <a:cs typeface="Segoe UI" panose="020B0502040204020203" pitchFamily="34" charset="0"/>
              </a:rPr>
              <a:t>overs</a:t>
            </a:r>
            <a:r>
              <a:rPr lang="hu-HU" altLang="en-US" sz="1400" dirty="0">
                <a:latin typeface="Segoe UI" panose="020B0502040204020203" pitchFamily="34" charset="0"/>
                <a:ea typeface="Segoe UI" panose="020B0502040204020203" pitchFamily="34" charset="0"/>
                <a:cs typeface="Segoe UI" panose="020B0502040204020203" pitchFamily="34" charset="0"/>
              </a:rPr>
              <a:t> </a:t>
            </a:r>
            <a:r>
              <a:rPr lang="hu-HU" altLang="en-US" sz="1400" dirty="0" err="1">
                <a:latin typeface="Segoe UI" panose="020B0502040204020203" pitchFamily="34" charset="0"/>
                <a:ea typeface="Segoe UI" panose="020B0502040204020203" pitchFamily="34" charset="0"/>
                <a:cs typeface="Segoe UI" panose="020B0502040204020203" pitchFamily="34" charset="0"/>
              </a:rPr>
              <a:t>or</a:t>
            </a:r>
            <a:r>
              <a:rPr lang="hu-HU" altLang="en-US" sz="1400" dirty="0">
                <a:latin typeface="Segoe UI" panose="020B0502040204020203" pitchFamily="34" charset="0"/>
                <a:ea typeface="Segoe UI" panose="020B0502040204020203" pitchFamily="34" charset="0"/>
                <a:cs typeface="Segoe UI" panose="020B0502040204020203" pitchFamily="34" charset="0"/>
              </a:rPr>
              <a:t> </a:t>
            </a:r>
            <a:r>
              <a:rPr lang="hu-HU" altLang="en-US" sz="1400" dirty="0" err="1">
                <a:latin typeface="Segoe UI" panose="020B0502040204020203" pitchFamily="34" charset="0"/>
                <a:ea typeface="Segoe UI" panose="020B0502040204020203" pitchFamily="34" charset="0"/>
                <a:cs typeface="Segoe UI" panose="020B0502040204020203" pitchFamily="34" charset="0"/>
              </a:rPr>
              <a:t>residuals</a:t>
            </a:r>
            <a:r>
              <a:rPr lang="hu-HU" altLang="en-US" sz="1400" dirty="0">
                <a:latin typeface="Segoe UI" panose="020B0502040204020203" pitchFamily="34" charset="0"/>
                <a:ea typeface="Segoe UI" panose="020B0502040204020203" pitchFamily="34" charset="0"/>
                <a:cs typeface="Segoe UI" panose="020B0502040204020203" pitchFamily="34" charset="0"/>
              </a:rPr>
              <a:t>).</a:t>
            </a:r>
          </a:p>
          <a:p>
            <a:pPr marL="342900" indent="-342900" algn="just">
              <a:spcBef>
                <a:spcPts val="1200"/>
              </a:spcBef>
              <a:spcAft>
                <a:spcPts val="1200"/>
              </a:spcAft>
              <a:buFont typeface="Wingdings" panose="05000000000000000000" pitchFamily="2" charset="2"/>
              <a:buChar char="ü"/>
            </a:pPr>
            <a:r>
              <a:rPr lang="hu-HU" altLang="en-US" sz="1400" b="1" dirty="0" err="1">
                <a:latin typeface="Segoe UI" panose="020B0502040204020203" pitchFamily="34" charset="0"/>
                <a:ea typeface="Segoe UI" panose="020B0502040204020203" pitchFamily="34" charset="0"/>
                <a:cs typeface="Segoe UI" panose="020B0502040204020203" pitchFamily="34" charset="0"/>
              </a:rPr>
              <a:t>Central</a:t>
            </a:r>
            <a:r>
              <a:rPr lang="hu-HU" altLang="en-US" sz="1400" dirty="0">
                <a:latin typeface="Segoe UI" panose="020B0502040204020203" pitchFamily="34" charset="0"/>
                <a:ea typeface="Segoe UI" panose="020B0502040204020203" pitchFamily="34" charset="0"/>
                <a:cs typeface="Segoe UI" panose="020B0502040204020203" pitchFamily="34" charset="0"/>
              </a:rPr>
              <a:t> </a:t>
            </a:r>
            <a:r>
              <a:rPr lang="hu-HU" altLang="en-US" sz="1400" dirty="0" err="1">
                <a:latin typeface="Segoe UI" panose="020B0502040204020203" pitchFamily="34" charset="0"/>
                <a:ea typeface="Segoe UI" panose="020B0502040204020203" pitchFamily="34" charset="0"/>
                <a:cs typeface="Segoe UI" panose="020B0502040204020203" pitchFamily="34" charset="0"/>
              </a:rPr>
              <a:t>budgetary</a:t>
            </a:r>
            <a:r>
              <a:rPr lang="hu-HU" altLang="en-US" sz="1400" dirty="0">
                <a:latin typeface="Segoe UI" panose="020B0502040204020203" pitchFamily="34" charset="0"/>
                <a:ea typeface="Segoe UI" panose="020B0502040204020203" pitchFamily="34" charset="0"/>
                <a:cs typeface="Segoe UI" panose="020B0502040204020203" pitchFamily="34" charset="0"/>
              </a:rPr>
              <a:t> </a:t>
            </a:r>
            <a:r>
              <a:rPr lang="hu-HU" altLang="en-US" sz="1400" b="1" dirty="0" err="1">
                <a:latin typeface="Segoe UI" panose="020B0502040204020203" pitchFamily="34" charset="0"/>
                <a:ea typeface="Segoe UI" panose="020B0502040204020203" pitchFamily="34" charset="0"/>
                <a:cs typeface="Segoe UI" panose="020B0502040204020203" pitchFamily="34" charset="0"/>
              </a:rPr>
              <a:t>institutions</a:t>
            </a:r>
            <a:r>
              <a:rPr lang="hu-HU" altLang="en-US" sz="1400" dirty="0">
                <a:latin typeface="Segoe UI" panose="020B0502040204020203" pitchFamily="34" charset="0"/>
                <a:ea typeface="Segoe UI" panose="020B0502040204020203" pitchFamily="34" charset="0"/>
                <a:cs typeface="Segoe UI" panose="020B0502040204020203" pitchFamily="34" charset="0"/>
              </a:rPr>
              <a:t> </a:t>
            </a:r>
            <a:r>
              <a:rPr lang="en-US" altLang="en-US" sz="1400" dirty="0">
                <a:latin typeface="Segoe UI" panose="020B0502040204020203" pitchFamily="34" charset="0"/>
                <a:ea typeface="Segoe UI" panose="020B0502040204020203" pitchFamily="34" charset="0"/>
                <a:cs typeface="Segoe UI" panose="020B0502040204020203" pitchFamily="34" charset="0"/>
              </a:rPr>
              <a:t>and chapter-administered </a:t>
            </a:r>
            <a:r>
              <a:rPr lang="en-US" altLang="en-US" sz="1400" b="1" dirty="0">
                <a:latin typeface="Segoe UI" panose="020B0502040204020203" pitchFamily="34" charset="0"/>
                <a:ea typeface="Segoe UI" panose="020B0502040204020203" pitchFamily="34" charset="0"/>
                <a:cs typeface="Segoe UI" panose="020B0502040204020203" pitchFamily="34" charset="0"/>
              </a:rPr>
              <a:t>revenue</a:t>
            </a:r>
            <a:r>
              <a:rPr lang="en-US" altLang="en-US" sz="1400" dirty="0">
                <a:latin typeface="Segoe UI" panose="020B0502040204020203" pitchFamily="34" charset="0"/>
                <a:ea typeface="Segoe UI" panose="020B0502040204020203" pitchFamily="34" charset="0"/>
                <a:cs typeface="Segoe UI" panose="020B0502040204020203" pitchFamily="34" charset="0"/>
              </a:rPr>
              <a:t> appropriations </a:t>
            </a:r>
            <a:r>
              <a:rPr lang="hu-HU" altLang="en-US" sz="1400" dirty="0">
                <a:latin typeface="Segoe UI" panose="020B0502040204020203" pitchFamily="34" charset="0"/>
                <a:ea typeface="Segoe UI" panose="020B0502040204020203" pitchFamily="34" charset="0"/>
                <a:cs typeface="Segoe UI" panose="020B0502040204020203" pitchFamily="34" charset="0"/>
              </a:rPr>
              <a:t>c</a:t>
            </a:r>
            <a:r>
              <a:rPr lang="en-US" altLang="en-US" sz="1400" dirty="0">
                <a:latin typeface="Segoe UI" panose="020B0502040204020203" pitchFamily="34" charset="0"/>
                <a:ea typeface="Segoe UI" panose="020B0502040204020203" pitchFamily="34" charset="0"/>
                <a:cs typeface="Segoe UI" panose="020B0502040204020203" pitchFamily="34" charset="0"/>
              </a:rPr>
              <a:t>an only be increased in the case of</a:t>
            </a:r>
            <a:r>
              <a:rPr lang="hu-HU" altLang="en-US" sz="1400" dirty="0">
                <a:latin typeface="Segoe UI" panose="020B0502040204020203" pitchFamily="34" charset="0"/>
                <a:ea typeface="Segoe UI" panose="020B0502040204020203" pitchFamily="34" charset="0"/>
                <a:cs typeface="Segoe UI" panose="020B0502040204020203" pitchFamily="34" charset="0"/>
              </a:rPr>
              <a:t> </a:t>
            </a:r>
            <a:r>
              <a:rPr lang="hu-HU" altLang="en-US" sz="1400" dirty="0" err="1">
                <a:latin typeface="Segoe UI" panose="020B0502040204020203" pitchFamily="34" charset="0"/>
                <a:ea typeface="Segoe UI" panose="020B0502040204020203" pitchFamily="34" charset="0"/>
                <a:cs typeface="Segoe UI" panose="020B0502040204020203" pitchFamily="34" charset="0"/>
              </a:rPr>
              <a:t>overfulfilment</a:t>
            </a:r>
            <a:r>
              <a:rPr lang="hu-HU" altLang="en-US" sz="1400" dirty="0">
                <a:latin typeface="Segoe UI" panose="020B0502040204020203" pitchFamily="34" charset="0"/>
                <a:ea typeface="Segoe UI" panose="020B0502040204020203" pitchFamily="34" charset="0"/>
                <a:cs typeface="Segoe UI" panose="020B0502040204020203" pitchFamily="34" charset="0"/>
              </a:rPr>
              <a:t>.</a:t>
            </a:r>
          </a:p>
          <a:p>
            <a:pPr algn="just">
              <a:spcBef>
                <a:spcPts val="1200"/>
              </a:spcBef>
              <a:spcAft>
                <a:spcPts val="1200"/>
              </a:spcAft>
            </a:pPr>
            <a:r>
              <a:rPr lang="hu-HU" altLang="en-US" sz="1600" b="1" u="sng" dirty="0" err="1">
                <a:latin typeface="Segoe UI" panose="020B0502040204020203" pitchFamily="34" charset="0"/>
                <a:ea typeface="Segoe UI" panose="020B0502040204020203" pitchFamily="34" charset="0"/>
                <a:cs typeface="Segoe UI" panose="020B0502040204020203" pitchFamily="34" charset="0"/>
              </a:rPr>
              <a:t>Transfer</a:t>
            </a:r>
            <a:r>
              <a:rPr lang="hu-HU" altLang="en-US" sz="1600" b="1" u="sng" dirty="0">
                <a:latin typeface="Segoe UI" panose="020B0502040204020203" pitchFamily="34" charset="0"/>
                <a:ea typeface="Segoe UI" panose="020B0502040204020203" pitchFamily="34" charset="0"/>
                <a:cs typeface="Segoe UI" panose="020B0502040204020203" pitchFamily="34" charset="0"/>
              </a:rPr>
              <a:t> of </a:t>
            </a:r>
            <a:r>
              <a:rPr lang="hu-HU" altLang="en-US" sz="1600" b="1" u="sng" dirty="0" err="1">
                <a:latin typeface="Segoe UI" panose="020B0502040204020203" pitchFamily="34" charset="0"/>
                <a:ea typeface="Segoe UI" panose="020B0502040204020203" pitchFamily="34" charset="0"/>
                <a:cs typeface="Segoe UI" panose="020B0502040204020203" pitchFamily="34" charset="0"/>
              </a:rPr>
              <a:t>appropriations</a:t>
            </a:r>
            <a:r>
              <a:rPr lang="hu-HU" altLang="en-US" sz="1600" b="1" u="sng" dirty="0">
                <a:latin typeface="Segoe UI" panose="020B0502040204020203" pitchFamily="34" charset="0"/>
                <a:ea typeface="Segoe UI" panose="020B0502040204020203" pitchFamily="34" charset="0"/>
                <a:cs typeface="Segoe UI" panose="020B0502040204020203" pitchFamily="34" charset="0"/>
              </a:rPr>
              <a:t>  </a:t>
            </a:r>
            <a:r>
              <a:rPr lang="hu-HU" altLang="en-US" sz="1600" b="1" u="sng" dirty="0" err="1">
                <a:latin typeface="Segoe UI" panose="020B0502040204020203" pitchFamily="34" charset="0"/>
                <a:ea typeface="Segoe UI" panose="020B0502040204020203" pitchFamily="34" charset="0"/>
                <a:cs typeface="Segoe UI" panose="020B0502040204020203" pitchFamily="34" charset="0"/>
              </a:rPr>
              <a:t>within</a:t>
            </a:r>
            <a:r>
              <a:rPr lang="hu-HU" altLang="en-US" sz="1600" b="1" u="sng" dirty="0">
                <a:latin typeface="Segoe UI" panose="020B0502040204020203" pitchFamily="34" charset="0"/>
                <a:ea typeface="Segoe UI" panose="020B0502040204020203" pitchFamily="34" charset="0"/>
                <a:cs typeface="Segoe UI" panose="020B0502040204020203" pitchFamily="34" charset="0"/>
              </a:rPr>
              <a:t> </a:t>
            </a:r>
            <a:r>
              <a:rPr lang="hu-HU" altLang="en-US" sz="1600" b="1" u="sng" dirty="0" err="1">
                <a:latin typeface="Segoe UI" panose="020B0502040204020203" pitchFamily="34" charset="0"/>
                <a:ea typeface="Segoe UI" panose="020B0502040204020203" pitchFamily="34" charset="0"/>
                <a:cs typeface="Segoe UI" panose="020B0502040204020203" pitchFamily="34" charset="0"/>
              </a:rPr>
              <a:t>the</a:t>
            </a:r>
            <a:r>
              <a:rPr lang="hu-HU" altLang="en-US" sz="1600" b="1" u="sng" dirty="0">
                <a:latin typeface="Segoe UI" panose="020B0502040204020203" pitchFamily="34" charset="0"/>
                <a:ea typeface="Segoe UI" panose="020B0502040204020203" pitchFamily="34" charset="0"/>
                <a:cs typeface="Segoe UI" panose="020B0502040204020203" pitchFamily="34" charset="0"/>
              </a:rPr>
              <a:t> </a:t>
            </a:r>
            <a:r>
              <a:rPr lang="hu-HU" altLang="en-US" sz="1600" b="1" u="sng" dirty="0" err="1">
                <a:latin typeface="Segoe UI" panose="020B0502040204020203" pitchFamily="34" charset="0"/>
                <a:ea typeface="Segoe UI" panose="020B0502040204020203" pitchFamily="34" charset="0"/>
                <a:cs typeface="Segoe UI" panose="020B0502040204020203" pitchFamily="34" charset="0"/>
              </a:rPr>
              <a:t>central</a:t>
            </a:r>
            <a:r>
              <a:rPr lang="hu-HU" altLang="en-US" sz="1600" b="1" u="sng" dirty="0">
                <a:latin typeface="Segoe UI" panose="020B0502040204020203" pitchFamily="34" charset="0"/>
                <a:ea typeface="Segoe UI" panose="020B0502040204020203" pitchFamily="34" charset="0"/>
                <a:cs typeface="Segoe UI" panose="020B0502040204020203" pitchFamily="34" charset="0"/>
              </a:rPr>
              <a:t> </a:t>
            </a:r>
            <a:r>
              <a:rPr lang="hu-HU" altLang="en-US" sz="1600" b="1" u="sng" dirty="0" err="1">
                <a:latin typeface="Segoe UI" panose="020B0502040204020203" pitchFamily="34" charset="0"/>
                <a:ea typeface="Segoe UI" panose="020B0502040204020203" pitchFamily="34" charset="0"/>
                <a:cs typeface="Segoe UI" panose="020B0502040204020203" pitchFamily="34" charset="0"/>
              </a:rPr>
              <a:t>budget</a:t>
            </a:r>
            <a:endParaRPr lang="hu-HU" altLang="en-US" sz="1600" b="1" dirty="0">
              <a:latin typeface="Segoe UI" panose="020B0502040204020203" pitchFamily="34" charset="0"/>
              <a:ea typeface="Segoe UI" panose="020B0502040204020203" pitchFamily="34" charset="0"/>
              <a:cs typeface="Segoe UI" panose="020B0502040204020203" pitchFamily="34" charset="0"/>
            </a:endParaRPr>
          </a:p>
          <a:p>
            <a:pPr marL="342900" indent="-342900" algn="just">
              <a:spcBef>
                <a:spcPts val="1200"/>
              </a:spcBef>
              <a:spcAft>
                <a:spcPts val="1200"/>
              </a:spcAft>
              <a:buFont typeface="Wingdings" panose="05000000000000000000" pitchFamily="2" charset="2"/>
              <a:buChar char="ü"/>
            </a:pPr>
            <a:r>
              <a:rPr lang="en-US" altLang="en-US" sz="1400" b="1" dirty="0">
                <a:latin typeface="Segoe UI" panose="020B0502040204020203" pitchFamily="34" charset="0"/>
                <a:ea typeface="Segoe UI" panose="020B0502040204020203" pitchFamily="34" charset="0"/>
                <a:cs typeface="Segoe UI" panose="020B0502040204020203" pitchFamily="34" charset="0"/>
              </a:rPr>
              <a:t>As a general rule, the Government</a:t>
            </a:r>
            <a:r>
              <a:rPr lang="hu-HU" altLang="en-US" sz="1400" b="1" dirty="0">
                <a:latin typeface="Segoe UI" panose="020B0502040204020203" pitchFamily="34" charset="0"/>
                <a:ea typeface="Segoe UI" panose="020B0502040204020203" pitchFamily="34" charset="0"/>
                <a:cs typeface="Segoe UI" panose="020B0502040204020203" pitchFamily="34" charset="0"/>
              </a:rPr>
              <a:t> </a:t>
            </a:r>
            <a:r>
              <a:rPr lang="hu-HU" altLang="en-US" sz="1400" b="1" dirty="0" err="1">
                <a:latin typeface="Segoe UI" panose="020B0502040204020203" pitchFamily="34" charset="0"/>
                <a:ea typeface="Segoe UI" panose="020B0502040204020203" pitchFamily="34" charset="0"/>
                <a:cs typeface="Segoe UI" panose="020B0502040204020203" pitchFamily="34" charset="0"/>
              </a:rPr>
              <a:t>can</a:t>
            </a:r>
            <a:r>
              <a:rPr lang="hu-HU" altLang="en-US" sz="1400" b="1" dirty="0">
                <a:latin typeface="Segoe UI" panose="020B0502040204020203" pitchFamily="34" charset="0"/>
                <a:ea typeface="Segoe UI" panose="020B0502040204020203" pitchFamily="34" charset="0"/>
                <a:cs typeface="Segoe UI" panose="020B0502040204020203" pitchFamily="34" charset="0"/>
              </a:rPr>
              <a:t> </a:t>
            </a:r>
            <a:r>
              <a:rPr lang="hu-HU" altLang="en-US" sz="1400" b="1" dirty="0" err="1">
                <a:latin typeface="Segoe UI" panose="020B0502040204020203" pitchFamily="34" charset="0"/>
                <a:ea typeface="Segoe UI" panose="020B0502040204020203" pitchFamily="34" charset="0"/>
                <a:cs typeface="Segoe UI" panose="020B0502040204020203" pitchFamily="34" charset="0"/>
              </a:rPr>
              <a:t>transfer</a:t>
            </a:r>
            <a:r>
              <a:rPr lang="en-US" altLang="en-US" sz="1400" dirty="0">
                <a:latin typeface="Segoe UI" panose="020B0502040204020203" pitchFamily="34" charset="0"/>
                <a:ea typeface="Segoe UI" panose="020B0502040204020203" pitchFamily="34" charset="0"/>
                <a:cs typeface="Segoe UI" panose="020B0502040204020203" pitchFamily="34" charset="0"/>
              </a:rPr>
              <a:t>,</a:t>
            </a:r>
            <a:r>
              <a:rPr lang="hu-HU" altLang="en-US" sz="1400" dirty="0">
                <a:latin typeface="Segoe UI" panose="020B0502040204020203" pitchFamily="34" charset="0"/>
                <a:ea typeface="Segoe UI" panose="020B0502040204020203" pitchFamily="34" charset="0"/>
                <a:cs typeface="Segoe UI" panose="020B0502040204020203" pitchFamily="34" charset="0"/>
              </a:rPr>
              <a:t> </a:t>
            </a:r>
            <a:r>
              <a:rPr lang="hu-HU" altLang="en-US" sz="1400" b="1" dirty="0" err="1">
                <a:latin typeface="Segoe UI" panose="020B0502040204020203" pitchFamily="34" charset="0"/>
                <a:ea typeface="Segoe UI" panose="020B0502040204020203" pitchFamily="34" charset="0"/>
                <a:cs typeface="Segoe UI" panose="020B0502040204020203" pitchFamily="34" charset="0"/>
              </a:rPr>
              <a:t>but</a:t>
            </a:r>
            <a:r>
              <a:rPr lang="hu-HU" altLang="en-US" sz="1400" dirty="0">
                <a:latin typeface="Segoe UI" panose="020B0502040204020203" pitchFamily="34" charset="0"/>
                <a:ea typeface="Segoe UI" panose="020B0502040204020203" pitchFamily="34" charset="0"/>
                <a:cs typeface="Segoe UI" panose="020B0502040204020203" pitchFamily="34" charset="0"/>
              </a:rPr>
              <a:t> </a:t>
            </a:r>
            <a:r>
              <a:rPr lang="hu-HU" altLang="en-US" sz="1400" dirty="0" err="1">
                <a:latin typeface="Segoe UI" panose="020B0502040204020203" pitchFamily="34" charset="0"/>
                <a:ea typeface="Segoe UI" panose="020B0502040204020203" pitchFamily="34" charset="0"/>
                <a:cs typeface="Segoe UI" panose="020B0502040204020203" pitchFamily="34" charset="0"/>
              </a:rPr>
              <a:t>in</a:t>
            </a:r>
            <a:r>
              <a:rPr lang="hu-HU" altLang="en-US" sz="1400" dirty="0">
                <a:latin typeface="Segoe UI" panose="020B0502040204020203" pitchFamily="34" charset="0"/>
                <a:ea typeface="Segoe UI" panose="020B0502040204020203" pitchFamily="34" charset="0"/>
                <a:cs typeface="Segoe UI" panose="020B0502040204020203" pitchFamily="34" charset="0"/>
              </a:rPr>
              <a:t> </a:t>
            </a:r>
            <a:r>
              <a:rPr lang="hu-HU" altLang="en-US" sz="1400" dirty="0" err="1">
                <a:latin typeface="Segoe UI" panose="020B0502040204020203" pitchFamily="34" charset="0"/>
                <a:ea typeface="Segoe UI" panose="020B0502040204020203" pitchFamily="34" charset="0"/>
                <a:cs typeface="Segoe UI" panose="020B0502040204020203" pitchFamily="34" charset="0"/>
              </a:rPr>
              <a:t>case</a:t>
            </a:r>
            <a:r>
              <a:rPr lang="hu-HU" altLang="en-US" sz="1400" dirty="0">
                <a:latin typeface="Segoe UI" panose="020B0502040204020203" pitchFamily="34" charset="0"/>
                <a:ea typeface="Segoe UI" panose="020B0502040204020203" pitchFamily="34" charset="0"/>
                <a:cs typeface="Segoe UI" panose="020B0502040204020203" pitchFamily="34" charset="0"/>
              </a:rPr>
              <a:t> of</a:t>
            </a:r>
            <a:r>
              <a:rPr lang="en-US" altLang="en-US" sz="1400" dirty="0">
                <a:latin typeface="Segoe UI" panose="020B0502040204020203" pitchFamily="34" charset="0"/>
                <a:ea typeface="Segoe UI" panose="020B0502040204020203" pitchFamily="34" charset="0"/>
                <a:cs typeface="Segoe UI" panose="020B0502040204020203" pitchFamily="34" charset="0"/>
              </a:rPr>
              <a:t> </a:t>
            </a:r>
            <a:r>
              <a:rPr lang="hu-HU" altLang="en-US" sz="1400" dirty="0">
                <a:latin typeface="Segoe UI" panose="020B0502040204020203" pitchFamily="34" charset="0"/>
                <a:ea typeface="Segoe UI" panose="020B0502040204020203" pitchFamily="34" charset="0"/>
                <a:cs typeface="Segoe UI" panose="020B0502040204020203" pitchFamily="34" charset="0"/>
              </a:rPr>
              <a:t>t</a:t>
            </a:r>
            <a:r>
              <a:rPr lang="en-US" altLang="en-US" sz="1400" dirty="0">
                <a:latin typeface="Segoe UI" panose="020B0502040204020203" pitchFamily="34" charset="0"/>
                <a:ea typeface="Segoe UI" panose="020B0502040204020203" pitchFamily="34" charset="0"/>
                <a:cs typeface="Segoe UI" panose="020B0502040204020203" pitchFamily="34" charset="0"/>
              </a:rPr>
              <a:t>he "constitutional" chapters (Parliament, Constitutional </a:t>
            </a:r>
            <a:r>
              <a:rPr lang="hu-HU" altLang="en-US" sz="1400" dirty="0">
                <a:latin typeface="Segoe UI" panose="020B0502040204020203" pitchFamily="34" charset="0"/>
                <a:ea typeface="Segoe UI" panose="020B0502040204020203" pitchFamily="34" charset="0"/>
                <a:cs typeface="Segoe UI" panose="020B0502040204020203" pitchFamily="34" charset="0"/>
              </a:rPr>
              <a:t>C</a:t>
            </a:r>
            <a:r>
              <a:rPr lang="en-US" altLang="en-US" sz="1400" dirty="0" err="1">
                <a:latin typeface="Segoe UI" panose="020B0502040204020203" pitchFamily="34" charset="0"/>
                <a:ea typeface="Segoe UI" panose="020B0502040204020203" pitchFamily="34" charset="0"/>
                <a:cs typeface="Segoe UI" panose="020B0502040204020203" pitchFamily="34" charset="0"/>
              </a:rPr>
              <a:t>ourt</a:t>
            </a:r>
            <a:r>
              <a:rPr lang="en-US" altLang="en-US" sz="1400" dirty="0">
                <a:latin typeface="Segoe UI" panose="020B0502040204020203" pitchFamily="34" charset="0"/>
                <a:ea typeface="Segoe UI" panose="020B0502040204020203" pitchFamily="34" charset="0"/>
                <a:cs typeface="Segoe UI" panose="020B0502040204020203" pitchFamily="34" charset="0"/>
              </a:rPr>
              <a:t>, court, etc.) </a:t>
            </a:r>
            <a:r>
              <a:rPr lang="hu-HU" altLang="en-US" sz="1400" dirty="0" err="1">
                <a:latin typeface="Segoe UI" panose="020B0502040204020203" pitchFamily="34" charset="0"/>
                <a:ea typeface="Segoe UI" panose="020B0502040204020203" pitchFamily="34" charset="0"/>
                <a:cs typeface="Segoe UI" panose="020B0502040204020203" pitchFamily="34" charset="0"/>
              </a:rPr>
              <a:t>transfers</a:t>
            </a:r>
            <a:r>
              <a:rPr lang="hu-HU" altLang="en-US" sz="1400" dirty="0">
                <a:latin typeface="Segoe UI" panose="020B0502040204020203" pitchFamily="34" charset="0"/>
                <a:ea typeface="Segoe UI" panose="020B0502040204020203" pitchFamily="34" charset="0"/>
                <a:cs typeface="Segoe UI" panose="020B0502040204020203" pitchFamily="34" charset="0"/>
              </a:rPr>
              <a:t> </a:t>
            </a:r>
            <a:r>
              <a:rPr lang="hu-HU" altLang="en-US" sz="1400" dirty="0" err="1">
                <a:latin typeface="Segoe UI" panose="020B0502040204020203" pitchFamily="34" charset="0"/>
                <a:ea typeface="Segoe UI" panose="020B0502040204020203" pitchFamily="34" charset="0"/>
                <a:cs typeface="Segoe UI" panose="020B0502040204020203" pitchFamily="34" charset="0"/>
              </a:rPr>
              <a:t>can</a:t>
            </a:r>
            <a:r>
              <a:rPr lang="hu-HU" altLang="en-US" sz="1400" dirty="0">
                <a:latin typeface="Segoe UI" panose="020B0502040204020203" pitchFamily="34" charset="0"/>
                <a:ea typeface="Segoe UI" panose="020B0502040204020203" pitchFamily="34" charset="0"/>
                <a:cs typeface="Segoe UI" panose="020B0502040204020203" pitchFamily="34" charset="0"/>
              </a:rPr>
              <a:t> be made  </a:t>
            </a:r>
            <a:r>
              <a:rPr lang="hu-HU" altLang="en-US" sz="1400" dirty="0" err="1">
                <a:latin typeface="Segoe UI" panose="020B0502040204020203" pitchFamily="34" charset="0"/>
                <a:ea typeface="Segoe UI" panose="020B0502040204020203" pitchFamily="34" charset="0"/>
                <a:cs typeface="Segoe UI" panose="020B0502040204020203" pitchFamily="34" charset="0"/>
              </a:rPr>
              <a:t>only</a:t>
            </a:r>
            <a:r>
              <a:rPr lang="hu-HU" altLang="en-US" sz="1400" dirty="0">
                <a:latin typeface="Segoe UI" panose="020B0502040204020203" pitchFamily="34" charset="0"/>
                <a:ea typeface="Segoe UI" panose="020B0502040204020203" pitchFamily="34" charset="0"/>
                <a:cs typeface="Segoe UI" panose="020B0502040204020203" pitchFamily="34" charset="0"/>
              </a:rPr>
              <a:t> </a:t>
            </a:r>
            <a:r>
              <a:rPr lang="hu-HU" altLang="en-US" sz="1400" dirty="0" err="1">
                <a:latin typeface="Segoe UI" panose="020B0502040204020203" pitchFamily="34" charset="0"/>
                <a:ea typeface="Segoe UI" panose="020B0502040204020203" pitchFamily="34" charset="0"/>
                <a:cs typeface="Segoe UI" panose="020B0502040204020203" pitchFamily="34" charset="0"/>
              </a:rPr>
              <a:t>by</a:t>
            </a:r>
            <a:r>
              <a:rPr lang="hu-HU" altLang="en-US" sz="1400" dirty="0">
                <a:latin typeface="Segoe UI" panose="020B0502040204020203" pitchFamily="34" charset="0"/>
                <a:ea typeface="Segoe UI" panose="020B0502040204020203" pitchFamily="34" charset="0"/>
                <a:cs typeface="Segoe UI" panose="020B0502040204020203" pitchFamily="34" charset="0"/>
              </a:rPr>
              <a:t> </a:t>
            </a:r>
            <a:r>
              <a:rPr lang="hu-HU" altLang="en-US" sz="1400" dirty="0" err="1">
                <a:latin typeface="Segoe UI" panose="020B0502040204020203" pitchFamily="34" charset="0"/>
                <a:ea typeface="Segoe UI" panose="020B0502040204020203" pitchFamily="34" charset="0"/>
                <a:cs typeface="Segoe UI" panose="020B0502040204020203" pitchFamily="34" charset="0"/>
              </a:rPr>
              <a:t>the</a:t>
            </a:r>
            <a:r>
              <a:rPr lang="hu-HU" altLang="en-US" sz="1400" dirty="0">
                <a:latin typeface="Segoe UI" panose="020B0502040204020203" pitchFamily="34" charset="0"/>
                <a:ea typeface="Segoe UI" panose="020B0502040204020203" pitchFamily="34" charset="0"/>
                <a:cs typeface="Segoe UI" panose="020B0502040204020203" pitchFamily="34" charset="0"/>
              </a:rPr>
              <a:t> </a:t>
            </a:r>
            <a:r>
              <a:rPr lang="en-US" altLang="en-US" sz="1400" dirty="0">
                <a:latin typeface="Segoe UI" panose="020B0502040204020203" pitchFamily="34" charset="0"/>
                <a:ea typeface="Segoe UI" panose="020B0502040204020203" pitchFamily="34" charset="0"/>
                <a:cs typeface="Segoe UI" panose="020B0502040204020203" pitchFamily="34" charset="0"/>
              </a:rPr>
              <a:t>Parliament</a:t>
            </a:r>
            <a:r>
              <a:rPr lang="hu-HU" altLang="en-US" sz="1400" dirty="0">
                <a:latin typeface="Segoe UI" panose="020B0502040204020203" pitchFamily="34" charset="0"/>
                <a:ea typeface="Segoe UI" panose="020B0502040204020203" pitchFamily="34" charset="0"/>
                <a:cs typeface="Segoe UI" panose="020B0502040204020203" pitchFamily="34" charset="0"/>
              </a:rPr>
              <a:t>.</a:t>
            </a:r>
          </a:p>
          <a:p>
            <a:pPr marL="342900" indent="-342900" algn="just">
              <a:spcBef>
                <a:spcPts val="1200"/>
              </a:spcBef>
              <a:spcAft>
                <a:spcPts val="1200"/>
              </a:spcAft>
              <a:buFont typeface="Wingdings" panose="05000000000000000000" pitchFamily="2" charset="2"/>
              <a:buChar char="ü"/>
            </a:pPr>
            <a:r>
              <a:rPr lang="hu-HU" altLang="en-US" sz="1400" b="1" dirty="0" err="1">
                <a:latin typeface="Segoe UI" panose="020B0502040204020203" pitchFamily="34" charset="0"/>
                <a:ea typeface="Segoe UI" panose="020B0502040204020203" pitchFamily="34" charset="0"/>
                <a:cs typeface="Segoe UI" panose="020B0502040204020203" pitchFamily="34" charset="0"/>
              </a:rPr>
              <a:t>Within</a:t>
            </a:r>
            <a:r>
              <a:rPr lang="hu-HU" altLang="en-US" sz="1400" b="1" dirty="0">
                <a:latin typeface="Segoe UI" panose="020B0502040204020203" pitchFamily="34" charset="0"/>
                <a:ea typeface="Segoe UI" panose="020B0502040204020203" pitchFamily="34" charset="0"/>
                <a:cs typeface="Segoe UI" panose="020B0502040204020203" pitchFamily="34" charset="0"/>
              </a:rPr>
              <a:t> </a:t>
            </a:r>
            <a:r>
              <a:rPr lang="hu-HU" altLang="en-US" sz="1400" b="1" dirty="0" err="1">
                <a:latin typeface="Segoe UI" panose="020B0502040204020203" pitchFamily="34" charset="0"/>
                <a:ea typeface="Segoe UI" panose="020B0502040204020203" pitchFamily="34" charset="0"/>
                <a:cs typeface="Segoe UI" panose="020B0502040204020203" pitchFamily="34" charset="0"/>
              </a:rPr>
              <a:t>the</a:t>
            </a:r>
            <a:r>
              <a:rPr lang="hu-HU" altLang="en-US" sz="1400" b="1" dirty="0">
                <a:latin typeface="Segoe UI" panose="020B0502040204020203" pitchFamily="34" charset="0"/>
                <a:ea typeface="Segoe UI" panose="020B0502040204020203" pitchFamily="34" charset="0"/>
                <a:cs typeface="Segoe UI" panose="020B0502040204020203" pitchFamily="34" charset="0"/>
              </a:rPr>
              <a:t> </a:t>
            </a:r>
            <a:r>
              <a:rPr lang="hu-HU" altLang="en-US" sz="1400" b="1" dirty="0" err="1">
                <a:latin typeface="Segoe UI" panose="020B0502040204020203" pitchFamily="34" charset="0"/>
                <a:ea typeface="Segoe UI" panose="020B0502040204020203" pitchFamily="34" charset="0"/>
                <a:cs typeface="Segoe UI" panose="020B0502040204020203" pitchFamily="34" charset="0"/>
              </a:rPr>
              <a:t>chapter</a:t>
            </a:r>
            <a:r>
              <a:rPr lang="hu-HU" altLang="en-US" sz="1400" b="1" dirty="0">
                <a:latin typeface="Segoe UI" panose="020B0502040204020203" pitchFamily="34" charset="0"/>
                <a:ea typeface="Segoe UI" panose="020B0502040204020203" pitchFamily="34" charset="0"/>
                <a:cs typeface="Segoe UI" panose="020B0502040204020203" pitchFamily="34" charset="0"/>
              </a:rPr>
              <a:t> </a:t>
            </a:r>
            <a:r>
              <a:rPr lang="hu-HU" altLang="en-US" sz="1400" dirty="0" err="1">
                <a:latin typeface="Segoe UI" panose="020B0502040204020203" pitchFamily="34" charset="0"/>
                <a:ea typeface="Segoe UI" panose="020B0502040204020203" pitchFamily="34" charset="0"/>
                <a:cs typeface="Segoe UI" panose="020B0502040204020203" pitchFamily="34" charset="0"/>
              </a:rPr>
              <a:t>transfers</a:t>
            </a:r>
            <a:r>
              <a:rPr lang="hu-HU" altLang="en-US" sz="1400" dirty="0">
                <a:latin typeface="Segoe UI" panose="020B0502040204020203" pitchFamily="34" charset="0"/>
                <a:ea typeface="Segoe UI" panose="020B0502040204020203" pitchFamily="34" charset="0"/>
                <a:cs typeface="Segoe UI" panose="020B0502040204020203" pitchFamily="34" charset="0"/>
              </a:rPr>
              <a:t> </a:t>
            </a:r>
            <a:r>
              <a:rPr lang="hu-HU" altLang="en-US" sz="1400" dirty="0" err="1">
                <a:latin typeface="Segoe UI" panose="020B0502040204020203" pitchFamily="34" charset="0"/>
                <a:ea typeface="Segoe UI" panose="020B0502040204020203" pitchFamily="34" charset="0"/>
                <a:cs typeface="Segoe UI" panose="020B0502040204020203" pitchFamily="34" charset="0"/>
              </a:rPr>
              <a:t>can</a:t>
            </a:r>
            <a:r>
              <a:rPr lang="hu-HU" altLang="en-US" sz="1400" dirty="0">
                <a:latin typeface="Segoe UI" panose="020B0502040204020203" pitchFamily="34" charset="0"/>
                <a:ea typeface="Segoe UI" panose="020B0502040204020203" pitchFamily="34" charset="0"/>
                <a:cs typeface="Segoe UI" panose="020B0502040204020203" pitchFamily="34" charset="0"/>
              </a:rPr>
              <a:t> be </a:t>
            </a:r>
            <a:r>
              <a:rPr lang="hu-HU" altLang="en-US" sz="1400" dirty="0" err="1">
                <a:latin typeface="Segoe UI" panose="020B0502040204020203" pitchFamily="34" charset="0"/>
                <a:ea typeface="Segoe UI" panose="020B0502040204020203" pitchFamily="34" charset="0"/>
                <a:cs typeface="Segoe UI" panose="020B0502040204020203" pitchFamily="34" charset="0"/>
              </a:rPr>
              <a:t>initiated</a:t>
            </a:r>
            <a:r>
              <a:rPr lang="hu-HU" altLang="en-US" sz="1400" dirty="0">
                <a:latin typeface="Segoe UI" panose="020B0502040204020203" pitchFamily="34" charset="0"/>
                <a:ea typeface="Segoe UI" panose="020B0502040204020203" pitchFamily="34" charset="0"/>
                <a:cs typeface="Segoe UI" panose="020B0502040204020203" pitchFamily="34" charset="0"/>
              </a:rPr>
              <a:t> </a:t>
            </a:r>
            <a:r>
              <a:rPr lang="hu-HU" altLang="en-US" sz="1400" dirty="0" err="1">
                <a:latin typeface="Segoe UI" panose="020B0502040204020203" pitchFamily="34" charset="0"/>
                <a:ea typeface="Segoe UI" panose="020B0502040204020203" pitchFamily="34" charset="0"/>
                <a:cs typeface="Segoe UI" panose="020B0502040204020203" pitchFamily="34" charset="0"/>
              </a:rPr>
              <a:t>by</a:t>
            </a:r>
            <a:r>
              <a:rPr lang="hu-HU" altLang="en-US" sz="1400" dirty="0">
                <a:latin typeface="Segoe UI" panose="020B0502040204020203" pitchFamily="34" charset="0"/>
                <a:ea typeface="Segoe UI" panose="020B0502040204020203" pitchFamily="34" charset="0"/>
                <a:cs typeface="Segoe UI" panose="020B0502040204020203" pitchFamily="34" charset="0"/>
              </a:rPr>
              <a:t> </a:t>
            </a:r>
            <a:r>
              <a:rPr lang="en-US" altLang="en-US" sz="1400" dirty="0">
                <a:latin typeface="Segoe UI" panose="020B0502040204020203" pitchFamily="34" charset="0"/>
                <a:ea typeface="Segoe UI" panose="020B0502040204020203" pitchFamily="34" charset="0"/>
                <a:cs typeface="Segoe UI" panose="020B0502040204020203" pitchFamily="34" charset="0"/>
              </a:rPr>
              <a:t>the body managing the chapter</a:t>
            </a:r>
            <a:r>
              <a:rPr lang="hu-HU" altLang="en-US" sz="1400" dirty="0">
                <a:latin typeface="Segoe UI" panose="020B0502040204020203" pitchFamily="34" charset="0"/>
                <a:ea typeface="Segoe UI" panose="020B0502040204020203" pitchFamily="34" charset="0"/>
                <a:cs typeface="Segoe UI" panose="020B0502040204020203" pitchFamily="34" charset="0"/>
              </a:rPr>
              <a:t>.</a:t>
            </a:r>
          </a:p>
          <a:p>
            <a:pPr marL="342900" indent="-342900" algn="just">
              <a:spcBef>
                <a:spcPts val="1200"/>
              </a:spcBef>
              <a:spcAft>
                <a:spcPts val="1200"/>
              </a:spcAft>
              <a:buFont typeface="Wingdings" panose="05000000000000000000" pitchFamily="2" charset="2"/>
              <a:buChar char="ü"/>
            </a:pPr>
            <a:r>
              <a:rPr lang="hu-HU" altLang="en-US" sz="1400" b="1" dirty="0" err="1">
                <a:latin typeface="Segoe UI" panose="020B0502040204020203" pitchFamily="34" charset="0"/>
                <a:ea typeface="Segoe UI" panose="020B0502040204020203" pitchFamily="34" charset="0"/>
                <a:cs typeface="Segoe UI" panose="020B0502040204020203" pitchFamily="34" charset="0"/>
              </a:rPr>
              <a:t>Between</a:t>
            </a:r>
            <a:r>
              <a:rPr lang="hu-HU" altLang="en-US" sz="1400" b="1" dirty="0">
                <a:latin typeface="Segoe UI" panose="020B0502040204020203" pitchFamily="34" charset="0"/>
                <a:ea typeface="Segoe UI" panose="020B0502040204020203" pitchFamily="34" charset="0"/>
                <a:cs typeface="Segoe UI" panose="020B0502040204020203" pitchFamily="34" charset="0"/>
              </a:rPr>
              <a:t> </a:t>
            </a:r>
            <a:r>
              <a:rPr lang="hu-HU" altLang="en-US" sz="1400" b="1" dirty="0" err="1">
                <a:latin typeface="Segoe UI" panose="020B0502040204020203" pitchFamily="34" charset="0"/>
                <a:ea typeface="Segoe UI" panose="020B0502040204020203" pitchFamily="34" charset="0"/>
                <a:cs typeface="Segoe UI" panose="020B0502040204020203" pitchFamily="34" charset="0"/>
              </a:rPr>
              <a:t>chapters</a:t>
            </a:r>
            <a:r>
              <a:rPr lang="hu-HU" altLang="en-US" sz="1400" b="1" dirty="0">
                <a:latin typeface="Segoe UI" panose="020B0502040204020203" pitchFamily="34" charset="0"/>
                <a:ea typeface="Segoe UI" panose="020B0502040204020203" pitchFamily="34" charset="0"/>
                <a:cs typeface="Segoe UI" panose="020B0502040204020203" pitchFamily="34" charset="0"/>
              </a:rPr>
              <a:t> </a:t>
            </a:r>
            <a:r>
              <a:rPr lang="hu-HU" altLang="en-US" sz="1400" b="1" dirty="0" err="1">
                <a:latin typeface="Segoe UI" panose="020B0502040204020203" pitchFamily="34" charset="0"/>
                <a:ea typeface="Segoe UI" panose="020B0502040204020203" pitchFamily="34" charset="0"/>
                <a:cs typeface="Segoe UI" panose="020B0502040204020203" pitchFamily="34" charset="0"/>
              </a:rPr>
              <a:t>the</a:t>
            </a:r>
            <a:r>
              <a:rPr lang="hu-HU" altLang="en-US" sz="1400" b="1" dirty="0">
                <a:latin typeface="Segoe UI" panose="020B0502040204020203" pitchFamily="34" charset="0"/>
                <a:ea typeface="Segoe UI" panose="020B0502040204020203" pitchFamily="34" charset="0"/>
                <a:cs typeface="Segoe UI" panose="020B0502040204020203" pitchFamily="34" charset="0"/>
              </a:rPr>
              <a:t> </a:t>
            </a:r>
            <a:r>
              <a:rPr lang="hu-HU" altLang="en-US" sz="1400" dirty="0" err="1">
                <a:latin typeface="Segoe UI" panose="020B0502040204020203" pitchFamily="34" charset="0"/>
                <a:ea typeface="Segoe UI" panose="020B0502040204020203" pitchFamily="34" charset="0"/>
                <a:cs typeface="Segoe UI" panose="020B0502040204020203" pitchFamily="34" charset="0"/>
              </a:rPr>
              <a:t>two</a:t>
            </a:r>
            <a:r>
              <a:rPr lang="hu-HU" altLang="en-US" sz="1400" dirty="0">
                <a:latin typeface="Segoe UI" panose="020B0502040204020203" pitchFamily="34" charset="0"/>
                <a:ea typeface="Segoe UI" panose="020B0502040204020203" pitchFamily="34" charset="0"/>
                <a:cs typeface="Segoe UI" panose="020B0502040204020203" pitchFamily="34" charset="0"/>
              </a:rPr>
              <a:t> </a:t>
            </a:r>
            <a:r>
              <a:rPr lang="hu-HU" altLang="en-US" sz="1400" dirty="0" err="1">
                <a:latin typeface="Segoe UI" panose="020B0502040204020203" pitchFamily="34" charset="0"/>
                <a:ea typeface="Segoe UI" panose="020B0502040204020203" pitchFamily="34" charset="0"/>
                <a:cs typeface="Segoe UI" panose="020B0502040204020203" pitchFamily="34" charset="0"/>
              </a:rPr>
              <a:t>managing</a:t>
            </a:r>
            <a:r>
              <a:rPr lang="hu-HU" altLang="en-US" sz="1400" dirty="0">
                <a:latin typeface="Segoe UI" panose="020B0502040204020203" pitchFamily="34" charset="0"/>
                <a:ea typeface="Segoe UI" panose="020B0502040204020203" pitchFamily="34" charset="0"/>
                <a:cs typeface="Segoe UI" panose="020B0502040204020203" pitchFamily="34" charset="0"/>
              </a:rPr>
              <a:t> body </a:t>
            </a:r>
            <a:r>
              <a:rPr lang="hu-HU" altLang="en-US" sz="1400" dirty="0" err="1">
                <a:latin typeface="Segoe UI" panose="020B0502040204020203" pitchFamily="34" charset="0"/>
                <a:ea typeface="Segoe UI" panose="020B0502040204020203" pitchFamily="34" charset="0"/>
                <a:cs typeface="Segoe UI" panose="020B0502040204020203" pitchFamily="34" charset="0"/>
              </a:rPr>
              <a:t>can</a:t>
            </a:r>
            <a:r>
              <a:rPr lang="hu-HU" altLang="en-US" sz="1400" dirty="0">
                <a:latin typeface="Segoe UI" panose="020B0502040204020203" pitchFamily="34" charset="0"/>
                <a:ea typeface="Segoe UI" panose="020B0502040204020203" pitchFamily="34" charset="0"/>
                <a:cs typeface="Segoe UI" panose="020B0502040204020203" pitchFamily="34" charset="0"/>
              </a:rPr>
              <a:t> </a:t>
            </a:r>
            <a:r>
              <a:rPr lang="hu-HU" altLang="en-US" sz="1400" dirty="0" err="1">
                <a:latin typeface="Segoe UI" panose="020B0502040204020203" pitchFamily="34" charset="0"/>
                <a:ea typeface="Segoe UI" panose="020B0502040204020203" pitchFamily="34" charset="0"/>
                <a:cs typeface="Segoe UI" panose="020B0502040204020203" pitchFamily="34" charset="0"/>
              </a:rPr>
              <a:t>initiate</a:t>
            </a:r>
            <a:r>
              <a:rPr lang="hu-HU" altLang="en-US" sz="1400" dirty="0">
                <a:latin typeface="Segoe UI" panose="020B0502040204020203" pitchFamily="34" charset="0"/>
                <a:ea typeface="Segoe UI" panose="020B0502040204020203" pitchFamily="34" charset="0"/>
                <a:cs typeface="Segoe UI" panose="020B0502040204020203" pitchFamily="34" charset="0"/>
              </a:rPr>
              <a:t> </a:t>
            </a:r>
            <a:r>
              <a:rPr lang="hu-HU" altLang="en-US" sz="1400" dirty="0" err="1">
                <a:latin typeface="Segoe UI" panose="020B0502040204020203" pitchFamily="34" charset="0"/>
                <a:ea typeface="Segoe UI" panose="020B0502040204020203" pitchFamily="34" charset="0"/>
                <a:cs typeface="Segoe UI" panose="020B0502040204020203" pitchFamily="34" charset="0"/>
              </a:rPr>
              <a:t>transfers</a:t>
            </a:r>
            <a:r>
              <a:rPr lang="hu-HU" altLang="en-US" sz="1400" dirty="0">
                <a:latin typeface="Segoe UI" panose="020B0502040204020203" pitchFamily="34" charset="0"/>
                <a:ea typeface="Segoe UI" panose="020B0502040204020203" pitchFamily="34" charset="0"/>
                <a:cs typeface="Segoe UI" panose="020B0502040204020203" pitchFamily="34" charset="0"/>
              </a:rPr>
              <a:t> </a:t>
            </a:r>
            <a:r>
              <a:rPr lang="hu-HU" altLang="en-US" sz="1400" dirty="0" err="1">
                <a:latin typeface="Segoe UI" panose="020B0502040204020203" pitchFamily="34" charset="0"/>
                <a:ea typeface="Segoe UI" panose="020B0502040204020203" pitchFamily="34" charset="0"/>
                <a:cs typeface="Segoe UI" panose="020B0502040204020203" pitchFamily="34" charset="0"/>
              </a:rPr>
              <a:t>in</a:t>
            </a:r>
            <a:r>
              <a:rPr lang="hu-HU" altLang="en-US" sz="1400" dirty="0">
                <a:latin typeface="Segoe UI" panose="020B0502040204020203" pitchFamily="34" charset="0"/>
                <a:ea typeface="Segoe UI" panose="020B0502040204020203" pitchFamily="34" charset="0"/>
                <a:cs typeface="Segoe UI" panose="020B0502040204020203" pitchFamily="34" charset="0"/>
              </a:rPr>
              <a:t> </a:t>
            </a:r>
            <a:r>
              <a:rPr lang="hu-HU" altLang="en-US" sz="1400" dirty="0" err="1">
                <a:latin typeface="Segoe UI" panose="020B0502040204020203" pitchFamily="34" charset="0"/>
                <a:ea typeface="Segoe UI" panose="020B0502040204020203" pitchFamily="34" charset="0"/>
                <a:cs typeface="Segoe UI" panose="020B0502040204020203" pitchFamily="34" charset="0"/>
              </a:rPr>
              <a:t>certain</a:t>
            </a:r>
            <a:r>
              <a:rPr lang="hu-HU" altLang="en-US" sz="1400" dirty="0">
                <a:latin typeface="Segoe UI" panose="020B0502040204020203" pitchFamily="34" charset="0"/>
                <a:ea typeface="Segoe UI" panose="020B0502040204020203" pitchFamily="34" charset="0"/>
                <a:cs typeface="Segoe UI" panose="020B0502040204020203" pitchFamily="34" charset="0"/>
              </a:rPr>
              <a:t> </a:t>
            </a:r>
            <a:r>
              <a:rPr lang="hu-HU" altLang="en-US" sz="1400" dirty="0" err="1">
                <a:latin typeface="Segoe UI" panose="020B0502040204020203" pitchFamily="34" charset="0"/>
                <a:ea typeface="Segoe UI" panose="020B0502040204020203" pitchFamily="34" charset="0"/>
                <a:cs typeface="Segoe UI" panose="020B0502040204020203" pitchFamily="34" charset="0"/>
              </a:rPr>
              <a:t>cases</a:t>
            </a:r>
            <a:r>
              <a:rPr lang="hu-HU" altLang="en-US" sz="1400" dirty="0">
                <a:latin typeface="Segoe UI" panose="020B0502040204020203" pitchFamily="34" charset="0"/>
                <a:ea typeface="Segoe UI" panose="020B0502040204020203" pitchFamily="34" charset="0"/>
                <a:cs typeface="Segoe UI" panose="020B0502040204020203" pitchFamily="34" charset="0"/>
              </a:rPr>
              <a:t> </a:t>
            </a:r>
            <a:r>
              <a:rPr lang="hu-HU" altLang="en-US" sz="1400" dirty="0" err="1">
                <a:latin typeface="Segoe UI" panose="020B0502040204020203" pitchFamily="34" charset="0"/>
                <a:ea typeface="Segoe UI" panose="020B0502040204020203" pitchFamily="34" charset="0"/>
                <a:cs typeface="Segoe UI" panose="020B0502040204020203" pitchFamily="34" charset="0"/>
              </a:rPr>
              <a:t>according</a:t>
            </a:r>
            <a:r>
              <a:rPr lang="hu-HU" altLang="en-US" sz="1400" dirty="0">
                <a:latin typeface="Segoe UI" panose="020B0502040204020203" pitchFamily="34" charset="0"/>
                <a:ea typeface="Segoe UI" panose="020B0502040204020203" pitchFamily="34" charset="0"/>
                <a:cs typeface="Segoe UI" panose="020B0502040204020203" pitchFamily="34" charset="0"/>
              </a:rPr>
              <a:t> </a:t>
            </a:r>
            <a:r>
              <a:rPr lang="hu-HU" altLang="en-US" sz="1400" dirty="0" err="1">
                <a:latin typeface="Segoe UI" panose="020B0502040204020203" pitchFamily="34" charset="0"/>
                <a:ea typeface="Segoe UI" panose="020B0502040204020203" pitchFamily="34" charset="0"/>
                <a:cs typeface="Segoe UI" panose="020B0502040204020203" pitchFamily="34" charset="0"/>
              </a:rPr>
              <a:t>to</a:t>
            </a:r>
            <a:r>
              <a:rPr lang="hu-HU" altLang="en-US" sz="1400" dirty="0">
                <a:latin typeface="Segoe UI" panose="020B0502040204020203" pitchFamily="34" charset="0"/>
                <a:ea typeface="Segoe UI" panose="020B0502040204020203" pitchFamily="34" charset="0"/>
                <a:cs typeface="Segoe UI" panose="020B0502040204020203" pitchFamily="34" charset="0"/>
              </a:rPr>
              <a:t> </a:t>
            </a:r>
            <a:r>
              <a:rPr lang="hu-HU" altLang="en-US" sz="1400" dirty="0" err="1">
                <a:latin typeface="Segoe UI" panose="020B0502040204020203" pitchFamily="34" charset="0"/>
                <a:ea typeface="Segoe UI" panose="020B0502040204020203" pitchFamily="34" charset="0"/>
                <a:cs typeface="Segoe UI" panose="020B0502040204020203" pitchFamily="34" charset="0"/>
              </a:rPr>
              <a:t>the</a:t>
            </a:r>
            <a:r>
              <a:rPr lang="hu-HU" altLang="en-US" sz="1400" dirty="0">
                <a:latin typeface="Segoe UI" panose="020B0502040204020203" pitchFamily="34" charset="0"/>
                <a:ea typeface="Segoe UI" panose="020B0502040204020203" pitchFamily="34" charset="0"/>
                <a:cs typeface="Segoe UI" panose="020B0502040204020203" pitchFamily="34" charset="0"/>
              </a:rPr>
              <a:t> Public </a:t>
            </a:r>
            <a:r>
              <a:rPr lang="hu-HU" altLang="en-US" sz="1400" dirty="0" err="1">
                <a:latin typeface="Segoe UI" panose="020B0502040204020203" pitchFamily="34" charset="0"/>
                <a:ea typeface="Segoe UI" panose="020B0502040204020203" pitchFamily="34" charset="0"/>
                <a:cs typeface="Segoe UI" panose="020B0502040204020203" pitchFamily="34" charset="0"/>
              </a:rPr>
              <a:t>Finance</a:t>
            </a:r>
            <a:r>
              <a:rPr lang="hu-HU" altLang="en-US" sz="1400" dirty="0">
                <a:latin typeface="Segoe UI" panose="020B0502040204020203" pitchFamily="34" charset="0"/>
                <a:ea typeface="Segoe UI" panose="020B0502040204020203" pitchFamily="34" charset="0"/>
                <a:cs typeface="Segoe UI" panose="020B0502040204020203" pitchFamily="34" charset="0"/>
              </a:rPr>
              <a:t> </a:t>
            </a:r>
            <a:r>
              <a:rPr lang="hu-HU" altLang="en-US" sz="1400" dirty="0" err="1">
                <a:latin typeface="Segoe UI" panose="020B0502040204020203" pitchFamily="34" charset="0"/>
                <a:ea typeface="Segoe UI" panose="020B0502040204020203" pitchFamily="34" charset="0"/>
                <a:cs typeface="Segoe UI" panose="020B0502040204020203" pitchFamily="34" charset="0"/>
              </a:rPr>
              <a:t>Act</a:t>
            </a:r>
            <a:r>
              <a:rPr lang="hu-HU" altLang="en-US" sz="1400" dirty="0">
                <a:latin typeface="Segoe UI" panose="020B0502040204020203" pitchFamily="34" charset="0"/>
                <a:ea typeface="Segoe UI" panose="020B0502040204020203" pitchFamily="34" charset="0"/>
                <a:cs typeface="Segoe UI" panose="020B0502040204020203" pitchFamily="34" charset="0"/>
              </a:rPr>
              <a:t>.:</a:t>
            </a:r>
          </a:p>
          <a:p>
            <a:pPr lvl="2" algn="just">
              <a:spcBef>
                <a:spcPts val="1200"/>
              </a:spcBef>
              <a:spcAft>
                <a:spcPts val="1200"/>
              </a:spcAft>
            </a:pPr>
            <a:r>
              <a:rPr lang="hu-HU" sz="1400" dirty="0" err="1">
                <a:latin typeface="Segoe UI" panose="020B0502040204020203" pitchFamily="34" charset="0"/>
                <a:ea typeface="Segoe UI" panose="020B0502040204020203" pitchFamily="34" charset="0"/>
                <a:cs typeface="Segoe UI" panose="020B0502040204020203" pitchFamily="34" charset="0"/>
              </a:rPr>
              <a:t>If</a:t>
            </a:r>
            <a:r>
              <a:rPr lang="hu-HU" sz="1400" dirty="0">
                <a:latin typeface="Segoe UI" panose="020B0502040204020203" pitchFamily="34" charset="0"/>
                <a:ea typeface="Segoe UI" panose="020B0502040204020203" pitchFamily="34" charset="0"/>
                <a:cs typeface="Segoe UI" panose="020B0502040204020203" pitchFamily="34" charset="0"/>
              </a:rPr>
              <a:t> </a:t>
            </a:r>
            <a:r>
              <a:rPr lang="hu-HU" sz="1400" dirty="0" err="1">
                <a:latin typeface="Segoe UI" panose="020B0502040204020203" pitchFamily="34" charset="0"/>
                <a:ea typeface="Segoe UI" panose="020B0502040204020203" pitchFamily="34" charset="0"/>
                <a:cs typeface="Segoe UI" panose="020B0502040204020203" pitchFamily="34" charset="0"/>
              </a:rPr>
              <a:t>savings</a:t>
            </a:r>
            <a:r>
              <a:rPr lang="hu-HU" sz="1400" dirty="0">
                <a:latin typeface="Segoe UI" panose="020B0502040204020203" pitchFamily="34" charset="0"/>
                <a:ea typeface="Segoe UI" panose="020B0502040204020203" pitchFamily="34" charset="0"/>
                <a:cs typeface="Segoe UI" panose="020B0502040204020203" pitchFamily="34" charset="0"/>
              </a:rPr>
              <a:t> </a:t>
            </a:r>
            <a:r>
              <a:rPr lang="hu-HU" sz="1400" dirty="0" err="1">
                <a:latin typeface="Segoe UI" panose="020B0502040204020203" pitchFamily="34" charset="0"/>
                <a:ea typeface="Segoe UI" panose="020B0502040204020203" pitchFamily="34" charset="0"/>
                <a:cs typeface="Segoe UI" panose="020B0502040204020203" pitchFamily="34" charset="0"/>
              </a:rPr>
              <a:t>occur</a:t>
            </a:r>
            <a:r>
              <a:rPr lang="hu-HU" sz="1400" dirty="0">
                <a:latin typeface="Segoe UI" panose="020B0502040204020203" pitchFamily="34" charset="0"/>
                <a:ea typeface="Segoe UI" panose="020B0502040204020203" pitchFamily="34" charset="0"/>
                <a:cs typeface="Segoe UI" panose="020B0502040204020203" pitchFamily="34" charset="0"/>
              </a:rPr>
              <a:t> </a:t>
            </a:r>
            <a:r>
              <a:rPr lang="hu-HU" sz="1400" dirty="0" err="1">
                <a:latin typeface="Segoe UI" panose="020B0502040204020203" pitchFamily="34" charset="0"/>
                <a:ea typeface="Segoe UI" panose="020B0502040204020203" pitchFamily="34" charset="0"/>
                <a:cs typeface="Segoe UI" panose="020B0502040204020203" pitchFamily="34" charset="0"/>
              </a:rPr>
              <a:t>or</a:t>
            </a:r>
            <a:r>
              <a:rPr lang="hu-HU" sz="1400" dirty="0">
                <a:latin typeface="Segoe UI" panose="020B0502040204020203" pitchFamily="34" charset="0"/>
                <a:ea typeface="Segoe UI" panose="020B0502040204020203" pitchFamily="34" charset="0"/>
                <a:cs typeface="Segoe UI" panose="020B0502040204020203" pitchFamily="34" charset="0"/>
              </a:rPr>
              <a:t> </a:t>
            </a:r>
            <a:r>
              <a:rPr lang="hu-HU" sz="1400" dirty="0" err="1">
                <a:latin typeface="Segoe UI" panose="020B0502040204020203" pitchFamily="34" charset="0"/>
                <a:ea typeface="Segoe UI" panose="020B0502040204020203" pitchFamily="34" charset="0"/>
                <a:cs typeface="Segoe UI" panose="020B0502040204020203" pitchFamily="34" charset="0"/>
              </a:rPr>
              <a:t>the</a:t>
            </a:r>
            <a:r>
              <a:rPr lang="hu-HU" sz="1400" dirty="0">
                <a:latin typeface="Segoe UI" panose="020B0502040204020203" pitchFamily="34" charset="0"/>
                <a:ea typeface="Segoe UI" panose="020B0502040204020203" pitchFamily="34" charset="0"/>
                <a:cs typeface="Segoe UI" panose="020B0502040204020203" pitchFamily="34" charset="0"/>
              </a:rPr>
              <a:t> </a:t>
            </a:r>
            <a:r>
              <a:rPr lang="hu-HU" sz="1400" dirty="0" err="1">
                <a:latin typeface="Segoe UI" panose="020B0502040204020203" pitchFamily="34" charset="0"/>
                <a:ea typeface="Segoe UI" panose="020B0502040204020203" pitchFamily="34" charset="0"/>
                <a:cs typeface="Segoe UI" panose="020B0502040204020203" pitchFamily="34" charset="0"/>
              </a:rPr>
              <a:t>transfer</a:t>
            </a:r>
            <a:r>
              <a:rPr lang="hu-HU" sz="1400" dirty="0">
                <a:latin typeface="Segoe UI" panose="020B0502040204020203" pitchFamily="34" charset="0"/>
                <a:ea typeface="Segoe UI" panose="020B0502040204020203" pitchFamily="34" charset="0"/>
                <a:cs typeface="Segoe UI" panose="020B0502040204020203" pitchFamily="34" charset="0"/>
              </a:rPr>
              <a:t> is </a:t>
            </a:r>
            <a:r>
              <a:rPr lang="en-US" sz="1400" dirty="0">
                <a:latin typeface="Segoe UI" panose="020B0502040204020203" pitchFamily="34" charset="0"/>
                <a:ea typeface="Segoe UI" panose="020B0502040204020203" pitchFamily="34" charset="0"/>
                <a:cs typeface="Segoe UI" panose="020B0502040204020203" pitchFamily="34" charset="0"/>
              </a:rPr>
              <a:t>related to changes in fulfilment of public services</a:t>
            </a:r>
            <a:r>
              <a:rPr lang="hu-HU" sz="1400" dirty="0">
                <a:latin typeface="Segoe UI" panose="020B0502040204020203" pitchFamily="34" charset="0"/>
                <a:ea typeface="Segoe UI" panose="020B0502040204020203" pitchFamily="34" charset="0"/>
                <a:cs typeface="Segoe UI" panose="020B0502040204020203" pitchFamily="34" charset="0"/>
              </a:rPr>
              <a:t> - </a:t>
            </a:r>
            <a:r>
              <a:rPr lang="hu-HU" sz="1400" dirty="0" err="1">
                <a:latin typeface="Segoe UI" panose="020B0502040204020203" pitchFamily="34" charset="0"/>
                <a:ea typeface="Segoe UI" panose="020B0502040204020203" pitchFamily="34" charset="0"/>
                <a:cs typeface="Segoe UI" panose="020B0502040204020203" pitchFamily="34" charset="0"/>
              </a:rPr>
              <a:t>the</a:t>
            </a:r>
            <a:r>
              <a:rPr lang="hu-HU" sz="1400" dirty="0">
                <a:latin typeface="Segoe UI" panose="020B0502040204020203" pitchFamily="34" charset="0"/>
                <a:ea typeface="Segoe UI" panose="020B0502040204020203" pitchFamily="34" charset="0"/>
                <a:cs typeface="Segoe UI" panose="020B0502040204020203" pitchFamily="34" charset="0"/>
              </a:rPr>
              <a:t> </a:t>
            </a:r>
            <a:r>
              <a:rPr lang="hu-HU" sz="1400" dirty="0" err="1">
                <a:latin typeface="Segoe UI" panose="020B0502040204020203" pitchFamily="34" charset="0"/>
                <a:ea typeface="Segoe UI" panose="020B0502040204020203" pitchFamily="34" charset="0"/>
                <a:cs typeface="Segoe UI" panose="020B0502040204020203" pitchFamily="34" charset="0"/>
              </a:rPr>
              <a:t>authorization</a:t>
            </a:r>
            <a:r>
              <a:rPr lang="hu-HU" sz="1400" dirty="0">
                <a:latin typeface="Segoe UI" panose="020B0502040204020203" pitchFamily="34" charset="0"/>
                <a:ea typeface="Segoe UI" panose="020B0502040204020203" pitchFamily="34" charset="0"/>
                <a:cs typeface="Segoe UI" panose="020B0502040204020203" pitchFamily="34" charset="0"/>
              </a:rPr>
              <a:t> of </a:t>
            </a:r>
            <a:r>
              <a:rPr lang="hu-HU" sz="1400" dirty="0" err="1">
                <a:latin typeface="Segoe UI" panose="020B0502040204020203" pitchFamily="34" charset="0"/>
                <a:ea typeface="Segoe UI" panose="020B0502040204020203" pitchFamily="34" charset="0"/>
                <a:cs typeface="Segoe UI" panose="020B0502040204020203" pitchFamily="34" charset="0"/>
              </a:rPr>
              <a:t>the</a:t>
            </a:r>
            <a:r>
              <a:rPr lang="hu-HU" sz="1400" dirty="0">
                <a:latin typeface="Segoe UI" panose="020B0502040204020203" pitchFamily="34" charset="0"/>
                <a:ea typeface="Segoe UI" panose="020B0502040204020203" pitchFamily="34" charset="0"/>
                <a:cs typeface="Segoe UI" panose="020B0502040204020203" pitchFamily="34" charset="0"/>
              </a:rPr>
              <a:t> </a:t>
            </a:r>
            <a:r>
              <a:rPr lang="hu-HU" sz="1400" dirty="0" err="1">
                <a:latin typeface="Segoe UI" panose="020B0502040204020203" pitchFamily="34" charset="0"/>
                <a:ea typeface="Segoe UI" panose="020B0502040204020203" pitchFamily="34" charset="0"/>
                <a:cs typeface="Segoe UI" panose="020B0502040204020203" pitchFamily="34" charset="0"/>
              </a:rPr>
              <a:t>Minister</a:t>
            </a:r>
            <a:r>
              <a:rPr lang="hu-HU" sz="1400" dirty="0">
                <a:latin typeface="Segoe UI" panose="020B0502040204020203" pitchFamily="34" charset="0"/>
                <a:ea typeface="Segoe UI" panose="020B0502040204020203" pitchFamily="34" charset="0"/>
                <a:cs typeface="Segoe UI" panose="020B0502040204020203" pitchFamily="34" charset="0"/>
              </a:rPr>
              <a:t> </a:t>
            </a:r>
            <a:r>
              <a:rPr lang="hu-HU" sz="1400" dirty="0" err="1">
                <a:latin typeface="Segoe UI" panose="020B0502040204020203" pitchFamily="34" charset="0"/>
                <a:ea typeface="Segoe UI" panose="020B0502040204020203" pitchFamily="34" charset="0"/>
                <a:cs typeface="Segoe UI" panose="020B0502040204020203" pitchFamily="34" charset="0"/>
              </a:rPr>
              <a:t>of</a:t>
            </a:r>
            <a:r>
              <a:rPr lang="hu-HU" sz="1400" dirty="0">
                <a:latin typeface="Segoe UI" panose="020B0502040204020203" pitchFamily="34" charset="0"/>
                <a:ea typeface="Segoe UI" panose="020B0502040204020203" pitchFamily="34" charset="0"/>
                <a:cs typeface="Segoe UI" panose="020B0502040204020203" pitchFamily="34" charset="0"/>
              </a:rPr>
              <a:t> </a:t>
            </a:r>
            <a:r>
              <a:rPr lang="hu-HU" sz="1400" dirty="0" err="1">
                <a:latin typeface="Segoe UI" panose="020B0502040204020203" pitchFamily="34" charset="0"/>
                <a:ea typeface="Segoe UI" panose="020B0502040204020203" pitchFamily="34" charset="0"/>
                <a:cs typeface="Segoe UI" panose="020B0502040204020203" pitchFamily="34" charset="0"/>
              </a:rPr>
              <a:t>Finance</a:t>
            </a:r>
            <a:r>
              <a:rPr lang="hu-HU" sz="1400" dirty="0">
                <a:latin typeface="Segoe UI" panose="020B0502040204020203" pitchFamily="34" charset="0"/>
                <a:ea typeface="Segoe UI" panose="020B0502040204020203" pitchFamily="34" charset="0"/>
                <a:cs typeface="Segoe UI" panose="020B0502040204020203" pitchFamily="34" charset="0"/>
              </a:rPr>
              <a:t> is </a:t>
            </a:r>
            <a:r>
              <a:rPr lang="hu-HU" sz="1400" dirty="0" err="1">
                <a:latin typeface="Segoe UI" panose="020B0502040204020203" pitchFamily="34" charset="0"/>
                <a:ea typeface="Segoe UI" panose="020B0502040204020203" pitchFamily="34" charset="0"/>
                <a:cs typeface="Segoe UI" panose="020B0502040204020203" pitchFamily="34" charset="0"/>
              </a:rPr>
              <a:t>required</a:t>
            </a:r>
            <a:r>
              <a:rPr lang="hu-HU" sz="1400" dirty="0">
                <a:latin typeface="Segoe UI" panose="020B0502040204020203" pitchFamily="34" charset="0"/>
                <a:ea typeface="Segoe UI" panose="020B0502040204020203" pitchFamily="34" charset="0"/>
                <a:cs typeface="Segoe UI" panose="020B0502040204020203" pitchFamily="34" charset="0"/>
              </a:rPr>
              <a:t>. (</a:t>
            </a:r>
            <a:r>
              <a:rPr lang="hu-HU" sz="1400" dirty="0" err="1">
                <a:latin typeface="Segoe UI" panose="020B0502040204020203" pitchFamily="34" charset="0"/>
                <a:ea typeface="Segoe UI" panose="020B0502040204020203" pitchFamily="34" charset="0"/>
                <a:cs typeface="Segoe UI" panose="020B0502040204020203" pitchFamily="34" charset="0"/>
              </a:rPr>
              <a:t>in</a:t>
            </a:r>
            <a:r>
              <a:rPr lang="hu-HU" sz="1400" dirty="0">
                <a:latin typeface="Segoe UI" panose="020B0502040204020203" pitchFamily="34" charset="0"/>
                <a:ea typeface="Segoe UI" panose="020B0502040204020203" pitchFamily="34" charset="0"/>
                <a:cs typeface="Segoe UI" panose="020B0502040204020203" pitchFamily="34" charset="0"/>
              </a:rPr>
              <a:t> </a:t>
            </a:r>
            <a:r>
              <a:rPr lang="hu-HU" sz="1400" dirty="0" err="1">
                <a:latin typeface="Segoe UI" panose="020B0502040204020203" pitchFamily="34" charset="0"/>
                <a:ea typeface="Segoe UI" panose="020B0502040204020203" pitchFamily="34" charset="0"/>
                <a:cs typeface="Segoe UI" panose="020B0502040204020203" pitchFamily="34" charset="0"/>
              </a:rPr>
              <a:t>case</a:t>
            </a:r>
            <a:r>
              <a:rPr lang="hu-HU" sz="1400" dirty="0">
                <a:latin typeface="Segoe UI" panose="020B0502040204020203" pitchFamily="34" charset="0"/>
                <a:ea typeface="Segoe UI" panose="020B0502040204020203" pitchFamily="34" charset="0"/>
                <a:cs typeface="Segoe UI" panose="020B0502040204020203" pitchFamily="34" charset="0"/>
              </a:rPr>
              <a:t> of </a:t>
            </a:r>
            <a:r>
              <a:rPr lang="hu-HU" sz="1400" dirty="0" err="1">
                <a:latin typeface="Segoe UI" panose="020B0502040204020203" pitchFamily="34" charset="0"/>
                <a:ea typeface="Segoe UI" panose="020B0502040204020203" pitchFamily="34" charset="0"/>
                <a:cs typeface="Segoe UI" panose="020B0502040204020203" pitchFamily="34" charset="0"/>
              </a:rPr>
              <a:t>transfers</a:t>
            </a:r>
            <a:r>
              <a:rPr lang="hu-HU" sz="1400" dirty="0">
                <a:latin typeface="Segoe UI" panose="020B0502040204020203" pitchFamily="34" charset="0"/>
                <a:ea typeface="Segoe UI" panose="020B0502040204020203" pitchFamily="34" charset="0"/>
                <a:cs typeface="Segoe UI" panose="020B0502040204020203" pitchFamily="34" charset="0"/>
              </a:rPr>
              <a:t> </a:t>
            </a:r>
            <a:r>
              <a:rPr lang="hu-HU" sz="1400" dirty="0" err="1">
                <a:latin typeface="Segoe UI" panose="020B0502040204020203" pitchFamily="34" charset="0"/>
                <a:ea typeface="Segoe UI" panose="020B0502040204020203" pitchFamily="34" charset="0"/>
                <a:cs typeface="Segoe UI" panose="020B0502040204020203" pitchFamily="34" charset="0"/>
              </a:rPr>
              <a:t>between</a:t>
            </a:r>
            <a:r>
              <a:rPr lang="hu-HU" sz="1400" dirty="0">
                <a:latin typeface="Segoe UI" panose="020B0502040204020203" pitchFamily="34" charset="0"/>
                <a:ea typeface="Segoe UI" panose="020B0502040204020203" pitchFamily="34" charset="0"/>
                <a:cs typeface="Segoe UI" panose="020B0502040204020203" pitchFamily="34" charset="0"/>
              </a:rPr>
              <a:t> and </a:t>
            </a:r>
            <a:r>
              <a:rPr lang="hu-HU" sz="1400" dirty="0" err="1">
                <a:latin typeface="Segoe UI" panose="020B0502040204020203" pitchFamily="34" charset="0"/>
                <a:ea typeface="Segoe UI" panose="020B0502040204020203" pitchFamily="34" charset="0"/>
                <a:cs typeface="Segoe UI" panose="020B0502040204020203" pitchFamily="34" charset="0"/>
              </a:rPr>
              <a:t>within</a:t>
            </a:r>
            <a:r>
              <a:rPr lang="hu-HU" sz="1400" dirty="0">
                <a:latin typeface="Segoe UI" panose="020B0502040204020203" pitchFamily="34" charset="0"/>
                <a:ea typeface="Segoe UI" panose="020B0502040204020203" pitchFamily="34" charset="0"/>
                <a:cs typeface="Segoe UI" panose="020B0502040204020203" pitchFamily="34" charset="0"/>
              </a:rPr>
              <a:t> </a:t>
            </a:r>
            <a:r>
              <a:rPr lang="hu-HU" sz="1400" dirty="0" err="1">
                <a:latin typeface="Segoe UI" panose="020B0502040204020203" pitchFamily="34" charset="0"/>
                <a:ea typeface="Segoe UI" panose="020B0502040204020203" pitchFamily="34" charset="0"/>
                <a:cs typeface="Segoe UI" panose="020B0502040204020203" pitchFamily="34" charset="0"/>
              </a:rPr>
              <a:t>chapters</a:t>
            </a:r>
            <a:r>
              <a:rPr lang="hu-HU" sz="1400" dirty="0">
                <a:latin typeface="Segoe UI" panose="020B0502040204020203" pitchFamily="34" charset="0"/>
                <a:ea typeface="Segoe UI" panose="020B0502040204020203" pitchFamily="34" charset="0"/>
                <a:cs typeface="Segoe UI" panose="020B0502040204020203" pitchFamily="34" charset="0"/>
              </a:rPr>
              <a:t> </a:t>
            </a:r>
            <a:r>
              <a:rPr lang="hu-HU" sz="1400" dirty="0" err="1">
                <a:latin typeface="Segoe UI" panose="020B0502040204020203" pitchFamily="34" charset="0"/>
                <a:ea typeface="Segoe UI" panose="020B0502040204020203" pitchFamily="34" charset="0"/>
                <a:cs typeface="Segoe UI" panose="020B0502040204020203" pitchFamily="34" charset="0"/>
              </a:rPr>
              <a:t>as</a:t>
            </a:r>
            <a:r>
              <a:rPr lang="hu-HU" sz="1400" dirty="0">
                <a:latin typeface="Segoe UI" panose="020B0502040204020203" pitchFamily="34" charset="0"/>
                <a:ea typeface="Segoe UI" panose="020B0502040204020203" pitchFamily="34" charset="0"/>
                <a:cs typeface="Segoe UI" panose="020B0502040204020203" pitchFamily="34" charset="0"/>
              </a:rPr>
              <a:t> </a:t>
            </a:r>
            <a:r>
              <a:rPr lang="hu-HU" sz="1400" dirty="0" err="1">
                <a:latin typeface="Segoe UI" panose="020B0502040204020203" pitchFamily="34" charset="0"/>
                <a:ea typeface="Segoe UI" panose="020B0502040204020203" pitchFamily="34" charset="0"/>
                <a:cs typeface="Segoe UI" panose="020B0502040204020203" pitchFamily="34" charset="0"/>
              </a:rPr>
              <a:t>well</a:t>
            </a:r>
            <a:r>
              <a:rPr lang="hu-HU" sz="1400" dirty="0">
                <a:latin typeface="Segoe UI" panose="020B0502040204020203" pitchFamily="34" charset="0"/>
                <a:ea typeface="Segoe UI" panose="020B0502040204020203" pitchFamily="34" charset="0"/>
                <a:cs typeface="Segoe UI" panose="020B0502040204020203" pitchFamily="34" charset="0"/>
              </a:rPr>
              <a:t>)</a:t>
            </a:r>
          </a:p>
        </p:txBody>
      </p:sp>
    </p:spTree>
    <p:extLst>
      <p:ext uri="{BB962C8B-B14F-4D97-AF65-F5344CB8AC3E}">
        <p14:creationId xmlns:p14="http://schemas.microsoft.com/office/powerpoint/2010/main" val="2788488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771" y="116632"/>
            <a:ext cx="9165771" cy="576064"/>
          </a:xfrm>
        </p:spPr>
        <p:txBody>
          <a:bodyPr>
            <a:normAutofit/>
          </a:bodyPr>
          <a:lstStyle/>
          <a:p>
            <a:pPr>
              <a:spcBef>
                <a:spcPts val="600"/>
              </a:spcBef>
              <a:spcAft>
                <a:spcPts val="600"/>
              </a:spcAft>
            </a:pPr>
            <a:r>
              <a:rPr lang="hu-HU" altLang="en-US" sz="2400" dirty="0" err="1"/>
              <a:t>Residuals</a:t>
            </a:r>
            <a:r>
              <a:rPr lang="hu-HU" altLang="en-US" sz="2400" dirty="0"/>
              <a:t>/</a:t>
            </a:r>
            <a:r>
              <a:rPr lang="hu-HU" altLang="en-US" sz="2400" dirty="0" err="1"/>
              <a:t>unspent</a:t>
            </a:r>
            <a:r>
              <a:rPr lang="hu-HU" altLang="en-US" sz="2400" dirty="0"/>
              <a:t> </a:t>
            </a:r>
            <a:r>
              <a:rPr lang="hu-HU" altLang="en-US" sz="2400" dirty="0" err="1"/>
              <a:t>funds</a:t>
            </a:r>
            <a:r>
              <a:rPr lang="hu-HU" altLang="en-US" sz="2400" dirty="0"/>
              <a:t>/</a:t>
            </a:r>
            <a:r>
              <a:rPr lang="hu-HU" altLang="en-US" sz="2400" dirty="0" err="1"/>
              <a:t>carry</a:t>
            </a:r>
            <a:r>
              <a:rPr lang="hu-HU" altLang="en-US" sz="2400" dirty="0"/>
              <a:t> </a:t>
            </a:r>
            <a:r>
              <a:rPr lang="hu-HU" altLang="en-US" sz="2400" dirty="0" err="1"/>
              <a:t>overs</a:t>
            </a:r>
            <a:endParaRPr lang="hu-HU" altLang="en-US" sz="2400" dirty="0"/>
          </a:p>
        </p:txBody>
      </p:sp>
      <p:cxnSp>
        <p:nvCxnSpPr>
          <p:cNvPr id="7" name="Egyenes összekötő 6"/>
          <p:cNvCxnSpPr/>
          <p:nvPr/>
        </p:nvCxnSpPr>
        <p:spPr>
          <a:xfrm>
            <a:off x="112452" y="692696"/>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églalap 4"/>
          <p:cNvSpPr/>
          <p:nvPr/>
        </p:nvSpPr>
        <p:spPr>
          <a:xfrm>
            <a:off x="104068" y="764704"/>
            <a:ext cx="8928992" cy="4493538"/>
          </a:xfrm>
          <a:prstGeom prst="rect">
            <a:avLst/>
          </a:prstGeom>
        </p:spPr>
        <p:txBody>
          <a:bodyPr wrap="square">
            <a:spAutoFit/>
          </a:bodyPr>
          <a:lstStyle/>
          <a:p>
            <a:pPr algn="just">
              <a:spcBef>
                <a:spcPts val="1200"/>
              </a:spcBef>
              <a:spcAft>
                <a:spcPts val="1200"/>
              </a:spcAft>
            </a:pPr>
            <a:r>
              <a:rPr lang="en-US" altLang="en-US" sz="1600" dirty="0">
                <a:latin typeface="Segoe UI" panose="020B0502040204020203" pitchFamily="34" charset="0"/>
                <a:ea typeface="Segoe UI" panose="020B0502040204020203" pitchFamily="34" charset="0"/>
                <a:cs typeface="Segoe UI" panose="020B0502040204020203" pitchFamily="34" charset="0"/>
              </a:rPr>
              <a:t>It is very typical that a given appropriation is </a:t>
            </a:r>
            <a:r>
              <a:rPr lang="en-US" altLang="en-US" sz="1600">
                <a:latin typeface="Segoe UI" panose="020B0502040204020203" pitchFamily="34" charset="0"/>
                <a:ea typeface="Segoe UI" panose="020B0502040204020203" pitchFamily="34" charset="0"/>
                <a:cs typeface="Segoe UI" panose="020B0502040204020203" pitchFamily="34" charset="0"/>
              </a:rPr>
              <a:t>not spent, </a:t>
            </a:r>
            <a:r>
              <a:rPr lang="en-US" altLang="en-US" sz="1600" dirty="0">
                <a:latin typeface="Segoe UI" panose="020B0502040204020203" pitchFamily="34" charset="0"/>
                <a:ea typeface="Segoe UI" panose="020B0502040204020203" pitchFamily="34" charset="0"/>
                <a:cs typeface="Segoe UI" panose="020B0502040204020203" pitchFamily="34" charset="0"/>
              </a:rPr>
              <a:t>so a residual arises.</a:t>
            </a:r>
            <a:endParaRPr lang="hu-HU" altLang="en-US" sz="1600" dirty="0">
              <a:latin typeface="Segoe UI" panose="020B0502040204020203" pitchFamily="34" charset="0"/>
              <a:ea typeface="Segoe UI" panose="020B0502040204020203" pitchFamily="34" charset="0"/>
              <a:cs typeface="Segoe UI" panose="020B0502040204020203" pitchFamily="34" charset="0"/>
            </a:endParaRPr>
          </a:p>
          <a:p>
            <a:pPr algn="just">
              <a:spcBef>
                <a:spcPts val="1200"/>
              </a:spcBef>
              <a:spcAft>
                <a:spcPts val="1200"/>
              </a:spcAft>
            </a:pPr>
            <a:r>
              <a:rPr lang="hu-HU" altLang="en-US" sz="1600" b="1" dirty="0">
                <a:latin typeface="Segoe UI" panose="020B0502040204020203" pitchFamily="34" charset="0"/>
                <a:ea typeface="Segoe UI" panose="020B0502040204020203" pitchFamily="34" charset="0"/>
                <a:cs typeface="Segoe UI" panose="020B0502040204020203" pitchFamily="34" charset="0"/>
              </a:rPr>
              <a:t>The </a:t>
            </a:r>
            <a:r>
              <a:rPr lang="hu-HU" altLang="en-US" sz="1600" b="1" dirty="0" err="1">
                <a:latin typeface="Segoe UI" panose="020B0502040204020203" pitchFamily="34" charset="0"/>
                <a:ea typeface="Segoe UI" panose="020B0502040204020203" pitchFamily="34" charset="0"/>
                <a:cs typeface="Segoe UI" panose="020B0502040204020203" pitchFamily="34" charset="0"/>
              </a:rPr>
              <a:t>use</a:t>
            </a:r>
            <a:r>
              <a:rPr lang="hu-HU" altLang="en-US" sz="1600" b="1" dirty="0">
                <a:latin typeface="Segoe UI" panose="020B0502040204020203" pitchFamily="34" charset="0"/>
                <a:ea typeface="Segoe UI" panose="020B0502040204020203" pitchFamily="34" charset="0"/>
                <a:cs typeface="Segoe UI" panose="020B0502040204020203" pitchFamily="34" charset="0"/>
              </a:rPr>
              <a:t> of </a:t>
            </a:r>
            <a:r>
              <a:rPr lang="hu-HU" altLang="en-US" sz="1600" b="1" dirty="0" err="1">
                <a:latin typeface="Segoe UI" panose="020B0502040204020203" pitchFamily="34" charset="0"/>
                <a:ea typeface="Segoe UI" panose="020B0502040204020203" pitchFamily="34" charset="0"/>
                <a:cs typeface="Segoe UI" panose="020B0502040204020203" pitchFamily="34" charset="0"/>
              </a:rPr>
              <a:t>residuals</a:t>
            </a:r>
            <a:endParaRPr lang="hu-HU" altLang="en-US" sz="1600" b="1" dirty="0">
              <a:latin typeface="Segoe UI" panose="020B0502040204020203" pitchFamily="34" charset="0"/>
              <a:ea typeface="Segoe UI" panose="020B0502040204020203" pitchFamily="34" charset="0"/>
              <a:cs typeface="Segoe UI" panose="020B0502040204020203" pitchFamily="34" charset="0"/>
            </a:endParaRPr>
          </a:p>
          <a:p>
            <a:pPr algn="just">
              <a:spcBef>
                <a:spcPts val="600"/>
              </a:spcBef>
              <a:spcAft>
                <a:spcPts val="600"/>
              </a:spcAft>
            </a:pPr>
            <a:r>
              <a:rPr lang="hu-HU" altLang="en-US" sz="1600" dirty="0" err="1">
                <a:latin typeface="Segoe UI" panose="020B0502040204020203" pitchFamily="34" charset="0"/>
                <a:ea typeface="Segoe UI" panose="020B0502040204020203" pitchFamily="34" charset="0"/>
                <a:cs typeface="Segoe UI" panose="020B0502040204020203" pitchFamily="34" charset="0"/>
              </a:rPr>
              <a:t>It</a:t>
            </a:r>
            <a:r>
              <a:rPr lang="hu-HU" altLang="en-US" sz="1600" dirty="0">
                <a:latin typeface="Segoe UI" panose="020B0502040204020203" pitchFamily="34" charset="0"/>
                <a:ea typeface="Segoe UI" panose="020B0502040204020203" pitchFamily="34" charset="0"/>
                <a:cs typeface="Segoe UI" panose="020B0502040204020203" pitchFamily="34" charset="0"/>
              </a:rPr>
              <a:t> </a:t>
            </a:r>
            <a:r>
              <a:rPr lang="hu-HU" altLang="en-US" sz="1600" dirty="0" err="1">
                <a:latin typeface="Segoe UI" panose="020B0502040204020203" pitchFamily="34" charset="0"/>
                <a:ea typeface="Segoe UI" panose="020B0502040204020203" pitchFamily="34" charset="0"/>
                <a:cs typeface="Segoe UI" panose="020B0502040204020203" pitchFamily="34" charset="0"/>
              </a:rPr>
              <a:t>may</a:t>
            </a:r>
            <a:r>
              <a:rPr lang="hu-HU" altLang="en-US" sz="1600" dirty="0">
                <a:latin typeface="Segoe UI" panose="020B0502040204020203" pitchFamily="34" charset="0"/>
                <a:ea typeface="Segoe UI" panose="020B0502040204020203" pitchFamily="34" charset="0"/>
                <a:cs typeface="Segoe UI" panose="020B0502040204020203" pitchFamily="34" charset="0"/>
              </a:rPr>
              <a:t> </a:t>
            </a:r>
            <a:r>
              <a:rPr lang="hu-HU" altLang="en-US" sz="1600" dirty="0" err="1">
                <a:latin typeface="Segoe UI" panose="020B0502040204020203" pitchFamily="34" charset="0"/>
                <a:ea typeface="Segoe UI" panose="020B0502040204020203" pitchFamily="34" charset="0"/>
                <a:cs typeface="Segoe UI" panose="020B0502040204020203" pitchFamily="34" charset="0"/>
              </a:rPr>
              <a:t>work</a:t>
            </a:r>
            <a:r>
              <a:rPr lang="hu-HU" altLang="en-US" sz="1600" dirty="0">
                <a:latin typeface="Segoe UI" panose="020B0502040204020203" pitchFamily="34" charset="0"/>
                <a:ea typeface="Segoe UI" panose="020B0502040204020203" pitchFamily="34" charset="0"/>
                <a:cs typeface="Segoe UI" panose="020B0502040204020203" pitchFamily="34" charset="0"/>
              </a:rPr>
              <a:t> </a:t>
            </a:r>
            <a:r>
              <a:rPr lang="hu-HU" altLang="en-US" sz="1600" dirty="0" err="1">
                <a:latin typeface="Segoe UI" panose="020B0502040204020203" pitchFamily="34" charset="0"/>
                <a:ea typeface="Segoe UI" panose="020B0502040204020203" pitchFamily="34" charset="0"/>
                <a:cs typeface="Segoe UI" panose="020B0502040204020203" pitchFamily="34" charset="0"/>
              </a:rPr>
              <a:t>divergent</a:t>
            </a:r>
            <a:r>
              <a:rPr lang="hu-HU" altLang="en-US" sz="1600" dirty="0">
                <a:latin typeface="Segoe UI" panose="020B0502040204020203" pitchFamily="34" charset="0"/>
                <a:ea typeface="Segoe UI" panose="020B0502040204020203" pitchFamily="34" charset="0"/>
                <a:cs typeface="Segoe UI" panose="020B0502040204020203" pitchFamily="34" charset="0"/>
              </a:rPr>
              <a:t> </a:t>
            </a:r>
            <a:r>
              <a:rPr lang="en-US" altLang="en-US" sz="1600" dirty="0">
                <a:latin typeface="Segoe UI" panose="020B0502040204020203" pitchFamily="34" charset="0"/>
                <a:ea typeface="Segoe UI" panose="020B0502040204020203" pitchFamily="34" charset="0"/>
                <a:cs typeface="Segoe UI" panose="020B0502040204020203" pitchFamily="34" charset="0"/>
              </a:rPr>
              <a:t>in different organizations and subsystems:</a:t>
            </a:r>
            <a:endParaRPr lang="hu-HU" altLang="en-US" sz="1600" dirty="0">
              <a:latin typeface="Segoe UI" panose="020B0502040204020203" pitchFamily="34" charset="0"/>
              <a:ea typeface="Segoe UI" panose="020B0502040204020203" pitchFamily="34" charset="0"/>
              <a:cs typeface="Segoe UI" panose="020B0502040204020203" pitchFamily="34" charset="0"/>
            </a:endParaRPr>
          </a:p>
          <a:p>
            <a:pPr marL="342900" indent="-342900" algn="just">
              <a:spcBef>
                <a:spcPts val="1200"/>
              </a:spcBef>
              <a:spcAft>
                <a:spcPts val="1200"/>
              </a:spcAft>
              <a:buFont typeface="Wingdings" panose="05000000000000000000" pitchFamily="2" charset="2"/>
              <a:buChar char="ü"/>
            </a:pPr>
            <a:r>
              <a:rPr lang="hu-HU" altLang="en-US" sz="1600" dirty="0" err="1">
                <a:latin typeface="Segoe UI" panose="020B0502040204020203" pitchFamily="34" charset="0"/>
                <a:ea typeface="Segoe UI" panose="020B0502040204020203" pitchFamily="34" charset="0"/>
                <a:cs typeface="Segoe UI" panose="020B0502040204020203" pitchFamily="34" charset="0"/>
              </a:rPr>
              <a:t>in</a:t>
            </a:r>
            <a:r>
              <a:rPr lang="hu-HU" altLang="en-US" sz="1600" dirty="0">
                <a:latin typeface="Segoe UI" panose="020B0502040204020203" pitchFamily="34" charset="0"/>
                <a:ea typeface="Segoe UI" panose="020B0502040204020203" pitchFamily="34" charset="0"/>
                <a:cs typeface="Segoe UI" panose="020B0502040204020203" pitchFamily="34" charset="0"/>
              </a:rPr>
              <a:t> </a:t>
            </a:r>
            <a:r>
              <a:rPr lang="hu-HU" altLang="en-US" sz="1600" dirty="0" err="1">
                <a:latin typeface="Segoe UI" panose="020B0502040204020203" pitchFamily="34" charset="0"/>
                <a:ea typeface="Segoe UI" panose="020B0502040204020203" pitchFamily="34" charset="0"/>
                <a:cs typeface="Segoe UI" panose="020B0502040204020203" pitchFamily="34" charset="0"/>
              </a:rPr>
              <a:t>the</a:t>
            </a:r>
            <a:r>
              <a:rPr lang="hu-HU" altLang="en-US" sz="1600" dirty="0">
                <a:latin typeface="Segoe UI" panose="020B0502040204020203" pitchFamily="34" charset="0"/>
                <a:ea typeface="Segoe UI" panose="020B0502040204020203" pitchFamily="34" charset="0"/>
                <a:cs typeface="Segoe UI" panose="020B0502040204020203" pitchFamily="34" charset="0"/>
              </a:rPr>
              <a:t> </a:t>
            </a:r>
            <a:r>
              <a:rPr lang="hu-HU" altLang="en-US" sz="1600" dirty="0" err="1">
                <a:latin typeface="Segoe UI" panose="020B0502040204020203" pitchFamily="34" charset="0"/>
                <a:ea typeface="Segoe UI" panose="020B0502040204020203" pitchFamily="34" charset="0"/>
                <a:cs typeface="Segoe UI" panose="020B0502040204020203" pitchFamily="34" charset="0"/>
              </a:rPr>
              <a:t>case</a:t>
            </a:r>
            <a:r>
              <a:rPr lang="hu-HU" altLang="en-US" sz="1600" dirty="0">
                <a:latin typeface="Segoe UI" panose="020B0502040204020203" pitchFamily="34" charset="0"/>
                <a:ea typeface="Segoe UI" panose="020B0502040204020203" pitchFamily="34" charset="0"/>
                <a:cs typeface="Segoe UI" panose="020B0502040204020203" pitchFamily="34" charset="0"/>
              </a:rPr>
              <a:t> of </a:t>
            </a:r>
            <a:r>
              <a:rPr lang="hu-HU" altLang="en-US" sz="1600" b="1" dirty="0">
                <a:latin typeface="Segoe UI" panose="020B0502040204020203" pitchFamily="34" charset="0"/>
                <a:ea typeface="Segoe UI" panose="020B0502040204020203" pitchFamily="34" charset="0"/>
                <a:cs typeface="Segoe UI" panose="020B0502040204020203" pitchFamily="34" charset="0"/>
              </a:rPr>
              <a:t>c</a:t>
            </a:r>
            <a:r>
              <a:rPr lang="en-US" altLang="en-US" sz="1600" b="1" dirty="0" err="1">
                <a:latin typeface="Segoe UI" panose="020B0502040204020203" pitchFamily="34" charset="0"/>
                <a:ea typeface="Segoe UI" panose="020B0502040204020203" pitchFamily="34" charset="0"/>
                <a:cs typeface="Segoe UI" panose="020B0502040204020203" pitchFamily="34" charset="0"/>
              </a:rPr>
              <a:t>entral</a:t>
            </a:r>
            <a:r>
              <a:rPr lang="en-US" altLang="en-US" sz="1600" b="1" dirty="0">
                <a:latin typeface="Segoe UI" panose="020B0502040204020203" pitchFamily="34" charset="0"/>
                <a:ea typeface="Segoe UI" panose="020B0502040204020203" pitchFamily="34" charset="0"/>
                <a:cs typeface="Segoe UI" panose="020B0502040204020203" pitchFamily="34" charset="0"/>
              </a:rPr>
              <a:t> budgetary institutions and chapter-administered appropriations</a:t>
            </a:r>
            <a:r>
              <a:rPr lang="hu-HU" altLang="en-US" sz="1600" b="1" dirty="0">
                <a:latin typeface="Segoe UI" panose="020B0502040204020203" pitchFamily="34" charset="0"/>
                <a:ea typeface="Segoe UI" panose="020B0502040204020203" pitchFamily="34" charset="0"/>
                <a:cs typeface="Segoe UI" panose="020B0502040204020203" pitchFamily="34" charset="0"/>
              </a:rPr>
              <a:t> </a:t>
            </a:r>
            <a:r>
              <a:rPr lang="hu-HU" altLang="en-US" sz="1600" dirty="0" err="1">
                <a:latin typeface="Segoe UI" panose="020B0502040204020203" pitchFamily="34" charset="0"/>
                <a:ea typeface="Segoe UI" panose="020B0502040204020203" pitchFamily="34" charset="0"/>
                <a:cs typeface="Segoe UI" panose="020B0502040204020203" pitchFamily="34" charset="0"/>
              </a:rPr>
              <a:t>residuals</a:t>
            </a:r>
            <a:r>
              <a:rPr lang="hu-HU" altLang="en-US" sz="1600" dirty="0">
                <a:latin typeface="Segoe UI" panose="020B0502040204020203" pitchFamily="34" charset="0"/>
                <a:ea typeface="Segoe UI" panose="020B0502040204020203" pitchFamily="34" charset="0"/>
                <a:cs typeface="Segoe UI" panose="020B0502040204020203" pitchFamily="34" charset="0"/>
              </a:rPr>
              <a:t> </a:t>
            </a:r>
            <a:r>
              <a:rPr lang="hu-HU" altLang="en-US" sz="1600" dirty="0" err="1">
                <a:latin typeface="Segoe UI" panose="020B0502040204020203" pitchFamily="34" charset="0"/>
                <a:ea typeface="Segoe UI" panose="020B0502040204020203" pitchFamily="34" charset="0"/>
                <a:cs typeface="Segoe UI" panose="020B0502040204020203" pitchFamily="34" charset="0"/>
              </a:rPr>
              <a:t>should</a:t>
            </a:r>
            <a:r>
              <a:rPr lang="hu-HU" altLang="en-US" sz="1600" dirty="0">
                <a:latin typeface="Segoe UI" panose="020B0502040204020203" pitchFamily="34" charset="0"/>
                <a:ea typeface="Segoe UI" panose="020B0502040204020203" pitchFamily="34" charset="0"/>
                <a:cs typeface="Segoe UI" panose="020B0502040204020203" pitchFamily="34" charset="0"/>
              </a:rPr>
              <a:t> be </a:t>
            </a:r>
            <a:r>
              <a:rPr lang="hu-HU" altLang="en-US" sz="1600" dirty="0" err="1">
                <a:latin typeface="Segoe UI" panose="020B0502040204020203" pitchFamily="34" charset="0"/>
                <a:ea typeface="Segoe UI" panose="020B0502040204020203" pitchFamily="34" charset="0"/>
                <a:cs typeface="Segoe UI" panose="020B0502040204020203" pitchFamily="34" charset="0"/>
              </a:rPr>
              <a:t>transferred</a:t>
            </a:r>
            <a:r>
              <a:rPr lang="hu-HU" altLang="en-US" sz="1600" dirty="0">
                <a:latin typeface="Segoe UI" panose="020B0502040204020203" pitchFamily="34" charset="0"/>
                <a:ea typeface="Segoe UI" panose="020B0502040204020203" pitchFamily="34" charset="0"/>
                <a:cs typeface="Segoe UI" panose="020B0502040204020203" pitchFamily="34" charset="0"/>
              </a:rPr>
              <a:t> </a:t>
            </a:r>
            <a:r>
              <a:rPr lang="hu-HU" altLang="en-US" sz="1600" dirty="0" err="1">
                <a:latin typeface="Segoe UI" panose="020B0502040204020203" pitchFamily="34" charset="0"/>
                <a:ea typeface="Segoe UI" panose="020B0502040204020203" pitchFamily="34" charset="0"/>
                <a:cs typeface="Segoe UI" panose="020B0502040204020203" pitchFamily="34" charset="0"/>
              </a:rPr>
              <a:t>to</a:t>
            </a:r>
            <a:r>
              <a:rPr lang="hu-HU" altLang="en-US" sz="1600" dirty="0">
                <a:latin typeface="Segoe UI" panose="020B0502040204020203" pitchFamily="34" charset="0"/>
                <a:ea typeface="Segoe UI" panose="020B0502040204020203" pitchFamily="34" charset="0"/>
                <a:cs typeface="Segoe UI" panose="020B0502040204020203" pitchFamily="34" charset="0"/>
              </a:rPr>
              <a:t> </a:t>
            </a:r>
            <a:r>
              <a:rPr lang="hu-HU" altLang="en-US" sz="1600" dirty="0" err="1">
                <a:latin typeface="Segoe UI" panose="020B0502040204020203" pitchFamily="34" charset="0"/>
                <a:ea typeface="Segoe UI" panose="020B0502040204020203" pitchFamily="34" charset="0"/>
                <a:cs typeface="Segoe UI" panose="020B0502040204020203" pitchFamily="34" charset="0"/>
              </a:rPr>
              <a:t>the</a:t>
            </a:r>
            <a:r>
              <a:rPr lang="hu-HU" altLang="en-US" sz="1600" dirty="0">
                <a:latin typeface="Segoe UI" panose="020B0502040204020203" pitchFamily="34" charset="0"/>
                <a:ea typeface="Segoe UI" panose="020B0502040204020203" pitchFamily="34" charset="0"/>
                <a:cs typeface="Segoe UI" panose="020B0502040204020203" pitchFamily="34" charset="0"/>
              </a:rPr>
              <a:t> </a:t>
            </a:r>
            <a:r>
              <a:rPr lang="hu-HU" altLang="en-US" sz="1600" b="1" dirty="0" err="1">
                <a:latin typeface="Segoe UI" panose="020B0502040204020203" pitchFamily="34" charset="0"/>
                <a:ea typeface="Segoe UI" panose="020B0502040204020203" pitchFamily="34" charset="0"/>
                <a:cs typeface="Segoe UI" panose="020B0502040204020203" pitchFamily="34" charset="0"/>
              </a:rPr>
              <a:t>Central</a:t>
            </a:r>
            <a:r>
              <a:rPr lang="hu-HU" altLang="en-US" sz="1600" b="1" dirty="0">
                <a:latin typeface="Segoe UI" panose="020B0502040204020203" pitchFamily="34" charset="0"/>
                <a:ea typeface="Segoe UI" panose="020B0502040204020203" pitchFamily="34" charset="0"/>
                <a:cs typeface="Segoe UI" panose="020B0502040204020203" pitchFamily="34" charset="0"/>
              </a:rPr>
              <a:t> </a:t>
            </a:r>
            <a:r>
              <a:rPr lang="hu-HU" altLang="en-US" sz="1600" b="1" dirty="0" err="1">
                <a:latin typeface="Segoe UI" panose="020B0502040204020203" pitchFamily="34" charset="0"/>
                <a:ea typeface="Segoe UI" panose="020B0502040204020203" pitchFamily="34" charset="0"/>
                <a:cs typeface="Segoe UI" panose="020B0502040204020203" pitchFamily="34" charset="0"/>
              </a:rPr>
              <a:t>Residual</a:t>
            </a:r>
            <a:r>
              <a:rPr lang="hu-HU" altLang="en-US" sz="1600" b="1" dirty="0">
                <a:latin typeface="Segoe UI" panose="020B0502040204020203" pitchFamily="34" charset="0"/>
                <a:ea typeface="Segoe UI" panose="020B0502040204020203" pitchFamily="34" charset="0"/>
                <a:cs typeface="Segoe UI" panose="020B0502040204020203" pitchFamily="34" charset="0"/>
              </a:rPr>
              <a:t> </a:t>
            </a:r>
            <a:r>
              <a:rPr lang="hu-HU" altLang="en-US" sz="1600" b="1" dirty="0" err="1">
                <a:latin typeface="Segoe UI" panose="020B0502040204020203" pitchFamily="34" charset="0"/>
                <a:ea typeface="Segoe UI" panose="020B0502040204020203" pitchFamily="34" charset="0"/>
                <a:cs typeface="Segoe UI" panose="020B0502040204020203" pitchFamily="34" charset="0"/>
              </a:rPr>
              <a:t>Settlement</a:t>
            </a:r>
            <a:r>
              <a:rPr lang="hu-HU" altLang="en-US" sz="1600" b="1" dirty="0">
                <a:latin typeface="Segoe UI" panose="020B0502040204020203" pitchFamily="34" charset="0"/>
                <a:ea typeface="Segoe UI" panose="020B0502040204020203" pitchFamily="34" charset="0"/>
                <a:cs typeface="Segoe UI" panose="020B0502040204020203" pitchFamily="34" charset="0"/>
              </a:rPr>
              <a:t> </a:t>
            </a:r>
            <a:r>
              <a:rPr lang="hu-HU" altLang="en-US" sz="1600" b="1" dirty="0" err="1">
                <a:latin typeface="Segoe UI" panose="020B0502040204020203" pitchFamily="34" charset="0"/>
                <a:ea typeface="Segoe UI" panose="020B0502040204020203" pitchFamily="34" charset="0"/>
                <a:cs typeface="Segoe UI" panose="020B0502040204020203" pitchFamily="34" charset="0"/>
              </a:rPr>
              <a:t>Fund</a:t>
            </a:r>
            <a:r>
              <a:rPr lang="hu-HU" altLang="en-US" sz="1600" dirty="0">
                <a:latin typeface="Segoe UI" panose="020B0502040204020203" pitchFamily="34" charset="0"/>
                <a:ea typeface="Segoe UI" panose="020B0502040204020203" pitchFamily="34" charset="0"/>
                <a:cs typeface="Segoe UI" panose="020B0502040204020203" pitchFamily="34" charset="0"/>
              </a:rPr>
              <a:t>. </a:t>
            </a:r>
            <a:r>
              <a:rPr lang="en-US" altLang="en-US" sz="1600" dirty="0">
                <a:latin typeface="Segoe UI" panose="020B0502040204020203" pitchFamily="34" charset="0"/>
                <a:ea typeface="Segoe UI" panose="020B0502040204020203" pitchFamily="34" charset="0"/>
                <a:cs typeface="Segoe UI" panose="020B0502040204020203" pitchFamily="34" charset="0"/>
              </a:rPr>
              <a:t>On its </a:t>
            </a:r>
            <a:r>
              <a:rPr lang="en-US" altLang="en-US" sz="1600">
                <a:latin typeface="Segoe UI" panose="020B0502040204020203" pitchFamily="34" charset="0"/>
                <a:ea typeface="Segoe UI" panose="020B0502040204020203" pitchFamily="34" charset="0"/>
                <a:cs typeface="Segoe UI" panose="020B0502040204020203" pitchFamily="34" charset="0"/>
              </a:rPr>
              <a:t>further use, </a:t>
            </a:r>
            <a:r>
              <a:rPr lang="en-US" altLang="en-US" sz="1600" b="1" dirty="0">
                <a:latin typeface="Segoe UI" panose="020B0502040204020203" pitchFamily="34" charset="0"/>
                <a:ea typeface="Segoe UI" panose="020B0502040204020203" pitchFamily="34" charset="0"/>
                <a:cs typeface="Segoe UI" panose="020B0502040204020203" pitchFamily="34" charset="0"/>
              </a:rPr>
              <a:t>Government</a:t>
            </a:r>
            <a:r>
              <a:rPr lang="en-US" altLang="en-US" sz="1600" dirty="0">
                <a:latin typeface="Segoe UI" panose="020B0502040204020203" pitchFamily="34" charset="0"/>
                <a:ea typeface="Segoe UI" panose="020B0502040204020203" pitchFamily="34" charset="0"/>
                <a:cs typeface="Segoe UI" panose="020B0502040204020203" pitchFamily="34" charset="0"/>
              </a:rPr>
              <a:t> decision has to be taken based on the presentation by the </a:t>
            </a:r>
            <a:r>
              <a:rPr lang="hu-HU" altLang="en-US" sz="1600" dirty="0">
                <a:latin typeface="Segoe UI" panose="020B0502040204020203" pitchFamily="34" charset="0"/>
                <a:ea typeface="Segoe UI" panose="020B0502040204020203" pitchFamily="34" charset="0"/>
                <a:cs typeface="Segoe UI" panose="020B0502040204020203" pitchFamily="34" charset="0"/>
              </a:rPr>
              <a:t>M</a:t>
            </a:r>
            <a:r>
              <a:rPr lang="en-US" altLang="en-US" sz="1600" dirty="0" err="1">
                <a:latin typeface="Segoe UI" panose="020B0502040204020203" pitchFamily="34" charset="0"/>
                <a:ea typeface="Segoe UI" panose="020B0502040204020203" pitchFamily="34" charset="0"/>
                <a:cs typeface="Segoe UI" panose="020B0502040204020203" pitchFamily="34" charset="0"/>
              </a:rPr>
              <a:t>inister</a:t>
            </a:r>
            <a:r>
              <a:rPr lang="en-US" altLang="en-US" sz="1600" dirty="0">
                <a:latin typeface="Segoe UI" panose="020B0502040204020203" pitchFamily="34" charset="0"/>
                <a:ea typeface="Segoe UI" panose="020B0502040204020203" pitchFamily="34" charset="0"/>
                <a:cs typeface="Segoe UI" panose="020B0502040204020203" pitchFamily="34" charset="0"/>
              </a:rPr>
              <a:t> </a:t>
            </a:r>
            <a:r>
              <a:rPr lang="hu-HU" altLang="en-US" sz="1600" dirty="0">
                <a:latin typeface="Segoe UI" panose="020B0502040204020203" pitchFamily="34" charset="0"/>
                <a:ea typeface="Segoe UI" panose="020B0502040204020203" pitchFamily="34" charset="0"/>
                <a:cs typeface="Segoe UI" panose="020B0502040204020203" pitchFamily="34" charset="0"/>
              </a:rPr>
              <a:t>of F</a:t>
            </a:r>
            <a:r>
              <a:rPr lang="en-US" altLang="en-US" sz="1600" dirty="0" err="1">
                <a:latin typeface="Segoe UI" panose="020B0502040204020203" pitchFamily="34" charset="0"/>
                <a:ea typeface="Segoe UI" panose="020B0502040204020203" pitchFamily="34" charset="0"/>
                <a:cs typeface="Segoe UI" panose="020B0502040204020203" pitchFamily="34" charset="0"/>
              </a:rPr>
              <a:t>inance</a:t>
            </a:r>
            <a:endParaRPr lang="hu-HU" altLang="en-US" sz="1600" dirty="0">
              <a:latin typeface="Segoe UI" panose="020B0502040204020203" pitchFamily="34" charset="0"/>
              <a:ea typeface="Segoe UI" panose="020B0502040204020203" pitchFamily="34" charset="0"/>
              <a:cs typeface="Segoe UI" panose="020B0502040204020203" pitchFamily="34" charset="0"/>
            </a:endParaRPr>
          </a:p>
          <a:p>
            <a:pPr marL="342900" indent="-342900" algn="just">
              <a:spcBef>
                <a:spcPts val="1200"/>
              </a:spcBef>
              <a:spcAft>
                <a:spcPts val="1200"/>
              </a:spcAft>
              <a:buFont typeface="Wingdings" panose="05000000000000000000" pitchFamily="2" charset="2"/>
              <a:buChar char="ü"/>
            </a:pPr>
            <a:r>
              <a:rPr lang="hu-HU" altLang="en-US" sz="1600" b="1" dirty="0" err="1">
                <a:latin typeface="Segoe UI" panose="020B0502040204020203" pitchFamily="34" charset="0"/>
                <a:ea typeface="Segoe UI" panose="020B0502040204020203" pitchFamily="34" charset="0"/>
                <a:cs typeface="Segoe UI" panose="020B0502040204020203" pitchFamily="34" charset="0"/>
              </a:rPr>
              <a:t>central</a:t>
            </a:r>
            <a:r>
              <a:rPr lang="hu-HU" altLang="en-US" sz="1600" dirty="0">
                <a:latin typeface="Segoe UI" panose="020B0502040204020203" pitchFamily="34" charset="0"/>
                <a:ea typeface="Segoe UI" panose="020B0502040204020203" pitchFamily="34" charset="0"/>
                <a:cs typeface="Segoe UI" panose="020B0502040204020203" pitchFamily="34" charset="0"/>
              </a:rPr>
              <a:t> </a:t>
            </a:r>
            <a:r>
              <a:rPr lang="hu-HU" altLang="en-US" sz="1600" dirty="0" err="1">
                <a:latin typeface="Segoe UI" panose="020B0502040204020203" pitchFamily="34" charset="0"/>
                <a:ea typeface="Segoe UI" panose="020B0502040204020203" pitchFamily="34" charset="0"/>
                <a:cs typeface="Segoe UI" panose="020B0502040204020203" pitchFamily="34" charset="0"/>
              </a:rPr>
              <a:t>budgetary</a:t>
            </a:r>
            <a:r>
              <a:rPr lang="hu-HU" altLang="en-US" sz="1600" dirty="0">
                <a:latin typeface="Segoe UI" panose="020B0502040204020203" pitchFamily="34" charset="0"/>
                <a:ea typeface="Segoe UI" panose="020B0502040204020203" pitchFamily="34" charset="0"/>
                <a:cs typeface="Segoe UI" panose="020B0502040204020203" pitchFamily="34" charset="0"/>
              </a:rPr>
              <a:t> </a:t>
            </a:r>
            <a:r>
              <a:rPr lang="hu-HU" altLang="en-US" sz="1600" b="1" dirty="0" err="1">
                <a:latin typeface="Segoe UI" panose="020B0502040204020203" pitchFamily="34" charset="0"/>
                <a:ea typeface="Segoe UI" panose="020B0502040204020203" pitchFamily="34" charset="0"/>
                <a:cs typeface="Segoe UI" panose="020B0502040204020203" pitchFamily="34" charset="0"/>
              </a:rPr>
              <a:t>appropriations</a:t>
            </a:r>
            <a:r>
              <a:rPr lang="hu-HU" altLang="en-US" sz="1600" dirty="0">
                <a:latin typeface="Segoe UI" panose="020B0502040204020203" pitchFamily="34" charset="0"/>
                <a:ea typeface="Segoe UI" panose="020B0502040204020203" pitchFamily="34" charset="0"/>
                <a:cs typeface="Segoe UI" panose="020B0502040204020203" pitchFamily="34" charset="0"/>
              </a:rPr>
              <a:t>: </a:t>
            </a:r>
            <a:r>
              <a:rPr lang="hu-HU" altLang="en-US" sz="1600" dirty="0" err="1">
                <a:latin typeface="Segoe UI" panose="020B0502040204020203" pitchFamily="34" charset="0"/>
                <a:ea typeface="Segoe UI" panose="020B0502040204020203" pitchFamily="34" charset="0"/>
                <a:cs typeface="Segoe UI" panose="020B0502040204020203" pitchFamily="34" charset="0"/>
              </a:rPr>
              <a:t>there</a:t>
            </a:r>
            <a:r>
              <a:rPr lang="hu-HU" altLang="en-US" sz="1600" dirty="0">
                <a:latin typeface="Segoe UI" panose="020B0502040204020203" pitchFamily="34" charset="0"/>
                <a:ea typeface="Segoe UI" panose="020B0502040204020203" pitchFamily="34" charset="0"/>
                <a:cs typeface="Segoe UI" panose="020B0502040204020203" pitchFamily="34" charset="0"/>
              </a:rPr>
              <a:t> is </a:t>
            </a:r>
            <a:r>
              <a:rPr lang="hu-HU" altLang="en-US" sz="1600" b="1" dirty="0">
                <a:latin typeface="Segoe UI" panose="020B0502040204020203" pitchFamily="34" charset="0"/>
                <a:ea typeface="Segoe UI" panose="020B0502040204020203" pitchFamily="34" charset="0"/>
                <a:cs typeface="Segoe UI" panose="020B0502040204020203" pitchFamily="34" charset="0"/>
              </a:rPr>
              <a:t>no </a:t>
            </a:r>
            <a:r>
              <a:rPr lang="hu-HU" altLang="en-US" sz="1600" b="1" dirty="0" err="1">
                <a:latin typeface="Segoe UI" panose="020B0502040204020203" pitchFamily="34" charset="0"/>
                <a:ea typeface="Segoe UI" panose="020B0502040204020203" pitchFamily="34" charset="0"/>
                <a:cs typeface="Segoe UI" panose="020B0502040204020203" pitchFamily="34" charset="0"/>
              </a:rPr>
              <a:t>residual</a:t>
            </a:r>
            <a:r>
              <a:rPr lang="hu-HU" altLang="en-US" sz="1600" b="1" dirty="0">
                <a:latin typeface="Segoe UI" panose="020B0502040204020203" pitchFamily="34" charset="0"/>
                <a:ea typeface="Segoe UI" panose="020B0502040204020203" pitchFamily="34" charset="0"/>
                <a:cs typeface="Segoe UI" panose="020B0502040204020203" pitchFamily="34" charset="0"/>
              </a:rPr>
              <a:t> </a:t>
            </a:r>
            <a:r>
              <a:rPr lang="hu-HU" altLang="en-US" sz="1600" dirty="0">
                <a:latin typeface="Segoe UI" panose="020B0502040204020203" pitchFamily="34" charset="0"/>
                <a:ea typeface="Segoe UI" panose="020B0502040204020203" pitchFamily="34" charset="0"/>
                <a:cs typeface="Segoe UI" panose="020B0502040204020203" pitchFamily="34" charset="0"/>
              </a:rPr>
              <a:t>(</a:t>
            </a:r>
            <a:r>
              <a:rPr lang="hu-HU" altLang="en-US" sz="1600" dirty="0" err="1">
                <a:latin typeface="Segoe UI" panose="020B0502040204020203" pitchFamily="34" charset="0"/>
                <a:ea typeface="Segoe UI" panose="020B0502040204020203" pitchFamily="34" charset="0"/>
                <a:cs typeface="Segoe UI" panose="020B0502040204020203" pitchFamily="34" charset="0"/>
              </a:rPr>
              <a:t>on</a:t>
            </a:r>
            <a:r>
              <a:rPr lang="hu-HU" altLang="en-US" sz="1600" dirty="0">
                <a:latin typeface="Segoe UI" panose="020B0502040204020203" pitchFamily="34" charset="0"/>
                <a:ea typeface="Segoe UI" panose="020B0502040204020203" pitchFamily="34" charset="0"/>
                <a:cs typeface="Segoe UI" panose="020B0502040204020203" pitchFamily="34" charset="0"/>
              </a:rPr>
              <a:t> </a:t>
            </a:r>
            <a:r>
              <a:rPr lang="en-US" altLang="en-US" sz="1600" dirty="0">
                <a:latin typeface="Segoe UI" panose="020B0502040204020203" pitchFamily="34" charset="0"/>
                <a:ea typeface="Segoe UI" panose="020B0502040204020203" pitchFamily="34" charset="0"/>
                <a:cs typeface="Segoe UI" panose="020B0502040204020203" pitchFamily="34" charset="0"/>
              </a:rPr>
              <a:t>the last day of </a:t>
            </a:r>
            <a:r>
              <a:rPr lang="en-US" altLang="en-US" sz="1600">
                <a:latin typeface="Segoe UI" panose="020B0502040204020203" pitchFamily="34" charset="0"/>
                <a:ea typeface="Segoe UI" panose="020B0502040204020203" pitchFamily="34" charset="0"/>
                <a:cs typeface="Segoe UI" panose="020B0502040204020203" pitchFamily="34" charset="0"/>
              </a:rPr>
              <a:t>the year, </a:t>
            </a:r>
            <a:r>
              <a:rPr lang="en-US" altLang="en-US" sz="1600" dirty="0">
                <a:latin typeface="Segoe UI" panose="020B0502040204020203" pitchFamily="34" charset="0"/>
                <a:ea typeface="Segoe UI" panose="020B0502040204020203" pitchFamily="34" charset="0"/>
                <a:cs typeface="Segoe UI" panose="020B0502040204020203" pitchFamily="34" charset="0"/>
              </a:rPr>
              <a:t>the accounts are closed at </a:t>
            </a:r>
            <a:r>
              <a:rPr lang="en-US" altLang="en-US" sz="1600">
                <a:latin typeface="Segoe UI" panose="020B0502040204020203" pitchFamily="34" charset="0"/>
                <a:ea typeface="Segoe UI" panose="020B0502040204020203" pitchFamily="34" charset="0"/>
                <a:cs typeface="Segoe UI" panose="020B0502040204020203" pitchFamily="34" charset="0"/>
              </a:rPr>
              <a:t>0</a:t>
            </a:r>
            <a:r>
              <a:rPr lang="hu-HU" altLang="en-US" sz="1600">
                <a:latin typeface="Segoe UI" panose="020B0502040204020203" pitchFamily="34" charset="0"/>
                <a:ea typeface="Segoe UI" panose="020B0502040204020203" pitchFamily="34" charset="0"/>
                <a:cs typeface="Segoe UI" panose="020B0502040204020203" pitchFamily="34" charset="0"/>
              </a:rPr>
              <a:t>),</a:t>
            </a:r>
            <a:endParaRPr lang="hu-HU" altLang="en-US" sz="1600" dirty="0">
              <a:latin typeface="Segoe UI" panose="020B0502040204020203" pitchFamily="34" charset="0"/>
              <a:ea typeface="Segoe UI" panose="020B0502040204020203" pitchFamily="34" charset="0"/>
              <a:cs typeface="Segoe UI" panose="020B0502040204020203" pitchFamily="34" charset="0"/>
            </a:endParaRPr>
          </a:p>
          <a:p>
            <a:pPr marL="342900" indent="-342900" algn="just">
              <a:spcBef>
                <a:spcPts val="1200"/>
              </a:spcBef>
              <a:spcAft>
                <a:spcPts val="1200"/>
              </a:spcAft>
              <a:buFont typeface="Wingdings" panose="05000000000000000000" pitchFamily="2" charset="2"/>
              <a:buChar char="ü"/>
            </a:pPr>
            <a:r>
              <a:rPr lang="hu-HU" altLang="en-US" sz="1600" b="1" dirty="0" err="1">
                <a:latin typeface="Segoe UI" panose="020B0502040204020203" pitchFamily="34" charset="0"/>
                <a:ea typeface="Segoe UI" panose="020B0502040204020203" pitchFamily="34" charset="0"/>
                <a:cs typeface="Segoe UI" panose="020B0502040204020203" pitchFamily="34" charset="0"/>
              </a:rPr>
              <a:t>extrabudgetary</a:t>
            </a:r>
            <a:r>
              <a:rPr lang="hu-HU" altLang="en-US" sz="1600" b="1" dirty="0">
                <a:latin typeface="Segoe UI" panose="020B0502040204020203" pitchFamily="34" charset="0"/>
                <a:ea typeface="Segoe UI" panose="020B0502040204020203" pitchFamily="34" charset="0"/>
                <a:cs typeface="Segoe UI" panose="020B0502040204020203" pitchFamily="34" charset="0"/>
              </a:rPr>
              <a:t> </a:t>
            </a:r>
            <a:r>
              <a:rPr lang="hu-HU" altLang="en-US" sz="1600" b="1" dirty="0" err="1">
                <a:latin typeface="Segoe UI" panose="020B0502040204020203" pitchFamily="34" charset="0"/>
                <a:ea typeface="Segoe UI" panose="020B0502040204020203" pitchFamily="34" charset="0"/>
                <a:cs typeface="Segoe UI" panose="020B0502040204020203" pitchFamily="34" charset="0"/>
              </a:rPr>
              <a:t>funds</a:t>
            </a:r>
            <a:r>
              <a:rPr lang="hu-HU" altLang="en-US" sz="1600" dirty="0">
                <a:latin typeface="Segoe UI" panose="020B0502040204020203" pitchFamily="34" charset="0"/>
                <a:ea typeface="Segoe UI" panose="020B0502040204020203" pitchFamily="34" charset="0"/>
                <a:cs typeface="Segoe UI" panose="020B0502040204020203" pitchFamily="34" charset="0"/>
              </a:rPr>
              <a:t>: </a:t>
            </a:r>
            <a:r>
              <a:rPr lang="en-US" altLang="en-US" sz="1600" dirty="0">
                <a:latin typeface="Segoe UI" panose="020B0502040204020203" pitchFamily="34" charset="0"/>
                <a:ea typeface="Segoe UI" panose="020B0502040204020203" pitchFamily="34" charset="0"/>
                <a:cs typeface="Segoe UI" panose="020B0502040204020203" pitchFamily="34" charset="0"/>
              </a:rPr>
              <a:t>the </a:t>
            </a:r>
            <a:r>
              <a:rPr lang="hu-HU" altLang="en-US" sz="1600" dirty="0" err="1">
                <a:latin typeface="Segoe UI" panose="020B0502040204020203" pitchFamily="34" charset="0"/>
                <a:ea typeface="Segoe UI" panose="020B0502040204020203" pitchFamily="34" charset="0"/>
                <a:cs typeface="Segoe UI" panose="020B0502040204020203" pitchFamily="34" charset="0"/>
              </a:rPr>
              <a:t>authorization</a:t>
            </a:r>
            <a:r>
              <a:rPr lang="en-US" altLang="en-US" sz="1600" dirty="0">
                <a:latin typeface="Segoe UI" panose="020B0502040204020203" pitchFamily="34" charset="0"/>
                <a:ea typeface="Segoe UI" panose="020B0502040204020203" pitchFamily="34" charset="0"/>
                <a:cs typeface="Segoe UI" panose="020B0502040204020203" pitchFamily="34" charset="0"/>
              </a:rPr>
              <a:t> of the Ministry of Finance</a:t>
            </a:r>
            <a:r>
              <a:rPr lang="hu-HU" altLang="en-US" sz="1600" dirty="0">
                <a:latin typeface="Segoe UI" panose="020B0502040204020203" pitchFamily="34" charset="0"/>
                <a:ea typeface="Segoe UI" panose="020B0502040204020203" pitchFamily="34" charset="0"/>
                <a:cs typeface="Segoe UI" panose="020B0502040204020203" pitchFamily="34" charset="0"/>
              </a:rPr>
              <a:t> </a:t>
            </a:r>
            <a:r>
              <a:rPr lang="en-US" altLang="en-US" sz="1600">
                <a:latin typeface="Segoe UI" panose="020B0502040204020203" pitchFamily="34" charset="0"/>
                <a:ea typeface="Segoe UI" panose="020B0502040204020203" pitchFamily="34" charset="0"/>
                <a:cs typeface="Segoe UI" panose="020B0502040204020203" pitchFamily="34" charset="0"/>
              </a:rPr>
              <a:t>is required</a:t>
            </a:r>
            <a:r>
              <a:rPr lang="hu-HU" altLang="en-US" sz="1600">
                <a:latin typeface="Segoe UI" panose="020B0502040204020203" pitchFamily="34" charset="0"/>
                <a:ea typeface="Segoe UI" panose="020B0502040204020203" pitchFamily="34" charset="0"/>
                <a:cs typeface="Segoe UI" panose="020B0502040204020203" pitchFamily="34" charset="0"/>
              </a:rPr>
              <a:t>, </a:t>
            </a:r>
            <a:r>
              <a:rPr lang="hu-HU" altLang="en-US" sz="1600" b="1" dirty="0" err="1">
                <a:latin typeface="Segoe UI" panose="020B0502040204020203" pitchFamily="34" charset="0"/>
                <a:ea typeface="Segoe UI" panose="020B0502040204020203" pitchFamily="34" charset="0"/>
                <a:cs typeface="Segoe UI" panose="020B0502040204020203" pitchFamily="34" charset="0"/>
              </a:rPr>
              <a:t>social</a:t>
            </a:r>
            <a:r>
              <a:rPr lang="hu-HU" altLang="en-US" sz="1600" b="1" dirty="0">
                <a:latin typeface="Segoe UI" panose="020B0502040204020203" pitchFamily="34" charset="0"/>
                <a:ea typeface="Segoe UI" panose="020B0502040204020203" pitchFamily="34" charset="0"/>
                <a:cs typeface="Segoe UI" panose="020B0502040204020203" pitchFamily="34" charset="0"/>
              </a:rPr>
              <a:t> </a:t>
            </a:r>
            <a:r>
              <a:rPr lang="hu-HU" altLang="en-US" sz="1600" b="1" dirty="0" err="1">
                <a:latin typeface="Segoe UI" panose="020B0502040204020203" pitchFamily="34" charset="0"/>
                <a:ea typeface="Segoe UI" panose="020B0502040204020203" pitchFamily="34" charset="0"/>
                <a:cs typeface="Segoe UI" panose="020B0502040204020203" pitchFamily="34" charset="0"/>
              </a:rPr>
              <a:t>security</a:t>
            </a:r>
            <a:r>
              <a:rPr lang="hu-HU" altLang="en-US" sz="1600" b="1" dirty="0">
                <a:latin typeface="Segoe UI" panose="020B0502040204020203" pitchFamily="34" charset="0"/>
                <a:ea typeface="Segoe UI" panose="020B0502040204020203" pitchFamily="34" charset="0"/>
                <a:cs typeface="Segoe UI" panose="020B0502040204020203" pitchFamily="34" charset="0"/>
              </a:rPr>
              <a:t> </a:t>
            </a:r>
            <a:r>
              <a:rPr lang="hu-HU" altLang="en-US" sz="1600" b="1" dirty="0" err="1">
                <a:latin typeface="Segoe UI" panose="020B0502040204020203" pitchFamily="34" charset="0"/>
                <a:ea typeface="Segoe UI" panose="020B0502040204020203" pitchFamily="34" charset="0"/>
                <a:cs typeface="Segoe UI" panose="020B0502040204020203" pitchFamily="34" charset="0"/>
              </a:rPr>
              <a:t>funds</a:t>
            </a:r>
            <a:r>
              <a:rPr lang="hu-HU" altLang="en-US" sz="1600" dirty="0">
                <a:latin typeface="Segoe UI" panose="020B0502040204020203" pitchFamily="34" charset="0"/>
                <a:ea typeface="Segoe UI" panose="020B0502040204020203" pitchFamily="34" charset="0"/>
                <a:cs typeface="Segoe UI" panose="020B0502040204020203" pitchFamily="34" charset="0"/>
              </a:rPr>
              <a:t>: </a:t>
            </a:r>
            <a:r>
              <a:rPr lang="hu-HU" altLang="en-US" sz="1600" dirty="0" err="1">
                <a:latin typeface="Segoe UI" panose="020B0502040204020203" pitchFamily="34" charset="0"/>
                <a:ea typeface="Segoe UI" panose="020B0502040204020203" pitchFamily="34" charset="0"/>
                <a:cs typeface="Segoe UI" panose="020B0502040204020203" pitchFamily="34" charset="0"/>
              </a:rPr>
              <a:t>according</a:t>
            </a:r>
            <a:r>
              <a:rPr lang="hu-HU" altLang="en-US" sz="1600" dirty="0">
                <a:latin typeface="Segoe UI" panose="020B0502040204020203" pitchFamily="34" charset="0"/>
                <a:ea typeface="Segoe UI" panose="020B0502040204020203" pitchFamily="34" charset="0"/>
                <a:cs typeface="Segoe UI" panose="020B0502040204020203" pitchFamily="34" charset="0"/>
              </a:rPr>
              <a:t> </a:t>
            </a:r>
            <a:r>
              <a:rPr lang="hu-HU" altLang="en-US" sz="1600" dirty="0" err="1">
                <a:latin typeface="Segoe UI" panose="020B0502040204020203" pitchFamily="34" charset="0"/>
                <a:ea typeface="Segoe UI" panose="020B0502040204020203" pitchFamily="34" charset="0"/>
                <a:cs typeface="Segoe UI" panose="020B0502040204020203" pitchFamily="34" charset="0"/>
              </a:rPr>
              <a:t>to</a:t>
            </a:r>
            <a:r>
              <a:rPr lang="hu-HU" altLang="en-US" sz="1600" dirty="0">
                <a:latin typeface="Segoe UI" panose="020B0502040204020203" pitchFamily="34" charset="0"/>
                <a:ea typeface="Segoe UI" panose="020B0502040204020203" pitchFamily="34" charset="0"/>
                <a:cs typeface="Segoe UI" panose="020B0502040204020203" pitchFamily="34" charset="0"/>
              </a:rPr>
              <a:t> </a:t>
            </a:r>
            <a:r>
              <a:rPr lang="hu-HU" altLang="en-US" sz="1600" dirty="0" err="1">
                <a:latin typeface="Segoe UI" panose="020B0502040204020203" pitchFamily="34" charset="0"/>
                <a:ea typeface="Segoe UI" panose="020B0502040204020203" pitchFamily="34" charset="0"/>
                <a:cs typeface="Segoe UI" panose="020B0502040204020203" pitchFamily="34" charset="0"/>
              </a:rPr>
              <a:t>the</a:t>
            </a:r>
            <a:r>
              <a:rPr lang="hu-HU" altLang="en-US" sz="1600" dirty="0">
                <a:latin typeface="Segoe UI" panose="020B0502040204020203" pitchFamily="34" charset="0"/>
                <a:ea typeface="Segoe UI" panose="020B0502040204020203" pitchFamily="34" charset="0"/>
                <a:cs typeface="Segoe UI" panose="020B0502040204020203" pitchFamily="34" charset="0"/>
              </a:rPr>
              <a:t> Year-end </a:t>
            </a:r>
            <a:r>
              <a:rPr lang="hu-HU" altLang="en-US" sz="1600" dirty="0" err="1">
                <a:latin typeface="Segoe UI" panose="020B0502040204020203" pitchFamily="34" charset="0"/>
                <a:ea typeface="Segoe UI" panose="020B0502040204020203" pitchFamily="34" charset="0"/>
                <a:cs typeface="Segoe UI" panose="020B0502040204020203" pitchFamily="34" charset="0"/>
              </a:rPr>
              <a:t>report</a:t>
            </a:r>
            <a:r>
              <a:rPr lang="en-US" altLang="en-US" sz="1600" dirty="0">
                <a:latin typeface="Segoe UI" panose="020B0502040204020203" pitchFamily="34" charset="0"/>
                <a:ea typeface="Segoe UI" panose="020B0502040204020203" pitchFamily="34" charset="0"/>
                <a:cs typeface="Segoe UI" panose="020B0502040204020203" pitchFamily="34" charset="0"/>
              </a:rPr>
              <a:t> of the implementation of </a:t>
            </a:r>
            <a:r>
              <a:rPr lang="en-US" altLang="en-US" sz="1600">
                <a:latin typeface="Segoe UI" panose="020B0502040204020203" pitchFamily="34" charset="0"/>
                <a:ea typeface="Segoe UI" panose="020B0502040204020203" pitchFamily="34" charset="0"/>
                <a:cs typeface="Segoe UI" panose="020B0502040204020203" pitchFamily="34" charset="0"/>
              </a:rPr>
              <a:t>the budget</a:t>
            </a:r>
            <a:r>
              <a:rPr lang="hu-HU" altLang="en-US" sz="1600">
                <a:latin typeface="Segoe UI" panose="020B0502040204020203" pitchFamily="34" charset="0"/>
                <a:ea typeface="Segoe UI" panose="020B0502040204020203" pitchFamily="34" charset="0"/>
                <a:cs typeface="Segoe UI" panose="020B0502040204020203" pitchFamily="34" charset="0"/>
              </a:rPr>
              <a:t>,</a:t>
            </a:r>
            <a:endParaRPr lang="hu-HU" altLang="en-US" sz="1600" dirty="0">
              <a:latin typeface="Segoe UI" panose="020B0502040204020203" pitchFamily="34" charset="0"/>
              <a:ea typeface="Segoe UI" panose="020B0502040204020203" pitchFamily="34" charset="0"/>
              <a:cs typeface="Segoe UI" panose="020B0502040204020203" pitchFamily="34" charset="0"/>
            </a:endParaRPr>
          </a:p>
          <a:p>
            <a:pPr marL="342900" indent="-342900" algn="just">
              <a:spcBef>
                <a:spcPts val="1200"/>
              </a:spcBef>
              <a:spcAft>
                <a:spcPts val="1200"/>
              </a:spcAft>
              <a:buFont typeface="Wingdings" panose="05000000000000000000" pitchFamily="2" charset="2"/>
              <a:buChar char="ü"/>
            </a:pPr>
            <a:r>
              <a:rPr lang="hu-HU" altLang="en-US" sz="1600" dirty="0">
                <a:latin typeface="Segoe UI" panose="020B0502040204020203" pitchFamily="34" charset="0"/>
                <a:ea typeface="Segoe UI" panose="020B0502040204020203" pitchFamily="34" charset="0"/>
                <a:cs typeface="Segoe UI" panose="020B0502040204020203" pitchFamily="34" charset="0"/>
              </a:rPr>
              <a:t> </a:t>
            </a:r>
            <a:r>
              <a:rPr lang="hu-HU" altLang="en-US" sz="1600" b="1" dirty="0">
                <a:latin typeface="Segoe UI" panose="020B0502040204020203" pitchFamily="34" charset="0"/>
                <a:ea typeface="Segoe UI" panose="020B0502040204020203" pitchFamily="34" charset="0"/>
                <a:cs typeface="Segoe UI" panose="020B0502040204020203" pitchFamily="34" charset="0"/>
              </a:rPr>
              <a:t>local </a:t>
            </a:r>
            <a:r>
              <a:rPr lang="hu-HU" altLang="en-US" sz="1600" b="1" dirty="0" err="1">
                <a:latin typeface="Segoe UI" panose="020B0502040204020203" pitchFamily="34" charset="0"/>
                <a:ea typeface="Segoe UI" panose="020B0502040204020203" pitchFamily="34" charset="0"/>
                <a:cs typeface="Segoe UI" panose="020B0502040204020203" pitchFamily="34" charset="0"/>
              </a:rPr>
              <a:t>governments</a:t>
            </a:r>
            <a:r>
              <a:rPr lang="hu-HU" altLang="en-US" sz="1600" dirty="0">
                <a:latin typeface="Segoe UI" panose="020B0502040204020203" pitchFamily="34" charset="0"/>
                <a:ea typeface="Segoe UI" panose="020B0502040204020203" pitchFamily="34" charset="0"/>
                <a:cs typeface="Segoe UI" panose="020B0502040204020203" pitchFamily="34" charset="0"/>
              </a:rPr>
              <a:t>: </a:t>
            </a:r>
            <a:r>
              <a:rPr lang="en-US" altLang="en-US" sz="1600">
                <a:latin typeface="Segoe UI" panose="020B0502040204020203" pitchFamily="34" charset="0"/>
                <a:ea typeface="Segoe UI" panose="020B0502040204020203" pitchFamily="34" charset="0"/>
                <a:cs typeface="Segoe UI" panose="020B0502040204020203" pitchFamily="34" charset="0"/>
              </a:rPr>
              <a:t>local decision, </a:t>
            </a:r>
            <a:r>
              <a:rPr lang="en-US" altLang="en-US" sz="1600" dirty="0">
                <a:latin typeface="Segoe UI" panose="020B0502040204020203" pitchFamily="34" charset="0"/>
                <a:ea typeface="Segoe UI" panose="020B0502040204020203" pitchFamily="34" charset="0"/>
                <a:cs typeface="Segoe UI" panose="020B0502040204020203" pitchFamily="34" charset="0"/>
              </a:rPr>
              <a:t>there is no central rule</a:t>
            </a:r>
            <a:r>
              <a:rPr lang="hu-HU" altLang="en-US" sz="1600" dirty="0">
                <a:latin typeface="Segoe UI" panose="020B0502040204020203" pitchFamily="34" charset="0"/>
                <a:ea typeface="Segoe UI" panose="020B0502040204020203" pitchFamily="34" charset="0"/>
                <a:cs typeface="Segoe UI" panose="020B0502040204020203" pitchFamily="34" charset="0"/>
              </a:rPr>
              <a:t>.</a:t>
            </a:r>
            <a:endParaRPr lang="hu-HU" altLang="en-US" sz="14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933353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771" y="116632"/>
            <a:ext cx="9165771" cy="576064"/>
          </a:xfrm>
        </p:spPr>
        <p:txBody>
          <a:bodyPr>
            <a:normAutofit/>
          </a:bodyPr>
          <a:lstStyle/>
          <a:p>
            <a:pPr>
              <a:spcBef>
                <a:spcPts val="600"/>
              </a:spcBef>
              <a:spcAft>
                <a:spcPts val="600"/>
              </a:spcAft>
            </a:pPr>
            <a:r>
              <a:rPr lang="hu-HU" altLang="en-US" sz="2400" dirty="0">
                <a:latin typeface="Arial" panose="020B0604020202020204" pitchFamily="34" charset="0"/>
                <a:cs typeface="Arial" panose="020B0604020202020204" pitchFamily="34" charset="0"/>
              </a:rPr>
              <a:t>The </a:t>
            </a:r>
            <a:r>
              <a:rPr lang="hu-HU" altLang="en-US" sz="2400" dirty="0" err="1">
                <a:latin typeface="Arial" panose="020B0604020202020204" pitchFamily="34" charset="0"/>
                <a:cs typeface="Arial" panose="020B0604020202020204" pitchFamily="34" charset="0"/>
              </a:rPr>
              <a:t>use</a:t>
            </a:r>
            <a:r>
              <a:rPr lang="hu-HU" altLang="en-US" sz="2400" dirty="0">
                <a:latin typeface="Arial" panose="020B0604020202020204" pitchFamily="34" charset="0"/>
                <a:cs typeface="Arial" panose="020B0604020202020204" pitchFamily="34" charset="0"/>
              </a:rPr>
              <a:t> of </a:t>
            </a:r>
            <a:r>
              <a:rPr lang="hu-HU" altLang="en-US" sz="2400" dirty="0" err="1">
                <a:latin typeface="Arial" panose="020B0604020202020204" pitchFamily="34" charset="0"/>
                <a:cs typeface="Arial" panose="020B0604020202020204" pitchFamily="34" charset="0"/>
              </a:rPr>
              <a:t>residuals</a:t>
            </a:r>
            <a:endParaRPr lang="hu-HU" altLang="en-US" sz="2400" dirty="0">
              <a:latin typeface="Arial" panose="020B0604020202020204" pitchFamily="34" charset="0"/>
              <a:cs typeface="Arial" panose="020B0604020202020204" pitchFamily="34" charset="0"/>
            </a:endParaRPr>
          </a:p>
        </p:txBody>
      </p:sp>
      <p:cxnSp>
        <p:nvCxnSpPr>
          <p:cNvPr id="7" name="Egyenes összekötő 6"/>
          <p:cNvCxnSpPr/>
          <p:nvPr/>
        </p:nvCxnSpPr>
        <p:spPr>
          <a:xfrm>
            <a:off x="112452" y="692696"/>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églalap 4"/>
          <p:cNvSpPr/>
          <p:nvPr/>
        </p:nvSpPr>
        <p:spPr>
          <a:xfrm>
            <a:off x="112452" y="1052736"/>
            <a:ext cx="8928992" cy="4970591"/>
          </a:xfrm>
          <a:prstGeom prst="rect">
            <a:avLst/>
          </a:prstGeom>
        </p:spPr>
        <p:txBody>
          <a:bodyPr wrap="square">
            <a:spAutoFit/>
          </a:bodyPr>
          <a:lstStyle/>
          <a:p>
            <a:pPr algn="just">
              <a:spcBef>
                <a:spcPts val="600"/>
              </a:spcBef>
              <a:spcAft>
                <a:spcPts val="600"/>
              </a:spcAft>
            </a:pPr>
            <a:r>
              <a:rPr lang="hu-HU" altLang="en-US" sz="2200" dirty="0" err="1">
                <a:latin typeface="Segoe UI" panose="020B0502040204020203" pitchFamily="34" charset="0"/>
                <a:ea typeface="Segoe UI" panose="020B0502040204020203" pitchFamily="34" charset="0"/>
                <a:cs typeface="Segoe UI" panose="020B0502040204020203" pitchFamily="34" charset="0"/>
              </a:rPr>
              <a:t>It</a:t>
            </a:r>
            <a:r>
              <a:rPr lang="hu-HU" altLang="en-US" sz="2200" dirty="0">
                <a:latin typeface="Segoe UI" panose="020B0502040204020203" pitchFamily="34" charset="0"/>
                <a:ea typeface="Segoe UI" panose="020B0502040204020203" pitchFamily="34" charset="0"/>
                <a:cs typeface="Segoe UI" panose="020B0502040204020203" pitchFamily="34" charset="0"/>
              </a:rPr>
              <a:t> </a:t>
            </a:r>
            <a:r>
              <a:rPr lang="hu-HU" altLang="en-US" sz="2200" dirty="0" err="1">
                <a:latin typeface="Segoe UI" panose="020B0502040204020203" pitchFamily="34" charset="0"/>
                <a:ea typeface="Segoe UI" panose="020B0502040204020203" pitchFamily="34" charset="0"/>
                <a:cs typeface="Segoe UI" panose="020B0502040204020203" pitchFamily="34" charset="0"/>
              </a:rPr>
              <a:t>may</a:t>
            </a:r>
            <a:r>
              <a:rPr lang="hu-HU" altLang="en-US" sz="2200" dirty="0">
                <a:latin typeface="Segoe UI" panose="020B0502040204020203" pitchFamily="34" charset="0"/>
                <a:ea typeface="Segoe UI" panose="020B0502040204020203" pitchFamily="34" charset="0"/>
                <a:cs typeface="Segoe UI" panose="020B0502040204020203" pitchFamily="34" charset="0"/>
              </a:rPr>
              <a:t> </a:t>
            </a:r>
            <a:r>
              <a:rPr lang="hu-HU" altLang="en-US" sz="2200" dirty="0" err="1">
                <a:latin typeface="Segoe UI" panose="020B0502040204020203" pitchFamily="34" charset="0"/>
                <a:ea typeface="Segoe UI" panose="020B0502040204020203" pitchFamily="34" charset="0"/>
                <a:cs typeface="Segoe UI" panose="020B0502040204020203" pitchFamily="34" charset="0"/>
              </a:rPr>
              <a:t>work</a:t>
            </a:r>
            <a:r>
              <a:rPr lang="hu-HU" altLang="en-US" sz="2200" dirty="0">
                <a:latin typeface="Segoe UI" panose="020B0502040204020203" pitchFamily="34" charset="0"/>
                <a:ea typeface="Segoe UI" panose="020B0502040204020203" pitchFamily="34" charset="0"/>
                <a:cs typeface="Segoe UI" panose="020B0502040204020203" pitchFamily="34" charset="0"/>
              </a:rPr>
              <a:t> </a:t>
            </a:r>
            <a:r>
              <a:rPr lang="hu-HU" altLang="en-US" sz="2200" dirty="0" err="1">
                <a:latin typeface="Segoe UI" panose="020B0502040204020203" pitchFamily="34" charset="0"/>
                <a:ea typeface="Segoe UI" panose="020B0502040204020203" pitchFamily="34" charset="0"/>
                <a:cs typeface="Segoe UI" panose="020B0502040204020203" pitchFamily="34" charset="0"/>
              </a:rPr>
              <a:t>divergent</a:t>
            </a:r>
            <a:r>
              <a:rPr lang="hu-HU" altLang="en-US" sz="2200" dirty="0">
                <a:latin typeface="Segoe UI" panose="020B0502040204020203" pitchFamily="34" charset="0"/>
                <a:ea typeface="Segoe UI" panose="020B0502040204020203" pitchFamily="34" charset="0"/>
                <a:cs typeface="Segoe UI" panose="020B0502040204020203" pitchFamily="34" charset="0"/>
              </a:rPr>
              <a:t> </a:t>
            </a:r>
            <a:r>
              <a:rPr lang="en-US" altLang="en-US" sz="2200" dirty="0">
                <a:latin typeface="Segoe UI" panose="020B0502040204020203" pitchFamily="34" charset="0"/>
                <a:ea typeface="Segoe UI" panose="020B0502040204020203" pitchFamily="34" charset="0"/>
                <a:cs typeface="Segoe UI" panose="020B0502040204020203" pitchFamily="34" charset="0"/>
              </a:rPr>
              <a:t>in different organizations and subsystems:</a:t>
            </a:r>
            <a:endParaRPr lang="hu-HU" altLang="en-US" sz="2200" dirty="0">
              <a:latin typeface="Segoe UI" panose="020B0502040204020203" pitchFamily="34" charset="0"/>
              <a:ea typeface="Segoe UI" panose="020B0502040204020203" pitchFamily="34" charset="0"/>
              <a:cs typeface="Segoe UI" panose="020B0502040204020203" pitchFamily="34" charset="0"/>
            </a:endParaRPr>
          </a:p>
          <a:p>
            <a:pPr marL="342900" indent="-342900" algn="just">
              <a:spcBef>
                <a:spcPts val="1200"/>
              </a:spcBef>
              <a:spcAft>
                <a:spcPts val="1200"/>
              </a:spcAft>
              <a:buFont typeface="Wingdings" panose="05000000000000000000" pitchFamily="2" charset="2"/>
              <a:buChar char="ü"/>
            </a:pPr>
            <a:r>
              <a:rPr lang="hu-HU" altLang="en-US" sz="2000" dirty="0" err="1">
                <a:latin typeface="Segoe UI" panose="020B0502040204020203" pitchFamily="34" charset="0"/>
                <a:ea typeface="Segoe UI" panose="020B0502040204020203" pitchFamily="34" charset="0"/>
                <a:cs typeface="Segoe UI" panose="020B0502040204020203" pitchFamily="34" charset="0"/>
              </a:rPr>
              <a:t>in</a:t>
            </a:r>
            <a:r>
              <a:rPr lang="hu-HU" altLang="en-US" sz="2000" dirty="0">
                <a:latin typeface="Segoe UI" panose="020B0502040204020203" pitchFamily="34" charset="0"/>
                <a:ea typeface="Segoe UI" panose="020B0502040204020203" pitchFamily="34" charset="0"/>
                <a:cs typeface="Segoe UI" panose="020B0502040204020203" pitchFamily="34" charset="0"/>
              </a:rPr>
              <a:t> </a:t>
            </a:r>
            <a:r>
              <a:rPr lang="hu-HU" altLang="en-US" sz="2000" dirty="0" err="1">
                <a:latin typeface="Segoe UI" panose="020B0502040204020203" pitchFamily="34" charset="0"/>
                <a:ea typeface="Segoe UI" panose="020B0502040204020203" pitchFamily="34" charset="0"/>
                <a:cs typeface="Segoe UI" panose="020B0502040204020203" pitchFamily="34" charset="0"/>
              </a:rPr>
              <a:t>the</a:t>
            </a:r>
            <a:r>
              <a:rPr lang="hu-HU" altLang="en-US" sz="2000" dirty="0">
                <a:latin typeface="Segoe UI" panose="020B0502040204020203" pitchFamily="34" charset="0"/>
                <a:ea typeface="Segoe UI" panose="020B0502040204020203" pitchFamily="34" charset="0"/>
                <a:cs typeface="Segoe UI" panose="020B0502040204020203" pitchFamily="34" charset="0"/>
              </a:rPr>
              <a:t> </a:t>
            </a:r>
            <a:r>
              <a:rPr lang="hu-HU" altLang="en-US" sz="2000" dirty="0" err="1">
                <a:latin typeface="Segoe UI" panose="020B0502040204020203" pitchFamily="34" charset="0"/>
                <a:ea typeface="Segoe UI" panose="020B0502040204020203" pitchFamily="34" charset="0"/>
                <a:cs typeface="Segoe UI" panose="020B0502040204020203" pitchFamily="34" charset="0"/>
              </a:rPr>
              <a:t>case</a:t>
            </a:r>
            <a:r>
              <a:rPr lang="hu-HU" altLang="en-US" sz="2000" dirty="0">
                <a:latin typeface="Segoe UI" panose="020B0502040204020203" pitchFamily="34" charset="0"/>
                <a:ea typeface="Segoe UI" panose="020B0502040204020203" pitchFamily="34" charset="0"/>
                <a:cs typeface="Segoe UI" panose="020B0502040204020203" pitchFamily="34" charset="0"/>
              </a:rPr>
              <a:t> of </a:t>
            </a:r>
            <a:r>
              <a:rPr lang="hu-HU" altLang="en-US" sz="2000" b="1" dirty="0">
                <a:latin typeface="Segoe UI" panose="020B0502040204020203" pitchFamily="34" charset="0"/>
                <a:ea typeface="Segoe UI" panose="020B0502040204020203" pitchFamily="34" charset="0"/>
                <a:cs typeface="Segoe UI" panose="020B0502040204020203" pitchFamily="34" charset="0"/>
              </a:rPr>
              <a:t>c</a:t>
            </a:r>
            <a:r>
              <a:rPr lang="en-US" altLang="en-US" sz="2000" b="1" dirty="0" err="1">
                <a:latin typeface="Segoe UI" panose="020B0502040204020203" pitchFamily="34" charset="0"/>
                <a:ea typeface="Segoe UI" panose="020B0502040204020203" pitchFamily="34" charset="0"/>
                <a:cs typeface="Segoe UI" panose="020B0502040204020203" pitchFamily="34" charset="0"/>
              </a:rPr>
              <a:t>entral</a:t>
            </a:r>
            <a:r>
              <a:rPr lang="en-US" altLang="en-US" sz="2000" b="1" dirty="0">
                <a:latin typeface="Segoe UI" panose="020B0502040204020203" pitchFamily="34" charset="0"/>
                <a:ea typeface="Segoe UI" panose="020B0502040204020203" pitchFamily="34" charset="0"/>
                <a:cs typeface="Segoe UI" panose="020B0502040204020203" pitchFamily="34" charset="0"/>
              </a:rPr>
              <a:t> budgetary institutions and chapter-administered appropriations</a:t>
            </a:r>
            <a:r>
              <a:rPr lang="hu-HU" altLang="en-US" sz="2000" b="1" dirty="0">
                <a:latin typeface="Segoe UI" panose="020B0502040204020203" pitchFamily="34" charset="0"/>
                <a:ea typeface="Segoe UI" panose="020B0502040204020203" pitchFamily="34" charset="0"/>
                <a:cs typeface="Segoe UI" panose="020B0502040204020203" pitchFamily="34" charset="0"/>
              </a:rPr>
              <a:t> </a:t>
            </a:r>
            <a:r>
              <a:rPr lang="hu-HU" altLang="en-US" sz="2000" dirty="0" err="1">
                <a:latin typeface="Segoe UI" panose="020B0502040204020203" pitchFamily="34" charset="0"/>
                <a:ea typeface="Segoe UI" panose="020B0502040204020203" pitchFamily="34" charset="0"/>
                <a:cs typeface="Segoe UI" panose="020B0502040204020203" pitchFamily="34" charset="0"/>
              </a:rPr>
              <a:t>residuals</a:t>
            </a:r>
            <a:r>
              <a:rPr lang="hu-HU" altLang="en-US" sz="2000" dirty="0">
                <a:latin typeface="Segoe UI" panose="020B0502040204020203" pitchFamily="34" charset="0"/>
                <a:ea typeface="Segoe UI" panose="020B0502040204020203" pitchFamily="34" charset="0"/>
                <a:cs typeface="Segoe UI" panose="020B0502040204020203" pitchFamily="34" charset="0"/>
              </a:rPr>
              <a:t> </a:t>
            </a:r>
            <a:r>
              <a:rPr lang="hu-HU" altLang="en-US" sz="2000" dirty="0" err="1">
                <a:latin typeface="Segoe UI" panose="020B0502040204020203" pitchFamily="34" charset="0"/>
                <a:ea typeface="Segoe UI" panose="020B0502040204020203" pitchFamily="34" charset="0"/>
                <a:cs typeface="Segoe UI" panose="020B0502040204020203" pitchFamily="34" charset="0"/>
              </a:rPr>
              <a:t>should</a:t>
            </a:r>
            <a:r>
              <a:rPr lang="hu-HU" altLang="en-US" sz="2000" dirty="0">
                <a:latin typeface="Segoe UI" panose="020B0502040204020203" pitchFamily="34" charset="0"/>
                <a:ea typeface="Segoe UI" panose="020B0502040204020203" pitchFamily="34" charset="0"/>
                <a:cs typeface="Segoe UI" panose="020B0502040204020203" pitchFamily="34" charset="0"/>
              </a:rPr>
              <a:t> be </a:t>
            </a:r>
            <a:r>
              <a:rPr lang="hu-HU" altLang="en-US" sz="2000" dirty="0" err="1">
                <a:latin typeface="Segoe UI" panose="020B0502040204020203" pitchFamily="34" charset="0"/>
                <a:ea typeface="Segoe UI" panose="020B0502040204020203" pitchFamily="34" charset="0"/>
                <a:cs typeface="Segoe UI" panose="020B0502040204020203" pitchFamily="34" charset="0"/>
              </a:rPr>
              <a:t>transferred</a:t>
            </a:r>
            <a:r>
              <a:rPr lang="hu-HU" altLang="en-US" sz="2000" dirty="0">
                <a:latin typeface="Segoe UI" panose="020B0502040204020203" pitchFamily="34" charset="0"/>
                <a:ea typeface="Segoe UI" panose="020B0502040204020203" pitchFamily="34" charset="0"/>
                <a:cs typeface="Segoe UI" panose="020B0502040204020203" pitchFamily="34" charset="0"/>
              </a:rPr>
              <a:t> </a:t>
            </a:r>
            <a:r>
              <a:rPr lang="hu-HU" altLang="en-US" sz="2000" dirty="0" err="1">
                <a:latin typeface="Segoe UI" panose="020B0502040204020203" pitchFamily="34" charset="0"/>
                <a:ea typeface="Segoe UI" panose="020B0502040204020203" pitchFamily="34" charset="0"/>
                <a:cs typeface="Segoe UI" panose="020B0502040204020203" pitchFamily="34" charset="0"/>
              </a:rPr>
              <a:t>to</a:t>
            </a:r>
            <a:r>
              <a:rPr lang="hu-HU" altLang="en-US" sz="2000" dirty="0">
                <a:latin typeface="Segoe UI" panose="020B0502040204020203" pitchFamily="34" charset="0"/>
                <a:ea typeface="Segoe UI" panose="020B0502040204020203" pitchFamily="34" charset="0"/>
                <a:cs typeface="Segoe UI" panose="020B0502040204020203" pitchFamily="34" charset="0"/>
              </a:rPr>
              <a:t> </a:t>
            </a:r>
            <a:r>
              <a:rPr lang="hu-HU" altLang="en-US" sz="2000" dirty="0" err="1">
                <a:latin typeface="Segoe UI" panose="020B0502040204020203" pitchFamily="34" charset="0"/>
                <a:ea typeface="Segoe UI" panose="020B0502040204020203" pitchFamily="34" charset="0"/>
                <a:cs typeface="Segoe UI" panose="020B0502040204020203" pitchFamily="34" charset="0"/>
              </a:rPr>
              <a:t>the</a:t>
            </a:r>
            <a:r>
              <a:rPr lang="hu-HU" altLang="en-US" sz="2000" dirty="0">
                <a:latin typeface="Segoe UI" panose="020B0502040204020203" pitchFamily="34" charset="0"/>
                <a:ea typeface="Segoe UI" panose="020B0502040204020203" pitchFamily="34" charset="0"/>
                <a:cs typeface="Segoe UI" panose="020B0502040204020203" pitchFamily="34" charset="0"/>
              </a:rPr>
              <a:t> </a:t>
            </a:r>
            <a:r>
              <a:rPr lang="hu-HU" altLang="en-US" sz="2000" b="1" dirty="0" err="1">
                <a:latin typeface="Segoe UI" panose="020B0502040204020203" pitchFamily="34" charset="0"/>
                <a:ea typeface="Segoe UI" panose="020B0502040204020203" pitchFamily="34" charset="0"/>
                <a:cs typeface="Segoe UI" panose="020B0502040204020203" pitchFamily="34" charset="0"/>
              </a:rPr>
              <a:t>Central</a:t>
            </a:r>
            <a:r>
              <a:rPr lang="hu-HU" altLang="en-US" sz="2000" b="1" dirty="0">
                <a:latin typeface="Segoe UI" panose="020B0502040204020203" pitchFamily="34" charset="0"/>
                <a:ea typeface="Segoe UI" panose="020B0502040204020203" pitchFamily="34" charset="0"/>
                <a:cs typeface="Segoe UI" panose="020B0502040204020203" pitchFamily="34" charset="0"/>
              </a:rPr>
              <a:t> </a:t>
            </a:r>
            <a:r>
              <a:rPr lang="hu-HU" altLang="en-US" sz="2000" b="1" dirty="0" err="1">
                <a:latin typeface="Segoe UI" panose="020B0502040204020203" pitchFamily="34" charset="0"/>
                <a:ea typeface="Segoe UI" panose="020B0502040204020203" pitchFamily="34" charset="0"/>
                <a:cs typeface="Segoe UI" panose="020B0502040204020203" pitchFamily="34" charset="0"/>
              </a:rPr>
              <a:t>Residual</a:t>
            </a:r>
            <a:r>
              <a:rPr lang="hu-HU" altLang="en-US" sz="2000" b="1" dirty="0">
                <a:latin typeface="Segoe UI" panose="020B0502040204020203" pitchFamily="34" charset="0"/>
                <a:ea typeface="Segoe UI" panose="020B0502040204020203" pitchFamily="34" charset="0"/>
                <a:cs typeface="Segoe UI" panose="020B0502040204020203" pitchFamily="34" charset="0"/>
              </a:rPr>
              <a:t> </a:t>
            </a:r>
            <a:r>
              <a:rPr lang="hu-HU" altLang="en-US" sz="2000" b="1" dirty="0" err="1">
                <a:latin typeface="Segoe UI" panose="020B0502040204020203" pitchFamily="34" charset="0"/>
                <a:ea typeface="Segoe UI" panose="020B0502040204020203" pitchFamily="34" charset="0"/>
                <a:cs typeface="Segoe UI" panose="020B0502040204020203" pitchFamily="34" charset="0"/>
              </a:rPr>
              <a:t>Settlement</a:t>
            </a:r>
            <a:r>
              <a:rPr lang="hu-HU" altLang="en-US" sz="2000" b="1" dirty="0">
                <a:latin typeface="Segoe UI" panose="020B0502040204020203" pitchFamily="34" charset="0"/>
                <a:ea typeface="Segoe UI" panose="020B0502040204020203" pitchFamily="34" charset="0"/>
                <a:cs typeface="Segoe UI" panose="020B0502040204020203" pitchFamily="34" charset="0"/>
              </a:rPr>
              <a:t> </a:t>
            </a:r>
            <a:r>
              <a:rPr lang="hu-HU" altLang="en-US" sz="2000" b="1" dirty="0" err="1">
                <a:latin typeface="Segoe UI" panose="020B0502040204020203" pitchFamily="34" charset="0"/>
                <a:ea typeface="Segoe UI" panose="020B0502040204020203" pitchFamily="34" charset="0"/>
                <a:cs typeface="Segoe UI" panose="020B0502040204020203" pitchFamily="34" charset="0"/>
              </a:rPr>
              <a:t>Fund</a:t>
            </a:r>
            <a:r>
              <a:rPr lang="hu-HU" altLang="en-US" sz="2000" dirty="0">
                <a:latin typeface="Segoe UI" panose="020B0502040204020203" pitchFamily="34" charset="0"/>
                <a:ea typeface="Segoe UI" panose="020B0502040204020203" pitchFamily="34" charset="0"/>
                <a:cs typeface="Segoe UI" panose="020B0502040204020203" pitchFamily="34" charset="0"/>
              </a:rPr>
              <a:t>. </a:t>
            </a:r>
            <a:r>
              <a:rPr lang="en-US" altLang="en-US" sz="2000" dirty="0">
                <a:latin typeface="Segoe UI" panose="020B0502040204020203" pitchFamily="34" charset="0"/>
                <a:ea typeface="Segoe UI" panose="020B0502040204020203" pitchFamily="34" charset="0"/>
                <a:cs typeface="Segoe UI" panose="020B0502040204020203" pitchFamily="34" charset="0"/>
              </a:rPr>
              <a:t>On its </a:t>
            </a:r>
            <a:r>
              <a:rPr lang="en-US" altLang="en-US" sz="2000">
                <a:latin typeface="Segoe UI" panose="020B0502040204020203" pitchFamily="34" charset="0"/>
                <a:ea typeface="Segoe UI" panose="020B0502040204020203" pitchFamily="34" charset="0"/>
                <a:cs typeface="Segoe UI" panose="020B0502040204020203" pitchFamily="34" charset="0"/>
              </a:rPr>
              <a:t>further use, </a:t>
            </a:r>
            <a:r>
              <a:rPr lang="en-US" altLang="en-US" sz="2000" b="1" dirty="0">
                <a:latin typeface="Segoe UI" panose="020B0502040204020203" pitchFamily="34" charset="0"/>
                <a:ea typeface="Segoe UI" panose="020B0502040204020203" pitchFamily="34" charset="0"/>
                <a:cs typeface="Segoe UI" panose="020B0502040204020203" pitchFamily="34" charset="0"/>
              </a:rPr>
              <a:t>Government</a:t>
            </a:r>
            <a:r>
              <a:rPr lang="en-US" altLang="en-US" sz="2000" dirty="0">
                <a:latin typeface="Segoe UI" panose="020B0502040204020203" pitchFamily="34" charset="0"/>
                <a:ea typeface="Segoe UI" panose="020B0502040204020203" pitchFamily="34" charset="0"/>
                <a:cs typeface="Segoe UI" panose="020B0502040204020203" pitchFamily="34" charset="0"/>
              </a:rPr>
              <a:t> decision has to be taken based on the presentation by the minister responsible for public finances</a:t>
            </a:r>
            <a:endParaRPr lang="hu-HU" altLang="en-US" sz="2000" dirty="0">
              <a:latin typeface="Segoe UI" panose="020B0502040204020203" pitchFamily="34" charset="0"/>
              <a:ea typeface="Segoe UI" panose="020B0502040204020203" pitchFamily="34" charset="0"/>
              <a:cs typeface="Segoe UI" panose="020B0502040204020203" pitchFamily="34" charset="0"/>
            </a:endParaRPr>
          </a:p>
          <a:p>
            <a:pPr marL="342900" indent="-342900" algn="just">
              <a:spcBef>
                <a:spcPts val="1200"/>
              </a:spcBef>
              <a:spcAft>
                <a:spcPts val="1200"/>
              </a:spcAft>
              <a:buFont typeface="Wingdings" panose="05000000000000000000" pitchFamily="2" charset="2"/>
              <a:buChar char="ü"/>
            </a:pPr>
            <a:r>
              <a:rPr lang="hu-HU" altLang="en-US" sz="2000" b="1" dirty="0" err="1">
                <a:latin typeface="Segoe UI" panose="020B0502040204020203" pitchFamily="34" charset="0"/>
                <a:ea typeface="Segoe UI" panose="020B0502040204020203" pitchFamily="34" charset="0"/>
                <a:cs typeface="Segoe UI" panose="020B0502040204020203" pitchFamily="34" charset="0"/>
              </a:rPr>
              <a:t>central</a:t>
            </a:r>
            <a:r>
              <a:rPr lang="hu-HU" altLang="en-US" sz="2000" dirty="0">
                <a:latin typeface="Segoe UI" panose="020B0502040204020203" pitchFamily="34" charset="0"/>
                <a:ea typeface="Segoe UI" panose="020B0502040204020203" pitchFamily="34" charset="0"/>
                <a:cs typeface="Segoe UI" panose="020B0502040204020203" pitchFamily="34" charset="0"/>
              </a:rPr>
              <a:t> </a:t>
            </a:r>
            <a:r>
              <a:rPr lang="hu-HU" altLang="en-US" sz="2000" dirty="0" err="1">
                <a:latin typeface="Segoe UI" panose="020B0502040204020203" pitchFamily="34" charset="0"/>
                <a:ea typeface="Segoe UI" panose="020B0502040204020203" pitchFamily="34" charset="0"/>
                <a:cs typeface="Segoe UI" panose="020B0502040204020203" pitchFamily="34" charset="0"/>
              </a:rPr>
              <a:t>budgetary</a:t>
            </a:r>
            <a:r>
              <a:rPr lang="hu-HU" altLang="en-US" sz="2000" dirty="0">
                <a:latin typeface="Segoe UI" panose="020B0502040204020203" pitchFamily="34" charset="0"/>
                <a:ea typeface="Segoe UI" panose="020B0502040204020203" pitchFamily="34" charset="0"/>
                <a:cs typeface="Segoe UI" panose="020B0502040204020203" pitchFamily="34" charset="0"/>
              </a:rPr>
              <a:t> </a:t>
            </a:r>
            <a:r>
              <a:rPr lang="hu-HU" altLang="en-US" sz="2000" b="1" dirty="0" err="1">
                <a:latin typeface="Segoe UI" panose="020B0502040204020203" pitchFamily="34" charset="0"/>
                <a:ea typeface="Segoe UI" panose="020B0502040204020203" pitchFamily="34" charset="0"/>
                <a:cs typeface="Segoe UI" panose="020B0502040204020203" pitchFamily="34" charset="0"/>
              </a:rPr>
              <a:t>appropriations</a:t>
            </a:r>
            <a:r>
              <a:rPr lang="hu-HU" altLang="en-US" sz="2000" dirty="0">
                <a:latin typeface="Segoe UI" panose="020B0502040204020203" pitchFamily="34" charset="0"/>
                <a:ea typeface="Segoe UI" panose="020B0502040204020203" pitchFamily="34" charset="0"/>
                <a:cs typeface="Segoe UI" panose="020B0502040204020203" pitchFamily="34" charset="0"/>
              </a:rPr>
              <a:t>: </a:t>
            </a:r>
            <a:r>
              <a:rPr lang="hu-HU" altLang="en-US" sz="2000" dirty="0" err="1">
                <a:latin typeface="Segoe UI" panose="020B0502040204020203" pitchFamily="34" charset="0"/>
                <a:ea typeface="Segoe UI" panose="020B0502040204020203" pitchFamily="34" charset="0"/>
                <a:cs typeface="Segoe UI" panose="020B0502040204020203" pitchFamily="34" charset="0"/>
              </a:rPr>
              <a:t>there</a:t>
            </a:r>
            <a:r>
              <a:rPr lang="hu-HU" altLang="en-US" sz="2000" dirty="0">
                <a:latin typeface="Segoe UI" panose="020B0502040204020203" pitchFamily="34" charset="0"/>
                <a:ea typeface="Segoe UI" panose="020B0502040204020203" pitchFamily="34" charset="0"/>
                <a:cs typeface="Segoe UI" panose="020B0502040204020203" pitchFamily="34" charset="0"/>
              </a:rPr>
              <a:t> is </a:t>
            </a:r>
            <a:r>
              <a:rPr lang="hu-HU" altLang="en-US" sz="2000" b="1" dirty="0">
                <a:latin typeface="Segoe UI" panose="020B0502040204020203" pitchFamily="34" charset="0"/>
                <a:ea typeface="Segoe UI" panose="020B0502040204020203" pitchFamily="34" charset="0"/>
                <a:cs typeface="Segoe UI" panose="020B0502040204020203" pitchFamily="34" charset="0"/>
              </a:rPr>
              <a:t>no </a:t>
            </a:r>
            <a:r>
              <a:rPr lang="hu-HU" altLang="en-US" sz="2000" b="1" dirty="0" err="1">
                <a:latin typeface="Segoe UI" panose="020B0502040204020203" pitchFamily="34" charset="0"/>
                <a:ea typeface="Segoe UI" panose="020B0502040204020203" pitchFamily="34" charset="0"/>
                <a:cs typeface="Segoe UI" panose="020B0502040204020203" pitchFamily="34" charset="0"/>
              </a:rPr>
              <a:t>residual</a:t>
            </a:r>
            <a:r>
              <a:rPr lang="hu-HU" altLang="en-US" sz="2000" b="1" dirty="0">
                <a:latin typeface="Segoe UI" panose="020B0502040204020203" pitchFamily="34" charset="0"/>
                <a:ea typeface="Segoe UI" panose="020B0502040204020203" pitchFamily="34" charset="0"/>
                <a:cs typeface="Segoe UI" panose="020B0502040204020203" pitchFamily="34" charset="0"/>
              </a:rPr>
              <a:t> </a:t>
            </a:r>
            <a:r>
              <a:rPr lang="hu-HU" altLang="en-US" sz="2000" dirty="0">
                <a:latin typeface="Segoe UI" panose="020B0502040204020203" pitchFamily="34" charset="0"/>
                <a:ea typeface="Segoe UI" panose="020B0502040204020203" pitchFamily="34" charset="0"/>
                <a:cs typeface="Segoe UI" panose="020B0502040204020203" pitchFamily="34" charset="0"/>
              </a:rPr>
              <a:t>(</a:t>
            </a:r>
            <a:r>
              <a:rPr lang="hu-HU" altLang="en-US" sz="2000" dirty="0" err="1">
                <a:latin typeface="Segoe UI" panose="020B0502040204020203" pitchFamily="34" charset="0"/>
                <a:ea typeface="Segoe UI" panose="020B0502040204020203" pitchFamily="34" charset="0"/>
                <a:cs typeface="Segoe UI" panose="020B0502040204020203" pitchFamily="34" charset="0"/>
              </a:rPr>
              <a:t>on</a:t>
            </a:r>
            <a:r>
              <a:rPr lang="hu-HU" altLang="en-US" sz="2000" dirty="0">
                <a:latin typeface="Segoe UI" panose="020B0502040204020203" pitchFamily="34" charset="0"/>
                <a:ea typeface="Segoe UI" panose="020B0502040204020203" pitchFamily="34" charset="0"/>
                <a:cs typeface="Segoe UI" panose="020B0502040204020203" pitchFamily="34" charset="0"/>
              </a:rPr>
              <a:t> </a:t>
            </a:r>
            <a:r>
              <a:rPr lang="en-US" altLang="en-US" sz="2000" dirty="0">
                <a:latin typeface="Segoe UI" panose="020B0502040204020203" pitchFamily="34" charset="0"/>
                <a:ea typeface="Segoe UI" panose="020B0502040204020203" pitchFamily="34" charset="0"/>
                <a:cs typeface="Segoe UI" panose="020B0502040204020203" pitchFamily="34" charset="0"/>
              </a:rPr>
              <a:t>the last day of </a:t>
            </a:r>
            <a:r>
              <a:rPr lang="en-US" altLang="en-US" sz="2000">
                <a:latin typeface="Segoe UI" panose="020B0502040204020203" pitchFamily="34" charset="0"/>
                <a:ea typeface="Segoe UI" panose="020B0502040204020203" pitchFamily="34" charset="0"/>
                <a:cs typeface="Segoe UI" panose="020B0502040204020203" pitchFamily="34" charset="0"/>
              </a:rPr>
              <a:t>the year, </a:t>
            </a:r>
            <a:r>
              <a:rPr lang="en-US" altLang="en-US" sz="2000" dirty="0">
                <a:latin typeface="Segoe UI" panose="020B0502040204020203" pitchFamily="34" charset="0"/>
                <a:ea typeface="Segoe UI" panose="020B0502040204020203" pitchFamily="34" charset="0"/>
                <a:cs typeface="Segoe UI" panose="020B0502040204020203" pitchFamily="34" charset="0"/>
              </a:rPr>
              <a:t>the accounts are closed at </a:t>
            </a:r>
            <a:r>
              <a:rPr lang="en-US" altLang="en-US" sz="2000">
                <a:latin typeface="Segoe UI" panose="020B0502040204020203" pitchFamily="34" charset="0"/>
                <a:ea typeface="Segoe UI" panose="020B0502040204020203" pitchFamily="34" charset="0"/>
                <a:cs typeface="Segoe UI" panose="020B0502040204020203" pitchFamily="34" charset="0"/>
              </a:rPr>
              <a:t>0</a:t>
            </a:r>
            <a:r>
              <a:rPr lang="hu-HU" altLang="en-US" sz="2000">
                <a:latin typeface="Segoe UI" panose="020B0502040204020203" pitchFamily="34" charset="0"/>
                <a:ea typeface="Segoe UI" panose="020B0502040204020203" pitchFamily="34" charset="0"/>
                <a:cs typeface="Segoe UI" panose="020B0502040204020203" pitchFamily="34" charset="0"/>
              </a:rPr>
              <a:t>),</a:t>
            </a:r>
            <a:endParaRPr lang="hu-HU" altLang="en-US" sz="2000" dirty="0">
              <a:latin typeface="Segoe UI" panose="020B0502040204020203" pitchFamily="34" charset="0"/>
              <a:ea typeface="Segoe UI" panose="020B0502040204020203" pitchFamily="34" charset="0"/>
              <a:cs typeface="Segoe UI" panose="020B0502040204020203" pitchFamily="34" charset="0"/>
            </a:endParaRPr>
          </a:p>
          <a:p>
            <a:pPr marL="342900" indent="-342900" algn="just">
              <a:spcBef>
                <a:spcPts val="1200"/>
              </a:spcBef>
              <a:spcAft>
                <a:spcPts val="1200"/>
              </a:spcAft>
              <a:buFont typeface="Wingdings" panose="05000000000000000000" pitchFamily="2" charset="2"/>
              <a:buChar char="ü"/>
            </a:pPr>
            <a:r>
              <a:rPr lang="hu-HU" altLang="en-US" sz="2000" b="1" dirty="0" err="1">
                <a:latin typeface="Segoe UI" panose="020B0502040204020203" pitchFamily="34" charset="0"/>
                <a:ea typeface="Segoe UI" panose="020B0502040204020203" pitchFamily="34" charset="0"/>
                <a:cs typeface="Segoe UI" panose="020B0502040204020203" pitchFamily="34" charset="0"/>
              </a:rPr>
              <a:t>extrabudgetary</a:t>
            </a:r>
            <a:r>
              <a:rPr lang="hu-HU" altLang="en-US" sz="2000" b="1" dirty="0">
                <a:latin typeface="Segoe UI" panose="020B0502040204020203" pitchFamily="34" charset="0"/>
                <a:ea typeface="Segoe UI" panose="020B0502040204020203" pitchFamily="34" charset="0"/>
                <a:cs typeface="Segoe UI" panose="020B0502040204020203" pitchFamily="34" charset="0"/>
              </a:rPr>
              <a:t> </a:t>
            </a:r>
            <a:r>
              <a:rPr lang="hu-HU" altLang="en-US" sz="2000" b="1" dirty="0" err="1">
                <a:latin typeface="Segoe UI" panose="020B0502040204020203" pitchFamily="34" charset="0"/>
                <a:ea typeface="Segoe UI" panose="020B0502040204020203" pitchFamily="34" charset="0"/>
                <a:cs typeface="Segoe UI" panose="020B0502040204020203" pitchFamily="34" charset="0"/>
              </a:rPr>
              <a:t>funds</a:t>
            </a:r>
            <a:r>
              <a:rPr lang="hu-HU" altLang="en-US" sz="2000" dirty="0">
                <a:latin typeface="Segoe UI" panose="020B0502040204020203" pitchFamily="34" charset="0"/>
                <a:ea typeface="Segoe UI" panose="020B0502040204020203" pitchFamily="34" charset="0"/>
                <a:cs typeface="Segoe UI" panose="020B0502040204020203" pitchFamily="34" charset="0"/>
              </a:rPr>
              <a:t>: </a:t>
            </a:r>
            <a:r>
              <a:rPr lang="en-US" altLang="en-US" sz="2000" dirty="0">
                <a:latin typeface="Segoe UI" panose="020B0502040204020203" pitchFamily="34" charset="0"/>
                <a:ea typeface="Segoe UI" panose="020B0502040204020203" pitchFamily="34" charset="0"/>
                <a:cs typeface="Segoe UI" panose="020B0502040204020203" pitchFamily="34" charset="0"/>
              </a:rPr>
              <a:t>the </a:t>
            </a:r>
            <a:r>
              <a:rPr lang="hu-HU" altLang="en-US" sz="2000" dirty="0" err="1">
                <a:latin typeface="Segoe UI" panose="020B0502040204020203" pitchFamily="34" charset="0"/>
                <a:ea typeface="Segoe UI" panose="020B0502040204020203" pitchFamily="34" charset="0"/>
                <a:cs typeface="Segoe UI" panose="020B0502040204020203" pitchFamily="34" charset="0"/>
              </a:rPr>
              <a:t>authorization</a:t>
            </a:r>
            <a:r>
              <a:rPr lang="en-US" altLang="en-US" sz="2000" dirty="0">
                <a:latin typeface="Segoe UI" panose="020B0502040204020203" pitchFamily="34" charset="0"/>
                <a:ea typeface="Segoe UI" panose="020B0502040204020203" pitchFamily="34" charset="0"/>
                <a:cs typeface="Segoe UI" panose="020B0502040204020203" pitchFamily="34" charset="0"/>
              </a:rPr>
              <a:t> of the Ministry of Finance</a:t>
            </a:r>
            <a:r>
              <a:rPr lang="hu-HU" altLang="en-US" sz="2000" dirty="0">
                <a:latin typeface="Segoe UI" panose="020B0502040204020203" pitchFamily="34" charset="0"/>
                <a:ea typeface="Segoe UI" panose="020B0502040204020203" pitchFamily="34" charset="0"/>
                <a:cs typeface="Segoe UI" panose="020B0502040204020203" pitchFamily="34" charset="0"/>
              </a:rPr>
              <a:t> </a:t>
            </a:r>
            <a:r>
              <a:rPr lang="en-US" altLang="en-US" sz="2000">
                <a:latin typeface="Segoe UI" panose="020B0502040204020203" pitchFamily="34" charset="0"/>
                <a:ea typeface="Segoe UI" panose="020B0502040204020203" pitchFamily="34" charset="0"/>
                <a:cs typeface="Segoe UI" panose="020B0502040204020203" pitchFamily="34" charset="0"/>
              </a:rPr>
              <a:t>is required</a:t>
            </a:r>
            <a:r>
              <a:rPr lang="hu-HU" altLang="en-US" sz="2000">
                <a:latin typeface="Segoe UI" panose="020B0502040204020203" pitchFamily="34" charset="0"/>
                <a:ea typeface="Segoe UI" panose="020B0502040204020203" pitchFamily="34" charset="0"/>
                <a:cs typeface="Segoe UI" panose="020B0502040204020203" pitchFamily="34" charset="0"/>
              </a:rPr>
              <a:t>, </a:t>
            </a:r>
            <a:r>
              <a:rPr lang="hu-HU" altLang="en-US" sz="2000" b="1" dirty="0" err="1">
                <a:latin typeface="Segoe UI" panose="020B0502040204020203" pitchFamily="34" charset="0"/>
                <a:ea typeface="Segoe UI" panose="020B0502040204020203" pitchFamily="34" charset="0"/>
                <a:cs typeface="Segoe UI" panose="020B0502040204020203" pitchFamily="34" charset="0"/>
              </a:rPr>
              <a:t>social</a:t>
            </a:r>
            <a:r>
              <a:rPr lang="hu-HU" altLang="en-US" sz="2000" b="1" dirty="0">
                <a:latin typeface="Segoe UI" panose="020B0502040204020203" pitchFamily="34" charset="0"/>
                <a:ea typeface="Segoe UI" panose="020B0502040204020203" pitchFamily="34" charset="0"/>
                <a:cs typeface="Segoe UI" panose="020B0502040204020203" pitchFamily="34" charset="0"/>
              </a:rPr>
              <a:t> </a:t>
            </a:r>
            <a:r>
              <a:rPr lang="hu-HU" altLang="en-US" sz="2000" b="1" dirty="0" err="1">
                <a:latin typeface="Segoe UI" panose="020B0502040204020203" pitchFamily="34" charset="0"/>
                <a:ea typeface="Segoe UI" panose="020B0502040204020203" pitchFamily="34" charset="0"/>
                <a:cs typeface="Segoe UI" panose="020B0502040204020203" pitchFamily="34" charset="0"/>
              </a:rPr>
              <a:t>security</a:t>
            </a:r>
            <a:r>
              <a:rPr lang="hu-HU" altLang="en-US" sz="2000" b="1" dirty="0">
                <a:latin typeface="Segoe UI" panose="020B0502040204020203" pitchFamily="34" charset="0"/>
                <a:ea typeface="Segoe UI" panose="020B0502040204020203" pitchFamily="34" charset="0"/>
                <a:cs typeface="Segoe UI" panose="020B0502040204020203" pitchFamily="34" charset="0"/>
              </a:rPr>
              <a:t> </a:t>
            </a:r>
            <a:r>
              <a:rPr lang="hu-HU" altLang="en-US" sz="2000" b="1" dirty="0" err="1">
                <a:latin typeface="Segoe UI" panose="020B0502040204020203" pitchFamily="34" charset="0"/>
                <a:ea typeface="Segoe UI" panose="020B0502040204020203" pitchFamily="34" charset="0"/>
                <a:cs typeface="Segoe UI" panose="020B0502040204020203" pitchFamily="34" charset="0"/>
              </a:rPr>
              <a:t>funds</a:t>
            </a:r>
            <a:r>
              <a:rPr lang="hu-HU" altLang="en-US" sz="2000" dirty="0">
                <a:latin typeface="Segoe UI" panose="020B0502040204020203" pitchFamily="34" charset="0"/>
                <a:ea typeface="Segoe UI" panose="020B0502040204020203" pitchFamily="34" charset="0"/>
                <a:cs typeface="Segoe UI" panose="020B0502040204020203" pitchFamily="34" charset="0"/>
              </a:rPr>
              <a:t>: </a:t>
            </a:r>
            <a:r>
              <a:rPr lang="hu-HU" altLang="en-US" sz="2000" dirty="0" err="1">
                <a:latin typeface="Segoe UI" panose="020B0502040204020203" pitchFamily="34" charset="0"/>
                <a:ea typeface="Segoe UI" panose="020B0502040204020203" pitchFamily="34" charset="0"/>
                <a:cs typeface="Segoe UI" panose="020B0502040204020203" pitchFamily="34" charset="0"/>
              </a:rPr>
              <a:t>according</a:t>
            </a:r>
            <a:r>
              <a:rPr lang="hu-HU" altLang="en-US" sz="2000" dirty="0">
                <a:latin typeface="Segoe UI" panose="020B0502040204020203" pitchFamily="34" charset="0"/>
                <a:ea typeface="Segoe UI" panose="020B0502040204020203" pitchFamily="34" charset="0"/>
                <a:cs typeface="Segoe UI" panose="020B0502040204020203" pitchFamily="34" charset="0"/>
              </a:rPr>
              <a:t> </a:t>
            </a:r>
            <a:r>
              <a:rPr lang="hu-HU" altLang="en-US" sz="2000" dirty="0" err="1">
                <a:latin typeface="Segoe UI" panose="020B0502040204020203" pitchFamily="34" charset="0"/>
                <a:ea typeface="Segoe UI" panose="020B0502040204020203" pitchFamily="34" charset="0"/>
                <a:cs typeface="Segoe UI" panose="020B0502040204020203" pitchFamily="34" charset="0"/>
              </a:rPr>
              <a:t>to</a:t>
            </a:r>
            <a:r>
              <a:rPr lang="hu-HU" altLang="en-US" sz="2000" dirty="0">
                <a:latin typeface="Segoe UI" panose="020B0502040204020203" pitchFamily="34" charset="0"/>
                <a:ea typeface="Segoe UI" panose="020B0502040204020203" pitchFamily="34" charset="0"/>
                <a:cs typeface="Segoe UI" panose="020B0502040204020203" pitchFamily="34" charset="0"/>
              </a:rPr>
              <a:t> </a:t>
            </a:r>
            <a:r>
              <a:rPr lang="hu-HU" altLang="en-US" sz="2000" dirty="0" err="1">
                <a:latin typeface="Segoe UI" panose="020B0502040204020203" pitchFamily="34" charset="0"/>
                <a:ea typeface="Segoe UI" panose="020B0502040204020203" pitchFamily="34" charset="0"/>
                <a:cs typeface="Segoe UI" panose="020B0502040204020203" pitchFamily="34" charset="0"/>
              </a:rPr>
              <a:t>the</a:t>
            </a:r>
            <a:r>
              <a:rPr lang="hu-HU" altLang="en-US" sz="2000" dirty="0">
                <a:latin typeface="Segoe UI" panose="020B0502040204020203" pitchFamily="34" charset="0"/>
                <a:ea typeface="Segoe UI" panose="020B0502040204020203" pitchFamily="34" charset="0"/>
                <a:cs typeface="Segoe UI" panose="020B0502040204020203" pitchFamily="34" charset="0"/>
              </a:rPr>
              <a:t> </a:t>
            </a:r>
            <a:r>
              <a:rPr lang="en-US" altLang="en-US" sz="2000" dirty="0">
                <a:latin typeface="Segoe UI" panose="020B0502040204020203" pitchFamily="34" charset="0"/>
                <a:ea typeface="Segoe UI" panose="020B0502040204020203" pitchFamily="34" charset="0"/>
                <a:cs typeface="Segoe UI" panose="020B0502040204020203" pitchFamily="34" charset="0"/>
              </a:rPr>
              <a:t>discharge of the implementation of </a:t>
            </a:r>
            <a:r>
              <a:rPr lang="en-US" altLang="en-US" sz="2000">
                <a:latin typeface="Segoe UI" panose="020B0502040204020203" pitchFamily="34" charset="0"/>
                <a:ea typeface="Segoe UI" panose="020B0502040204020203" pitchFamily="34" charset="0"/>
                <a:cs typeface="Segoe UI" panose="020B0502040204020203" pitchFamily="34" charset="0"/>
              </a:rPr>
              <a:t>the budget</a:t>
            </a:r>
            <a:r>
              <a:rPr lang="hu-HU" altLang="en-US" sz="2000">
                <a:latin typeface="Segoe UI" panose="020B0502040204020203" pitchFamily="34" charset="0"/>
                <a:ea typeface="Segoe UI" panose="020B0502040204020203" pitchFamily="34" charset="0"/>
                <a:cs typeface="Segoe UI" panose="020B0502040204020203" pitchFamily="34" charset="0"/>
              </a:rPr>
              <a:t>,</a:t>
            </a:r>
            <a:endParaRPr lang="hu-HU" altLang="en-US" sz="2000" dirty="0">
              <a:latin typeface="Segoe UI" panose="020B0502040204020203" pitchFamily="34" charset="0"/>
              <a:ea typeface="Segoe UI" panose="020B0502040204020203" pitchFamily="34" charset="0"/>
              <a:cs typeface="Segoe UI" panose="020B0502040204020203" pitchFamily="34" charset="0"/>
            </a:endParaRPr>
          </a:p>
          <a:p>
            <a:pPr marL="342900" indent="-342900" algn="just">
              <a:spcBef>
                <a:spcPts val="1200"/>
              </a:spcBef>
              <a:spcAft>
                <a:spcPts val="1200"/>
              </a:spcAft>
              <a:buFont typeface="Wingdings" panose="05000000000000000000" pitchFamily="2" charset="2"/>
              <a:buChar char="ü"/>
            </a:pPr>
            <a:r>
              <a:rPr lang="hu-HU" altLang="en-US" sz="2000" dirty="0">
                <a:latin typeface="Segoe UI" panose="020B0502040204020203" pitchFamily="34" charset="0"/>
                <a:ea typeface="Segoe UI" panose="020B0502040204020203" pitchFamily="34" charset="0"/>
                <a:cs typeface="Segoe UI" panose="020B0502040204020203" pitchFamily="34" charset="0"/>
              </a:rPr>
              <a:t> </a:t>
            </a:r>
            <a:r>
              <a:rPr lang="hu-HU" altLang="en-US" sz="2000" b="1" dirty="0">
                <a:latin typeface="Segoe UI" panose="020B0502040204020203" pitchFamily="34" charset="0"/>
                <a:ea typeface="Segoe UI" panose="020B0502040204020203" pitchFamily="34" charset="0"/>
                <a:cs typeface="Segoe UI" panose="020B0502040204020203" pitchFamily="34" charset="0"/>
              </a:rPr>
              <a:t>local </a:t>
            </a:r>
            <a:r>
              <a:rPr lang="hu-HU" altLang="en-US" sz="2000" b="1" dirty="0" err="1">
                <a:latin typeface="Segoe UI" panose="020B0502040204020203" pitchFamily="34" charset="0"/>
                <a:ea typeface="Segoe UI" panose="020B0502040204020203" pitchFamily="34" charset="0"/>
                <a:cs typeface="Segoe UI" panose="020B0502040204020203" pitchFamily="34" charset="0"/>
              </a:rPr>
              <a:t>governments</a:t>
            </a:r>
            <a:r>
              <a:rPr lang="hu-HU" altLang="en-US" sz="2000" dirty="0">
                <a:latin typeface="Segoe UI" panose="020B0502040204020203" pitchFamily="34" charset="0"/>
                <a:ea typeface="Segoe UI" panose="020B0502040204020203" pitchFamily="34" charset="0"/>
                <a:cs typeface="Segoe UI" panose="020B0502040204020203" pitchFamily="34" charset="0"/>
              </a:rPr>
              <a:t>: </a:t>
            </a:r>
            <a:r>
              <a:rPr lang="en-US" altLang="en-US" sz="2000">
                <a:latin typeface="Segoe UI" panose="020B0502040204020203" pitchFamily="34" charset="0"/>
                <a:ea typeface="Segoe UI" panose="020B0502040204020203" pitchFamily="34" charset="0"/>
                <a:cs typeface="Segoe UI" panose="020B0502040204020203" pitchFamily="34" charset="0"/>
              </a:rPr>
              <a:t>local decision, </a:t>
            </a:r>
            <a:r>
              <a:rPr lang="en-US" altLang="en-US" sz="2000" dirty="0">
                <a:latin typeface="Segoe UI" panose="020B0502040204020203" pitchFamily="34" charset="0"/>
                <a:ea typeface="Segoe UI" panose="020B0502040204020203" pitchFamily="34" charset="0"/>
                <a:cs typeface="Segoe UI" panose="020B0502040204020203" pitchFamily="34" charset="0"/>
              </a:rPr>
              <a:t>there is no central rule</a:t>
            </a:r>
            <a:r>
              <a:rPr lang="hu-HU" altLang="en-US" sz="2000" dirty="0">
                <a:latin typeface="Segoe UI" panose="020B0502040204020203" pitchFamily="34" charset="0"/>
                <a:ea typeface="Segoe UI" panose="020B0502040204020203" pitchFamily="34" charset="0"/>
                <a:cs typeface="Segoe UI" panose="020B0502040204020203" pitchFamily="34" charset="0"/>
              </a:rPr>
              <a:t>.</a:t>
            </a:r>
          </a:p>
        </p:txBody>
      </p:sp>
    </p:spTree>
    <p:extLst>
      <p:ext uri="{BB962C8B-B14F-4D97-AF65-F5344CB8AC3E}">
        <p14:creationId xmlns:p14="http://schemas.microsoft.com/office/powerpoint/2010/main" val="1119515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771" y="116632"/>
            <a:ext cx="9165771" cy="576064"/>
          </a:xfrm>
        </p:spPr>
        <p:txBody>
          <a:bodyPr>
            <a:normAutofit/>
          </a:bodyPr>
          <a:lstStyle/>
          <a:p>
            <a:pPr>
              <a:spcBef>
                <a:spcPts val="600"/>
              </a:spcBef>
              <a:spcAft>
                <a:spcPts val="600"/>
              </a:spcAft>
            </a:pPr>
            <a:r>
              <a:rPr lang="hu-HU" altLang="en-US" sz="2400" dirty="0" err="1"/>
              <a:t>Size</a:t>
            </a:r>
            <a:r>
              <a:rPr lang="hu-HU" altLang="en-US" sz="2400" dirty="0"/>
              <a:t> and </a:t>
            </a:r>
            <a:r>
              <a:rPr lang="hu-HU" altLang="en-US" sz="2400" dirty="0" err="1"/>
              <a:t>use</a:t>
            </a:r>
            <a:r>
              <a:rPr lang="hu-HU" altLang="en-US" sz="2400" dirty="0"/>
              <a:t> of </a:t>
            </a:r>
            <a:r>
              <a:rPr lang="hu-HU" altLang="en-US" sz="2400" dirty="0" err="1"/>
              <a:t>reserves</a:t>
            </a:r>
            <a:r>
              <a:rPr lang="hu-HU" altLang="en-US" sz="2400" dirty="0"/>
              <a:t> 2019</a:t>
            </a:r>
          </a:p>
        </p:txBody>
      </p:sp>
      <p:cxnSp>
        <p:nvCxnSpPr>
          <p:cNvPr id="7" name="Egyenes összekötő 6"/>
          <p:cNvCxnSpPr/>
          <p:nvPr/>
        </p:nvCxnSpPr>
        <p:spPr>
          <a:xfrm>
            <a:off x="112452" y="692696"/>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aphicFrame>
        <p:nvGraphicFramePr>
          <p:cNvPr id="8" name="Diagram 7"/>
          <p:cNvGraphicFramePr>
            <a:graphicFrameLocks noGrp="1"/>
          </p:cNvGraphicFramePr>
          <p:nvPr>
            <p:extLst>
              <p:ext uri="{D42A27DB-BD31-4B8C-83A1-F6EECF244321}">
                <p14:modId xmlns:p14="http://schemas.microsoft.com/office/powerpoint/2010/main" val="2594741744"/>
              </p:ext>
            </p:extLst>
          </p:nvPr>
        </p:nvGraphicFramePr>
        <p:xfrm>
          <a:off x="112452" y="692696"/>
          <a:ext cx="9109348" cy="55446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34461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771" y="116632"/>
            <a:ext cx="9165771" cy="576064"/>
          </a:xfrm>
        </p:spPr>
        <p:txBody>
          <a:bodyPr>
            <a:normAutofit/>
          </a:bodyPr>
          <a:lstStyle/>
          <a:p>
            <a:pPr>
              <a:spcBef>
                <a:spcPts val="600"/>
              </a:spcBef>
              <a:spcAft>
                <a:spcPts val="600"/>
              </a:spcAft>
            </a:pPr>
            <a:r>
              <a:rPr lang="hu-HU" sz="2400" dirty="0" err="1"/>
              <a:t>Supplementary</a:t>
            </a:r>
            <a:r>
              <a:rPr lang="hu-HU" sz="2400" dirty="0"/>
              <a:t> </a:t>
            </a:r>
            <a:r>
              <a:rPr lang="hu-HU" sz="2400" dirty="0" err="1"/>
              <a:t>budget</a:t>
            </a:r>
            <a:endParaRPr lang="hu-HU" altLang="en-US" sz="2400" dirty="0">
              <a:latin typeface="Arial" panose="020B0604020202020204" pitchFamily="34" charset="0"/>
              <a:cs typeface="Arial" panose="020B0604020202020204" pitchFamily="34" charset="0"/>
            </a:endParaRPr>
          </a:p>
        </p:txBody>
      </p:sp>
      <p:cxnSp>
        <p:nvCxnSpPr>
          <p:cNvPr id="7" name="Egyenes összekötő 6"/>
          <p:cNvCxnSpPr/>
          <p:nvPr/>
        </p:nvCxnSpPr>
        <p:spPr>
          <a:xfrm>
            <a:off x="112452" y="692696"/>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artalom helye 2"/>
          <p:cNvSpPr>
            <a:spLocks noGrp="1"/>
          </p:cNvSpPr>
          <p:nvPr>
            <p:ph idx="1"/>
          </p:nvPr>
        </p:nvSpPr>
        <p:spPr>
          <a:xfrm>
            <a:off x="112452" y="836712"/>
            <a:ext cx="4747580" cy="5400600"/>
          </a:xfrm>
        </p:spPr>
        <p:txBody>
          <a:bodyPr>
            <a:normAutofit/>
          </a:bodyPr>
          <a:lstStyle/>
          <a:p>
            <a:pPr algn="l"/>
            <a:r>
              <a:rPr lang="hu-HU" sz="2200" dirty="0" err="1">
                <a:latin typeface="Segoe UI" panose="020B0502040204020203" pitchFamily="34" charset="0"/>
                <a:ea typeface="Segoe UI" panose="020B0502040204020203" pitchFamily="34" charset="0"/>
                <a:cs typeface="Segoe UI" panose="020B0502040204020203" pitchFamily="34" charset="0"/>
              </a:rPr>
              <a:t>Supplementary</a:t>
            </a:r>
            <a:r>
              <a:rPr lang="hu-HU" sz="2200" dirty="0">
                <a:latin typeface="Segoe UI" panose="020B0502040204020203" pitchFamily="34" charset="0"/>
                <a:ea typeface="Segoe UI" panose="020B0502040204020203" pitchFamily="34" charset="0"/>
                <a:cs typeface="Segoe UI" panose="020B0502040204020203" pitchFamily="34" charset="0"/>
              </a:rPr>
              <a:t> </a:t>
            </a:r>
            <a:r>
              <a:rPr lang="hu-HU" sz="2200" dirty="0" err="1">
                <a:latin typeface="Segoe UI" panose="020B0502040204020203" pitchFamily="34" charset="0"/>
                <a:ea typeface="Segoe UI" panose="020B0502040204020203" pitchFamily="34" charset="0"/>
                <a:cs typeface="Segoe UI" panose="020B0502040204020203" pitchFamily="34" charset="0"/>
              </a:rPr>
              <a:t>budget</a:t>
            </a:r>
            <a:r>
              <a:rPr lang="hu-HU" sz="2200" dirty="0">
                <a:latin typeface="Segoe UI" panose="020B0502040204020203" pitchFamily="34" charset="0"/>
                <a:ea typeface="Segoe UI" panose="020B0502040204020203" pitchFamily="34" charset="0"/>
                <a:cs typeface="Segoe UI" panose="020B0502040204020203" pitchFamily="34" charset="0"/>
              </a:rPr>
              <a:t> is </a:t>
            </a:r>
            <a:r>
              <a:rPr lang="hu-HU" sz="2200" dirty="0" err="1">
                <a:latin typeface="Segoe UI" panose="020B0502040204020203" pitchFamily="34" charset="0"/>
                <a:ea typeface="Segoe UI" panose="020B0502040204020203" pitchFamily="34" charset="0"/>
                <a:cs typeface="Segoe UI" panose="020B0502040204020203" pitchFamily="34" charset="0"/>
              </a:rPr>
              <a:t>necessary</a:t>
            </a:r>
            <a:r>
              <a:rPr lang="hu-HU" sz="2200" dirty="0">
                <a:latin typeface="Segoe UI" panose="020B0502040204020203" pitchFamily="34" charset="0"/>
                <a:ea typeface="Segoe UI" panose="020B0502040204020203" pitchFamily="34" charset="0"/>
                <a:cs typeface="Segoe UI" panose="020B0502040204020203" pitchFamily="34" charset="0"/>
              </a:rPr>
              <a:t> (</a:t>
            </a:r>
            <a:r>
              <a:rPr lang="hu-HU" sz="2200" b="1" dirty="0">
                <a:latin typeface="Segoe UI" panose="020B0502040204020203" pitchFamily="34" charset="0"/>
                <a:ea typeface="Segoe UI" panose="020B0502040204020203" pitchFamily="34" charset="0"/>
                <a:cs typeface="Segoe UI" panose="020B0502040204020203" pitchFamily="34" charset="0"/>
              </a:rPr>
              <a:t>de jure) </a:t>
            </a:r>
            <a:r>
              <a:rPr lang="hu-HU" sz="2200" dirty="0" err="1">
                <a:latin typeface="Segoe UI" panose="020B0502040204020203" pitchFamily="34" charset="0"/>
                <a:ea typeface="Segoe UI" panose="020B0502040204020203" pitchFamily="34" charset="0"/>
                <a:cs typeface="Segoe UI" panose="020B0502040204020203" pitchFamily="34" charset="0"/>
              </a:rPr>
              <a:t>if</a:t>
            </a:r>
            <a:endParaRPr lang="hu-HU" sz="2200" dirty="0">
              <a:latin typeface="Segoe UI" panose="020B0502040204020203" pitchFamily="34" charset="0"/>
              <a:ea typeface="Segoe UI" panose="020B0502040204020203" pitchFamily="34" charset="0"/>
              <a:cs typeface="Segoe UI" panose="020B0502040204020203" pitchFamily="34" charset="0"/>
            </a:endParaRPr>
          </a:p>
          <a:p>
            <a:pPr marL="800100" lvl="1" indent="-342900">
              <a:buFont typeface="Wingdings" panose="05000000000000000000" pitchFamily="2" charset="2"/>
              <a:buChar char="ü"/>
            </a:pPr>
            <a:r>
              <a:rPr lang="hu-HU" sz="2200" dirty="0" err="1">
                <a:latin typeface="Segoe UI" panose="020B0502040204020203" pitchFamily="34" charset="0"/>
                <a:ea typeface="Segoe UI" panose="020B0502040204020203" pitchFamily="34" charset="0"/>
                <a:cs typeface="Segoe UI" panose="020B0502040204020203" pitchFamily="34" charset="0"/>
              </a:rPr>
              <a:t>non-complying</a:t>
            </a:r>
            <a:r>
              <a:rPr lang="hu-HU" sz="2200" dirty="0">
                <a:latin typeface="Segoe UI" panose="020B0502040204020203" pitchFamily="34" charset="0"/>
                <a:ea typeface="Segoe UI" panose="020B0502040204020203" pitchFamily="34" charset="0"/>
                <a:cs typeface="Segoe UI" panose="020B0502040204020203" pitchFamily="34" charset="0"/>
              </a:rPr>
              <a:t> </a:t>
            </a:r>
            <a:r>
              <a:rPr lang="hu-HU" sz="2200" dirty="0" err="1">
                <a:latin typeface="Segoe UI" panose="020B0502040204020203" pitchFamily="34" charset="0"/>
                <a:ea typeface="Segoe UI" panose="020B0502040204020203" pitchFamily="34" charset="0"/>
                <a:cs typeface="Segoe UI" panose="020B0502040204020203" pitchFamily="34" charset="0"/>
              </a:rPr>
              <a:t>with</a:t>
            </a:r>
            <a:r>
              <a:rPr lang="hu-HU" sz="2200" dirty="0">
                <a:latin typeface="Segoe UI" panose="020B0502040204020203" pitchFamily="34" charset="0"/>
                <a:ea typeface="Segoe UI" panose="020B0502040204020203" pitchFamily="34" charset="0"/>
                <a:cs typeface="Segoe UI" panose="020B0502040204020203" pitchFamily="34" charset="0"/>
              </a:rPr>
              <a:t> </a:t>
            </a:r>
            <a:r>
              <a:rPr lang="hu-HU" sz="2200" dirty="0" err="1">
                <a:latin typeface="Segoe UI" panose="020B0502040204020203" pitchFamily="34" charset="0"/>
                <a:ea typeface="Segoe UI" panose="020B0502040204020203" pitchFamily="34" charset="0"/>
                <a:cs typeface="Segoe UI" panose="020B0502040204020203" pitchFamily="34" charset="0"/>
              </a:rPr>
              <a:t>debt</a:t>
            </a:r>
            <a:r>
              <a:rPr lang="hu-HU" sz="2200" dirty="0">
                <a:latin typeface="Segoe UI" panose="020B0502040204020203" pitchFamily="34" charset="0"/>
                <a:ea typeface="Segoe UI" panose="020B0502040204020203" pitchFamily="34" charset="0"/>
                <a:cs typeface="Segoe UI" panose="020B0502040204020203" pitchFamily="34" charset="0"/>
              </a:rPr>
              <a:t> </a:t>
            </a:r>
            <a:r>
              <a:rPr lang="hu-HU" sz="2200" dirty="0" err="1">
                <a:latin typeface="Segoe UI" panose="020B0502040204020203" pitchFamily="34" charset="0"/>
                <a:ea typeface="Segoe UI" panose="020B0502040204020203" pitchFamily="34" charset="0"/>
                <a:cs typeface="Segoe UI" panose="020B0502040204020203" pitchFamily="34" charset="0"/>
              </a:rPr>
              <a:t>rule</a:t>
            </a:r>
            <a:endParaRPr lang="hu-HU" sz="2200" dirty="0">
              <a:latin typeface="Segoe UI" panose="020B0502040204020203" pitchFamily="34" charset="0"/>
              <a:ea typeface="Segoe UI" panose="020B0502040204020203" pitchFamily="34" charset="0"/>
              <a:cs typeface="Segoe UI" panose="020B0502040204020203" pitchFamily="34" charset="0"/>
            </a:endParaRPr>
          </a:p>
          <a:p>
            <a:pPr marL="800100" lvl="1" indent="-342900">
              <a:buFont typeface="Wingdings" panose="05000000000000000000" pitchFamily="2" charset="2"/>
              <a:buChar char="ü"/>
            </a:pPr>
            <a:r>
              <a:rPr lang="hu-HU" sz="2200" dirty="0" err="1">
                <a:latin typeface="Segoe UI" panose="020B0502040204020203" pitchFamily="34" charset="0"/>
                <a:ea typeface="Segoe UI" panose="020B0502040204020203" pitchFamily="34" charset="0"/>
                <a:cs typeface="Segoe UI" panose="020B0502040204020203" pitchFamily="34" charset="0"/>
              </a:rPr>
              <a:t>legislation</a:t>
            </a:r>
            <a:r>
              <a:rPr lang="hu-HU" sz="2200" dirty="0">
                <a:latin typeface="Segoe UI" panose="020B0502040204020203" pitchFamily="34" charset="0"/>
                <a:ea typeface="Segoe UI" panose="020B0502040204020203" pitchFamily="34" charset="0"/>
                <a:cs typeface="Segoe UI" panose="020B0502040204020203" pitchFamily="34" charset="0"/>
              </a:rPr>
              <a:t> </a:t>
            </a:r>
            <a:r>
              <a:rPr lang="hu-HU" sz="2200" dirty="0" err="1">
                <a:latin typeface="Segoe UI" panose="020B0502040204020203" pitchFamily="34" charset="0"/>
                <a:ea typeface="Segoe UI" panose="020B0502040204020203" pitchFamily="34" charset="0"/>
                <a:cs typeface="Segoe UI" panose="020B0502040204020203" pitchFamily="34" charset="0"/>
              </a:rPr>
              <a:t>changes</a:t>
            </a:r>
            <a:endParaRPr lang="hu-HU" sz="2200" dirty="0">
              <a:latin typeface="Segoe UI" panose="020B0502040204020203" pitchFamily="34" charset="0"/>
              <a:ea typeface="Segoe UI" panose="020B0502040204020203" pitchFamily="34" charset="0"/>
              <a:cs typeface="Segoe UI" panose="020B0502040204020203" pitchFamily="34" charset="0"/>
            </a:endParaRPr>
          </a:p>
          <a:p>
            <a:pPr marL="800100" lvl="1" indent="-342900">
              <a:buFont typeface="Wingdings" panose="05000000000000000000" pitchFamily="2" charset="2"/>
              <a:buChar char="ü"/>
            </a:pPr>
            <a:r>
              <a:rPr lang="hu-HU" sz="2200" dirty="0" err="1">
                <a:latin typeface="Segoe UI" panose="020B0502040204020203" pitchFamily="34" charset="0"/>
                <a:ea typeface="Segoe UI" panose="020B0502040204020203" pitchFamily="34" charset="0"/>
                <a:cs typeface="Segoe UI" panose="020B0502040204020203" pitchFamily="34" charset="0"/>
              </a:rPr>
              <a:t>lower</a:t>
            </a:r>
            <a:r>
              <a:rPr lang="hu-HU" sz="2200" dirty="0">
                <a:latin typeface="Segoe UI" panose="020B0502040204020203" pitchFamily="34" charset="0"/>
                <a:ea typeface="Segoe UI" panose="020B0502040204020203" pitchFamily="34" charset="0"/>
                <a:cs typeface="Segoe UI" panose="020B0502040204020203" pitchFamily="34" charset="0"/>
              </a:rPr>
              <a:t> </a:t>
            </a:r>
            <a:r>
              <a:rPr lang="hu-HU" sz="2200" dirty="0" err="1">
                <a:latin typeface="Segoe UI" panose="020B0502040204020203" pitchFamily="34" charset="0"/>
                <a:ea typeface="Segoe UI" panose="020B0502040204020203" pitchFamily="34" charset="0"/>
                <a:cs typeface="Segoe UI" panose="020B0502040204020203" pitchFamily="34" charset="0"/>
              </a:rPr>
              <a:t>revenue</a:t>
            </a:r>
            <a:r>
              <a:rPr lang="hu-HU" sz="2200" dirty="0">
                <a:latin typeface="Segoe UI" panose="020B0502040204020203" pitchFamily="34" charset="0"/>
                <a:ea typeface="Segoe UI" panose="020B0502040204020203" pitchFamily="34" charset="0"/>
                <a:cs typeface="Segoe UI" panose="020B0502040204020203" pitchFamily="34" charset="0"/>
              </a:rPr>
              <a:t>/</a:t>
            </a:r>
            <a:r>
              <a:rPr lang="hu-HU" sz="2200" dirty="0" err="1">
                <a:latin typeface="Segoe UI" panose="020B0502040204020203" pitchFamily="34" charset="0"/>
                <a:ea typeface="Segoe UI" panose="020B0502040204020203" pitchFamily="34" charset="0"/>
                <a:cs typeface="Segoe UI" panose="020B0502040204020203" pitchFamily="34" charset="0"/>
              </a:rPr>
              <a:t>worse</a:t>
            </a:r>
            <a:r>
              <a:rPr lang="hu-HU" sz="2200" dirty="0">
                <a:latin typeface="Segoe UI" panose="020B0502040204020203" pitchFamily="34" charset="0"/>
                <a:ea typeface="Segoe UI" panose="020B0502040204020203" pitchFamily="34" charset="0"/>
                <a:cs typeface="Segoe UI" panose="020B0502040204020203" pitchFamily="34" charset="0"/>
              </a:rPr>
              <a:t> deficit projected </a:t>
            </a:r>
            <a:r>
              <a:rPr lang="hu-HU" sz="2200" dirty="0" err="1">
                <a:latin typeface="Segoe UI" panose="020B0502040204020203" pitchFamily="34" charset="0"/>
                <a:ea typeface="Segoe UI" panose="020B0502040204020203" pitchFamily="34" charset="0"/>
                <a:cs typeface="Segoe UI" panose="020B0502040204020203" pitchFamily="34" charset="0"/>
              </a:rPr>
              <a:t>than</a:t>
            </a:r>
            <a:r>
              <a:rPr lang="hu-HU" sz="2200" dirty="0">
                <a:latin typeface="Segoe UI" panose="020B0502040204020203" pitchFamily="34" charset="0"/>
                <a:ea typeface="Segoe UI" panose="020B0502040204020203" pitchFamily="34" charset="0"/>
                <a:cs typeface="Segoe UI" panose="020B0502040204020203" pitchFamily="34" charset="0"/>
              </a:rPr>
              <a:t> </a:t>
            </a:r>
            <a:r>
              <a:rPr lang="hu-HU" sz="2200" dirty="0" err="1">
                <a:latin typeface="Segoe UI" panose="020B0502040204020203" pitchFamily="34" charset="0"/>
                <a:ea typeface="Segoe UI" panose="020B0502040204020203" pitchFamily="34" charset="0"/>
                <a:cs typeface="Segoe UI" panose="020B0502040204020203" pitchFamily="34" charset="0"/>
              </a:rPr>
              <a:t>planned</a:t>
            </a:r>
            <a:endParaRPr lang="hu-HU" sz="2200" dirty="0">
              <a:latin typeface="Segoe UI" panose="020B0502040204020203" pitchFamily="34" charset="0"/>
              <a:ea typeface="Segoe UI" panose="020B0502040204020203" pitchFamily="34" charset="0"/>
              <a:cs typeface="Segoe UI" panose="020B0502040204020203" pitchFamily="34" charset="0"/>
            </a:endParaRPr>
          </a:p>
          <a:p>
            <a:pPr marL="457200" lvl="1" indent="0">
              <a:buNone/>
            </a:pPr>
            <a:endParaRPr lang="hu-HU" sz="2200" dirty="0">
              <a:latin typeface="Segoe UI" panose="020B0502040204020203" pitchFamily="34" charset="0"/>
              <a:ea typeface="Segoe UI" panose="020B0502040204020203" pitchFamily="34" charset="0"/>
              <a:cs typeface="Segoe UI" panose="020B0502040204020203" pitchFamily="34" charset="0"/>
            </a:endParaRPr>
          </a:p>
          <a:p>
            <a:pPr algn="l"/>
            <a:r>
              <a:rPr lang="hu-HU" sz="2200" dirty="0">
                <a:latin typeface="Segoe UI" panose="020B0502040204020203" pitchFamily="34" charset="0"/>
                <a:ea typeface="Segoe UI" panose="020B0502040204020203" pitchFamily="34" charset="0"/>
                <a:cs typeface="Segoe UI" panose="020B0502040204020203" pitchFamily="34" charset="0"/>
              </a:rPr>
              <a:t>Main </a:t>
            </a:r>
            <a:r>
              <a:rPr lang="hu-HU" sz="2200" dirty="0" err="1">
                <a:latin typeface="Segoe UI" panose="020B0502040204020203" pitchFamily="34" charset="0"/>
                <a:ea typeface="Segoe UI" panose="020B0502040204020203" pitchFamily="34" charset="0"/>
                <a:cs typeface="Segoe UI" panose="020B0502040204020203" pitchFamily="34" charset="0"/>
              </a:rPr>
              <a:t>reasons</a:t>
            </a:r>
            <a:r>
              <a:rPr lang="hu-HU" sz="2200" dirty="0">
                <a:latin typeface="Segoe UI" panose="020B0502040204020203" pitchFamily="34" charset="0"/>
                <a:ea typeface="Segoe UI" panose="020B0502040204020203" pitchFamily="34" charset="0"/>
                <a:cs typeface="Segoe UI" panose="020B0502040204020203" pitchFamily="34" charset="0"/>
              </a:rPr>
              <a:t> of </a:t>
            </a:r>
            <a:r>
              <a:rPr lang="hu-HU" sz="2200" dirty="0" err="1">
                <a:latin typeface="Segoe UI" panose="020B0502040204020203" pitchFamily="34" charset="0"/>
                <a:ea typeface="Segoe UI" panose="020B0502040204020203" pitchFamily="34" charset="0"/>
                <a:cs typeface="Segoe UI" panose="020B0502040204020203" pitchFamily="34" charset="0"/>
              </a:rPr>
              <a:t>the</a:t>
            </a:r>
            <a:r>
              <a:rPr lang="hu-HU" sz="2200" dirty="0">
                <a:latin typeface="Segoe UI" panose="020B0502040204020203" pitchFamily="34" charset="0"/>
                <a:ea typeface="Segoe UI" panose="020B0502040204020203" pitchFamily="34" charset="0"/>
                <a:cs typeface="Segoe UI" panose="020B0502040204020203" pitchFamily="34" charset="0"/>
              </a:rPr>
              <a:t> </a:t>
            </a:r>
            <a:r>
              <a:rPr lang="hu-HU" sz="2200" dirty="0" err="1">
                <a:latin typeface="Segoe UI" panose="020B0502040204020203" pitchFamily="34" charset="0"/>
                <a:ea typeface="Segoe UI" panose="020B0502040204020203" pitchFamily="34" charset="0"/>
                <a:cs typeface="Segoe UI" panose="020B0502040204020203" pitchFamily="34" charset="0"/>
              </a:rPr>
              <a:t>supplementary</a:t>
            </a:r>
            <a:r>
              <a:rPr lang="hu-HU" sz="2200" dirty="0">
                <a:latin typeface="Segoe UI" panose="020B0502040204020203" pitchFamily="34" charset="0"/>
                <a:ea typeface="Segoe UI" panose="020B0502040204020203" pitchFamily="34" charset="0"/>
                <a:cs typeface="Segoe UI" panose="020B0502040204020203" pitchFamily="34" charset="0"/>
              </a:rPr>
              <a:t> </a:t>
            </a:r>
            <a:r>
              <a:rPr lang="hu-HU" sz="2200" dirty="0" err="1">
                <a:latin typeface="Segoe UI" panose="020B0502040204020203" pitchFamily="34" charset="0"/>
                <a:ea typeface="Segoe UI" panose="020B0502040204020203" pitchFamily="34" charset="0"/>
                <a:cs typeface="Segoe UI" panose="020B0502040204020203" pitchFamily="34" charset="0"/>
              </a:rPr>
              <a:t>budget</a:t>
            </a:r>
            <a:r>
              <a:rPr lang="hu-HU" sz="2200" dirty="0">
                <a:latin typeface="Segoe UI" panose="020B0502040204020203" pitchFamily="34" charset="0"/>
                <a:ea typeface="Segoe UI" panose="020B0502040204020203" pitchFamily="34" charset="0"/>
                <a:cs typeface="Segoe UI" panose="020B0502040204020203" pitchFamily="34" charset="0"/>
              </a:rPr>
              <a:t> (</a:t>
            </a:r>
            <a:r>
              <a:rPr lang="hu-HU" sz="2200" b="1" dirty="0">
                <a:latin typeface="Segoe UI" panose="020B0502040204020203" pitchFamily="34" charset="0"/>
                <a:ea typeface="Segoe UI" panose="020B0502040204020203" pitchFamily="34" charset="0"/>
                <a:cs typeface="Segoe UI" panose="020B0502040204020203" pitchFamily="34" charset="0"/>
              </a:rPr>
              <a:t>de facto</a:t>
            </a:r>
            <a:r>
              <a:rPr lang="hu-HU" sz="2200" dirty="0">
                <a:latin typeface="Segoe UI" panose="020B0502040204020203" pitchFamily="34" charset="0"/>
                <a:ea typeface="Segoe UI" panose="020B0502040204020203" pitchFamily="34" charset="0"/>
                <a:cs typeface="Segoe UI" panose="020B0502040204020203" pitchFamily="34" charset="0"/>
              </a:rPr>
              <a:t>) </a:t>
            </a:r>
          </a:p>
          <a:p>
            <a:pPr marL="800100" lvl="1" indent="-342900">
              <a:buFont typeface="Wingdings" panose="05000000000000000000" pitchFamily="2" charset="2"/>
              <a:buChar char="ü"/>
            </a:pPr>
            <a:r>
              <a:rPr lang="hu-HU" sz="2200" dirty="0" err="1">
                <a:latin typeface="Segoe UI" panose="020B0502040204020203" pitchFamily="34" charset="0"/>
                <a:ea typeface="Segoe UI" panose="020B0502040204020203" pitchFamily="34" charset="0"/>
                <a:cs typeface="Segoe UI" panose="020B0502040204020203" pitchFamily="34" charset="0"/>
              </a:rPr>
              <a:t>additional</a:t>
            </a:r>
            <a:r>
              <a:rPr lang="hu-HU" sz="2200" dirty="0">
                <a:latin typeface="Segoe UI" panose="020B0502040204020203" pitchFamily="34" charset="0"/>
                <a:ea typeface="Segoe UI" panose="020B0502040204020203" pitchFamily="34" charset="0"/>
                <a:cs typeface="Segoe UI" panose="020B0502040204020203" pitchFamily="34" charset="0"/>
              </a:rPr>
              <a:t> </a:t>
            </a:r>
            <a:r>
              <a:rPr lang="hu-HU" sz="2200" dirty="0" err="1">
                <a:latin typeface="Segoe UI" panose="020B0502040204020203" pitchFamily="34" charset="0"/>
                <a:ea typeface="Segoe UI" panose="020B0502040204020203" pitchFamily="34" charset="0"/>
                <a:cs typeface="Segoe UI" panose="020B0502040204020203" pitchFamily="34" charset="0"/>
              </a:rPr>
              <a:t>revenues</a:t>
            </a:r>
            <a:endParaRPr lang="hu-HU" sz="2200" dirty="0">
              <a:latin typeface="Segoe UI" panose="020B0502040204020203" pitchFamily="34" charset="0"/>
              <a:ea typeface="Segoe UI" panose="020B0502040204020203" pitchFamily="34" charset="0"/>
              <a:cs typeface="Segoe UI" panose="020B0502040204020203" pitchFamily="34" charset="0"/>
            </a:endParaRPr>
          </a:p>
          <a:p>
            <a:pPr marL="800100" lvl="1" indent="-342900">
              <a:buFont typeface="Wingdings" panose="05000000000000000000" pitchFamily="2" charset="2"/>
              <a:buChar char="ü"/>
            </a:pPr>
            <a:r>
              <a:rPr lang="hu-HU" sz="2200" dirty="0">
                <a:solidFill>
                  <a:srgbClr val="FF0000"/>
                </a:solidFill>
                <a:latin typeface="Segoe UI" panose="020B0502040204020203" pitchFamily="34" charset="0"/>
                <a:ea typeface="Segoe UI" panose="020B0502040204020203" pitchFamily="34" charset="0"/>
                <a:cs typeface="Segoe UI" panose="020B0502040204020203" pitchFamily="34" charset="0"/>
              </a:rPr>
              <a:t>policy </a:t>
            </a:r>
            <a:r>
              <a:rPr lang="hu-HU" sz="2200" dirty="0" err="1">
                <a:solidFill>
                  <a:srgbClr val="FF0000"/>
                </a:solidFill>
                <a:latin typeface="Segoe UI" panose="020B0502040204020203" pitchFamily="34" charset="0"/>
                <a:ea typeface="Segoe UI" panose="020B0502040204020203" pitchFamily="34" charset="0"/>
                <a:cs typeface="Segoe UI" panose="020B0502040204020203" pitchFamily="34" charset="0"/>
              </a:rPr>
              <a:t>initiatives</a:t>
            </a:r>
            <a:endParaRPr lang="hu-HU" sz="2200"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marL="800100" lvl="1" indent="-342900">
              <a:buFont typeface="Wingdings" panose="05000000000000000000" pitchFamily="2" charset="2"/>
              <a:buChar char="ü"/>
            </a:pPr>
            <a:r>
              <a:rPr lang="hu-HU" sz="2200" dirty="0">
                <a:latin typeface="Segoe UI" panose="020B0502040204020203" pitchFamily="34" charset="0"/>
                <a:ea typeface="Segoe UI" panose="020B0502040204020203" pitchFamily="34" charset="0"/>
                <a:cs typeface="Segoe UI" panose="020B0502040204020203" pitchFamily="34" charset="0"/>
              </a:rPr>
              <a:t>ad hoc </a:t>
            </a:r>
            <a:r>
              <a:rPr lang="hu-HU" sz="2200" dirty="0" err="1">
                <a:latin typeface="Segoe UI" panose="020B0502040204020203" pitchFamily="34" charset="0"/>
                <a:ea typeface="Segoe UI" panose="020B0502040204020203" pitchFamily="34" charset="0"/>
                <a:cs typeface="Segoe UI" panose="020B0502040204020203" pitchFamily="34" charset="0"/>
              </a:rPr>
              <a:t>emergency</a:t>
            </a:r>
            <a:r>
              <a:rPr lang="hu-HU" sz="2200" dirty="0">
                <a:latin typeface="Segoe UI" panose="020B0502040204020203" pitchFamily="34" charset="0"/>
                <a:ea typeface="Segoe UI" panose="020B0502040204020203" pitchFamily="34" charset="0"/>
                <a:cs typeface="Segoe UI" panose="020B0502040204020203" pitchFamily="34" charset="0"/>
              </a:rPr>
              <a:t> </a:t>
            </a:r>
            <a:r>
              <a:rPr lang="hu-HU" sz="2200" dirty="0" err="1">
                <a:latin typeface="Segoe UI" panose="020B0502040204020203" pitchFamily="34" charset="0"/>
                <a:ea typeface="Segoe UI" panose="020B0502040204020203" pitchFamily="34" charset="0"/>
                <a:cs typeface="Segoe UI" panose="020B0502040204020203" pitchFamily="34" charset="0"/>
              </a:rPr>
              <a:t>needs</a:t>
            </a:r>
            <a:r>
              <a:rPr lang="hu-HU" sz="2200" dirty="0">
                <a:latin typeface="Segoe UI" panose="020B0502040204020203" pitchFamily="34" charset="0"/>
                <a:ea typeface="Segoe UI" panose="020B0502040204020203" pitchFamily="34" charset="0"/>
                <a:cs typeface="Segoe UI" panose="020B0502040204020203" pitchFamily="34" charset="0"/>
              </a:rPr>
              <a:t> </a:t>
            </a:r>
          </a:p>
        </p:txBody>
      </p:sp>
      <p:graphicFrame>
        <p:nvGraphicFramePr>
          <p:cNvPr id="8" name="Diagram 7"/>
          <p:cNvGraphicFramePr>
            <a:graphicFrameLocks noGrp="1"/>
          </p:cNvGraphicFramePr>
          <p:nvPr>
            <p:extLst>
              <p:ext uri="{D42A27DB-BD31-4B8C-83A1-F6EECF244321}">
                <p14:modId xmlns:p14="http://schemas.microsoft.com/office/powerpoint/2010/main" val="2383006212"/>
              </p:ext>
            </p:extLst>
          </p:nvPr>
        </p:nvGraphicFramePr>
        <p:xfrm>
          <a:off x="5004048" y="1412776"/>
          <a:ext cx="3857712" cy="33843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88470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771" y="116632"/>
            <a:ext cx="9165771" cy="576064"/>
          </a:xfrm>
        </p:spPr>
        <p:txBody>
          <a:bodyPr>
            <a:normAutofit/>
          </a:bodyPr>
          <a:lstStyle/>
          <a:p>
            <a:pPr>
              <a:spcBef>
                <a:spcPts val="600"/>
              </a:spcBef>
              <a:spcAft>
                <a:spcPts val="600"/>
              </a:spcAft>
            </a:pPr>
            <a:r>
              <a:rPr lang="hu-HU" sz="2400" dirty="0" err="1"/>
              <a:t>Financing</a:t>
            </a:r>
            <a:r>
              <a:rPr lang="hu-HU" sz="2400" dirty="0"/>
              <a:t> </a:t>
            </a:r>
            <a:r>
              <a:rPr lang="hu-HU" sz="2400" dirty="0" err="1"/>
              <a:t>issues</a:t>
            </a:r>
            <a:r>
              <a:rPr lang="en-US" sz="2400" dirty="0"/>
              <a:t>…</a:t>
            </a:r>
            <a:endParaRPr lang="hu-HU" altLang="en-US" sz="2400" dirty="0">
              <a:latin typeface="Arial" panose="020B0604020202020204" pitchFamily="34" charset="0"/>
              <a:cs typeface="Arial" panose="020B0604020202020204" pitchFamily="34" charset="0"/>
            </a:endParaRPr>
          </a:p>
        </p:txBody>
      </p:sp>
      <p:cxnSp>
        <p:nvCxnSpPr>
          <p:cNvPr id="7" name="Egyenes összekötő 6"/>
          <p:cNvCxnSpPr/>
          <p:nvPr/>
        </p:nvCxnSpPr>
        <p:spPr>
          <a:xfrm>
            <a:off x="112452" y="692696"/>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Téglalap 3"/>
          <p:cNvSpPr/>
          <p:nvPr/>
        </p:nvSpPr>
        <p:spPr>
          <a:xfrm>
            <a:off x="28082" y="683247"/>
            <a:ext cx="3257880" cy="400110"/>
          </a:xfrm>
          <a:prstGeom prst="rect">
            <a:avLst/>
          </a:prstGeom>
        </p:spPr>
        <p:txBody>
          <a:bodyPr wrap="none">
            <a:spAutoFit/>
          </a:bodyPr>
          <a:lstStyle/>
          <a:p>
            <a:r>
              <a:rPr lang="hu-HU" sz="2000" b="1" dirty="0">
                <a:latin typeface="Segoe UI" panose="020B0502040204020203" pitchFamily="34" charset="0"/>
                <a:ea typeface="Segoe UI" panose="020B0502040204020203" pitchFamily="34" charset="0"/>
                <a:cs typeface="Segoe UI" panose="020B0502040204020203" pitchFamily="34" charset="0"/>
              </a:rPr>
              <a:t>Stock – flow - </a:t>
            </a:r>
            <a:r>
              <a:rPr lang="hu-HU" sz="2000" b="1" dirty="0" err="1">
                <a:latin typeface="Segoe UI" panose="020B0502040204020203" pitchFamily="34" charset="0"/>
                <a:ea typeface="Segoe UI" panose="020B0502040204020203" pitchFamily="34" charset="0"/>
                <a:cs typeface="Segoe UI" panose="020B0502040204020203" pitchFamily="34" charset="0"/>
              </a:rPr>
              <a:t>adjustment</a:t>
            </a:r>
            <a:endParaRPr lang="en-US" sz="2000" b="1" dirty="0">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6" name="Diagram 5"/>
          <p:cNvGraphicFramePr>
            <a:graphicFrameLocks/>
          </p:cNvGraphicFramePr>
          <p:nvPr>
            <p:extLst>
              <p:ext uri="{D42A27DB-BD31-4B8C-83A1-F6EECF244321}">
                <p14:modId xmlns:p14="http://schemas.microsoft.com/office/powerpoint/2010/main" val="313024821"/>
              </p:ext>
            </p:extLst>
          </p:nvPr>
        </p:nvGraphicFramePr>
        <p:xfrm>
          <a:off x="128075" y="1236822"/>
          <a:ext cx="8913369" cy="50028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71196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771" y="116632"/>
            <a:ext cx="9165771" cy="576064"/>
          </a:xfrm>
        </p:spPr>
        <p:txBody>
          <a:bodyPr>
            <a:normAutofit/>
          </a:bodyPr>
          <a:lstStyle/>
          <a:p>
            <a:pPr>
              <a:spcBef>
                <a:spcPts val="600"/>
              </a:spcBef>
              <a:spcAft>
                <a:spcPts val="600"/>
              </a:spcAft>
            </a:pPr>
            <a:r>
              <a:rPr lang="hu-HU" sz="2400" dirty="0" err="1"/>
              <a:t>Financing</a:t>
            </a:r>
            <a:r>
              <a:rPr lang="hu-HU" sz="2400" dirty="0"/>
              <a:t> </a:t>
            </a:r>
            <a:r>
              <a:rPr lang="hu-HU" sz="2400" dirty="0" err="1"/>
              <a:t>issues</a:t>
            </a:r>
            <a:r>
              <a:rPr lang="en-US" sz="2400" dirty="0"/>
              <a:t>…</a:t>
            </a:r>
            <a:endParaRPr lang="hu-HU" altLang="en-US" sz="2400" dirty="0">
              <a:latin typeface="Arial" panose="020B0604020202020204" pitchFamily="34" charset="0"/>
              <a:cs typeface="Arial" panose="020B0604020202020204" pitchFamily="34" charset="0"/>
            </a:endParaRPr>
          </a:p>
        </p:txBody>
      </p:sp>
      <p:cxnSp>
        <p:nvCxnSpPr>
          <p:cNvPr id="7" name="Egyenes összekötő 6"/>
          <p:cNvCxnSpPr/>
          <p:nvPr/>
        </p:nvCxnSpPr>
        <p:spPr>
          <a:xfrm>
            <a:off x="112452" y="692696"/>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Téglalap 3"/>
          <p:cNvSpPr/>
          <p:nvPr/>
        </p:nvSpPr>
        <p:spPr>
          <a:xfrm>
            <a:off x="58464" y="718073"/>
            <a:ext cx="9036968" cy="384721"/>
          </a:xfrm>
          <a:prstGeom prst="rect">
            <a:avLst/>
          </a:prstGeom>
        </p:spPr>
        <p:txBody>
          <a:bodyPr wrap="square">
            <a:spAutoFit/>
          </a:bodyPr>
          <a:lstStyle/>
          <a:p>
            <a:r>
              <a:rPr lang="hu-HU" sz="1900" b="1" dirty="0" err="1">
                <a:latin typeface="Segoe UI" panose="020B0502040204020203" pitchFamily="34" charset="0"/>
                <a:ea typeface="Segoe UI" panose="020B0502040204020203" pitchFamily="34" charset="0"/>
                <a:cs typeface="Segoe UI" panose="020B0502040204020203" pitchFamily="34" charset="0"/>
              </a:rPr>
              <a:t>Planning</a:t>
            </a:r>
            <a:r>
              <a:rPr lang="hu-HU" sz="1900" b="1" dirty="0">
                <a:latin typeface="Segoe UI" panose="020B0502040204020203" pitchFamily="34" charset="0"/>
                <a:ea typeface="Segoe UI" panose="020B0502040204020203" pitchFamily="34" charset="0"/>
                <a:cs typeface="Segoe UI" panose="020B0502040204020203" pitchFamily="34" charset="0"/>
              </a:rPr>
              <a:t> vs. </a:t>
            </a:r>
            <a:r>
              <a:rPr lang="hu-HU" sz="1900" b="1" dirty="0" err="1">
                <a:latin typeface="Segoe UI" panose="020B0502040204020203" pitchFamily="34" charset="0"/>
                <a:ea typeface="Segoe UI" panose="020B0502040204020203" pitchFamily="34" charset="0"/>
                <a:cs typeface="Segoe UI" panose="020B0502040204020203" pitchFamily="34" charset="0"/>
              </a:rPr>
              <a:t>Outcome</a:t>
            </a:r>
            <a:r>
              <a:rPr lang="hu-HU" sz="1900" b="1" dirty="0">
                <a:latin typeface="Segoe UI" panose="020B0502040204020203" pitchFamily="34" charset="0"/>
                <a:ea typeface="Segoe UI" panose="020B0502040204020203" pitchFamily="34" charset="0"/>
                <a:cs typeface="Segoe UI" panose="020B0502040204020203" pitchFamily="34" charset="0"/>
              </a:rPr>
              <a:t>: The </a:t>
            </a:r>
            <a:r>
              <a:rPr lang="hu-HU" sz="1900" b="1" dirty="0" err="1">
                <a:latin typeface="Segoe UI" panose="020B0502040204020203" pitchFamily="34" charset="0"/>
                <a:ea typeface="Segoe UI" panose="020B0502040204020203" pitchFamily="34" charset="0"/>
                <a:cs typeface="Segoe UI" panose="020B0502040204020203" pitchFamily="34" charset="0"/>
              </a:rPr>
              <a:t>difference</a:t>
            </a:r>
            <a:r>
              <a:rPr lang="hu-HU" sz="1900" b="1" dirty="0">
                <a:latin typeface="Segoe UI" panose="020B0502040204020203" pitchFamily="34" charset="0"/>
                <a:ea typeface="Segoe UI" panose="020B0502040204020203" pitchFamily="34" charset="0"/>
                <a:cs typeface="Segoe UI" panose="020B0502040204020203" pitchFamily="34" charset="0"/>
              </a:rPr>
              <a:t> </a:t>
            </a:r>
            <a:r>
              <a:rPr lang="hu-HU" sz="1900" b="1" dirty="0" err="1">
                <a:latin typeface="Segoe UI" panose="020B0502040204020203" pitchFamily="34" charset="0"/>
                <a:ea typeface="Segoe UI" panose="020B0502040204020203" pitchFamily="34" charset="0"/>
                <a:cs typeface="Segoe UI" panose="020B0502040204020203" pitchFamily="34" charset="0"/>
              </a:rPr>
              <a:t>between</a:t>
            </a:r>
            <a:r>
              <a:rPr lang="hu-HU" sz="1900" b="1" dirty="0">
                <a:latin typeface="Segoe UI" panose="020B0502040204020203" pitchFamily="34" charset="0"/>
                <a:ea typeface="Segoe UI" panose="020B0502040204020203" pitchFamily="34" charset="0"/>
                <a:cs typeface="Segoe UI" panose="020B0502040204020203" pitchFamily="34" charset="0"/>
              </a:rPr>
              <a:t> </a:t>
            </a:r>
            <a:r>
              <a:rPr lang="hu-HU" sz="1900" b="1" dirty="0" err="1">
                <a:latin typeface="Segoe UI" panose="020B0502040204020203" pitchFamily="34" charset="0"/>
                <a:ea typeface="Segoe UI" panose="020B0502040204020203" pitchFamily="34" charset="0"/>
                <a:cs typeface="Segoe UI" panose="020B0502040204020203" pitchFamily="34" charset="0"/>
              </a:rPr>
              <a:t>planned</a:t>
            </a:r>
            <a:r>
              <a:rPr lang="hu-HU" sz="1900" b="1" dirty="0">
                <a:latin typeface="Segoe UI" panose="020B0502040204020203" pitchFamily="34" charset="0"/>
                <a:ea typeface="Segoe UI" panose="020B0502040204020203" pitchFamily="34" charset="0"/>
                <a:cs typeface="Segoe UI" panose="020B0502040204020203" pitchFamily="34" charset="0"/>
              </a:rPr>
              <a:t> and </a:t>
            </a:r>
            <a:r>
              <a:rPr lang="hu-HU" sz="1900" b="1" dirty="0" err="1">
                <a:latin typeface="Segoe UI" panose="020B0502040204020203" pitchFamily="34" charset="0"/>
                <a:ea typeface="Segoe UI" panose="020B0502040204020203" pitchFamily="34" charset="0"/>
                <a:cs typeface="Segoe UI" panose="020B0502040204020203" pitchFamily="34" charset="0"/>
              </a:rPr>
              <a:t>actual</a:t>
            </a:r>
            <a:r>
              <a:rPr lang="hu-HU" sz="1900" b="1" dirty="0">
                <a:latin typeface="Segoe UI" panose="020B0502040204020203" pitchFamily="34" charset="0"/>
                <a:ea typeface="Segoe UI" panose="020B0502040204020203" pitchFamily="34" charset="0"/>
                <a:cs typeface="Segoe UI" panose="020B0502040204020203" pitchFamily="34" charset="0"/>
              </a:rPr>
              <a:t> deficit.</a:t>
            </a:r>
            <a:endParaRPr lang="en-US" sz="1900" b="1" dirty="0">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8" name="Diagram 7"/>
          <p:cNvGraphicFramePr>
            <a:graphicFrameLocks/>
          </p:cNvGraphicFramePr>
          <p:nvPr>
            <p:extLst>
              <p:ext uri="{D42A27DB-BD31-4B8C-83A1-F6EECF244321}">
                <p14:modId xmlns:p14="http://schemas.microsoft.com/office/powerpoint/2010/main" val="75342215"/>
              </p:ext>
            </p:extLst>
          </p:nvPr>
        </p:nvGraphicFramePr>
        <p:xfrm>
          <a:off x="112452" y="1102794"/>
          <a:ext cx="8928992" cy="5029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35268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771" y="116632"/>
            <a:ext cx="9165771" cy="576064"/>
          </a:xfrm>
        </p:spPr>
        <p:txBody>
          <a:bodyPr>
            <a:normAutofit/>
          </a:bodyPr>
          <a:lstStyle/>
          <a:p>
            <a:pPr>
              <a:spcBef>
                <a:spcPts val="600"/>
              </a:spcBef>
              <a:spcAft>
                <a:spcPts val="600"/>
              </a:spcAft>
            </a:pPr>
            <a:r>
              <a:rPr lang="en-US" sz="2400" dirty="0"/>
              <a:t>Limit on debt accumulation…</a:t>
            </a:r>
            <a:endParaRPr lang="hu-HU" altLang="en-US" sz="2400" dirty="0">
              <a:latin typeface="Arial" panose="020B0604020202020204" pitchFamily="34" charset="0"/>
              <a:cs typeface="Arial" panose="020B0604020202020204" pitchFamily="34" charset="0"/>
            </a:endParaRPr>
          </a:p>
        </p:txBody>
      </p:sp>
      <p:cxnSp>
        <p:nvCxnSpPr>
          <p:cNvPr id="7" name="Egyenes összekötő 6"/>
          <p:cNvCxnSpPr/>
          <p:nvPr/>
        </p:nvCxnSpPr>
        <p:spPr>
          <a:xfrm>
            <a:off x="112452" y="692696"/>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Téglalap 3"/>
          <p:cNvSpPr/>
          <p:nvPr/>
        </p:nvSpPr>
        <p:spPr>
          <a:xfrm>
            <a:off x="58464" y="718073"/>
            <a:ext cx="9036968" cy="400110"/>
          </a:xfrm>
          <a:prstGeom prst="rect">
            <a:avLst/>
          </a:prstGeom>
        </p:spPr>
        <p:txBody>
          <a:bodyPr wrap="square">
            <a:spAutoFit/>
          </a:bodyPr>
          <a:lstStyle/>
          <a:p>
            <a:r>
              <a:rPr lang="hu-HU" sz="2000" b="1" dirty="0">
                <a:latin typeface="Segoe UI" panose="020B0502040204020203" pitchFamily="34" charset="0"/>
                <a:ea typeface="Segoe UI" panose="020B0502040204020203" pitchFamily="34" charset="0"/>
                <a:cs typeface="Segoe UI" panose="020B0502040204020203" pitchFamily="34" charset="0"/>
              </a:rPr>
              <a:t>… </a:t>
            </a:r>
            <a:r>
              <a:rPr lang="en-US" sz="2000" b="1" dirty="0">
                <a:latin typeface="Segoe UI" panose="020B0502040204020203" pitchFamily="34" charset="0"/>
                <a:ea typeface="Segoe UI" panose="020B0502040204020203" pitchFamily="34" charset="0"/>
                <a:cs typeface="Segoe UI" panose="020B0502040204020203" pitchFamily="34" charset="0"/>
              </a:rPr>
              <a:t>is regulated on multiple levels</a:t>
            </a:r>
          </a:p>
        </p:txBody>
      </p:sp>
      <p:graphicFrame>
        <p:nvGraphicFramePr>
          <p:cNvPr id="8" name="Diagram 7"/>
          <p:cNvGraphicFramePr/>
          <p:nvPr>
            <p:extLst>
              <p:ext uri="{D42A27DB-BD31-4B8C-83A1-F6EECF244321}">
                <p14:modId xmlns:p14="http://schemas.microsoft.com/office/powerpoint/2010/main" val="1495397120"/>
              </p:ext>
            </p:extLst>
          </p:nvPr>
        </p:nvGraphicFramePr>
        <p:xfrm>
          <a:off x="251520" y="1196752"/>
          <a:ext cx="8712968"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3750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771" y="116632"/>
            <a:ext cx="9165771" cy="576064"/>
          </a:xfrm>
        </p:spPr>
        <p:txBody>
          <a:bodyPr>
            <a:normAutofit/>
          </a:bodyPr>
          <a:lstStyle/>
          <a:p>
            <a:pPr>
              <a:spcBef>
                <a:spcPts val="600"/>
              </a:spcBef>
              <a:spcAft>
                <a:spcPts val="600"/>
              </a:spcAft>
            </a:pPr>
            <a:r>
              <a:rPr lang="en-US" sz="2400" dirty="0"/>
              <a:t>Debt control</a:t>
            </a:r>
            <a:r>
              <a:rPr lang="hu-HU" sz="2400" dirty="0"/>
              <a:t> </a:t>
            </a:r>
            <a:r>
              <a:rPr lang="hu-HU" sz="2400" dirty="0" err="1"/>
              <a:t>during</a:t>
            </a:r>
            <a:r>
              <a:rPr lang="hu-HU" sz="2400" dirty="0"/>
              <a:t> </a:t>
            </a:r>
            <a:r>
              <a:rPr lang="hu-HU" sz="2400" dirty="0" err="1"/>
              <a:t>execution</a:t>
            </a:r>
            <a:r>
              <a:rPr lang="en-US" sz="2400" dirty="0"/>
              <a:t> </a:t>
            </a:r>
            <a:endParaRPr lang="hu-HU" altLang="en-US" sz="2400" dirty="0">
              <a:latin typeface="Arial" panose="020B0604020202020204" pitchFamily="34" charset="0"/>
              <a:cs typeface="Arial" panose="020B0604020202020204" pitchFamily="34" charset="0"/>
            </a:endParaRPr>
          </a:p>
        </p:txBody>
      </p:sp>
      <p:cxnSp>
        <p:nvCxnSpPr>
          <p:cNvPr id="7" name="Egyenes összekötő 6"/>
          <p:cNvCxnSpPr/>
          <p:nvPr/>
        </p:nvCxnSpPr>
        <p:spPr>
          <a:xfrm>
            <a:off x="112452" y="692696"/>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3" name="Csoportba foglalás 2"/>
          <p:cNvGrpSpPr/>
          <p:nvPr/>
        </p:nvGrpSpPr>
        <p:grpSpPr>
          <a:xfrm>
            <a:off x="112452" y="836712"/>
            <a:ext cx="8852035" cy="4073562"/>
            <a:chOff x="112452" y="836712"/>
            <a:chExt cx="8852035" cy="4073562"/>
          </a:xfrm>
        </p:grpSpPr>
        <p:sp>
          <p:nvSpPr>
            <p:cNvPr id="4" name="Ellipszis 3"/>
            <p:cNvSpPr/>
            <p:nvPr/>
          </p:nvSpPr>
          <p:spPr>
            <a:xfrm>
              <a:off x="119174" y="836712"/>
              <a:ext cx="567293" cy="567293"/>
            </a:xfrm>
            <a:prstGeom prst="ellipse">
              <a:avLst/>
            </a:prstGeom>
          </p:spPr>
          <p:style>
            <a:lnRef idx="0">
              <a:schemeClr val="dk2">
                <a:hueOff val="0"/>
                <a:satOff val="0"/>
                <a:lumOff val="0"/>
                <a:alphaOff val="0"/>
              </a:schemeClr>
            </a:lnRef>
            <a:fillRef idx="1">
              <a:schemeClr val="dk2">
                <a:tint val="40000"/>
                <a:hueOff val="0"/>
                <a:satOff val="0"/>
                <a:lumOff val="0"/>
                <a:alphaOff val="0"/>
              </a:schemeClr>
            </a:fillRef>
            <a:effectRef idx="2">
              <a:schemeClr val="dk2">
                <a:tint val="40000"/>
                <a:hueOff val="0"/>
                <a:satOff val="0"/>
                <a:lumOff val="0"/>
                <a:alphaOff val="0"/>
              </a:schemeClr>
            </a:effectRef>
            <a:fontRef idx="minor">
              <a:schemeClr val="dk1">
                <a:hueOff val="0"/>
                <a:satOff val="0"/>
                <a:lumOff val="0"/>
                <a:alphaOff val="0"/>
              </a:schemeClr>
            </a:fontRef>
          </p:style>
        </p:sp>
        <p:sp>
          <p:nvSpPr>
            <p:cNvPr id="5" name="Körszelet 4"/>
            <p:cNvSpPr/>
            <p:nvPr/>
          </p:nvSpPr>
          <p:spPr>
            <a:xfrm>
              <a:off x="175903" y="893441"/>
              <a:ext cx="453834" cy="453834"/>
            </a:xfrm>
            <a:prstGeom prst="chord">
              <a:avLst>
                <a:gd name="adj1" fmla="val 1168272"/>
                <a:gd name="adj2" fmla="val 9631728"/>
              </a:avLst>
            </a:prstGeom>
            <a:solidFill>
              <a:schemeClr val="tx2">
                <a:lumMod val="75000"/>
              </a:schemeClr>
            </a:solidFill>
          </p:spPr>
          <p:style>
            <a:lnRef idx="1">
              <a:schemeClr val="dk2">
                <a:hueOff val="0"/>
                <a:satOff val="0"/>
                <a:lumOff val="0"/>
                <a:alphaOff val="0"/>
              </a:schemeClr>
            </a:lnRef>
            <a:fillRef idx="3">
              <a:scrgbClr r="0" g="0" b="0"/>
            </a:fillRef>
            <a:effectRef idx="3">
              <a:schemeClr val="dk2">
                <a:hueOff val="0"/>
                <a:satOff val="0"/>
                <a:lumOff val="0"/>
                <a:alphaOff val="0"/>
              </a:schemeClr>
            </a:effectRef>
            <a:fontRef idx="minor">
              <a:schemeClr val="lt1"/>
            </a:fontRef>
          </p:style>
        </p:sp>
        <p:sp>
          <p:nvSpPr>
            <p:cNvPr id="8" name="Szabadkézi sokszög 7"/>
            <p:cNvSpPr/>
            <p:nvPr/>
          </p:nvSpPr>
          <p:spPr>
            <a:xfrm>
              <a:off x="112452" y="1658307"/>
              <a:ext cx="2844438" cy="3251967"/>
            </a:xfrm>
            <a:custGeom>
              <a:avLst/>
              <a:gdLst>
                <a:gd name="connsiteX0" fmla="*/ 0 w 2844438"/>
                <a:gd name="connsiteY0" fmla="*/ 0 h 3251967"/>
                <a:gd name="connsiteX1" fmla="*/ 2844438 w 2844438"/>
                <a:gd name="connsiteY1" fmla="*/ 0 h 3251967"/>
                <a:gd name="connsiteX2" fmla="*/ 2844438 w 2844438"/>
                <a:gd name="connsiteY2" fmla="*/ 3251967 h 3251967"/>
                <a:gd name="connsiteX3" fmla="*/ 0 w 2844438"/>
                <a:gd name="connsiteY3" fmla="*/ 3251967 h 3251967"/>
                <a:gd name="connsiteX4" fmla="*/ 0 w 2844438"/>
                <a:gd name="connsiteY4" fmla="*/ 0 h 3251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4438" h="3251967">
                  <a:moveTo>
                    <a:pt x="0" y="0"/>
                  </a:moveTo>
                  <a:lnTo>
                    <a:pt x="2844438" y="0"/>
                  </a:lnTo>
                  <a:lnTo>
                    <a:pt x="2844438" y="3251967"/>
                  </a:lnTo>
                  <a:lnTo>
                    <a:pt x="0" y="3251967"/>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40640" tIns="40640" rIns="40640" bIns="40640" numCol="1" spcCol="1270" anchor="t" anchorCtr="0">
              <a:noAutofit/>
            </a:bodyPr>
            <a:lstStyle/>
            <a:p>
              <a:pPr lvl="0" algn="just" defTabSz="711200">
                <a:lnSpc>
                  <a:spcPct val="90000"/>
                </a:lnSpc>
                <a:spcBef>
                  <a:spcPct val="0"/>
                </a:spcBef>
                <a:spcAft>
                  <a:spcPct val="35000"/>
                </a:spcAft>
              </a:pPr>
              <a:r>
                <a:rPr lang="en-US" sz="1600" kern="1200" noProof="0" dirty="0">
                  <a:latin typeface="Segoe UI" panose="020B0502040204020203" pitchFamily="34" charset="0"/>
                  <a:ea typeface="Segoe UI" panose="020B0502040204020203" pitchFamily="34" charset="0"/>
                  <a:cs typeface="Segoe UI" panose="020B0502040204020203" pitchFamily="34" charset="0"/>
                </a:rPr>
                <a:t>- Based on regulations</a:t>
              </a:r>
            </a:p>
            <a:p>
              <a:pPr lvl="0" algn="just" defTabSz="711200">
                <a:lnSpc>
                  <a:spcPct val="90000"/>
                </a:lnSpc>
                <a:spcBef>
                  <a:spcPct val="0"/>
                </a:spcBef>
                <a:spcAft>
                  <a:spcPct val="35000"/>
                </a:spcAft>
              </a:pPr>
              <a:r>
                <a:rPr lang="en-US" sz="1600" kern="1200" noProof="0" dirty="0">
                  <a:latin typeface="Segoe UI" panose="020B0502040204020203" pitchFamily="34" charset="0"/>
                  <a:ea typeface="Segoe UI" panose="020B0502040204020203" pitchFamily="34" charset="0"/>
                  <a:cs typeface="Segoe UI" panose="020B0502040204020203" pitchFamily="34" charset="0"/>
                </a:rPr>
                <a:t>- Controlled by Fiscal Council</a:t>
              </a:r>
            </a:p>
            <a:p>
              <a:pPr lvl="0" algn="just" defTabSz="711200">
                <a:lnSpc>
                  <a:spcPct val="90000"/>
                </a:lnSpc>
                <a:spcBef>
                  <a:spcPct val="0"/>
                </a:spcBef>
                <a:spcAft>
                  <a:spcPct val="35000"/>
                </a:spcAft>
              </a:pPr>
              <a:r>
                <a:rPr lang="en-US" sz="1600" kern="1200" noProof="0" dirty="0">
                  <a:latin typeface="Segoe UI" panose="020B0502040204020203" pitchFamily="34" charset="0"/>
                  <a:ea typeface="Segoe UI" panose="020B0502040204020203" pitchFamily="34" charset="0"/>
                  <a:cs typeface="Segoe UI" panose="020B0502040204020203" pitchFamily="34" charset="0"/>
                </a:rPr>
                <a:t>- Approved by Parliament</a:t>
              </a:r>
            </a:p>
          </p:txBody>
        </p:sp>
        <p:sp>
          <p:nvSpPr>
            <p:cNvPr id="9" name="Szabadkézi sokszög 8"/>
            <p:cNvSpPr/>
            <p:nvPr/>
          </p:nvSpPr>
          <p:spPr>
            <a:xfrm>
              <a:off x="575162" y="836712"/>
              <a:ext cx="2137226" cy="567293"/>
            </a:xfrm>
            <a:custGeom>
              <a:avLst/>
              <a:gdLst>
                <a:gd name="connsiteX0" fmla="*/ 0 w 2137226"/>
                <a:gd name="connsiteY0" fmla="*/ 0 h 567293"/>
                <a:gd name="connsiteX1" fmla="*/ 2137226 w 2137226"/>
                <a:gd name="connsiteY1" fmla="*/ 0 h 567293"/>
                <a:gd name="connsiteX2" fmla="*/ 2137226 w 2137226"/>
                <a:gd name="connsiteY2" fmla="*/ 567293 h 567293"/>
                <a:gd name="connsiteX3" fmla="*/ 0 w 2137226"/>
                <a:gd name="connsiteY3" fmla="*/ 567293 h 567293"/>
                <a:gd name="connsiteX4" fmla="*/ 0 w 2137226"/>
                <a:gd name="connsiteY4" fmla="*/ 0 h 567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7226" h="567293">
                  <a:moveTo>
                    <a:pt x="0" y="0"/>
                  </a:moveTo>
                  <a:lnTo>
                    <a:pt x="2137226" y="0"/>
                  </a:lnTo>
                  <a:lnTo>
                    <a:pt x="2137226" y="567293"/>
                  </a:lnTo>
                  <a:lnTo>
                    <a:pt x="0" y="567293"/>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b="1" kern="1200" noProof="0" dirty="0"/>
                <a:t>Planning</a:t>
              </a:r>
            </a:p>
          </p:txBody>
        </p:sp>
        <p:sp>
          <p:nvSpPr>
            <p:cNvPr id="10" name="Ellipszis 9"/>
            <p:cNvSpPr/>
            <p:nvPr/>
          </p:nvSpPr>
          <p:spPr>
            <a:xfrm>
              <a:off x="3184181" y="836712"/>
              <a:ext cx="567293" cy="567293"/>
            </a:xfrm>
            <a:prstGeom prst="ellipse">
              <a:avLst/>
            </a:prstGeom>
          </p:spPr>
          <p:style>
            <a:lnRef idx="0">
              <a:schemeClr val="dk2">
                <a:hueOff val="0"/>
                <a:satOff val="0"/>
                <a:lumOff val="0"/>
                <a:alphaOff val="0"/>
              </a:schemeClr>
            </a:lnRef>
            <a:fillRef idx="1">
              <a:schemeClr val="dk2">
                <a:tint val="40000"/>
                <a:hueOff val="0"/>
                <a:satOff val="0"/>
                <a:lumOff val="0"/>
                <a:alphaOff val="0"/>
              </a:schemeClr>
            </a:fillRef>
            <a:effectRef idx="2">
              <a:schemeClr val="dk2">
                <a:tint val="40000"/>
                <a:hueOff val="0"/>
                <a:satOff val="0"/>
                <a:lumOff val="0"/>
                <a:alphaOff val="0"/>
              </a:schemeClr>
            </a:effectRef>
            <a:fontRef idx="minor">
              <a:schemeClr val="dk1">
                <a:hueOff val="0"/>
                <a:satOff val="0"/>
                <a:lumOff val="0"/>
                <a:alphaOff val="0"/>
              </a:schemeClr>
            </a:fontRef>
          </p:style>
        </p:sp>
        <p:sp>
          <p:nvSpPr>
            <p:cNvPr id="11" name="Körszelet 10"/>
            <p:cNvSpPr/>
            <p:nvPr/>
          </p:nvSpPr>
          <p:spPr>
            <a:xfrm>
              <a:off x="3240910" y="893441"/>
              <a:ext cx="453834" cy="453834"/>
            </a:xfrm>
            <a:prstGeom prst="chord">
              <a:avLst>
                <a:gd name="adj1" fmla="val 20431728"/>
                <a:gd name="adj2" fmla="val 11968272"/>
              </a:avLst>
            </a:prstGeom>
            <a:solidFill>
              <a:schemeClr val="tx2">
                <a:lumMod val="75000"/>
              </a:schemeClr>
            </a:solidFill>
          </p:spPr>
          <p:style>
            <a:lnRef idx="1">
              <a:schemeClr val="dk2">
                <a:hueOff val="0"/>
                <a:satOff val="0"/>
                <a:lumOff val="0"/>
                <a:alphaOff val="0"/>
              </a:schemeClr>
            </a:lnRef>
            <a:fillRef idx="3">
              <a:scrgbClr r="0" g="0" b="0"/>
            </a:fillRef>
            <a:effectRef idx="3">
              <a:schemeClr val="dk2">
                <a:hueOff val="0"/>
                <a:satOff val="0"/>
                <a:lumOff val="0"/>
                <a:alphaOff val="0"/>
              </a:schemeClr>
            </a:effectRef>
            <a:fontRef idx="minor">
              <a:schemeClr val="lt1"/>
            </a:fontRef>
          </p:style>
        </p:sp>
        <p:sp>
          <p:nvSpPr>
            <p:cNvPr id="12" name="Szabadkézi sokszög 11"/>
            <p:cNvSpPr/>
            <p:nvPr/>
          </p:nvSpPr>
          <p:spPr>
            <a:xfrm>
              <a:off x="3231592" y="1629253"/>
              <a:ext cx="2771518" cy="3251967"/>
            </a:xfrm>
            <a:custGeom>
              <a:avLst/>
              <a:gdLst>
                <a:gd name="connsiteX0" fmla="*/ 0 w 2771518"/>
                <a:gd name="connsiteY0" fmla="*/ 0 h 3251967"/>
                <a:gd name="connsiteX1" fmla="*/ 2771518 w 2771518"/>
                <a:gd name="connsiteY1" fmla="*/ 0 h 3251967"/>
                <a:gd name="connsiteX2" fmla="*/ 2771518 w 2771518"/>
                <a:gd name="connsiteY2" fmla="*/ 3251967 h 3251967"/>
                <a:gd name="connsiteX3" fmla="*/ 0 w 2771518"/>
                <a:gd name="connsiteY3" fmla="*/ 3251967 h 3251967"/>
                <a:gd name="connsiteX4" fmla="*/ 0 w 2771518"/>
                <a:gd name="connsiteY4" fmla="*/ 0 h 3251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1518" h="3251967">
                  <a:moveTo>
                    <a:pt x="0" y="0"/>
                  </a:moveTo>
                  <a:lnTo>
                    <a:pt x="2771518" y="0"/>
                  </a:lnTo>
                  <a:lnTo>
                    <a:pt x="2771518" y="3251967"/>
                  </a:lnTo>
                  <a:lnTo>
                    <a:pt x="0" y="3251967"/>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40640" tIns="40640" rIns="40640" bIns="40640" numCol="1" spcCol="1270" anchor="t" anchorCtr="0">
              <a:noAutofit/>
            </a:bodyPr>
            <a:lstStyle/>
            <a:p>
              <a:pPr lvl="0" algn="just" defTabSz="711200">
                <a:lnSpc>
                  <a:spcPct val="90000"/>
                </a:lnSpc>
                <a:spcBef>
                  <a:spcPct val="0"/>
                </a:spcBef>
                <a:spcAft>
                  <a:spcPct val="35000"/>
                </a:spcAft>
              </a:pPr>
              <a:r>
                <a:rPr lang="en-US" sz="1600" b="1" kern="1200" noProof="0" dirty="0">
                  <a:latin typeface="Segoe UI" panose="020B0502040204020203" pitchFamily="34" charset="0"/>
                  <a:ea typeface="Segoe UI" panose="020B0502040204020203" pitchFamily="34" charset="0"/>
                  <a:cs typeface="Segoe UI" panose="020B0502040204020203" pitchFamily="34" charset="0"/>
                </a:rPr>
                <a:t>- </a:t>
              </a:r>
              <a:r>
                <a:rPr lang="en-US" sz="1600" b="0" kern="1200" noProof="0" dirty="0">
                  <a:latin typeface="Segoe UI" panose="020B0502040204020203" pitchFamily="34" charset="0"/>
                  <a:ea typeface="Segoe UI" panose="020B0502040204020203" pitchFamily="34" charset="0"/>
                  <a:cs typeface="Segoe UI" panose="020B0502040204020203" pitchFamily="34" charset="0"/>
                </a:rPr>
                <a:t>Based on first 6 </a:t>
              </a:r>
              <a:r>
                <a:rPr lang="en-US" sz="1600" b="0" kern="1200" noProof="0" dirty="0" err="1">
                  <a:latin typeface="Segoe UI" panose="020B0502040204020203" pitchFamily="34" charset="0"/>
                  <a:ea typeface="Segoe UI" panose="020B0502040204020203" pitchFamily="34" charset="0"/>
                  <a:cs typeface="Segoe UI" panose="020B0502040204020203" pitchFamily="34" charset="0"/>
                </a:rPr>
                <a:t>mo</a:t>
              </a:r>
              <a:r>
                <a:rPr lang="hu-HU" sz="1600" b="0" kern="1200" noProof="0" dirty="0">
                  <a:latin typeface="Segoe UI" panose="020B0502040204020203" pitchFamily="34" charset="0"/>
                  <a:ea typeface="Segoe UI" panose="020B0502040204020203" pitchFamily="34" charset="0"/>
                  <a:cs typeface="Segoe UI" panose="020B0502040204020203" pitchFamily="34" charset="0"/>
                </a:rPr>
                <a:t>n</a:t>
              </a:r>
              <a:r>
                <a:rPr lang="en-US" sz="1600" b="0" kern="1200" noProof="0" err="1">
                  <a:latin typeface="Segoe UI" panose="020B0502040204020203" pitchFamily="34" charset="0"/>
                  <a:ea typeface="Segoe UI" panose="020B0502040204020203" pitchFamily="34" charset="0"/>
                  <a:cs typeface="Segoe UI" panose="020B0502040204020203" pitchFamily="34" charset="0"/>
                </a:rPr>
                <a:t>ths</a:t>
              </a:r>
              <a:r>
                <a:rPr lang="en-US" sz="1600" b="0" kern="1200" noProof="0">
                  <a:latin typeface="Segoe UI" panose="020B0502040204020203" pitchFamily="34" charset="0"/>
                  <a:ea typeface="Segoe UI" panose="020B0502040204020203" pitchFamily="34" charset="0"/>
                  <a:cs typeface="Segoe UI" panose="020B0502040204020203" pitchFamily="34" charset="0"/>
                </a:rPr>
                <a:t> data, </a:t>
              </a:r>
              <a:r>
                <a:rPr lang="en-US" sz="1600" b="0" kern="1200" noProof="0" dirty="0">
                  <a:latin typeface="Segoe UI" panose="020B0502040204020203" pitchFamily="34" charset="0"/>
                  <a:ea typeface="Segoe UI" panose="020B0502040204020203" pitchFamily="34" charset="0"/>
                  <a:cs typeface="Segoe UI" panose="020B0502040204020203" pitchFamily="34" charset="0"/>
                </a:rPr>
                <a:t>the Government evaluates End-of-Year expected debt level and notifies Fiscal Council</a:t>
              </a:r>
            </a:p>
            <a:p>
              <a:pPr lvl="0" algn="just" defTabSz="711200">
                <a:lnSpc>
                  <a:spcPct val="90000"/>
                </a:lnSpc>
                <a:spcBef>
                  <a:spcPct val="0"/>
                </a:spcBef>
                <a:spcAft>
                  <a:spcPct val="35000"/>
                </a:spcAft>
              </a:pPr>
              <a:r>
                <a:rPr lang="en-US" sz="1600" b="0" kern="1200" noProof="0" dirty="0">
                  <a:latin typeface="Segoe UI" panose="020B0502040204020203" pitchFamily="34" charset="0"/>
                  <a:ea typeface="Segoe UI" panose="020B0502040204020203" pitchFamily="34" charset="0"/>
                  <a:cs typeface="Segoe UI" panose="020B0502040204020203" pitchFamily="34" charset="0"/>
                </a:rPr>
                <a:t>-</a:t>
              </a:r>
              <a:r>
                <a:rPr lang="hu-HU" sz="1600" b="0" kern="1200" noProof="0" dirty="0">
                  <a:latin typeface="Segoe UI" panose="020B0502040204020203" pitchFamily="34" charset="0"/>
                  <a:ea typeface="Segoe UI" panose="020B0502040204020203" pitchFamily="34" charset="0"/>
                  <a:cs typeface="Segoe UI" panose="020B0502040204020203" pitchFamily="34" charset="0"/>
                </a:rPr>
                <a:t> </a:t>
              </a:r>
              <a:r>
                <a:rPr lang="en-US" sz="1600" b="0" kern="1200" noProof="0" dirty="0">
                  <a:latin typeface="Segoe UI" panose="020B0502040204020203" pitchFamily="34" charset="0"/>
                  <a:ea typeface="Segoe UI" panose="020B0502040204020203" pitchFamily="34" charset="0"/>
                  <a:cs typeface="Segoe UI" panose="020B0502040204020203" pitchFamily="34" charset="0"/>
                </a:rPr>
                <a:t>If needed: budget amendment</a:t>
              </a:r>
            </a:p>
          </p:txBody>
        </p:sp>
        <p:sp>
          <p:nvSpPr>
            <p:cNvPr id="13" name="Szabadkézi sokszög 12"/>
            <p:cNvSpPr/>
            <p:nvPr/>
          </p:nvSpPr>
          <p:spPr>
            <a:xfrm>
              <a:off x="3640169" y="836712"/>
              <a:ext cx="2137226" cy="567293"/>
            </a:xfrm>
            <a:custGeom>
              <a:avLst/>
              <a:gdLst>
                <a:gd name="connsiteX0" fmla="*/ 0 w 2137226"/>
                <a:gd name="connsiteY0" fmla="*/ 0 h 567293"/>
                <a:gd name="connsiteX1" fmla="*/ 2137226 w 2137226"/>
                <a:gd name="connsiteY1" fmla="*/ 0 h 567293"/>
                <a:gd name="connsiteX2" fmla="*/ 2137226 w 2137226"/>
                <a:gd name="connsiteY2" fmla="*/ 567293 h 567293"/>
                <a:gd name="connsiteX3" fmla="*/ 0 w 2137226"/>
                <a:gd name="connsiteY3" fmla="*/ 567293 h 567293"/>
                <a:gd name="connsiteX4" fmla="*/ 0 w 2137226"/>
                <a:gd name="connsiteY4" fmla="*/ 0 h 567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7226" h="567293">
                  <a:moveTo>
                    <a:pt x="0" y="0"/>
                  </a:moveTo>
                  <a:lnTo>
                    <a:pt x="2137226" y="0"/>
                  </a:lnTo>
                  <a:lnTo>
                    <a:pt x="2137226" y="567293"/>
                  </a:lnTo>
                  <a:lnTo>
                    <a:pt x="0" y="567293"/>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en-US" sz="1800" b="1" kern="1200" noProof="0" dirty="0"/>
                <a:t>Execution</a:t>
              </a:r>
            </a:p>
          </p:txBody>
        </p:sp>
        <p:sp>
          <p:nvSpPr>
            <p:cNvPr id="14" name="Ellipszis 13"/>
            <p:cNvSpPr/>
            <p:nvPr/>
          </p:nvSpPr>
          <p:spPr>
            <a:xfrm>
              <a:off x="6212728" y="836712"/>
              <a:ext cx="567293" cy="567293"/>
            </a:xfrm>
            <a:prstGeom prst="ellipse">
              <a:avLst/>
            </a:prstGeom>
          </p:spPr>
          <p:style>
            <a:lnRef idx="0">
              <a:schemeClr val="dk2">
                <a:hueOff val="0"/>
                <a:satOff val="0"/>
                <a:lumOff val="0"/>
                <a:alphaOff val="0"/>
              </a:schemeClr>
            </a:lnRef>
            <a:fillRef idx="1">
              <a:schemeClr val="dk2">
                <a:tint val="40000"/>
                <a:hueOff val="0"/>
                <a:satOff val="0"/>
                <a:lumOff val="0"/>
                <a:alphaOff val="0"/>
              </a:schemeClr>
            </a:fillRef>
            <a:effectRef idx="2">
              <a:schemeClr val="dk2">
                <a:tint val="40000"/>
                <a:hueOff val="0"/>
                <a:satOff val="0"/>
                <a:lumOff val="0"/>
                <a:alphaOff val="0"/>
              </a:schemeClr>
            </a:effectRef>
            <a:fontRef idx="minor">
              <a:schemeClr val="dk1">
                <a:hueOff val="0"/>
                <a:satOff val="0"/>
                <a:lumOff val="0"/>
                <a:alphaOff val="0"/>
              </a:schemeClr>
            </a:fontRef>
          </p:style>
        </p:sp>
        <p:sp>
          <p:nvSpPr>
            <p:cNvPr id="15" name="Körszelet 14"/>
            <p:cNvSpPr/>
            <p:nvPr/>
          </p:nvSpPr>
          <p:spPr>
            <a:xfrm>
              <a:off x="6269457" y="893441"/>
              <a:ext cx="453834" cy="453834"/>
            </a:xfrm>
            <a:prstGeom prst="chord">
              <a:avLst>
                <a:gd name="adj1" fmla="val 16200000"/>
                <a:gd name="adj2" fmla="val 16200000"/>
              </a:avLst>
            </a:prstGeom>
            <a:solidFill>
              <a:schemeClr val="tx2">
                <a:lumMod val="75000"/>
              </a:schemeClr>
            </a:solidFill>
          </p:spPr>
          <p:style>
            <a:lnRef idx="1">
              <a:schemeClr val="dk2">
                <a:hueOff val="0"/>
                <a:satOff val="0"/>
                <a:lumOff val="0"/>
                <a:alphaOff val="0"/>
              </a:schemeClr>
            </a:lnRef>
            <a:fillRef idx="3">
              <a:scrgbClr r="0" g="0" b="0"/>
            </a:fillRef>
            <a:effectRef idx="3">
              <a:schemeClr val="dk2">
                <a:hueOff val="0"/>
                <a:satOff val="0"/>
                <a:lumOff val="0"/>
                <a:alphaOff val="0"/>
              </a:schemeClr>
            </a:effectRef>
            <a:fontRef idx="minor">
              <a:schemeClr val="lt1"/>
            </a:fontRef>
          </p:style>
        </p:sp>
        <p:sp>
          <p:nvSpPr>
            <p:cNvPr id="16" name="Szabadkézi sokszög 15"/>
            <p:cNvSpPr/>
            <p:nvPr/>
          </p:nvSpPr>
          <p:spPr>
            <a:xfrm>
              <a:off x="6403327" y="1658307"/>
              <a:ext cx="2440871" cy="3251967"/>
            </a:xfrm>
            <a:custGeom>
              <a:avLst/>
              <a:gdLst>
                <a:gd name="connsiteX0" fmla="*/ 0 w 2440871"/>
                <a:gd name="connsiteY0" fmla="*/ 0 h 3251967"/>
                <a:gd name="connsiteX1" fmla="*/ 2440871 w 2440871"/>
                <a:gd name="connsiteY1" fmla="*/ 0 h 3251967"/>
                <a:gd name="connsiteX2" fmla="*/ 2440871 w 2440871"/>
                <a:gd name="connsiteY2" fmla="*/ 3251967 h 3251967"/>
                <a:gd name="connsiteX3" fmla="*/ 0 w 2440871"/>
                <a:gd name="connsiteY3" fmla="*/ 3251967 h 3251967"/>
                <a:gd name="connsiteX4" fmla="*/ 0 w 2440871"/>
                <a:gd name="connsiteY4" fmla="*/ 0 h 3251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0871" h="3251967">
                  <a:moveTo>
                    <a:pt x="0" y="0"/>
                  </a:moveTo>
                  <a:lnTo>
                    <a:pt x="2440871" y="0"/>
                  </a:lnTo>
                  <a:lnTo>
                    <a:pt x="2440871" y="3251967"/>
                  </a:lnTo>
                  <a:lnTo>
                    <a:pt x="0" y="3251967"/>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40640" tIns="40640" rIns="40640" bIns="40640" numCol="1" spcCol="1270" anchor="t" anchorCtr="0">
              <a:noAutofit/>
            </a:bodyPr>
            <a:lstStyle/>
            <a:p>
              <a:pPr marL="285750" lvl="0" indent="-285750" algn="just" defTabSz="711200">
                <a:lnSpc>
                  <a:spcPct val="90000"/>
                </a:lnSpc>
                <a:spcBef>
                  <a:spcPct val="0"/>
                </a:spcBef>
                <a:spcAft>
                  <a:spcPct val="35000"/>
                </a:spcAft>
                <a:buFontTx/>
                <a:buChar char="-"/>
              </a:pPr>
              <a:r>
                <a:rPr lang="en-US" sz="1600" b="0" kern="1200" noProof="0" dirty="0">
                  <a:latin typeface="Segoe UI" panose="020B0502040204020203" pitchFamily="34" charset="0"/>
                  <a:ea typeface="Segoe UI" panose="020B0502040204020203" pitchFamily="34" charset="0"/>
                  <a:cs typeface="Segoe UI" panose="020B0502040204020203" pitchFamily="34" charset="0"/>
                </a:rPr>
                <a:t>No special rules</a:t>
              </a:r>
              <a:r>
                <a:rPr lang="hu-HU" sz="1600" b="0" kern="1200" noProof="0" dirty="0">
                  <a:latin typeface="Segoe UI" panose="020B0502040204020203" pitchFamily="34" charset="0"/>
                  <a:ea typeface="Segoe UI" panose="020B0502040204020203" pitchFamily="34" charset="0"/>
                  <a:cs typeface="Segoe UI" panose="020B0502040204020203" pitchFamily="34" charset="0"/>
                </a:rPr>
                <a:t>: </a:t>
              </a:r>
            </a:p>
            <a:p>
              <a:pPr lvl="0" algn="just" defTabSz="711200">
                <a:lnSpc>
                  <a:spcPct val="90000"/>
                </a:lnSpc>
                <a:spcBef>
                  <a:spcPct val="0"/>
                </a:spcBef>
                <a:spcAft>
                  <a:spcPct val="35000"/>
                </a:spcAft>
              </a:pPr>
              <a:r>
                <a:rPr lang="en-US" sz="1600" dirty="0">
                  <a:latin typeface="Segoe UI" panose="020B0502040204020203" pitchFamily="34" charset="0"/>
                  <a:ea typeface="Segoe UI" panose="020B0502040204020203" pitchFamily="34" charset="0"/>
                  <a:cs typeface="Segoe UI" panose="020B0502040204020203" pitchFamily="34" charset="0"/>
                </a:rPr>
                <a:t>There is no provision for action to be taken in the ex post violation of the debt rule.</a:t>
              </a:r>
              <a:endParaRPr lang="en-US" sz="1600" b="0" kern="1200" noProof="0" dirty="0">
                <a:latin typeface="Segoe UI" panose="020B0502040204020203" pitchFamily="34" charset="0"/>
                <a:ea typeface="Segoe UI" panose="020B0502040204020203" pitchFamily="34" charset="0"/>
                <a:cs typeface="Segoe UI" panose="020B0502040204020203" pitchFamily="34" charset="0"/>
              </a:endParaRPr>
            </a:p>
            <a:p>
              <a:pPr lvl="0" algn="just" defTabSz="711200">
                <a:lnSpc>
                  <a:spcPct val="90000"/>
                </a:lnSpc>
                <a:spcBef>
                  <a:spcPct val="0"/>
                </a:spcBef>
                <a:spcAft>
                  <a:spcPct val="35000"/>
                </a:spcAft>
              </a:pPr>
              <a:r>
                <a:rPr lang="en-US" sz="1600" b="0" kern="1200" noProof="0" dirty="0">
                  <a:latin typeface="Segoe UI" panose="020B0502040204020203" pitchFamily="34" charset="0"/>
                  <a:ea typeface="Segoe UI" panose="020B0502040204020203" pitchFamily="34" charset="0"/>
                  <a:cs typeface="Segoe UI" panose="020B0502040204020203" pitchFamily="34" charset="0"/>
                </a:rPr>
                <a:t>- Publishing final debt ratio in the final report act </a:t>
              </a:r>
            </a:p>
          </p:txBody>
        </p:sp>
        <p:sp>
          <p:nvSpPr>
            <p:cNvPr id="17" name="Szabadkézi sokszög 16"/>
            <p:cNvSpPr/>
            <p:nvPr/>
          </p:nvSpPr>
          <p:spPr>
            <a:xfrm>
              <a:off x="6827261" y="836712"/>
              <a:ext cx="2137226" cy="567293"/>
            </a:xfrm>
            <a:custGeom>
              <a:avLst/>
              <a:gdLst>
                <a:gd name="connsiteX0" fmla="*/ 0 w 2137226"/>
                <a:gd name="connsiteY0" fmla="*/ 0 h 567293"/>
                <a:gd name="connsiteX1" fmla="*/ 2137226 w 2137226"/>
                <a:gd name="connsiteY1" fmla="*/ 0 h 567293"/>
                <a:gd name="connsiteX2" fmla="*/ 2137226 w 2137226"/>
                <a:gd name="connsiteY2" fmla="*/ 567293 h 567293"/>
                <a:gd name="connsiteX3" fmla="*/ 0 w 2137226"/>
                <a:gd name="connsiteY3" fmla="*/ 567293 h 567293"/>
                <a:gd name="connsiteX4" fmla="*/ 0 w 2137226"/>
                <a:gd name="connsiteY4" fmla="*/ 0 h 567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7226" h="567293">
                  <a:moveTo>
                    <a:pt x="0" y="0"/>
                  </a:moveTo>
                  <a:lnTo>
                    <a:pt x="2137226" y="0"/>
                  </a:lnTo>
                  <a:lnTo>
                    <a:pt x="2137226" y="567293"/>
                  </a:lnTo>
                  <a:lnTo>
                    <a:pt x="0" y="567293"/>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hu-HU" sz="1800" b="1" kern="1200" noProof="0" dirty="0"/>
                <a:t>Year-end </a:t>
              </a:r>
              <a:r>
                <a:rPr lang="hu-HU" sz="1800" b="1" kern="1200" noProof="0" dirty="0" err="1"/>
                <a:t>report</a:t>
              </a:r>
              <a:endParaRPr lang="en-US" sz="1800" b="1" kern="1200" noProof="0" dirty="0"/>
            </a:p>
          </p:txBody>
        </p:sp>
      </p:grpSp>
      <p:sp>
        <p:nvSpPr>
          <p:cNvPr id="18" name="Keret 17"/>
          <p:cNvSpPr/>
          <p:nvPr/>
        </p:nvSpPr>
        <p:spPr>
          <a:xfrm>
            <a:off x="2956890" y="683247"/>
            <a:ext cx="3255838" cy="4545953"/>
          </a:xfrm>
          <a:prstGeom prst="frame">
            <a:avLst>
              <a:gd name="adj1" fmla="val 54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Tree>
    <p:extLst>
      <p:ext uri="{BB962C8B-B14F-4D97-AF65-F5344CB8AC3E}">
        <p14:creationId xmlns:p14="http://schemas.microsoft.com/office/powerpoint/2010/main" val="382769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2400" dirty="0" err="1">
                <a:latin typeface="Segoe UI" panose="020B0502040204020203" pitchFamily="34" charset="0"/>
                <a:ea typeface="Segoe UI" panose="020B0502040204020203" pitchFamily="34" charset="0"/>
                <a:cs typeface="Segoe UI" panose="020B0502040204020203" pitchFamily="34" charset="0"/>
              </a:rPr>
              <a:t>Number</a:t>
            </a:r>
            <a:r>
              <a:rPr lang="hu-HU" sz="2400" dirty="0">
                <a:latin typeface="Segoe UI" panose="020B0502040204020203" pitchFamily="34" charset="0"/>
                <a:ea typeface="Segoe UI" panose="020B0502040204020203" pitchFamily="34" charset="0"/>
                <a:cs typeface="Segoe UI" panose="020B0502040204020203" pitchFamily="34" charset="0"/>
              </a:rPr>
              <a:t> of </a:t>
            </a:r>
            <a:r>
              <a:rPr lang="hu-HU" sz="2400" dirty="0" err="1">
                <a:latin typeface="Segoe UI" panose="020B0502040204020203" pitchFamily="34" charset="0"/>
                <a:ea typeface="Segoe UI" panose="020B0502040204020203" pitchFamily="34" charset="0"/>
                <a:cs typeface="Segoe UI" panose="020B0502040204020203" pitchFamily="34" charset="0"/>
              </a:rPr>
              <a:t>fiscal</a:t>
            </a:r>
            <a:r>
              <a:rPr lang="hu-HU" sz="2400" dirty="0">
                <a:latin typeface="Segoe UI" panose="020B0502040204020203" pitchFamily="34" charset="0"/>
                <a:ea typeface="Segoe UI" panose="020B0502040204020203" pitchFamily="34" charset="0"/>
                <a:cs typeface="Segoe UI" panose="020B0502040204020203" pitchFamily="34" charset="0"/>
              </a:rPr>
              <a:t> </a:t>
            </a:r>
            <a:r>
              <a:rPr lang="hu-HU" sz="2400" dirty="0" err="1">
                <a:latin typeface="Segoe UI" panose="020B0502040204020203" pitchFamily="34" charset="0"/>
                <a:ea typeface="Segoe UI" panose="020B0502040204020203" pitchFamily="34" charset="0"/>
                <a:cs typeface="Segoe UI" panose="020B0502040204020203" pitchFamily="34" charset="0"/>
              </a:rPr>
              <a:t>rules</a:t>
            </a:r>
            <a:r>
              <a:rPr lang="hu-HU" sz="2400" dirty="0">
                <a:latin typeface="Segoe UI" panose="020B0502040204020203" pitchFamily="34" charset="0"/>
                <a:ea typeface="Segoe UI" panose="020B0502040204020203" pitchFamily="34" charset="0"/>
                <a:cs typeface="Segoe UI" panose="020B0502040204020203" pitchFamily="34" charset="0"/>
              </a:rPr>
              <a:t> and </a:t>
            </a:r>
            <a:r>
              <a:rPr lang="hu-HU" sz="2400" dirty="0" err="1">
                <a:latin typeface="Segoe UI" panose="020B0502040204020203" pitchFamily="34" charset="0"/>
                <a:ea typeface="Segoe UI" panose="020B0502040204020203" pitchFamily="34" charset="0"/>
                <a:cs typeface="Segoe UI" panose="020B0502040204020203" pitchFamily="34" charset="0"/>
              </a:rPr>
              <a:t>average</a:t>
            </a:r>
            <a:r>
              <a:rPr lang="hu-HU" sz="2400" dirty="0">
                <a:latin typeface="Segoe UI" panose="020B0502040204020203" pitchFamily="34" charset="0"/>
                <a:ea typeface="Segoe UI" panose="020B0502040204020203" pitchFamily="34" charset="0"/>
                <a:cs typeface="Segoe UI" panose="020B0502040204020203" pitchFamily="34" charset="0"/>
              </a:rPr>
              <a:t> FRI </a:t>
            </a:r>
            <a:r>
              <a:rPr lang="hu-HU" sz="2400" dirty="0" err="1">
                <a:latin typeface="Segoe UI" panose="020B0502040204020203" pitchFamily="34" charset="0"/>
                <a:ea typeface="Segoe UI" panose="020B0502040204020203" pitchFamily="34" charset="0"/>
                <a:cs typeface="Segoe UI" panose="020B0502040204020203" pitchFamily="34" charset="0"/>
              </a:rPr>
              <a:t>in</a:t>
            </a:r>
            <a:r>
              <a:rPr lang="hu-HU" sz="2400" dirty="0">
                <a:latin typeface="Segoe UI" panose="020B0502040204020203" pitchFamily="34" charset="0"/>
                <a:ea typeface="Segoe UI" panose="020B0502040204020203" pitchFamily="34" charset="0"/>
                <a:cs typeface="Segoe UI" panose="020B0502040204020203" pitchFamily="34" charset="0"/>
              </a:rPr>
              <a:t> </a:t>
            </a:r>
            <a:r>
              <a:rPr lang="hu-HU" sz="2400" dirty="0" err="1">
                <a:latin typeface="Segoe UI" panose="020B0502040204020203" pitchFamily="34" charset="0"/>
                <a:ea typeface="Segoe UI" panose="020B0502040204020203" pitchFamily="34" charset="0"/>
                <a:cs typeface="Segoe UI" panose="020B0502040204020203" pitchFamily="34" charset="0"/>
              </a:rPr>
              <a:t>the</a:t>
            </a:r>
            <a:r>
              <a:rPr lang="hu-HU" sz="2400" dirty="0">
                <a:latin typeface="Segoe UI" panose="020B0502040204020203" pitchFamily="34" charset="0"/>
                <a:ea typeface="Segoe UI" panose="020B0502040204020203" pitchFamily="34" charset="0"/>
                <a:cs typeface="Segoe UI" panose="020B0502040204020203" pitchFamily="34" charset="0"/>
              </a:rPr>
              <a:t> EU-28</a:t>
            </a:r>
          </a:p>
        </p:txBody>
      </p:sp>
      <p:pic>
        <p:nvPicPr>
          <p:cNvPr id="1026" name="Kép 2" descr="image001"/>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l="2386" t="11209" r="1251" b="4842"/>
          <a:stretch/>
        </p:blipFill>
        <p:spPr bwMode="auto">
          <a:xfrm>
            <a:off x="107504" y="980728"/>
            <a:ext cx="8922196" cy="5040560"/>
          </a:xfrm>
          <a:prstGeom prst="rect">
            <a:avLst/>
          </a:prstGeom>
          <a:noFill/>
          <a:ln>
            <a:noFill/>
          </a:ln>
          <a:extLst/>
        </p:spPr>
      </p:pic>
      <p:cxnSp>
        <p:nvCxnSpPr>
          <p:cNvPr id="6" name="Egyenes összekötő 5"/>
          <p:cNvCxnSpPr/>
          <p:nvPr/>
        </p:nvCxnSpPr>
        <p:spPr>
          <a:xfrm>
            <a:off x="107504" y="855762"/>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 name="Fánk 2"/>
          <p:cNvSpPr/>
          <p:nvPr/>
        </p:nvSpPr>
        <p:spPr>
          <a:xfrm>
            <a:off x="7592167" y="1298376"/>
            <a:ext cx="792088" cy="792088"/>
          </a:xfrm>
          <a:prstGeom prst="donut">
            <a:avLst>
              <a:gd name="adj" fmla="val 462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
        <p:nvSpPr>
          <p:cNvPr id="4" name="Szövegdoboz 3"/>
          <p:cNvSpPr txBox="1"/>
          <p:nvPr/>
        </p:nvSpPr>
        <p:spPr>
          <a:xfrm>
            <a:off x="3749565" y="1628799"/>
            <a:ext cx="324036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hu-HU" sz="1200" b="1" dirty="0" err="1">
                <a:solidFill>
                  <a:srgbClr val="FF0000"/>
                </a:solidFill>
                <a:latin typeface="Segoe UI" panose="020B0502040204020203" pitchFamily="34" charset="0"/>
                <a:ea typeface="Segoe UI" panose="020B0502040204020203" pitchFamily="34" charset="0"/>
                <a:cs typeface="Segoe UI" panose="020B0502040204020203" pitchFamily="34" charset="0"/>
              </a:rPr>
              <a:t>Revenue</a:t>
            </a:r>
            <a:r>
              <a:rPr lang="hu-HU" sz="1200" b="1" dirty="0">
                <a:solidFill>
                  <a:srgbClr val="FF0000"/>
                </a:solidFill>
                <a:latin typeface="Segoe UI" panose="020B0502040204020203" pitchFamily="34" charset="0"/>
                <a:ea typeface="Segoe UI" panose="020B0502040204020203" pitchFamily="34" charset="0"/>
                <a:cs typeface="Segoe UI" panose="020B0502040204020203" pitchFamily="34" charset="0"/>
              </a:rPr>
              <a:t> and </a:t>
            </a:r>
            <a:r>
              <a:rPr lang="hu-HU" sz="1200" b="1" dirty="0" err="1">
                <a:solidFill>
                  <a:srgbClr val="FF0000"/>
                </a:solidFill>
                <a:latin typeface="Segoe UI" panose="020B0502040204020203" pitchFamily="34" charset="0"/>
                <a:ea typeface="Segoe UI" panose="020B0502040204020203" pitchFamily="34" charset="0"/>
                <a:cs typeface="Segoe UI" panose="020B0502040204020203" pitchFamily="34" charset="0"/>
              </a:rPr>
              <a:t>expenditure</a:t>
            </a:r>
            <a:r>
              <a:rPr lang="hu-HU" sz="1200" b="1" dirty="0">
                <a:solidFill>
                  <a:srgbClr val="FF0000"/>
                </a:solidFill>
                <a:latin typeface="Segoe UI" panose="020B0502040204020203" pitchFamily="34" charset="0"/>
                <a:ea typeface="Segoe UI" panose="020B0502040204020203" pitchFamily="34" charset="0"/>
                <a:cs typeface="Segoe UI" panose="020B0502040204020203" pitchFamily="34" charset="0"/>
              </a:rPr>
              <a:t> </a:t>
            </a:r>
            <a:r>
              <a:rPr lang="hu-HU" sz="1200" b="1" dirty="0" err="1">
                <a:solidFill>
                  <a:srgbClr val="FF0000"/>
                </a:solidFill>
                <a:latin typeface="Segoe UI" panose="020B0502040204020203" pitchFamily="34" charset="0"/>
                <a:ea typeface="Segoe UI" panose="020B0502040204020203" pitchFamily="34" charset="0"/>
                <a:cs typeface="Segoe UI" panose="020B0502040204020203" pitchFamily="34" charset="0"/>
              </a:rPr>
              <a:t>rule</a:t>
            </a:r>
            <a:r>
              <a:rPr lang="hu-HU" sz="1200" b="1" dirty="0">
                <a:solidFill>
                  <a:srgbClr val="FF0000"/>
                </a:solidFill>
                <a:latin typeface="Segoe UI" panose="020B0502040204020203" pitchFamily="34" charset="0"/>
                <a:ea typeface="Segoe UI" panose="020B0502040204020203" pitchFamily="34" charset="0"/>
                <a:cs typeface="Segoe UI" panose="020B0502040204020203" pitchFamily="34" charset="0"/>
              </a:rPr>
              <a:t> </a:t>
            </a:r>
            <a:r>
              <a:rPr lang="hu-HU" sz="1200" b="1" dirty="0" err="1">
                <a:solidFill>
                  <a:srgbClr val="FF0000"/>
                </a:solidFill>
                <a:latin typeface="Segoe UI" panose="020B0502040204020203" pitchFamily="34" charset="0"/>
                <a:ea typeface="Segoe UI" panose="020B0502040204020203" pitchFamily="34" charset="0"/>
                <a:cs typeface="Segoe UI" panose="020B0502040204020203" pitchFamily="34" charset="0"/>
              </a:rPr>
              <a:t>are</a:t>
            </a:r>
            <a:r>
              <a:rPr lang="hu-HU" sz="1200" b="1" dirty="0">
                <a:solidFill>
                  <a:srgbClr val="FF0000"/>
                </a:solidFill>
                <a:latin typeface="Segoe UI" panose="020B0502040204020203" pitchFamily="34" charset="0"/>
                <a:ea typeface="Segoe UI" panose="020B0502040204020203" pitchFamily="34" charset="0"/>
                <a:cs typeface="Segoe UI" panose="020B0502040204020203" pitchFamily="34" charset="0"/>
              </a:rPr>
              <a:t> </a:t>
            </a:r>
            <a:r>
              <a:rPr lang="hu-HU" sz="1200" b="1" dirty="0" err="1">
                <a:solidFill>
                  <a:srgbClr val="FF0000"/>
                </a:solidFill>
                <a:latin typeface="Segoe UI" panose="020B0502040204020203" pitchFamily="34" charset="0"/>
                <a:ea typeface="Segoe UI" panose="020B0502040204020203" pitchFamily="34" charset="0"/>
                <a:cs typeface="Segoe UI" panose="020B0502040204020203" pitchFamily="34" charset="0"/>
              </a:rPr>
              <a:t>not</a:t>
            </a:r>
            <a:r>
              <a:rPr lang="hu-HU" sz="1200" b="1" dirty="0">
                <a:solidFill>
                  <a:srgbClr val="FF0000"/>
                </a:solidFill>
                <a:latin typeface="Segoe UI" panose="020B0502040204020203" pitchFamily="34" charset="0"/>
                <a:ea typeface="Segoe UI" panose="020B0502040204020203" pitchFamily="34" charset="0"/>
                <a:cs typeface="Segoe UI" panose="020B0502040204020203" pitchFamily="34" charset="0"/>
              </a:rPr>
              <a:t> </a:t>
            </a:r>
            <a:r>
              <a:rPr lang="hu-HU" sz="1200" b="1" dirty="0" err="1">
                <a:solidFill>
                  <a:srgbClr val="FF0000"/>
                </a:solidFill>
                <a:latin typeface="Segoe UI" panose="020B0502040204020203" pitchFamily="34" charset="0"/>
                <a:ea typeface="Segoe UI" panose="020B0502040204020203" pitchFamily="34" charset="0"/>
                <a:cs typeface="Segoe UI" panose="020B0502040204020203" pitchFamily="34" charset="0"/>
              </a:rPr>
              <a:t>incorporated</a:t>
            </a:r>
            <a:r>
              <a:rPr lang="hu-HU" sz="1200" b="1" dirty="0">
                <a:solidFill>
                  <a:srgbClr val="FF0000"/>
                </a:solidFill>
                <a:latin typeface="Segoe UI" panose="020B0502040204020203" pitchFamily="34" charset="0"/>
                <a:ea typeface="Segoe UI" panose="020B0502040204020203" pitchFamily="34" charset="0"/>
                <a:cs typeface="Segoe UI" panose="020B0502040204020203" pitchFamily="34" charset="0"/>
              </a:rPr>
              <a:t> </a:t>
            </a:r>
            <a:r>
              <a:rPr lang="hu-HU" sz="1200" b="1" dirty="0" err="1">
                <a:solidFill>
                  <a:srgbClr val="FF0000"/>
                </a:solidFill>
                <a:latin typeface="Segoe UI" panose="020B0502040204020203" pitchFamily="34" charset="0"/>
                <a:ea typeface="Segoe UI" panose="020B0502040204020203" pitchFamily="34" charset="0"/>
                <a:cs typeface="Segoe UI" panose="020B0502040204020203" pitchFamily="34" charset="0"/>
              </a:rPr>
              <a:t>in</a:t>
            </a:r>
            <a:r>
              <a:rPr lang="hu-HU" sz="1200" b="1" dirty="0">
                <a:solidFill>
                  <a:srgbClr val="FF0000"/>
                </a:solidFill>
                <a:latin typeface="Segoe UI" panose="020B0502040204020203" pitchFamily="34" charset="0"/>
                <a:ea typeface="Segoe UI" panose="020B0502040204020203" pitchFamily="34" charset="0"/>
                <a:cs typeface="Segoe UI" panose="020B0502040204020203" pitchFamily="34" charset="0"/>
              </a:rPr>
              <a:t> </a:t>
            </a:r>
            <a:r>
              <a:rPr lang="hu-HU" sz="1200" b="1" dirty="0" err="1">
                <a:solidFill>
                  <a:srgbClr val="FF0000"/>
                </a:solidFill>
                <a:latin typeface="Segoe UI" panose="020B0502040204020203" pitchFamily="34" charset="0"/>
                <a:ea typeface="Segoe UI" panose="020B0502040204020203" pitchFamily="34" charset="0"/>
                <a:cs typeface="Segoe UI" panose="020B0502040204020203" pitchFamily="34" charset="0"/>
              </a:rPr>
              <a:t>national</a:t>
            </a:r>
            <a:r>
              <a:rPr lang="hu-HU" sz="1200" b="1" dirty="0">
                <a:solidFill>
                  <a:srgbClr val="FF0000"/>
                </a:solidFill>
                <a:latin typeface="Segoe UI" panose="020B0502040204020203" pitchFamily="34" charset="0"/>
                <a:ea typeface="Segoe UI" panose="020B0502040204020203" pitchFamily="34" charset="0"/>
                <a:cs typeface="Segoe UI" panose="020B0502040204020203" pitchFamily="34" charset="0"/>
              </a:rPr>
              <a:t> </a:t>
            </a:r>
            <a:r>
              <a:rPr lang="hu-HU" sz="1200" b="1" dirty="0" err="1">
                <a:solidFill>
                  <a:srgbClr val="FF0000"/>
                </a:solidFill>
                <a:latin typeface="Segoe UI" panose="020B0502040204020203" pitchFamily="34" charset="0"/>
                <a:ea typeface="Segoe UI" panose="020B0502040204020203" pitchFamily="34" charset="0"/>
                <a:cs typeface="Segoe UI" panose="020B0502040204020203" pitchFamily="34" charset="0"/>
              </a:rPr>
              <a:t>fiscal</a:t>
            </a:r>
            <a:r>
              <a:rPr lang="hu-HU" sz="1200" b="1" dirty="0">
                <a:solidFill>
                  <a:srgbClr val="FF0000"/>
                </a:solidFill>
                <a:latin typeface="Segoe UI" panose="020B0502040204020203" pitchFamily="34" charset="0"/>
                <a:ea typeface="Segoe UI" panose="020B0502040204020203" pitchFamily="34" charset="0"/>
                <a:cs typeface="Segoe UI" panose="020B0502040204020203" pitchFamily="34" charset="0"/>
              </a:rPr>
              <a:t> </a:t>
            </a:r>
            <a:r>
              <a:rPr lang="hu-HU" sz="1200" b="1" dirty="0" err="1">
                <a:solidFill>
                  <a:srgbClr val="FF0000"/>
                </a:solidFill>
                <a:latin typeface="Segoe UI" panose="020B0502040204020203" pitchFamily="34" charset="0"/>
                <a:ea typeface="Segoe UI" panose="020B0502040204020203" pitchFamily="34" charset="0"/>
                <a:cs typeface="Segoe UI" panose="020B0502040204020203" pitchFamily="34" charset="0"/>
              </a:rPr>
              <a:t>framework</a:t>
            </a:r>
            <a:r>
              <a:rPr lang="hu-HU" sz="1200" b="1" dirty="0">
                <a:solidFill>
                  <a:srgbClr val="FF0000"/>
                </a:solidFill>
                <a:latin typeface="Segoe UI" panose="020B0502040204020203" pitchFamily="34" charset="0"/>
                <a:ea typeface="Segoe UI" panose="020B0502040204020203" pitchFamily="34" charset="0"/>
                <a:cs typeface="Segoe UI" panose="020B0502040204020203" pitchFamily="34" charset="0"/>
              </a:rPr>
              <a:t> </a:t>
            </a:r>
          </a:p>
        </p:txBody>
      </p:sp>
      <p:sp>
        <p:nvSpPr>
          <p:cNvPr id="8" name="Szövegdoboz 7"/>
          <p:cNvSpPr txBox="1"/>
          <p:nvPr/>
        </p:nvSpPr>
        <p:spPr>
          <a:xfrm>
            <a:off x="104874" y="6097518"/>
            <a:ext cx="3644691" cy="215444"/>
          </a:xfrm>
          <a:prstGeom prst="rect">
            <a:avLst/>
          </a:prstGeom>
          <a:noFill/>
        </p:spPr>
        <p:txBody>
          <a:bodyPr wrap="square" rtlCol="0">
            <a:spAutoFit/>
          </a:bodyPr>
          <a:lstStyle/>
          <a:p>
            <a:r>
              <a:rPr lang="hu-HU" sz="800" dirty="0" err="1">
                <a:latin typeface="Segoe UI" panose="020B0502040204020203" pitchFamily="34" charset="0"/>
                <a:ea typeface="Segoe UI" panose="020B0502040204020203" pitchFamily="34" charset="0"/>
                <a:cs typeface="Segoe UI" panose="020B0502040204020203" pitchFamily="34" charset="0"/>
              </a:rPr>
              <a:t>Source</a:t>
            </a:r>
            <a:r>
              <a:rPr lang="hu-HU" sz="800" dirty="0">
                <a:latin typeface="Segoe UI" panose="020B0502040204020203" pitchFamily="34" charset="0"/>
                <a:ea typeface="Segoe UI" panose="020B0502040204020203" pitchFamily="34" charset="0"/>
                <a:cs typeface="Segoe UI" panose="020B0502040204020203" pitchFamily="34" charset="0"/>
              </a:rPr>
              <a:t>: MNB </a:t>
            </a:r>
            <a:r>
              <a:rPr lang="hu-HU" sz="800" dirty="0" err="1">
                <a:latin typeface="Segoe UI" panose="020B0502040204020203" pitchFamily="34" charset="0"/>
                <a:ea typeface="Segoe UI" panose="020B0502040204020203" pitchFamily="34" charset="0"/>
                <a:cs typeface="Segoe UI" panose="020B0502040204020203" pitchFamily="34" charset="0"/>
              </a:rPr>
              <a:t>handbook</a:t>
            </a:r>
            <a:r>
              <a:rPr lang="hu-HU" sz="800" dirty="0">
                <a:latin typeface="Segoe UI" panose="020B0502040204020203" pitchFamily="34" charset="0"/>
                <a:ea typeface="Segoe UI" panose="020B0502040204020203" pitchFamily="34" charset="0"/>
                <a:cs typeface="Segoe UI" panose="020B0502040204020203" pitchFamily="34" charset="0"/>
              </a:rPr>
              <a:t> no 14 </a:t>
            </a:r>
            <a:r>
              <a:rPr lang="hu-HU" sz="800" dirty="0" err="1">
                <a:latin typeface="Segoe UI" panose="020B0502040204020203" pitchFamily="34" charset="0"/>
                <a:ea typeface="Segoe UI" panose="020B0502040204020203" pitchFamily="34" charset="0"/>
                <a:cs typeface="Segoe UI" panose="020B0502040204020203" pitchFamily="34" charset="0"/>
              </a:rPr>
              <a:t>June</a:t>
            </a:r>
            <a:r>
              <a:rPr lang="hu-HU" sz="800" dirty="0">
                <a:latin typeface="Segoe UI" panose="020B0502040204020203" pitchFamily="34" charset="0"/>
                <a:ea typeface="Segoe UI" panose="020B0502040204020203" pitchFamily="34" charset="0"/>
                <a:cs typeface="Segoe UI" panose="020B0502040204020203" pitchFamily="34" charset="0"/>
              </a:rPr>
              <a:t> </a:t>
            </a:r>
            <a:r>
              <a:rPr lang="hu-HU" sz="800">
                <a:latin typeface="Segoe UI" panose="020B0502040204020203" pitchFamily="34" charset="0"/>
                <a:ea typeface="Segoe UI" panose="020B0502040204020203" pitchFamily="34" charset="0"/>
                <a:cs typeface="Segoe UI" panose="020B0502040204020203" pitchFamily="34" charset="0"/>
              </a:rPr>
              <a:t>2017 , </a:t>
            </a:r>
            <a:r>
              <a:rPr lang="hu-HU" sz="800" dirty="0">
                <a:latin typeface="Segoe UI" panose="020B0502040204020203" pitchFamily="34" charset="0"/>
                <a:ea typeface="Segoe UI" panose="020B0502040204020203" pitchFamily="34" charset="0"/>
                <a:cs typeface="Segoe UI" panose="020B0502040204020203" pitchFamily="34" charset="0"/>
              </a:rPr>
              <a:t>FRI = </a:t>
            </a:r>
            <a:r>
              <a:rPr lang="hu-HU" sz="800" dirty="0" err="1">
                <a:latin typeface="Segoe UI" panose="020B0502040204020203" pitchFamily="34" charset="0"/>
                <a:ea typeface="Segoe UI" panose="020B0502040204020203" pitchFamily="34" charset="0"/>
                <a:cs typeface="Segoe UI" panose="020B0502040204020203" pitchFamily="34" charset="0"/>
              </a:rPr>
              <a:t>Fiscal</a:t>
            </a:r>
            <a:r>
              <a:rPr lang="hu-HU" sz="800" dirty="0">
                <a:latin typeface="Segoe UI" panose="020B0502040204020203" pitchFamily="34" charset="0"/>
                <a:ea typeface="Segoe UI" panose="020B0502040204020203" pitchFamily="34" charset="0"/>
                <a:cs typeface="Segoe UI" panose="020B0502040204020203" pitchFamily="34" charset="0"/>
              </a:rPr>
              <a:t> </a:t>
            </a:r>
            <a:r>
              <a:rPr lang="hu-HU" sz="800" dirty="0" err="1">
                <a:latin typeface="Segoe UI" panose="020B0502040204020203" pitchFamily="34" charset="0"/>
                <a:ea typeface="Segoe UI" panose="020B0502040204020203" pitchFamily="34" charset="0"/>
                <a:cs typeface="Segoe UI" panose="020B0502040204020203" pitchFamily="34" charset="0"/>
              </a:rPr>
              <a:t>rules</a:t>
            </a:r>
            <a:r>
              <a:rPr lang="hu-HU" sz="800" dirty="0">
                <a:latin typeface="Segoe UI" panose="020B0502040204020203" pitchFamily="34" charset="0"/>
                <a:ea typeface="Segoe UI" panose="020B0502040204020203" pitchFamily="34" charset="0"/>
                <a:cs typeface="Segoe UI" panose="020B0502040204020203" pitchFamily="34" charset="0"/>
              </a:rPr>
              <a:t> index</a:t>
            </a:r>
          </a:p>
        </p:txBody>
      </p:sp>
    </p:spTree>
    <p:extLst>
      <p:ext uri="{BB962C8B-B14F-4D97-AF65-F5344CB8AC3E}">
        <p14:creationId xmlns:p14="http://schemas.microsoft.com/office/powerpoint/2010/main" val="1964623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rtalom helye 3"/>
          <p:cNvSpPr>
            <a:spLocks noGrp="1"/>
          </p:cNvSpPr>
          <p:nvPr>
            <p:ph sz="half" idx="2"/>
          </p:nvPr>
        </p:nvSpPr>
        <p:spPr>
          <a:xfrm>
            <a:off x="0" y="0"/>
            <a:ext cx="9144000" cy="6309320"/>
          </a:xfrm>
        </p:spPr>
        <p:txBody>
          <a:bodyPr anchor="ctr">
            <a:normAutofit/>
          </a:bodyPr>
          <a:lstStyle/>
          <a:p>
            <a:pPr algn="ctr">
              <a:lnSpc>
                <a:spcPct val="150000"/>
              </a:lnSpc>
            </a:pPr>
            <a:r>
              <a:rPr lang="hu-HU" sz="2800" b="1" dirty="0" err="1">
                <a:latin typeface="Segoe UI" panose="020B0502040204020203" pitchFamily="34" charset="0"/>
                <a:ea typeface="Segoe UI" panose="020B0502040204020203" pitchFamily="34" charset="0"/>
                <a:cs typeface="Segoe UI" panose="020B0502040204020203" pitchFamily="34" charset="0"/>
              </a:rPr>
              <a:t>Procedure</a:t>
            </a:r>
            <a:r>
              <a:rPr lang="hu-HU" sz="2800" b="1" dirty="0">
                <a:latin typeface="Segoe UI" panose="020B0502040204020203" pitchFamily="34" charset="0"/>
                <a:ea typeface="Segoe UI" panose="020B0502040204020203" pitchFamily="34" charset="0"/>
                <a:cs typeface="Segoe UI" panose="020B0502040204020203" pitchFamily="34" charset="0"/>
              </a:rPr>
              <a:t> </a:t>
            </a:r>
            <a:r>
              <a:rPr lang="hu-HU" sz="2800" b="1" dirty="0" err="1">
                <a:latin typeface="Segoe UI" panose="020B0502040204020203" pitchFamily="34" charset="0"/>
                <a:ea typeface="Segoe UI" panose="020B0502040204020203" pitchFamily="34" charset="0"/>
                <a:cs typeface="Segoe UI" panose="020B0502040204020203" pitchFamily="34" charset="0"/>
              </a:rPr>
              <a:t>for</a:t>
            </a:r>
            <a:r>
              <a:rPr lang="hu-HU" sz="2800" b="1" dirty="0">
                <a:latin typeface="Segoe UI" panose="020B0502040204020203" pitchFamily="34" charset="0"/>
                <a:ea typeface="Segoe UI" panose="020B0502040204020203" pitchFamily="34" charset="0"/>
                <a:cs typeface="Segoe UI" panose="020B0502040204020203" pitchFamily="34" charset="0"/>
              </a:rPr>
              <a:t> Year-end </a:t>
            </a:r>
            <a:r>
              <a:rPr lang="hu-HU" sz="2800" b="1" dirty="0" err="1">
                <a:latin typeface="Segoe UI" panose="020B0502040204020203" pitchFamily="34" charset="0"/>
                <a:ea typeface="Segoe UI" panose="020B0502040204020203" pitchFamily="34" charset="0"/>
                <a:cs typeface="Segoe UI" panose="020B0502040204020203" pitchFamily="34" charset="0"/>
              </a:rPr>
              <a:t>report</a:t>
            </a:r>
            <a:endParaRPr lang="hu-HU" sz="2800" b="1"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750991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1771" y="44624"/>
            <a:ext cx="9165771" cy="504056"/>
          </a:xfrm>
        </p:spPr>
        <p:txBody>
          <a:bodyPr>
            <a:normAutofit fontScale="90000"/>
          </a:bodyPr>
          <a:lstStyle/>
          <a:p>
            <a:pPr>
              <a:lnSpc>
                <a:spcPct val="150000"/>
              </a:lnSpc>
            </a:pPr>
            <a:r>
              <a:rPr lang="hu-HU" sz="2400" dirty="0" err="1"/>
              <a:t>Procedure</a:t>
            </a:r>
            <a:r>
              <a:rPr lang="hu-HU" sz="2400" dirty="0"/>
              <a:t> </a:t>
            </a:r>
            <a:r>
              <a:rPr lang="hu-HU" sz="2400" dirty="0" err="1"/>
              <a:t>for</a:t>
            </a:r>
            <a:r>
              <a:rPr lang="hu-HU" sz="2400" dirty="0"/>
              <a:t> </a:t>
            </a:r>
            <a:r>
              <a:rPr lang="hu-HU" sz="2400" dirty="0" err="1"/>
              <a:t>preparing</a:t>
            </a:r>
            <a:r>
              <a:rPr lang="hu-HU" sz="2400" dirty="0"/>
              <a:t> Year-end </a:t>
            </a:r>
            <a:r>
              <a:rPr lang="hu-HU" sz="2400" dirty="0" err="1"/>
              <a:t>report</a:t>
            </a:r>
            <a:endParaRPr lang="hu-HU" sz="2400" dirty="0"/>
          </a:p>
        </p:txBody>
      </p:sp>
      <p:sp>
        <p:nvSpPr>
          <p:cNvPr id="5" name="Dia számának helye 4"/>
          <p:cNvSpPr>
            <a:spLocks noGrp="1"/>
          </p:cNvSpPr>
          <p:nvPr>
            <p:ph type="sldNum" sz="quarter" idx="12"/>
          </p:nvPr>
        </p:nvSpPr>
        <p:spPr/>
        <p:txBody>
          <a:bodyPr/>
          <a:lstStyle/>
          <a:p>
            <a:fld id="{C7A22EB2-0342-4DD7-941B-0EE5FE384140}" type="slidenum">
              <a:rPr lang="x-none" smtClean="0">
                <a:solidFill>
                  <a:prstClr val="black">
                    <a:tint val="75000"/>
                  </a:prstClr>
                </a:solidFill>
              </a:rPr>
              <a:pPr/>
              <a:t>61</a:t>
            </a:fld>
            <a:endParaRPr lang="x-none">
              <a:solidFill>
                <a:prstClr val="black">
                  <a:tint val="75000"/>
                </a:prstClr>
              </a:solidFill>
            </a:endParaRPr>
          </a:p>
        </p:txBody>
      </p:sp>
      <p:graphicFrame>
        <p:nvGraphicFramePr>
          <p:cNvPr id="6" name="Diagram 5"/>
          <p:cNvGraphicFramePr/>
          <p:nvPr>
            <p:extLst>
              <p:ext uri="{D42A27DB-BD31-4B8C-83A1-F6EECF244321}">
                <p14:modId xmlns:p14="http://schemas.microsoft.com/office/powerpoint/2010/main" val="3255425812"/>
              </p:ext>
            </p:extLst>
          </p:nvPr>
        </p:nvGraphicFramePr>
        <p:xfrm>
          <a:off x="251520" y="692696"/>
          <a:ext cx="8784976"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 name="Egyenes összekötő 6"/>
          <p:cNvCxnSpPr/>
          <p:nvPr/>
        </p:nvCxnSpPr>
        <p:spPr>
          <a:xfrm>
            <a:off x="112452" y="692696"/>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515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extLst>
              <p:ext uri="{D42A27DB-BD31-4B8C-83A1-F6EECF244321}">
                <p14:modId xmlns:p14="http://schemas.microsoft.com/office/powerpoint/2010/main" val="1334809315"/>
              </p:ext>
            </p:extLst>
          </p:nvPr>
        </p:nvGraphicFramePr>
        <p:xfrm>
          <a:off x="0" y="764704"/>
          <a:ext cx="9144000" cy="54924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églalap 10"/>
          <p:cNvSpPr/>
          <p:nvPr/>
        </p:nvSpPr>
        <p:spPr>
          <a:xfrm>
            <a:off x="-23639" y="2332"/>
            <a:ext cx="9144000" cy="646331"/>
          </a:xfrm>
          <a:prstGeom prst="rect">
            <a:avLst/>
          </a:prstGeom>
        </p:spPr>
        <p:txBody>
          <a:bodyPr wrap="square">
            <a:spAutoFit/>
          </a:bodyPr>
          <a:lstStyle/>
          <a:p>
            <a:pPr lvl="0" algn="ctr">
              <a:lnSpc>
                <a:spcPct val="150000"/>
              </a:lnSpc>
              <a:spcBef>
                <a:spcPct val="20000"/>
              </a:spcBef>
            </a:pPr>
            <a:r>
              <a:rPr lang="hu-HU" sz="2400" b="1" dirty="0" err="1">
                <a:solidFill>
                  <a:prstClr val="black"/>
                </a:solidFill>
                <a:latin typeface="Segoe UI" panose="020B0502040204020203" pitchFamily="34" charset="0"/>
                <a:ea typeface="Segoe UI" panose="020B0502040204020203" pitchFamily="34" charset="0"/>
                <a:cs typeface="Segoe UI" panose="020B0502040204020203" pitchFamily="34" charset="0"/>
              </a:rPr>
              <a:t>Elements</a:t>
            </a:r>
            <a:r>
              <a:rPr lang="hu-HU" sz="2400" b="1" dirty="0">
                <a:solidFill>
                  <a:prstClr val="black"/>
                </a:solidFill>
                <a:latin typeface="Segoe UI" panose="020B0502040204020203" pitchFamily="34" charset="0"/>
                <a:ea typeface="Segoe UI" panose="020B0502040204020203" pitchFamily="34" charset="0"/>
                <a:cs typeface="Segoe UI" panose="020B0502040204020203" pitchFamily="34" charset="0"/>
              </a:rPr>
              <a:t> of Year-end </a:t>
            </a:r>
            <a:r>
              <a:rPr lang="hu-HU" sz="2400" b="1" dirty="0" err="1">
                <a:solidFill>
                  <a:prstClr val="black"/>
                </a:solidFill>
                <a:latin typeface="Segoe UI" panose="020B0502040204020203" pitchFamily="34" charset="0"/>
                <a:ea typeface="Segoe UI" panose="020B0502040204020203" pitchFamily="34" charset="0"/>
                <a:cs typeface="Segoe UI" panose="020B0502040204020203" pitchFamily="34" charset="0"/>
              </a:rPr>
              <a:t>report</a:t>
            </a:r>
            <a:r>
              <a:rPr lang="hu-HU" sz="2400" b="1" dirty="0">
                <a:solidFill>
                  <a:prstClr val="black"/>
                </a:solidFill>
                <a:latin typeface="Segoe UI" panose="020B0502040204020203" pitchFamily="34" charset="0"/>
                <a:ea typeface="Segoe UI" panose="020B0502040204020203" pitchFamily="34" charset="0"/>
                <a:cs typeface="Segoe UI" panose="020B0502040204020203" pitchFamily="34" charset="0"/>
              </a:rPr>
              <a:t> I.</a:t>
            </a:r>
          </a:p>
        </p:txBody>
      </p:sp>
      <p:cxnSp>
        <p:nvCxnSpPr>
          <p:cNvPr id="4" name="Egyenes összekötő 3"/>
          <p:cNvCxnSpPr/>
          <p:nvPr/>
        </p:nvCxnSpPr>
        <p:spPr>
          <a:xfrm>
            <a:off x="112452" y="692696"/>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4989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title"/>
          </p:nvPr>
        </p:nvSpPr>
        <p:spPr>
          <a:xfrm>
            <a:off x="-21771" y="34400"/>
            <a:ext cx="9165771" cy="577530"/>
          </a:xfrm>
          <a:prstGeom prst="rect">
            <a:avLst/>
          </a:prstGeom>
        </p:spPr>
        <p:txBody>
          <a:bodyPr wrap="square">
            <a:spAutoFit/>
          </a:bodyPr>
          <a:lstStyle/>
          <a:p>
            <a:pPr lvl="0">
              <a:lnSpc>
                <a:spcPct val="150000"/>
              </a:lnSpc>
              <a:spcBef>
                <a:spcPct val="20000"/>
              </a:spcBef>
            </a:pPr>
            <a:r>
              <a:rPr lang="hu-HU" sz="2400" dirty="0" err="1">
                <a:solidFill>
                  <a:prstClr val="black"/>
                </a:solidFill>
              </a:rPr>
              <a:t>Elements</a:t>
            </a:r>
            <a:r>
              <a:rPr lang="hu-HU" sz="2400" dirty="0">
                <a:solidFill>
                  <a:prstClr val="black"/>
                </a:solidFill>
              </a:rPr>
              <a:t> of Year-end </a:t>
            </a:r>
            <a:r>
              <a:rPr lang="hu-HU" sz="2400" dirty="0" err="1">
                <a:solidFill>
                  <a:prstClr val="black"/>
                </a:solidFill>
              </a:rPr>
              <a:t>report</a:t>
            </a:r>
            <a:r>
              <a:rPr lang="hu-HU" sz="2400" dirty="0">
                <a:solidFill>
                  <a:prstClr val="black"/>
                </a:solidFill>
              </a:rPr>
              <a:t> </a:t>
            </a:r>
            <a:r>
              <a:rPr lang="hu-HU" sz="2400" b="1" dirty="0">
                <a:solidFill>
                  <a:prstClr val="black"/>
                </a:solidFill>
                <a:latin typeface="Segoe UI" panose="020B0502040204020203" pitchFamily="34" charset="0"/>
                <a:ea typeface="Segoe UI" panose="020B0502040204020203" pitchFamily="34" charset="0"/>
                <a:cs typeface="Segoe UI" panose="020B0502040204020203" pitchFamily="34" charset="0"/>
              </a:rPr>
              <a:t>II.</a:t>
            </a:r>
          </a:p>
        </p:txBody>
      </p:sp>
      <p:graphicFrame>
        <p:nvGraphicFramePr>
          <p:cNvPr id="8" name="Tartalom helye 7"/>
          <p:cNvGraphicFramePr>
            <a:graphicFrameLocks noGrp="1"/>
          </p:cNvGraphicFramePr>
          <p:nvPr>
            <p:ph sz="half" idx="2"/>
            <p:extLst>
              <p:ext uri="{D42A27DB-BD31-4B8C-83A1-F6EECF244321}">
                <p14:modId xmlns:p14="http://schemas.microsoft.com/office/powerpoint/2010/main" val="1185863003"/>
              </p:ext>
            </p:extLst>
          </p:nvPr>
        </p:nvGraphicFramePr>
        <p:xfrm>
          <a:off x="179512" y="692696"/>
          <a:ext cx="8856984"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6021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title"/>
          </p:nvPr>
        </p:nvSpPr>
        <p:spPr>
          <a:xfrm>
            <a:off x="-21771" y="34400"/>
            <a:ext cx="9165771" cy="577530"/>
          </a:xfrm>
          <a:prstGeom prst="rect">
            <a:avLst/>
          </a:prstGeom>
        </p:spPr>
        <p:txBody>
          <a:bodyPr wrap="square">
            <a:spAutoFit/>
          </a:bodyPr>
          <a:lstStyle/>
          <a:p>
            <a:pPr lvl="0">
              <a:lnSpc>
                <a:spcPct val="150000"/>
              </a:lnSpc>
              <a:spcBef>
                <a:spcPct val="20000"/>
              </a:spcBef>
            </a:pPr>
            <a:r>
              <a:rPr lang="hu-HU" sz="2400" dirty="0" err="1">
                <a:solidFill>
                  <a:prstClr val="black"/>
                </a:solidFill>
              </a:rPr>
              <a:t>Elements</a:t>
            </a:r>
            <a:r>
              <a:rPr lang="hu-HU" sz="2400" dirty="0">
                <a:solidFill>
                  <a:prstClr val="black"/>
                </a:solidFill>
              </a:rPr>
              <a:t> of Year-end </a:t>
            </a:r>
            <a:r>
              <a:rPr lang="hu-HU" sz="2400" dirty="0" err="1">
                <a:solidFill>
                  <a:prstClr val="black"/>
                </a:solidFill>
              </a:rPr>
              <a:t>report</a:t>
            </a:r>
            <a:r>
              <a:rPr lang="hu-HU" sz="2400" dirty="0">
                <a:solidFill>
                  <a:prstClr val="black"/>
                </a:solidFill>
              </a:rPr>
              <a:t> </a:t>
            </a:r>
            <a:r>
              <a:rPr lang="hu-HU" sz="2400" b="1" dirty="0">
                <a:solidFill>
                  <a:prstClr val="black"/>
                </a:solidFill>
                <a:latin typeface="Segoe UI" panose="020B0502040204020203" pitchFamily="34" charset="0"/>
                <a:ea typeface="Segoe UI" panose="020B0502040204020203" pitchFamily="34" charset="0"/>
                <a:cs typeface="Segoe UI" panose="020B0502040204020203" pitchFamily="34" charset="0"/>
              </a:rPr>
              <a:t>III.</a:t>
            </a:r>
          </a:p>
        </p:txBody>
      </p:sp>
      <p:graphicFrame>
        <p:nvGraphicFramePr>
          <p:cNvPr id="3" name="Tartalom helye 2"/>
          <p:cNvGraphicFramePr>
            <a:graphicFrameLocks noGrp="1"/>
          </p:cNvGraphicFramePr>
          <p:nvPr>
            <p:ph sz="half" idx="2"/>
            <p:extLst>
              <p:ext uri="{D42A27DB-BD31-4B8C-83A1-F6EECF244321}">
                <p14:modId xmlns:p14="http://schemas.microsoft.com/office/powerpoint/2010/main" val="453936755"/>
              </p:ext>
            </p:extLst>
          </p:nvPr>
        </p:nvGraphicFramePr>
        <p:xfrm>
          <a:off x="0" y="692696"/>
          <a:ext cx="9108504" cy="5616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9787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latin typeface="Segoe UI" panose="020B0502040204020203" pitchFamily="34" charset="0"/>
                <a:ea typeface="Segoe UI" panose="020B0502040204020203" pitchFamily="34" charset="0"/>
                <a:cs typeface="Segoe UI" panose="020B0502040204020203" pitchFamily="34" charset="0"/>
              </a:rPr>
              <a:t>Websites</a:t>
            </a:r>
            <a:endParaRPr lang="hu-HU" dirty="0">
              <a:latin typeface="Segoe UI" panose="020B0502040204020203" pitchFamily="34" charset="0"/>
              <a:ea typeface="Segoe UI" panose="020B0502040204020203" pitchFamily="34" charset="0"/>
              <a:cs typeface="Segoe UI" panose="020B0502040204020203" pitchFamily="34" charset="0"/>
            </a:endParaRPr>
          </a:p>
        </p:txBody>
      </p:sp>
      <p:sp>
        <p:nvSpPr>
          <p:cNvPr id="5" name="Szövegdoboz 4"/>
          <p:cNvSpPr txBox="1"/>
          <p:nvPr/>
        </p:nvSpPr>
        <p:spPr>
          <a:xfrm>
            <a:off x="395536" y="980728"/>
            <a:ext cx="8496944" cy="3416320"/>
          </a:xfrm>
          <a:prstGeom prst="rect">
            <a:avLst/>
          </a:prstGeom>
          <a:noFill/>
        </p:spPr>
        <p:txBody>
          <a:bodyPr wrap="square" rtlCol="0">
            <a:spAutoFit/>
          </a:bodyPr>
          <a:lstStyle/>
          <a:p>
            <a:r>
              <a:rPr lang="hu-HU" u="sng" dirty="0">
                <a:hlinkClick r:id="rId2"/>
              </a:rPr>
              <a:t>http://ngmszakmaiteruletek.kormany.hu/edp-jelentes</a:t>
            </a:r>
            <a:endParaRPr lang="hu-HU" dirty="0"/>
          </a:p>
          <a:p>
            <a:r>
              <a:rPr lang="hu-HU" u="sng" dirty="0">
                <a:hlinkClick r:id="rId3"/>
              </a:rPr>
              <a:t>http://www.ksh.hu/edp_jelentes</a:t>
            </a:r>
            <a:endParaRPr lang="hu-HU" dirty="0"/>
          </a:p>
          <a:p>
            <a:r>
              <a:rPr lang="hu-HU" dirty="0">
                <a:hlinkClick r:id="rId4"/>
              </a:rPr>
              <a:t>http://www.allamkincstar.gov.hu/en/</a:t>
            </a:r>
            <a:endParaRPr lang="hu-HU" dirty="0"/>
          </a:p>
          <a:p>
            <a:r>
              <a:rPr lang="hu-HU" dirty="0">
                <a:hlinkClick r:id="rId5"/>
              </a:rPr>
              <a:t>https://www.asz.hu/</a:t>
            </a:r>
            <a:endParaRPr lang="hu-HU" dirty="0"/>
          </a:p>
          <a:p>
            <a:r>
              <a:rPr lang="hu-HU" dirty="0">
                <a:hlinkClick r:id="rId6"/>
              </a:rPr>
              <a:t>http://www.parlament.hu/web/koltsegvetesi-tanacs</a:t>
            </a:r>
            <a:endParaRPr lang="hu-HU" dirty="0"/>
          </a:p>
          <a:p>
            <a:r>
              <a:rPr lang="hu-HU" dirty="0">
                <a:hlinkClick r:id="rId7"/>
              </a:rPr>
              <a:t>http://www.parlament.hu/</a:t>
            </a:r>
            <a:endParaRPr lang="hu-HU" dirty="0"/>
          </a:p>
          <a:p>
            <a:r>
              <a:rPr lang="hu-HU" dirty="0">
                <a:hlinkClick r:id="rId8"/>
              </a:rPr>
              <a:t>http://www.kormany.hu/</a:t>
            </a:r>
            <a:endParaRPr lang="hu-HU" dirty="0"/>
          </a:p>
          <a:p>
            <a:r>
              <a:rPr lang="hu-HU" dirty="0">
                <a:hlinkClick r:id="rId9"/>
              </a:rPr>
              <a:t>http://www.akk.hu/</a:t>
            </a:r>
            <a:endParaRPr lang="hu-HU" dirty="0"/>
          </a:p>
          <a:p>
            <a:endParaRPr lang="hu-HU" dirty="0"/>
          </a:p>
          <a:p>
            <a:endParaRPr lang="hu-HU" dirty="0"/>
          </a:p>
          <a:p>
            <a:endParaRPr lang="hu-HU" dirty="0"/>
          </a:p>
          <a:p>
            <a:endParaRPr lang="hu-HU" dirty="0"/>
          </a:p>
        </p:txBody>
      </p:sp>
    </p:spTree>
    <p:extLst>
      <p:ext uri="{BB962C8B-B14F-4D97-AF65-F5344CB8AC3E}">
        <p14:creationId xmlns:p14="http://schemas.microsoft.com/office/powerpoint/2010/main" val="3435440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 számának helye 3"/>
          <p:cNvSpPr>
            <a:spLocks noGrp="1"/>
          </p:cNvSpPr>
          <p:nvPr>
            <p:ph type="sldNum" sz="quarter" idx="4294967295"/>
          </p:nvPr>
        </p:nvSpPr>
        <p:spPr>
          <a:xfrm>
            <a:off x="6876256" y="6406514"/>
            <a:ext cx="2133600" cy="365125"/>
          </a:xfrm>
          <a:prstGeom prst="rect">
            <a:avLst/>
          </a:prstGeom>
        </p:spPr>
        <p:txBody>
          <a:bodyPr vert="horz" lIns="91440" tIns="45720" rIns="91440" bIns="45720" rtlCol="0" anchor="ctr"/>
          <a:lstStyle/>
          <a:p>
            <a:fld id="{C7A22EB2-0342-4DD7-941B-0EE5FE384140}" type="slidenum">
              <a:rPr lang="x-none" sz="1600" b="0">
                <a:solidFill>
                  <a:schemeClr val="bg1"/>
                </a:solidFill>
              </a:rPr>
              <a:pPr/>
              <a:t>66</a:t>
            </a:fld>
            <a:endParaRPr lang="x-none" sz="1600" b="0">
              <a:solidFill>
                <a:schemeClr val="bg1"/>
              </a:solidFill>
            </a:endParaRPr>
          </a:p>
        </p:txBody>
      </p:sp>
      <p:sp>
        <p:nvSpPr>
          <p:cNvPr id="4" name="Tartalom helye 3"/>
          <p:cNvSpPr>
            <a:spLocks noGrp="1"/>
          </p:cNvSpPr>
          <p:nvPr>
            <p:ph sz="half" idx="2"/>
          </p:nvPr>
        </p:nvSpPr>
        <p:spPr>
          <a:xfrm>
            <a:off x="1512" y="2492896"/>
            <a:ext cx="9142487" cy="765008"/>
          </a:xfrm>
        </p:spPr>
        <p:txBody>
          <a:bodyPr>
            <a:normAutofit/>
          </a:bodyPr>
          <a:lstStyle/>
          <a:p>
            <a:pPr algn="ctr"/>
            <a:r>
              <a:rPr lang="hu-HU" sz="3600" b="1" dirty="0" err="1">
                <a:latin typeface="Segoe UI" panose="020B0502040204020203" pitchFamily="34" charset="0"/>
                <a:ea typeface="Segoe UI" panose="020B0502040204020203" pitchFamily="34" charset="0"/>
                <a:cs typeface="Segoe UI" panose="020B0502040204020203" pitchFamily="34" charset="0"/>
              </a:rPr>
              <a:t>Thank</a:t>
            </a:r>
            <a:r>
              <a:rPr lang="hu-HU" sz="3600" b="1" dirty="0">
                <a:latin typeface="Segoe UI" panose="020B0502040204020203" pitchFamily="34" charset="0"/>
                <a:ea typeface="Segoe UI" panose="020B0502040204020203" pitchFamily="34" charset="0"/>
                <a:cs typeface="Segoe UI" panose="020B0502040204020203" pitchFamily="34" charset="0"/>
              </a:rPr>
              <a:t> </a:t>
            </a:r>
            <a:r>
              <a:rPr lang="hu-HU" sz="3600" b="1" dirty="0" err="1">
                <a:latin typeface="Segoe UI" panose="020B0502040204020203" pitchFamily="34" charset="0"/>
                <a:ea typeface="Segoe UI" panose="020B0502040204020203" pitchFamily="34" charset="0"/>
                <a:cs typeface="Segoe UI" panose="020B0502040204020203" pitchFamily="34" charset="0"/>
              </a:rPr>
              <a:t>you</a:t>
            </a:r>
            <a:r>
              <a:rPr lang="hu-HU" sz="3600" b="1" dirty="0">
                <a:latin typeface="Segoe UI" panose="020B0502040204020203" pitchFamily="34" charset="0"/>
                <a:ea typeface="Segoe UI" panose="020B0502040204020203" pitchFamily="34" charset="0"/>
                <a:cs typeface="Segoe UI" panose="020B0502040204020203" pitchFamily="34" charset="0"/>
              </a:rPr>
              <a:t> </a:t>
            </a:r>
            <a:r>
              <a:rPr lang="hu-HU" sz="3600" b="1" dirty="0" err="1">
                <a:latin typeface="Segoe UI" panose="020B0502040204020203" pitchFamily="34" charset="0"/>
                <a:ea typeface="Segoe UI" panose="020B0502040204020203" pitchFamily="34" charset="0"/>
                <a:cs typeface="Segoe UI" panose="020B0502040204020203" pitchFamily="34" charset="0"/>
              </a:rPr>
              <a:t>for</a:t>
            </a:r>
            <a:r>
              <a:rPr lang="hu-HU" sz="3600" b="1" dirty="0">
                <a:latin typeface="Segoe UI" panose="020B0502040204020203" pitchFamily="34" charset="0"/>
                <a:ea typeface="Segoe UI" panose="020B0502040204020203" pitchFamily="34" charset="0"/>
                <a:cs typeface="Segoe UI" panose="020B0502040204020203" pitchFamily="34" charset="0"/>
              </a:rPr>
              <a:t> </a:t>
            </a:r>
            <a:r>
              <a:rPr lang="hu-HU" sz="3600" b="1" dirty="0" err="1">
                <a:latin typeface="Segoe UI" panose="020B0502040204020203" pitchFamily="34" charset="0"/>
                <a:ea typeface="Segoe UI" panose="020B0502040204020203" pitchFamily="34" charset="0"/>
                <a:cs typeface="Segoe UI" panose="020B0502040204020203" pitchFamily="34" charset="0"/>
              </a:rPr>
              <a:t>your</a:t>
            </a:r>
            <a:r>
              <a:rPr lang="hu-HU" sz="3600" b="1" dirty="0">
                <a:latin typeface="Segoe UI" panose="020B0502040204020203" pitchFamily="34" charset="0"/>
                <a:ea typeface="Segoe UI" panose="020B0502040204020203" pitchFamily="34" charset="0"/>
                <a:cs typeface="Segoe UI" panose="020B0502040204020203" pitchFamily="34" charset="0"/>
              </a:rPr>
              <a:t> </a:t>
            </a:r>
            <a:r>
              <a:rPr lang="hu-HU" sz="3600" b="1" dirty="0" err="1">
                <a:latin typeface="Segoe UI" panose="020B0502040204020203" pitchFamily="34" charset="0"/>
                <a:ea typeface="Segoe UI" panose="020B0502040204020203" pitchFamily="34" charset="0"/>
                <a:cs typeface="Segoe UI" panose="020B0502040204020203" pitchFamily="34" charset="0"/>
              </a:rPr>
              <a:t>attention</a:t>
            </a:r>
            <a:r>
              <a:rPr lang="hu-HU" sz="3600" b="1" dirty="0">
                <a:latin typeface="Segoe UI" panose="020B0502040204020203" pitchFamily="34" charset="0"/>
                <a:ea typeface="Segoe UI" panose="020B0502040204020203" pitchFamily="34" charset="0"/>
                <a:cs typeface="Segoe UI" panose="020B0502040204020203" pitchFamily="34" charset="0"/>
              </a:rPr>
              <a:t>!</a:t>
            </a:r>
          </a:p>
        </p:txBody>
      </p:sp>
    </p:spTree>
    <p:extLst>
      <p:ext uri="{BB962C8B-B14F-4D97-AF65-F5344CB8AC3E}">
        <p14:creationId xmlns:p14="http://schemas.microsoft.com/office/powerpoint/2010/main" val="3630227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Autofit/>
          </a:bodyPr>
          <a:lstStyle/>
          <a:p>
            <a:r>
              <a:rPr lang="hu-HU" sz="2400" dirty="0">
                <a:latin typeface="Segoe UI" panose="020B0502040204020203" pitchFamily="34" charset="0"/>
                <a:ea typeface="Segoe UI" panose="020B0502040204020203" pitchFamily="34" charset="0"/>
                <a:cs typeface="Segoe UI" panose="020B0502040204020203" pitchFamily="34" charset="0"/>
              </a:rPr>
              <a:t>The </a:t>
            </a:r>
            <a:r>
              <a:rPr lang="hu-HU" sz="2400" dirty="0" err="1">
                <a:latin typeface="Segoe UI" panose="020B0502040204020203" pitchFamily="34" charset="0"/>
                <a:ea typeface="Segoe UI" panose="020B0502040204020203" pitchFamily="34" charset="0"/>
                <a:cs typeface="Segoe UI" panose="020B0502040204020203" pitchFamily="34" charset="0"/>
              </a:rPr>
              <a:t>required</a:t>
            </a:r>
            <a:r>
              <a:rPr lang="hu-HU" sz="2400" dirty="0">
                <a:latin typeface="Segoe UI" panose="020B0502040204020203" pitchFamily="34" charset="0"/>
                <a:ea typeface="Segoe UI" panose="020B0502040204020203" pitchFamily="34" charset="0"/>
                <a:cs typeface="Segoe UI" panose="020B0502040204020203" pitchFamily="34" charset="0"/>
              </a:rPr>
              <a:t> </a:t>
            </a:r>
            <a:r>
              <a:rPr lang="hu-HU" sz="2400" dirty="0" err="1">
                <a:latin typeface="Segoe UI" panose="020B0502040204020203" pitchFamily="34" charset="0"/>
                <a:ea typeface="Segoe UI" panose="020B0502040204020203" pitchFamily="34" charset="0"/>
                <a:cs typeface="Segoe UI" panose="020B0502040204020203" pitchFamily="34" charset="0"/>
              </a:rPr>
              <a:t>fiscal</a:t>
            </a:r>
            <a:r>
              <a:rPr lang="hu-HU" sz="2400" dirty="0">
                <a:latin typeface="Segoe UI" panose="020B0502040204020203" pitchFamily="34" charset="0"/>
                <a:ea typeface="Segoe UI" panose="020B0502040204020203" pitchFamily="34" charset="0"/>
                <a:cs typeface="Segoe UI" panose="020B0502040204020203" pitchFamily="34" charset="0"/>
              </a:rPr>
              <a:t> </a:t>
            </a:r>
            <a:r>
              <a:rPr lang="hu-HU" sz="2400" dirty="0" err="1">
                <a:latin typeface="Segoe UI" panose="020B0502040204020203" pitchFamily="34" charset="0"/>
                <a:ea typeface="Segoe UI" panose="020B0502040204020203" pitchFamily="34" charset="0"/>
                <a:cs typeface="Segoe UI" panose="020B0502040204020203" pitchFamily="34" charset="0"/>
              </a:rPr>
              <a:t>adjustment</a:t>
            </a:r>
            <a:r>
              <a:rPr lang="hu-HU" sz="2400" dirty="0">
                <a:latin typeface="Segoe UI" panose="020B0502040204020203" pitchFamily="34" charset="0"/>
                <a:ea typeface="Segoe UI" panose="020B0502040204020203" pitchFamily="34" charset="0"/>
                <a:cs typeface="Segoe UI" panose="020B0502040204020203" pitchFamily="34" charset="0"/>
              </a:rPr>
              <a:t> </a:t>
            </a:r>
            <a:r>
              <a:rPr lang="hu-HU" sz="2400" dirty="0" err="1">
                <a:latin typeface="Segoe UI" panose="020B0502040204020203" pitchFamily="34" charset="0"/>
                <a:ea typeface="Segoe UI" panose="020B0502040204020203" pitchFamily="34" charset="0"/>
                <a:cs typeface="Segoe UI" panose="020B0502040204020203" pitchFamily="34" charset="0"/>
              </a:rPr>
              <a:t>preventive</a:t>
            </a:r>
            <a:r>
              <a:rPr lang="hu-HU" sz="2400" dirty="0">
                <a:latin typeface="Segoe UI" panose="020B0502040204020203" pitchFamily="34" charset="0"/>
                <a:ea typeface="Segoe UI" panose="020B0502040204020203" pitchFamily="34" charset="0"/>
                <a:cs typeface="Segoe UI" panose="020B0502040204020203" pitchFamily="34" charset="0"/>
              </a:rPr>
              <a:t> </a:t>
            </a:r>
            <a:r>
              <a:rPr lang="hu-HU" sz="2400" dirty="0" err="1">
                <a:latin typeface="Segoe UI" panose="020B0502040204020203" pitchFamily="34" charset="0"/>
                <a:ea typeface="Segoe UI" panose="020B0502040204020203" pitchFamily="34" charset="0"/>
                <a:cs typeface="Segoe UI" panose="020B0502040204020203" pitchFamily="34" charset="0"/>
              </a:rPr>
              <a:t>arm</a:t>
            </a:r>
            <a:r>
              <a:rPr lang="hu-HU" sz="2400" dirty="0">
                <a:latin typeface="Segoe UI" panose="020B0502040204020203" pitchFamily="34" charset="0"/>
                <a:ea typeface="Segoe UI" panose="020B0502040204020203" pitchFamily="34" charset="0"/>
                <a:cs typeface="Segoe UI" panose="020B0502040204020203" pitchFamily="34" charset="0"/>
              </a:rPr>
              <a:t> </a:t>
            </a:r>
            <a:r>
              <a:rPr lang="hu-HU" sz="2400" dirty="0" err="1">
                <a:latin typeface="Segoe UI" panose="020B0502040204020203" pitchFamily="34" charset="0"/>
                <a:ea typeface="Segoe UI" panose="020B0502040204020203" pitchFamily="34" charset="0"/>
                <a:cs typeface="Segoe UI" panose="020B0502040204020203" pitchFamily="34" charset="0"/>
              </a:rPr>
              <a:t>depends</a:t>
            </a:r>
            <a:r>
              <a:rPr lang="hu-HU" sz="2400" dirty="0">
                <a:latin typeface="Segoe UI" panose="020B0502040204020203" pitchFamily="34" charset="0"/>
                <a:ea typeface="Segoe UI" panose="020B0502040204020203" pitchFamily="34" charset="0"/>
                <a:cs typeface="Segoe UI" panose="020B0502040204020203" pitchFamily="34" charset="0"/>
              </a:rPr>
              <a:t> </a:t>
            </a:r>
            <a:r>
              <a:rPr lang="hu-HU" sz="2400" dirty="0" err="1">
                <a:latin typeface="Segoe UI" panose="020B0502040204020203" pitchFamily="34" charset="0"/>
                <a:ea typeface="Segoe UI" panose="020B0502040204020203" pitchFamily="34" charset="0"/>
                <a:cs typeface="Segoe UI" panose="020B0502040204020203" pitchFamily="34" charset="0"/>
              </a:rPr>
              <a:t>on</a:t>
            </a:r>
            <a:r>
              <a:rPr lang="hu-HU" sz="2400" dirty="0">
                <a:latin typeface="Segoe UI" panose="020B0502040204020203" pitchFamily="34" charset="0"/>
                <a:ea typeface="Segoe UI" panose="020B0502040204020203" pitchFamily="34" charset="0"/>
                <a:cs typeface="Segoe UI" panose="020B0502040204020203" pitchFamily="34" charset="0"/>
              </a:rPr>
              <a:t> </a:t>
            </a:r>
            <a:r>
              <a:rPr lang="hu-HU" sz="2400" dirty="0" err="1">
                <a:latin typeface="Segoe UI" panose="020B0502040204020203" pitchFamily="34" charset="0"/>
                <a:ea typeface="Segoe UI" panose="020B0502040204020203" pitchFamily="34" charset="0"/>
                <a:cs typeface="Segoe UI" panose="020B0502040204020203" pitchFamily="34" charset="0"/>
              </a:rPr>
              <a:t>many</a:t>
            </a:r>
            <a:r>
              <a:rPr lang="hu-HU" sz="2400" dirty="0">
                <a:latin typeface="Segoe UI" panose="020B0502040204020203" pitchFamily="34" charset="0"/>
                <a:ea typeface="Segoe UI" panose="020B0502040204020203" pitchFamily="34" charset="0"/>
                <a:cs typeface="Segoe UI" panose="020B0502040204020203" pitchFamily="34" charset="0"/>
              </a:rPr>
              <a:t> </a:t>
            </a:r>
            <a:r>
              <a:rPr lang="hu-HU" sz="2400" dirty="0" err="1">
                <a:latin typeface="Segoe UI" panose="020B0502040204020203" pitchFamily="34" charset="0"/>
                <a:ea typeface="Segoe UI" panose="020B0502040204020203" pitchFamily="34" charset="0"/>
                <a:cs typeface="Segoe UI" panose="020B0502040204020203" pitchFamily="34" charset="0"/>
              </a:rPr>
              <a:t>factors</a:t>
            </a:r>
            <a:endParaRPr lang="hu-HU" sz="2400" dirty="0">
              <a:latin typeface="Segoe UI" panose="020B0502040204020203" pitchFamily="34" charset="0"/>
              <a:ea typeface="Segoe UI" panose="020B0502040204020203" pitchFamily="34" charset="0"/>
              <a:cs typeface="Segoe UI" panose="020B0502040204020203" pitchFamily="34" charset="0"/>
            </a:endParaRPr>
          </a:p>
        </p:txBody>
      </p:sp>
      <p:sp>
        <p:nvSpPr>
          <p:cNvPr id="3" name="Szövegdoboz 2"/>
          <p:cNvSpPr txBox="1"/>
          <p:nvPr/>
        </p:nvSpPr>
        <p:spPr>
          <a:xfrm>
            <a:off x="102990" y="5887725"/>
            <a:ext cx="8856984" cy="338554"/>
          </a:xfrm>
          <a:prstGeom prst="rect">
            <a:avLst/>
          </a:prstGeom>
          <a:noFill/>
        </p:spPr>
        <p:txBody>
          <a:bodyPr wrap="square" rtlCol="0">
            <a:spAutoFit/>
          </a:bodyPr>
          <a:lstStyle/>
          <a:p>
            <a:r>
              <a:rPr lang="hu-HU" sz="800" i="1" dirty="0" err="1">
                <a:latin typeface="Segoe UI" panose="020B0502040204020203" pitchFamily="34" charset="0"/>
                <a:ea typeface="Segoe UI" panose="020B0502040204020203" pitchFamily="34" charset="0"/>
                <a:cs typeface="Segoe UI" panose="020B0502040204020203" pitchFamily="34" charset="0"/>
              </a:rPr>
              <a:t>Source</a:t>
            </a:r>
            <a:r>
              <a:rPr lang="hu-HU" sz="800" i="1" dirty="0">
                <a:latin typeface="Segoe UI" panose="020B0502040204020203" pitchFamily="34" charset="0"/>
                <a:ea typeface="Segoe UI" panose="020B0502040204020203" pitchFamily="34" charset="0"/>
                <a:cs typeface="Segoe UI" panose="020B0502040204020203" pitchFamily="34" charset="0"/>
              </a:rPr>
              <a:t>: </a:t>
            </a:r>
            <a:r>
              <a:rPr lang="hu-HU" sz="800" dirty="0" err="1"/>
              <a:t>Communication</a:t>
            </a:r>
            <a:r>
              <a:rPr lang="hu-HU" sz="800" dirty="0"/>
              <a:t> </a:t>
            </a:r>
            <a:r>
              <a:rPr lang="hu-HU" sz="800" dirty="0" err="1"/>
              <a:t>from</a:t>
            </a:r>
            <a:r>
              <a:rPr lang="hu-HU" sz="800" dirty="0"/>
              <a:t> </a:t>
            </a:r>
            <a:r>
              <a:rPr lang="hu-HU" sz="800" dirty="0" err="1"/>
              <a:t>the</a:t>
            </a:r>
            <a:r>
              <a:rPr lang="hu-HU" sz="800" dirty="0"/>
              <a:t> </a:t>
            </a:r>
            <a:r>
              <a:rPr lang="hu-HU" sz="800" dirty="0" err="1"/>
              <a:t>Commission</a:t>
            </a:r>
            <a:r>
              <a:rPr lang="hu-HU" sz="800" dirty="0"/>
              <a:t> </a:t>
            </a:r>
            <a:r>
              <a:rPr lang="hu-HU" sz="800" dirty="0" err="1"/>
              <a:t>to</a:t>
            </a:r>
            <a:r>
              <a:rPr lang="hu-HU" sz="800" dirty="0"/>
              <a:t> </a:t>
            </a:r>
            <a:r>
              <a:rPr lang="hu-HU" sz="800" dirty="0" err="1"/>
              <a:t>the</a:t>
            </a:r>
            <a:r>
              <a:rPr lang="hu-HU" sz="800" dirty="0"/>
              <a:t> </a:t>
            </a:r>
            <a:r>
              <a:rPr lang="hu-HU" sz="800"/>
              <a:t>European Parliament, </a:t>
            </a:r>
            <a:r>
              <a:rPr lang="hu-HU" sz="800" err="1"/>
              <a:t>the</a:t>
            </a:r>
            <a:r>
              <a:rPr lang="hu-HU" sz="800"/>
              <a:t> Council, </a:t>
            </a:r>
            <a:r>
              <a:rPr lang="hu-HU" sz="800" dirty="0" err="1"/>
              <a:t>the</a:t>
            </a:r>
            <a:r>
              <a:rPr lang="hu-HU" sz="800" dirty="0"/>
              <a:t> European </a:t>
            </a:r>
            <a:r>
              <a:rPr lang="hu-HU" sz="800" err="1"/>
              <a:t>Central</a:t>
            </a:r>
            <a:r>
              <a:rPr lang="hu-HU" sz="800"/>
              <a:t> Bank, </a:t>
            </a:r>
            <a:r>
              <a:rPr lang="hu-HU" sz="800" dirty="0" err="1"/>
              <a:t>the</a:t>
            </a:r>
            <a:r>
              <a:rPr lang="hu-HU" sz="800" dirty="0"/>
              <a:t> </a:t>
            </a:r>
            <a:r>
              <a:rPr lang="hu-HU" sz="800" dirty="0" err="1"/>
              <a:t>Economic</a:t>
            </a:r>
            <a:r>
              <a:rPr lang="hu-HU" sz="800" dirty="0"/>
              <a:t> and </a:t>
            </a:r>
            <a:r>
              <a:rPr lang="hu-HU" sz="800" err="1"/>
              <a:t>Social</a:t>
            </a:r>
            <a:r>
              <a:rPr lang="hu-HU" sz="800"/>
              <a:t> Committee, </a:t>
            </a:r>
            <a:r>
              <a:rPr lang="hu-HU" sz="800" dirty="0" err="1"/>
              <a:t>the</a:t>
            </a:r>
            <a:r>
              <a:rPr lang="hu-HU" sz="800" dirty="0"/>
              <a:t> </a:t>
            </a:r>
            <a:r>
              <a:rPr lang="hu-HU" sz="800" dirty="0" err="1"/>
              <a:t>Committee</a:t>
            </a:r>
            <a:r>
              <a:rPr lang="hu-HU" sz="800" dirty="0"/>
              <a:t> of </a:t>
            </a:r>
            <a:r>
              <a:rPr lang="hu-HU" sz="800" dirty="0" err="1"/>
              <a:t>the</a:t>
            </a:r>
            <a:r>
              <a:rPr lang="hu-HU" sz="800" dirty="0"/>
              <a:t> </a:t>
            </a:r>
            <a:r>
              <a:rPr lang="hu-HU" sz="800" dirty="0" err="1"/>
              <a:t>Regions</a:t>
            </a:r>
            <a:r>
              <a:rPr lang="hu-HU" sz="800" dirty="0"/>
              <a:t> and </a:t>
            </a:r>
            <a:r>
              <a:rPr lang="hu-HU" sz="800" dirty="0" err="1"/>
              <a:t>the</a:t>
            </a:r>
            <a:r>
              <a:rPr lang="hu-HU" sz="800" dirty="0"/>
              <a:t> European </a:t>
            </a:r>
            <a:r>
              <a:rPr lang="hu-HU" sz="800" dirty="0" err="1"/>
              <a:t>Investment</a:t>
            </a:r>
            <a:r>
              <a:rPr lang="hu-HU" sz="800" dirty="0"/>
              <a:t> Bank: </a:t>
            </a:r>
            <a:r>
              <a:rPr lang="hu-HU" sz="800" dirty="0" err="1"/>
              <a:t>Making</a:t>
            </a:r>
            <a:r>
              <a:rPr lang="hu-HU" sz="800" dirty="0"/>
              <a:t> </a:t>
            </a:r>
            <a:r>
              <a:rPr lang="hu-HU" sz="800" dirty="0" err="1"/>
              <a:t>the</a:t>
            </a:r>
            <a:r>
              <a:rPr lang="hu-HU" sz="800" dirty="0"/>
              <a:t> </a:t>
            </a:r>
            <a:r>
              <a:rPr lang="hu-HU" sz="800" dirty="0" err="1"/>
              <a:t>best</a:t>
            </a:r>
            <a:r>
              <a:rPr lang="hu-HU" sz="800" dirty="0"/>
              <a:t> </a:t>
            </a:r>
            <a:r>
              <a:rPr lang="hu-HU" sz="800" dirty="0" err="1"/>
              <a:t>use</a:t>
            </a:r>
            <a:r>
              <a:rPr lang="hu-HU" sz="800" dirty="0"/>
              <a:t> of </a:t>
            </a:r>
            <a:r>
              <a:rPr lang="hu-HU" sz="800" dirty="0" err="1"/>
              <a:t>the</a:t>
            </a:r>
            <a:r>
              <a:rPr lang="hu-HU" sz="800" dirty="0"/>
              <a:t> </a:t>
            </a:r>
            <a:r>
              <a:rPr lang="hu-HU" sz="800" dirty="0" err="1"/>
              <a:t>flexibility</a:t>
            </a:r>
            <a:r>
              <a:rPr lang="hu-HU" sz="800" dirty="0"/>
              <a:t> </a:t>
            </a:r>
            <a:r>
              <a:rPr lang="hu-HU" sz="800" dirty="0" err="1"/>
              <a:t>within</a:t>
            </a:r>
            <a:r>
              <a:rPr lang="hu-HU" sz="800" dirty="0"/>
              <a:t> </a:t>
            </a:r>
            <a:r>
              <a:rPr lang="hu-HU" sz="800" dirty="0" err="1"/>
              <a:t>the</a:t>
            </a:r>
            <a:r>
              <a:rPr lang="hu-HU" sz="800" dirty="0"/>
              <a:t> </a:t>
            </a:r>
            <a:r>
              <a:rPr lang="hu-HU" sz="800" dirty="0" err="1"/>
              <a:t>existing</a:t>
            </a:r>
            <a:r>
              <a:rPr lang="hu-HU" sz="800" dirty="0"/>
              <a:t> </a:t>
            </a:r>
            <a:r>
              <a:rPr lang="hu-HU" sz="800" dirty="0" err="1"/>
              <a:t>rules</a:t>
            </a:r>
            <a:r>
              <a:rPr lang="hu-HU" sz="800" dirty="0"/>
              <a:t> </a:t>
            </a:r>
            <a:r>
              <a:rPr lang="hu-HU" sz="800" dirty="0" err="1"/>
              <a:t>of</a:t>
            </a:r>
            <a:r>
              <a:rPr lang="hu-HU" sz="800" dirty="0"/>
              <a:t> </a:t>
            </a:r>
            <a:r>
              <a:rPr lang="hu-HU" sz="800" dirty="0" err="1"/>
              <a:t>the</a:t>
            </a:r>
            <a:r>
              <a:rPr lang="hu-HU" sz="800" dirty="0"/>
              <a:t> </a:t>
            </a:r>
            <a:r>
              <a:rPr lang="hu-HU" sz="800" dirty="0" err="1"/>
              <a:t>Stability</a:t>
            </a:r>
            <a:r>
              <a:rPr lang="hu-HU" sz="800" dirty="0"/>
              <a:t> and </a:t>
            </a:r>
            <a:r>
              <a:rPr lang="hu-HU" sz="800" dirty="0" err="1"/>
              <a:t>Growth</a:t>
            </a:r>
            <a:r>
              <a:rPr lang="hu-HU" sz="800" dirty="0"/>
              <a:t> </a:t>
            </a:r>
            <a:r>
              <a:rPr lang="hu-HU" sz="800" dirty="0" err="1"/>
              <a:t>Pact</a:t>
            </a:r>
            <a:r>
              <a:rPr lang="hu-HU" sz="800" dirty="0"/>
              <a:t> (</a:t>
            </a:r>
            <a:r>
              <a:rPr lang="hu-HU" sz="800" dirty="0">
                <a:hlinkClick r:id="rId3"/>
              </a:rPr>
              <a:t>COM(2015) </a:t>
            </a:r>
            <a:r>
              <a:rPr lang="hu-HU" sz="800">
                <a:hlinkClick r:id="rId3"/>
              </a:rPr>
              <a:t>12 final</a:t>
            </a:r>
            <a:r>
              <a:rPr lang="hu-HU" sz="800"/>
              <a:t>, </a:t>
            </a:r>
            <a:r>
              <a:rPr lang="hu-HU" sz="800" dirty="0"/>
              <a:t>13.1.2015)</a:t>
            </a:r>
            <a:endParaRPr lang="hu-HU" sz="800" dirty="0">
              <a:latin typeface="Segoe UI" panose="020B0502040204020203" pitchFamily="34" charset="0"/>
              <a:ea typeface="Segoe UI" panose="020B0502040204020203" pitchFamily="34" charset="0"/>
              <a:cs typeface="Segoe UI" panose="020B0502040204020203" pitchFamily="34" charset="0"/>
            </a:endParaRPr>
          </a:p>
        </p:txBody>
      </p:sp>
      <p:cxnSp>
        <p:nvCxnSpPr>
          <p:cNvPr id="5" name="Egyenes összekötő 4"/>
          <p:cNvCxnSpPr/>
          <p:nvPr/>
        </p:nvCxnSpPr>
        <p:spPr>
          <a:xfrm>
            <a:off x="107504" y="855762"/>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aphicFrame>
        <p:nvGraphicFramePr>
          <p:cNvPr id="6" name="Táblázat 5"/>
          <p:cNvGraphicFramePr>
            <a:graphicFrameLocks noGrp="1"/>
          </p:cNvGraphicFramePr>
          <p:nvPr>
            <p:extLst>
              <p:ext uri="{D42A27DB-BD31-4B8C-83A1-F6EECF244321}">
                <p14:modId xmlns:p14="http://schemas.microsoft.com/office/powerpoint/2010/main" val="3332579634"/>
              </p:ext>
            </p:extLst>
          </p:nvPr>
        </p:nvGraphicFramePr>
        <p:xfrm>
          <a:off x="179512" y="1052737"/>
          <a:ext cx="8712967" cy="4752527"/>
        </p:xfrm>
        <a:graphic>
          <a:graphicData uri="http://schemas.openxmlformats.org/drawingml/2006/table">
            <a:tbl>
              <a:tblPr/>
              <a:tblGrid>
                <a:gridCol w="1744679">
                  <a:extLst>
                    <a:ext uri="{9D8B030D-6E8A-4147-A177-3AD203B41FA5}">
                      <a16:colId xmlns:a16="http://schemas.microsoft.com/office/drawing/2014/main" val="20000"/>
                    </a:ext>
                  </a:extLst>
                </a:gridCol>
                <a:gridCol w="2514008">
                  <a:extLst>
                    <a:ext uri="{9D8B030D-6E8A-4147-A177-3AD203B41FA5}">
                      <a16:colId xmlns:a16="http://schemas.microsoft.com/office/drawing/2014/main" val="20001"/>
                    </a:ext>
                  </a:extLst>
                </a:gridCol>
                <a:gridCol w="2232356">
                  <a:extLst>
                    <a:ext uri="{9D8B030D-6E8A-4147-A177-3AD203B41FA5}">
                      <a16:colId xmlns:a16="http://schemas.microsoft.com/office/drawing/2014/main" val="20002"/>
                    </a:ext>
                  </a:extLst>
                </a:gridCol>
                <a:gridCol w="2221924">
                  <a:extLst>
                    <a:ext uri="{9D8B030D-6E8A-4147-A177-3AD203B41FA5}">
                      <a16:colId xmlns:a16="http://schemas.microsoft.com/office/drawing/2014/main" val="20003"/>
                    </a:ext>
                  </a:extLst>
                </a:gridCol>
              </a:tblGrid>
              <a:tr h="746827">
                <a:tc>
                  <a:txBody>
                    <a:bodyPr/>
                    <a:lstStyle/>
                    <a:p>
                      <a:pPr algn="l" fontAlgn="b"/>
                      <a:endParaRPr lang="hu-HU" sz="1400" b="0" i="0" u="none" strike="noStrike" dirty="0">
                        <a:solidFill>
                          <a:srgbClr val="000000"/>
                        </a:solidFill>
                        <a:effectLst/>
                        <a:latin typeface="Segoe UI"/>
                      </a:endParaRPr>
                    </a:p>
                  </a:txBody>
                  <a:tcPr marL="7392" marR="7392" marT="7392"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hu-HU" sz="1400" b="1" i="0" u="none" strike="noStrike" dirty="0" err="1">
                          <a:solidFill>
                            <a:srgbClr val="FFFFFF"/>
                          </a:solidFill>
                          <a:effectLst/>
                          <a:latin typeface="Segoe UI"/>
                        </a:rPr>
                        <a:t>Condition</a:t>
                      </a:r>
                      <a:endParaRPr lang="hu-HU" sz="1400" b="1" i="0" u="none" strike="noStrike" dirty="0">
                        <a:solidFill>
                          <a:srgbClr val="FFFFFF"/>
                        </a:solidFill>
                        <a:effectLst/>
                        <a:latin typeface="Segoe UI"/>
                      </a:endParaRPr>
                    </a:p>
                  </a:txBody>
                  <a:tcPr marL="7392" marR="7392" marT="73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US" sz="1400" b="1" i="0" u="none" strike="noStrike" noProof="0" dirty="0">
                          <a:solidFill>
                            <a:srgbClr val="FFFFFF"/>
                          </a:solidFill>
                          <a:effectLst/>
                          <a:latin typeface="Segoe UI"/>
                        </a:rPr>
                        <a:t>Debt ≤ 60% and no sustainability risk</a:t>
                      </a:r>
                    </a:p>
                  </a:txBody>
                  <a:tcPr marL="7392" marR="7392" marT="73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US" sz="1400" b="1" i="0" u="none" strike="noStrike" noProof="0" dirty="0">
                          <a:solidFill>
                            <a:srgbClr val="FFFFFF"/>
                          </a:solidFill>
                          <a:effectLst/>
                          <a:latin typeface="Segoe UI"/>
                        </a:rPr>
                        <a:t>Debt &gt; 60% or sustainability risk</a:t>
                      </a:r>
                    </a:p>
                  </a:txBody>
                  <a:tcPr marL="7392" marR="7392" marT="73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extLst>
                  <a:ext uri="{0D108BD9-81ED-4DB2-BD59-A6C34878D82A}">
                    <a16:rowId xmlns:a16="http://schemas.microsoft.com/office/drawing/2014/main" val="10000"/>
                  </a:ext>
                </a:extLst>
              </a:tr>
              <a:tr h="624617">
                <a:tc>
                  <a:txBody>
                    <a:bodyPr/>
                    <a:lstStyle/>
                    <a:p>
                      <a:pPr algn="ctr" fontAlgn="ctr"/>
                      <a:r>
                        <a:rPr lang="hu-HU" sz="1400" b="1" i="0" u="none" strike="noStrike">
                          <a:solidFill>
                            <a:srgbClr val="FFFFFF"/>
                          </a:solidFill>
                          <a:effectLst/>
                          <a:latin typeface="Segoe UI"/>
                        </a:rPr>
                        <a:t>Exceptionally bad times</a:t>
                      </a:r>
                    </a:p>
                  </a:txBody>
                  <a:tcPr marL="7392" marR="7392" marT="73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6365C"/>
                    </a:solidFill>
                  </a:tcPr>
                </a:tc>
                <a:tc>
                  <a:txBody>
                    <a:bodyPr/>
                    <a:lstStyle/>
                    <a:p>
                      <a:pPr algn="ctr" fontAlgn="ctr"/>
                      <a:r>
                        <a:rPr lang="hu-HU" sz="1400" b="1" i="0" u="none" strike="noStrike">
                          <a:solidFill>
                            <a:srgbClr val="FFFFFF"/>
                          </a:solidFill>
                          <a:effectLst/>
                          <a:latin typeface="Segoe UI"/>
                        </a:rPr>
                        <a:t>Real growth &lt;0 or output gap &lt;-4</a:t>
                      </a:r>
                    </a:p>
                  </a:txBody>
                  <a:tcPr marL="7392" marR="7392" marT="73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gridSpan="2">
                  <a:txBody>
                    <a:bodyPr/>
                    <a:lstStyle/>
                    <a:p>
                      <a:pPr algn="ctr" fontAlgn="ctr"/>
                      <a:r>
                        <a:rPr lang="en-US" sz="1400" b="1" i="0" u="none" strike="noStrike" noProof="0" dirty="0">
                          <a:solidFill>
                            <a:srgbClr val="000000"/>
                          </a:solidFill>
                          <a:effectLst/>
                          <a:latin typeface="Segoe UI"/>
                        </a:rPr>
                        <a:t>No adjustment needed</a:t>
                      </a:r>
                    </a:p>
                  </a:txBody>
                  <a:tcPr marL="7392" marR="7392" marT="73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hu-HU"/>
                    </a:p>
                  </a:txBody>
                  <a:tcPr/>
                </a:tc>
                <a:extLst>
                  <a:ext uri="{0D108BD9-81ED-4DB2-BD59-A6C34878D82A}">
                    <a16:rowId xmlns:a16="http://schemas.microsoft.com/office/drawing/2014/main" val="10001"/>
                  </a:ext>
                </a:extLst>
              </a:tr>
              <a:tr h="624617">
                <a:tc>
                  <a:txBody>
                    <a:bodyPr/>
                    <a:lstStyle/>
                    <a:p>
                      <a:pPr algn="ctr" fontAlgn="ctr"/>
                      <a:r>
                        <a:rPr lang="hu-HU" sz="1400" b="1" i="0" u="none" strike="noStrike">
                          <a:solidFill>
                            <a:srgbClr val="FFFFFF"/>
                          </a:solidFill>
                          <a:effectLst/>
                          <a:latin typeface="Segoe UI"/>
                        </a:rPr>
                        <a:t>Very bad times</a:t>
                      </a:r>
                    </a:p>
                  </a:txBody>
                  <a:tcPr marL="7392" marR="7392" marT="73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6365C"/>
                    </a:solidFill>
                  </a:tcPr>
                </a:tc>
                <a:tc>
                  <a:txBody>
                    <a:bodyPr/>
                    <a:lstStyle/>
                    <a:p>
                      <a:pPr algn="ctr" fontAlgn="ctr"/>
                      <a:r>
                        <a:rPr lang="hu-HU" sz="1400" b="1" i="0" u="none" strike="noStrike">
                          <a:solidFill>
                            <a:srgbClr val="FFFFFF"/>
                          </a:solidFill>
                          <a:effectLst/>
                          <a:latin typeface="Segoe UI"/>
                        </a:rPr>
                        <a:t> -4≤ output gap &lt;-3</a:t>
                      </a:r>
                    </a:p>
                  </a:txBody>
                  <a:tcPr marL="7392" marR="7392" marT="73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US" sz="1400" b="1" i="0" u="none" strike="noStrike" noProof="0" dirty="0">
                          <a:solidFill>
                            <a:srgbClr val="000000"/>
                          </a:solidFill>
                          <a:effectLst/>
                          <a:latin typeface="Segoe UI"/>
                        </a:rPr>
                        <a:t>0</a:t>
                      </a:r>
                    </a:p>
                  </a:txBody>
                  <a:tcPr marL="7392" marR="7392" marT="73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noProof="0" dirty="0">
                          <a:solidFill>
                            <a:srgbClr val="000000"/>
                          </a:solidFill>
                          <a:effectLst/>
                          <a:latin typeface="Segoe UI"/>
                        </a:rPr>
                        <a:t>0.25</a:t>
                      </a:r>
                    </a:p>
                  </a:txBody>
                  <a:tcPr marL="7392" marR="7392" marT="73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18400">
                <a:tc>
                  <a:txBody>
                    <a:bodyPr/>
                    <a:lstStyle/>
                    <a:p>
                      <a:pPr algn="ctr" fontAlgn="ctr"/>
                      <a:r>
                        <a:rPr lang="hu-HU" sz="1400" b="1" i="0" u="none" strike="noStrike">
                          <a:solidFill>
                            <a:srgbClr val="FFFFFF"/>
                          </a:solidFill>
                          <a:effectLst/>
                          <a:latin typeface="Segoe UI"/>
                        </a:rPr>
                        <a:t>Bad times</a:t>
                      </a:r>
                    </a:p>
                  </a:txBody>
                  <a:tcPr marL="7392" marR="7392" marT="73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6365C"/>
                    </a:solidFill>
                  </a:tcPr>
                </a:tc>
                <a:tc>
                  <a:txBody>
                    <a:bodyPr/>
                    <a:lstStyle/>
                    <a:p>
                      <a:pPr algn="ctr" fontAlgn="ctr"/>
                      <a:r>
                        <a:rPr lang="hu-HU" sz="1400" b="1" i="0" u="none" strike="noStrike">
                          <a:solidFill>
                            <a:srgbClr val="FFFFFF"/>
                          </a:solidFill>
                          <a:effectLst/>
                          <a:latin typeface="Segoe UI"/>
                        </a:rPr>
                        <a:t> -3≤ output gap &lt;-1.5</a:t>
                      </a:r>
                    </a:p>
                  </a:txBody>
                  <a:tcPr marL="7392" marR="7392" marT="73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US" sz="1400" b="1" i="0" u="none" strike="noStrike" noProof="0" dirty="0">
                          <a:solidFill>
                            <a:srgbClr val="000000"/>
                          </a:solidFill>
                          <a:effectLst/>
                          <a:latin typeface="Segoe UI"/>
                        </a:rPr>
                        <a:t>0 </a:t>
                      </a:r>
                      <a:r>
                        <a:rPr lang="en-US" sz="1400" b="0" i="0" u="none" strike="noStrike" noProof="0" dirty="0">
                          <a:solidFill>
                            <a:srgbClr val="000000"/>
                          </a:solidFill>
                          <a:effectLst/>
                          <a:latin typeface="Segoe UI"/>
                        </a:rPr>
                        <a:t>if growth </a:t>
                      </a:r>
                      <a:r>
                        <a:rPr lang="en-US" sz="1400" b="0" i="0" u="none" strike="noStrike" noProof="0">
                          <a:solidFill>
                            <a:srgbClr val="000000"/>
                          </a:solidFill>
                          <a:effectLst/>
                          <a:latin typeface="Segoe UI"/>
                        </a:rPr>
                        <a:t>below potential</a:t>
                      </a:r>
                      <a:r>
                        <a:rPr lang="en-US" sz="1400" b="1" i="0" u="none" strike="noStrike" noProof="0">
                          <a:solidFill>
                            <a:srgbClr val="000000"/>
                          </a:solidFill>
                          <a:effectLst/>
                          <a:latin typeface="Segoe UI"/>
                        </a:rPr>
                        <a:t>, </a:t>
                      </a:r>
                      <a:r>
                        <a:rPr lang="en-US" sz="1400" b="1" i="0" u="none" strike="noStrike" noProof="0" dirty="0">
                          <a:solidFill>
                            <a:srgbClr val="000000"/>
                          </a:solidFill>
                          <a:effectLst/>
                          <a:latin typeface="Segoe UI"/>
                        </a:rPr>
                        <a:t>0.25 </a:t>
                      </a:r>
                      <a:r>
                        <a:rPr lang="en-US" sz="1400" b="0" i="0" u="none" strike="noStrike" noProof="0" dirty="0">
                          <a:solidFill>
                            <a:srgbClr val="000000"/>
                          </a:solidFill>
                          <a:effectLst/>
                          <a:latin typeface="Segoe UI"/>
                        </a:rPr>
                        <a:t>if growth above potential</a:t>
                      </a:r>
                      <a:endParaRPr lang="en-US" sz="1400" b="1" i="0" u="none" strike="noStrike" noProof="0" dirty="0">
                        <a:solidFill>
                          <a:srgbClr val="000000"/>
                        </a:solidFill>
                        <a:effectLst/>
                        <a:latin typeface="Segoe UI"/>
                      </a:endParaRPr>
                    </a:p>
                  </a:txBody>
                  <a:tcPr marL="7392" marR="7392" marT="73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noProof="0" dirty="0">
                          <a:solidFill>
                            <a:srgbClr val="000000"/>
                          </a:solidFill>
                          <a:effectLst/>
                          <a:latin typeface="Segoe UI"/>
                        </a:rPr>
                        <a:t>0.25 </a:t>
                      </a:r>
                      <a:r>
                        <a:rPr lang="en-US" sz="1400" b="0" i="0" u="none" strike="noStrike" noProof="0" dirty="0">
                          <a:solidFill>
                            <a:srgbClr val="000000"/>
                          </a:solidFill>
                          <a:effectLst/>
                          <a:latin typeface="Segoe UI"/>
                        </a:rPr>
                        <a:t>if growth </a:t>
                      </a:r>
                      <a:r>
                        <a:rPr lang="en-US" sz="1400" b="0" i="0" u="none" strike="noStrike" noProof="0">
                          <a:solidFill>
                            <a:srgbClr val="000000"/>
                          </a:solidFill>
                          <a:effectLst/>
                          <a:latin typeface="Segoe UI"/>
                        </a:rPr>
                        <a:t>below potential</a:t>
                      </a:r>
                      <a:r>
                        <a:rPr lang="en-US" sz="1400" b="1" i="0" u="none" strike="noStrike" noProof="0">
                          <a:solidFill>
                            <a:srgbClr val="000000"/>
                          </a:solidFill>
                          <a:effectLst/>
                          <a:latin typeface="Segoe UI"/>
                        </a:rPr>
                        <a:t>, </a:t>
                      </a:r>
                      <a:r>
                        <a:rPr lang="en-US" sz="1400" b="1" i="0" u="none" strike="noStrike" noProof="0" dirty="0">
                          <a:solidFill>
                            <a:srgbClr val="000000"/>
                          </a:solidFill>
                          <a:effectLst/>
                          <a:latin typeface="Segoe UI"/>
                        </a:rPr>
                        <a:t>0.5 </a:t>
                      </a:r>
                      <a:r>
                        <a:rPr lang="en-US" sz="1400" b="0" i="0" u="none" strike="noStrike" noProof="0" dirty="0">
                          <a:solidFill>
                            <a:srgbClr val="000000"/>
                          </a:solidFill>
                          <a:effectLst/>
                          <a:latin typeface="Segoe UI"/>
                        </a:rPr>
                        <a:t>if growth above potential</a:t>
                      </a:r>
                      <a:endParaRPr lang="en-US" sz="1400" b="1" i="0" u="none" strike="noStrike" noProof="0" dirty="0">
                        <a:solidFill>
                          <a:srgbClr val="000000"/>
                        </a:solidFill>
                        <a:effectLst/>
                        <a:latin typeface="Segoe UI"/>
                      </a:endParaRPr>
                    </a:p>
                  </a:txBody>
                  <a:tcPr marL="7392" marR="7392" marT="73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24617">
                <a:tc>
                  <a:txBody>
                    <a:bodyPr/>
                    <a:lstStyle/>
                    <a:p>
                      <a:pPr algn="ctr" fontAlgn="ctr"/>
                      <a:r>
                        <a:rPr lang="hu-HU" sz="1400" b="1" i="0" u="none" strike="noStrike">
                          <a:solidFill>
                            <a:srgbClr val="FFFFFF"/>
                          </a:solidFill>
                          <a:effectLst/>
                          <a:latin typeface="Segoe UI"/>
                        </a:rPr>
                        <a:t>Normal times</a:t>
                      </a:r>
                    </a:p>
                  </a:txBody>
                  <a:tcPr marL="7392" marR="7392" marT="73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6365C"/>
                    </a:solidFill>
                  </a:tcPr>
                </a:tc>
                <a:tc>
                  <a:txBody>
                    <a:bodyPr/>
                    <a:lstStyle/>
                    <a:p>
                      <a:pPr algn="ctr" fontAlgn="ctr"/>
                      <a:r>
                        <a:rPr lang="hu-HU" sz="1400" b="1" i="0" u="none" strike="noStrike" dirty="0">
                          <a:solidFill>
                            <a:srgbClr val="FFFFFF"/>
                          </a:solidFill>
                          <a:effectLst/>
                          <a:latin typeface="Segoe UI"/>
                        </a:rPr>
                        <a:t> -1.5≤ output </a:t>
                      </a:r>
                      <a:r>
                        <a:rPr lang="hu-HU" sz="1400" b="1" i="0" u="none" strike="noStrike" dirty="0" err="1">
                          <a:solidFill>
                            <a:srgbClr val="FFFFFF"/>
                          </a:solidFill>
                          <a:effectLst/>
                          <a:latin typeface="Segoe UI"/>
                        </a:rPr>
                        <a:t>gap</a:t>
                      </a:r>
                      <a:r>
                        <a:rPr lang="hu-HU" sz="1400" b="1" i="0" u="none" strike="noStrike" dirty="0">
                          <a:solidFill>
                            <a:srgbClr val="FFFFFF"/>
                          </a:solidFill>
                          <a:effectLst/>
                          <a:latin typeface="Segoe UI"/>
                        </a:rPr>
                        <a:t> &lt;1.5</a:t>
                      </a:r>
                    </a:p>
                  </a:txBody>
                  <a:tcPr marL="7392" marR="7392" marT="73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US" sz="1400" b="1" i="0" u="none" strike="noStrike" noProof="0" dirty="0">
                          <a:solidFill>
                            <a:srgbClr val="000000"/>
                          </a:solidFill>
                          <a:effectLst/>
                          <a:latin typeface="Segoe UI"/>
                        </a:rPr>
                        <a:t>0.5</a:t>
                      </a:r>
                    </a:p>
                  </a:txBody>
                  <a:tcPr marL="7392" marR="7392" marT="73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noProof="0" dirty="0">
                          <a:solidFill>
                            <a:srgbClr val="000000"/>
                          </a:solidFill>
                          <a:effectLst/>
                          <a:latin typeface="Segoe UI"/>
                        </a:rPr>
                        <a:t>&gt;0.5</a:t>
                      </a:r>
                    </a:p>
                  </a:txBody>
                  <a:tcPr marL="7392" marR="7392" marT="73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113449">
                <a:tc>
                  <a:txBody>
                    <a:bodyPr/>
                    <a:lstStyle/>
                    <a:p>
                      <a:pPr algn="ctr" fontAlgn="ctr"/>
                      <a:r>
                        <a:rPr lang="hu-HU" sz="1400" b="1" i="0" u="none" strike="noStrike" dirty="0">
                          <a:solidFill>
                            <a:srgbClr val="FFFFFF"/>
                          </a:solidFill>
                          <a:effectLst/>
                          <a:latin typeface="Segoe UI"/>
                        </a:rPr>
                        <a:t>Good </a:t>
                      </a:r>
                      <a:r>
                        <a:rPr lang="hu-HU" sz="1400" b="1" i="0" u="none" strike="noStrike" dirty="0" err="1">
                          <a:solidFill>
                            <a:srgbClr val="FFFFFF"/>
                          </a:solidFill>
                          <a:effectLst/>
                          <a:latin typeface="Segoe UI"/>
                        </a:rPr>
                        <a:t>times</a:t>
                      </a:r>
                      <a:endParaRPr lang="hu-HU" sz="1400" b="1" i="0" u="none" strike="noStrike" dirty="0">
                        <a:solidFill>
                          <a:srgbClr val="FFFFFF"/>
                        </a:solidFill>
                        <a:effectLst/>
                        <a:latin typeface="Segoe UI"/>
                      </a:endParaRPr>
                    </a:p>
                  </a:txBody>
                  <a:tcPr marL="7392" marR="7392" marT="73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a:txBody>
                    <a:bodyPr/>
                    <a:lstStyle/>
                    <a:p>
                      <a:pPr algn="ctr" fontAlgn="ctr"/>
                      <a:r>
                        <a:rPr lang="hu-HU" sz="1400" b="1" i="0" u="none" strike="noStrike" dirty="0">
                          <a:solidFill>
                            <a:srgbClr val="FFFFFF"/>
                          </a:solidFill>
                          <a:effectLst/>
                          <a:latin typeface="Segoe UI"/>
                        </a:rPr>
                        <a:t>output </a:t>
                      </a:r>
                      <a:r>
                        <a:rPr lang="hu-HU" sz="1400" b="1" i="0" u="none" strike="noStrike" dirty="0" err="1">
                          <a:solidFill>
                            <a:srgbClr val="FFFFFF"/>
                          </a:solidFill>
                          <a:effectLst/>
                          <a:latin typeface="Segoe UI"/>
                        </a:rPr>
                        <a:t>gap</a:t>
                      </a:r>
                      <a:r>
                        <a:rPr lang="hu-HU" sz="1400" b="1" i="0" u="none" strike="noStrike" dirty="0">
                          <a:solidFill>
                            <a:srgbClr val="FFFFFF"/>
                          </a:solidFill>
                          <a:effectLst/>
                          <a:latin typeface="Segoe UI"/>
                        </a:rPr>
                        <a:t> ≥1.5</a:t>
                      </a:r>
                    </a:p>
                  </a:txBody>
                  <a:tcPr marL="7392" marR="7392" marT="73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US" sz="1400" b="1" i="0" u="none" strike="noStrike" noProof="0" dirty="0">
                          <a:solidFill>
                            <a:srgbClr val="000000"/>
                          </a:solidFill>
                          <a:effectLst/>
                          <a:latin typeface="Segoe UI"/>
                        </a:rPr>
                        <a:t>&gt;0.5 </a:t>
                      </a:r>
                      <a:r>
                        <a:rPr lang="en-US" sz="1400" b="0" i="0" u="none" strike="noStrike" noProof="0" dirty="0">
                          <a:solidFill>
                            <a:srgbClr val="000000"/>
                          </a:solidFill>
                          <a:effectLst/>
                          <a:latin typeface="Segoe UI"/>
                        </a:rPr>
                        <a:t>if growth </a:t>
                      </a:r>
                      <a:r>
                        <a:rPr lang="en-US" sz="1400" b="0" i="0" u="none" strike="noStrike" noProof="0">
                          <a:solidFill>
                            <a:srgbClr val="000000"/>
                          </a:solidFill>
                          <a:effectLst/>
                          <a:latin typeface="Segoe UI"/>
                        </a:rPr>
                        <a:t>below potential</a:t>
                      </a:r>
                      <a:r>
                        <a:rPr lang="en-US" sz="1400" b="1" i="0" u="none" strike="noStrike" noProof="0">
                          <a:solidFill>
                            <a:srgbClr val="000000"/>
                          </a:solidFill>
                          <a:effectLst/>
                          <a:latin typeface="Segoe UI"/>
                        </a:rPr>
                        <a:t>, </a:t>
                      </a:r>
                      <a:r>
                        <a:rPr lang="en-US" sz="1400" b="1" i="0" u="none" strike="noStrike" noProof="0" dirty="0">
                          <a:solidFill>
                            <a:srgbClr val="000000"/>
                          </a:solidFill>
                          <a:effectLst/>
                          <a:latin typeface="Segoe UI"/>
                        </a:rPr>
                        <a:t>≥0.75 </a:t>
                      </a:r>
                      <a:r>
                        <a:rPr lang="en-US" sz="1400" b="0" i="0" u="none" strike="noStrike" noProof="0" dirty="0">
                          <a:solidFill>
                            <a:srgbClr val="000000"/>
                          </a:solidFill>
                          <a:effectLst/>
                          <a:latin typeface="Segoe UI"/>
                        </a:rPr>
                        <a:t>if growth above potential</a:t>
                      </a:r>
                      <a:endParaRPr lang="en-US" sz="1400" b="1" i="0" u="none" strike="noStrike" noProof="0" dirty="0">
                        <a:solidFill>
                          <a:srgbClr val="000000"/>
                        </a:solidFill>
                        <a:effectLst/>
                        <a:latin typeface="Segoe UI"/>
                      </a:endParaRPr>
                    </a:p>
                  </a:txBody>
                  <a:tcPr marL="7392" marR="7392" marT="73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noProof="0" dirty="0">
                          <a:solidFill>
                            <a:srgbClr val="000000"/>
                          </a:solidFill>
                          <a:effectLst/>
                          <a:latin typeface="Segoe UI"/>
                        </a:rPr>
                        <a:t>≥0.75 </a:t>
                      </a:r>
                      <a:r>
                        <a:rPr lang="en-US" sz="1400" b="0" i="0" u="none" strike="noStrike" noProof="0" dirty="0">
                          <a:solidFill>
                            <a:srgbClr val="000000"/>
                          </a:solidFill>
                          <a:effectLst/>
                          <a:latin typeface="Segoe UI"/>
                        </a:rPr>
                        <a:t>if growth </a:t>
                      </a:r>
                      <a:r>
                        <a:rPr lang="en-US" sz="1400" b="0" i="0" u="none" strike="noStrike" noProof="0">
                          <a:solidFill>
                            <a:srgbClr val="000000"/>
                          </a:solidFill>
                          <a:effectLst/>
                          <a:latin typeface="Segoe UI"/>
                        </a:rPr>
                        <a:t>below potential</a:t>
                      </a:r>
                      <a:r>
                        <a:rPr lang="en-US" sz="1400" b="1" i="0" u="none" strike="noStrike" noProof="0">
                          <a:solidFill>
                            <a:srgbClr val="000000"/>
                          </a:solidFill>
                          <a:effectLst/>
                          <a:latin typeface="Segoe UI"/>
                        </a:rPr>
                        <a:t>, </a:t>
                      </a:r>
                      <a:r>
                        <a:rPr lang="en-US" sz="1400" b="1" i="0" u="none" strike="noStrike" noProof="0" dirty="0">
                          <a:solidFill>
                            <a:srgbClr val="000000"/>
                          </a:solidFill>
                          <a:effectLst/>
                          <a:latin typeface="Segoe UI"/>
                        </a:rPr>
                        <a:t>≥1 </a:t>
                      </a:r>
                      <a:r>
                        <a:rPr lang="en-US" sz="1400" b="0" i="0" u="none" strike="noStrike" noProof="0" dirty="0">
                          <a:solidFill>
                            <a:srgbClr val="000000"/>
                          </a:solidFill>
                          <a:effectLst/>
                          <a:latin typeface="Segoe UI"/>
                        </a:rPr>
                        <a:t>if growth above potential</a:t>
                      </a:r>
                      <a:endParaRPr lang="en-US" sz="1400" b="1" i="0" u="none" strike="noStrike" noProof="0" dirty="0">
                        <a:solidFill>
                          <a:srgbClr val="000000"/>
                        </a:solidFill>
                        <a:effectLst/>
                        <a:latin typeface="Segoe UI"/>
                      </a:endParaRPr>
                    </a:p>
                  </a:txBody>
                  <a:tcPr marL="7392" marR="7392" marT="73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591796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2400" dirty="0" err="1">
                <a:latin typeface="Segoe UI" panose="020B0502040204020203" pitchFamily="34" charset="0"/>
                <a:ea typeface="Segoe UI" panose="020B0502040204020203" pitchFamily="34" charset="0"/>
                <a:cs typeface="Segoe UI" panose="020B0502040204020203" pitchFamily="34" charset="0"/>
              </a:rPr>
              <a:t>Preconditions</a:t>
            </a:r>
            <a:r>
              <a:rPr lang="hu-HU" sz="2400" dirty="0">
                <a:latin typeface="Segoe UI" panose="020B0502040204020203" pitchFamily="34" charset="0"/>
                <a:ea typeface="Segoe UI" panose="020B0502040204020203" pitchFamily="34" charset="0"/>
                <a:cs typeface="Segoe UI" panose="020B0502040204020203" pitchFamily="34" charset="0"/>
              </a:rPr>
              <a:t> of </a:t>
            </a:r>
            <a:r>
              <a:rPr lang="hu-HU" sz="2400" dirty="0" err="1">
                <a:latin typeface="Segoe UI" panose="020B0502040204020203" pitchFamily="34" charset="0"/>
                <a:ea typeface="Segoe UI" panose="020B0502040204020203" pitchFamily="34" charset="0"/>
                <a:cs typeface="Segoe UI" panose="020B0502040204020203" pitchFamily="34" charset="0"/>
              </a:rPr>
              <a:t>launching</a:t>
            </a:r>
            <a:r>
              <a:rPr lang="hu-HU" sz="2400" dirty="0">
                <a:latin typeface="Segoe UI" panose="020B0502040204020203" pitchFamily="34" charset="0"/>
                <a:ea typeface="Segoe UI" panose="020B0502040204020203" pitchFamily="34" charset="0"/>
                <a:cs typeface="Segoe UI" panose="020B0502040204020203" pitchFamily="34" charset="0"/>
              </a:rPr>
              <a:t> </a:t>
            </a:r>
            <a:r>
              <a:rPr lang="hu-HU" sz="2400" dirty="0" err="1">
                <a:latin typeface="Segoe UI" panose="020B0502040204020203" pitchFamily="34" charset="0"/>
                <a:ea typeface="Segoe UI" panose="020B0502040204020203" pitchFamily="34" charset="0"/>
                <a:cs typeface="Segoe UI" panose="020B0502040204020203" pitchFamily="34" charset="0"/>
              </a:rPr>
              <a:t>Significant</a:t>
            </a:r>
            <a:r>
              <a:rPr lang="hu-HU" sz="2400" dirty="0">
                <a:latin typeface="Segoe UI" panose="020B0502040204020203" pitchFamily="34" charset="0"/>
                <a:ea typeface="Segoe UI" panose="020B0502040204020203" pitchFamily="34" charset="0"/>
                <a:cs typeface="Segoe UI" panose="020B0502040204020203" pitchFamily="34" charset="0"/>
              </a:rPr>
              <a:t> </a:t>
            </a:r>
            <a:r>
              <a:rPr lang="hu-HU" sz="2400" dirty="0" err="1">
                <a:latin typeface="Segoe UI" panose="020B0502040204020203" pitchFamily="34" charset="0"/>
                <a:ea typeface="Segoe UI" panose="020B0502040204020203" pitchFamily="34" charset="0"/>
                <a:cs typeface="Segoe UI" panose="020B0502040204020203" pitchFamily="34" charset="0"/>
              </a:rPr>
              <a:t>Deviation</a:t>
            </a:r>
            <a:r>
              <a:rPr lang="hu-HU" sz="2400" dirty="0">
                <a:latin typeface="Segoe UI" panose="020B0502040204020203" pitchFamily="34" charset="0"/>
                <a:ea typeface="Segoe UI" panose="020B0502040204020203" pitchFamily="34" charset="0"/>
                <a:cs typeface="Segoe UI" panose="020B0502040204020203" pitchFamily="34" charset="0"/>
              </a:rPr>
              <a:t> </a:t>
            </a:r>
            <a:r>
              <a:rPr lang="hu-HU" sz="2400" dirty="0" err="1">
                <a:latin typeface="Segoe UI" panose="020B0502040204020203" pitchFamily="34" charset="0"/>
                <a:ea typeface="Segoe UI" panose="020B0502040204020203" pitchFamily="34" charset="0"/>
                <a:cs typeface="Segoe UI" panose="020B0502040204020203" pitchFamily="34" charset="0"/>
              </a:rPr>
              <a:t>Procedure</a:t>
            </a:r>
            <a:endParaRPr lang="hu-HU" sz="2400" dirty="0">
              <a:latin typeface="Segoe UI" panose="020B0502040204020203" pitchFamily="34" charset="0"/>
              <a:ea typeface="Segoe UI" panose="020B0502040204020203" pitchFamily="34" charset="0"/>
              <a:cs typeface="Segoe UI" panose="020B0502040204020203" pitchFamily="34" charset="0"/>
            </a:endParaRPr>
          </a:p>
        </p:txBody>
      </p:sp>
      <p:sp>
        <p:nvSpPr>
          <p:cNvPr id="4" name="Tartalom helye 3"/>
          <p:cNvSpPr>
            <a:spLocks noGrp="1"/>
          </p:cNvSpPr>
          <p:nvPr>
            <p:ph sz="half" idx="2"/>
          </p:nvPr>
        </p:nvSpPr>
        <p:spPr>
          <a:xfrm>
            <a:off x="179512" y="980729"/>
            <a:ext cx="8712968" cy="4176464"/>
          </a:xfrm>
        </p:spPr>
        <p:txBody>
          <a:bodyPr>
            <a:normAutofit/>
          </a:bodyPr>
          <a:lstStyle/>
          <a:p>
            <a:pPr algn="just">
              <a:lnSpc>
                <a:spcPct val="110000"/>
              </a:lnSpc>
              <a:spcBef>
                <a:spcPts val="600"/>
              </a:spcBef>
              <a:spcAft>
                <a:spcPts val="600"/>
              </a:spcAft>
            </a:pPr>
            <a:r>
              <a:rPr lang="hu-HU" sz="1800" dirty="0" err="1">
                <a:latin typeface="Segoe UI" panose="020B0502040204020203" pitchFamily="34" charset="0"/>
                <a:ea typeface="Segoe UI" panose="020B0502040204020203" pitchFamily="34" charset="0"/>
                <a:cs typeface="Segoe UI" panose="020B0502040204020203" pitchFamily="34" charset="0"/>
              </a:rPr>
              <a:t>In</a:t>
            </a:r>
            <a:r>
              <a:rPr lang="hu-HU" sz="1800" dirty="0">
                <a:latin typeface="Segoe UI" panose="020B0502040204020203" pitchFamily="34" charset="0"/>
                <a:ea typeface="Segoe UI" panose="020B0502040204020203" pitchFamily="34" charset="0"/>
                <a:cs typeface="Segoe UI" panose="020B0502040204020203" pitchFamily="34" charset="0"/>
              </a:rPr>
              <a:t> </a:t>
            </a:r>
            <a:r>
              <a:rPr lang="hu-HU" sz="1800" dirty="0" err="1">
                <a:latin typeface="Segoe UI" panose="020B0502040204020203" pitchFamily="34" charset="0"/>
                <a:ea typeface="Segoe UI" panose="020B0502040204020203" pitchFamily="34" charset="0"/>
                <a:cs typeface="Segoe UI" panose="020B0502040204020203" pitchFamily="34" charset="0"/>
              </a:rPr>
              <a:t>the</a:t>
            </a:r>
            <a:r>
              <a:rPr lang="hu-HU" sz="1800" dirty="0">
                <a:latin typeface="Segoe UI" panose="020B0502040204020203" pitchFamily="34" charset="0"/>
                <a:ea typeface="Segoe UI" panose="020B0502040204020203" pitchFamily="34" charset="0"/>
                <a:cs typeface="Segoe UI" panose="020B0502040204020203" pitchFamily="34" charset="0"/>
              </a:rPr>
              <a:t> </a:t>
            </a:r>
            <a:r>
              <a:rPr lang="hu-HU" sz="1800" dirty="0" err="1">
                <a:latin typeface="Segoe UI" panose="020B0502040204020203" pitchFamily="34" charset="0"/>
                <a:ea typeface="Segoe UI" panose="020B0502040204020203" pitchFamily="34" charset="0"/>
                <a:cs typeface="Segoe UI" panose="020B0502040204020203" pitchFamily="34" charset="0"/>
              </a:rPr>
              <a:t>case</a:t>
            </a:r>
            <a:r>
              <a:rPr lang="hu-HU" sz="1800" dirty="0">
                <a:latin typeface="Segoe UI" panose="020B0502040204020203" pitchFamily="34" charset="0"/>
                <a:ea typeface="Segoe UI" panose="020B0502040204020203" pitchFamily="34" charset="0"/>
                <a:cs typeface="Segoe UI" panose="020B0502040204020203" pitchFamily="34" charset="0"/>
              </a:rPr>
              <a:t> of a </a:t>
            </a:r>
            <a:r>
              <a:rPr lang="hu-HU" sz="1800" dirty="0" err="1">
                <a:latin typeface="Segoe UI" panose="020B0502040204020203" pitchFamily="34" charset="0"/>
                <a:ea typeface="Segoe UI" panose="020B0502040204020203" pitchFamily="34" charset="0"/>
                <a:cs typeface="Segoe UI" panose="020B0502040204020203" pitchFamily="34" charset="0"/>
              </a:rPr>
              <a:t>significant</a:t>
            </a:r>
            <a:r>
              <a:rPr lang="hu-HU" sz="1800" dirty="0">
                <a:latin typeface="Segoe UI" panose="020B0502040204020203" pitchFamily="34" charset="0"/>
                <a:ea typeface="Segoe UI" panose="020B0502040204020203" pitchFamily="34" charset="0"/>
                <a:cs typeface="Segoe UI" panose="020B0502040204020203" pitchFamily="34" charset="0"/>
              </a:rPr>
              <a:t> </a:t>
            </a:r>
            <a:r>
              <a:rPr lang="hu-HU" sz="1800" dirty="0" err="1">
                <a:latin typeface="Segoe UI" panose="020B0502040204020203" pitchFamily="34" charset="0"/>
                <a:ea typeface="Segoe UI" panose="020B0502040204020203" pitchFamily="34" charset="0"/>
                <a:cs typeface="Segoe UI" panose="020B0502040204020203" pitchFamily="34" charset="0"/>
              </a:rPr>
              <a:t>deviation</a:t>
            </a:r>
            <a:r>
              <a:rPr lang="hu-HU" sz="1800" dirty="0">
                <a:latin typeface="Segoe UI" panose="020B0502040204020203" pitchFamily="34" charset="0"/>
                <a:ea typeface="Segoe UI" panose="020B0502040204020203" pitchFamily="34" charset="0"/>
                <a:cs typeface="Segoe UI" panose="020B0502040204020203" pitchFamily="34" charset="0"/>
              </a:rPr>
              <a:t> </a:t>
            </a:r>
            <a:r>
              <a:rPr lang="hu-HU" sz="1800" dirty="0" err="1">
                <a:latin typeface="Segoe UI" panose="020B0502040204020203" pitchFamily="34" charset="0"/>
                <a:ea typeface="Segoe UI" panose="020B0502040204020203" pitchFamily="34" charset="0"/>
                <a:cs typeface="Segoe UI" panose="020B0502040204020203" pitchFamily="34" charset="0"/>
              </a:rPr>
              <a:t>from</a:t>
            </a:r>
            <a:r>
              <a:rPr lang="hu-HU" sz="1800" dirty="0">
                <a:latin typeface="Segoe UI" panose="020B0502040204020203" pitchFamily="34" charset="0"/>
                <a:ea typeface="Segoe UI" panose="020B0502040204020203" pitchFamily="34" charset="0"/>
                <a:cs typeface="Segoe UI" panose="020B0502040204020203" pitchFamily="34" charset="0"/>
              </a:rPr>
              <a:t> </a:t>
            </a:r>
            <a:r>
              <a:rPr lang="hu-HU" sz="1800" dirty="0" err="1">
                <a:latin typeface="Segoe UI" panose="020B0502040204020203" pitchFamily="34" charset="0"/>
                <a:ea typeface="Segoe UI" panose="020B0502040204020203" pitchFamily="34" charset="0"/>
                <a:cs typeface="Segoe UI" panose="020B0502040204020203" pitchFamily="34" charset="0"/>
              </a:rPr>
              <a:t>adequate</a:t>
            </a:r>
            <a:r>
              <a:rPr lang="hu-HU" sz="1800" dirty="0">
                <a:latin typeface="Segoe UI" panose="020B0502040204020203" pitchFamily="34" charset="0"/>
                <a:ea typeface="Segoe UI" panose="020B0502040204020203" pitchFamily="34" charset="0"/>
                <a:cs typeface="Segoe UI" panose="020B0502040204020203" pitchFamily="34" charset="0"/>
              </a:rPr>
              <a:t> </a:t>
            </a:r>
            <a:r>
              <a:rPr lang="hu-HU" sz="1800" dirty="0" err="1">
                <a:latin typeface="Segoe UI" panose="020B0502040204020203" pitchFamily="34" charset="0"/>
                <a:ea typeface="Segoe UI" panose="020B0502040204020203" pitchFamily="34" charset="0"/>
                <a:cs typeface="Segoe UI" panose="020B0502040204020203" pitchFamily="34" charset="0"/>
              </a:rPr>
              <a:t>adjustment</a:t>
            </a:r>
            <a:r>
              <a:rPr lang="hu-HU" sz="1800" dirty="0">
                <a:latin typeface="Segoe UI" panose="020B0502040204020203" pitchFamily="34" charset="0"/>
                <a:ea typeface="Segoe UI" panose="020B0502040204020203" pitchFamily="34" charset="0"/>
                <a:cs typeface="Segoe UI" panose="020B0502040204020203" pitchFamily="34" charset="0"/>
              </a:rPr>
              <a:t> </a:t>
            </a:r>
            <a:r>
              <a:rPr lang="hu-HU" sz="1800" dirty="0" err="1">
                <a:latin typeface="Segoe UI" panose="020B0502040204020203" pitchFamily="34" charset="0"/>
                <a:ea typeface="Segoe UI" panose="020B0502040204020203" pitchFamily="34" charset="0"/>
                <a:cs typeface="Segoe UI" panose="020B0502040204020203" pitchFamily="34" charset="0"/>
              </a:rPr>
              <a:t>path</a:t>
            </a:r>
            <a:r>
              <a:rPr lang="hu-HU" sz="1800" dirty="0">
                <a:latin typeface="Segoe UI" panose="020B0502040204020203" pitchFamily="34" charset="0"/>
                <a:ea typeface="Segoe UI" panose="020B0502040204020203" pitchFamily="34" charset="0"/>
                <a:cs typeface="Segoe UI" panose="020B0502040204020203" pitchFamily="34" charset="0"/>
              </a:rPr>
              <a:t> </a:t>
            </a:r>
            <a:r>
              <a:rPr lang="hu-HU" sz="1800" dirty="0" err="1">
                <a:latin typeface="Segoe UI" panose="020B0502040204020203" pitchFamily="34" charset="0"/>
                <a:ea typeface="Segoe UI" panose="020B0502040204020203" pitchFamily="34" charset="0"/>
                <a:cs typeface="Segoe UI" panose="020B0502040204020203" pitchFamily="34" charset="0"/>
              </a:rPr>
              <a:t>towards</a:t>
            </a:r>
            <a:r>
              <a:rPr lang="hu-HU" sz="1800" dirty="0">
                <a:latin typeface="Segoe UI" panose="020B0502040204020203" pitchFamily="34" charset="0"/>
                <a:ea typeface="Segoe UI" panose="020B0502040204020203" pitchFamily="34" charset="0"/>
                <a:cs typeface="Segoe UI" panose="020B0502040204020203" pitchFamily="34" charset="0"/>
              </a:rPr>
              <a:t> </a:t>
            </a:r>
            <a:r>
              <a:rPr lang="hu-HU" sz="1800" err="1">
                <a:latin typeface="Segoe UI" panose="020B0502040204020203" pitchFamily="34" charset="0"/>
                <a:ea typeface="Segoe UI" panose="020B0502040204020203" pitchFamily="34" charset="0"/>
                <a:cs typeface="Segoe UI" panose="020B0502040204020203" pitchFamily="34" charset="0"/>
              </a:rPr>
              <a:t>the</a:t>
            </a:r>
            <a:r>
              <a:rPr lang="hu-HU" sz="1800">
                <a:latin typeface="Segoe UI" panose="020B0502040204020203" pitchFamily="34" charset="0"/>
                <a:ea typeface="Segoe UI" panose="020B0502040204020203" pitchFamily="34" charset="0"/>
                <a:cs typeface="Segoe UI" panose="020B0502040204020203" pitchFamily="34" charset="0"/>
              </a:rPr>
              <a:t> MTO, </a:t>
            </a:r>
            <a:r>
              <a:rPr lang="hu-HU" sz="1800" dirty="0">
                <a:latin typeface="Segoe UI" panose="020B0502040204020203" pitchFamily="34" charset="0"/>
                <a:ea typeface="Segoe UI" panose="020B0502040204020203" pitchFamily="34" charset="0"/>
                <a:cs typeface="Segoe UI" panose="020B0502040204020203" pitchFamily="34" charset="0"/>
              </a:rPr>
              <a:t>SDP </a:t>
            </a:r>
            <a:r>
              <a:rPr lang="hu-HU" sz="1800" dirty="0" err="1">
                <a:latin typeface="Segoe UI" panose="020B0502040204020203" pitchFamily="34" charset="0"/>
                <a:ea typeface="Segoe UI" panose="020B0502040204020203" pitchFamily="34" charset="0"/>
                <a:cs typeface="Segoe UI" panose="020B0502040204020203" pitchFamily="34" charset="0"/>
              </a:rPr>
              <a:t>can</a:t>
            </a:r>
            <a:r>
              <a:rPr lang="hu-HU" sz="1800" dirty="0">
                <a:latin typeface="Segoe UI" panose="020B0502040204020203" pitchFamily="34" charset="0"/>
                <a:ea typeface="Segoe UI" panose="020B0502040204020203" pitchFamily="34" charset="0"/>
                <a:cs typeface="Segoe UI" panose="020B0502040204020203" pitchFamily="34" charset="0"/>
              </a:rPr>
              <a:t> be </a:t>
            </a:r>
            <a:r>
              <a:rPr lang="hu-HU" sz="1800" dirty="0" err="1">
                <a:latin typeface="Segoe UI" panose="020B0502040204020203" pitchFamily="34" charset="0"/>
                <a:ea typeface="Segoe UI" panose="020B0502040204020203" pitchFamily="34" charset="0"/>
                <a:cs typeface="Segoe UI" panose="020B0502040204020203" pitchFamily="34" charset="0"/>
              </a:rPr>
              <a:t>launched</a:t>
            </a:r>
            <a:r>
              <a:rPr lang="hu-HU" sz="1800" dirty="0">
                <a:latin typeface="Segoe UI" panose="020B0502040204020203" pitchFamily="34" charset="0"/>
                <a:ea typeface="Segoe UI" panose="020B0502040204020203" pitchFamily="34" charset="0"/>
                <a:cs typeface="Segoe UI" panose="020B0502040204020203" pitchFamily="34" charset="0"/>
              </a:rPr>
              <a:t>. T</a:t>
            </a:r>
            <a:r>
              <a:rPr lang="en-US" sz="1800" dirty="0">
                <a:latin typeface="Segoe UI" panose="020B0502040204020203" pitchFamily="34" charset="0"/>
                <a:ea typeface="Segoe UI" panose="020B0502040204020203" pitchFamily="34" charset="0"/>
                <a:cs typeface="Segoe UI" panose="020B0502040204020203" pitchFamily="34" charset="0"/>
              </a:rPr>
              <a:t>he deviation will be considered significant if</a:t>
            </a:r>
            <a:r>
              <a:rPr lang="hu-HU" sz="1800" dirty="0">
                <a:latin typeface="Segoe UI" panose="020B0502040204020203" pitchFamily="34" charset="0"/>
                <a:ea typeface="Segoe UI" panose="020B0502040204020203" pitchFamily="34" charset="0"/>
                <a:cs typeface="Segoe UI" panose="020B0502040204020203" pitchFamily="34" charset="0"/>
              </a:rPr>
              <a:t>:</a:t>
            </a:r>
          </a:p>
          <a:p>
            <a:pPr marL="714375" indent="-457200" algn="just">
              <a:lnSpc>
                <a:spcPct val="110000"/>
              </a:lnSpc>
              <a:spcBef>
                <a:spcPts val="600"/>
              </a:spcBef>
              <a:spcAft>
                <a:spcPts val="600"/>
              </a:spcAft>
              <a:buFont typeface="+mj-lt"/>
              <a:buAutoNum type="alphaLcParenR"/>
            </a:pPr>
            <a:r>
              <a:rPr lang="en-US" sz="1800" dirty="0">
                <a:latin typeface="Segoe UI" panose="020B0502040204020203" pitchFamily="34" charset="0"/>
                <a:ea typeface="Segoe UI" panose="020B0502040204020203" pitchFamily="34" charset="0"/>
                <a:cs typeface="Segoe UI" panose="020B0502040204020203" pitchFamily="34" charset="0"/>
              </a:rPr>
              <a:t>the deviation of the structural balance from the appropriate adjustment path is at least 0.5% of GDP in one single year or at least 0.25% of GDP on average per year in two </a:t>
            </a:r>
            <a:r>
              <a:rPr lang="en-US" sz="1800">
                <a:latin typeface="Segoe UI" panose="020B0502040204020203" pitchFamily="34" charset="0"/>
                <a:ea typeface="Segoe UI" panose="020B0502040204020203" pitchFamily="34" charset="0"/>
                <a:cs typeface="Segoe UI" panose="020B0502040204020203" pitchFamily="34" charset="0"/>
              </a:rPr>
              <a:t>consecutive years</a:t>
            </a:r>
            <a:r>
              <a:rPr lang="hu-HU" sz="1800">
                <a:latin typeface="Segoe UI" panose="020B0502040204020203" pitchFamily="34" charset="0"/>
                <a:ea typeface="Segoe UI" panose="020B0502040204020203" pitchFamily="34" charset="0"/>
                <a:cs typeface="Segoe UI" panose="020B0502040204020203" pitchFamily="34" charset="0"/>
              </a:rPr>
              <a:t>,</a:t>
            </a:r>
            <a:endParaRPr lang="hu-HU" sz="1800" dirty="0">
              <a:latin typeface="Segoe UI" panose="020B0502040204020203" pitchFamily="34" charset="0"/>
              <a:ea typeface="Segoe UI" panose="020B0502040204020203" pitchFamily="34" charset="0"/>
              <a:cs typeface="Segoe UI" panose="020B0502040204020203" pitchFamily="34" charset="0"/>
            </a:endParaRPr>
          </a:p>
          <a:p>
            <a:pPr marL="714375" indent="-457200" algn="just">
              <a:lnSpc>
                <a:spcPct val="110000"/>
              </a:lnSpc>
              <a:spcBef>
                <a:spcPts val="1200"/>
              </a:spcBef>
              <a:spcAft>
                <a:spcPts val="1200"/>
              </a:spcAft>
              <a:buFont typeface="+mj-lt"/>
              <a:buAutoNum type="alphaLcParenR"/>
              <a:tabLst>
                <a:tab pos="628650" algn="l"/>
              </a:tabLst>
            </a:pPr>
            <a:r>
              <a:rPr lang="en-US" sz="1800" dirty="0">
                <a:latin typeface="Segoe UI" panose="020B0502040204020203" pitchFamily="34" charset="0"/>
                <a:ea typeface="Segoe UI" panose="020B0502040204020203" pitchFamily="34" charset="0"/>
                <a:cs typeface="Segoe UI" panose="020B0502040204020203" pitchFamily="34" charset="0"/>
              </a:rPr>
              <a:t>an excess of the rate of growth of expenditure net of discretionary revenue measures over the appropriate adjustment path defined in relation to the reference medium-term rate of growth has had a negative impact on the government balance of at least 0.5 of a percentage point of GDP in one </a:t>
            </a:r>
            <a:r>
              <a:rPr lang="en-US" sz="1800">
                <a:latin typeface="Segoe UI" panose="020B0502040204020203" pitchFamily="34" charset="0"/>
                <a:ea typeface="Segoe UI" panose="020B0502040204020203" pitchFamily="34" charset="0"/>
                <a:cs typeface="Segoe UI" panose="020B0502040204020203" pitchFamily="34" charset="0"/>
              </a:rPr>
              <a:t>single year, </a:t>
            </a:r>
            <a:r>
              <a:rPr lang="en-US" sz="1800" dirty="0">
                <a:latin typeface="Segoe UI" panose="020B0502040204020203" pitchFamily="34" charset="0"/>
                <a:ea typeface="Segoe UI" panose="020B0502040204020203" pitchFamily="34" charset="0"/>
                <a:cs typeface="Segoe UI" panose="020B0502040204020203" pitchFamily="34" charset="0"/>
              </a:rPr>
              <a:t>or at least 0.25% of GDP </a:t>
            </a:r>
            <a:r>
              <a:rPr lang="hu-HU" sz="1800" dirty="0" err="1">
                <a:latin typeface="Segoe UI" panose="020B0502040204020203" pitchFamily="34" charset="0"/>
                <a:ea typeface="Segoe UI" panose="020B0502040204020203" pitchFamily="34" charset="0"/>
                <a:cs typeface="Segoe UI" panose="020B0502040204020203" pitchFamily="34" charset="0"/>
              </a:rPr>
              <a:t>on</a:t>
            </a:r>
            <a:r>
              <a:rPr lang="hu-HU" sz="1800" dirty="0">
                <a:latin typeface="Segoe UI" panose="020B0502040204020203" pitchFamily="34" charset="0"/>
                <a:ea typeface="Segoe UI" panose="020B0502040204020203" pitchFamily="34" charset="0"/>
                <a:cs typeface="Segoe UI" panose="020B0502040204020203" pitchFamily="34" charset="0"/>
              </a:rPr>
              <a:t> </a:t>
            </a:r>
            <a:r>
              <a:rPr lang="hu-HU" sz="1800" dirty="0" err="1">
                <a:latin typeface="Segoe UI" panose="020B0502040204020203" pitchFamily="34" charset="0"/>
                <a:ea typeface="Segoe UI" panose="020B0502040204020203" pitchFamily="34" charset="0"/>
                <a:cs typeface="Segoe UI" panose="020B0502040204020203" pitchFamily="34" charset="0"/>
              </a:rPr>
              <a:t>average</a:t>
            </a:r>
            <a:r>
              <a:rPr lang="hu-HU" sz="1800" dirty="0">
                <a:latin typeface="Segoe UI" panose="020B0502040204020203" pitchFamily="34" charset="0"/>
                <a:ea typeface="Segoe UI" panose="020B0502040204020203" pitchFamily="34" charset="0"/>
                <a:cs typeface="Segoe UI" panose="020B0502040204020203" pitchFamily="34" charset="0"/>
              </a:rPr>
              <a:t> per </a:t>
            </a:r>
            <a:r>
              <a:rPr lang="hu-HU" sz="1800" dirty="0" err="1">
                <a:latin typeface="Segoe UI" panose="020B0502040204020203" pitchFamily="34" charset="0"/>
                <a:ea typeface="Segoe UI" panose="020B0502040204020203" pitchFamily="34" charset="0"/>
                <a:cs typeface="Segoe UI" panose="020B0502040204020203" pitchFamily="34" charset="0"/>
              </a:rPr>
              <a:t>year</a:t>
            </a:r>
            <a:r>
              <a:rPr lang="hu-HU" sz="1800" dirty="0">
                <a:latin typeface="Segoe UI" panose="020B0502040204020203" pitchFamily="34" charset="0"/>
                <a:ea typeface="Segoe UI" panose="020B0502040204020203" pitchFamily="34" charset="0"/>
                <a:cs typeface="Segoe UI" panose="020B0502040204020203" pitchFamily="34" charset="0"/>
              </a:rPr>
              <a:t> </a:t>
            </a:r>
            <a:r>
              <a:rPr lang="hu-HU" sz="1800" dirty="0" err="1">
                <a:latin typeface="Segoe UI" panose="020B0502040204020203" pitchFamily="34" charset="0"/>
                <a:ea typeface="Segoe UI" panose="020B0502040204020203" pitchFamily="34" charset="0"/>
                <a:cs typeface="Segoe UI" panose="020B0502040204020203" pitchFamily="34" charset="0"/>
              </a:rPr>
              <a:t>in</a:t>
            </a:r>
            <a:r>
              <a:rPr lang="hu-HU" sz="1800" dirty="0">
                <a:latin typeface="Segoe UI" panose="020B0502040204020203" pitchFamily="34" charset="0"/>
                <a:ea typeface="Segoe UI" panose="020B0502040204020203" pitchFamily="34" charset="0"/>
                <a:cs typeface="Segoe UI" panose="020B0502040204020203" pitchFamily="34" charset="0"/>
              </a:rPr>
              <a:t> </a:t>
            </a:r>
            <a:r>
              <a:rPr lang="hu-HU" sz="1800" dirty="0" err="1">
                <a:latin typeface="Segoe UI" panose="020B0502040204020203" pitchFamily="34" charset="0"/>
                <a:ea typeface="Segoe UI" panose="020B0502040204020203" pitchFamily="34" charset="0"/>
                <a:cs typeface="Segoe UI" panose="020B0502040204020203" pitchFamily="34" charset="0"/>
              </a:rPr>
              <a:t>two</a:t>
            </a:r>
            <a:r>
              <a:rPr lang="hu-HU" sz="1800" dirty="0">
                <a:latin typeface="Segoe UI" panose="020B0502040204020203" pitchFamily="34" charset="0"/>
                <a:ea typeface="Segoe UI" panose="020B0502040204020203" pitchFamily="34" charset="0"/>
                <a:cs typeface="Segoe UI" panose="020B0502040204020203" pitchFamily="34" charset="0"/>
              </a:rPr>
              <a:t> </a:t>
            </a:r>
            <a:r>
              <a:rPr lang="en-US" sz="1800" dirty="0">
                <a:latin typeface="Segoe UI" panose="020B0502040204020203" pitchFamily="34" charset="0"/>
                <a:ea typeface="Segoe UI" panose="020B0502040204020203" pitchFamily="34" charset="0"/>
                <a:cs typeface="Segoe UI" panose="020B0502040204020203" pitchFamily="34" charset="0"/>
              </a:rPr>
              <a:t>consecutive years</a:t>
            </a:r>
            <a:r>
              <a:rPr lang="hu-HU" sz="1800" dirty="0">
                <a:latin typeface="Segoe UI" panose="020B0502040204020203" pitchFamily="34" charset="0"/>
                <a:ea typeface="Segoe UI" panose="020B0502040204020203" pitchFamily="34" charset="0"/>
                <a:cs typeface="Segoe UI" panose="020B0502040204020203" pitchFamily="34" charset="0"/>
              </a:rPr>
              <a:t>.</a:t>
            </a:r>
          </a:p>
        </p:txBody>
      </p:sp>
      <p:cxnSp>
        <p:nvCxnSpPr>
          <p:cNvPr id="5" name="Egyenes összekötő 4"/>
          <p:cNvCxnSpPr/>
          <p:nvPr/>
        </p:nvCxnSpPr>
        <p:spPr>
          <a:xfrm>
            <a:off x="107504" y="855762"/>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0942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Autofit/>
          </a:bodyPr>
          <a:lstStyle/>
          <a:p>
            <a:r>
              <a:rPr lang="en-US" sz="2300" dirty="0">
                <a:latin typeface="Segoe UI" panose="020B0502040204020203" pitchFamily="34" charset="0"/>
                <a:ea typeface="Segoe UI" panose="020B0502040204020203" pitchFamily="34" charset="0"/>
                <a:cs typeface="Segoe UI" panose="020B0502040204020203" pitchFamily="34" charset="0"/>
              </a:rPr>
              <a:t>Compliance with the MTO or the required adjustment towards it</a:t>
            </a:r>
          </a:p>
        </p:txBody>
      </p:sp>
      <p:cxnSp>
        <p:nvCxnSpPr>
          <p:cNvPr id="5" name="Egyenes összekötő 4"/>
          <p:cNvCxnSpPr/>
          <p:nvPr/>
        </p:nvCxnSpPr>
        <p:spPr>
          <a:xfrm>
            <a:off x="107504" y="855762"/>
            <a:ext cx="892899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aphicFrame>
        <p:nvGraphicFramePr>
          <p:cNvPr id="7" name="Táblázat 6"/>
          <p:cNvGraphicFramePr>
            <a:graphicFrameLocks noGrp="1"/>
          </p:cNvGraphicFramePr>
          <p:nvPr>
            <p:extLst>
              <p:ext uri="{D42A27DB-BD31-4B8C-83A1-F6EECF244321}">
                <p14:modId xmlns:p14="http://schemas.microsoft.com/office/powerpoint/2010/main" val="3920851905"/>
              </p:ext>
            </p:extLst>
          </p:nvPr>
        </p:nvGraphicFramePr>
        <p:xfrm>
          <a:off x="251519" y="980724"/>
          <a:ext cx="8712968" cy="4968552"/>
        </p:xfrm>
        <a:graphic>
          <a:graphicData uri="http://schemas.openxmlformats.org/drawingml/2006/table">
            <a:tbl>
              <a:tblPr/>
              <a:tblGrid>
                <a:gridCol w="4797028">
                  <a:extLst>
                    <a:ext uri="{9D8B030D-6E8A-4147-A177-3AD203B41FA5}">
                      <a16:colId xmlns:a16="http://schemas.microsoft.com/office/drawing/2014/main" val="20000"/>
                    </a:ext>
                  </a:extLst>
                </a:gridCol>
                <a:gridCol w="783188">
                  <a:extLst>
                    <a:ext uri="{9D8B030D-6E8A-4147-A177-3AD203B41FA5}">
                      <a16:colId xmlns:a16="http://schemas.microsoft.com/office/drawing/2014/main" val="20001"/>
                    </a:ext>
                  </a:extLst>
                </a:gridCol>
                <a:gridCol w="783188">
                  <a:extLst>
                    <a:ext uri="{9D8B030D-6E8A-4147-A177-3AD203B41FA5}">
                      <a16:colId xmlns:a16="http://schemas.microsoft.com/office/drawing/2014/main" val="20002"/>
                    </a:ext>
                  </a:extLst>
                </a:gridCol>
                <a:gridCol w="783188">
                  <a:extLst>
                    <a:ext uri="{9D8B030D-6E8A-4147-A177-3AD203B41FA5}">
                      <a16:colId xmlns:a16="http://schemas.microsoft.com/office/drawing/2014/main" val="20003"/>
                    </a:ext>
                  </a:extLst>
                </a:gridCol>
                <a:gridCol w="783188">
                  <a:extLst>
                    <a:ext uri="{9D8B030D-6E8A-4147-A177-3AD203B41FA5}">
                      <a16:colId xmlns:a16="http://schemas.microsoft.com/office/drawing/2014/main" val="20004"/>
                    </a:ext>
                  </a:extLst>
                </a:gridCol>
                <a:gridCol w="783188">
                  <a:extLst>
                    <a:ext uri="{9D8B030D-6E8A-4147-A177-3AD203B41FA5}">
                      <a16:colId xmlns:a16="http://schemas.microsoft.com/office/drawing/2014/main" val="20005"/>
                    </a:ext>
                  </a:extLst>
                </a:gridCol>
              </a:tblGrid>
              <a:tr h="400396">
                <a:tc rowSpan="2">
                  <a:txBody>
                    <a:bodyPr/>
                    <a:lstStyle/>
                    <a:p>
                      <a:pPr algn="ctr" fontAlgn="ctr"/>
                      <a:r>
                        <a:rPr lang="hu-HU" sz="1400" b="0" i="0" u="none" strike="noStrike" dirty="0">
                          <a:solidFill>
                            <a:schemeClr val="bg1"/>
                          </a:solidFill>
                          <a:effectLst/>
                          <a:latin typeface="Segoe UI"/>
                        </a:rPr>
                        <a:t>(% of GDP)</a:t>
                      </a:r>
                    </a:p>
                  </a:txBody>
                  <a:tcPr marL="9525" marR="9525" marT="9525"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algn="ctr" fontAlgn="ctr"/>
                      <a:r>
                        <a:rPr lang="hu-HU" sz="1400" b="1" i="0" u="none" strike="noStrike" dirty="0">
                          <a:solidFill>
                            <a:schemeClr val="bg1"/>
                          </a:solidFill>
                          <a:effectLst/>
                          <a:latin typeface="Segoe UI"/>
                        </a:rPr>
                        <a:t>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75000"/>
                      </a:schemeClr>
                    </a:solidFill>
                  </a:tcPr>
                </a:tc>
                <a:tc gridSpan="2">
                  <a:txBody>
                    <a:bodyPr/>
                    <a:lstStyle/>
                    <a:p>
                      <a:pPr algn="ctr" fontAlgn="ctr"/>
                      <a:r>
                        <a:rPr lang="hu-HU" sz="1400" b="1" i="0" u="none" strike="noStrike" dirty="0">
                          <a:solidFill>
                            <a:schemeClr val="bg1"/>
                          </a:solidFill>
                          <a:effectLst/>
                          <a:latin typeface="Segoe UI"/>
                        </a:rPr>
                        <a:t>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75000"/>
                      </a:schemeClr>
                    </a:solidFill>
                  </a:tcPr>
                </a:tc>
                <a:tc hMerge="1">
                  <a:txBody>
                    <a:bodyPr/>
                    <a:lstStyle/>
                    <a:p>
                      <a:endParaRPr lang="hu-HU"/>
                    </a:p>
                  </a:txBody>
                  <a:tcPr/>
                </a:tc>
                <a:tc gridSpan="2">
                  <a:txBody>
                    <a:bodyPr/>
                    <a:lstStyle/>
                    <a:p>
                      <a:pPr algn="ctr" fontAlgn="ctr"/>
                      <a:r>
                        <a:rPr lang="hu-HU" sz="1400" b="1" i="0" u="none" strike="noStrike" dirty="0">
                          <a:solidFill>
                            <a:schemeClr val="bg1"/>
                          </a:solidFill>
                          <a:effectLst/>
                          <a:latin typeface="Segoe UI"/>
                        </a:rPr>
                        <a:t>2019</a:t>
                      </a:r>
                    </a:p>
                  </a:txBody>
                  <a:tcPr marL="9525" marR="9525" marT="9525"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75000"/>
                      </a:schemeClr>
                    </a:solidFill>
                  </a:tcPr>
                </a:tc>
                <a:tc hMerge="1">
                  <a:txBody>
                    <a:bodyPr/>
                    <a:lstStyle/>
                    <a:p>
                      <a:endParaRPr lang="hu-HU"/>
                    </a:p>
                  </a:txBody>
                  <a:tcPr/>
                </a:tc>
                <a:extLst>
                  <a:ext uri="{0D108BD9-81ED-4DB2-BD59-A6C34878D82A}">
                    <a16:rowId xmlns:a16="http://schemas.microsoft.com/office/drawing/2014/main" val="10000"/>
                  </a:ext>
                </a:extLst>
              </a:tr>
              <a:tr h="418596">
                <a:tc vMerge="1">
                  <a:txBody>
                    <a:bodyPr/>
                    <a:lstStyle/>
                    <a:p>
                      <a:endParaRPr lang="hu-HU"/>
                    </a:p>
                  </a:txBody>
                  <a:tcPr/>
                </a:tc>
                <a:tc>
                  <a:txBody>
                    <a:bodyPr/>
                    <a:lstStyle/>
                    <a:p>
                      <a:pPr algn="ctr" fontAlgn="ctr"/>
                      <a:r>
                        <a:rPr lang="hu-HU" sz="1400" b="1" i="0" u="none" strike="noStrike" dirty="0">
                          <a:solidFill>
                            <a:schemeClr val="bg1"/>
                          </a:solidFill>
                          <a:effectLst/>
                          <a:latin typeface="Segoe UI"/>
                        </a:rPr>
                        <a:t>COM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algn="ctr" fontAlgn="ctr"/>
                      <a:r>
                        <a:rPr lang="hu-HU" sz="1400" b="1" i="0" u="none" strike="noStrike" dirty="0">
                          <a:solidFill>
                            <a:schemeClr val="bg1"/>
                          </a:solidFill>
                          <a:effectLst/>
                          <a:latin typeface="Segoe UI"/>
                        </a:rPr>
                        <a:t>CP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algn="ctr" fontAlgn="ctr"/>
                      <a:r>
                        <a:rPr lang="hu-HU" sz="1400" b="1" i="0" u="none" strike="noStrike" dirty="0">
                          <a:solidFill>
                            <a:schemeClr val="bg1"/>
                          </a:solidFill>
                          <a:effectLst/>
                          <a:latin typeface="Segoe UI"/>
                        </a:rPr>
                        <a:t>COM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algn="ctr" fontAlgn="ctr"/>
                      <a:r>
                        <a:rPr lang="hu-HU" sz="1400" b="1" i="0" u="none" strike="noStrike" dirty="0">
                          <a:solidFill>
                            <a:schemeClr val="bg1"/>
                          </a:solidFill>
                          <a:effectLst/>
                          <a:latin typeface="Segoe UI"/>
                        </a:rPr>
                        <a:t>CP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algn="ctr" fontAlgn="ctr"/>
                      <a:r>
                        <a:rPr lang="hu-HU" sz="1400" b="1" i="0" u="none" strike="noStrike" dirty="0">
                          <a:solidFill>
                            <a:schemeClr val="bg1"/>
                          </a:solidFill>
                          <a:effectLst/>
                          <a:latin typeface="Segoe UI"/>
                        </a:rPr>
                        <a:t>COM</a:t>
                      </a:r>
                    </a:p>
                  </a:txBody>
                  <a:tcPr marL="9525" marR="9525" marT="9525"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10001"/>
                  </a:ext>
                </a:extLst>
              </a:tr>
              <a:tr h="418596">
                <a:tc>
                  <a:txBody>
                    <a:bodyPr/>
                    <a:lstStyle/>
                    <a:p>
                      <a:pPr algn="l" fontAlgn="ctr"/>
                      <a:r>
                        <a:rPr lang="en-US" sz="1400" b="1" i="0" u="none" strike="noStrike" noProof="0" dirty="0">
                          <a:solidFill>
                            <a:srgbClr val="000000"/>
                          </a:solidFill>
                          <a:effectLst/>
                          <a:latin typeface="Segoe UI"/>
                        </a:rPr>
                        <a:t>Structural balance pillar</a:t>
                      </a:r>
                    </a:p>
                  </a:txBody>
                  <a:tcPr marL="9525" marR="9525" marT="9525"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fontAlgn="ctr"/>
                      <a:r>
                        <a:rPr lang="hu-HU" sz="1400" b="1" i="0" u="none" strike="noStrike" dirty="0">
                          <a:solidFill>
                            <a:srgbClr val="000000"/>
                          </a:solidFill>
                          <a:effectLst/>
                          <a:latin typeface="Segoe UI"/>
                        </a:rPr>
                        <a:t> </a:t>
                      </a:r>
                    </a:p>
                  </a:txBody>
                  <a:tcPr marL="9525" marR="9525" marT="9525"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extLst>
                  <a:ext uri="{0D108BD9-81ED-4DB2-BD59-A6C34878D82A}">
                    <a16:rowId xmlns:a16="http://schemas.microsoft.com/office/drawing/2014/main" val="10002"/>
                  </a:ext>
                </a:extLst>
              </a:tr>
              <a:tr h="400396">
                <a:tc>
                  <a:txBody>
                    <a:bodyPr/>
                    <a:lstStyle/>
                    <a:p>
                      <a:pPr algn="l" fontAlgn="ctr"/>
                      <a:r>
                        <a:rPr lang="en-US" sz="1400" b="0" i="0" u="none" strike="noStrike" noProof="0" dirty="0">
                          <a:solidFill>
                            <a:srgbClr val="000000"/>
                          </a:solidFill>
                          <a:effectLst/>
                          <a:latin typeface="Segoe UI"/>
                        </a:rPr>
                        <a:t>Required adjustment</a:t>
                      </a:r>
                    </a:p>
                  </a:txBody>
                  <a:tcPr marL="9525" marR="9525" marT="9525"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400" b="0" i="0" u="none" strike="noStrike">
                          <a:solidFill>
                            <a:srgbClr val="000000"/>
                          </a:solidFill>
                          <a:effectLst/>
                          <a:latin typeface="Segoe UI"/>
                        </a:rPr>
                        <a:t>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hu-HU" sz="1400" b="0" i="0" u="none" strike="noStrike" dirty="0">
                          <a:solidFill>
                            <a:srgbClr val="000000"/>
                          </a:solidFill>
                          <a:effectLst/>
                          <a:latin typeface="Segoe UI"/>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hu-HU"/>
                    </a:p>
                  </a:txBody>
                  <a:tcPr/>
                </a:tc>
                <a:tc gridSpan="2">
                  <a:txBody>
                    <a:bodyPr/>
                    <a:lstStyle/>
                    <a:p>
                      <a:pPr algn="ctr" fontAlgn="ctr"/>
                      <a:r>
                        <a:rPr lang="hu-HU" sz="1400" b="0" i="0" u="none" strike="noStrike" dirty="0">
                          <a:solidFill>
                            <a:srgbClr val="000000"/>
                          </a:solidFill>
                          <a:effectLst/>
                          <a:latin typeface="Segoe UI"/>
                        </a:rPr>
                        <a:t>0.75</a:t>
                      </a:r>
                    </a:p>
                  </a:txBody>
                  <a:tcPr marL="9525" marR="9525" marT="9525"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hu-HU"/>
                    </a:p>
                  </a:txBody>
                  <a:tcPr/>
                </a:tc>
                <a:extLst>
                  <a:ext uri="{0D108BD9-81ED-4DB2-BD59-A6C34878D82A}">
                    <a16:rowId xmlns:a16="http://schemas.microsoft.com/office/drawing/2014/main" val="10003"/>
                  </a:ext>
                </a:extLst>
              </a:tr>
              <a:tr h="400396">
                <a:tc>
                  <a:txBody>
                    <a:bodyPr/>
                    <a:lstStyle/>
                    <a:p>
                      <a:pPr algn="l" fontAlgn="ctr"/>
                      <a:r>
                        <a:rPr lang="en-US" sz="1400" b="1" i="0" u="none" strike="noStrike" noProof="0" dirty="0">
                          <a:solidFill>
                            <a:schemeClr val="bg1"/>
                          </a:solidFill>
                          <a:effectLst/>
                          <a:latin typeface="Segoe UI"/>
                        </a:rPr>
                        <a:t>Required adjustment corrected</a:t>
                      </a:r>
                    </a:p>
                  </a:txBody>
                  <a:tcPr marL="9525" marR="9525" marT="9525"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hu-HU" sz="1400" b="1" i="0" u="none" strike="noStrike" dirty="0">
                          <a:solidFill>
                            <a:schemeClr val="bg1"/>
                          </a:solidFill>
                          <a:effectLst/>
                          <a:latin typeface="Segoe UI"/>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gridSpan="2">
                  <a:txBody>
                    <a:bodyPr/>
                    <a:lstStyle/>
                    <a:p>
                      <a:pPr algn="ctr" fontAlgn="ctr"/>
                      <a:r>
                        <a:rPr lang="hu-HU" sz="1400" b="1" i="0" u="none" strike="noStrike" dirty="0">
                          <a:solidFill>
                            <a:schemeClr val="bg1"/>
                          </a:solidFill>
                          <a:effectLst/>
                          <a:latin typeface="Segoe UI"/>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hu-HU"/>
                    </a:p>
                  </a:txBody>
                  <a:tcPr/>
                </a:tc>
                <a:tc gridSpan="2">
                  <a:txBody>
                    <a:bodyPr/>
                    <a:lstStyle/>
                    <a:p>
                      <a:pPr algn="ctr" fontAlgn="ctr"/>
                      <a:r>
                        <a:rPr lang="hu-HU" sz="1400" b="1" i="0" u="none" strike="noStrike" dirty="0">
                          <a:solidFill>
                            <a:schemeClr val="bg1"/>
                          </a:solidFill>
                          <a:effectLst/>
                          <a:latin typeface="Segoe UI"/>
                        </a:rPr>
                        <a:t>0.75</a:t>
                      </a:r>
                    </a:p>
                  </a:txBody>
                  <a:tcPr marL="9525" marR="9525" marT="9525"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hu-HU"/>
                    </a:p>
                  </a:txBody>
                  <a:tcPr/>
                </a:tc>
                <a:extLst>
                  <a:ext uri="{0D108BD9-81ED-4DB2-BD59-A6C34878D82A}">
                    <a16:rowId xmlns:a16="http://schemas.microsoft.com/office/drawing/2014/main" val="10004"/>
                  </a:ext>
                </a:extLst>
              </a:tr>
              <a:tr h="400396">
                <a:tc>
                  <a:txBody>
                    <a:bodyPr/>
                    <a:lstStyle/>
                    <a:p>
                      <a:pPr algn="l" fontAlgn="ctr"/>
                      <a:r>
                        <a:rPr lang="en-US" sz="1400" b="0" i="0" u="none" strike="noStrike" noProof="0" dirty="0">
                          <a:solidFill>
                            <a:srgbClr val="000000"/>
                          </a:solidFill>
                          <a:effectLst/>
                          <a:latin typeface="Segoe UI"/>
                        </a:rPr>
                        <a:t>Change in structural balance</a:t>
                      </a:r>
                    </a:p>
                  </a:txBody>
                  <a:tcPr marL="9525" marR="9525" marT="9525"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400" b="0" i="0" u="none" strike="noStrike">
                          <a:solidFill>
                            <a:srgbClr val="000000"/>
                          </a:solidFill>
                          <a:effectLst/>
                          <a:latin typeface="Segoe UI"/>
                        </a:rPr>
                        <a:t> -1.4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400" b="0" i="0" u="none" strike="noStrike">
                          <a:solidFill>
                            <a:srgbClr val="000000"/>
                          </a:solidFill>
                          <a:effectLst/>
                          <a:latin typeface="Segoe UI"/>
                        </a:rPr>
                        <a:t> -0.2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400" b="0" i="0" u="none" strike="noStrike">
                          <a:solidFill>
                            <a:srgbClr val="000000"/>
                          </a:solidFill>
                          <a:effectLst/>
                          <a:latin typeface="Segoe UI"/>
                        </a:rPr>
                        <a:t> -0.5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400" b="0" i="0" u="none" strike="noStrike" dirty="0">
                          <a:solidFill>
                            <a:srgbClr val="000000"/>
                          </a:solidFill>
                          <a:effectLst/>
                          <a:latin typeface="Segoe UI"/>
                        </a:rPr>
                        <a:t>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400" b="0" i="0" u="none" strike="noStrike" dirty="0">
                          <a:solidFill>
                            <a:srgbClr val="000000"/>
                          </a:solidFill>
                          <a:effectLst/>
                          <a:latin typeface="Segoe UI"/>
                        </a:rPr>
                        <a:t>0.4</a:t>
                      </a:r>
                    </a:p>
                  </a:txBody>
                  <a:tcPr marL="9525" marR="9525" marT="9525"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18596">
                <a:tc>
                  <a:txBody>
                    <a:bodyPr/>
                    <a:lstStyle/>
                    <a:p>
                      <a:pPr algn="l" fontAlgn="ctr"/>
                      <a:r>
                        <a:rPr lang="en-US" sz="1400" b="0" i="1" u="none" strike="noStrike" noProof="0" dirty="0">
                          <a:solidFill>
                            <a:srgbClr val="000000"/>
                          </a:solidFill>
                          <a:effectLst/>
                          <a:latin typeface="Segoe UI"/>
                        </a:rPr>
                        <a:t>One-year deviation from the required adjustment</a:t>
                      </a:r>
                    </a:p>
                  </a:txBody>
                  <a:tcPr marL="9525" marR="9525" marT="9525"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400" b="0" i="0" u="none" strike="noStrike" dirty="0">
                          <a:solidFill>
                            <a:schemeClr val="tx1"/>
                          </a:solidFill>
                          <a:effectLst/>
                          <a:latin typeface="Segoe UI"/>
                        </a:rPr>
                        <a:t> -1.4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hu-HU" sz="1400" b="0" i="0" u="none" strike="noStrike" dirty="0">
                          <a:solidFill>
                            <a:schemeClr val="tx1"/>
                          </a:solidFill>
                          <a:effectLst/>
                          <a:latin typeface="Segoe UI"/>
                        </a:rPr>
                        <a:t> -1.2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hu-HU" sz="1400" b="0" i="0" u="none" strike="noStrike" dirty="0">
                          <a:solidFill>
                            <a:schemeClr val="tx1"/>
                          </a:solidFill>
                          <a:effectLst/>
                          <a:latin typeface="Segoe UI"/>
                        </a:rPr>
                        <a:t> -1.5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hu-HU" sz="1400" b="0" i="0" u="none" strike="noStrike" dirty="0">
                          <a:solidFill>
                            <a:schemeClr val="tx1"/>
                          </a:solidFill>
                          <a:effectLst/>
                          <a:latin typeface="Segoe UI"/>
                        </a:rPr>
                        <a:t> -0.1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hu-HU" sz="1400" b="0" i="0" u="none" strike="noStrike" dirty="0">
                          <a:solidFill>
                            <a:schemeClr val="tx1"/>
                          </a:solidFill>
                          <a:effectLst/>
                          <a:latin typeface="Segoe UI"/>
                        </a:rPr>
                        <a:t> -0.4</a:t>
                      </a:r>
                    </a:p>
                  </a:txBody>
                  <a:tcPr marL="9525" marR="9525" marT="9525"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6"/>
                  </a:ext>
                </a:extLst>
              </a:tr>
              <a:tr h="436796">
                <a:tc>
                  <a:txBody>
                    <a:bodyPr/>
                    <a:lstStyle/>
                    <a:p>
                      <a:pPr algn="l" fontAlgn="ctr"/>
                      <a:r>
                        <a:rPr lang="en-US" sz="1400" b="0" i="1" u="none" strike="noStrike" noProof="0" dirty="0">
                          <a:solidFill>
                            <a:srgbClr val="000000"/>
                          </a:solidFill>
                          <a:effectLst/>
                          <a:latin typeface="Segoe UI"/>
                        </a:rPr>
                        <a:t>Two-year average deviation from the required adjustment</a:t>
                      </a:r>
                    </a:p>
                  </a:txBody>
                  <a:tcPr marL="9525" marR="9525" marT="9525"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u-HU" sz="1400" b="0" i="0" u="none" strike="noStrike" dirty="0">
                          <a:solidFill>
                            <a:schemeClr val="tx1"/>
                          </a:solidFill>
                          <a:effectLst/>
                          <a:latin typeface="Segoe UI"/>
                        </a:rPr>
                        <a:t> -0.7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hu-HU" sz="1400" b="0" i="0" u="none" strike="noStrike" dirty="0">
                          <a:solidFill>
                            <a:schemeClr val="tx1"/>
                          </a:solidFill>
                          <a:effectLst/>
                          <a:latin typeface="Segoe UI"/>
                        </a:rPr>
                        <a:t> -1.3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hu-HU" sz="1400" b="0" i="0" u="none" strike="noStrike" dirty="0">
                          <a:solidFill>
                            <a:schemeClr val="tx1"/>
                          </a:solidFill>
                          <a:effectLst/>
                          <a:latin typeface="Segoe UI"/>
                        </a:rPr>
                        <a:t> -1.4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hu-HU" sz="1400" b="0" i="0" u="none" strike="noStrike" dirty="0">
                          <a:solidFill>
                            <a:schemeClr val="tx1"/>
                          </a:solidFill>
                          <a:effectLst/>
                          <a:latin typeface="Segoe UI"/>
                        </a:rPr>
                        <a:t> -0.6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hu-HU" sz="1400" b="0" i="0" u="none" strike="noStrike" dirty="0">
                          <a:solidFill>
                            <a:schemeClr val="tx1"/>
                          </a:solidFill>
                          <a:effectLst/>
                          <a:latin typeface="Segoe UI"/>
                        </a:rPr>
                        <a:t> -0.9</a:t>
                      </a:r>
                    </a:p>
                  </a:txBody>
                  <a:tcPr marL="9525" marR="9525" marT="9525"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7"/>
                  </a:ext>
                </a:extLst>
              </a:tr>
              <a:tr h="418596">
                <a:tc>
                  <a:txBody>
                    <a:bodyPr/>
                    <a:lstStyle/>
                    <a:p>
                      <a:pPr algn="l" fontAlgn="ctr"/>
                      <a:r>
                        <a:rPr lang="en-US" sz="1400" b="1" i="0" u="none" strike="noStrike" noProof="0" dirty="0">
                          <a:solidFill>
                            <a:srgbClr val="000000"/>
                          </a:solidFill>
                          <a:effectLst/>
                          <a:latin typeface="Segoe UI"/>
                        </a:rPr>
                        <a:t>Expenditures benchmark pillar</a:t>
                      </a:r>
                    </a:p>
                  </a:txBody>
                  <a:tcPr marL="9525" marR="9525" marT="9525"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fontAlgn="ctr"/>
                      <a:r>
                        <a:rPr lang="hu-HU" sz="1400" b="1" i="0" u="none" strike="noStrike" dirty="0">
                          <a:solidFill>
                            <a:srgbClr val="000000"/>
                          </a:solidFill>
                          <a:effectLst/>
                          <a:latin typeface="Segoe UI"/>
                        </a:rPr>
                        <a:t> </a:t>
                      </a:r>
                    </a:p>
                  </a:txBody>
                  <a:tcPr marL="9525" marR="9525" marT="9525"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hu-HU"/>
                    </a:p>
                  </a:txBody>
                  <a:tcPr/>
                </a:tc>
                <a:tc hMerge="1">
                  <a:txBody>
                    <a:bodyPr/>
                    <a:lstStyle/>
                    <a:p>
                      <a:endParaRPr lang="hu-HU"/>
                    </a:p>
                  </a:txBody>
                  <a:tcPr/>
                </a:tc>
                <a:tc hMerge="1">
                  <a:txBody>
                    <a:bodyPr/>
                    <a:lstStyle/>
                    <a:p>
                      <a:endParaRPr lang="hu-HU"/>
                    </a:p>
                  </a:txBody>
                  <a:tcPr/>
                </a:tc>
                <a:tc hMerge="1">
                  <a:txBody>
                    <a:bodyPr/>
                    <a:lstStyle/>
                    <a:p>
                      <a:endParaRPr lang="hu-HU"/>
                    </a:p>
                  </a:txBody>
                  <a:tcPr/>
                </a:tc>
                <a:extLst>
                  <a:ext uri="{0D108BD9-81ED-4DB2-BD59-A6C34878D82A}">
                    <a16:rowId xmlns:a16="http://schemas.microsoft.com/office/drawing/2014/main" val="10008"/>
                  </a:ext>
                </a:extLst>
              </a:tr>
              <a:tr h="400396">
                <a:tc>
                  <a:txBody>
                    <a:bodyPr/>
                    <a:lstStyle/>
                    <a:p>
                      <a:pPr algn="l" fontAlgn="ctr"/>
                      <a:r>
                        <a:rPr lang="en-US" sz="1400" b="1" i="0" u="none" strike="noStrike" noProof="0" dirty="0">
                          <a:solidFill>
                            <a:schemeClr val="bg1"/>
                          </a:solidFill>
                          <a:effectLst/>
                          <a:latin typeface="Segoe UI"/>
                        </a:rPr>
                        <a:t>Applicable reference rate</a:t>
                      </a:r>
                    </a:p>
                  </a:txBody>
                  <a:tcPr marL="9525" marR="9525" marT="9525"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hu-HU" sz="1400" b="1" i="0" u="none" strike="noStrike" dirty="0">
                          <a:solidFill>
                            <a:schemeClr val="bg1"/>
                          </a:solidFill>
                          <a:effectLst/>
                          <a:latin typeface="Segoe UI"/>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gridSpan="2">
                  <a:txBody>
                    <a:bodyPr/>
                    <a:lstStyle/>
                    <a:p>
                      <a:pPr algn="ctr" fontAlgn="ctr"/>
                      <a:r>
                        <a:rPr lang="hu-HU" sz="1400" b="1" i="0" u="none" strike="noStrike" dirty="0">
                          <a:solidFill>
                            <a:schemeClr val="bg1"/>
                          </a:solidFill>
                          <a:effectLst/>
                          <a:latin typeface="Segoe UI"/>
                        </a:rPr>
                        <a:t>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hu-HU"/>
                    </a:p>
                  </a:txBody>
                  <a:tcPr/>
                </a:tc>
                <a:tc gridSpan="2">
                  <a:txBody>
                    <a:bodyPr/>
                    <a:lstStyle/>
                    <a:p>
                      <a:pPr algn="ctr" fontAlgn="ctr"/>
                      <a:r>
                        <a:rPr lang="hu-HU" sz="1400" b="1" i="0" u="none" strike="noStrike" dirty="0">
                          <a:solidFill>
                            <a:schemeClr val="bg1"/>
                          </a:solidFill>
                          <a:effectLst/>
                          <a:latin typeface="Segoe UI"/>
                        </a:rPr>
                        <a:t>3.9</a:t>
                      </a:r>
                    </a:p>
                  </a:txBody>
                  <a:tcPr marL="9525" marR="9525" marT="9525"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hu-HU"/>
                    </a:p>
                  </a:txBody>
                  <a:tcPr/>
                </a:tc>
                <a:extLst>
                  <a:ext uri="{0D108BD9-81ED-4DB2-BD59-A6C34878D82A}">
                    <a16:rowId xmlns:a16="http://schemas.microsoft.com/office/drawing/2014/main" val="10009"/>
                  </a:ext>
                </a:extLst>
              </a:tr>
              <a:tr h="418596">
                <a:tc>
                  <a:txBody>
                    <a:bodyPr/>
                    <a:lstStyle/>
                    <a:p>
                      <a:pPr algn="l" fontAlgn="ctr"/>
                      <a:r>
                        <a:rPr lang="en-US" sz="1400" b="0" i="0" u="none" strike="noStrike" noProof="0" dirty="0">
                          <a:solidFill>
                            <a:srgbClr val="000000"/>
                          </a:solidFill>
                          <a:effectLst/>
                          <a:latin typeface="Segoe UI"/>
                        </a:rPr>
                        <a:t>One-year deviation adjusted for one-offs</a:t>
                      </a:r>
                    </a:p>
                  </a:txBody>
                  <a:tcPr marL="9525" marR="9525" marT="9525"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u-HU" sz="1400" b="0" i="0" u="none" strike="noStrike" dirty="0">
                          <a:solidFill>
                            <a:schemeClr val="tx1"/>
                          </a:solidFill>
                          <a:effectLst/>
                          <a:latin typeface="Segoe UI"/>
                        </a:rPr>
                        <a:t> -2.4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hu-HU" sz="1400" b="0" i="0" u="none" strike="noStrike" dirty="0">
                          <a:solidFill>
                            <a:schemeClr val="tx1"/>
                          </a:solidFill>
                          <a:effectLst/>
                          <a:latin typeface="Segoe UI"/>
                        </a:rPr>
                        <a:t> -2.0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hu-HU" sz="1400" b="0" i="0" u="none" strike="noStrike" dirty="0">
                          <a:solidFill>
                            <a:schemeClr val="tx1"/>
                          </a:solidFill>
                          <a:effectLst/>
                          <a:latin typeface="Segoe UI"/>
                        </a:rPr>
                        <a:t> -1.8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hu-HU" sz="1400" b="0" i="0" u="none" strike="noStrike" dirty="0">
                          <a:solidFill>
                            <a:schemeClr val="tx1"/>
                          </a:solidFill>
                          <a:effectLst/>
                          <a:latin typeface="Segoe UI"/>
                        </a:rPr>
                        <a:t> -0.3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hu-HU" sz="1400" b="0" i="0" u="none" strike="noStrike" dirty="0">
                          <a:solidFill>
                            <a:schemeClr val="tx1"/>
                          </a:solidFill>
                          <a:effectLst/>
                          <a:latin typeface="Segoe UI"/>
                        </a:rPr>
                        <a:t> -0.7</a:t>
                      </a:r>
                    </a:p>
                  </a:txBody>
                  <a:tcPr marL="9525" marR="9525" marT="9525"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10"/>
                  </a:ext>
                </a:extLst>
              </a:tr>
              <a:tr h="436796">
                <a:tc>
                  <a:txBody>
                    <a:bodyPr/>
                    <a:lstStyle/>
                    <a:p>
                      <a:pPr algn="l" fontAlgn="ctr"/>
                      <a:r>
                        <a:rPr lang="en-US" sz="1400" b="0" i="0" u="none" strike="noStrike" noProof="0" dirty="0">
                          <a:solidFill>
                            <a:srgbClr val="000000"/>
                          </a:solidFill>
                          <a:effectLst/>
                          <a:latin typeface="Segoe UI"/>
                        </a:rPr>
                        <a:t>Two-year deviation adjusted for one-offs</a:t>
                      </a:r>
                    </a:p>
                  </a:txBody>
                  <a:tcPr marL="9525" marR="9525" marT="9525"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r>
                        <a:rPr lang="hu-HU" sz="1400" b="0" i="0" u="none" strike="noStrike" dirty="0">
                          <a:solidFill>
                            <a:schemeClr val="tx1"/>
                          </a:solidFill>
                          <a:effectLst/>
                          <a:latin typeface="Segoe UI"/>
                        </a:rPr>
                        <a:t> -1.9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hu-HU" sz="1400" b="0" i="0" u="none" strike="noStrike" dirty="0">
                          <a:solidFill>
                            <a:schemeClr val="tx1"/>
                          </a:solidFill>
                          <a:effectLst/>
                          <a:latin typeface="Segoe UI"/>
                        </a:rPr>
                        <a:t> -2.2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hu-HU" sz="1400" b="0" i="0" u="none" strike="noStrike" dirty="0">
                          <a:solidFill>
                            <a:schemeClr val="tx1"/>
                          </a:solidFill>
                          <a:effectLst/>
                          <a:latin typeface="Segoe UI"/>
                        </a:rPr>
                        <a:t> -2.1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hu-HU" sz="1400" b="0" i="0" u="none" strike="noStrike" dirty="0">
                          <a:solidFill>
                            <a:schemeClr val="tx1"/>
                          </a:solidFill>
                          <a:effectLst/>
                          <a:latin typeface="Segoe UI"/>
                        </a:rPr>
                        <a:t> -1.1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hu-HU" sz="1400" b="0" i="0" u="none" strike="noStrike" dirty="0">
                          <a:solidFill>
                            <a:schemeClr val="tx1"/>
                          </a:solidFill>
                          <a:effectLst/>
                          <a:latin typeface="Segoe UI"/>
                        </a:rPr>
                        <a:t> -1.2</a:t>
                      </a:r>
                    </a:p>
                  </a:txBody>
                  <a:tcPr marL="9525" marR="9525" marT="9525"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11"/>
                  </a:ext>
                </a:extLst>
              </a:tr>
            </a:tbl>
          </a:graphicData>
        </a:graphic>
      </p:graphicFrame>
      <p:sp>
        <p:nvSpPr>
          <p:cNvPr id="8" name="Szövegdoboz 7"/>
          <p:cNvSpPr txBox="1"/>
          <p:nvPr/>
        </p:nvSpPr>
        <p:spPr>
          <a:xfrm>
            <a:off x="86965" y="6049179"/>
            <a:ext cx="5763270" cy="215444"/>
          </a:xfrm>
          <a:prstGeom prst="rect">
            <a:avLst/>
          </a:prstGeom>
          <a:noFill/>
        </p:spPr>
        <p:txBody>
          <a:bodyPr wrap="square" rtlCol="0">
            <a:spAutoFit/>
          </a:bodyPr>
          <a:lstStyle/>
          <a:p>
            <a:r>
              <a:rPr lang="hu-HU" sz="800" dirty="0" err="1">
                <a:latin typeface="Segoe UI" panose="020B0502040204020203" pitchFamily="34" charset="0"/>
                <a:ea typeface="Segoe UI" panose="020B0502040204020203" pitchFamily="34" charset="0"/>
                <a:cs typeface="Segoe UI" panose="020B0502040204020203" pitchFamily="34" charset="0"/>
              </a:rPr>
              <a:t>Source</a:t>
            </a:r>
            <a:r>
              <a:rPr lang="hu-HU" sz="800" dirty="0">
                <a:latin typeface="Segoe UI" panose="020B0502040204020203" pitchFamily="34" charset="0"/>
                <a:ea typeface="Segoe UI" panose="020B0502040204020203" pitchFamily="34" charset="0"/>
                <a:cs typeface="Segoe UI" panose="020B0502040204020203" pitchFamily="34" charset="0"/>
              </a:rPr>
              <a:t>:  European </a:t>
            </a:r>
            <a:r>
              <a:rPr lang="hu-HU" sz="800" dirty="0" err="1">
                <a:latin typeface="Segoe UI" panose="020B0502040204020203" pitchFamily="34" charset="0"/>
                <a:ea typeface="Segoe UI" panose="020B0502040204020203" pitchFamily="34" charset="0"/>
                <a:cs typeface="Segoe UI" panose="020B0502040204020203" pitchFamily="34" charset="0"/>
              </a:rPr>
              <a:t>Comission</a:t>
            </a:r>
            <a:endParaRPr lang="hu-HU" sz="8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137623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6398</TotalTime>
  <Words>9650</Words>
  <Application>Microsoft Office PowerPoint</Application>
  <PresentationFormat>On-screen Show (4:3)</PresentationFormat>
  <Paragraphs>1440</Paragraphs>
  <Slides>66</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66</vt:i4>
      </vt:variant>
    </vt:vector>
  </HeadingPairs>
  <TitlesOfParts>
    <vt:vector size="75" baseType="lpstr">
      <vt:lpstr>Arial</vt:lpstr>
      <vt:lpstr>Calibri</vt:lpstr>
      <vt:lpstr>Courier New</vt:lpstr>
      <vt:lpstr>Segoe UI</vt:lpstr>
      <vt:lpstr>Segoe UI Light</vt:lpstr>
      <vt:lpstr>Symbol</vt:lpstr>
      <vt:lpstr>Times New Roman</vt:lpstr>
      <vt:lpstr>Wingdings</vt:lpstr>
      <vt:lpstr>Office-téma</vt:lpstr>
      <vt:lpstr> Ministry of Finance   Dr. Szabó László head of division Overall Budgetary Planning Division </vt:lpstr>
      <vt:lpstr>PowerPoint Presentation</vt:lpstr>
      <vt:lpstr>Medium-term projection and fiscal rules</vt:lpstr>
      <vt:lpstr>Sub-systems of the General Government</vt:lpstr>
      <vt:lpstr>Fiscal rules</vt:lpstr>
      <vt:lpstr>Number of fiscal rules and average FRI in the EU-28</vt:lpstr>
      <vt:lpstr>The required fiscal adjustment preventive arm depends on many factors</vt:lpstr>
      <vt:lpstr>Preconditions of launching Significant Deviation Procedure</vt:lpstr>
      <vt:lpstr>Compliance with the MTO or the required adjustment towards it</vt:lpstr>
      <vt:lpstr>Factors influencing judgment on Hungarian fiscal stance</vt:lpstr>
      <vt:lpstr>Medium-term budgeting</vt:lpstr>
      <vt:lpstr>PowerPoint Presentation</vt:lpstr>
      <vt:lpstr>PowerPoint Presentation</vt:lpstr>
      <vt:lpstr>Macroeconomic forecast 2017-2021 (year-on year, percent)</vt:lpstr>
      <vt:lpstr>Macroeconomic and budget outlook 2018-2021</vt:lpstr>
      <vt:lpstr>PowerPoint Presentation</vt:lpstr>
      <vt:lpstr>a) General government budgetary prospects</vt:lpstr>
      <vt:lpstr>b) General government budgetary prospects </vt:lpstr>
      <vt:lpstr>PowerPoint Presentation</vt:lpstr>
      <vt:lpstr>PowerPoint Presentation</vt:lpstr>
      <vt:lpstr>PowerPoint Presentation</vt:lpstr>
      <vt:lpstr>Coordination with interest representatives</vt:lpstr>
      <vt:lpstr>The government’s role in planning process</vt:lpstr>
      <vt:lpstr>Documents of budgetary planning</vt:lpstr>
      <vt:lpstr>Planning information I. Macroeconomic outlook</vt:lpstr>
      <vt:lpstr>Planning information II. The criteria to be considered in the planning</vt:lpstr>
      <vt:lpstr>Access to the system</vt:lpstr>
      <vt:lpstr>Screen of the system</vt:lpstr>
      <vt:lpstr>The work surface of the system</vt:lpstr>
      <vt:lpstr>Budget Proposal</vt:lpstr>
      <vt:lpstr>Budget Proposal – in details</vt:lpstr>
      <vt:lpstr>Citizen budget for central subsector 2019: expenditures</vt:lpstr>
      <vt:lpstr>Citizen budget for central subsector 2019 : revenues</vt:lpstr>
      <vt:lpstr>Citizen budget for central subsector 2019: social security contribution</vt:lpstr>
      <vt:lpstr>Citizen budget for central subsector 2019: domestic developments</vt:lpstr>
      <vt:lpstr>Citizen budget for central subsector 2019: family tax allowance</vt:lpstr>
      <vt:lpstr>Citizen budget for central subsector 2019: reserves</vt:lpstr>
      <vt:lpstr>Role of Fiscal Council</vt:lpstr>
      <vt:lpstr>Opinion of the Fiscal Council on the draft bill</vt:lpstr>
      <vt:lpstr>Independent Fiscal Institutions</vt:lpstr>
      <vt:lpstr>Role of State Audit Office of Hungary</vt:lpstr>
      <vt:lpstr>SAO opinion on the Budget Bill of Hungary (2017)</vt:lpstr>
      <vt:lpstr>Parlamentary debate of the budget proposal</vt:lpstr>
      <vt:lpstr>The parlament approval of the budget</vt:lpstr>
      <vt:lpstr>Standing Committees</vt:lpstr>
      <vt:lpstr>Number of amendments in 2018</vt:lpstr>
      <vt:lpstr>PowerPoint Presentation</vt:lpstr>
      <vt:lpstr>Process of budgetary execution </vt:lpstr>
      <vt:lpstr>Interim Planning: Swedish model</vt:lpstr>
      <vt:lpstr>Quick report and monitoring</vt:lpstr>
      <vt:lpstr>Amendment and transfer of  appropriations</vt:lpstr>
      <vt:lpstr>Residuals/unspent funds/carry overs</vt:lpstr>
      <vt:lpstr>The use of residuals</vt:lpstr>
      <vt:lpstr>Size and use of reserves 2019</vt:lpstr>
      <vt:lpstr>Supplementary budget</vt:lpstr>
      <vt:lpstr>Financing issues…</vt:lpstr>
      <vt:lpstr>Financing issues…</vt:lpstr>
      <vt:lpstr>Limit on debt accumulation…</vt:lpstr>
      <vt:lpstr>Debt control during execution </vt:lpstr>
      <vt:lpstr>PowerPoint Presentation</vt:lpstr>
      <vt:lpstr>Procedure for preparing Year-end report</vt:lpstr>
      <vt:lpstr>PowerPoint Presentation</vt:lpstr>
      <vt:lpstr>Elements of Year-end report II.</vt:lpstr>
      <vt:lpstr>Elements of Year-end report III.</vt:lpstr>
      <vt:lpstr>Websites</vt:lpstr>
      <vt:lpstr>PowerPoint Presentation</vt:lpstr>
    </vt:vector>
  </TitlesOfParts>
  <Company>KD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Banai Péter Benő államtitkár  Nemzetgazdasági Minisztérium</dc:title>
  <dc:creator>Szabó-Bálint Ildikó Erika</dc:creator>
  <cp:lastModifiedBy>Ekaterina A Zaleeva</cp:lastModifiedBy>
  <cp:revision>816</cp:revision>
  <cp:lastPrinted>2018-05-23T12:59:16Z</cp:lastPrinted>
  <dcterms:created xsi:type="dcterms:W3CDTF">2017-11-13T09:29:31Z</dcterms:created>
  <dcterms:modified xsi:type="dcterms:W3CDTF">2018-06-29T04:57:54Z</dcterms:modified>
</cp:coreProperties>
</file>