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drawings/drawing3.xml" ContentType="application/vnd.openxmlformats-officedocument.drawingml.chartshapes+xml"/>
  <Override PartName="/ppt/notesSlides/notesSlide14.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drawings/drawing4.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drawings/drawing5.xml" ContentType="application/vnd.openxmlformats-officedocument.drawingml.chartshapes+xml"/>
  <Override PartName="/ppt/notesSlides/notesSlide24.xml" ContentType="application/vnd.openxmlformats-officedocument.presentationml.notesSlide+xml"/>
  <Override PartName="/ppt/charts/chart8.xml" ContentType="application/vnd.openxmlformats-officedocument.drawingml.chart+xml"/>
  <Override PartName="/ppt/notesSlides/notesSlide25.xml" ContentType="application/vnd.openxmlformats-officedocument.presentationml.notesSlide+xml"/>
  <Override PartName="/ppt/charts/chart9.xml" ContentType="application/vnd.openxmlformats-officedocument.drawingml.chart+xml"/>
  <Override PartName="/ppt/notesSlides/notesSlide26.xml" ContentType="application/vnd.openxmlformats-officedocument.presentationml.notesSlide+xml"/>
  <Override PartName="/ppt/charts/chart10.xml" ContentType="application/vnd.openxmlformats-officedocument.drawingml.chart+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8"/>
  </p:notesMasterIdLst>
  <p:handoutMasterIdLst>
    <p:handoutMasterId r:id="rId69"/>
  </p:handoutMasterIdLst>
  <p:sldIdLst>
    <p:sldId id="257" r:id="rId2"/>
    <p:sldId id="440" r:id="rId3"/>
    <p:sldId id="441" r:id="rId4"/>
    <p:sldId id="421" r:id="rId5"/>
    <p:sldId id="324" r:id="rId6"/>
    <p:sldId id="443" r:id="rId7"/>
    <p:sldId id="445" r:id="rId8"/>
    <p:sldId id="446" r:id="rId9"/>
    <p:sldId id="447" r:id="rId10"/>
    <p:sldId id="448" r:id="rId11"/>
    <p:sldId id="422" r:id="rId12"/>
    <p:sldId id="396" r:id="rId13"/>
    <p:sldId id="458" r:id="rId14"/>
    <p:sldId id="395" r:id="rId15"/>
    <p:sldId id="459" r:id="rId16"/>
    <p:sldId id="532" r:id="rId17"/>
    <p:sldId id="461" r:id="rId18"/>
    <p:sldId id="460" r:id="rId19"/>
    <p:sldId id="455" r:id="rId20"/>
    <p:sldId id="490" r:id="rId21"/>
    <p:sldId id="499" r:id="rId22"/>
    <p:sldId id="491" r:id="rId23"/>
    <p:sldId id="500" r:id="rId24"/>
    <p:sldId id="442" r:id="rId25"/>
    <p:sldId id="502" r:id="rId26"/>
    <p:sldId id="503" r:id="rId27"/>
    <p:sldId id="495" r:id="rId28"/>
    <p:sldId id="496" r:id="rId29"/>
    <p:sldId id="497" r:id="rId30"/>
    <p:sldId id="398" r:id="rId31"/>
    <p:sldId id="462" r:id="rId32"/>
    <p:sldId id="449" r:id="rId33"/>
    <p:sldId id="450" r:id="rId34"/>
    <p:sldId id="451" r:id="rId35"/>
    <p:sldId id="452" r:id="rId36"/>
    <p:sldId id="453" r:id="rId37"/>
    <p:sldId id="454" r:id="rId38"/>
    <p:sldId id="505" r:id="rId39"/>
    <p:sldId id="506" r:id="rId40"/>
    <p:sldId id="498" r:id="rId41"/>
    <p:sldId id="508" r:id="rId42"/>
    <p:sldId id="509" r:id="rId43"/>
    <p:sldId id="527" r:id="rId44"/>
    <p:sldId id="521" r:id="rId45"/>
    <p:sldId id="425" r:id="rId46"/>
    <p:sldId id="504" r:id="rId47"/>
    <p:sldId id="456" r:id="rId48"/>
    <p:sldId id="530" r:id="rId49"/>
    <p:sldId id="477" r:id="rId50"/>
    <p:sldId id="478" r:id="rId51"/>
    <p:sldId id="511" r:id="rId52"/>
    <p:sldId id="513" r:id="rId53"/>
    <p:sldId id="514" r:id="rId54"/>
    <p:sldId id="515" r:id="rId55"/>
    <p:sldId id="516" r:id="rId56"/>
    <p:sldId id="517" r:id="rId57"/>
    <p:sldId id="518" r:id="rId58"/>
    <p:sldId id="519" r:id="rId59"/>
    <p:sldId id="520" r:id="rId60"/>
    <p:sldId id="457" r:id="rId61"/>
    <p:sldId id="531" r:id="rId62"/>
    <p:sldId id="467" r:id="rId63"/>
    <p:sldId id="468" r:id="rId64"/>
    <p:sldId id="469" r:id="rId65"/>
    <p:sldId id="439" r:id="rId66"/>
    <p:sldId id="371" r:id="rId67"/>
  </p:sldIdLst>
  <p:sldSz cx="9144000" cy="6858000" type="screen4x3"/>
  <p:notesSz cx="6808788" cy="9940925"/>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88B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C2FFA5D-87B4-456A-9821-1D502468CF0F}" styleName="Téma alapján készült stílus 1 – 1. jelölőszín">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Világos stílus 2 – 1. jelölőszín">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Világos stílus 3 – 1. jelölőszín">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8603FDC-E32A-4AB5-989C-0864C3EAD2B8}" styleName="Téma alapján készült stílus 2 – 2. jelölőszín">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Közepesen sötét stílus 1 – 2. jelölőszín">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43" autoAdjust="0"/>
    <p:restoredTop sz="79862" autoAdjust="0"/>
  </p:normalViewPr>
  <p:slideViewPr>
    <p:cSldViewPr>
      <p:cViewPr varScale="1">
        <p:scale>
          <a:sx n="54" d="100"/>
          <a:sy n="54" d="100"/>
        </p:scale>
        <p:origin x="1888" y="24"/>
      </p:cViewPr>
      <p:guideLst>
        <p:guide orient="horz" pos="2160"/>
        <p:guide pos="2880"/>
      </p:guideLst>
    </p:cSldViewPr>
  </p:slideViewPr>
  <p:outlineViewPr>
    <p:cViewPr>
      <p:scale>
        <a:sx n="33" d="100"/>
        <a:sy n="33" d="100"/>
      </p:scale>
      <p:origin x="0" y="10026"/>
    </p:cViewPr>
  </p:outlineViewPr>
  <p:notesTextViewPr>
    <p:cViewPr>
      <p:scale>
        <a:sx n="1" d="1"/>
        <a:sy n="1" d="1"/>
      </p:scale>
      <p:origin x="0" y="0"/>
    </p:cViewPr>
  </p:notesTextViewPr>
  <p:sorterViewPr>
    <p:cViewPr>
      <p:scale>
        <a:sx n="100" d="100"/>
        <a:sy n="100" d="100"/>
      </p:scale>
      <p:origin x="0" y="18355"/>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2.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embeddings/oleObject3.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2.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3.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1"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40"/>
      <c:hPercent val="100"/>
      <c:rotY val="0"/>
      <c:depthPercent val="100"/>
      <c:rAngAx val="0"/>
      <c:perspective val="0"/>
    </c:view3D>
    <c:floor>
      <c:thickness val="0"/>
    </c:floor>
    <c:sideWall>
      <c:thickness val="0"/>
    </c:sideWall>
    <c:backWall>
      <c:thickness val="0"/>
    </c:backWall>
    <c:plotArea>
      <c:layout>
        <c:manualLayout>
          <c:layoutTarget val="inner"/>
          <c:xMode val="edge"/>
          <c:yMode val="edge"/>
          <c:x val="1.2220526928096572E-2"/>
          <c:y val="8.5509824206728105E-2"/>
          <c:w val="0.54254436132138606"/>
          <c:h val="0.82898035158654382"/>
        </c:manualLayout>
      </c:layout>
      <c:pie3DChart>
        <c:varyColors val="1"/>
        <c:ser>
          <c:idx val="0"/>
          <c:order val="0"/>
          <c:dLbls>
            <c:numFmt formatCode="0.0%" sourceLinked="0"/>
            <c:spPr>
              <a:solidFill>
                <a:schemeClr val="lt1"/>
              </a:solidFill>
              <a:ln w="3175" cap="flat" cmpd="sng" algn="ctr">
                <a:solidFill>
                  <a:schemeClr val="dk1"/>
                </a:solidFill>
                <a:prstDash val="solid"/>
              </a:ln>
              <a:effectLst/>
            </c:spPr>
            <c:txPr>
              <a:bodyPr/>
              <a:lstStyle/>
              <a:p>
                <a:pPr>
                  <a:defRPr b="1">
                    <a:solidFill>
                      <a:schemeClr val="dk1"/>
                    </a:solidFill>
                    <a:latin typeface="+mn-lt"/>
                    <a:ea typeface="+mn-ea"/>
                    <a:cs typeface="+mn-cs"/>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'Sorbarendezett alap.'!$B$3:$B$18</c:f>
              <c:strCache>
                <c:ptCount val="16"/>
                <c:pt idx="0">
                  <c:v>Пенсии</c:v>
                </c:pt>
                <c:pt idx="1">
                  <c:v>Соцзащита</c:v>
                </c:pt>
                <c:pt idx="2">
                  <c:v>Образование </c:v>
                </c:pt>
                <c:pt idx="3">
                  <c:v>Общегосударственные услуги</c:v>
                </c:pt>
                <c:pt idx="4">
                  <c:v>Услуги транспорта и связи</c:v>
                </c:pt>
                <c:pt idx="5">
                  <c:v>Здравоохранение </c:v>
                </c:pt>
                <c:pt idx="6">
                  <c:v>Операции с госдолгом</c:v>
                </c:pt>
                <c:pt idx="7">
                  <c:v>Другие общие услуги</c:v>
                </c:pt>
                <c:pt idx="8">
                  <c:v>Гражданская оборона и безопасность</c:v>
                </c:pt>
                <c:pt idx="9">
                  <c:v>Развлечения, спорт и культура, радио и СМИ</c:v>
                </c:pt>
                <c:pt idx="10">
                  <c:v>добывающая, перерабатывающая и строительная отрасль</c:v>
                </c:pt>
                <c:pt idx="11">
                  <c:v>Военная оборона</c:v>
                </c:pt>
                <c:pt idx="12">
                  <c:v>Резервы</c:v>
                </c:pt>
                <c:pt idx="13">
                  <c:v>услуги ЖКХ</c:v>
                </c:pt>
                <c:pt idx="14">
                  <c:v>Отдых, культура и религия</c:v>
                </c:pt>
                <c:pt idx="15">
                  <c:v>Охрана окружающей среды</c:v>
                </c:pt>
              </c:strCache>
            </c:strRef>
          </c:cat>
          <c:val>
            <c:numRef>
              <c:f>'Sorbarendezett alap.'!$C$3:$C$18</c:f>
              <c:numCache>
                <c:formatCode>#\ ##0.0</c:formatCode>
                <c:ptCount val="16"/>
                <c:pt idx="0">
                  <c:v>3444842.6</c:v>
                </c:pt>
                <c:pt idx="1">
                  <c:v>1808304.4</c:v>
                </c:pt>
                <c:pt idx="2">
                  <c:v>1776263.2000000002</c:v>
                </c:pt>
                <c:pt idx="3">
                  <c:v>1710774.8</c:v>
                </c:pt>
                <c:pt idx="4">
                  <c:v>1673908.4000000001</c:v>
                </c:pt>
                <c:pt idx="5">
                  <c:v>1623138.0999999996</c:v>
                </c:pt>
                <c:pt idx="6">
                  <c:v>1024665.7999999999</c:v>
                </c:pt>
                <c:pt idx="7">
                  <c:v>872740.59999999986</c:v>
                </c:pt>
                <c:pt idx="8">
                  <c:v>845293.1999999996</c:v>
                </c:pt>
                <c:pt idx="9">
                  <c:v>582019.69999999995</c:v>
                </c:pt>
                <c:pt idx="10">
                  <c:v>491495.9</c:v>
                </c:pt>
                <c:pt idx="11">
                  <c:v>436551.7</c:v>
                </c:pt>
                <c:pt idx="12">
                  <c:v>306891.3</c:v>
                </c:pt>
                <c:pt idx="13">
                  <c:v>243870</c:v>
                </c:pt>
                <c:pt idx="14">
                  <c:v>141441.20000000007</c:v>
                </c:pt>
                <c:pt idx="15">
                  <c:v>132714</c:v>
                </c:pt>
              </c:numCache>
            </c:numRef>
          </c:val>
          <c:extLst>
            <c:ext xmlns:c16="http://schemas.microsoft.com/office/drawing/2014/chart" uri="{C3380CC4-5D6E-409C-BE32-E72D297353CC}">
              <c16:uniqueId val="{00000000-8313-4923-B068-DE321A5DB77F}"/>
            </c:ext>
          </c:extLst>
        </c:ser>
        <c:dLbls>
          <c:showLegendKey val="0"/>
          <c:showVal val="0"/>
          <c:showCatName val="0"/>
          <c:showSerName val="0"/>
          <c:showPercent val="0"/>
          <c:showBubbleSize val="0"/>
          <c:showLeaderLines val="1"/>
        </c:dLbls>
      </c:pie3DChart>
    </c:plotArea>
    <c:legend>
      <c:legendPos val="r"/>
      <c:layout>
        <c:manualLayout>
          <c:xMode val="edge"/>
          <c:yMode val="edge"/>
          <c:x val="0.55742586320119825"/>
          <c:y val="0"/>
          <c:w val="0.43438023510476098"/>
          <c:h val="1"/>
        </c:manualLayout>
      </c:layout>
      <c:overlay val="0"/>
      <c:spPr>
        <a:ln w="0"/>
      </c:spPr>
      <c:txPr>
        <a:bodyPr/>
        <a:lstStyle/>
        <a:p>
          <a:pPr>
            <a:defRPr sz="950" b="1">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spPr>
    <a:ln>
      <a:noFill/>
    </a:ln>
    <a:scene3d>
      <a:camera prst="orthographicFront"/>
      <a:lightRig rig="threePt" dir="t"/>
    </a:scene3d>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1"/>
    <c:plotArea>
      <c:layout>
        <c:manualLayout>
          <c:layoutTarget val="inner"/>
          <c:xMode val="edge"/>
          <c:yMode val="edge"/>
          <c:x val="1.5180772924872146E-2"/>
          <c:y val="7.7133738964447626E-2"/>
          <c:w val="0.96790824764990269"/>
          <c:h val="0.76782689095681222"/>
        </c:manualLayout>
      </c:layout>
      <c:barChart>
        <c:barDir val="col"/>
        <c:grouping val="clustered"/>
        <c:varyColors val="0"/>
        <c:ser>
          <c:idx val="0"/>
          <c:order val="0"/>
          <c:tx>
            <c:strRef>
              <c:f>ábra!$A$13</c:f>
              <c:strCache>
                <c:ptCount val="1"/>
                <c:pt idx="0">
                  <c:v>Cash balance difference</c:v>
                </c:pt>
              </c:strCache>
            </c:strRef>
          </c:tx>
          <c:spPr>
            <a:solidFill>
              <a:schemeClr val="tx2">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ábra!$E$7:$I$7</c:f>
              <c:numCache>
                <c:formatCode>0</c:formatCode>
                <c:ptCount val="5"/>
                <c:pt idx="0">
                  <c:v>2013</c:v>
                </c:pt>
                <c:pt idx="1">
                  <c:v>2014</c:v>
                </c:pt>
                <c:pt idx="2">
                  <c:v>2015</c:v>
                </c:pt>
                <c:pt idx="3">
                  <c:v>2016</c:v>
                </c:pt>
                <c:pt idx="4">
                  <c:v>2017</c:v>
                </c:pt>
              </c:numCache>
            </c:numRef>
          </c:cat>
          <c:val>
            <c:numRef>
              <c:f>ábra!$E$13:$I$13</c:f>
              <c:numCache>
                <c:formatCode>0.0%</c:formatCode>
                <c:ptCount val="5"/>
                <c:pt idx="0">
                  <c:v>-1.2204244373839736E-3</c:v>
                </c:pt>
                <c:pt idx="1">
                  <c:v>-7.3985953478952534E-3</c:v>
                </c:pt>
                <c:pt idx="2">
                  <c:v>9.3581856479850369E-3</c:v>
                </c:pt>
                <c:pt idx="3">
                  <c:v>-6.9624791433159517E-3</c:v>
                </c:pt>
                <c:pt idx="4">
                  <c:v>7.3305345530636154E-3</c:v>
                </c:pt>
              </c:numCache>
            </c:numRef>
          </c:val>
          <c:extLst>
            <c:ext xmlns:c16="http://schemas.microsoft.com/office/drawing/2014/chart" uri="{C3380CC4-5D6E-409C-BE32-E72D297353CC}">
              <c16:uniqueId val="{00000000-59C8-4209-B24E-99F8AEA74255}"/>
            </c:ext>
          </c:extLst>
        </c:ser>
        <c:ser>
          <c:idx val="1"/>
          <c:order val="1"/>
          <c:tx>
            <c:strRef>
              <c:f>ábra!$A$14</c:f>
              <c:strCache>
                <c:ptCount val="1"/>
                <c:pt idx="0">
                  <c:v>ESA balance difference</c:v>
                </c:pt>
              </c:strCache>
            </c:strRef>
          </c:tx>
          <c:spPr>
            <a:solidFill>
              <a:schemeClr val="tx2">
                <a:lumMod val="20000"/>
                <a:lumOff val="8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ábra!$E$7:$I$7</c:f>
              <c:numCache>
                <c:formatCode>0</c:formatCode>
                <c:ptCount val="5"/>
                <c:pt idx="0">
                  <c:v>2013</c:v>
                </c:pt>
                <c:pt idx="1">
                  <c:v>2014</c:v>
                </c:pt>
                <c:pt idx="2">
                  <c:v>2015</c:v>
                </c:pt>
                <c:pt idx="3">
                  <c:v>2016</c:v>
                </c:pt>
                <c:pt idx="4">
                  <c:v>2017</c:v>
                </c:pt>
              </c:numCache>
            </c:numRef>
          </c:cat>
          <c:val>
            <c:numRef>
              <c:f>ábra!$E$14:$I$14</c:f>
              <c:numCache>
                <c:formatCode>0.0%</c:formatCode>
                <c:ptCount val="5"/>
                <c:pt idx="0">
                  <c:v>-1.3199215792588513E-3</c:v>
                </c:pt>
                <c:pt idx="1">
                  <c:v>-1.2380514057262462E-3</c:v>
                </c:pt>
                <c:pt idx="2">
                  <c:v>-4.5949959358001623E-3</c:v>
                </c:pt>
                <c:pt idx="3">
                  <c:v>-3.2490944458403175E-3</c:v>
                </c:pt>
                <c:pt idx="4">
                  <c:v>-3.8810919957155449E-3</c:v>
                </c:pt>
              </c:numCache>
            </c:numRef>
          </c:val>
          <c:extLst>
            <c:ext xmlns:c16="http://schemas.microsoft.com/office/drawing/2014/chart" uri="{C3380CC4-5D6E-409C-BE32-E72D297353CC}">
              <c16:uniqueId val="{00000001-59C8-4209-B24E-99F8AEA74255}"/>
            </c:ext>
          </c:extLst>
        </c:ser>
        <c:dLbls>
          <c:showLegendKey val="0"/>
          <c:showVal val="0"/>
          <c:showCatName val="0"/>
          <c:showSerName val="0"/>
          <c:showPercent val="0"/>
          <c:showBubbleSize val="0"/>
        </c:dLbls>
        <c:gapWidth val="58"/>
        <c:axId val="442147928"/>
        <c:axId val="442150280"/>
      </c:barChart>
      <c:catAx>
        <c:axId val="442147928"/>
        <c:scaling>
          <c:orientation val="minMax"/>
        </c:scaling>
        <c:delete val="0"/>
        <c:axPos val="b"/>
        <c:numFmt formatCode="0" sourceLinked="1"/>
        <c:majorTickMark val="none"/>
        <c:minorTickMark val="none"/>
        <c:tickLblPos val="low"/>
        <c:txPr>
          <a:bodyPr/>
          <a:lstStyle/>
          <a:p>
            <a:pPr>
              <a:defRPr sz="1200"/>
            </a:pPr>
            <a:endParaRPr lang="en-US"/>
          </a:p>
        </c:txPr>
        <c:crossAx val="442150280"/>
        <c:crosses val="autoZero"/>
        <c:auto val="1"/>
        <c:lblAlgn val="ctr"/>
        <c:lblOffset val="100"/>
        <c:noMultiLvlLbl val="0"/>
      </c:catAx>
      <c:valAx>
        <c:axId val="442150280"/>
        <c:scaling>
          <c:orientation val="minMax"/>
        </c:scaling>
        <c:delete val="1"/>
        <c:axPos val="l"/>
        <c:majorGridlines>
          <c:spPr>
            <a:ln>
              <a:solidFill>
                <a:schemeClr val="bg1">
                  <a:lumMod val="95000"/>
                </a:schemeClr>
              </a:solidFill>
            </a:ln>
          </c:spPr>
        </c:majorGridlines>
        <c:title>
          <c:tx>
            <c:rich>
              <a:bodyPr rot="0" vert="horz"/>
              <a:lstStyle/>
              <a:p>
                <a:pPr>
                  <a:defRPr/>
                </a:pPr>
                <a:r>
                  <a:rPr lang="hu-HU" dirty="0"/>
                  <a:t>% </a:t>
                </a:r>
                <a:r>
                  <a:rPr lang="ru-RU" dirty="0"/>
                  <a:t>ВВП</a:t>
                </a:r>
                <a:endParaRPr lang="hu-HU" dirty="0"/>
              </a:p>
            </c:rich>
          </c:tx>
          <c:layout>
            <c:manualLayout>
              <c:xMode val="edge"/>
              <c:yMode val="edge"/>
              <c:x val="0"/>
              <c:y val="3.8628410085102993E-3"/>
            </c:manualLayout>
          </c:layout>
          <c:overlay val="0"/>
        </c:title>
        <c:numFmt formatCode="0.0%" sourceLinked="1"/>
        <c:majorTickMark val="none"/>
        <c:minorTickMark val="none"/>
        <c:tickLblPos val="nextTo"/>
        <c:crossAx val="442147928"/>
        <c:crosses val="autoZero"/>
        <c:crossBetween val="between"/>
      </c:valAx>
      <c:spPr>
        <a:noFill/>
      </c:spPr>
    </c:plotArea>
    <c:legend>
      <c:legendPos val="b"/>
      <c:layout>
        <c:manualLayout>
          <c:xMode val="edge"/>
          <c:yMode val="edge"/>
          <c:x val="3.0901696406492457E-2"/>
          <c:y val="0.92314702139505289"/>
          <c:w val="0.94388593919672004"/>
          <c:h val="6.1701463453431957E-2"/>
        </c:manualLayout>
      </c:layout>
      <c:overlay val="0"/>
    </c:legend>
    <c:plotVisOnly val="1"/>
    <c:dispBlanksAs val="gap"/>
    <c:showDLblsOverMax val="0"/>
  </c:chart>
  <c:txPr>
    <a:bodyPr/>
    <a:lstStyle/>
    <a:p>
      <a:pPr>
        <a:defRPr sz="1400" b="1">
          <a:latin typeface="Segoe UI" panose="020B0502040204020203" pitchFamily="34" charset="0"/>
          <a:ea typeface="Segoe UI" panose="020B0502040204020203" pitchFamily="34" charset="0"/>
          <a:cs typeface="Segoe UI" panose="020B0502040204020203"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40"/>
      <c:rotY val="210"/>
      <c:rAngAx val="0"/>
      <c:perspective val="20"/>
    </c:view3D>
    <c:floor>
      <c:thickness val="0"/>
    </c:floor>
    <c:sideWall>
      <c:thickness val="0"/>
    </c:sideWall>
    <c:backWall>
      <c:thickness val="0"/>
    </c:backWall>
    <c:plotArea>
      <c:layout>
        <c:manualLayout>
          <c:layoutTarget val="inner"/>
          <c:xMode val="edge"/>
          <c:yMode val="edge"/>
          <c:x val="1.7426557854806429E-2"/>
          <c:y val="2.903078577018121E-2"/>
          <c:w val="0.65639970067526565"/>
          <c:h val="0.94403024469802821"/>
        </c:manualLayout>
      </c:layout>
      <c:pie3DChart>
        <c:varyColors val="1"/>
        <c:ser>
          <c:idx val="0"/>
          <c:order val="0"/>
          <c:dLbls>
            <c:numFmt formatCode="0.0%" sourceLinked="0"/>
            <c:spPr>
              <a:solidFill>
                <a:schemeClr val="lt1"/>
              </a:solidFill>
              <a:ln w="3175" cap="flat" cmpd="sng" algn="ctr">
                <a:solidFill>
                  <a:schemeClr val="dk1"/>
                </a:solidFill>
                <a:prstDash val="solid"/>
              </a:ln>
              <a:effectLst/>
            </c:spPr>
            <c:txPr>
              <a:bodyPr/>
              <a:lstStyle/>
              <a:p>
                <a:pPr>
                  <a:defRPr b="1">
                    <a:solidFill>
                      <a:schemeClr val="dk1"/>
                    </a:solidFill>
                    <a:latin typeface="+mn-lt"/>
                    <a:ea typeface="+mn-ea"/>
                    <a:cs typeface="+mn-cs"/>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Alaptábla!$B$3:$B$18</c:f>
              <c:strCache>
                <c:ptCount val="16"/>
                <c:pt idx="0">
                  <c:v>социальные отчисления</c:v>
                </c:pt>
                <c:pt idx="1">
                  <c:v>НДС</c:v>
                </c:pt>
                <c:pt idx="2">
                  <c:v>валовой НДФЛ</c:v>
                </c:pt>
                <c:pt idx="3">
                  <c:v>акцизы</c:v>
                </c:pt>
                <c:pt idx="4">
                  <c:v>корпоративные налоги</c:v>
                </c:pt>
                <c:pt idx="5">
                  <c:v>налог на финансовые операции</c:v>
                </c:pt>
                <c:pt idx="6">
                  <c:v>сборы и пошлины</c:v>
                </c:pt>
                <c:pt idx="7">
                  <c:v>постатейный налог на малых налогоплательщиков (KATA)</c:v>
                </c:pt>
                <c:pt idx="8">
                  <c:v>отчисления на пособие по нетрудоспособности</c:v>
                </c:pt>
                <c:pt idx="9">
                  <c:v>страховой налог</c:v>
                </c:pt>
                <c:pt idx="10">
                  <c:v>налог на доходы энергетических компаний</c:v>
                </c:pt>
                <c:pt idx="11">
                  <c:v>налог на продукты питания на общественное здравоохранение (NETA)</c:v>
                </c:pt>
                <c:pt idx="12">
                  <c:v>налог на коммунальные системы</c:v>
                </c:pt>
                <c:pt idx="13">
                  <c:v>дополнительный налог на финансовые организации</c:v>
                </c:pt>
                <c:pt idx="14">
                  <c:v>телекоммуникационный платёж</c:v>
                </c:pt>
                <c:pt idx="15">
                  <c:v>другие налоговые поступления</c:v>
                </c:pt>
              </c:strCache>
            </c:strRef>
          </c:cat>
          <c:val>
            <c:numRef>
              <c:f>Alaptábla!$C$3:$C$18</c:f>
              <c:numCache>
                <c:formatCode>#\ ##0.0</c:formatCode>
                <c:ptCount val="16"/>
                <c:pt idx="0">
                  <c:v>5408326.7000000002</c:v>
                </c:pt>
                <c:pt idx="1">
                  <c:v>4285750</c:v>
                </c:pt>
                <c:pt idx="2">
                  <c:v>2361000</c:v>
                </c:pt>
                <c:pt idx="3">
                  <c:v>1136300</c:v>
                </c:pt>
                <c:pt idx="4">
                  <c:v>399500</c:v>
                </c:pt>
                <c:pt idx="5">
                  <c:v>228100</c:v>
                </c:pt>
                <c:pt idx="6">
                  <c:v>192400</c:v>
                </c:pt>
                <c:pt idx="7">
                  <c:v>135700</c:v>
                </c:pt>
                <c:pt idx="8">
                  <c:v>98000</c:v>
                </c:pt>
                <c:pt idx="9">
                  <c:v>81993.7</c:v>
                </c:pt>
                <c:pt idx="10">
                  <c:v>59100</c:v>
                </c:pt>
                <c:pt idx="11">
                  <c:v>57200</c:v>
                </c:pt>
                <c:pt idx="12">
                  <c:v>55000</c:v>
                </c:pt>
                <c:pt idx="13">
                  <c:v>52900</c:v>
                </c:pt>
                <c:pt idx="14">
                  <c:v>52200</c:v>
                </c:pt>
                <c:pt idx="15">
                  <c:v>341300</c:v>
                </c:pt>
              </c:numCache>
            </c:numRef>
          </c:val>
          <c:extLst>
            <c:ext xmlns:c16="http://schemas.microsoft.com/office/drawing/2014/chart" uri="{C3380CC4-5D6E-409C-BE32-E72D297353CC}">
              <c16:uniqueId val="{00000000-9AFD-43C1-A9D6-D623CD308E1A}"/>
            </c:ext>
          </c:extLst>
        </c:ser>
        <c:dLbls>
          <c:showLegendKey val="0"/>
          <c:showVal val="0"/>
          <c:showCatName val="0"/>
          <c:showSerName val="0"/>
          <c:showPercent val="0"/>
          <c:showBubbleSize val="0"/>
          <c:showLeaderLines val="1"/>
        </c:dLbls>
      </c:pie3DChart>
    </c:plotArea>
    <c:legend>
      <c:legendPos val="r"/>
      <c:layout>
        <c:manualLayout>
          <c:xMode val="edge"/>
          <c:yMode val="edge"/>
          <c:x val="0.69398411694955875"/>
          <c:y val="1.6680407879992989E-2"/>
          <c:w val="0.29782198135640042"/>
          <c:h val="0.97267788386355092"/>
        </c:manualLayout>
      </c:layout>
      <c:overlay val="0"/>
      <c:txPr>
        <a:bodyPr/>
        <a:lstStyle/>
        <a:p>
          <a:pPr>
            <a:defRPr b="1">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595519763809166E-3"/>
          <c:y val="4.1836324767812513E-3"/>
          <c:w val="0.99044044802361908"/>
          <c:h val="0.93099848014750164"/>
        </c:manualLayout>
      </c:layout>
      <c:barChart>
        <c:barDir val="col"/>
        <c:grouping val="clustered"/>
        <c:varyColors val="0"/>
        <c:ser>
          <c:idx val="0"/>
          <c:order val="0"/>
          <c:tx>
            <c:strRef>
              <c:f>Munka1!$A$2</c:f>
              <c:strCache>
                <c:ptCount val="1"/>
                <c:pt idx="0">
                  <c:v>Szociális hozzájárulási adó változása</c:v>
                </c:pt>
              </c:strCache>
            </c:strRef>
          </c:tx>
          <c:spPr>
            <a:solidFill>
              <a:schemeClr val="tx2">
                <a:lumMod val="75000"/>
              </a:schemeClr>
            </a:solidFill>
          </c:spPr>
          <c:invertIfNegative val="0"/>
          <c:dLbls>
            <c:numFmt formatCode="0.0%" sourceLinked="0"/>
            <c:spPr>
              <a:noFill/>
              <a:ln>
                <a:noFill/>
              </a:ln>
              <a:effectLst/>
            </c:spPr>
            <c:txPr>
              <a:bodyPr/>
              <a:lstStyle/>
              <a:p>
                <a:pPr>
                  <a:defRPr sz="1200" b="1">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Munka1!$F$1:$I$1</c:f>
              <c:numCache>
                <c:formatCode>General</c:formatCode>
                <c:ptCount val="4"/>
                <c:pt idx="0">
                  <c:v>2016</c:v>
                </c:pt>
                <c:pt idx="1">
                  <c:v>2017</c:v>
                </c:pt>
                <c:pt idx="2">
                  <c:v>2018</c:v>
                </c:pt>
                <c:pt idx="3">
                  <c:v>2019</c:v>
                </c:pt>
              </c:numCache>
            </c:numRef>
          </c:cat>
          <c:val>
            <c:numRef>
              <c:f>Munka1!$F$2:$I$2</c:f>
              <c:numCache>
                <c:formatCode>General</c:formatCode>
                <c:ptCount val="4"/>
                <c:pt idx="0">
                  <c:v>0.27</c:v>
                </c:pt>
                <c:pt idx="1">
                  <c:v>0.22</c:v>
                </c:pt>
                <c:pt idx="2">
                  <c:v>0.19500000000000001</c:v>
                </c:pt>
                <c:pt idx="3">
                  <c:v>0.17499999999999999</c:v>
                </c:pt>
              </c:numCache>
            </c:numRef>
          </c:val>
          <c:extLst>
            <c:ext xmlns:c16="http://schemas.microsoft.com/office/drawing/2014/chart" uri="{C3380CC4-5D6E-409C-BE32-E72D297353CC}">
              <c16:uniqueId val="{00000000-A6A9-46FF-991B-8D11586635FF}"/>
            </c:ext>
          </c:extLst>
        </c:ser>
        <c:dLbls>
          <c:showLegendKey val="0"/>
          <c:showVal val="0"/>
          <c:showCatName val="0"/>
          <c:showSerName val="0"/>
          <c:showPercent val="0"/>
          <c:showBubbleSize val="0"/>
        </c:dLbls>
        <c:gapWidth val="150"/>
        <c:axId val="436614168"/>
        <c:axId val="436616912"/>
      </c:barChart>
      <c:catAx>
        <c:axId val="436614168"/>
        <c:scaling>
          <c:orientation val="minMax"/>
        </c:scaling>
        <c:delete val="0"/>
        <c:axPos val="b"/>
        <c:numFmt formatCode="General" sourceLinked="1"/>
        <c:majorTickMark val="out"/>
        <c:minorTickMark val="none"/>
        <c:tickLblPos val="nextTo"/>
        <c:txPr>
          <a:bodyPr/>
          <a:lstStyle/>
          <a:p>
            <a:pPr>
              <a:defRPr sz="1200" b="1">
                <a:latin typeface="Segoe UI" panose="020B0502040204020203" pitchFamily="34" charset="0"/>
                <a:ea typeface="Segoe UI" panose="020B0502040204020203" pitchFamily="34" charset="0"/>
                <a:cs typeface="Segoe UI" panose="020B0502040204020203" pitchFamily="34" charset="0"/>
              </a:defRPr>
            </a:pPr>
            <a:endParaRPr lang="en-US"/>
          </a:p>
        </c:txPr>
        <c:crossAx val="436616912"/>
        <c:crosses val="autoZero"/>
        <c:auto val="1"/>
        <c:lblAlgn val="ctr"/>
        <c:lblOffset val="100"/>
        <c:noMultiLvlLbl val="0"/>
      </c:catAx>
      <c:valAx>
        <c:axId val="436616912"/>
        <c:scaling>
          <c:orientation val="minMax"/>
          <c:max val="0.30000000000000004"/>
          <c:min val="0.15000000000000002"/>
        </c:scaling>
        <c:delete val="1"/>
        <c:axPos val="l"/>
        <c:numFmt formatCode="0%" sourceLinked="0"/>
        <c:majorTickMark val="out"/>
        <c:minorTickMark val="none"/>
        <c:tickLblPos val="nextTo"/>
        <c:crossAx val="436614168"/>
        <c:crosses val="autoZero"/>
        <c:crossBetween val="between"/>
        <c:majorUnit val="5.000000000000001E-2"/>
      </c:valAx>
    </c:plotArea>
    <c:plotVisOnly val="1"/>
    <c:dispBlanksAs val="gap"/>
    <c:showDLblsOverMax val="0"/>
  </c:chart>
  <c:spPr>
    <a:ln>
      <a:noFill/>
    </a:ln>
  </c:sp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r">
              <a:defRPr sz="2000">
                <a:latin typeface="Segoe UI" panose="020B0502040204020203" pitchFamily="34" charset="0"/>
                <a:ea typeface="Segoe UI" panose="020B0502040204020203" pitchFamily="34" charset="0"/>
                <a:cs typeface="Segoe UI" panose="020B0502040204020203" pitchFamily="34" charset="0"/>
              </a:defRPr>
            </a:pPr>
            <a:r>
              <a:rPr lang="ru-RU" sz="1400" dirty="0">
                <a:latin typeface="Segoe UI" panose="020B0502040204020203" pitchFamily="34" charset="0"/>
                <a:ea typeface="Segoe UI" panose="020B0502040204020203" pitchFamily="34" charset="0"/>
                <a:cs typeface="Segoe UI" panose="020B0502040204020203" pitchFamily="34" charset="0"/>
              </a:rPr>
              <a:t>Основные направления внутреннего развития (млрд. форинтов)</a:t>
            </a:r>
            <a:endParaRPr lang="en-US" sz="1400" dirty="0">
              <a:latin typeface="Segoe UI" panose="020B0502040204020203" pitchFamily="34" charset="0"/>
              <a:ea typeface="Segoe UI" panose="020B0502040204020203" pitchFamily="34" charset="0"/>
              <a:cs typeface="Segoe UI" panose="020B0502040204020203" pitchFamily="34" charset="0"/>
            </a:endParaRPr>
          </a:p>
        </c:rich>
      </c:tx>
      <c:layout>
        <c:manualLayout>
          <c:xMode val="edge"/>
          <c:yMode val="edge"/>
          <c:x val="0.72486446853691955"/>
          <c:y val="0"/>
        </c:manualLayout>
      </c:layout>
      <c:overlay val="0"/>
    </c:title>
    <c:autoTitleDeleted val="0"/>
    <c:plotArea>
      <c:layout>
        <c:manualLayout>
          <c:layoutTarget val="inner"/>
          <c:xMode val="edge"/>
          <c:yMode val="edge"/>
          <c:x val="8.351985156493557E-3"/>
          <c:y val="1.4641232864944153E-2"/>
          <c:w val="0.82109981301344281"/>
          <c:h val="0.94341291184279297"/>
        </c:manualLayout>
      </c:layout>
      <c:barChart>
        <c:barDir val="col"/>
        <c:grouping val="clustered"/>
        <c:varyColors val="0"/>
        <c:ser>
          <c:idx val="0"/>
          <c:order val="0"/>
          <c:tx>
            <c:strRef>
              <c:f>Munka1!$A$2</c:f>
              <c:strCache>
                <c:ptCount val="1"/>
                <c:pt idx="0">
                  <c:v>Hazai felhalmozási kiadás</c:v>
                </c:pt>
              </c:strCache>
            </c:strRef>
          </c:tx>
          <c:spPr>
            <a:solidFill>
              <a:schemeClr val="tx2">
                <a:lumMod val="75000"/>
              </a:schemeClr>
            </a:solidFill>
          </c:spPr>
          <c:invertIfNegative val="0"/>
          <c:dLbls>
            <c:numFmt formatCode="#,##0.0&quot; bn HUF&quot;" sourceLinked="0"/>
            <c:spPr>
              <a:noFill/>
              <a:ln>
                <a:noFill/>
              </a:ln>
              <a:effectLst/>
            </c:spPr>
            <c:txPr>
              <a:bodyPr/>
              <a:lstStyle/>
              <a:p>
                <a:pPr>
                  <a:defRPr sz="1200" b="1">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Munka1!$B$1:$C$1</c:f>
              <c:numCache>
                <c:formatCode>General</c:formatCode>
                <c:ptCount val="2"/>
                <c:pt idx="0">
                  <c:v>2018</c:v>
                </c:pt>
                <c:pt idx="1">
                  <c:v>2019</c:v>
                </c:pt>
              </c:numCache>
            </c:numRef>
          </c:cat>
          <c:val>
            <c:numRef>
              <c:f>Munka1!$B$2:$C$2</c:f>
              <c:numCache>
                <c:formatCode>#,##0.00</c:formatCode>
                <c:ptCount val="2"/>
                <c:pt idx="0">
                  <c:v>2382.1745000000005</c:v>
                </c:pt>
                <c:pt idx="1">
                  <c:v>2715.2466000000004</c:v>
                </c:pt>
              </c:numCache>
            </c:numRef>
          </c:val>
          <c:extLst>
            <c:ext xmlns:c16="http://schemas.microsoft.com/office/drawing/2014/chart" uri="{C3380CC4-5D6E-409C-BE32-E72D297353CC}">
              <c16:uniqueId val="{00000000-F122-489B-B060-7186A6559BC1}"/>
            </c:ext>
          </c:extLst>
        </c:ser>
        <c:dLbls>
          <c:showLegendKey val="0"/>
          <c:showVal val="0"/>
          <c:showCatName val="0"/>
          <c:showSerName val="0"/>
          <c:showPercent val="0"/>
          <c:showBubbleSize val="0"/>
        </c:dLbls>
        <c:gapWidth val="422"/>
        <c:axId val="436617304"/>
        <c:axId val="436618480"/>
      </c:barChart>
      <c:catAx>
        <c:axId val="436617304"/>
        <c:scaling>
          <c:orientation val="minMax"/>
        </c:scaling>
        <c:delete val="0"/>
        <c:axPos val="b"/>
        <c:numFmt formatCode="General" sourceLinked="1"/>
        <c:majorTickMark val="out"/>
        <c:minorTickMark val="none"/>
        <c:tickLblPos val="nextTo"/>
        <c:txPr>
          <a:bodyPr/>
          <a:lstStyle/>
          <a:p>
            <a:pPr>
              <a:defRPr sz="1100" b="1">
                <a:latin typeface="Times New Roman" panose="02020603050405020304" pitchFamily="18" charset="0"/>
                <a:cs typeface="Times New Roman" panose="02020603050405020304" pitchFamily="18" charset="0"/>
              </a:defRPr>
            </a:pPr>
            <a:endParaRPr lang="en-US"/>
          </a:p>
        </c:txPr>
        <c:crossAx val="436618480"/>
        <c:crosses val="autoZero"/>
        <c:auto val="1"/>
        <c:lblAlgn val="ctr"/>
        <c:lblOffset val="100"/>
        <c:noMultiLvlLbl val="0"/>
      </c:catAx>
      <c:valAx>
        <c:axId val="436618480"/>
        <c:scaling>
          <c:orientation val="minMax"/>
        </c:scaling>
        <c:delete val="1"/>
        <c:axPos val="l"/>
        <c:numFmt formatCode="#,##0.00" sourceLinked="1"/>
        <c:majorTickMark val="out"/>
        <c:minorTickMark val="none"/>
        <c:tickLblPos val="nextTo"/>
        <c:crossAx val="436617304"/>
        <c:crosses val="autoZero"/>
        <c:crossBetween val="between"/>
      </c:valAx>
      <c:spPr>
        <a:ln>
          <a:noFill/>
        </a:ln>
      </c:spPr>
    </c:plotArea>
    <c:plotVisOnly val="1"/>
    <c:dispBlanksAs val="gap"/>
    <c:showDLblsOverMax val="0"/>
  </c:chart>
  <c:spPr>
    <a:ln>
      <a:noFill/>
    </a:ln>
  </c:sp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313005646802621E-3"/>
          <c:y val="1.3589971484649854E-2"/>
          <c:w val="0.99658551940479967"/>
          <c:h val="0.93400659186016366"/>
        </c:manualLayout>
      </c:layout>
      <c:barChart>
        <c:barDir val="col"/>
        <c:grouping val="clustered"/>
        <c:varyColors val="0"/>
        <c:ser>
          <c:idx val="1"/>
          <c:order val="0"/>
          <c:tx>
            <c:strRef>
              <c:f>Munka1!$A$4</c:f>
              <c:strCache>
                <c:ptCount val="1"/>
                <c:pt idx="0">
                  <c:v>Kiengedett szja</c:v>
                </c:pt>
              </c:strCache>
            </c:strRef>
          </c:tx>
          <c:spPr>
            <a:solidFill>
              <a:schemeClr val="tx2">
                <a:lumMod val="75000"/>
              </a:schemeClr>
            </a:solidFill>
          </c:spPr>
          <c:invertIfNegative val="0"/>
          <c:dLbls>
            <c:dLbl>
              <c:idx val="7"/>
              <c:layout>
                <c:manualLayout>
                  <c:x val="2.86779337074551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5F3-422C-99DF-19CCBDEE65D5}"/>
                </c:ext>
              </c:extLst>
            </c:dLbl>
            <c:numFmt formatCode="#,##0.0&quot; bn HUF&quot;" sourceLinked="0"/>
            <c:spPr>
              <a:noFill/>
              <a:ln>
                <a:noFill/>
              </a:ln>
              <a:effectLst/>
            </c:spPr>
            <c:txPr>
              <a:bodyPr/>
              <a:lstStyle/>
              <a:p>
                <a:pPr>
                  <a:defRPr sz="1200" b="1">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Munka1!$B$1:$I$1</c:f>
              <c:numCache>
                <c:formatCode>General</c:formatCode>
                <c:ptCount val="8"/>
                <c:pt idx="0">
                  <c:v>2012</c:v>
                </c:pt>
                <c:pt idx="1">
                  <c:v>2013</c:v>
                </c:pt>
                <c:pt idx="2">
                  <c:v>2014</c:v>
                </c:pt>
                <c:pt idx="3">
                  <c:v>2015</c:v>
                </c:pt>
                <c:pt idx="4">
                  <c:v>2016</c:v>
                </c:pt>
                <c:pt idx="5">
                  <c:v>2017</c:v>
                </c:pt>
                <c:pt idx="6">
                  <c:v>2018</c:v>
                </c:pt>
                <c:pt idx="7">
                  <c:v>2019</c:v>
                </c:pt>
              </c:numCache>
            </c:numRef>
          </c:cat>
          <c:val>
            <c:numRef>
              <c:f>Munka1!$B$4:$I$4</c:f>
              <c:numCache>
                <c:formatCode>General</c:formatCode>
                <c:ptCount val="8"/>
                <c:pt idx="0">
                  <c:v>184.2</c:v>
                </c:pt>
                <c:pt idx="1">
                  <c:v>184.8</c:v>
                </c:pt>
                <c:pt idx="2">
                  <c:v>235.6</c:v>
                </c:pt>
                <c:pt idx="3">
                  <c:v>243.4</c:v>
                </c:pt>
                <c:pt idx="4">
                  <c:v>263.39999999999998</c:v>
                </c:pt>
                <c:pt idx="5">
                  <c:v>277</c:v>
                </c:pt>
                <c:pt idx="6">
                  <c:v>316</c:v>
                </c:pt>
                <c:pt idx="7">
                  <c:v>354.6</c:v>
                </c:pt>
              </c:numCache>
            </c:numRef>
          </c:val>
          <c:extLst>
            <c:ext xmlns:c16="http://schemas.microsoft.com/office/drawing/2014/chart" uri="{C3380CC4-5D6E-409C-BE32-E72D297353CC}">
              <c16:uniqueId val="{00000001-A5F3-422C-99DF-19CCBDEE65D5}"/>
            </c:ext>
          </c:extLst>
        </c:ser>
        <c:dLbls>
          <c:showLegendKey val="0"/>
          <c:showVal val="0"/>
          <c:showCatName val="0"/>
          <c:showSerName val="0"/>
          <c:showPercent val="0"/>
          <c:showBubbleSize val="0"/>
        </c:dLbls>
        <c:gapWidth val="72"/>
        <c:overlap val="-1"/>
        <c:axId val="436621224"/>
        <c:axId val="436613384"/>
      </c:barChart>
      <c:catAx>
        <c:axId val="436621224"/>
        <c:scaling>
          <c:orientation val="minMax"/>
        </c:scaling>
        <c:delete val="0"/>
        <c:axPos val="b"/>
        <c:numFmt formatCode="General" sourceLinked="1"/>
        <c:majorTickMark val="out"/>
        <c:minorTickMark val="none"/>
        <c:tickLblPos val="nextTo"/>
        <c:txPr>
          <a:bodyPr/>
          <a:lstStyle/>
          <a:p>
            <a:pPr>
              <a:defRPr sz="1100" b="1">
                <a:latin typeface="Times New Roman" panose="02020603050405020304" pitchFamily="18" charset="0"/>
                <a:cs typeface="Times New Roman" panose="02020603050405020304" pitchFamily="18" charset="0"/>
              </a:defRPr>
            </a:pPr>
            <a:endParaRPr lang="en-US"/>
          </a:p>
        </c:txPr>
        <c:crossAx val="436613384"/>
        <c:crosses val="autoZero"/>
        <c:auto val="1"/>
        <c:lblAlgn val="ctr"/>
        <c:lblOffset val="100"/>
        <c:noMultiLvlLbl val="0"/>
      </c:catAx>
      <c:valAx>
        <c:axId val="436613384"/>
        <c:scaling>
          <c:orientation val="minMax"/>
          <c:max val="360"/>
          <c:min val="170"/>
        </c:scaling>
        <c:delete val="1"/>
        <c:axPos val="l"/>
        <c:numFmt formatCode="General" sourceLinked="1"/>
        <c:majorTickMark val="out"/>
        <c:minorTickMark val="none"/>
        <c:tickLblPos val="nextTo"/>
        <c:crossAx val="436621224"/>
        <c:crosses val="autoZero"/>
        <c:crossBetween val="between"/>
        <c:majorUnit val="20"/>
      </c:valAx>
    </c:plotArea>
    <c:plotVisOnly val="1"/>
    <c:dispBlanksAs val="gap"/>
    <c:showDLblsOverMax val="0"/>
  </c:chart>
  <c:spPr>
    <a:ln>
      <a:noFill/>
    </a:ln>
  </c:sp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1680060143304576E-2"/>
          <c:y val="1.0666917632316785E-2"/>
          <c:w val="0.98712072163721776"/>
          <c:h val="0.85546154538630703"/>
        </c:manualLayout>
      </c:layout>
      <c:barChart>
        <c:barDir val="col"/>
        <c:grouping val="clustered"/>
        <c:varyColors val="0"/>
        <c:ser>
          <c:idx val="0"/>
          <c:order val="0"/>
          <c:tx>
            <c:strRef>
              <c:f>Munka1!$A$2</c:f>
              <c:strCache>
                <c:ptCount val="1"/>
                <c:pt idx="0">
                  <c:v>Общие резервы</c:v>
                </c:pt>
              </c:strCache>
            </c:strRef>
          </c:tx>
          <c:spPr>
            <a:solidFill>
              <a:schemeClr val="tx2">
                <a:lumMod val="75000"/>
              </a:schemeClr>
            </a:solidFill>
          </c:spPr>
          <c:invertIfNegative val="0"/>
          <c:dLbls>
            <c:numFmt formatCode="#,##0.0&quot; bn HUF&quot;" sourceLinked="0"/>
            <c:spPr>
              <a:noFill/>
              <a:ln>
                <a:noFill/>
              </a:ln>
              <a:effectLst/>
            </c:spPr>
            <c:txPr>
              <a:bodyPr/>
              <a:lstStyle/>
              <a:p>
                <a:pPr>
                  <a:defRPr sz="1200" b="1">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Munka1!$B$1:$C$1</c:f>
              <c:numCache>
                <c:formatCode>General</c:formatCode>
                <c:ptCount val="2"/>
                <c:pt idx="0">
                  <c:v>2018</c:v>
                </c:pt>
                <c:pt idx="1">
                  <c:v>2019</c:v>
                </c:pt>
              </c:numCache>
            </c:numRef>
          </c:cat>
          <c:val>
            <c:numRef>
              <c:f>Munka1!$B$2:$C$2</c:f>
              <c:numCache>
                <c:formatCode>#\ ##0.0</c:formatCode>
                <c:ptCount val="2"/>
                <c:pt idx="0">
                  <c:v>110</c:v>
                </c:pt>
                <c:pt idx="1">
                  <c:v>165</c:v>
                </c:pt>
              </c:numCache>
            </c:numRef>
          </c:val>
          <c:extLst>
            <c:ext xmlns:c16="http://schemas.microsoft.com/office/drawing/2014/chart" uri="{C3380CC4-5D6E-409C-BE32-E72D297353CC}">
              <c16:uniqueId val="{00000000-B3A9-4E60-8F12-68DAA58C3207}"/>
            </c:ext>
          </c:extLst>
        </c:ser>
        <c:ser>
          <c:idx val="1"/>
          <c:order val="1"/>
          <c:tx>
            <c:strRef>
              <c:f>Munka1!$A$3</c:f>
              <c:strCache>
                <c:ptCount val="1"/>
                <c:pt idx="0">
                  <c:v>Резервы, связанные с выполнением задачи по сокращению дефицита бюджета </c:v>
                </c:pt>
              </c:strCache>
            </c:strRef>
          </c:tx>
          <c:spPr>
            <a:solidFill>
              <a:srgbClr val="FF0000"/>
            </a:solidFill>
          </c:spPr>
          <c:invertIfNegative val="0"/>
          <c:dLbls>
            <c:dLbl>
              <c:idx val="0"/>
              <c:layout>
                <c:manualLayout>
                  <c:x val="1.2648706683574398E-2"/>
                  <c:y val="-2.32064858290599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A9-4E60-8F12-68DAA58C3207}"/>
                </c:ext>
              </c:extLst>
            </c:dLbl>
            <c:dLbl>
              <c:idx val="1"/>
              <c:layout>
                <c:manualLayout>
                  <c:x val="1.4054118537304785E-2"/>
                  <c:y val="-4.64129716581198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A9-4E60-8F12-68DAA58C3207}"/>
                </c:ext>
              </c:extLst>
            </c:dLbl>
            <c:numFmt formatCode="#,##0.0&quot; bn HUF&quot;" sourceLinked="0"/>
            <c:spPr>
              <a:noFill/>
              <a:ln>
                <a:noFill/>
              </a:ln>
              <a:effectLst/>
            </c:spPr>
            <c:txPr>
              <a:bodyPr/>
              <a:lstStyle/>
              <a:p>
                <a:pPr>
                  <a:defRPr sz="1200" b="1">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Munka1!$B$1:$C$1</c:f>
              <c:numCache>
                <c:formatCode>General</c:formatCode>
                <c:ptCount val="2"/>
                <c:pt idx="0">
                  <c:v>2018</c:v>
                </c:pt>
                <c:pt idx="1">
                  <c:v>2019</c:v>
                </c:pt>
              </c:numCache>
            </c:numRef>
          </c:cat>
          <c:val>
            <c:numRef>
              <c:f>Munka1!$B$3:$C$3</c:f>
              <c:numCache>
                <c:formatCode>#\ ##0.0</c:formatCode>
                <c:ptCount val="2"/>
                <c:pt idx="0">
                  <c:v>60</c:v>
                </c:pt>
                <c:pt idx="1">
                  <c:v>90</c:v>
                </c:pt>
              </c:numCache>
            </c:numRef>
          </c:val>
          <c:extLst>
            <c:ext xmlns:c16="http://schemas.microsoft.com/office/drawing/2014/chart" uri="{C3380CC4-5D6E-409C-BE32-E72D297353CC}">
              <c16:uniqueId val="{00000003-B3A9-4E60-8F12-68DAA58C3207}"/>
            </c:ext>
          </c:extLst>
        </c:ser>
        <c:dLbls>
          <c:showLegendKey val="0"/>
          <c:showVal val="0"/>
          <c:showCatName val="0"/>
          <c:showSerName val="0"/>
          <c:showPercent val="0"/>
          <c:showBubbleSize val="0"/>
        </c:dLbls>
        <c:gapWidth val="422"/>
        <c:axId val="436624360"/>
        <c:axId val="436628280"/>
      </c:barChart>
      <c:catAx>
        <c:axId val="436624360"/>
        <c:scaling>
          <c:orientation val="minMax"/>
        </c:scaling>
        <c:delete val="0"/>
        <c:axPos val="b"/>
        <c:numFmt formatCode="General" sourceLinked="1"/>
        <c:majorTickMark val="out"/>
        <c:minorTickMark val="none"/>
        <c:tickLblPos val="nextTo"/>
        <c:txPr>
          <a:bodyPr/>
          <a:lstStyle/>
          <a:p>
            <a:pPr>
              <a:defRPr sz="1100" b="1">
                <a:latin typeface="Times New Roman" panose="02020603050405020304" pitchFamily="18" charset="0"/>
                <a:cs typeface="Times New Roman" panose="02020603050405020304" pitchFamily="18" charset="0"/>
              </a:defRPr>
            </a:pPr>
            <a:endParaRPr lang="en-US"/>
          </a:p>
        </c:txPr>
        <c:crossAx val="436628280"/>
        <c:crosses val="autoZero"/>
        <c:auto val="1"/>
        <c:lblAlgn val="ctr"/>
        <c:lblOffset val="100"/>
        <c:noMultiLvlLbl val="0"/>
      </c:catAx>
      <c:valAx>
        <c:axId val="436628280"/>
        <c:scaling>
          <c:orientation val="minMax"/>
        </c:scaling>
        <c:delete val="1"/>
        <c:axPos val="l"/>
        <c:numFmt formatCode="#\ ##0.0" sourceLinked="1"/>
        <c:majorTickMark val="out"/>
        <c:minorTickMark val="none"/>
        <c:tickLblPos val="nextTo"/>
        <c:crossAx val="436624360"/>
        <c:crosses val="autoZero"/>
        <c:crossBetween val="between"/>
      </c:valAx>
    </c:plotArea>
    <c:legend>
      <c:legendPos val="b"/>
      <c:layout>
        <c:manualLayout>
          <c:xMode val="edge"/>
          <c:yMode val="edge"/>
          <c:x val="2.2328357155598132E-2"/>
          <c:y val="0.93503390965511368"/>
          <c:w val="0.95807580478545329"/>
          <c:h val="5.2425549590844285E-2"/>
        </c:manualLayout>
      </c:layout>
      <c:overlay val="0"/>
      <c:txPr>
        <a:bodyPr/>
        <a:lstStyle/>
        <a:p>
          <a:pPr>
            <a:defRPr sz="1200" b="1">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5022153105741442E-2"/>
          <c:y val="1.2550897430343754E-2"/>
          <c:w val="0.96995569378851709"/>
          <c:h val="0.71416817428507684"/>
        </c:manualLayout>
      </c:layout>
      <c:barChart>
        <c:barDir val="col"/>
        <c:grouping val="stacked"/>
        <c:varyColors val="0"/>
        <c:ser>
          <c:idx val="1"/>
          <c:order val="0"/>
          <c:invertIfNegative val="0"/>
          <c:dPt>
            <c:idx val="0"/>
            <c:invertIfNegative val="0"/>
            <c:bubble3D val="0"/>
            <c:spPr>
              <a:pattFill prst="wdDnDiag">
                <a:fgClr>
                  <a:schemeClr val="tx2">
                    <a:lumMod val="75000"/>
                  </a:schemeClr>
                </a:fgClr>
                <a:bgClr>
                  <a:schemeClr val="bg1"/>
                </a:bgClr>
              </a:pattFill>
            </c:spPr>
            <c:extLst>
              <c:ext xmlns:c16="http://schemas.microsoft.com/office/drawing/2014/chart" uri="{C3380CC4-5D6E-409C-BE32-E72D297353CC}">
                <c16:uniqueId val="{00000001-91C7-49D6-866D-9AC95912F528}"/>
              </c:ext>
            </c:extLst>
          </c:dPt>
          <c:dPt>
            <c:idx val="1"/>
            <c:invertIfNegative val="0"/>
            <c:bubble3D val="0"/>
            <c:spPr>
              <a:pattFill prst="wdDnDiag">
                <a:fgClr>
                  <a:srgbClr val="FF0000"/>
                </a:fgClr>
                <a:bgClr>
                  <a:schemeClr val="bg1"/>
                </a:bgClr>
              </a:pattFill>
            </c:spPr>
            <c:extLst>
              <c:ext xmlns:c16="http://schemas.microsoft.com/office/drawing/2014/chart" uri="{C3380CC4-5D6E-409C-BE32-E72D297353CC}">
                <c16:uniqueId val="{00000003-91C7-49D6-866D-9AC95912F528}"/>
              </c:ext>
            </c:extLst>
          </c:dPt>
          <c:cat>
            <c:strRef>
              <c:f>Munka1!$B$7:$C$7</c:f>
              <c:strCache>
                <c:ptCount val="2"/>
                <c:pt idx="0">
                  <c:v>резервы на чрезвычайные меры правительства (не менее 0,5% расходов)</c:v>
                </c:pt>
                <c:pt idx="1">
                  <c:v>Фонд защиты страны (страхование риска от замедления роста ВВП на 0,3-0,4% или роста процентной ставки на ~60 б.п.)</c:v>
                </c:pt>
              </c:strCache>
            </c:strRef>
          </c:cat>
          <c:val>
            <c:numRef>
              <c:f>Munka1!$B$8:$C$8</c:f>
              <c:numCache>
                <c:formatCode>General</c:formatCode>
                <c:ptCount val="2"/>
                <c:pt idx="0" formatCode="#\ ##0.0">
                  <c:v>44</c:v>
                </c:pt>
                <c:pt idx="1">
                  <c:v>30</c:v>
                </c:pt>
              </c:numCache>
            </c:numRef>
          </c:val>
          <c:extLst>
            <c:ext xmlns:c16="http://schemas.microsoft.com/office/drawing/2014/chart" uri="{C3380CC4-5D6E-409C-BE32-E72D297353CC}">
              <c16:uniqueId val="{00000004-91C7-49D6-866D-9AC95912F528}"/>
            </c:ext>
          </c:extLst>
        </c:ser>
        <c:ser>
          <c:idx val="0"/>
          <c:order val="1"/>
          <c:spPr>
            <a:solidFill>
              <a:srgbClr val="FF0000"/>
            </a:solidFill>
          </c:spPr>
          <c:invertIfNegative val="0"/>
          <c:dPt>
            <c:idx val="0"/>
            <c:invertIfNegative val="0"/>
            <c:bubble3D val="0"/>
            <c:spPr>
              <a:solidFill>
                <a:schemeClr val="tx2">
                  <a:lumMod val="75000"/>
                </a:schemeClr>
              </a:solidFill>
            </c:spPr>
            <c:extLst>
              <c:ext xmlns:c16="http://schemas.microsoft.com/office/drawing/2014/chart" uri="{C3380CC4-5D6E-409C-BE32-E72D297353CC}">
                <c16:uniqueId val="{00000006-91C7-49D6-866D-9AC95912F528}"/>
              </c:ext>
            </c:extLst>
          </c:dPt>
          <c:cat>
            <c:strRef>
              <c:f>Munka1!$B$7:$C$7</c:f>
              <c:strCache>
                <c:ptCount val="2"/>
                <c:pt idx="0">
                  <c:v>резервы на чрезвычайные меры правительства (не менее 0,5% расходов)</c:v>
                </c:pt>
                <c:pt idx="1">
                  <c:v>Фонд защиты страны (страхование риска от замедления роста ВВП на 0,3-0,4% или роста процентной ставки на ~60 б.п.)</c:v>
                </c:pt>
              </c:strCache>
            </c:strRef>
          </c:cat>
          <c:val>
            <c:numRef>
              <c:f>Munka1!$B$9:$C$9</c:f>
              <c:numCache>
                <c:formatCode>General</c:formatCode>
                <c:ptCount val="2"/>
                <c:pt idx="0" formatCode="#\ ##0.0">
                  <c:v>121</c:v>
                </c:pt>
                <c:pt idx="1">
                  <c:v>30</c:v>
                </c:pt>
              </c:numCache>
            </c:numRef>
          </c:val>
          <c:extLst>
            <c:ext xmlns:c16="http://schemas.microsoft.com/office/drawing/2014/chart" uri="{C3380CC4-5D6E-409C-BE32-E72D297353CC}">
              <c16:uniqueId val="{00000007-91C7-49D6-866D-9AC95912F528}"/>
            </c:ext>
          </c:extLst>
        </c:ser>
        <c:dLbls>
          <c:showLegendKey val="0"/>
          <c:showVal val="0"/>
          <c:showCatName val="0"/>
          <c:showSerName val="0"/>
          <c:showPercent val="0"/>
          <c:showBubbleSize val="0"/>
        </c:dLbls>
        <c:gapWidth val="74"/>
        <c:overlap val="100"/>
        <c:axId val="442145576"/>
        <c:axId val="442149496"/>
      </c:barChart>
      <c:catAx>
        <c:axId val="442145576"/>
        <c:scaling>
          <c:orientation val="minMax"/>
        </c:scaling>
        <c:delete val="0"/>
        <c:axPos val="b"/>
        <c:numFmt formatCode="General" sourceLinked="0"/>
        <c:majorTickMark val="out"/>
        <c:minorTickMark val="none"/>
        <c:tickLblPos val="nextTo"/>
        <c:txPr>
          <a:bodyPr/>
          <a:lstStyle/>
          <a:p>
            <a:pPr>
              <a:defRPr sz="1300" b="1">
                <a:latin typeface="Segoe UI" panose="020B0502040204020203" pitchFamily="34" charset="0"/>
                <a:ea typeface="Segoe UI" panose="020B0502040204020203" pitchFamily="34" charset="0"/>
                <a:cs typeface="Segoe UI" panose="020B0502040204020203" pitchFamily="34" charset="0"/>
              </a:defRPr>
            </a:pPr>
            <a:endParaRPr lang="en-US"/>
          </a:p>
        </c:txPr>
        <c:crossAx val="442149496"/>
        <c:crosses val="autoZero"/>
        <c:auto val="1"/>
        <c:lblAlgn val="ctr"/>
        <c:lblOffset val="100"/>
        <c:noMultiLvlLbl val="0"/>
      </c:catAx>
      <c:valAx>
        <c:axId val="442149496"/>
        <c:scaling>
          <c:orientation val="minMax"/>
          <c:min val="0"/>
        </c:scaling>
        <c:delete val="1"/>
        <c:axPos val="l"/>
        <c:numFmt formatCode="#\ ##0.0" sourceLinked="1"/>
        <c:majorTickMark val="out"/>
        <c:minorTickMark val="none"/>
        <c:tickLblPos val="nextTo"/>
        <c:crossAx val="442145576"/>
        <c:crosses val="autoZero"/>
        <c:crossBetween val="between"/>
      </c:valAx>
    </c:plotArea>
    <c:plotVisOnly val="1"/>
    <c:dispBlanksAs val="gap"/>
    <c:showDLblsOverMax val="0"/>
  </c:chart>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ru-RU" dirty="0"/>
              <a:t>Общая сумма поправок в бюджет</a:t>
            </a:r>
            <a:r>
              <a:rPr lang="en-US" dirty="0"/>
              <a:t> (</a:t>
            </a:r>
            <a:r>
              <a:rPr lang="ru-RU" dirty="0"/>
              <a:t>в виде доли ВВП</a:t>
            </a:r>
            <a:r>
              <a:rPr lang="en-US" dirty="0"/>
              <a:t>)</a:t>
            </a:r>
          </a:p>
        </c:rich>
      </c:tx>
      <c:overlay val="0"/>
    </c:title>
    <c:autoTitleDeleted val="0"/>
    <c:plotArea>
      <c:layout>
        <c:manualLayout>
          <c:layoutTarget val="inner"/>
          <c:xMode val="edge"/>
          <c:yMode val="edge"/>
          <c:x val="3.6213175063353614E-2"/>
          <c:y val="0.26808575779305011"/>
          <c:w val="0.92757364987329272"/>
          <c:h val="0.5315753110765471"/>
        </c:manualLayout>
      </c:layout>
      <c:barChart>
        <c:barDir val="col"/>
        <c:grouping val="clustered"/>
        <c:varyColors val="0"/>
        <c:ser>
          <c:idx val="0"/>
          <c:order val="0"/>
          <c:tx>
            <c:strRef>
              <c:f>Sheet1!$C$4</c:f>
              <c:strCache>
                <c:ptCount val="1"/>
                <c:pt idx="0">
                  <c:v>Total amount of supplementary budgets (as a share of GDP)</c:v>
                </c:pt>
              </c:strCache>
            </c:strRef>
          </c:tx>
          <c:spPr>
            <a:solidFill>
              <a:schemeClr val="tx2">
                <a:lumMod val="75000"/>
              </a:schemeClr>
            </a:solidFill>
          </c:spPr>
          <c:invertIfNegative val="0"/>
          <c:dLbls>
            <c:numFmt formatCode="0.00%" sourceLinked="0"/>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Sheet1!$B$5:$B$8</c:f>
              <c:numCache>
                <c:formatCode>General</c:formatCode>
                <c:ptCount val="4"/>
                <c:pt idx="0">
                  <c:v>2014</c:v>
                </c:pt>
                <c:pt idx="1">
                  <c:v>2015</c:v>
                </c:pt>
                <c:pt idx="2">
                  <c:v>2016</c:v>
                </c:pt>
                <c:pt idx="3">
                  <c:v>2017</c:v>
                </c:pt>
              </c:numCache>
            </c:numRef>
          </c:cat>
          <c:val>
            <c:numRef>
              <c:f>Sheet1!$C$5:$C$8</c:f>
              <c:numCache>
                <c:formatCode>0.00%</c:formatCode>
                <c:ptCount val="4"/>
                <c:pt idx="0">
                  <c:v>5.0000000000000001E-3</c:v>
                </c:pt>
                <c:pt idx="1">
                  <c:v>4.0000000000000001E-3</c:v>
                </c:pt>
                <c:pt idx="2">
                  <c:v>1.2999999999999999E-2</c:v>
                </c:pt>
                <c:pt idx="3">
                  <c:v>5.0000000000000001E-3</c:v>
                </c:pt>
              </c:numCache>
            </c:numRef>
          </c:val>
          <c:extLst>
            <c:ext xmlns:c16="http://schemas.microsoft.com/office/drawing/2014/chart" uri="{C3380CC4-5D6E-409C-BE32-E72D297353CC}">
              <c16:uniqueId val="{00000000-7284-4641-B014-29E143BADC88}"/>
            </c:ext>
          </c:extLst>
        </c:ser>
        <c:dLbls>
          <c:showLegendKey val="0"/>
          <c:showVal val="0"/>
          <c:showCatName val="0"/>
          <c:showSerName val="0"/>
          <c:showPercent val="0"/>
          <c:showBubbleSize val="0"/>
        </c:dLbls>
        <c:gapWidth val="150"/>
        <c:axId val="442143224"/>
        <c:axId val="442142832"/>
      </c:barChart>
      <c:catAx>
        <c:axId val="442143224"/>
        <c:scaling>
          <c:orientation val="minMax"/>
        </c:scaling>
        <c:delete val="0"/>
        <c:axPos val="b"/>
        <c:numFmt formatCode="General" sourceLinked="1"/>
        <c:majorTickMark val="out"/>
        <c:minorTickMark val="none"/>
        <c:tickLblPos val="nextTo"/>
        <c:txPr>
          <a:bodyPr/>
          <a:lstStyle/>
          <a:p>
            <a:pPr>
              <a:defRPr sz="1100" b="1"/>
            </a:pPr>
            <a:endParaRPr lang="en-US"/>
          </a:p>
        </c:txPr>
        <c:crossAx val="442142832"/>
        <c:crosses val="autoZero"/>
        <c:auto val="1"/>
        <c:lblAlgn val="ctr"/>
        <c:lblOffset val="100"/>
        <c:noMultiLvlLbl val="0"/>
      </c:catAx>
      <c:valAx>
        <c:axId val="442142832"/>
        <c:scaling>
          <c:orientation val="minMax"/>
          <c:max val="4.0000000000000008E-2"/>
        </c:scaling>
        <c:delete val="1"/>
        <c:axPos val="l"/>
        <c:numFmt formatCode="0%" sourceLinked="0"/>
        <c:majorTickMark val="out"/>
        <c:minorTickMark val="none"/>
        <c:tickLblPos val="nextTo"/>
        <c:crossAx val="442143224"/>
        <c:crosses val="autoZero"/>
        <c:crossBetween val="between"/>
      </c:valAx>
    </c:plotArea>
    <c:plotVisOnly val="1"/>
    <c:dispBlanksAs val="gap"/>
    <c:showDLblsOverMax val="0"/>
  </c:chart>
  <c:txPr>
    <a:bodyPr/>
    <a:lstStyle/>
    <a:p>
      <a:pPr>
        <a:defRPr>
          <a:latin typeface="Segoe UI" panose="020B0502040204020203" pitchFamily="34" charset="0"/>
          <a:ea typeface="Segoe UI" panose="020B0502040204020203" pitchFamily="34" charset="0"/>
          <a:cs typeface="Segoe UI" panose="020B0502040204020203"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6.0410538305353347E-2"/>
          <c:y val="9.1565030574780285E-2"/>
          <c:w val="0.91652866504894437"/>
          <c:h val="0.72001808581406956"/>
        </c:manualLayout>
      </c:layout>
      <c:barChart>
        <c:barDir val="col"/>
        <c:grouping val="stacked"/>
        <c:varyColors val="0"/>
        <c:ser>
          <c:idx val="0"/>
          <c:order val="0"/>
          <c:tx>
            <c:strRef>
              <c:f>'SFA tételek'!$A$3</c:f>
              <c:strCache>
                <c:ptCount val="1"/>
                <c:pt idx="0">
                  <c:v>ESA Bridge</c:v>
                </c:pt>
              </c:strCache>
            </c:strRef>
          </c:tx>
          <c:spPr>
            <a:solidFill>
              <a:schemeClr val="accent1">
                <a:lumMod val="50000"/>
              </a:schemeClr>
            </a:solidFill>
          </c:spPr>
          <c:invertIfNegative val="0"/>
          <c:cat>
            <c:numRef>
              <c:f>'SFA tételek'!$F$1:$I$1</c:f>
              <c:numCache>
                <c:formatCode>General</c:formatCode>
                <c:ptCount val="4"/>
                <c:pt idx="0">
                  <c:v>2013</c:v>
                </c:pt>
                <c:pt idx="1">
                  <c:v>2014</c:v>
                </c:pt>
                <c:pt idx="2">
                  <c:v>2015</c:v>
                </c:pt>
                <c:pt idx="3">
                  <c:v>2016</c:v>
                </c:pt>
              </c:numCache>
            </c:numRef>
          </c:cat>
          <c:val>
            <c:numRef>
              <c:f>'SFA tételek'!$F$15:$I$15</c:f>
              <c:numCache>
                <c:formatCode>0.0</c:formatCode>
                <c:ptCount val="4"/>
                <c:pt idx="0">
                  <c:v>9.0256586581854314E-2</c:v>
                </c:pt>
                <c:pt idx="1">
                  <c:v>-0.40961349055127538</c:v>
                </c:pt>
                <c:pt idx="2">
                  <c:v>1.6588927313461965</c:v>
                </c:pt>
                <c:pt idx="3">
                  <c:v>-0.13946804516054345</c:v>
                </c:pt>
              </c:numCache>
            </c:numRef>
          </c:val>
          <c:extLst>
            <c:ext xmlns:c16="http://schemas.microsoft.com/office/drawing/2014/chart" uri="{C3380CC4-5D6E-409C-BE32-E72D297353CC}">
              <c16:uniqueId val="{00000000-B87A-40AC-AE4F-84E411B7EE16}"/>
            </c:ext>
          </c:extLst>
        </c:ser>
        <c:ser>
          <c:idx val="1"/>
          <c:order val="1"/>
          <c:tx>
            <c:strRef>
              <c:f>'SFA tételek'!$A$4</c:f>
              <c:strCache>
                <c:ptCount val="1"/>
                <c:pt idx="0">
                  <c:v>FX rate effect</c:v>
                </c:pt>
              </c:strCache>
            </c:strRef>
          </c:tx>
          <c:invertIfNegative val="0"/>
          <c:cat>
            <c:numRef>
              <c:f>'SFA tételek'!$F$1:$I$1</c:f>
              <c:numCache>
                <c:formatCode>General</c:formatCode>
                <c:ptCount val="4"/>
                <c:pt idx="0">
                  <c:v>2013</c:v>
                </c:pt>
                <c:pt idx="1">
                  <c:v>2014</c:v>
                </c:pt>
                <c:pt idx="2">
                  <c:v>2015</c:v>
                </c:pt>
                <c:pt idx="3">
                  <c:v>2016</c:v>
                </c:pt>
              </c:numCache>
            </c:numRef>
          </c:cat>
          <c:val>
            <c:numRef>
              <c:f>'SFA tételek'!$F$16:$I$16</c:f>
              <c:numCache>
                <c:formatCode>0.0</c:formatCode>
                <c:ptCount val="4"/>
                <c:pt idx="0">
                  <c:v>-0.77312171837283572</c:v>
                </c:pt>
                <c:pt idx="1">
                  <c:v>0.59492869320955954</c:v>
                </c:pt>
                <c:pt idx="2">
                  <c:v>1.295976172735221</c:v>
                </c:pt>
                <c:pt idx="3">
                  <c:v>-3.7583459566124529E-2</c:v>
                </c:pt>
              </c:numCache>
            </c:numRef>
          </c:val>
          <c:extLst>
            <c:ext xmlns:c16="http://schemas.microsoft.com/office/drawing/2014/chart" uri="{C3380CC4-5D6E-409C-BE32-E72D297353CC}">
              <c16:uniqueId val="{00000001-B87A-40AC-AE4F-84E411B7EE16}"/>
            </c:ext>
          </c:extLst>
        </c:ser>
        <c:ser>
          <c:idx val="5"/>
          <c:order val="2"/>
          <c:tx>
            <c:strRef>
              <c:f>'SFA tételek'!$A$10</c:f>
              <c:strCache>
                <c:ptCount val="1"/>
                <c:pt idx="0">
                  <c:v>Other</c:v>
                </c:pt>
              </c:strCache>
            </c:strRef>
          </c:tx>
          <c:spPr>
            <a:pattFill prst="lgCheck">
              <a:fgClr>
                <a:schemeClr val="tx2">
                  <a:lumMod val="20000"/>
                  <a:lumOff val="80000"/>
                </a:schemeClr>
              </a:fgClr>
              <a:bgClr>
                <a:schemeClr val="bg1"/>
              </a:bgClr>
            </a:pattFill>
          </c:spPr>
          <c:invertIfNegative val="0"/>
          <c:cat>
            <c:numRef>
              <c:f>'SFA tételek'!$F$1:$I$1</c:f>
              <c:numCache>
                <c:formatCode>General</c:formatCode>
                <c:ptCount val="4"/>
                <c:pt idx="0">
                  <c:v>2013</c:v>
                </c:pt>
                <c:pt idx="1">
                  <c:v>2014</c:v>
                </c:pt>
                <c:pt idx="2">
                  <c:v>2015</c:v>
                </c:pt>
                <c:pt idx="3">
                  <c:v>2016</c:v>
                </c:pt>
              </c:numCache>
            </c:numRef>
          </c:cat>
          <c:val>
            <c:numRef>
              <c:f>'SFA tételek'!$F$18:$I$18</c:f>
              <c:numCache>
                <c:formatCode>0.00</c:formatCode>
                <c:ptCount val="4"/>
                <c:pt idx="0">
                  <c:v>0.2439759591281071</c:v>
                </c:pt>
                <c:pt idx="1">
                  <c:v>1.7820972036794904</c:v>
                </c:pt>
                <c:pt idx="2">
                  <c:v>-1.6593952734468709</c:v>
                </c:pt>
                <c:pt idx="3">
                  <c:v>-0.21108663180061493</c:v>
                </c:pt>
              </c:numCache>
            </c:numRef>
          </c:val>
          <c:extLst>
            <c:ext xmlns:c16="http://schemas.microsoft.com/office/drawing/2014/chart" uri="{C3380CC4-5D6E-409C-BE32-E72D297353CC}">
              <c16:uniqueId val="{00000002-B87A-40AC-AE4F-84E411B7EE16}"/>
            </c:ext>
          </c:extLst>
        </c:ser>
        <c:dLbls>
          <c:showLegendKey val="0"/>
          <c:showVal val="0"/>
          <c:showCatName val="0"/>
          <c:showSerName val="0"/>
          <c:showPercent val="0"/>
          <c:showBubbleSize val="0"/>
        </c:dLbls>
        <c:gapWidth val="75"/>
        <c:overlap val="100"/>
        <c:axId val="442147144"/>
        <c:axId val="442151848"/>
      </c:barChart>
      <c:lineChart>
        <c:grouping val="standard"/>
        <c:varyColors val="0"/>
        <c:ser>
          <c:idx val="2"/>
          <c:order val="3"/>
          <c:tx>
            <c:strRef>
              <c:f>'SFA tételek'!$A$11</c:f>
              <c:strCache>
                <c:ptCount val="1"/>
                <c:pt idx="0">
                  <c:v>Total SFA</c:v>
                </c:pt>
              </c:strCache>
            </c:strRef>
          </c:tx>
          <c:spPr>
            <a:ln>
              <a:noFill/>
            </a:ln>
          </c:spPr>
          <c:marker>
            <c:symbol val="triangle"/>
            <c:size val="18"/>
            <c:spPr>
              <a:solidFill>
                <a:schemeClr val="accent6">
                  <a:lumMod val="75000"/>
                </a:schemeClr>
              </a:solidFill>
              <a:ln>
                <a:solidFill>
                  <a:schemeClr val="accent3">
                    <a:lumMod val="75000"/>
                  </a:schemeClr>
                </a:solidFill>
              </a:ln>
            </c:spPr>
          </c:marker>
          <c:dLbls>
            <c:spPr>
              <a:noFill/>
              <a:ln>
                <a:noFill/>
              </a:ln>
              <a:effectLst/>
            </c:spPr>
            <c:txPr>
              <a:bodyPr/>
              <a:lstStyle/>
              <a:p>
                <a:pPr>
                  <a:defRPr>
                    <a:solidFill>
                      <a:schemeClr val="accent6"/>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'SFA tételek'!$F$2:$I$2</c:f>
              <c:numCache>
                <c:formatCode>0.0</c:formatCode>
                <c:ptCount val="4"/>
                <c:pt idx="0">
                  <c:v>-0.43888917266287431</c:v>
                </c:pt>
                <c:pt idx="1">
                  <c:v>1.9674124063377745</c:v>
                </c:pt>
                <c:pt idx="2">
                  <c:v>1.2954736306345467</c:v>
                </c:pt>
                <c:pt idx="3">
                  <c:v>-0.38813813652728291</c:v>
                </c:pt>
              </c:numCache>
            </c:numRef>
          </c:val>
          <c:smooth val="0"/>
          <c:extLst>
            <c:ext xmlns:c16="http://schemas.microsoft.com/office/drawing/2014/chart" uri="{C3380CC4-5D6E-409C-BE32-E72D297353CC}">
              <c16:uniqueId val="{00000003-B87A-40AC-AE4F-84E411B7EE16}"/>
            </c:ext>
          </c:extLst>
        </c:ser>
        <c:ser>
          <c:idx val="4"/>
          <c:order val="4"/>
          <c:tx>
            <c:strRef>
              <c:f>'SFA tételek'!$A$22</c:f>
              <c:strCache>
                <c:ptCount val="1"/>
                <c:pt idx="0">
                  <c:v>ESA deficit</c:v>
                </c:pt>
              </c:strCache>
            </c:strRef>
          </c:tx>
          <c:spPr>
            <a:ln>
              <a:noFill/>
            </a:ln>
          </c:spPr>
          <c:marker>
            <c:symbol val="diamond"/>
            <c:size val="18"/>
            <c:spPr>
              <a:solidFill>
                <a:srgbClr val="C00000"/>
              </a:solidFill>
              <a:ln>
                <a:solidFill>
                  <a:srgbClr val="C00000"/>
                </a:solidFill>
              </a:ln>
            </c:spPr>
          </c:marker>
          <c:dLbls>
            <c:spPr>
              <a:noFill/>
            </c:spPr>
            <c:txPr>
              <a:bodyPr/>
              <a:lstStyle/>
              <a:p>
                <a:pPr>
                  <a:defRPr>
                    <a:solidFill>
                      <a:srgbClr val="C00000"/>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'SFA tételek'!$F$22:$I$22</c:f>
              <c:numCache>
                <c:formatCode>0.0</c:formatCode>
                <c:ptCount val="4"/>
                <c:pt idx="0">
                  <c:v>-2.6204165027391055</c:v>
                </c:pt>
                <c:pt idx="1">
                  <c:v>-2.5988211722616494</c:v>
                </c:pt>
                <c:pt idx="2">
                  <c:v>-1.905949464079175</c:v>
                </c:pt>
                <c:pt idx="3">
                  <c:v>-1.6640175266725576</c:v>
                </c:pt>
              </c:numCache>
            </c:numRef>
          </c:val>
          <c:smooth val="0"/>
          <c:extLst>
            <c:ext xmlns:c16="http://schemas.microsoft.com/office/drawing/2014/chart" uri="{C3380CC4-5D6E-409C-BE32-E72D297353CC}">
              <c16:uniqueId val="{00000004-B87A-40AC-AE4F-84E411B7EE16}"/>
            </c:ext>
          </c:extLst>
        </c:ser>
        <c:dLbls>
          <c:showLegendKey val="0"/>
          <c:showVal val="0"/>
          <c:showCatName val="0"/>
          <c:showSerName val="0"/>
          <c:showPercent val="0"/>
          <c:showBubbleSize val="0"/>
        </c:dLbls>
        <c:marker val="1"/>
        <c:smooth val="0"/>
        <c:axId val="442147144"/>
        <c:axId val="442151848"/>
      </c:lineChart>
      <c:catAx>
        <c:axId val="442147144"/>
        <c:scaling>
          <c:orientation val="minMax"/>
        </c:scaling>
        <c:delete val="0"/>
        <c:axPos val="b"/>
        <c:numFmt formatCode="General" sourceLinked="1"/>
        <c:majorTickMark val="none"/>
        <c:minorTickMark val="none"/>
        <c:tickLblPos val="low"/>
        <c:txPr>
          <a:bodyPr/>
          <a:lstStyle/>
          <a:p>
            <a:pPr>
              <a:defRPr sz="1200"/>
            </a:pPr>
            <a:endParaRPr lang="en-US"/>
          </a:p>
        </c:txPr>
        <c:crossAx val="442151848"/>
        <c:crosses val="autoZero"/>
        <c:auto val="1"/>
        <c:lblAlgn val="ctr"/>
        <c:lblOffset val="100"/>
        <c:noMultiLvlLbl val="0"/>
      </c:catAx>
      <c:valAx>
        <c:axId val="442151848"/>
        <c:scaling>
          <c:orientation val="minMax"/>
        </c:scaling>
        <c:delete val="0"/>
        <c:axPos val="l"/>
        <c:majorGridlines>
          <c:spPr>
            <a:ln>
              <a:solidFill>
                <a:schemeClr val="bg1">
                  <a:lumMod val="95000"/>
                </a:schemeClr>
              </a:solidFill>
            </a:ln>
          </c:spPr>
        </c:majorGridlines>
        <c:title>
          <c:tx>
            <c:rich>
              <a:bodyPr rot="0" vert="horz"/>
              <a:lstStyle/>
              <a:p>
                <a:pPr>
                  <a:defRPr sz="1200"/>
                </a:pPr>
                <a:r>
                  <a:rPr lang="hu-HU" sz="1200"/>
                  <a:t>% of GDP</a:t>
                </a:r>
              </a:p>
            </c:rich>
          </c:tx>
          <c:layout>
            <c:manualLayout>
              <c:xMode val="edge"/>
              <c:yMode val="edge"/>
              <c:x val="6.2893081761006293E-3"/>
              <c:y val="8.8882681239124579E-3"/>
            </c:manualLayout>
          </c:layout>
          <c:overlay val="0"/>
        </c:title>
        <c:numFmt formatCode="0.0" sourceLinked="1"/>
        <c:majorTickMark val="none"/>
        <c:minorTickMark val="none"/>
        <c:tickLblPos val="nextTo"/>
        <c:txPr>
          <a:bodyPr/>
          <a:lstStyle/>
          <a:p>
            <a:pPr>
              <a:defRPr sz="1200"/>
            </a:pPr>
            <a:endParaRPr lang="en-US"/>
          </a:p>
        </c:txPr>
        <c:crossAx val="442147144"/>
        <c:crosses val="autoZero"/>
        <c:crossBetween val="between"/>
      </c:valAx>
    </c:plotArea>
    <c:legend>
      <c:legendPos val="b"/>
      <c:layout>
        <c:manualLayout>
          <c:xMode val="edge"/>
          <c:yMode val="edge"/>
          <c:x val="1.424837230456856E-2"/>
          <c:y val="0.91605647699215798"/>
          <c:w val="0.98575151550440687"/>
          <c:h val="6.8712101344522769E-2"/>
        </c:manualLayout>
      </c:layout>
      <c:overlay val="0"/>
    </c:legend>
    <c:plotVisOnly val="1"/>
    <c:dispBlanksAs val="gap"/>
    <c:showDLblsOverMax val="0"/>
  </c:chart>
  <c:txPr>
    <a:bodyPr/>
    <a:lstStyle/>
    <a:p>
      <a:pPr>
        <a:defRPr sz="1600" b="1">
          <a:latin typeface="Segoe UI" panose="020B0502040204020203" pitchFamily="34" charset="0"/>
          <a:ea typeface="Segoe UI" panose="020B0502040204020203" pitchFamily="34" charset="0"/>
          <a:cs typeface="Segoe UI" panose="020B0502040204020203"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1C4F82-8B6A-4ABD-8B0C-31ECA539B40A}" type="doc">
      <dgm:prSet loTypeId="urn:microsoft.com/office/officeart/2005/8/layout/hierarchy3" loCatId="relationship" qsTypeId="urn:microsoft.com/office/officeart/2005/8/quickstyle/simple1" qsCatId="simple" csTypeId="urn:microsoft.com/office/officeart/2005/8/colors/colorful1" csCatId="colorful" phldr="1"/>
      <dgm:spPr/>
      <dgm:t>
        <a:bodyPr/>
        <a:lstStyle/>
        <a:p>
          <a:endParaRPr lang="hu-HU"/>
        </a:p>
      </dgm:t>
    </dgm:pt>
    <dgm:pt modelId="{85837FFA-29F1-47D5-B66D-98965517A553}">
      <dgm:prSet phldrT="[Szöveg]" custT="1"/>
      <dgm:spPr/>
      <dgm:t>
        <a:bodyPr/>
        <a:lstStyle/>
        <a:p>
          <a:pPr algn="ctr"/>
          <a:r>
            <a:rPr lang="ru-RU" sz="1600" b="1" dirty="0">
              <a:latin typeface="Segoe UI" panose="020B0502040204020203" pitchFamily="34" charset="0"/>
              <a:ea typeface="Segoe UI" panose="020B0502040204020203" pitchFamily="34" charset="0"/>
              <a:cs typeface="Segoe UI" panose="020B0502040204020203" pitchFamily="34" charset="0"/>
            </a:rPr>
            <a:t>Государственное управление</a:t>
          </a:r>
          <a:endParaRPr lang="hu-HU" sz="1600" b="1" dirty="0">
            <a:latin typeface="Segoe UI" panose="020B0502040204020203" pitchFamily="34" charset="0"/>
            <a:ea typeface="Segoe UI" panose="020B0502040204020203" pitchFamily="34" charset="0"/>
            <a:cs typeface="Segoe UI" panose="020B0502040204020203" pitchFamily="34" charset="0"/>
          </a:endParaRPr>
        </a:p>
      </dgm:t>
    </dgm:pt>
    <dgm:pt modelId="{5257E25B-2C3D-4290-A74F-C9F9B73CC80E}" type="parTrans" cxnId="{CB96AE87-A4D0-4660-867F-B88498E640BA}">
      <dgm:prSet/>
      <dgm:spPr/>
      <dgm:t>
        <a:bodyPr/>
        <a:lstStyle/>
        <a:p>
          <a:endParaRPr lang="hu-HU"/>
        </a:p>
      </dgm:t>
    </dgm:pt>
    <dgm:pt modelId="{2B5202B5-C639-4481-84B3-21B13F3CDAEE}" type="sibTrans" cxnId="{CB96AE87-A4D0-4660-867F-B88498E640BA}">
      <dgm:prSet/>
      <dgm:spPr/>
      <dgm:t>
        <a:bodyPr/>
        <a:lstStyle/>
        <a:p>
          <a:endParaRPr lang="hu-HU"/>
        </a:p>
      </dgm:t>
    </dgm:pt>
    <dgm:pt modelId="{89AB88BA-B242-41BF-B943-C53C18D4C9EF}">
      <dgm:prSet phldrT="[Szöveg]" custT="1"/>
      <dgm:spPr/>
      <dgm:t>
        <a:bodyPr/>
        <a:lstStyle/>
        <a:p>
          <a:pPr algn="l"/>
          <a:r>
            <a:rPr lang="ru-RU" sz="1800" b="1" dirty="0"/>
            <a:t>Центральное правительство</a:t>
          </a:r>
          <a:r>
            <a:rPr lang="hu-HU" sz="1800" b="1" dirty="0"/>
            <a:t>:</a:t>
          </a:r>
        </a:p>
      </dgm:t>
    </dgm:pt>
    <dgm:pt modelId="{40840525-66DA-4714-9E45-0C1690BA2429}" type="parTrans" cxnId="{C564ADDC-C6FF-4850-AB0C-BF0D995B441D}">
      <dgm:prSet/>
      <dgm:spPr/>
      <dgm:t>
        <a:bodyPr/>
        <a:lstStyle/>
        <a:p>
          <a:endParaRPr lang="hu-HU"/>
        </a:p>
      </dgm:t>
    </dgm:pt>
    <dgm:pt modelId="{5DF6B301-BE7A-4149-84E3-B6E3E8655C4C}" type="sibTrans" cxnId="{C564ADDC-C6FF-4850-AB0C-BF0D995B441D}">
      <dgm:prSet/>
      <dgm:spPr/>
      <dgm:t>
        <a:bodyPr/>
        <a:lstStyle/>
        <a:p>
          <a:endParaRPr lang="hu-HU"/>
        </a:p>
      </dgm:t>
    </dgm:pt>
    <dgm:pt modelId="{5CE99B0F-676C-41E6-894E-D6FD0F2D4F55}">
      <dgm:prSet phldrT="[Szöveg]" custT="1"/>
      <dgm:spPr>
        <a:solidFill>
          <a:srgbClr val="FBE0BD">
            <a:alpha val="90000"/>
          </a:srgbClr>
        </a:solidFill>
      </dgm:spPr>
      <dgm:t>
        <a:bodyPr/>
        <a:lstStyle/>
        <a:p>
          <a:pPr algn="l"/>
          <a:r>
            <a:rPr lang="ru-RU" sz="1800" b="1" dirty="0"/>
            <a:t>Другие государственные учреждения </a:t>
          </a:r>
          <a:r>
            <a:rPr lang="hu-HU" sz="1800" b="1" dirty="0"/>
            <a:t>(</a:t>
          </a:r>
          <a:r>
            <a:rPr lang="ru-RU" sz="1800" b="1" dirty="0"/>
            <a:t>т.е.</a:t>
          </a:r>
          <a:r>
            <a:rPr lang="hu-HU" sz="1800" b="1" dirty="0"/>
            <a:t> MNV Zrt.)</a:t>
          </a:r>
        </a:p>
      </dgm:t>
    </dgm:pt>
    <dgm:pt modelId="{0B415F56-57D7-48AA-A3DB-B26399E31130}" type="parTrans" cxnId="{4F2A95C8-2C0F-466B-91D7-94BB6F7FF936}">
      <dgm:prSet/>
      <dgm:spPr/>
      <dgm:t>
        <a:bodyPr/>
        <a:lstStyle/>
        <a:p>
          <a:endParaRPr lang="hu-HU"/>
        </a:p>
      </dgm:t>
    </dgm:pt>
    <dgm:pt modelId="{4577BEB1-A3FE-4A73-81D7-53B31876E1E4}" type="sibTrans" cxnId="{4F2A95C8-2C0F-466B-91D7-94BB6F7FF936}">
      <dgm:prSet/>
      <dgm:spPr/>
      <dgm:t>
        <a:bodyPr/>
        <a:lstStyle/>
        <a:p>
          <a:endParaRPr lang="hu-HU"/>
        </a:p>
      </dgm:t>
    </dgm:pt>
    <dgm:pt modelId="{BB9F985D-4E9D-49AF-9F47-5FAA2A88E065}">
      <dgm:prSet phldrT="[Szöveg]" custT="1"/>
      <dgm:spPr/>
      <dgm:t>
        <a:bodyPr/>
        <a:lstStyle/>
        <a:p>
          <a:pPr algn="l"/>
          <a:r>
            <a:rPr lang="ru-RU" sz="1800" b="1" dirty="0"/>
            <a:t>Центральный бюджет</a:t>
          </a:r>
          <a:endParaRPr lang="hu-HU" sz="1800" b="1" dirty="0"/>
        </a:p>
      </dgm:t>
    </dgm:pt>
    <dgm:pt modelId="{16ECB4E5-8C10-4209-A3C0-5AB50AA93044}" type="parTrans" cxnId="{365BF6E1-CAC3-44B5-8FA6-79F78ED72C72}">
      <dgm:prSet/>
      <dgm:spPr/>
      <dgm:t>
        <a:bodyPr/>
        <a:lstStyle/>
        <a:p>
          <a:endParaRPr lang="hu-HU"/>
        </a:p>
      </dgm:t>
    </dgm:pt>
    <dgm:pt modelId="{504BCF58-0AD6-434E-9BC0-45714F5B988A}" type="sibTrans" cxnId="{365BF6E1-CAC3-44B5-8FA6-79F78ED72C72}">
      <dgm:prSet/>
      <dgm:spPr/>
      <dgm:t>
        <a:bodyPr/>
        <a:lstStyle/>
        <a:p>
          <a:endParaRPr lang="hu-HU"/>
        </a:p>
      </dgm:t>
    </dgm:pt>
    <dgm:pt modelId="{9A23E176-2747-4AEB-BCCA-60AF65D55C1D}">
      <dgm:prSet phldrT="[Szöveg]" custT="1"/>
      <dgm:spPr/>
      <dgm:t>
        <a:bodyPr/>
        <a:lstStyle/>
        <a:p>
          <a:pPr algn="l"/>
          <a:r>
            <a:rPr lang="ru-RU" sz="1800" b="1" dirty="0"/>
            <a:t>Внебюджетные фонды</a:t>
          </a:r>
          <a:endParaRPr lang="hu-HU" sz="1800" b="1" dirty="0"/>
        </a:p>
      </dgm:t>
    </dgm:pt>
    <dgm:pt modelId="{7760C9ED-948E-467D-AD2B-7997585C698C}" type="parTrans" cxnId="{B2D60CC2-3AF0-4016-A8D0-B4CD82FBE66D}">
      <dgm:prSet/>
      <dgm:spPr/>
      <dgm:t>
        <a:bodyPr/>
        <a:lstStyle/>
        <a:p>
          <a:endParaRPr lang="hu-HU"/>
        </a:p>
      </dgm:t>
    </dgm:pt>
    <dgm:pt modelId="{C2F1320B-247D-4B74-9A96-7637B8CDA4AE}" type="sibTrans" cxnId="{B2D60CC2-3AF0-4016-A8D0-B4CD82FBE66D}">
      <dgm:prSet/>
      <dgm:spPr/>
      <dgm:t>
        <a:bodyPr/>
        <a:lstStyle/>
        <a:p>
          <a:endParaRPr lang="hu-HU"/>
        </a:p>
      </dgm:t>
    </dgm:pt>
    <dgm:pt modelId="{88B7B7D2-EC8C-44B8-BE5C-B71748130238}">
      <dgm:prSet phldrT="[Szöveg]" custT="1"/>
      <dgm:spPr/>
      <dgm:t>
        <a:bodyPr/>
        <a:lstStyle/>
        <a:p>
          <a:pPr algn="l"/>
          <a:r>
            <a:rPr lang="ru-RU" sz="1800" b="1" dirty="0"/>
            <a:t>Фонды соц. страхования </a:t>
          </a:r>
          <a:r>
            <a:rPr lang="hu-HU" sz="1800" b="1" dirty="0"/>
            <a:t>(</a:t>
          </a:r>
          <a:r>
            <a:rPr lang="ru-RU" sz="1800" b="1" dirty="0"/>
            <a:t>Пенсионный фонд, Фонд мед. страхования</a:t>
          </a:r>
          <a:r>
            <a:rPr lang="hu-HU" sz="1800" b="1" dirty="0"/>
            <a:t>)</a:t>
          </a:r>
        </a:p>
      </dgm:t>
    </dgm:pt>
    <dgm:pt modelId="{A82952B8-8592-43CC-9E7C-6FC88D7CDB2E}" type="parTrans" cxnId="{39F0AE58-558E-43A5-974F-CD299C3AC6B6}">
      <dgm:prSet/>
      <dgm:spPr/>
      <dgm:t>
        <a:bodyPr/>
        <a:lstStyle/>
        <a:p>
          <a:endParaRPr lang="hu-HU"/>
        </a:p>
      </dgm:t>
    </dgm:pt>
    <dgm:pt modelId="{2D20AC8C-F9F2-44C7-88D7-E866317D3138}" type="sibTrans" cxnId="{39F0AE58-558E-43A5-974F-CD299C3AC6B6}">
      <dgm:prSet/>
      <dgm:spPr/>
      <dgm:t>
        <a:bodyPr/>
        <a:lstStyle/>
        <a:p>
          <a:endParaRPr lang="hu-HU"/>
        </a:p>
      </dgm:t>
    </dgm:pt>
    <dgm:pt modelId="{EE0DED82-8614-4736-A273-6B56FB7F64EF}">
      <dgm:prSet phldrT="[Szöveg]" custT="1">
        <dgm:style>
          <a:lnRef idx="2">
            <a:schemeClr val="accent3"/>
          </a:lnRef>
          <a:fillRef idx="1">
            <a:schemeClr val="lt1"/>
          </a:fillRef>
          <a:effectRef idx="0">
            <a:schemeClr val="accent3"/>
          </a:effectRef>
          <a:fontRef idx="minor">
            <a:schemeClr val="dk1"/>
          </a:fontRef>
        </dgm:style>
      </dgm:prSet>
      <dgm:spPr/>
      <dgm:t>
        <a:bodyPr/>
        <a:lstStyle/>
        <a:p>
          <a:pPr algn="l"/>
          <a:r>
            <a:rPr lang="ru-RU" sz="1800" b="1" dirty="0"/>
            <a:t>Местные органы управления</a:t>
          </a:r>
          <a:endParaRPr lang="hu-HU" sz="1800" b="1" dirty="0"/>
        </a:p>
      </dgm:t>
    </dgm:pt>
    <dgm:pt modelId="{B14AB3D6-F9AF-44CD-A25F-4744F2DC7D1A}" type="parTrans" cxnId="{AE521438-865B-4A5F-BC1A-95059CF1D8CA}">
      <dgm:prSet/>
      <dgm:spPr/>
      <dgm:t>
        <a:bodyPr/>
        <a:lstStyle/>
        <a:p>
          <a:endParaRPr lang="hu-HU"/>
        </a:p>
      </dgm:t>
    </dgm:pt>
    <dgm:pt modelId="{1CFFAD56-48D8-47CE-94A3-7D4B9836F98B}" type="sibTrans" cxnId="{AE521438-865B-4A5F-BC1A-95059CF1D8CA}">
      <dgm:prSet/>
      <dgm:spPr/>
      <dgm:t>
        <a:bodyPr/>
        <a:lstStyle/>
        <a:p>
          <a:endParaRPr lang="hu-HU"/>
        </a:p>
      </dgm:t>
    </dgm:pt>
    <dgm:pt modelId="{96645245-5B36-42F8-B6DE-E642EA122344}" type="pres">
      <dgm:prSet presAssocID="{871C4F82-8B6A-4ABD-8B0C-31ECA539B40A}" presName="diagram" presStyleCnt="0">
        <dgm:presLayoutVars>
          <dgm:chPref val="1"/>
          <dgm:dir/>
          <dgm:animOne val="branch"/>
          <dgm:animLvl val="lvl"/>
          <dgm:resizeHandles/>
        </dgm:presLayoutVars>
      </dgm:prSet>
      <dgm:spPr/>
    </dgm:pt>
    <dgm:pt modelId="{89D1B8E5-C10E-40C4-A9C4-BD8AF69315EA}" type="pres">
      <dgm:prSet presAssocID="{85837FFA-29F1-47D5-B66D-98965517A553}" presName="root" presStyleCnt="0"/>
      <dgm:spPr/>
    </dgm:pt>
    <dgm:pt modelId="{AF33B761-D168-4B4F-A010-169F9A0166C8}" type="pres">
      <dgm:prSet presAssocID="{85837FFA-29F1-47D5-B66D-98965517A553}" presName="rootComposite" presStyleCnt="0"/>
      <dgm:spPr/>
    </dgm:pt>
    <dgm:pt modelId="{E79798F8-21B1-4899-BAF9-24D587D2AD60}" type="pres">
      <dgm:prSet presAssocID="{85837FFA-29F1-47D5-B66D-98965517A553}" presName="rootText" presStyleLbl="node1" presStyleIdx="0" presStyleCnt="1" custScaleX="421390" custScaleY="149860" custLinFactNeighborX="-589" custLinFactNeighborY="-73029"/>
      <dgm:spPr/>
    </dgm:pt>
    <dgm:pt modelId="{DF486601-4814-4325-B232-75DBC77793AB}" type="pres">
      <dgm:prSet presAssocID="{85837FFA-29F1-47D5-B66D-98965517A553}" presName="rootConnector" presStyleLbl="node1" presStyleIdx="0" presStyleCnt="1"/>
      <dgm:spPr/>
    </dgm:pt>
    <dgm:pt modelId="{367B7173-3BB5-4736-94D8-D72ED4D27096}" type="pres">
      <dgm:prSet presAssocID="{85837FFA-29F1-47D5-B66D-98965517A553}" presName="childShape" presStyleCnt="0"/>
      <dgm:spPr/>
    </dgm:pt>
    <dgm:pt modelId="{A3EC2816-7312-4F30-9989-225EFFFB0579}" type="pres">
      <dgm:prSet presAssocID="{40840525-66DA-4714-9E45-0C1690BA2429}" presName="Name13" presStyleLbl="parChTrans1D2" presStyleIdx="0" presStyleCnt="3"/>
      <dgm:spPr/>
    </dgm:pt>
    <dgm:pt modelId="{0A42C152-F5D2-4C53-A846-3CB9F1825E48}" type="pres">
      <dgm:prSet presAssocID="{89AB88BA-B242-41BF-B943-C53C18D4C9EF}" presName="childText" presStyleLbl="bgAcc1" presStyleIdx="0" presStyleCnt="3" custScaleX="958801" custScaleY="261759" custLinFactNeighborX="3615" custLinFactNeighborY="-39487">
        <dgm:presLayoutVars>
          <dgm:bulletEnabled val="1"/>
        </dgm:presLayoutVars>
      </dgm:prSet>
      <dgm:spPr/>
    </dgm:pt>
    <dgm:pt modelId="{3277955F-E1AE-4393-9C15-1751E9029578}" type="pres">
      <dgm:prSet presAssocID="{B14AB3D6-F9AF-44CD-A25F-4744F2DC7D1A}" presName="Name13" presStyleLbl="parChTrans1D2" presStyleIdx="1" presStyleCnt="3"/>
      <dgm:spPr/>
    </dgm:pt>
    <dgm:pt modelId="{AE9A0C9E-BF43-496D-AEEE-044B023AB795}" type="pres">
      <dgm:prSet presAssocID="{EE0DED82-8614-4736-A273-6B56FB7F64EF}" presName="childText" presStyleLbl="bgAcc1" presStyleIdx="1" presStyleCnt="3" custScaleX="955951">
        <dgm:presLayoutVars>
          <dgm:bulletEnabled val="1"/>
        </dgm:presLayoutVars>
      </dgm:prSet>
      <dgm:spPr/>
    </dgm:pt>
    <dgm:pt modelId="{A042F158-7297-4628-82DF-7DEB6D1C5E78}" type="pres">
      <dgm:prSet presAssocID="{0B415F56-57D7-48AA-A3DB-B26399E31130}" presName="Name13" presStyleLbl="parChTrans1D2" presStyleIdx="2" presStyleCnt="3"/>
      <dgm:spPr/>
    </dgm:pt>
    <dgm:pt modelId="{19AAB24B-83F7-4851-AAA3-8B6DC3486B44}" type="pres">
      <dgm:prSet presAssocID="{5CE99B0F-676C-41E6-894E-D6FD0F2D4F55}" presName="childText" presStyleLbl="bgAcc1" presStyleIdx="2" presStyleCnt="3" custScaleX="960095" custScaleY="154549" custLinFactNeighborX="11756" custLinFactNeighborY="75458">
        <dgm:presLayoutVars>
          <dgm:bulletEnabled val="1"/>
        </dgm:presLayoutVars>
      </dgm:prSet>
      <dgm:spPr/>
    </dgm:pt>
  </dgm:ptLst>
  <dgm:cxnLst>
    <dgm:cxn modelId="{97C70B34-17AC-44E9-B59E-2BE44242F9C0}" type="presOf" srcId="{871C4F82-8B6A-4ABD-8B0C-31ECA539B40A}" destId="{96645245-5B36-42F8-B6DE-E642EA122344}" srcOrd="0" destOrd="0" presId="urn:microsoft.com/office/officeart/2005/8/layout/hierarchy3"/>
    <dgm:cxn modelId="{A36A4835-5F31-4A01-B7B3-DA30E15C7F9D}" type="presOf" srcId="{9A23E176-2747-4AEB-BCCA-60AF65D55C1D}" destId="{0A42C152-F5D2-4C53-A846-3CB9F1825E48}" srcOrd="0" destOrd="2" presId="urn:microsoft.com/office/officeart/2005/8/layout/hierarchy3"/>
    <dgm:cxn modelId="{AE521438-865B-4A5F-BC1A-95059CF1D8CA}" srcId="{85837FFA-29F1-47D5-B66D-98965517A553}" destId="{EE0DED82-8614-4736-A273-6B56FB7F64EF}" srcOrd="1" destOrd="0" parTransId="{B14AB3D6-F9AF-44CD-A25F-4744F2DC7D1A}" sibTransId="{1CFFAD56-48D8-47CE-94A3-7D4B9836F98B}"/>
    <dgm:cxn modelId="{2686643B-A6C6-47C1-A734-36C847D1295C}" type="presOf" srcId="{85837FFA-29F1-47D5-B66D-98965517A553}" destId="{DF486601-4814-4325-B232-75DBC77793AB}" srcOrd="1" destOrd="0" presId="urn:microsoft.com/office/officeart/2005/8/layout/hierarchy3"/>
    <dgm:cxn modelId="{A3AE003D-86A4-4469-99FB-1C4B7471528B}" type="presOf" srcId="{5CE99B0F-676C-41E6-894E-D6FD0F2D4F55}" destId="{19AAB24B-83F7-4851-AAA3-8B6DC3486B44}" srcOrd="0" destOrd="0" presId="urn:microsoft.com/office/officeart/2005/8/layout/hierarchy3"/>
    <dgm:cxn modelId="{32CCF240-811C-4789-A920-27031FD37F1B}" type="presOf" srcId="{BB9F985D-4E9D-49AF-9F47-5FAA2A88E065}" destId="{0A42C152-F5D2-4C53-A846-3CB9F1825E48}" srcOrd="0" destOrd="1" presId="urn:microsoft.com/office/officeart/2005/8/layout/hierarchy3"/>
    <dgm:cxn modelId="{8861455F-99C6-4EC5-A498-62B7D7209F84}" type="presOf" srcId="{88B7B7D2-EC8C-44B8-BE5C-B71748130238}" destId="{0A42C152-F5D2-4C53-A846-3CB9F1825E48}" srcOrd="0" destOrd="3" presId="urn:microsoft.com/office/officeart/2005/8/layout/hierarchy3"/>
    <dgm:cxn modelId="{54257242-485F-407A-B000-76ADD8681565}" type="presOf" srcId="{40840525-66DA-4714-9E45-0C1690BA2429}" destId="{A3EC2816-7312-4F30-9989-225EFFFB0579}" srcOrd="0" destOrd="0" presId="urn:microsoft.com/office/officeart/2005/8/layout/hierarchy3"/>
    <dgm:cxn modelId="{24391F66-04F5-4D66-BFB4-3F0DB907512F}" type="presOf" srcId="{B14AB3D6-F9AF-44CD-A25F-4744F2DC7D1A}" destId="{3277955F-E1AE-4393-9C15-1751E9029578}" srcOrd="0" destOrd="0" presId="urn:microsoft.com/office/officeart/2005/8/layout/hierarchy3"/>
    <dgm:cxn modelId="{8B21EB57-0327-4CB7-8A79-61DFA8B315C4}" type="presOf" srcId="{85837FFA-29F1-47D5-B66D-98965517A553}" destId="{E79798F8-21B1-4899-BAF9-24D587D2AD60}" srcOrd="0" destOrd="0" presId="urn:microsoft.com/office/officeart/2005/8/layout/hierarchy3"/>
    <dgm:cxn modelId="{39F0AE58-558E-43A5-974F-CD299C3AC6B6}" srcId="{89AB88BA-B242-41BF-B943-C53C18D4C9EF}" destId="{88B7B7D2-EC8C-44B8-BE5C-B71748130238}" srcOrd="2" destOrd="0" parTransId="{A82952B8-8592-43CC-9E7C-6FC88D7CDB2E}" sibTransId="{2D20AC8C-F9F2-44C7-88D7-E866317D3138}"/>
    <dgm:cxn modelId="{C1F4DC80-4581-4A58-9C84-B3484758EEF5}" type="presOf" srcId="{EE0DED82-8614-4736-A273-6B56FB7F64EF}" destId="{AE9A0C9E-BF43-496D-AEEE-044B023AB795}" srcOrd="0" destOrd="0" presId="urn:microsoft.com/office/officeart/2005/8/layout/hierarchy3"/>
    <dgm:cxn modelId="{CB96AE87-A4D0-4660-867F-B88498E640BA}" srcId="{871C4F82-8B6A-4ABD-8B0C-31ECA539B40A}" destId="{85837FFA-29F1-47D5-B66D-98965517A553}" srcOrd="0" destOrd="0" parTransId="{5257E25B-2C3D-4290-A74F-C9F9B73CC80E}" sibTransId="{2B5202B5-C639-4481-84B3-21B13F3CDAEE}"/>
    <dgm:cxn modelId="{2C6B0FBC-B8F0-4DD8-9AB9-7DD5800AAE8E}" type="presOf" srcId="{0B415F56-57D7-48AA-A3DB-B26399E31130}" destId="{A042F158-7297-4628-82DF-7DEB6D1C5E78}" srcOrd="0" destOrd="0" presId="urn:microsoft.com/office/officeart/2005/8/layout/hierarchy3"/>
    <dgm:cxn modelId="{B2D60CC2-3AF0-4016-A8D0-B4CD82FBE66D}" srcId="{89AB88BA-B242-41BF-B943-C53C18D4C9EF}" destId="{9A23E176-2747-4AEB-BCCA-60AF65D55C1D}" srcOrd="1" destOrd="0" parTransId="{7760C9ED-948E-467D-AD2B-7997585C698C}" sibTransId="{C2F1320B-247D-4B74-9A96-7637B8CDA4AE}"/>
    <dgm:cxn modelId="{4F2A95C8-2C0F-466B-91D7-94BB6F7FF936}" srcId="{85837FFA-29F1-47D5-B66D-98965517A553}" destId="{5CE99B0F-676C-41E6-894E-D6FD0F2D4F55}" srcOrd="2" destOrd="0" parTransId="{0B415F56-57D7-48AA-A3DB-B26399E31130}" sibTransId="{4577BEB1-A3FE-4A73-81D7-53B31876E1E4}"/>
    <dgm:cxn modelId="{C564ADDC-C6FF-4850-AB0C-BF0D995B441D}" srcId="{85837FFA-29F1-47D5-B66D-98965517A553}" destId="{89AB88BA-B242-41BF-B943-C53C18D4C9EF}" srcOrd="0" destOrd="0" parTransId="{40840525-66DA-4714-9E45-0C1690BA2429}" sibTransId="{5DF6B301-BE7A-4149-84E3-B6E3E8655C4C}"/>
    <dgm:cxn modelId="{365BF6E1-CAC3-44B5-8FA6-79F78ED72C72}" srcId="{89AB88BA-B242-41BF-B943-C53C18D4C9EF}" destId="{BB9F985D-4E9D-49AF-9F47-5FAA2A88E065}" srcOrd="0" destOrd="0" parTransId="{16ECB4E5-8C10-4209-A3C0-5AB50AA93044}" sibTransId="{504BCF58-0AD6-434E-9BC0-45714F5B988A}"/>
    <dgm:cxn modelId="{4E5113ED-F25A-4C14-A52E-C805E529D39D}" type="presOf" srcId="{89AB88BA-B242-41BF-B943-C53C18D4C9EF}" destId="{0A42C152-F5D2-4C53-A846-3CB9F1825E48}" srcOrd="0" destOrd="0" presId="urn:microsoft.com/office/officeart/2005/8/layout/hierarchy3"/>
    <dgm:cxn modelId="{F7D287D2-A200-4102-BCD7-C81002F94EDC}" type="presParOf" srcId="{96645245-5B36-42F8-B6DE-E642EA122344}" destId="{89D1B8E5-C10E-40C4-A9C4-BD8AF69315EA}" srcOrd="0" destOrd="0" presId="urn:microsoft.com/office/officeart/2005/8/layout/hierarchy3"/>
    <dgm:cxn modelId="{515655D0-724B-4071-BB05-6691F6D06B9A}" type="presParOf" srcId="{89D1B8E5-C10E-40C4-A9C4-BD8AF69315EA}" destId="{AF33B761-D168-4B4F-A010-169F9A0166C8}" srcOrd="0" destOrd="0" presId="urn:microsoft.com/office/officeart/2005/8/layout/hierarchy3"/>
    <dgm:cxn modelId="{A7FE501E-D0E6-4581-9ECA-576FC1F55895}" type="presParOf" srcId="{AF33B761-D168-4B4F-A010-169F9A0166C8}" destId="{E79798F8-21B1-4899-BAF9-24D587D2AD60}" srcOrd="0" destOrd="0" presId="urn:microsoft.com/office/officeart/2005/8/layout/hierarchy3"/>
    <dgm:cxn modelId="{BB1138DA-B532-4055-B651-08867E8A1884}" type="presParOf" srcId="{AF33B761-D168-4B4F-A010-169F9A0166C8}" destId="{DF486601-4814-4325-B232-75DBC77793AB}" srcOrd="1" destOrd="0" presId="urn:microsoft.com/office/officeart/2005/8/layout/hierarchy3"/>
    <dgm:cxn modelId="{DFBD8827-326E-42D5-A8F0-E69A4DFB9885}" type="presParOf" srcId="{89D1B8E5-C10E-40C4-A9C4-BD8AF69315EA}" destId="{367B7173-3BB5-4736-94D8-D72ED4D27096}" srcOrd="1" destOrd="0" presId="urn:microsoft.com/office/officeart/2005/8/layout/hierarchy3"/>
    <dgm:cxn modelId="{18833395-B530-4D46-AF00-F6BF8057C3B5}" type="presParOf" srcId="{367B7173-3BB5-4736-94D8-D72ED4D27096}" destId="{A3EC2816-7312-4F30-9989-225EFFFB0579}" srcOrd="0" destOrd="0" presId="urn:microsoft.com/office/officeart/2005/8/layout/hierarchy3"/>
    <dgm:cxn modelId="{C176F720-116C-4D39-9A90-BC5E524CFA77}" type="presParOf" srcId="{367B7173-3BB5-4736-94D8-D72ED4D27096}" destId="{0A42C152-F5D2-4C53-A846-3CB9F1825E48}" srcOrd="1" destOrd="0" presId="urn:microsoft.com/office/officeart/2005/8/layout/hierarchy3"/>
    <dgm:cxn modelId="{73F3FE5B-B5B5-453F-8050-4D06854E5421}" type="presParOf" srcId="{367B7173-3BB5-4736-94D8-D72ED4D27096}" destId="{3277955F-E1AE-4393-9C15-1751E9029578}" srcOrd="2" destOrd="0" presId="urn:microsoft.com/office/officeart/2005/8/layout/hierarchy3"/>
    <dgm:cxn modelId="{49CE4160-11EE-4F37-8633-C903784B7B39}" type="presParOf" srcId="{367B7173-3BB5-4736-94D8-D72ED4D27096}" destId="{AE9A0C9E-BF43-496D-AEEE-044B023AB795}" srcOrd="3" destOrd="0" presId="urn:microsoft.com/office/officeart/2005/8/layout/hierarchy3"/>
    <dgm:cxn modelId="{5E1EE844-330E-49DD-A73B-89B05AABC0BC}" type="presParOf" srcId="{367B7173-3BB5-4736-94D8-D72ED4D27096}" destId="{A042F158-7297-4628-82DF-7DEB6D1C5E78}" srcOrd="4" destOrd="0" presId="urn:microsoft.com/office/officeart/2005/8/layout/hierarchy3"/>
    <dgm:cxn modelId="{918E8E9A-12E2-4DF6-AE0E-4743FDB9E1CD}" type="presParOf" srcId="{367B7173-3BB5-4736-94D8-D72ED4D27096}" destId="{19AAB24B-83F7-4851-AAA3-8B6DC3486B44}"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3F5F7E6-42B3-4B85-A909-C982A27AF0D8}"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hu-HU"/>
        </a:p>
      </dgm:t>
    </dgm:pt>
    <dgm:pt modelId="{DD85039A-ECA4-4B5D-8A92-9909C9D8B84B}">
      <dgm:prSet custT="1"/>
      <dgm:spPr/>
      <dgm:t>
        <a:bodyPr/>
        <a:lstStyle/>
        <a:p>
          <a:pPr algn="ctr" rtl="0"/>
          <a:r>
            <a:rPr lang="ru-RU" sz="1200" b="1" dirty="0">
              <a:latin typeface="Segoe UI" panose="020B0502040204020203" pitchFamily="34" charset="0"/>
              <a:ea typeface="Segoe UI" panose="020B0502040204020203" pitchFamily="34" charset="0"/>
              <a:cs typeface="Segoe UI" panose="020B0502040204020203" pitchFamily="34" charset="0"/>
            </a:rPr>
            <a:t>Бюджетные организации направляют свои годовые финансовые отчёты в базу данных Казначейства </a:t>
          </a:r>
          <a:endParaRPr lang="hu-HU" sz="1200" dirty="0">
            <a:latin typeface="Segoe UI" panose="020B0502040204020203" pitchFamily="34" charset="0"/>
            <a:ea typeface="Segoe UI" panose="020B0502040204020203" pitchFamily="34" charset="0"/>
            <a:cs typeface="Segoe UI" panose="020B0502040204020203" pitchFamily="34" charset="0"/>
          </a:endParaRPr>
        </a:p>
      </dgm:t>
    </dgm:pt>
    <dgm:pt modelId="{088191EA-F348-4273-9F38-5C1CF82336CE}" type="parTrans" cxnId="{4896A9FA-D153-428C-8DB0-A1A280377CCA}">
      <dgm:prSet/>
      <dgm:spPr/>
      <dgm:t>
        <a:bodyPr/>
        <a:lstStyle/>
        <a:p>
          <a:pPr algn="ctr"/>
          <a:endParaRPr lang="hu-HU" sz="1400"/>
        </a:p>
      </dgm:t>
    </dgm:pt>
    <dgm:pt modelId="{390ED4DB-97AC-4340-82D9-B1152B52CFF7}" type="sibTrans" cxnId="{4896A9FA-D153-428C-8DB0-A1A280377CCA}">
      <dgm:prSet/>
      <dgm:spPr/>
      <dgm:t>
        <a:bodyPr/>
        <a:lstStyle/>
        <a:p>
          <a:pPr algn="ctr"/>
          <a:endParaRPr lang="hu-HU" sz="1400"/>
        </a:p>
      </dgm:t>
    </dgm:pt>
    <dgm:pt modelId="{B1D16B15-8E71-4552-9E0B-36E3540FACCB}">
      <dgm:prSet custT="1"/>
      <dgm:spPr/>
      <dgm:t>
        <a:bodyPr/>
        <a:lstStyle/>
        <a:p>
          <a:pPr algn="ctr" rtl="0"/>
          <a:r>
            <a:rPr lang="ru-RU" sz="1200" b="1" dirty="0">
              <a:latin typeface="Segoe UI" panose="020B0502040204020203" pitchFamily="34" charset="0"/>
              <a:ea typeface="Segoe UI" panose="020B0502040204020203" pitchFamily="34" charset="0"/>
              <a:cs typeface="Segoe UI" panose="020B0502040204020203" pitchFamily="34" charset="0"/>
            </a:rPr>
            <a:t>Отраслевые министерства проверяют данные и готовят объяснения по разделам</a:t>
          </a:r>
          <a:endParaRPr lang="hu-HU" sz="1200" dirty="0">
            <a:latin typeface="Segoe UI" panose="020B0502040204020203" pitchFamily="34" charset="0"/>
            <a:ea typeface="Segoe UI" panose="020B0502040204020203" pitchFamily="34" charset="0"/>
            <a:cs typeface="Segoe UI" panose="020B0502040204020203" pitchFamily="34" charset="0"/>
          </a:endParaRPr>
        </a:p>
      </dgm:t>
    </dgm:pt>
    <dgm:pt modelId="{73355204-227A-4A2C-B631-0A69A6E537DF}" type="parTrans" cxnId="{52C96FE1-0862-4B0F-8C6D-B0D4E56E1810}">
      <dgm:prSet/>
      <dgm:spPr/>
      <dgm:t>
        <a:bodyPr/>
        <a:lstStyle/>
        <a:p>
          <a:pPr algn="ctr"/>
          <a:endParaRPr lang="hu-HU" sz="1400"/>
        </a:p>
      </dgm:t>
    </dgm:pt>
    <dgm:pt modelId="{DDDEC5A7-E3E7-4F3E-AF8B-269960F95EC4}" type="sibTrans" cxnId="{52C96FE1-0862-4B0F-8C6D-B0D4E56E1810}">
      <dgm:prSet/>
      <dgm:spPr/>
      <dgm:t>
        <a:bodyPr/>
        <a:lstStyle/>
        <a:p>
          <a:pPr algn="ctr"/>
          <a:endParaRPr lang="hu-HU" sz="1400"/>
        </a:p>
      </dgm:t>
    </dgm:pt>
    <dgm:pt modelId="{9509ABDD-D722-4B65-8CBC-5D1D5FC64D80}">
      <dgm:prSet custT="1"/>
      <dgm:spPr/>
      <dgm:t>
        <a:bodyPr/>
        <a:lstStyle/>
        <a:p>
          <a:pPr algn="ctr" rtl="0"/>
          <a:r>
            <a:rPr lang="ru-RU" sz="1200" b="1" dirty="0">
              <a:latin typeface="Segoe UI" panose="020B0502040204020203" pitchFamily="34" charset="0"/>
              <a:ea typeface="Segoe UI" panose="020B0502040204020203" pitchFamily="34" charset="0"/>
              <a:cs typeface="Segoe UI" panose="020B0502040204020203" pitchFamily="34" charset="0"/>
            </a:rPr>
            <a:t>Казначейство направляет итоговые данные министерству финансов </a:t>
          </a:r>
          <a:endParaRPr lang="hu-HU" sz="1200" dirty="0">
            <a:latin typeface="Segoe UI" panose="020B0502040204020203" pitchFamily="34" charset="0"/>
            <a:ea typeface="Segoe UI" panose="020B0502040204020203" pitchFamily="34" charset="0"/>
            <a:cs typeface="Segoe UI" panose="020B0502040204020203" pitchFamily="34" charset="0"/>
          </a:endParaRPr>
        </a:p>
      </dgm:t>
    </dgm:pt>
    <dgm:pt modelId="{3A569308-1664-4661-BAFD-F29099EBDF53}" type="parTrans" cxnId="{21DF6C0E-6A74-453E-A0E5-7DC35ED0BAD3}">
      <dgm:prSet/>
      <dgm:spPr/>
      <dgm:t>
        <a:bodyPr/>
        <a:lstStyle/>
        <a:p>
          <a:pPr algn="ctr"/>
          <a:endParaRPr lang="hu-HU" sz="1400"/>
        </a:p>
      </dgm:t>
    </dgm:pt>
    <dgm:pt modelId="{02AD37D9-E23A-406A-AFE1-DDCC7412E164}" type="sibTrans" cxnId="{21DF6C0E-6A74-453E-A0E5-7DC35ED0BAD3}">
      <dgm:prSet/>
      <dgm:spPr/>
      <dgm:t>
        <a:bodyPr/>
        <a:lstStyle/>
        <a:p>
          <a:pPr algn="ctr"/>
          <a:endParaRPr lang="hu-HU" sz="1400"/>
        </a:p>
      </dgm:t>
    </dgm:pt>
    <dgm:pt modelId="{7A7C767C-1792-4D4F-926F-97A63D836897}">
      <dgm:prSet custT="1"/>
      <dgm:spPr/>
      <dgm:t>
        <a:bodyPr/>
        <a:lstStyle/>
        <a:p>
          <a:pPr algn="ctr" rtl="0"/>
          <a:r>
            <a:rPr lang="ru-RU" sz="1200" b="1" dirty="0">
              <a:latin typeface="Segoe UI" panose="020B0502040204020203" pitchFamily="34" charset="0"/>
              <a:ea typeface="Segoe UI" panose="020B0502040204020203" pitchFamily="34" charset="0"/>
              <a:cs typeface="Segoe UI" panose="020B0502040204020203" pitchFamily="34" charset="0"/>
            </a:rPr>
            <a:t>Министерство финансов готовит проект годового отчёта </a:t>
          </a:r>
          <a:endParaRPr lang="hu-HU" sz="1200" dirty="0">
            <a:latin typeface="Segoe UI" panose="020B0502040204020203" pitchFamily="34" charset="0"/>
            <a:ea typeface="Segoe UI" panose="020B0502040204020203" pitchFamily="34" charset="0"/>
            <a:cs typeface="Segoe UI" panose="020B0502040204020203" pitchFamily="34" charset="0"/>
          </a:endParaRPr>
        </a:p>
      </dgm:t>
    </dgm:pt>
    <dgm:pt modelId="{7B0467F9-D34B-45BD-8366-78305B6C15A3}" type="parTrans" cxnId="{1C790017-1EC9-457F-9BC4-219DE5682EA8}">
      <dgm:prSet/>
      <dgm:spPr/>
      <dgm:t>
        <a:bodyPr/>
        <a:lstStyle/>
        <a:p>
          <a:pPr algn="ctr"/>
          <a:endParaRPr lang="hu-HU" sz="1400"/>
        </a:p>
      </dgm:t>
    </dgm:pt>
    <dgm:pt modelId="{60A79356-62FD-4F6A-861B-3812DE001F97}" type="sibTrans" cxnId="{1C790017-1EC9-457F-9BC4-219DE5682EA8}">
      <dgm:prSet/>
      <dgm:spPr/>
      <dgm:t>
        <a:bodyPr/>
        <a:lstStyle/>
        <a:p>
          <a:pPr algn="ctr"/>
          <a:endParaRPr lang="hu-HU" sz="1400"/>
        </a:p>
      </dgm:t>
    </dgm:pt>
    <dgm:pt modelId="{BD32C9ED-2064-4BAB-AE9F-86DE6D96D29C}">
      <dgm:prSet custT="1"/>
      <dgm:spPr/>
      <dgm:t>
        <a:bodyPr/>
        <a:lstStyle/>
        <a:p>
          <a:pPr algn="ctr" rtl="0"/>
          <a:r>
            <a:rPr lang="ru-RU" sz="1200" b="1" dirty="0">
              <a:latin typeface="Segoe UI" panose="020B0502040204020203" pitchFamily="34" charset="0"/>
              <a:ea typeface="Segoe UI" panose="020B0502040204020203" pitchFamily="34" charset="0"/>
              <a:cs typeface="Segoe UI" panose="020B0502040204020203" pitchFamily="34" charset="0"/>
            </a:rPr>
            <a:t>Правительство обсуждает проект отчёта</a:t>
          </a:r>
          <a:endParaRPr lang="hu-HU" sz="1200" dirty="0">
            <a:latin typeface="Segoe UI" panose="020B0502040204020203" pitchFamily="34" charset="0"/>
            <a:ea typeface="Segoe UI" panose="020B0502040204020203" pitchFamily="34" charset="0"/>
            <a:cs typeface="Segoe UI" panose="020B0502040204020203" pitchFamily="34" charset="0"/>
          </a:endParaRPr>
        </a:p>
      </dgm:t>
    </dgm:pt>
    <dgm:pt modelId="{EF00EF9D-3B21-4AEE-A806-F67B4B46BB1F}" type="parTrans" cxnId="{85B5C4EE-EC44-4D63-B3F6-E7B64AFF6C82}">
      <dgm:prSet/>
      <dgm:spPr/>
      <dgm:t>
        <a:bodyPr/>
        <a:lstStyle/>
        <a:p>
          <a:pPr algn="ctr"/>
          <a:endParaRPr lang="hu-HU" sz="1400"/>
        </a:p>
      </dgm:t>
    </dgm:pt>
    <dgm:pt modelId="{78FC2808-AB6B-47EB-9E2B-B75429F02E4A}" type="sibTrans" cxnId="{85B5C4EE-EC44-4D63-B3F6-E7B64AFF6C82}">
      <dgm:prSet/>
      <dgm:spPr/>
      <dgm:t>
        <a:bodyPr/>
        <a:lstStyle/>
        <a:p>
          <a:pPr algn="ctr"/>
          <a:endParaRPr lang="hu-HU" sz="1400"/>
        </a:p>
      </dgm:t>
    </dgm:pt>
    <dgm:pt modelId="{806F29EB-DBE0-44C5-B3E0-BC4C7A8ED90A}">
      <dgm:prSet custT="1"/>
      <dgm:spPr/>
      <dgm:t>
        <a:bodyPr/>
        <a:lstStyle/>
        <a:p>
          <a:pPr algn="ctr" rtl="0"/>
          <a:r>
            <a:rPr lang="ru-RU" sz="1200" b="1" dirty="0">
              <a:latin typeface="Segoe UI" panose="020B0502040204020203" pitchFamily="34" charset="0"/>
              <a:ea typeface="Segoe UI" panose="020B0502040204020203" pitchFamily="34" charset="0"/>
              <a:cs typeface="Segoe UI" panose="020B0502040204020203" pitchFamily="34" charset="0"/>
            </a:rPr>
            <a:t>Министерство финансов направляет проект отчёта в парламент </a:t>
          </a:r>
          <a:endParaRPr lang="hu-HU" sz="1200" dirty="0">
            <a:latin typeface="Segoe UI" panose="020B0502040204020203" pitchFamily="34" charset="0"/>
            <a:ea typeface="Segoe UI" panose="020B0502040204020203" pitchFamily="34" charset="0"/>
            <a:cs typeface="Segoe UI" panose="020B0502040204020203" pitchFamily="34" charset="0"/>
          </a:endParaRPr>
        </a:p>
      </dgm:t>
    </dgm:pt>
    <dgm:pt modelId="{A21E3D91-E627-4B01-85D5-A2214D6CB18B}" type="parTrans" cxnId="{D894ABE1-F16B-4FF4-90A8-F4E6671F2E9E}">
      <dgm:prSet/>
      <dgm:spPr/>
      <dgm:t>
        <a:bodyPr/>
        <a:lstStyle/>
        <a:p>
          <a:pPr algn="ctr"/>
          <a:endParaRPr lang="hu-HU" sz="1400"/>
        </a:p>
      </dgm:t>
    </dgm:pt>
    <dgm:pt modelId="{7C2EDC20-EE67-4813-958A-5E35AF39CCC3}" type="sibTrans" cxnId="{D894ABE1-F16B-4FF4-90A8-F4E6671F2E9E}">
      <dgm:prSet/>
      <dgm:spPr/>
      <dgm:t>
        <a:bodyPr/>
        <a:lstStyle/>
        <a:p>
          <a:pPr algn="ctr"/>
          <a:endParaRPr lang="hu-HU" sz="1400"/>
        </a:p>
      </dgm:t>
    </dgm:pt>
    <dgm:pt modelId="{071B1A16-2B12-4958-8556-E511CCD3B6D6}">
      <dgm:prSet custT="1"/>
      <dgm:spPr/>
      <dgm:t>
        <a:bodyPr/>
        <a:lstStyle/>
        <a:p>
          <a:pPr algn="ctr" rtl="0"/>
          <a:r>
            <a:rPr lang="ru-RU" sz="1200" b="1" dirty="0">
              <a:latin typeface="Segoe UI" panose="020B0502040204020203" pitchFamily="34" charset="0"/>
              <a:ea typeface="Segoe UI" panose="020B0502040204020203" pitchFamily="34" charset="0"/>
              <a:cs typeface="Segoe UI" panose="020B0502040204020203" pitchFamily="34" charset="0"/>
            </a:rPr>
            <a:t>Порядок обсуждения и утверждения в парламенте идентичен порядку формирования бюджета</a:t>
          </a:r>
          <a:r>
            <a:rPr lang="hu-HU" sz="1200" b="1" dirty="0">
              <a:latin typeface="Segoe UI" panose="020B0502040204020203" pitchFamily="34" charset="0"/>
              <a:ea typeface="Segoe UI" panose="020B0502040204020203" pitchFamily="34" charset="0"/>
              <a:cs typeface="Segoe UI" panose="020B0502040204020203" pitchFamily="34" charset="0"/>
            </a:rPr>
            <a:t>.</a:t>
          </a:r>
          <a:endParaRPr lang="hu-HU" sz="1200" dirty="0">
            <a:latin typeface="Segoe UI" panose="020B0502040204020203" pitchFamily="34" charset="0"/>
            <a:ea typeface="Segoe UI" panose="020B0502040204020203" pitchFamily="34" charset="0"/>
            <a:cs typeface="Segoe UI" panose="020B0502040204020203" pitchFamily="34" charset="0"/>
          </a:endParaRPr>
        </a:p>
      </dgm:t>
    </dgm:pt>
    <dgm:pt modelId="{A06540F5-1733-46A9-9384-2DAA5A712772}" type="parTrans" cxnId="{9509CE8C-5232-443C-A1D8-266C840BE31C}">
      <dgm:prSet/>
      <dgm:spPr/>
      <dgm:t>
        <a:bodyPr/>
        <a:lstStyle/>
        <a:p>
          <a:pPr algn="ctr"/>
          <a:endParaRPr lang="hu-HU" sz="1400"/>
        </a:p>
      </dgm:t>
    </dgm:pt>
    <dgm:pt modelId="{CD7BA85F-4963-44E2-9E77-68A1A494CB72}" type="sibTrans" cxnId="{9509CE8C-5232-443C-A1D8-266C840BE31C}">
      <dgm:prSet/>
      <dgm:spPr/>
      <dgm:t>
        <a:bodyPr/>
        <a:lstStyle/>
        <a:p>
          <a:pPr algn="ctr"/>
          <a:endParaRPr lang="hu-HU" sz="1400"/>
        </a:p>
      </dgm:t>
    </dgm:pt>
    <dgm:pt modelId="{2462ACA1-28B0-4DB6-91EB-2E5D700FDE8C}">
      <dgm:prSet custT="1"/>
      <dgm:spPr/>
      <dgm:t>
        <a:bodyPr/>
        <a:lstStyle/>
        <a:p>
          <a:pPr algn="ctr" rtl="0"/>
          <a:r>
            <a:rPr lang="hu-HU"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19 </a:t>
          </a:r>
          <a:r>
            <a:rPr lang="ru-RU"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июня</a:t>
          </a:r>
          <a:r>
            <a:rPr lang="hu-HU"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 2018</a:t>
          </a:r>
        </a:p>
      </dgm:t>
    </dgm:pt>
    <dgm:pt modelId="{0A48B43E-035D-467E-BB66-1C41E9155D12}" type="parTrans" cxnId="{8473E4BD-CB20-44A0-9332-A2BB7D1B914F}">
      <dgm:prSet/>
      <dgm:spPr/>
      <dgm:t>
        <a:bodyPr/>
        <a:lstStyle/>
        <a:p>
          <a:endParaRPr lang="hu-HU" sz="1400"/>
        </a:p>
      </dgm:t>
    </dgm:pt>
    <dgm:pt modelId="{C9525A96-2D31-47D9-BB48-9935331B383D}" type="sibTrans" cxnId="{8473E4BD-CB20-44A0-9332-A2BB7D1B914F}">
      <dgm:prSet/>
      <dgm:spPr/>
      <dgm:t>
        <a:bodyPr/>
        <a:lstStyle/>
        <a:p>
          <a:endParaRPr lang="hu-HU" sz="1400"/>
        </a:p>
      </dgm:t>
    </dgm:pt>
    <dgm:pt modelId="{93E91988-20FE-4DEA-A3E6-0B5221376726}">
      <dgm:prSet custT="1"/>
      <dgm:spPr/>
      <dgm:t>
        <a:bodyPr/>
        <a:lstStyle/>
        <a:p>
          <a:pPr algn="ctr" rtl="0"/>
          <a:r>
            <a:rPr lang="hu-HU"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26 </a:t>
          </a:r>
          <a:r>
            <a:rPr lang="ru-RU"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июня</a:t>
          </a:r>
          <a:r>
            <a:rPr lang="hu-HU"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 2018</a:t>
          </a:r>
          <a:endParaRPr lang="hu-HU" sz="1200" dirty="0">
            <a:latin typeface="Segoe UI" panose="020B0502040204020203" pitchFamily="34" charset="0"/>
            <a:ea typeface="Segoe UI" panose="020B0502040204020203" pitchFamily="34" charset="0"/>
            <a:cs typeface="Segoe UI" panose="020B0502040204020203" pitchFamily="34" charset="0"/>
          </a:endParaRPr>
        </a:p>
      </dgm:t>
    </dgm:pt>
    <dgm:pt modelId="{B753D3D8-551A-45BD-982D-10AE305A8849}" type="parTrans" cxnId="{8528E5D9-B12B-4A08-BB8D-B571B9E8A1A0}">
      <dgm:prSet/>
      <dgm:spPr/>
      <dgm:t>
        <a:bodyPr/>
        <a:lstStyle/>
        <a:p>
          <a:endParaRPr lang="hu-HU" sz="1400"/>
        </a:p>
      </dgm:t>
    </dgm:pt>
    <dgm:pt modelId="{FDF52118-C7F7-4324-8C59-BE0F7B5E0718}" type="sibTrans" cxnId="{8528E5D9-B12B-4A08-BB8D-B571B9E8A1A0}">
      <dgm:prSet/>
      <dgm:spPr/>
      <dgm:t>
        <a:bodyPr/>
        <a:lstStyle/>
        <a:p>
          <a:endParaRPr lang="hu-HU" sz="1400"/>
        </a:p>
      </dgm:t>
    </dgm:pt>
    <dgm:pt modelId="{E9D59310-B619-4052-AA91-53D03DFDED05}">
      <dgm:prSet custT="1"/>
      <dgm:spPr/>
      <dgm:t>
        <a:bodyPr/>
        <a:lstStyle/>
        <a:p>
          <a:pPr algn="ctr" rtl="0"/>
          <a:r>
            <a:rPr lang="hu-HU"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2 </a:t>
          </a:r>
          <a:r>
            <a:rPr lang="ru-RU"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июля</a:t>
          </a:r>
          <a:r>
            <a:rPr lang="hu-HU"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 2018</a:t>
          </a:r>
          <a:endParaRPr lang="hu-HU" sz="1200" dirty="0">
            <a:latin typeface="Segoe UI" panose="020B0502040204020203" pitchFamily="34" charset="0"/>
            <a:ea typeface="Segoe UI" panose="020B0502040204020203" pitchFamily="34" charset="0"/>
            <a:cs typeface="Segoe UI" panose="020B0502040204020203" pitchFamily="34" charset="0"/>
          </a:endParaRPr>
        </a:p>
      </dgm:t>
    </dgm:pt>
    <dgm:pt modelId="{3191B1A5-B784-4EC4-9C18-C62BF7A82C97}" type="parTrans" cxnId="{E4E60347-8E71-41CD-A527-6F44EB114510}">
      <dgm:prSet/>
      <dgm:spPr/>
      <dgm:t>
        <a:bodyPr/>
        <a:lstStyle/>
        <a:p>
          <a:endParaRPr lang="hu-HU" sz="1400"/>
        </a:p>
      </dgm:t>
    </dgm:pt>
    <dgm:pt modelId="{81E2EEB1-8DCB-4B96-9B2E-6985E9FB6905}" type="sibTrans" cxnId="{E4E60347-8E71-41CD-A527-6F44EB114510}">
      <dgm:prSet/>
      <dgm:spPr/>
      <dgm:t>
        <a:bodyPr/>
        <a:lstStyle/>
        <a:p>
          <a:endParaRPr lang="hu-HU" sz="1400"/>
        </a:p>
      </dgm:t>
    </dgm:pt>
    <dgm:pt modelId="{5A9ED606-E85C-4A4D-A28E-A53A27B3865B}">
      <dgm:prSet custT="1"/>
      <dgm:spPr/>
      <dgm:t>
        <a:bodyPr/>
        <a:lstStyle/>
        <a:p>
          <a:pPr algn="ctr" rtl="0"/>
          <a:r>
            <a:rPr lang="hu-HU"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13 </a:t>
          </a:r>
          <a:r>
            <a:rPr lang="ru-RU"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июля</a:t>
          </a:r>
          <a:r>
            <a:rPr lang="hu-HU"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 2018</a:t>
          </a:r>
          <a:endParaRPr lang="hu-HU" sz="1200" dirty="0">
            <a:latin typeface="Segoe UI" panose="020B0502040204020203" pitchFamily="34" charset="0"/>
            <a:ea typeface="Segoe UI" panose="020B0502040204020203" pitchFamily="34" charset="0"/>
            <a:cs typeface="Segoe UI" panose="020B0502040204020203" pitchFamily="34" charset="0"/>
          </a:endParaRPr>
        </a:p>
      </dgm:t>
    </dgm:pt>
    <dgm:pt modelId="{6C6371AC-FA2E-4831-8236-52D92FD0BB0F}" type="parTrans" cxnId="{7A6B04F2-0187-418D-AA15-534C1DAFED8A}">
      <dgm:prSet/>
      <dgm:spPr/>
      <dgm:t>
        <a:bodyPr/>
        <a:lstStyle/>
        <a:p>
          <a:endParaRPr lang="hu-HU" sz="1400"/>
        </a:p>
      </dgm:t>
    </dgm:pt>
    <dgm:pt modelId="{FB99A524-12CD-40C8-A59F-B7D7025DEE03}" type="sibTrans" cxnId="{7A6B04F2-0187-418D-AA15-534C1DAFED8A}">
      <dgm:prSet/>
      <dgm:spPr/>
      <dgm:t>
        <a:bodyPr/>
        <a:lstStyle/>
        <a:p>
          <a:endParaRPr lang="hu-HU" sz="1400"/>
        </a:p>
      </dgm:t>
    </dgm:pt>
    <dgm:pt modelId="{63B435E8-061C-46B5-A67F-1530CEDADC56}">
      <dgm:prSet custT="1"/>
      <dgm:spPr/>
      <dgm:t>
        <a:bodyPr/>
        <a:lstStyle/>
        <a:p>
          <a:pPr algn="ctr" rtl="0"/>
          <a:r>
            <a:rPr lang="ru-RU"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сентябрь</a:t>
          </a:r>
          <a:r>
            <a:rPr lang="hu-HU"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 2018</a:t>
          </a:r>
          <a:endParaRPr lang="hu-HU" sz="1200" dirty="0">
            <a:latin typeface="Segoe UI" panose="020B0502040204020203" pitchFamily="34" charset="0"/>
            <a:ea typeface="Segoe UI" panose="020B0502040204020203" pitchFamily="34" charset="0"/>
            <a:cs typeface="Segoe UI" panose="020B0502040204020203" pitchFamily="34" charset="0"/>
          </a:endParaRPr>
        </a:p>
      </dgm:t>
    </dgm:pt>
    <dgm:pt modelId="{3B90B061-27A7-470C-83D6-70DF666A55A6}" type="parTrans" cxnId="{9691274E-B11F-4B70-BD91-CF705CDF10CE}">
      <dgm:prSet/>
      <dgm:spPr/>
      <dgm:t>
        <a:bodyPr/>
        <a:lstStyle/>
        <a:p>
          <a:endParaRPr lang="hu-HU" sz="1400"/>
        </a:p>
      </dgm:t>
    </dgm:pt>
    <dgm:pt modelId="{5AE310F3-87BC-493F-BF3E-AF1F26581F8A}" type="sibTrans" cxnId="{9691274E-B11F-4B70-BD91-CF705CDF10CE}">
      <dgm:prSet/>
      <dgm:spPr/>
      <dgm:t>
        <a:bodyPr/>
        <a:lstStyle/>
        <a:p>
          <a:endParaRPr lang="hu-HU" sz="1400"/>
        </a:p>
      </dgm:t>
    </dgm:pt>
    <dgm:pt modelId="{194D308C-8F9E-4CCB-A886-00BA2BBE1B19}">
      <dgm:prSet custT="1"/>
      <dgm:spPr/>
      <dgm:t>
        <a:bodyPr/>
        <a:lstStyle/>
        <a:p>
          <a:pPr algn="ctr" rtl="0"/>
          <a:r>
            <a:rPr lang="ru-RU"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сентябрь</a:t>
          </a:r>
          <a:r>
            <a:rPr lang="hu-HU"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 2018</a:t>
          </a:r>
        </a:p>
      </dgm:t>
    </dgm:pt>
    <dgm:pt modelId="{BBD3FFF9-AD51-4DC3-9283-81895D8B2648}" type="parTrans" cxnId="{D870CD4C-B03F-49BC-ACC9-23AE1BCF2C70}">
      <dgm:prSet/>
      <dgm:spPr/>
      <dgm:t>
        <a:bodyPr/>
        <a:lstStyle/>
        <a:p>
          <a:endParaRPr lang="hu-HU"/>
        </a:p>
      </dgm:t>
    </dgm:pt>
    <dgm:pt modelId="{DE00F814-CD9F-4943-98BE-03886D9AC6B7}" type="sibTrans" cxnId="{D870CD4C-B03F-49BC-ACC9-23AE1BCF2C70}">
      <dgm:prSet/>
      <dgm:spPr/>
      <dgm:t>
        <a:bodyPr/>
        <a:lstStyle/>
        <a:p>
          <a:endParaRPr lang="hu-HU"/>
        </a:p>
      </dgm:t>
    </dgm:pt>
    <dgm:pt modelId="{F9DDC54A-CAA6-4DD9-90A6-22E339906C9F}">
      <dgm:prSet/>
      <dgm:spPr/>
      <dgm:t>
        <a:bodyPr/>
        <a:lstStyle/>
        <a:p>
          <a:pPr rtl="0"/>
          <a:r>
            <a:rPr lang="hu-HU" b="1" dirty="0">
              <a:solidFill>
                <a:schemeClr val="bg1"/>
              </a:solidFill>
              <a:latin typeface="Segoe UI" panose="020B0502040204020203" pitchFamily="34" charset="0"/>
              <a:ea typeface="Segoe UI" panose="020B0502040204020203" pitchFamily="34" charset="0"/>
              <a:cs typeface="Segoe UI" panose="020B0502040204020203" pitchFamily="34" charset="0"/>
            </a:rPr>
            <a:t>27 </a:t>
          </a:r>
          <a:r>
            <a:rPr lang="ru-RU" b="1" dirty="0">
              <a:solidFill>
                <a:schemeClr val="bg1"/>
              </a:solidFill>
              <a:latin typeface="Segoe UI" panose="020B0502040204020203" pitchFamily="34" charset="0"/>
              <a:ea typeface="Segoe UI" panose="020B0502040204020203" pitchFamily="34" charset="0"/>
              <a:cs typeface="Segoe UI" panose="020B0502040204020203" pitchFamily="34" charset="0"/>
            </a:rPr>
            <a:t>июля</a:t>
          </a:r>
          <a:r>
            <a:rPr lang="hu-HU" b="1" dirty="0">
              <a:solidFill>
                <a:schemeClr val="bg1"/>
              </a:solidFill>
              <a:latin typeface="Segoe UI" panose="020B0502040204020203" pitchFamily="34" charset="0"/>
              <a:ea typeface="Segoe UI" panose="020B0502040204020203" pitchFamily="34" charset="0"/>
              <a:cs typeface="Segoe UI" panose="020B0502040204020203" pitchFamily="34" charset="0"/>
            </a:rPr>
            <a:t> 2018</a:t>
          </a:r>
          <a:endParaRPr lang="hu-HU" dirty="0">
            <a:latin typeface="Segoe UI" panose="020B0502040204020203" pitchFamily="34" charset="0"/>
            <a:ea typeface="Segoe UI" panose="020B0502040204020203" pitchFamily="34" charset="0"/>
            <a:cs typeface="Segoe UI" panose="020B0502040204020203" pitchFamily="34" charset="0"/>
          </a:endParaRPr>
        </a:p>
      </dgm:t>
    </dgm:pt>
    <dgm:pt modelId="{047A4C76-9019-4856-9DB9-90AFE2DBA29C}" type="parTrans" cxnId="{04E2A024-5EBD-4AF6-8525-87FF35E1ED25}">
      <dgm:prSet/>
      <dgm:spPr/>
      <dgm:t>
        <a:bodyPr/>
        <a:lstStyle/>
        <a:p>
          <a:endParaRPr lang="hu-HU"/>
        </a:p>
      </dgm:t>
    </dgm:pt>
    <dgm:pt modelId="{D24E89DF-3DAA-4B2B-A019-233EF596687E}" type="sibTrans" cxnId="{04E2A024-5EBD-4AF6-8525-87FF35E1ED25}">
      <dgm:prSet/>
      <dgm:spPr/>
      <dgm:t>
        <a:bodyPr/>
        <a:lstStyle/>
        <a:p>
          <a:endParaRPr lang="hu-HU"/>
        </a:p>
      </dgm:t>
    </dgm:pt>
    <dgm:pt modelId="{0A67AD9F-6106-4F44-BFDB-9D90DA0E8539}">
      <dgm:prSet custT="1"/>
      <dgm:spPr/>
      <dgm:t>
        <a:bodyPr/>
        <a:lstStyle/>
        <a:p>
          <a:pPr algn="ctr" rtl="0"/>
          <a:r>
            <a:rPr lang="ru-RU" sz="1200" b="1" dirty="0">
              <a:latin typeface="Segoe UI" panose="020B0502040204020203" pitchFamily="34" charset="0"/>
              <a:ea typeface="Segoe UI" panose="020B0502040204020203" pitchFamily="34" charset="0"/>
              <a:cs typeface="Segoe UI" panose="020B0502040204020203" pitchFamily="34" charset="0"/>
            </a:rPr>
            <a:t>Государственная счётная палата получает проект </a:t>
          </a:r>
          <a:endParaRPr lang="hu-HU" sz="1200" dirty="0">
            <a:latin typeface="Segoe UI" panose="020B0502040204020203" pitchFamily="34" charset="0"/>
            <a:ea typeface="Segoe UI" panose="020B0502040204020203" pitchFamily="34" charset="0"/>
            <a:cs typeface="Segoe UI" panose="020B0502040204020203" pitchFamily="34" charset="0"/>
          </a:endParaRPr>
        </a:p>
      </dgm:t>
    </dgm:pt>
    <dgm:pt modelId="{BBFE49C6-DB59-4472-AF2F-3A51AFA95A52}" type="parTrans" cxnId="{049E375C-C834-4832-A841-CA53FA0369F5}">
      <dgm:prSet/>
      <dgm:spPr/>
      <dgm:t>
        <a:bodyPr/>
        <a:lstStyle/>
        <a:p>
          <a:endParaRPr lang="hu-HU"/>
        </a:p>
      </dgm:t>
    </dgm:pt>
    <dgm:pt modelId="{1D9E442D-DEC8-4290-A084-85E513B65953}" type="sibTrans" cxnId="{049E375C-C834-4832-A841-CA53FA0369F5}">
      <dgm:prSet/>
      <dgm:spPr/>
      <dgm:t>
        <a:bodyPr/>
        <a:lstStyle/>
        <a:p>
          <a:endParaRPr lang="hu-HU"/>
        </a:p>
      </dgm:t>
    </dgm:pt>
    <dgm:pt modelId="{A2725A33-9047-48F0-AEF9-D4E7C1E38366}">
      <dgm:prSet custT="1"/>
      <dgm:spPr/>
      <dgm:t>
        <a:bodyPr/>
        <a:lstStyle/>
        <a:p>
          <a:pPr algn="ctr" rtl="0"/>
          <a:r>
            <a:rPr lang="ru-RU" sz="1200" b="1" dirty="0">
              <a:latin typeface="Segoe UI" panose="020B0502040204020203" pitchFamily="34" charset="0"/>
              <a:ea typeface="Segoe UI" panose="020B0502040204020203" pitchFamily="34" charset="0"/>
              <a:cs typeface="Segoe UI" panose="020B0502040204020203" pitchFamily="34" charset="0"/>
            </a:rPr>
            <a:t>Министерство финансов запускает процесс закрытия счетов </a:t>
          </a:r>
          <a:r>
            <a:rPr lang="hu-HU" sz="1200" b="1" dirty="0">
              <a:latin typeface="Segoe UI" panose="020B0502040204020203" pitchFamily="34" charset="0"/>
              <a:ea typeface="Segoe UI" panose="020B0502040204020203" pitchFamily="34" charset="0"/>
              <a:cs typeface="Segoe UI" panose="020B0502040204020203" pitchFamily="34" charset="0"/>
            </a:rPr>
            <a:t> </a:t>
          </a:r>
          <a:endParaRPr lang="hu-HU" sz="1200" dirty="0">
            <a:latin typeface="Segoe UI" panose="020B0502040204020203" pitchFamily="34" charset="0"/>
            <a:ea typeface="Segoe UI" panose="020B0502040204020203" pitchFamily="34" charset="0"/>
            <a:cs typeface="Segoe UI" panose="020B0502040204020203" pitchFamily="34" charset="0"/>
          </a:endParaRPr>
        </a:p>
      </dgm:t>
    </dgm:pt>
    <dgm:pt modelId="{228F2E95-3077-4DE6-9375-2826BED6AE5A}" type="parTrans" cxnId="{C95296B9-E525-4F82-971E-5CBF567717A2}">
      <dgm:prSet/>
      <dgm:spPr/>
      <dgm:t>
        <a:bodyPr/>
        <a:lstStyle/>
        <a:p>
          <a:endParaRPr lang="hu-HU"/>
        </a:p>
      </dgm:t>
    </dgm:pt>
    <dgm:pt modelId="{26AECD64-160A-4373-9D4C-2678C1147A30}" type="sibTrans" cxnId="{C95296B9-E525-4F82-971E-5CBF567717A2}">
      <dgm:prSet/>
      <dgm:spPr/>
      <dgm:t>
        <a:bodyPr/>
        <a:lstStyle/>
        <a:p>
          <a:endParaRPr lang="hu-HU"/>
        </a:p>
      </dgm:t>
    </dgm:pt>
    <dgm:pt modelId="{02B99FA6-24AB-4007-9CE6-024CE9A7533C}" type="pres">
      <dgm:prSet presAssocID="{B3F5F7E6-42B3-4B85-A909-C982A27AF0D8}" presName="Name0" presStyleCnt="0">
        <dgm:presLayoutVars>
          <dgm:dir/>
          <dgm:animLvl val="lvl"/>
          <dgm:resizeHandles val="exact"/>
        </dgm:presLayoutVars>
      </dgm:prSet>
      <dgm:spPr/>
    </dgm:pt>
    <dgm:pt modelId="{06797775-504E-4B08-A929-59D27565F099}" type="pres">
      <dgm:prSet presAssocID="{071B1A16-2B12-4958-8556-E511CCD3B6D6}" presName="boxAndChildren" presStyleCnt="0"/>
      <dgm:spPr/>
    </dgm:pt>
    <dgm:pt modelId="{2B901B7B-0872-48C1-A07E-57966C4EE775}" type="pres">
      <dgm:prSet presAssocID="{071B1A16-2B12-4958-8556-E511CCD3B6D6}" presName="parentTextBox" presStyleLbl="node1" presStyleIdx="0" presStyleCnt="9"/>
      <dgm:spPr/>
    </dgm:pt>
    <dgm:pt modelId="{65BB8728-AC09-4D53-9502-2CE7D914288A}" type="pres">
      <dgm:prSet presAssocID="{7C2EDC20-EE67-4813-958A-5E35AF39CCC3}" presName="sp" presStyleCnt="0"/>
      <dgm:spPr/>
    </dgm:pt>
    <dgm:pt modelId="{309E902F-96F9-4B0D-9426-D3DC32B56AF4}" type="pres">
      <dgm:prSet presAssocID="{806F29EB-DBE0-44C5-B3E0-BC4C7A8ED90A}" presName="arrowAndChildren" presStyleCnt="0"/>
      <dgm:spPr/>
    </dgm:pt>
    <dgm:pt modelId="{6282D06C-2AF8-49AC-B129-811674A1B13B}" type="pres">
      <dgm:prSet presAssocID="{806F29EB-DBE0-44C5-B3E0-BC4C7A8ED90A}" presName="parentTextArrow" presStyleLbl="node1" presStyleIdx="0" presStyleCnt="9"/>
      <dgm:spPr/>
    </dgm:pt>
    <dgm:pt modelId="{8602F542-2B71-491A-8E2D-8075967E44E2}" type="pres">
      <dgm:prSet presAssocID="{806F29EB-DBE0-44C5-B3E0-BC4C7A8ED90A}" presName="arrow" presStyleLbl="node1" presStyleIdx="1" presStyleCnt="9"/>
      <dgm:spPr/>
    </dgm:pt>
    <dgm:pt modelId="{585F0A19-5D5D-46BB-8233-5B054AD74BD4}" type="pres">
      <dgm:prSet presAssocID="{806F29EB-DBE0-44C5-B3E0-BC4C7A8ED90A}" presName="descendantArrow" presStyleCnt="0"/>
      <dgm:spPr/>
    </dgm:pt>
    <dgm:pt modelId="{50D6EB8B-9ACA-4820-A673-2AEFFEA3EA9B}" type="pres">
      <dgm:prSet presAssocID="{194D308C-8F9E-4CCB-A886-00BA2BBE1B19}" presName="childTextArrow" presStyleLbl="fgAccFollowNode1" presStyleIdx="0" presStyleCnt="7">
        <dgm:presLayoutVars>
          <dgm:bulletEnabled val="1"/>
        </dgm:presLayoutVars>
      </dgm:prSet>
      <dgm:spPr/>
    </dgm:pt>
    <dgm:pt modelId="{FA693CE7-88A3-4104-AB31-556251F11A60}" type="pres">
      <dgm:prSet presAssocID="{78FC2808-AB6B-47EB-9E2B-B75429F02E4A}" presName="sp" presStyleCnt="0"/>
      <dgm:spPr/>
    </dgm:pt>
    <dgm:pt modelId="{3D4A13C1-D1BE-491C-A020-535AEA63E6A7}" type="pres">
      <dgm:prSet presAssocID="{BD32C9ED-2064-4BAB-AE9F-86DE6D96D29C}" presName="arrowAndChildren" presStyleCnt="0"/>
      <dgm:spPr/>
    </dgm:pt>
    <dgm:pt modelId="{21D987D5-6620-45D2-B553-C48D673A1BD7}" type="pres">
      <dgm:prSet presAssocID="{BD32C9ED-2064-4BAB-AE9F-86DE6D96D29C}" presName="parentTextArrow" presStyleLbl="node1" presStyleIdx="1" presStyleCnt="9"/>
      <dgm:spPr/>
    </dgm:pt>
    <dgm:pt modelId="{194E4920-B1FD-415E-8C38-A92E54C2C421}" type="pres">
      <dgm:prSet presAssocID="{BD32C9ED-2064-4BAB-AE9F-86DE6D96D29C}" presName="arrow" presStyleLbl="node1" presStyleIdx="2" presStyleCnt="9"/>
      <dgm:spPr/>
    </dgm:pt>
    <dgm:pt modelId="{338D40ED-5EC0-4C93-ABB4-4D7FAFD5A5E8}" type="pres">
      <dgm:prSet presAssocID="{BD32C9ED-2064-4BAB-AE9F-86DE6D96D29C}" presName="descendantArrow" presStyleCnt="0"/>
      <dgm:spPr/>
    </dgm:pt>
    <dgm:pt modelId="{10B1F6E5-8610-406F-A82E-4FFFB9FA3647}" type="pres">
      <dgm:prSet presAssocID="{63B435E8-061C-46B5-A67F-1530CEDADC56}" presName="childTextArrow" presStyleLbl="fgAccFollowNode1" presStyleIdx="1" presStyleCnt="7">
        <dgm:presLayoutVars>
          <dgm:bulletEnabled val="1"/>
        </dgm:presLayoutVars>
      </dgm:prSet>
      <dgm:spPr/>
    </dgm:pt>
    <dgm:pt modelId="{F870B7A5-AA14-4CBE-AAD9-D5B6EE6E971F}" type="pres">
      <dgm:prSet presAssocID="{1D9E442D-DEC8-4290-A084-85E513B65953}" presName="sp" presStyleCnt="0"/>
      <dgm:spPr/>
    </dgm:pt>
    <dgm:pt modelId="{D9CED52A-45F1-4AF7-AA4D-A6402FF5F3C2}" type="pres">
      <dgm:prSet presAssocID="{0A67AD9F-6106-4F44-BFDB-9D90DA0E8539}" presName="arrowAndChildren" presStyleCnt="0"/>
      <dgm:spPr/>
    </dgm:pt>
    <dgm:pt modelId="{C8001E93-F506-49F1-8F10-B233C1EEE461}" type="pres">
      <dgm:prSet presAssocID="{0A67AD9F-6106-4F44-BFDB-9D90DA0E8539}" presName="parentTextArrow" presStyleLbl="node1" presStyleIdx="2" presStyleCnt="9"/>
      <dgm:spPr/>
    </dgm:pt>
    <dgm:pt modelId="{D23045CB-8870-4F05-A229-DF15A437C436}" type="pres">
      <dgm:prSet presAssocID="{0A67AD9F-6106-4F44-BFDB-9D90DA0E8539}" presName="arrow" presStyleLbl="node1" presStyleIdx="3" presStyleCnt="9"/>
      <dgm:spPr/>
    </dgm:pt>
    <dgm:pt modelId="{30513E9C-4C39-4224-A9FE-DC2652EF4DB2}" type="pres">
      <dgm:prSet presAssocID="{0A67AD9F-6106-4F44-BFDB-9D90DA0E8539}" presName="descendantArrow" presStyleCnt="0"/>
      <dgm:spPr/>
    </dgm:pt>
    <dgm:pt modelId="{5BCC2CD5-C0B1-4E27-8346-9420AA9245C4}" type="pres">
      <dgm:prSet presAssocID="{F9DDC54A-CAA6-4DD9-90A6-22E339906C9F}" presName="childTextArrow" presStyleLbl="fgAccFollowNode1" presStyleIdx="2" presStyleCnt="7">
        <dgm:presLayoutVars>
          <dgm:bulletEnabled val="1"/>
        </dgm:presLayoutVars>
      </dgm:prSet>
      <dgm:spPr/>
    </dgm:pt>
    <dgm:pt modelId="{C978CE09-C52C-474D-9F93-9FE36E285E3F}" type="pres">
      <dgm:prSet presAssocID="{60A79356-62FD-4F6A-861B-3812DE001F97}" presName="sp" presStyleCnt="0"/>
      <dgm:spPr/>
    </dgm:pt>
    <dgm:pt modelId="{D26753E9-CBDF-4B9E-B3F3-C2597A47342C}" type="pres">
      <dgm:prSet presAssocID="{7A7C767C-1792-4D4F-926F-97A63D836897}" presName="arrowAndChildren" presStyleCnt="0"/>
      <dgm:spPr/>
    </dgm:pt>
    <dgm:pt modelId="{0FD25854-8E86-48DA-BA96-482F2AEE9DB2}" type="pres">
      <dgm:prSet presAssocID="{7A7C767C-1792-4D4F-926F-97A63D836897}" presName="parentTextArrow" presStyleLbl="node1" presStyleIdx="3" presStyleCnt="9"/>
      <dgm:spPr/>
    </dgm:pt>
    <dgm:pt modelId="{4552DE5F-4D01-4D89-B72F-7D648EE6FFE1}" type="pres">
      <dgm:prSet presAssocID="{7A7C767C-1792-4D4F-926F-97A63D836897}" presName="arrow" presStyleLbl="node1" presStyleIdx="4" presStyleCnt="9"/>
      <dgm:spPr/>
    </dgm:pt>
    <dgm:pt modelId="{EAF4EA06-57FA-4C1D-9526-8A3301B14304}" type="pres">
      <dgm:prSet presAssocID="{7A7C767C-1792-4D4F-926F-97A63D836897}" presName="descendantArrow" presStyleCnt="0"/>
      <dgm:spPr/>
    </dgm:pt>
    <dgm:pt modelId="{281E7860-B579-40A4-B9C8-E2B680CAD4C4}" type="pres">
      <dgm:prSet presAssocID="{5A9ED606-E85C-4A4D-A28E-A53A27B3865B}" presName="childTextArrow" presStyleLbl="fgAccFollowNode1" presStyleIdx="3" presStyleCnt="7">
        <dgm:presLayoutVars>
          <dgm:bulletEnabled val="1"/>
        </dgm:presLayoutVars>
      </dgm:prSet>
      <dgm:spPr/>
    </dgm:pt>
    <dgm:pt modelId="{1EC84A8D-D17D-4F7E-BD7F-332047C40144}" type="pres">
      <dgm:prSet presAssocID="{02AD37D9-E23A-406A-AFE1-DDCC7412E164}" presName="sp" presStyleCnt="0"/>
      <dgm:spPr/>
    </dgm:pt>
    <dgm:pt modelId="{0FEAD649-0D58-4AC0-9634-AB5FF86F2173}" type="pres">
      <dgm:prSet presAssocID="{9509ABDD-D722-4B65-8CBC-5D1D5FC64D80}" presName="arrowAndChildren" presStyleCnt="0"/>
      <dgm:spPr/>
    </dgm:pt>
    <dgm:pt modelId="{04E957B4-30CC-4546-965B-8F407A1E7609}" type="pres">
      <dgm:prSet presAssocID="{9509ABDD-D722-4B65-8CBC-5D1D5FC64D80}" presName="parentTextArrow" presStyleLbl="node1" presStyleIdx="4" presStyleCnt="9"/>
      <dgm:spPr/>
    </dgm:pt>
    <dgm:pt modelId="{ADD3C36C-AD42-4D02-8D5A-E6771AB390D8}" type="pres">
      <dgm:prSet presAssocID="{9509ABDD-D722-4B65-8CBC-5D1D5FC64D80}" presName="arrow" presStyleLbl="node1" presStyleIdx="5" presStyleCnt="9"/>
      <dgm:spPr/>
    </dgm:pt>
    <dgm:pt modelId="{5DE72A27-6306-4B9D-B8B1-3F6D87EF6747}" type="pres">
      <dgm:prSet presAssocID="{9509ABDD-D722-4B65-8CBC-5D1D5FC64D80}" presName="descendantArrow" presStyleCnt="0"/>
      <dgm:spPr/>
    </dgm:pt>
    <dgm:pt modelId="{892FC494-596D-45E1-A267-BA370B9D387E}" type="pres">
      <dgm:prSet presAssocID="{E9D59310-B619-4052-AA91-53D03DFDED05}" presName="childTextArrow" presStyleLbl="fgAccFollowNode1" presStyleIdx="4" presStyleCnt="7">
        <dgm:presLayoutVars>
          <dgm:bulletEnabled val="1"/>
        </dgm:presLayoutVars>
      </dgm:prSet>
      <dgm:spPr/>
    </dgm:pt>
    <dgm:pt modelId="{0BC62026-24A1-40F4-9577-F007C268B4E9}" type="pres">
      <dgm:prSet presAssocID="{DDDEC5A7-E3E7-4F3E-AF8B-269960F95EC4}" presName="sp" presStyleCnt="0"/>
      <dgm:spPr/>
    </dgm:pt>
    <dgm:pt modelId="{DD5A54D6-F68A-4A05-BBAF-1DA916A56E68}" type="pres">
      <dgm:prSet presAssocID="{B1D16B15-8E71-4552-9E0B-36E3540FACCB}" presName="arrowAndChildren" presStyleCnt="0"/>
      <dgm:spPr/>
    </dgm:pt>
    <dgm:pt modelId="{A9CFBEEF-FFAC-4065-B07D-E6D2199C3B90}" type="pres">
      <dgm:prSet presAssocID="{B1D16B15-8E71-4552-9E0B-36E3540FACCB}" presName="parentTextArrow" presStyleLbl="node1" presStyleIdx="5" presStyleCnt="9"/>
      <dgm:spPr/>
    </dgm:pt>
    <dgm:pt modelId="{5AA06FD6-929F-448F-ADEA-00D8AB57870B}" type="pres">
      <dgm:prSet presAssocID="{B1D16B15-8E71-4552-9E0B-36E3540FACCB}" presName="arrow" presStyleLbl="node1" presStyleIdx="6" presStyleCnt="9"/>
      <dgm:spPr/>
    </dgm:pt>
    <dgm:pt modelId="{7768C1C7-D6EA-4D3B-9040-7AC6E6CE26EF}" type="pres">
      <dgm:prSet presAssocID="{B1D16B15-8E71-4552-9E0B-36E3540FACCB}" presName="descendantArrow" presStyleCnt="0"/>
      <dgm:spPr/>
    </dgm:pt>
    <dgm:pt modelId="{6216FAE3-C466-497D-A243-134F5949DC42}" type="pres">
      <dgm:prSet presAssocID="{93E91988-20FE-4DEA-A3E6-0B5221376726}" presName="childTextArrow" presStyleLbl="fgAccFollowNode1" presStyleIdx="5" presStyleCnt="7">
        <dgm:presLayoutVars>
          <dgm:bulletEnabled val="1"/>
        </dgm:presLayoutVars>
      </dgm:prSet>
      <dgm:spPr/>
    </dgm:pt>
    <dgm:pt modelId="{75FF32E4-A31B-4C2A-B717-0F8F8E7871C8}" type="pres">
      <dgm:prSet presAssocID="{26AECD64-160A-4373-9D4C-2678C1147A30}" presName="sp" presStyleCnt="0"/>
      <dgm:spPr/>
    </dgm:pt>
    <dgm:pt modelId="{2902A3DB-FDD7-4E6D-AFAF-A0423C4FCED1}" type="pres">
      <dgm:prSet presAssocID="{A2725A33-9047-48F0-AEF9-D4E7C1E38366}" presName="arrowAndChildren" presStyleCnt="0"/>
      <dgm:spPr/>
    </dgm:pt>
    <dgm:pt modelId="{A08BFC92-2365-42A8-A34D-5EA13401CB6F}" type="pres">
      <dgm:prSet presAssocID="{A2725A33-9047-48F0-AEF9-D4E7C1E38366}" presName="parentTextArrow" presStyleLbl="node1" presStyleIdx="6" presStyleCnt="9"/>
      <dgm:spPr/>
    </dgm:pt>
    <dgm:pt modelId="{807A07F9-AEAB-4F53-90CC-CE5CB73D7092}" type="pres">
      <dgm:prSet presAssocID="{A2725A33-9047-48F0-AEF9-D4E7C1E38366}" presName="arrow" presStyleLbl="node1" presStyleIdx="7" presStyleCnt="9"/>
      <dgm:spPr/>
    </dgm:pt>
    <dgm:pt modelId="{AFD77EF1-3079-4B34-A1B1-7295159C6B7B}" type="pres">
      <dgm:prSet presAssocID="{A2725A33-9047-48F0-AEF9-D4E7C1E38366}" presName="descendantArrow" presStyleCnt="0"/>
      <dgm:spPr/>
    </dgm:pt>
    <dgm:pt modelId="{FA890B8C-2BF3-4C08-8FEC-32483231D39B}" type="pres">
      <dgm:prSet presAssocID="{2462ACA1-28B0-4DB6-91EB-2E5D700FDE8C}" presName="childTextArrow" presStyleLbl="fgAccFollowNode1" presStyleIdx="6" presStyleCnt="7">
        <dgm:presLayoutVars>
          <dgm:bulletEnabled val="1"/>
        </dgm:presLayoutVars>
      </dgm:prSet>
      <dgm:spPr/>
    </dgm:pt>
    <dgm:pt modelId="{5534388F-D272-4B6B-A79D-B93DE019EB99}" type="pres">
      <dgm:prSet presAssocID="{390ED4DB-97AC-4340-82D9-B1152B52CFF7}" presName="sp" presStyleCnt="0"/>
      <dgm:spPr/>
    </dgm:pt>
    <dgm:pt modelId="{C5822F21-E515-4858-8560-62CBDB30F508}" type="pres">
      <dgm:prSet presAssocID="{DD85039A-ECA4-4B5D-8A92-9909C9D8B84B}" presName="arrowAndChildren" presStyleCnt="0"/>
      <dgm:spPr/>
    </dgm:pt>
    <dgm:pt modelId="{72BDCD5E-93C9-4CFF-B1DD-1F2E46179C1F}" type="pres">
      <dgm:prSet presAssocID="{DD85039A-ECA4-4B5D-8A92-9909C9D8B84B}" presName="parentTextArrow" presStyleLbl="node1" presStyleIdx="8" presStyleCnt="9"/>
      <dgm:spPr/>
    </dgm:pt>
  </dgm:ptLst>
  <dgm:cxnLst>
    <dgm:cxn modelId="{21DF6C0E-6A74-453E-A0E5-7DC35ED0BAD3}" srcId="{B3F5F7E6-42B3-4B85-A909-C982A27AF0D8}" destId="{9509ABDD-D722-4B65-8CBC-5D1D5FC64D80}" srcOrd="3" destOrd="0" parTransId="{3A569308-1664-4661-BAFD-F29099EBDF53}" sibTransId="{02AD37D9-E23A-406A-AFE1-DDCC7412E164}"/>
    <dgm:cxn modelId="{1C790017-1EC9-457F-9BC4-219DE5682EA8}" srcId="{B3F5F7E6-42B3-4B85-A909-C982A27AF0D8}" destId="{7A7C767C-1792-4D4F-926F-97A63D836897}" srcOrd="4" destOrd="0" parTransId="{7B0467F9-D34B-45BD-8366-78305B6C15A3}" sibTransId="{60A79356-62FD-4F6A-861B-3812DE001F97}"/>
    <dgm:cxn modelId="{25477E22-C667-46A9-8E03-6ECA70582877}" type="presOf" srcId="{7A7C767C-1792-4D4F-926F-97A63D836897}" destId="{4552DE5F-4D01-4D89-B72F-7D648EE6FFE1}" srcOrd="1" destOrd="0" presId="urn:microsoft.com/office/officeart/2005/8/layout/process4"/>
    <dgm:cxn modelId="{ACC8B023-793E-4ADD-ADD7-E1960CBE51DB}" type="presOf" srcId="{E9D59310-B619-4052-AA91-53D03DFDED05}" destId="{892FC494-596D-45E1-A267-BA370B9D387E}" srcOrd="0" destOrd="0" presId="urn:microsoft.com/office/officeart/2005/8/layout/process4"/>
    <dgm:cxn modelId="{04E2A024-5EBD-4AF6-8525-87FF35E1ED25}" srcId="{0A67AD9F-6106-4F44-BFDB-9D90DA0E8539}" destId="{F9DDC54A-CAA6-4DD9-90A6-22E339906C9F}" srcOrd="0" destOrd="0" parTransId="{047A4C76-9019-4856-9DB9-90AFE2DBA29C}" sibTransId="{D24E89DF-3DAA-4B2B-A019-233EF596687E}"/>
    <dgm:cxn modelId="{6581F13E-1778-4809-944D-6CC834C47FC2}" type="presOf" srcId="{B3F5F7E6-42B3-4B85-A909-C982A27AF0D8}" destId="{02B99FA6-24AB-4007-9CE6-024CE9A7533C}" srcOrd="0" destOrd="0" presId="urn:microsoft.com/office/officeart/2005/8/layout/process4"/>
    <dgm:cxn modelId="{049E375C-C834-4832-A841-CA53FA0369F5}" srcId="{B3F5F7E6-42B3-4B85-A909-C982A27AF0D8}" destId="{0A67AD9F-6106-4F44-BFDB-9D90DA0E8539}" srcOrd="5" destOrd="0" parTransId="{BBFE49C6-DB59-4472-AF2F-3A51AFA95A52}" sibTransId="{1D9E442D-DEC8-4290-A084-85E513B65953}"/>
    <dgm:cxn modelId="{AFB46442-096D-4320-AD87-0A19BAE3994B}" type="presOf" srcId="{A2725A33-9047-48F0-AEF9-D4E7C1E38366}" destId="{807A07F9-AEAB-4F53-90CC-CE5CB73D7092}" srcOrd="1" destOrd="0" presId="urn:microsoft.com/office/officeart/2005/8/layout/process4"/>
    <dgm:cxn modelId="{E4E60347-8E71-41CD-A527-6F44EB114510}" srcId="{9509ABDD-D722-4B65-8CBC-5D1D5FC64D80}" destId="{E9D59310-B619-4052-AA91-53D03DFDED05}" srcOrd="0" destOrd="0" parTransId="{3191B1A5-B784-4EC4-9C18-C62BF7A82C97}" sibTransId="{81E2EEB1-8DCB-4B96-9B2E-6985E9FB6905}"/>
    <dgm:cxn modelId="{101D7649-66E5-46CE-A876-882E00F9A8B7}" type="presOf" srcId="{9509ABDD-D722-4B65-8CBC-5D1D5FC64D80}" destId="{04E957B4-30CC-4546-965B-8F407A1E7609}" srcOrd="0" destOrd="0" presId="urn:microsoft.com/office/officeart/2005/8/layout/process4"/>
    <dgm:cxn modelId="{D870CD4C-B03F-49BC-ACC9-23AE1BCF2C70}" srcId="{806F29EB-DBE0-44C5-B3E0-BC4C7A8ED90A}" destId="{194D308C-8F9E-4CCB-A886-00BA2BBE1B19}" srcOrd="0" destOrd="0" parTransId="{BBD3FFF9-AD51-4DC3-9283-81895D8B2648}" sibTransId="{DE00F814-CD9F-4943-98BE-03886D9AC6B7}"/>
    <dgm:cxn modelId="{9691274E-B11F-4B70-BD91-CF705CDF10CE}" srcId="{BD32C9ED-2064-4BAB-AE9F-86DE6D96D29C}" destId="{63B435E8-061C-46B5-A67F-1530CEDADC56}" srcOrd="0" destOrd="0" parTransId="{3B90B061-27A7-470C-83D6-70DF666A55A6}" sibTransId="{5AE310F3-87BC-493F-BF3E-AF1F26581F8A}"/>
    <dgm:cxn modelId="{08993152-0B67-4F1A-89E8-6CF01E43506F}" type="presOf" srcId="{9509ABDD-D722-4B65-8CBC-5D1D5FC64D80}" destId="{ADD3C36C-AD42-4D02-8D5A-E6771AB390D8}" srcOrd="1" destOrd="0" presId="urn:microsoft.com/office/officeart/2005/8/layout/process4"/>
    <dgm:cxn modelId="{A229FB7E-5564-4A4D-BC09-079E95A1FE9E}" type="presOf" srcId="{806F29EB-DBE0-44C5-B3E0-BC4C7A8ED90A}" destId="{8602F542-2B71-491A-8E2D-8075967E44E2}" srcOrd="1" destOrd="0" presId="urn:microsoft.com/office/officeart/2005/8/layout/process4"/>
    <dgm:cxn modelId="{11CA3981-A1B2-4D30-AC73-ED0065A29FA6}" type="presOf" srcId="{5A9ED606-E85C-4A4D-A28E-A53A27B3865B}" destId="{281E7860-B579-40A4-B9C8-E2B680CAD4C4}" srcOrd="0" destOrd="0" presId="urn:microsoft.com/office/officeart/2005/8/layout/process4"/>
    <dgm:cxn modelId="{ACCA1888-566F-4D08-96E0-1A8E123FFD6B}" type="presOf" srcId="{63B435E8-061C-46B5-A67F-1530CEDADC56}" destId="{10B1F6E5-8610-406F-A82E-4FFFB9FA3647}" srcOrd="0" destOrd="0" presId="urn:microsoft.com/office/officeart/2005/8/layout/process4"/>
    <dgm:cxn modelId="{3B8EAC89-87DD-4ACF-A0C6-53E7C3ED186E}" type="presOf" srcId="{194D308C-8F9E-4CCB-A886-00BA2BBE1B19}" destId="{50D6EB8B-9ACA-4820-A673-2AEFFEA3EA9B}" srcOrd="0" destOrd="0" presId="urn:microsoft.com/office/officeart/2005/8/layout/process4"/>
    <dgm:cxn modelId="{9509CE8C-5232-443C-A1D8-266C840BE31C}" srcId="{B3F5F7E6-42B3-4B85-A909-C982A27AF0D8}" destId="{071B1A16-2B12-4958-8556-E511CCD3B6D6}" srcOrd="8" destOrd="0" parTransId="{A06540F5-1733-46A9-9384-2DAA5A712772}" sibTransId="{CD7BA85F-4963-44E2-9E77-68A1A494CB72}"/>
    <dgm:cxn modelId="{D1D6238E-E33B-410B-8EA7-73C7E84E0AEA}" type="presOf" srcId="{0A67AD9F-6106-4F44-BFDB-9D90DA0E8539}" destId="{D23045CB-8870-4F05-A229-DF15A437C436}" srcOrd="1" destOrd="0" presId="urn:microsoft.com/office/officeart/2005/8/layout/process4"/>
    <dgm:cxn modelId="{7EA4FD92-495F-4934-AE4F-A39BAF415A05}" type="presOf" srcId="{806F29EB-DBE0-44C5-B3E0-BC4C7A8ED90A}" destId="{6282D06C-2AF8-49AC-B129-811674A1B13B}" srcOrd="0" destOrd="0" presId="urn:microsoft.com/office/officeart/2005/8/layout/process4"/>
    <dgm:cxn modelId="{B6A39DA9-BA34-44B0-BA60-D75EF0ABB5EA}" type="presOf" srcId="{B1D16B15-8E71-4552-9E0B-36E3540FACCB}" destId="{5AA06FD6-929F-448F-ADEA-00D8AB57870B}" srcOrd="1" destOrd="0" presId="urn:microsoft.com/office/officeart/2005/8/layout/process4"/>
    <dgm:cxn modelId="{F68647AA-4EF3-470A-AC8B-2A4200EC9D9A}" type="presOf" srcId="{7A7C767C-1792-4D4F-926F-97A63D836897}" destId="{0FD25854-8E86-48DA-BA96-482F2AEE9DB2}" srcOrd="0" destOrd="0" presId="urn:microsoft.com/office/officeart/2005/8/layout/process4"/>
    <dgm:cxn modelId="{DFE11EAB-959D-42E6-86DD-1004187876CC}" type="presOf" srcId="{071B1A16-2B12-4958-8556-E511CCD3B6D6}" destId="{2B901B7B-0872-48C1-A07E-57966C4EE775}" srcOrd="0" destOrd="0" presId="urn:microsoft.com/office/officeart/2005/8/layout/process4"/>
    <dgm:cxn modelId="{9AFB9AB7-DCFE-4DCF-B083-7BF59A600C8C}" type="presOf" srcId="{BD32C9ED-2064-4BAB-AE9F-86DE6D96D29C}" destId="{21D987D5-6620-45D2-B553-C48D673A1BD7}" srcOrd="0" destOrd="0" presId="urn:microsoft.com/office/officeart/2005/8/layout/process4"/>
    <dgm:cxn modelId="{A1B25FB8-0444-4C59-9AE8-845D8786651B}" type="presOf" srcId="{2462ACA1-28B0-4DB6-91EB-2E5D700FDE8C}" destId="{FA890B8C-2BF3-4C08-8FEC-32483231D39B}" srcOrd="0" destOrd="0" presId="urn:microsoft.com/office/officeart/2005/8/layout/process4"/>
    <dgm:cxn modelId="{C95296B9-E525-4F82-971E-5CBF567717A2}" srcId="{B3F5F7E6-42B3-4B85-A909-C982A27AF0D8}" destId="{A2725A33-9047-48F0-AEF9-D4E7C1E38366}" srcOrd="1" destOrd="0" parTransId="{228F2E95-3077-4DE6-9375-2826BED6AE5A}" sibTransId="{26AECD64-160A-4373-9D4C-2678C1147A30}"/>
    <dgm:cxn modelId="{419208BC-C81E-4180-8D66-9DF3CCB068A7}" type="presOf" srcId="{B1D16B15-8E71-4552-9E0B-36E3540FACCB}" destId="{A9CFBEEF-FFAC-4065-B07D-E6D2199C3B90}" srcOrd="0" destOrd="0" presId="urn:microsoft.com/office/officeart/2005/8/layout/process4"/>
    <dgm:cxn modelId="{8473E4BD-CB20-44A0-9332-A2BB7D1B914F}" srcId="{A2725A33-9047-48F0-AEF9-D4E7C1E38366}" destId="{2462ACA1-28B0-4DB6-91EB-2E5D700FDE8C}" srcOrd="0" destOrd="0" parTransId="{0A48B43E-035D-467E-BB66-1C41E9155D12}" sibTransId="{C9525A96-2D31-47D9-BB48-9935331B383D}"/>
    <dgm:cxn modelId="{8D1976BE-1D63-4247-A02D-DE54B5F8A882}" type="presOf" srcId="{DD85039A-ECA4-4B5D-8A92-9909C9D8B84B}" destId="{72BDCD5E-93C9-4CFF-B1DD-1F2E46179C1F}" srcOrd="0" destOrd="0" presId="urn:microsoft.com/office/officeart/2005/8/layout/process4"/>
    <dgm:cxn modelId="{D1C94AC2-A09D-4A3B-9939-513B39A8F037}" type="presOf" srcId="{F9DDC54A-CAA6-4DD9-90A6-22E339906C9F}" destId="{5BCC2CD5-C0B1-4E27-8346-9420AA9245C4}" srcOrd="0" destOrd="0" presId="urn:microsoft.com/office/officeart/2005/8/layout/process4"/>
    <dgm:cxn modelId="{E15B3AC4-3532-4FEA-833E-A3676BD5B7F4}" type="presOf" srcId="{93E91988-20FE-4DEA-A3E6-0B5221376726}" destId="{6216FAE3-C466-497D-A243-134F5949DC42}" srcOrd="0" destOrd="0" presId="urn:microsoft.com/office/officeart/2005/8/layout/process4"/>
    <dgm:cxn modelId="{4E93A1CE-012F-4475-A0D6-7CE0F7620F4A}" type="presOf" srcId="{A2725A33-9047-48F0-AEF9-D4E7C1E38366}" destId="{A08BFC92-2365-42A8-A34D-5EA13401CB6F}" srcOrd="0" destOrd="0" presId="urn:microsoft.com/office/officeart/2005/8/layout/process4"/>
    <dgm:cxn modelId="{8528E5D9-B12B-4A08-BB8D-B571B9E8A1A0}" srcId="{B1D16B15-8E71-4552-9E0B-36E3540FACCB}" destId="{93E91988-20FE-4DEA-A3E6-0B5221376726}" srcOrd="0" destOrd="0" parTransId="{B753D3D8-551A-45BD-982D-10AE305A8849}" sibTransId="{FDF52118-C7F7-4324-8C59-BE0F7B5E0718}"/>
    <dgm:cxn modelId="{52C96FE1-0862-4B0F-8C6D-B0D4E56E1810}" srcId="{B3F5F7E6-42B3-4B85-A909-C982A27AF0D8}" destId="{B1D16B15-8E71-4552-9E0B-36E3540FACCB}" srcOrd="2" destOrd="0" parTransId="{73355204-227A-4A2C-B631-0A69A6E537DF}" sibTransId="{DDDEC5A7-E3E7-4F3E-AF8B-269960F95EC4}"/>
    <dgm:cxn modelId="{D894ABE1-F16B-4FF4-90A8-F4E6671F2E9E}" srcId="{B3F5F7E6-42B3-4B85-A909-C982A27AF0D8}" destId="{806F29EB-DBE0-44C5-B3E0-BC4C7A8ED90A}" srcOrd="7" destOrd="0" parTransId="{A21E3D91-E627-4B01-85D5-A2214D6CB18B}" sibTransId="{7C2EDC20-EE67-4813-958A-5E35AF39CCC3}"/>
    <dgm:cxn modelId="{025542EB-0A93-4A44-B792-7DA2BED40010}" type="presOf" srcId="{0A67AD9F-6106-4F44-BFDB-9D90DA0E8539}" destId="{C8001E93-F506-49F1-8F10-B233C1EEE461}" srcOrd="0" destOrd="0" presId="urn:microsoft.com/office/officeart/2005/8/layout/process4"/>
    <dgm:cxn modelId="{85B5C4EE-EC44-4D63-B3F6-E7B64AFF6C82}" srcId="{B3F5F7E6-42B3-4B85-A909-C982A27AF0D8}" destId="{BD32C9ED-2064-4BAB-AE9F-86DE6D96D29C}" srcOrd="6" destOrd="0" parTransId="{EF00EF9D-3B21-4AEE-A806-F67B4B46BB1F}" sibTransId="{78FC2808-AB6B-47EB-9E2B-B75429F02E4A}"/>
    <dgm:cxn modelId="{7A6B04F2-0187-418D-AA15-534C1DAFED8A}" srcId="{7A7C767C-1792-4D4F-926F-97A63D836897}" destId="{5A9ED606-E85C-4A4D-A28E-A53A27B3865B}" srcOrd="0" destOrd="0" parTransId="{6C6371AC-FA2E-4831-8236-52D92FD0BB0F}" sibTransId="{FB99A524-12CD-40C8-A59F-B7D7025DEE03}"/>
    <dgm:cxn modelId="{0FEB97F2-BA86-4486-A906-37B145DD6808}" type="presOf" srcId="{BD32C9ED-2064-4BAB-AE9F-86DE6D96D29C}" destId="{194E4920-B1FD-415E-8C38-A92E54C2C421}" srcOrd="1" destOrd="0" presId="urn:microsoft.com/office/officeart/2005/8/layout/process4"/>
    <dgm:cxn modelId="{4896A9FA-D153-428C-8DB0-A1A280377CCA}" srcId="{B3F5F7E6-42B3-4B85-A909-C982A27AF0D8}" destId="{DD85039A-ECA4-4B5D-8A92-9909C9D8B84B}" srcOrd="0" destOrd="0" parTransId="{088191EA-F348-4273-9F38-5C1CF82336CE}" sibTransId="{390ED4DB-97AC-4340-82D9-B1152B52CFF7}"/>
    <dgm:cxn modelId="{A7926C15-7E62-471C-8E00-1DEB5A2ADFBC}" type="presParOf" srcId="{02B99FA6-24AB-4007-9CE6-024CE9A7533C}" destId="{06797775-504E-4B08-A929-59D27565F099}" srcOrd="0" destOrd="0" presId="urn:microsoft.com/office/officeart/2005/8/layout/process4"/>
    <dgm:cxn modelId="{5252F646-D70A-41DF-BAC9-D4EB7409E461}" type="presParOf" srcId="{06797775-504E-4B08-A929-59D27565F099}" destId="{2B901B7B-0872-48C1-A07E-57966C4EE775}" srcOrd="0" destOrd="0" presId="urn:microsoft.com/office/officeart/2005/8/layout/process4"/>
    <dgm:cxn modelId="{15380925-B251-4F71-94F8-56B0D4C749E1}" type="presParOf" srcId="{02B99FA6-24AB-4007-9CE6-024CE9A7533C}" destId="{65BB8728-AC09-4D53-9502-2CE7D914288A}" srcOrd="1" destOrd="0" presId="urn:microsoft.com/office/officeart/2005/8/layout/process4"/>
    <dgm:cxn modelId="{451E044E-B3E8-490C-B522-0F83ADC163F7}" type="presParOf" srcId="{02B99FA6-24AB-4007-9CE6-024CE9A7533C}" destId="{309E902F-96F9-4B0D-9426-D3DC32B56AF4}" srcOrd="2" destOrd="0" presId="urn:microsoft.com/office/officeart/2005/8/layout/process4"/>
    <dgm:cxn modelId="{645E2D7C-2393-4315-B2DF-CFEDD1EFC17F}" type="presParOf" srcId="{309E902F-96F9-4B0D-9426-D3DC32B56AF4}" destId="{6282D06C-2AF8-49AC-B129-811674A1B13B}" srcOrd="0" destOrd="0" presId="urn:microsoft.com/office/officeart/2005/8/layout/process4"/>
    <dgm:cxn modelId="{6C5CB759-CA24-453A-AC47-C20ADA0955C5}" type="presParOf" srcId="{309E902F-96F9-4B0D-9426-D3DC32B56AF4}" destId="{8602F542-2B71-491A-8E2D-8075967E44E2}" srcOrd="1" destOrd="0" presId="urn:microsoft.com/office/officeart/2005/8/layout/process4"/>
    <dgm:cxn modelId="{23D6E3FB-2538-4516-86A3-2E0C2A146A61}" type="presParOf" srcId="{309E902F-96F9-4B0D-9426-D3DC32B56AF4}" destId="{585F0A19-5D5D-46BB-8233-5B054AD74BD4}" srcOrd="2" destOrd="0" presId="urn:microsoft.com/office/officeart/2005/8/layout/process4"/>
    <dgm:cxn modelId="{72773693-80ED-4D88-8448-6D716DE1515F}" type="presParOf" srcId="{585F0A19-5D5D-46BB-8233-5B054AD74BD4}" destId="{50D6EB8B-9ACA-4820-A673-2AEFFEA3EA9B}" srcOrd="0" destOrd="0" presId="urn:microsoft.com/office/officeart/2005/8/layout/process4"/>
    <dgm:cxn modelId="{D1DABCB9-3D9A-4A6C-9D1F-3957CEF11DC4}" type="presParOf" srcId="{02B99FA6-24AB-4007-9CE6-024CE9A7533C}" destId="{FA693CE7-88A3-4104-AB31-556251F11A60}" srcOrd="3" destOrd="0" presId="urn:microsoft.com/office/officeart/2005/8/layout/process4"/>
    <dgm:cxn modelId="{68B2E075-B94B-4845-B8D3-A2F33B55AA21}" type="presParOf" srcId="{02B99FA6-24AB-4007-9CE6-024CE9A7533C}" destId="{3D4A13C1-D1BE-491C-A020-535AEA63E6A7}" srcOrd="4" destOrd="0" presId="urn:microsoft.com/office/officeart/2005/8/layout/process4"/>
    <dgm:cxn modelId="{A6F6BFCF-27B5-4BFB-A882-D8EEA6056AB9}" type="presParOf" srcId="{3D4A13C1-D1BE-491C-A020-535AEA63E6A7}" destId="{21D987D5-6620-45D2-B553-C48D673A1BD7}" srcOrd="0" destOrd="0" presId="urn:microsoft.com/office/officeart/2005/8/layout/process4"/>
    <dgm:cxn modelId="{FCA11112-BE38-4E50-AAE9-FE758382E3A2}" type="presParOf" srcId="{3D4A13C1-D1BE-491C-A020-535AEA63E6A7}" destId="{194E4920-B1FD-415E-8C38-A92E54C2C421}" srcOrd="1" destOrd="0" presId="urn:microsoft.com/office/officeart/2005/8/layout/process4"/>
    <dgm:cxn modelId="{49BEAE05-0346-4326-ACA1-A9AED2F57413}" type="presParOf" srcId="{3D4A13C1-D1BE-491C-A020-535AEA63E6A7}" destId="{338D40ED-5EC0-4C93-ABB4-4D7FAFD5A5E8}" srcOrd="2" destOrd="0" presId="urn:microsoft.com/office/officeart/2005/8/layout/process4"/>
    <dgm:cxn modelId="{90665E14-F171-4E92-AABD-B438972897CA}" type="presParOf" srcId="{338D40ED-5EC0-4C93-ABB4-4D7FAFD5A5E8}" destId="{10B1F6E5-8610-406F-A82E-4FFFB9FA3647}" srcOrd="0" destOrd="0" presId="urn:microsoft.com/office/officeart/2005/8/layout/process4"/>
    <dgm:cxn modelId="{452DB1D6-4F71-4455-BC99-0C0EEEFC3BAF}" type="presParOf" srcId="{02B99FA6-24AB-4007-9CE6-024CE9A7533C}" destId="{F870B7A5-AA14-4CBE-AAD9-D5B6EE6E971F}" srcOrd="5" destOrd="0" presId="urn:microsoft.com/office/officeart/2005/8/layout/process4"/>
    <dgm:cxn modelId="{6ABD1F4A-82D1-4146-BD33-8B83BB614323}" type="presParOf" srcId="{02B99FA6-24AB-4007-9CE6-024CE9A7533C}" destId="{D9CED52A-45F1-4AF7-AA4D-A6402FF5F3C2}" srcOrd="6" destOrd="0" presId="urn:microsoft.com/office/officeart/2005/8/layout/process4"/>
    <dgm:cxn modelId="{48016DBB-E6F1-4959-94AE-EF5B5451A273}" type="presParOf" srcId="{D9CED52A-45F1-4AF7-AA4D-A6402FF5F3C2}" destId="{C8001E93-F506-49F1-8F10-B233C1EEE461}" srcOrd="0" destOrd="0" presId="urn:microsoft.com/office/officeart/2005/8/layout/process4"/>
    <dgm:cxn modelId="{04B89B30-DD34-4AB7-A8FF-AD60C37CF12D}" type="presParOf" srcId="{D9CED52A-45F1-4AF7-AA4D-A6402FF5F3C2}" destId="{D23045CB-8870-4F05-A229-DF15A437C436}" srcOrd="1" destOrd="0" presId="urn:microsoft.com/office/officeart/2005/8/layout/process4"/>
    <dgm:cxn modelId="{F9C8FAB7-3E32-4EB9-814E-BADCA878B309}" type="presParOf" srcId="{D9CED52A-45F1-4AF7-AA4D-A6402FF5F3C2}" destId="{30513E9C-4C39-4224-A9FE-DC2652EF4DB2}" srcOrd="2" destOrd="0" presId="urn:microsoft.com/office/officeart/2005/8/layout/process4"/>
    <dgm:cxn modelId="{5D8AAC4F-9DF9-4ABF-B42B-B5E1349F5CE8}" type="presParOf" srcId="{30513E9C-4C39-4224-A9FE-DC2652EF4DB2}" destId="{5BCC2CD5-C0B1-4E27-8346-9420AA9245C4}" srcOrd="0" destOrd="0" presId="urn:microsoft.com/office/officeart/2005/8/layout/process4"/>
    <dgm:cxn modelId="{FC37DB16-7969-4937-973D-1694DCDC1A80}" type="presParOf" srcId="{02B99FA6-24AB-4007-9CE6-024CE9A7533C}" destId="{C978CE09-C52C-474D-9F93-9FE36E285E3F}" srcOrd="7" destOrd="0" presId="urn:microsoft.com/office/officeart/2005/8/layout/process4"/>
    <dgm:cxn modelId="{3291CA92-29B2-43C6-B37D-E42DF02F6F94}" type="presParOf" srcId="{02B99FA6-24AB-4007-9CE6-024CE9A7533C}" destId="{D26753E9-CBDF-4B9E-B3F3-C2597A47342C}" srcOrd="8" destOrd="0" presId="urn:microsoft.com/office/officeart/2005/8/layout/process4"/>
    <dgm:cxn modelId="{DFD3300F-DBB4-4581-ADCA-DBFBE8EC4E72}" type="presParOf" srcId="{D26753E9-CBDF-4B9E-B3F3-C2597A47342C}" destId="{0FD25854-8E86-48DA-BA96-482F2AEE9DB2}" srcOrd="0" destOrd="0" presId="urn:microsoft.com/office/officeart/2005/8/layout/process4"/>
    <dgm:cxn modelId="{4F7D89BD-1A99-41E8-819A-72DB7577AAEC}" type="presParOf" srcId="{D26753E9-CBDF-4B9E-B3F3-C2597A47342C}" destId="{4552DE5F-4D01-4D89-B72F-7D648EE6FFE1}" srcOrd="1" destOrd="0" presId="urn:microsoft.com/office/officeart/2005/8/layout/process4"/>
    <dgm:cxn modelId="{BBC9C538-370E-4AA0-9583-E50FC44DA4F4}" type="presParOf" srcId="{D26753E9-CBDF-4B9E-B3F3-C2597A47342C}" destId="{EAF4EA06-57FA-4C1D-9526-8A3301B14304}" srcOrd="2" destOrd="0" presId="urn:microsoft.com/office/officeart/2005/8/layout/process4"/>
    <dgm:cxn modelId="{A5F3CC5C-DD60-4946-B858-B9ECF5FCC358}" type="presParOf" srcId="{EAF4EA06-57FA-4C1D-9526-8A3301B14304}" destId="{281E7860-B579-40A4-B9C8-E2B680CAD4C4}" srcOrd="0" destOrd="0" presId="urn:microsoft.com/office/officeart/2005/8/layout/process4"/>
    <dgm:cxn modelId="{D8051DF3-BB71-4E6B-B88E-61AFA240A57D}" type="presParOf" srcId="{02B99FA6-24AB-4007-9CE6-024CE9A7533C}" destId="{1EC84A8D-D17D-4F7E-BD7F-332047C40144}" srcOrd="9" destOrd="0" presId="urn:microsoft.com/office/officeart/2005/8/layout/process4"/>
    <dgm:cxn modelId="{4EE5D025-4769-4CF8-BB4F-DCAD5EAAC08B}" type="presParOf" srcId="{02B99FA6-24AB-4007-9CE6-024CE9A7533C}" destId="{0FEAD649-0D58-4AC0-9634-AB5FF86F2173}" srcOrd="10" destOrd="0" presId="urn:microsoft.com/office/officeart/2005/8/layout/process4"/>
    <dgm:cxn modelId="{50E2372D-BE3F-4A8A-8EDD-D2EF6CB016A2}" type="presParOf" srcId="{0FEAD649-0D58-4AC0-9634-AB5FF86F2173}" destId="{04E957B4-30CC-4546-965B-8F407A1E7609}" srcOrd="0" destOrd="0" presId="urn:microsoft.com/office/officeart/2005/8/layout/process4"/>
    <dgm:cxn modelId="{916E813E-EE80-4FC6-A368-A3EBA6B37728}" type="presParOf" srcId="{0FEAD649-0D58-4AC0-9634-AB5FF86F2173}" destId="{ADD3C36C-AD42-4D02-8D5A-E6771AB390D8}" srcOrd="1" destOrd="0" presId="urn:microsoft.com/office/officeart/2005/8/layout/process4"/>
    <dgm:cxn modelId="{86462DBD-B0A1-4506-9A87-76B32A369F5A}" type="presParOf" srcId="{0FEAD649-0D58-4AC0-9634-AB5FF86F2173}" destId="{5DE72A27-6306-4B9D-B8B1-3F6D87EF6747}" srcOrd="2" destOrd="0" presId="urn:microsoft.com/office/officeart/2005/8/layout/process4"/>
    <dgm:cxn modelId="{ACEFE11F-FDFA-4092-8893-E2AB3D49748F}" type="presParOf" srcId="{5DE72A27-6306-4B9D-B8B1-3F6D87EF6747}" destId="{892FC494-596D-45E1-A267-BA370B9D387E}" srcOrd="0" destOrd="0" presId="urn:microsoft.com/office/officeart/2005/8/layout/process4"/>
    <dgm:cxn modelId="{335CE5AA-5C56-499E-A99E-001111888163}" type="presParOf" srcId="{02B99FA6-24AB-4007-9CE6-024CE9A7533C}" destId="{0BC62026-24A1-40F4-9577-F007C268B4E9}" srcOrd="11" destOrd="0" presId="urn:microsoft.com/office/officeart/2005/8/layout/process4"/>
    <dgm:cxn modelId="{DF76A53D-C543-47CB-9B9C-87107B6D7FA6}" type="presParOf" srcId="{02B99FA6-24AB-4007-9CE6-024CE9A7533C}" destId="{DD5A54D6-F68A-4A05-BBAF-1DA916A56E68}" srcOrd="12" destOrd="0" presId="urn:microsoft.com/office/officeart/2005/8/layout/process4"/>
    <dgm:cxn modelId="{6EE33137-A3FD-4E2E-8395-EC80F45B4778}" type="presParOf" srcId="{DD5A54D6-F68A-4A05-BBAF-1DA916A56E68}" destId="{A9CFBEEF-FFAC-4065-B07D-E6D2199C3B90}" srcOrd="0" destOrd="0" presId="urn:microsoft.com/office/officeart/2005/8/layout/process4"/>
    <dgm:cxn modelId="{B43F4F97-0F51-46D8-B862-927A312BC05F}" type="presParOf" srcId="{DD5A54D6-F68A-4A05-BBAF-1DA916A56E68}" destId="{5AA06FD6-929F-448F-ADEA-00D8AB57870B}" srcOrd="1" destOrd="0" presId="urn:microsoft.com/office/officeart/2005/8/layout/process4"/>
    <dgm:cxn modelId="{C7A670DB-8A50-484D-9788-C55D47FA5DDE}" type="presParOf" srcId="{DD5A54D6-F68A-4A05-BBAF-1DA916A56E68}" destId="{7768C1C7-D6EA-4D3B-9040-7AC6E6CE26EF}" srcOrd="2" destOrd="0" presId="urn:microsoft.com/office/officeart/2005/8/layout/process4"/>
    <dgm:cxn modelId="{19ACEF75-EF10-4AF3-8622-16CC84697274}" type="presParOf" srcId="{7768C1C7-D6EA-4D3B-9040-7AC6E6CE26EF}" destId="{6216FAE3-C466-497D-A243-134F5949DC42}" srcOrd="0" destOrd="0" presId="urn:microsoft.com/office/officeart/2005/8/layout/process4"/>
    <dgm:cxn modelId="{409ED3C3-D7D4-48D7-9615-F0BB15D89921}" type="presParOf" srcId="{02B99FA6-24AB-4007-9CE6-024CE9A7533C}" destId="{75FF32E4-A31B-4C2A-B717-0F8F8E7871C8}" srcOrd="13" destOrd="0" presId="urn:microsoft.com/office/officeart/2005/8/layout/process4"/>
    <dgm:cxn modelId="{372DE5ED-9B02-45C1-B57A-A2314906CCDB}" type="presParOf" srcId="{02B99FA6-24AB-4007-9CE6-024CE9A7533C}" destId="{2902A3DB-FDD7-4E6D-AFAF-A0423C4FCED1}" srcOrd="14" destOrd="0" presId="urn:microsoft.com/office/officeart/2005/8/layout/process4"/>
    <dgm:cxn modelId="{5BA2C5B6-4045-4576-949D-E2B381142BD7}" type="presParOf" srcId="{2902A3DB-FDD7-4E6D-AFAF-A0423C4FCED1}" destId="{A08BFC92-2365-42A8-A34D-5EA13401CB6F}" srcOrd="0" destOrd="0" presId="urn:microsoft.com/office/officeart/2005/8/layout/process4"/>
    <dgm:cxn modelId="{5768FD4F-4DB9-4250-86EC-70174D597A73}" type="presParOf" srcId="{2902A3DB-FDD7-4E6D-AFAF-A0423C4FCED1}" destId="{807A07F9-AEAB-4F53-90CC-CE5CB73D7092}" srcOrd="1" destOrd="0" presId="urn:microsoft.com/office/officeart/2005/8/layout/process4"/>
    <dgm:cxn modelId="{A9EF6CC3-A1FF-4B65-9271-963A0FF07FDF}" type="presParOf" srcId="{2902A3DB-FDD7-4E6D-AFAF-A0423C4FCED1}" destId="{AFD77EF1-3079-4B34-A1B1-7295159C6B7B}" srcOrd="2" destOrd="0" presId="urn:microsoft.com/office/officeart/2005/8/layout/process4"/>
    <dgm:cxn modelId="{3C0C908B-8682-46FE-B269-7AE1E8D2F3B4}" type="presParOf" srcId="{AFD77EF1-3079-4B34-A1B1-7295159C6B7B}" destId="{FA890B8C-2BF3-4C08-8FEC-32483231D39B}" srcOrd="0" destOrd="0" presId="urn:microsoft.com/office/officeart/2005/8/layout/process4"/>
    <dgm:cxn modelId="{AB4AD316-4A18-45CD-880A-B4939CD64668}" type="presParOf" srcId="{02B99FA6-24AB-4007-9CE6-024CE9A7533C}" destId="{5534388F-D272-4B6B-A79D-B93DE019EB99}" srcOrd="15" destOrd="0" presId="urn:microsoft.com/office/officeart/2005/8/layout/process4"/>
    <dgm:cxn modelId="{D316D25B-230F-4883-988A-1850E30F4489}" type="presParOf" srcId="{02B99FA6-24AB-4007-9CE6-024CE9A7533C}" destId="{C5822F21-E515-4858-8560-62CBDB30F508}" srcOrd="16" destOrd="0" presId="urn:microsoft.com/office/officeart/2005/8/layout/process4"/>
    <dgm:cxn modelId="{CACC56AA-38CE-47DB-ACF1-211A617656FC}" type="presParOf" srcId="{C5822F21-E515-4858-8560-62CBDB30F508}" destId="{72BDCD5E-93C9-4CFF-B1DD-1F2E46179C1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BA7B187-8734-4379-BB9F-7BC2E408F1BE}"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hu-HU"/>
        </a:p>
      </dgm:t>
    </dgm:pt>
    <dgm:pt modelId="{45EFFD9C-628F-44BC-9DC6-FB38198BE19F}">
      <dgm:prSet custT="1"/>
      <dgm:spPr/>
      <dgm:t>
        <a:bodyPr/>
        <a:lstStyle/>
        <a:p>
          <a:pPr rtl="0"/>
          <a:r>
            <a:rPr lang="hu-HU" sz="1200" b="1" dirty="0">
              <a:latin typeface="Segoe UI" panose="020B0502040204020203" pitchFamily="34" charset="0"/>
              <a:ea typeface="Segoe UI" panose="020B0502040204020203" pitchFamily="34" charset="0"/>
              <a:cs typeface="Segoe UI" panose="020B0502040204020203" pitchFamily="34" charset="0"/>
            </a:rPr>
            <a:t>A. </a:t>
          </a:r>
          <a:r>
            <a:rPr lang="ru-RU" sz="1200" b="1" dirty="0">
              <a:latin typeface="Segoe UI" panose="020B0502040204020203" pitchFamily="34" charset="0"/>
              <a:ea typeface="Segoe UI" panose="020B0502040204020203" pitchFamily="34" charset="0"/>
              <a:cs typeface="Segoe UI" panose="020B0502040204020203" pitchFamily="34" charset="0"/>
            </a:rPr>
            <a:t>Проект отчёта по исполнению бюджета</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D3ED80A2-6BD7-4140-AA3F-AF7E71F7E874}" type="parTrans" cxnId="{12FE9E58-6461-41FD-9E49-B5A21D2790D7}">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198028CB-622A-4A74-9813-CEC12CCEF00A}" type="sibTrans" cxnId="{12FE9E58-6461-41FD-9E49-B5A21D2790D7}">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E17C3E12-58FA-48FD-A70A-6D9E9AC20A1E}">
      <dgm:prSet custT="1"/>
      <dgm:spPr/>
      <dgm:t>
        <a:bodyPr/>
        <a:lstStyle/>
        <a:p>
          <a:pPr rtl="0"/>
          <a:r>
            <a:rPr lang="hu-HU" sz="1200" b="1" dirty="0">
              <a:latin typeface="Segoe UI" panose="020B0502040204020203" pitchFamily="34" charset="0"/>
              <a:ea typeface="Segoe UI" panose="020B0502040204020203" pitchFamily="34" charset="0"/>
              <a:cs typeface="Segoe UI" panose="020B0502040204020203" pitchFamily="34" charset="0"/>
            </a:rPr>
            <a:t>B. </a:t>
          </a:r>
          <a:r>
            <a:rPr lang="ru-RU" sz="1200" b="1" dirty="0">
              <a:latin typeface="Segoe UI" panose="020B0502040204020203" pitchFamily="34" charset="0"/>
              <a:ea typeface="Segoe UI" panose="020B0502040204020203" pitchFamily="34" charset="0"/>
              <a:cs typeface="Segoe UI" panose="020B0502040204020203" pitchFamily="34" charset="0"/>
            </a:rPr>
            <a:t>Приложения к проекту</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C533ABC6-73BA-4E88-9CF0-C84DF48F9258}" type="parTrans" cxnId="{E6354FE4-2949-4353-9256-8951B33AD82F}">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D5E76923-F5AE-4998-BB2F-4E841C2DDDA2}" type="sibTrans" cxnId="{E6354FE4-2949-4353-9256-8951B33AD82F}">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8E53083F-B736-4F94-972A-A92210D8AE89}">
      <dgm:prSet custT="1"/>
      <dgm:spPr/>
      <dgm:t>
        <a:bodyPr/>
        <a:lstStyle/>
        <a:p>
          <a:pPr rtl="0"/>
          <a:r>
            <a:rPr lang="ru-RU" sz="1200" b="1" dirty="0">
              <a:latin typeface="Segoe UI" panose="020B0502040204020203" pitchFamily="34" charset="0"/>
              <a:ea typeface="Segoe UI" panose="020B0502040204020203" pitchFamily="34" charset="0"/>
              <a:cs typeface="Segoe UI" panose="020B0502040204020203" pitchFamily="34" charset="0"/>
            </a:rPr>
            <a:t>Приложение</a:t>
          </a:r>
          <a:r>
            <a:rPr lang="hu-HU" sz="1200" b="1" dirty="0">
              <a:latin typeface="Segoe UI" panose="020B0502040204020203" pitchFamily="34" charset="0"/>
              <a:ea typeface="Segoe UI" panose="020B0502040204020203" pitchFamily="34" charset="0"/>
              <a:cs typeface="Segoe UI" panose="020B0502040204020203" pitchFamily="34" charset="0"/>
            </a:rPr>
            <a:t> 1: </a:t>
          </a:r>
          <a:r>
            <a:rPr lang="ru-RU" sz="1200" b="1" dirty="0">
              <a:latin typeface="Segoe UI" panose="020B0502040204020203" pitchFamily="34" charset="0"/>
              <a:ea typeface="Segoe UI" panose="020B0502040204020203" pitchFamily="34" charset="0"/>
              <a:cs typeface="Segoe UI" panose="020B0502040204020203" pitchFamily="34" charset="0"/>
            </a:rPr>
            <a:t>Исполнение бюджета центрального правительства по разделам </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72FEAA34-7B38-4A25-A5F4-C3368E177806}" type="parTrans" cxnId="{625AB6C5-BB23-459C-8B15-298F996F5B7D}">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A377237C-A842-4D07-9243-0DF7557E17EB}" type="sibTrans" cxnId="{625AB6C5-BB23-459C-8B15-298F996F5B7D}">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4FA379AB-049F-4D2E-A040-7922B0AA9EA2}">
      <dgm:prSet custT="1"/>
      <dgm:spPr/>
      <dgm:t>
        <a:bodyPr/>
        <a:lstStyle/>
        <a:p>
          <a:pPr rtl="0"/>
          <a:r>
            <a:rPr lang="ru-RU" sz="1200" b="1" dirty="0">
              <a:latin typeface="Segoe UI" panose="020B0502040204020203" pitchFamily="34" charset="0"/>
              <a:ea typeface="Segoe UI" panose="020B0502040204020203" pitchFamily="34" charset="0"/>
              <a:cs typeface="Segoe UI" panose="020B0502040204020203" pitchFamily="34" charset="0"/>
            </a:rPr>
            <a:t>Приложение</a:t>
          </a:r>
          <a:r>
            <a:rPr lang="hu-HU" sz="1200" b="1" dirty="0">
              <a:latin typeface="Segoe UI" panose="020B0502040204020203" pitchFamily="34" charset="0"/>
              <a:ea typeface="Segoe UI" panose="020B0502040204020203" pitchFamily="34" charset="0"/>
              <a:cs typeface="Segoe UI" panose="020B0502040204020203" pitchFamily="34" charset="0"/>
            </a:rPr>
            <a:t> 2: ,,</a:t>
          </a:r>
          <a:r>
            <a:rPr lang="ru-RU" sz="1200" b="1" dirty="0">
              <a:latin typeface="Segoe UI" panose="020B0502040204020203" pitchFamily="34" charset="0"/>
              <a:ea typeface="Segoe UI" panose="020B0502040204020203" pitchFamily="34" charset="0"/>
              <a:cs typeface="Segoe UI" panose="020B0502040204020203" pitchFamily="34" charset="0"/>
            </a:rPr>
            <a:t>Поддержка общих операций и отраслевых задач местных органов власти» осуществление ассигнований и кассовых платежей</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2334228E-82A4-4786-B0E6-2705E88DC512}" type="parTrans" cxnId="{A0A311F8-C5C8-41AB-AFAE-5D7E26A05031}">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7F14DD98-F847-42B4-A08D-369E9D8D6859}" type="sibTrans" cxnId="{A0A311F8-C5C8-41AB-AFAE-5D7E26A05031}">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A7482E92-3144-4002-B51F-2C1C74B1FF63}">
      <dgm:prSet custT="1"/>
      <dgm:spPr/>
      <dgm:t>
        <a:bodyPr/>
        <a:lstStyle/>
        <a:p>
          <a:pPr rtl="0"/>
          <a:r>
            <a:rPr lang="ru-RU" sz="1200" b="1" dirty="0">
              <a:latin typeface="Segoe UI" panose="020B0502040204020203" pitchFamily="34" charset="0"/>
              <a:ea typeface="Segoe UI" panose="020B0502040204020203" pitchFamily="34" charset="0"/>
              <a:cs typeface="Segoe UI" panose="020B0502040204020203" pitchFamily="34" charset="0"/>
            </a:rPr>
            <a:t>Приложение</a:t>
          </a:r>
          <a:r>
            <a:rPr lang="hu-HU" sz="1200" b="1" dirty="0">
              <a:latin typeface="Segoe UI" panose="020B0502040204020203" pitchFamily="34" charset="0"/>
              <a:ea typeface="Segoe UI" panose="020B0502040204020203" pitchFamily="34" charset="0"/>
              <a:cs typeface="Segoe UI" panose="020B0502040204020203" pitchFamily="34" charset="0"/>
            </a:rPr>
            <a:t> 3: „</a:t>
          </a:r>
          <a:r>
            <a:rPr lang="ru-RU" sz="1200" b="1" dirty="0">
              <a:latin typeface="Segoe UI" panose="020B0502040204020203" pitchFamily="34" charset="0"/>
              <a:ea typeface="Segoe UI" panose="020B0502040204020203" pitchFamily="34" charset="0"/>
              <a:cs typeface="Segoe UI" panose="020B0502040204020203" pitchFamily="34" charset="0"/>
            </a:rPr>
            <a:t>Дополнительные гранты местным органам власти на выполнение рабочих задач</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ru-RU" sz="1200" b="1" dirty="0">
              <a:latin typeface="Segoe UI" panose="020B0502040204020203" pitchFamily="34" charset="0"/>
              <a:ea typeface="Segoe UI" panose="020B0502040204020203" pitchFamily="34" charset="0"/>
              <a:cs typeface="Segoe UI" panose="020B0502040204020203" pitchFamily="34" charset="0"/>
            </a:rPr>
            <a:t>осуществление ассигнований и кассовых платежей</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6C0B5070-488D-4ABD-8AC4-A7DE1FC77820}" type="parTrans" cxnId="{54CAFDE0-2AA7-46FD-91BD-BC112A811497}">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D23A880A-5866-499F-9F45-48FBF1B933C2}" type="sibTrans" cxnId="{54CAFDE0-2AA7-46FD-91BD-BC112A811497}">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E7F24A53-A81F-4A83-A4CD-D00EC4DE66F1}">
      <dgm:prSet custT="1"/>
      <dgm:spPr/>
      <dgm:t>
        <a:bodyPr/>
        <a:lstStyle/>
        <a:p>
          <a:pPr rtl="0"/>
          <a:r>
            <a:rPr lang="ru-RU" sz="1200" b="1" dirty="0">
              <a:latin typeface="Segoe UI" panose="020B0502040204020203" pitchFamily="34" charset="0"/>
              <a:ea typeface="Segoe UI" panose="020B0502040204020203" pitchFamily="34" charset="0"/>
              <a:cs typeface="Segoe UI" panose="020B0502040204020203" pitchFamily="34" charset="0"/>
            </a:rPr>
            <a:t>Приложение</a:t>
          </a:r>
          <a:r>
            <a:rPr lang="hu-HU" sz="1200" b="1" dirty="0">
              <a:latin typeface="Segoe UI" panose="020B0502040204020203" pitchFamily="34" charset="0"/>
              <a:ea typeface="Segoe UI" panose="020B0502040204020203" pitchFamily="34" charset="0"/>
              <a:cs typeface="Segoe UI" panose="020B0502040204020203" pitchFamily="34" charset="0"/>
            </a:rPr>
            <a:t> 4: „</a:t>
          </a:r>
          <a:r>
            <a:rPr lang="ru-RU" sz="1200" b="1" dirty="0">
              <a:latin typeface="Segoe UI" panose="020B0502040204020203" pitchFamily="34" charset="0"/>
              <a:ea typeface="Segoe UI" panose="020B0502040204020203" pitchFamily="34" charset="0"/>
              <a:cs typeface="Segoe UI" panose="020B0502040204020203" pitchFamily="34" charset="0"/>
            </a:rPr>
            <a:t>Дополнительные трансферты</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ru-RU" sz="1200" b="1" dirty="0">
              <a:latin typeface="Segoe UI" panose="020B0502040204020203" pitchFamily="34" charset="0"/>
              <a:ea typeface="Segoe UI" panose="020B0502040204020203" pitchFamily="34" charset="0"/>
              <a:cs typeface="Segoe UI" panose="020B0502040204020203" pitchFamily="34" charset="0"/>
            </a:rPr>
            <a:t>местным органам власти на выполнение накопившихся задач</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ru-RU" sz="1200" b="1" dirty="0">
              <a:latin typeface="Segoe UI" panose="020B0502040204020203" pitchFamily="34" charset="0"/>
              <a:ea typeface="Segoe UI" panose="020B0502040204020203" pitchFamily="34" charset="0"/>
              <a:cs typeface="Segoe UI" panose="020B0502040204020203" pitchFamily="34" charset="0"/>
            </a:rPr>
            <a:t>осуществление ассигнований и кассовых платежей</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81C49513-3EDA-40C5-975B-CBA44E400C22}" type="parTrans" cxnId="{6086DA3C-8326-4B19-89F5-4986013A3A76}">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9439C725-6B9B-4AA4-B6C6-D0E5438AB9EA}" type="sibTrans" cxnId="{6086DA3C-8326-4B19-89F5-4986013A3A76}">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8AE63DC9-F049-4A69-AED9-6B3B9825FF9F}">
      <dgm:prSet custT="1"/>
      <dgm:spPr/>
      <dgm:t>
        <a:bodyPr/>
        <a:lstStyle/>
        <a:p>
          <a:pPr rtl="0"/>
          <a:r>
            <a:rPr lang="ru-RU" sz="1200" b="1" dirty="0">
              <a:latin typeface="Segoe UI" panose="020B0502040204020203" pitchFamily="34" charset="0"/>
              <a:ea typeface="Segoe UI" panose="020B0502040204020203" pitchFamily="34" charset="0"/>
              <a:cs typeface="Segoe UI" panose="020B0502040204020203" pitchFamily="34" charset="0"/>
            </a:rPr>
            <a:t>Приложение</a:t>
          </a:r>
          <a:r>
            <a:rPr lang="hu-HU" sz="1200" b="1" dirty="0">
              <a:latin typeface="Segoe UI" panose="020B0502040204020203" pitchFamily="34" charset="0"/>
              <a:ea typeface="Segoe UI" panose="020B0502040204020203" pitchFamily="34" charset="0"/>
              <a:cs typeface="Segoe UI" panose="020B0502040204020203" pitchFamily="34" charset="0"/>
            </a:rPr>
            <a:t> 5: </a:t>
          </a:r>
          <a:r>
            <a:rPr lang="ru-RU" sz="1200" b="1" dirty="0">
              <a:latin typeface="Segoe UI" panose="020B0502040204020203" pitchFamily="34" charset="0"/>
              <a:ea typeface="Segoe UI" panose="020B0502040204020203" pitchFamily="34" charset="0"/>
              <a:cs typeface="Segoe UI" panose="020B0502040204020203" pitchFamily="34" charset="0"/>
            </a:rPr>
            <a:t>Использование средств Европейского Союза</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F51152E5-A23B-42E0-B265-83BEA431E793}" type="parTrans" cxnId="{77A57D40-2C30-4CAD-9A5F-A31C09651432}">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54E5D8BF-CFB1-4861-B1D8-3A006A138EFD}" type="sibTrans" cxnId="{77A57D40-2C30-4CAD-9A5F-A31C09651432}">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0E2A54D5-4729-42E3-8CAC-249374165C86}">
      <dgm:prSet custT="1"/>
      <dgm:spPr/>
      <dgm:t>
        <a:bodyPr/>
        <a:lstStyle/>
        <a:p>
          <a:pPr rtl="0"/>
          <a:r>
            <a:rPr lang="hu-HU" sz="1200" b="1" dirty="0">
              <a:latin typeface="Segoe UI" panose="020B0502040204020203" pitchFamily="34" charset="0"/>
              <a:ea typeface="Segoe UI" panose="020B0502040204020203" pitchFamily="34" charset="0"/>
              <a:cs typeface="Segoe UI" panose="020B0502040204020203" pitchFamily="34" charset="0"/>
            </a:rPr>
            <a:t>C. </a:t>
          </a:r>
          <a:r>
            <a:rPr lang="ru-RU" sz="1200" b="1" dirty="0">
              <a:latin typeface="Segoe UI" panose="020B0502040204020203" pitchFamily="34" charset="0"/>
              <a:ea typeface="Segoe UI" panose="020B0502040204020203" pitchFamily="34" charset="0"/>
              <a:cs typeface="Segoe UI" panose="020B0502040204020203" pitchFamily="34" charset="0"/>
            </a:rPr>
            <a:t>ПОЯСНЕНИЯ ОБЩЕГО ХАРАКТЕРА К ПРОЕКТУ ОТЧЁТА</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82550F3C-9286-48C6-8FBF-222D5FAFB09C}" type="parTrans" cxnId="{210F20B2-C0BE-441E-B637-CEB77E1DD43C}">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C9EA20F6-4CFD-4F24-AD24-9293160EA97F}" type="sibTrans" cxnId="{210F20B2-C0BE-441E-B637-CEB77E1DD43C}">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4D511C19-9869-4A6E-8B5C-9AAC711C727E}">
      <dgm:prSet custT="1"/>
      <dgm:spPr/>
      <dgm:t>
        <a:bodyPr/>
        <a:lstStyle/>
        <a:p>
          <a:pPr rtl="0"/>
          <a:r>
            <a:rPr lang="hu-HU" sz="1200" b="1" dirty="0">
              <a:latin typeface="Segoe UI" panose="020B0502040204020203" pitchFamily="34" charset="0"/>
              <a:ea typeface="Segoe UI" panose="020B0502040204020203" pitchFamily="34" charset="0"/>
              <a:cs typeface="Segoe UI" panose="020B0502040204020203" pitchFamily="34" charset="0"/>
            </a:rPr>
            <a:t>I. </a:t>
          </a:r>
          <a:r>
            <a:rPr lang="ru-RU" sz="1200" b="1" dirty="0">
              <a:latin typeface="Segoe UI" panose="020B0502040204020203" pitchFamily="34" charset="0"/>
              <a:ea typeface="Segoe UI" panose="020B0502040204020203" pitchFamily="34" charset="0"/>
              <a:cs typeface="Segoe UI" panose="020B0502040204020203" pitchFamily="34" charset="0"/>
            </a:rPr>
            <a:t>Основные характеристики экономической политики правительства, развитие государственных финансов </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F0881920-BCAB-45EF-A8E2-D896AFAC07A1}" type="parTrans" cxnId="{D52A2F3F-6731-4167-AFCC-FF6F13421F0B}">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D7C38D74-BEFA-46A9-9F5F-7C5B9449B734}" type="sibTrans" cxnId="{D52A2F3F-6731-4167-AFCC-FF6F13421F0B}">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54085DEB-3D72-450C-AB1D-8342EB6AA408}">
      <dgm:prSet custT="1"/>
      <dgm:spPr/>
      <dgm:t>
        <a:bodyPr/>
        <a:lstStyle/>
        <a:p>
          <a:pPr rtl="0"/>
          <a:r>
            <a:rPr lang="hu-HU" sz="1200" b="1" dirty="0">
              <a:latin typeface="Segoe UI" panose="020B0502040204020203" pitchFamily="34" charset="0"/>
              <a:ea typeface="Segoe UI" panose="020B0502040204020203" pitchFamily="34" charset="0"/>
              <a:cs typeface="Segoe UI" panose="020B0502040204020203" pitchFamily="34" charset="0"/>
            </a:rPr>
            <a:t>1.	</a:t>
          </a:r>
          <a:r>
            <a:rPr lang="ru-RU" sz="1200" b="1" dirty="0">
              <a:latin typeface="Segoe UI" panose="020B0502040204020203" pitchFamily="34" charset="0"/>
              <a:ea typeface="Segoe UI" panose="020B0502040204020203" pitchFamily="34" charset="0"/>
              <a:cs typeface="Segoe UI" panose="020B0502040204020203" pitchFamily="34" charset="0"/>
            </a:rPr>
            <a:t>Основные характеристики экономической политики правительства</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BDDBB7A3-60A2-4154-AD7E-3E07089A957C}" type="parTrans" cxnId="{E3DA84D4-CCA7-4C1C-B882-277D08FAD2B7}">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1B3598EF-8723-4D42-B5A4-BB621CB9FEBB}" type="sibTrans" cxnId="{E3DA84D4-CCA7-4C1C-B882-277D08FAD2B7}">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5F670B30-C0A1-471F-947C-B4C4FE797307}">
      <dgm:prSet custT="1"/>
      <dgm:spPr/>
      <dgm:t>
        <a:bodyPr/>
        <a:lstStyle/>
        <a:p>
          <a:pPr rtl="0"/>
          <a:r>
            <a:rPr lang="hu-HU" sz="1200" b="1" dirty="0">
              <a:latin typeface="Segoe UI" panose="020B0502040204020203" pitchFamily="34" charset="0"/>
              <a:ea typeface="Segoe UI" panose="020B0502040204020203" pitchFamily="34" charset="0"/>
              <a:cs typeface="Segoe UI" panose="020B0502040204020203" pitchFamily="34" charset="0"/>
            </a:rPr>
            <a:t>2.	</a:t>
          </a:r>
          <a:r>
            <a:rPr lang="ru-RU" sz="1200" b="1" dirty="0">
              <a:latin typeface="Segoe UI" panose="020B0502040204020203" pitchFamily="34" charset="0"/>
              <a:ea typeface="Segoe UI" panose="020B0502040204020203" pitchFamily="34" charset="0"/>
              <a:cs typeface="Segoe UI" panose="020B0502040204020203" pitchFamily="34" charset="0"/>
            </a:rPr>
            <a:t>Оценка бюджетных процессов</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8814B441-8553-4E4D-A1C1-5F31334EF0FC}" type="parTrans" cxnId="{2BDF2D3F-667B-49FC-9AFA-4B38D36BE6F5}">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7A6CEC76-86BA-4B0A-9293-1958ACB2DB11}" type="sibTrans" cxnId="{2BDF2D3F-667B-49FC-9AFA-4B38D36BE6F5}">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4968B3AA-250D-4E1C-B406-C45F528574ED}">
      <dgm:prSet custT="1"/>
      <dgm:spPr/>
      <dgm:t>
        <a:bodyPr/>
        <a:lstStyle/>
        <a:p>
          <a:pPr rtl="0"/>
          <a:r>
            <a:rPr lang="hu-HU" sz="1200" b="1" dirty="0">
              <a:latin typeface="Segoe UI" panose="020B0502040204020203" pitchFamily="34" charset="0"/>
              <a:ea typeface="Segoe UI" panose="020B0502040204020203" pitchFamily="34" charset="0"/>
              <a:cs typeface="Segoe UI" panose="020B0502040204020203" pitchFamily="34" charset="0"/>
            </a:rPr>
            <a:t>3.	</a:t>
          </a:r>
          <a:r>
            <a:rPr lang="ru-RU" sz="1200" b="1" dirty="0">
              <a:latin typeface="Segoe UI" panose="020B0502040204020203" pitchFamily="34" charset="0"/>
              <a:ea typeface="Segoe UI" panose="020B0502040204020203" pitchFamily="34" charset="0"/>
              <a:cs typeface="Segoe UI" panose="020B0502040204020203" pitchFamily="34" charset="0"/>
            </a:rPr>
            <a:t>Функциональное представление выполнения задач правительством, характеристики изменений </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CE44CD58-A9ED-4DF0-A07F-984B41A810C6}" type="parTrans" cxnId="{11F2E0D6-8114-4028-82A0-A0E13753CA08}">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05607EEB-3935-47A2-BE8B-CACB5CFE1449}" type="sibTrans" cxnId="{11F2E0D6-8114-4028-82A0-A0E13753CA08}">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DF4ECDF8-AFEF-42E7-8304-68D5580F619B}">
      <dgm:prSet custT="1"/>
      <dgm:spPr/>
      <dgm:t>
        <a:bodyPr/>
        <a:lstStyle/>
        <a:p>
          <a:pPr rtl="0"/>
          <a:r>
            <a:rPr lang="hu-HU" sz="1200" b="1" dirty="0">
              <a:latin typeface="Segoe UI" panose="020B0502040204020203" pitchFamily="34" charset="0"/>
              <a:ea typeface="Segoe UI" panose="020B0502040204020203" pitchFamily="34" charset="0"/>
              <a:cs typeface="Segoe UI" panose="020B0502040204020203" pitchFamily="34" charset="0"/>
            </a:rPr>
            <a:t>4.	</a:t>
          </a:r>
          <a:r>
            <a:rPr lang="ru-RU" sz="1200" b="1" dirty="0">
              <a:latin typeface="Segoe UI" panose="020B0502040204020203" pitchFamily="34" charset="0"/>
              <a:ea typeface="Segoe UI" panose="020B0502040204020203" pitchFamily="34" charset="0"/>
              <a:cs typeface="Segoe UI" panose="020B0502040204020203" pitchFamily="34" charset="0"/>
            </a:rPr>
            <a:t>Политика налогообложения и отчислений </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0297681E-00C0-4200-933A-F8B9093E6A7E}" type="parTrans" cxnId="{E7863404-F490-4CE2-847F-1640D118BCA7}">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59AE2571-DF6E-4A0A-8DE5-78486F7A4694}" type="sibTrans" cxnId="{E7863404-F490-4CE2-847F-1640D118BCA7}">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0EBC5956-4E02-4365-A069-6438C2E704FF}" type="pres">
      <dgm:prSet presAssocID="{3BA7B187-8734-4379-BB9F-7BC2E408F1BE}" presName="linear" presStyleCnt="0">
        <dgm:presLayoutVars>
          <dgm:animLvl val="lvl"/>
          <dgm:resizeHandles val="exact"/>
        </dgm:presLayoutVars>
      </dgm:prSet>
      <dgm:spPr/>
    </dgm:pt>
    <dgm:pt modelId="{477D0054-C50C-4F06-810B-1ED69DE3E49D}" type="pres">
      <dgm:prSet presAssocID="{45EFFD9C-628F-44BC-9DC6-FB38198BE19F}" presName="parentText" presStyleLbl="node1" presStyleIdx="0" presStyleCnt="8">
        <dgm:presLayoutVars>
          <dgm:chMax val="0"/>
          <dgm:bulletEnabled val="1"/>
        </dgm:presLayoutVars>
      </dgm:prSet>
      <dgm:spPr/>
    </dgm:pt>
    <dgm:pt modelId="{520F6565-13C1-4189-85E5-4AAC5A0A165A}" type="pres">
      <dgm:prSet presAssocID="{198028CB-622A-4A74-9813-CEC12CCEF00A}" presName="spacer" presStyleCnt="0"/>
      <dgm:spPr/>
    </dgm:pt>
    <dgm:pt modelId="{8C95947E-3B81-4627-8320-AA1D0801DD31}" type="pres">
      <dgm:prSet presAssocID="{E17C3E12-58FA-48FD-A70A-6D9E9AC20A1E}" presName="parentText" presStyleLbl="node1" presStyleIdx="1" presStyleCnt="8">
        <dgm:presLayoutVars>
          <dgm:chMax val="0"/>
          <dgm:bulletEnabled val="1"/>
        </dgm:presLayoutVars>
      </dgm:prSet>
      <dgm:spPr/>
    </dgm:pt>
    <dgm:pt modelId="{33CBCC1B-927D-4701-9C7C-ED0107A06072}" type="pres">
      <dgm:prSet presAssocID="{E17C3E12-58FA-48FD-A70A-6D9E9AC20A1E}" presName="childText" presStyleLbl="revTx" presStyleIdx="0" presStyleCnt="1">
        <dgm:presLayoutVars>
          <dgm:bulletEnabled val="1"/>
        </dgm:presLayoutVars>
      </dgm:prSet>
      <dgm:spPr/>
    </dgm:pt>
    <dgm:pt modelId="{C6C81F94-74D8-44D6-ABC2-1097BFA2866A}" type="pres">
      <dgm:prSet presAssocID="{0E2A54D5-4729-42E3-8CAC-249374165C86}" presName="parentText" presStyleLbl="node1" presStyleIdx="2" presStyleCnt="8">
        <dgm:presLayoutVars>
          <dgm:chMax val="0"/>
          <dgm:bulletEnabled val="1"/>
        </dgm:presLayoutVars>
      </dgm:prSet>
      <dgm:spPr/>
    </dgm:pt>
    <dgm:pt modelId="{4632C796-F462-49C4-9F6F-13E3AFF90008}" type="pres">
      <dgm:prSet presAssocID="{C9EA20F6-4CFD-4F24-AD24-9293160EA97F}" presName="spacer" presStyleCnt="0"/>
      <dgm:spPr/>
    </dgm:pt>
    <dgm:pt modelId="{C452E9A5-F32B-46CB-BFED-A075DCB411D0}" type="pres">
      <dgm:prSet presAssocID="{4D511C19-9869-4A6E-8B5C-9AAC711C727E}" presName="parentText" presStyleLbl="node1" presStyleIdx="3" presStyleCnt="8">
        <dgm:presLayoutVars>
          <dgm:chMax val="0"/>
          <dgm:bulletEnabled val="1"/>
        </dgm:presLayoutVars>
      </dgm:prSet>
      <dgm:spPr/>
    </dgm:pt>
    <dgm:pt modelId="{58AC5DAC-EB17-40CA-A582-B9285ABF6C28}" type="pres">
      <dgm:prSet presAssocID="{D7C38D74-BEFA-46A9-9F5F-7C5B9449B734}" presName="spacer" presStyleCnt="0"/>
      <dgm:spPr/>
    </dgm:pt>
    <dgm:pt modelId="{66CE3F74-476E-4423-82E1-8A71198F62CB}" type="pres">
      <dgm:prSet presAssocID="{54085DEB-3D72-450C-AB1D-8342EB6AA408}" presName="parentText" presStyleLbl="node1" presStyleIdx="4" presStyleCnt="8">
        <dgm:presLayoutVars>
          <dgm:chMax val="0"/>
          <dgm:bulletEnabled val="1"/>
        </dgm:presLayoutVars>
      </dgm:prSet>
      <dgm:spPr/>
    </dgm:pt>
    <dgm:pt modelId="{D8A92CBB-782C-42E7-A0DB-EC43BC5D3E6F}" type="pres">
      <dgm:prSet presAssocID="{1B3598EF-8723-4D42-B5A4-BB621CB9FEBB}" presName="spacer" presStyleCnt="0"/>
      <dgm:spPr/>
    </dgm:pt>
    <dgm:pt modelId="{C3BF251B-0EC7-420B-8ACB-FBEA8E380B0B}" type="pres">
      <dgm:prSet presAssocID="{5F670B30-C0A1-471F-947C-B4C4FE797307}" presName="parentText" presStyleLbl="node1" presStyleIdx="5" presStyleCnt="8">
        <dgm:presLayoutVars>
          <dgm:chMax val="0"/>
          <dgm:bulletEnabled val="1"/>
        </dgm:presLayoutVars>
      </dgm:prSet>
      <dgm:spPr/>
    </dgm:pt>
    <dgm:pt modelId="{997647A9-F1FE-4F4C-9A81-42AB61AE9F6F}" type="pres">
      <dgm:prSet presAssocID="{7A6CEC76-86BA-4B0A-9293-1958ACB2DB11}" presName="spacer" presStyleCnt="0"/>
      <dgm:spPr/>
    </dgm:pt>
    <dgm:pt modelId="{9C90D180-A163-48BF-A0D6-C553B74B2308}" type="pres">
      <dgm:prSet presAssocID="{4968B3AA-250D-4E1C-B406-C45F528574ED}" presName="parentText" presStyleLbl="node1" presStyleIdx="6" presStyleCnt="8">
        <dgm:presLayoutVars>
          <dgm:chMax val="0"/>
          <dgm:bulletEnabled val="1"/>
        </dgm:presLayoutVars>
      </dgm:prSet>
      <dgm:spPr/>
    </dgm:pt>
    <dgm:pt modelId="{FA06A85C-6DDD-49D6-8824-ABE29B25C252}" type="pres">
      <dgm:prSet presAssocID="{05607EEB-3935-47A2-BE8B-CACB5CFE1449}" presName="spacer" presStyleCnt="0"/>
      <dgm:spPr/>
    </dgm:pt>
    <dgm:pt modelId="{418097F1-5CA0-4BB6-BBB3-3A8B4DAEE076}" type="pres">
      <dgm:prSet presAssocID="{DF4ECDF8-AFEF-42E7-8304-68D5580F619B}" presName="parentText" presStyleLbl="node1" presStyleIdx="7" presStyleCnt="8">
        <dgm:presLayoutVars>
          <dgm:chMax val="0"/>
          <dgm:bulletEnabled val="1"/>
        </dgm:presLayoutVars>
      </dgm:prSet>
      <dgm:spPr/>
    </dgm:pt>
  </dgm:ptLst>
  <dgm:cxnLst>
    <dgm:cxn modelId="{E7863404-F490-4CE2-847F-1640D118BCA7}" srcId="{3BA7B187-8734-4379-BB9F-7BC2E408F1BE}" destId="{DF4ECDF8-AFEF-42E7-8304-68D5580F619B}" srcOrd="7" destOrd="0" parTransId="{0297681E-00C0-4200-933A-F8B9093E6A7E}" sibTransId="{59AE2571-DF6E-4A0A-8DE5-78486F7A4694}"/>
    <dgm:cxn modelId="{95A1F119-A59C-49FA-BF69-3E8B50BA695D}" type="presOf" srcId="{4D511C19-9869-4A6E-8B5C-9AAC711C727E}" destId="{C452E9A5-F32B-46CB-BFED-A075DCB411D0}" srcOrd="0" destOrd="0" presId="urn:microsoft.com/office/officeart/2005/8/layout/vList2"/>
    <dgm:cxn modelId="{E8BA2322-869E-4557-A516-F60F6E4FC4EF}" type="presOf" srcId="{5F670B30-C0A1-471F-947C-B4C4FE797307}" destId="{C3BF251B-0EC7-420B-8ACB-FBEA8E380B0B}" srcOrd="0" destOrd="0" presId="urn:microsoft.com/office/officeart/2005/8/layout/vList2"/>
    <dgm:cxn modelId="{6086DA3C-8326-4B19-89F5-4986013A3A76}" srcId="{E17C3E12-58FA-48FD-A70A-6D9E9AC20A1E}" destId="{E7F24A53-A81F-4A83-A4CD-D00EC4DE66F1}" srcOrd="3" destOrd="0" parTransId="{81C49513-3EDA-40C5-975B-CBA44E400C22}" sibTransId="{9439C725-6B9B-4AA4-B6C6-D0E5438AB9EA}"/>
    <dgm:cxn modelId="{2BDF2D3F-667B-49FC-9AFA-4B38D36BE6F5}" srcId="{3BA7B187-8734-4379-BB9F-7BC2E408F1BE}" destId="{5F670B30-C0A1-471F-947C-B4C4FE797307}" srcOrd="5" destOrd="0" parTransId="{8814B441-8553-4E4D-A1C1-5F31334EF0FC}" sibTransId="{7A6CEC76-86BA-4B0A-9293-1958ACB2DB11}"/>
    <dgm:cxn modelId="{D52A2F3F-6731-4167-AFCC-FF6F13421F0B}" srcId="{3BA7B187-8734-4379-BB9F-7BC2E408F1BE}" destId="{4D511C19-9869-4A6E-8B5C-9AAC711C727E}" srcOrd="3" destOrd="0" parTransId="{F0881920-BCAB-45EF-A8E2-D896AFAC07A1}" sibTransId="{D7C38D74-BEFA-46A9-9F5F-7C5B9449B734}"/>
    <dgm:cxn modelId="{77A57D40-2C30-4CAD-9A5F-A31C09651432}" srcId="{E17C3E12-58FA-48FD-A70A-6D9E9AC20A1E}" destId="{8AE63DC9-F049-4A69-AED9-6B3B9825FF9F}" srcOrd="4" destOrd="0" parTransId="{F51152E5-A23B-42E0-B265-83BEA431E793}" sibTransId="{54E5D8BF-CFB1-4861-B1D8-3A006A138EFD}"/>
    <dgm:cxn modelId="{FB419C63-9877-46D6-99EA-8EB9D33CE81F}" type="presOf" srcId="{E17C3E12-58FA-48FD-A70A-6D9E9AC20A1E}" destId="{8C95947E-3B81-4627-8320-AA1D0801DD31}" srcOrd="0" destOrd="0" presId="urn:microsoft.com/office/officeart/2005/8/layout/vList2"/>
    <dgm:cxn modelId="{A423406B-3787-444D-BD52-59ED7FC9FFA9}" type="presOf" srcId="{4968B3AA-250D-4E1C-B406-C45F528574ED}" destId="{9C90D180-A163-48BF-A0D6-C553B74B2308}" srcOrd="0" destOrd="0" presId="urn:microsoft.com/office/officeart/2005/8/layout/vList2"/>
    <dgm:cxn modelId="{CFAE074E-3933-470C-8D3A-C3E8ADFCC549}" type="presOf" srcId="{E7F24A53-A81F-4A83-A4CD-D00EC4DE66F1}" destId="{33CBCC1B-927D-4701-9C7C-ED0107A06072}" srcOrd="0" destOrd="3" presId="urn:microsoft.com/office/officeart/2005/8/layout/vList2"/>
    <dgm:cxn modelId="{1A5D6A71-965F-408C-BD38-AD7788F17D7B}" type="presOf" srcId="{DF4ECDF8-AFEF-42E7-8304-68D5580F619B}" destId="{418097F1-5CA0-4BB6-BBB3-3A8B4DAEE076}" srcOrd="0" destOrd="0" presId="urn:microsoft.com/office/officeart/2005/8/layout/vList2"/>
    <dgm:cxn modelId="{ADEDE253-1554-4259-AB98-8ADE56471504}" type="presOf" srcId="{8AE63DC9-F049-4A69-AED9-6B3B9825FF9F}" destId="{33CBCC1B-927D-4701-9C7C-ED0107A06072}" srcOrd="0" destOrd="4" presId="urn:microsoft.com/office/officeart/2005/8/layout/vList2"/>
    <dgm:cxn modelId="{12FE9E58-6461-41FD-9E49-B5A21D2790D7}" srcId="{3BA7B187-8734-4379-BB9F-7BC2E408F1BE}" destId="{45EFFD9C-628F-44BC-9DC6-FB38198BE19F}" srcOrd="0" destOrd="0" parTransId="{D3ED80A2-6BD7-4140-AA3F-AF7E71F7E874}" sibTransId="{198028CB-622A-4A74-9813-CEC12CCEF00A}"/>
    <dgm:cxn modelId="{03B0CB79-7039-42AF-8547-B52555EBF8E5}" type="presOf" srcId="{4FA379AB-049F-4D2E-A040-7922B0AA9EA2}" destId="{33CBCC1B-927D-4701-9C7C-ED0107A06072}" srcOrd="0" destOrd="1" presId="urn:microsoft.com/office/officeart/2005/8/layout/vList2"/>
    <dgm:cxn modelId="{54A88D82-449A-481C-9F1A-D7853715C0C8}" type="presOf" srcId="{0E2A54D5-4729-42E3-8CAC-249374165C86}" destId="{C6C81F94-74D8-44D6-ABC2-1097BFA2866A}" srcOrd="0" destOrd="0" presId="urn:microsoft.com/office/officeart/2005/8/layout/vList2"/>
    <dgm:cxn modelId="{8B92388D-15E2-42DF-8D55-40540BB44418}" type="presOf" srcId="{8E53083F-B736-4F94-972A-A92210D8AE89}" destId="{33CBCC1B-927D-4701-9C7C-ED0107A06072}" srcOrd="0" destOrd="0" presId="urn:microsoft.com/office/officeart/2005/8/layout/vList2"/>
    <dgm:cxn modelId="{C60F038E-7B65-435D-8392-436A51FD985A}" type="presOf" srcId="{A7482E92-3144-4002-B51F-2C1C74B1FF63}" destId="{33CBCC1B-927D-4701-9C7C-ED0107A06072}" srcOrd="0" destOrd="2" presId="urn:microsoft.com/office/officeart/2005/8/layout/vList2"/>
    <dgm:cxn modelId="{42AEC493-C285-4F41-9514-4DDAFEB51B17}" type="presOf" srcId="{54085DEB-3D72-450C-AB1D-8342EB6AA408}" destId="{66CE3F74-476E-4423-82E1-8A71198F62CB}" srcOrd="0" destOrd="0" presId="urn:microsoft.com/office/officeart/2005/8/layout/vList2"/>
    <dgm:cxn modelId="{06E01C96-E0F8-48F7-A7B8-EEBBC3C8435B}" type="presOf" srcId="{45EFFD9C-628F-44BC-9DC6-FB38198BE19F}" destId="{477D0054-C50C-4F06-810B-1ED69DE3E49D}" srcOrd="0" destOrd="0" presId="urn:microsoft.com/office/officeart/2005/8/layout/vList2"/>
    <dgm:cxn modelId="{210F20B2-C0BE-441E-B637-CEB77E1DD43C}" srcId="{3BA7B187-8734-4379-BB9F-7BC2E408F1BE}" destId="{0E2A54D5-4729-42E3-8CAC-249374165C86}" srcOrd="2" destOrd="0" parTransId="{82550F3C-9286-48C6-8FBF-222D5FAFB09C}" sibTransId="{C9EA20F6-4CFD-4F24-AD24-9293160EA97F}"/>
    <dgm:cxn modelId="{625AB6C5-BB23-459C-8B15-298F996F5B7D}" srcId="{E17C3E12-58FA-48FD-A70A-6D9E9AC20A1E}" destId="{8E53083F-B736-4F94-972A-A92210D8AE89}" srcOrd="0" destOrd="0" parTransId="{72FEAA34-7B38-4A25-A5F4-C3368E177806}" sibTransId="{A377237C-A842-4D07-9243-0DF7557E17EB}"/>
    <dgm:cxn modelId="{E3DA84D4-CCA7-4C1C-B882-277D08FAD2B7}" srcId="{3BA7B187-8734-4379-BB9F-7BC2E408F1BE}" destId="{54085DEB-3D72-450C-AB1D-8342EB6AA408}" srcOrd="4" destOrd="0" parTransId="{BDDBB7A3-60A2-4154-AD7E-3E07089A957C}" sibTransId="{1B3598EF-8723-4D42-B5A4-BB621CB9FEBB}"/>
    <dgm:cxn modelId="{11F2E0D6-8114-4028-82A0-A0E13753CA08}" srcId="{3BA7B187-8734-4379-BB9F-7BC2E408F1BE}" destId="{4968B3AA-250D-4E1C-B406-C45F528574ED}" srcOrd="6" destOrd="0" parTransId="{CE44CD58-A9ED-4DF0-A07F-984B41A810C6}" sibTransId="{05607EEB-3935-47A2-BE8B-CACB5CFE1449}"/>
    <dgm:cxn modelId="{AECC0DDF-1D8C-43CE-9F52-340C793EF08D}" type="presOf" srcId="{3BA7B187-8734-4379-BB9F-7BC2E408F1BE}" destId="{0EBC5956-4E02-4365-A069-6438C2E704FF}" srcOrd="0" destOrd="0" presId="urn:microsoft.com/office/officeart/2005/8/layout/vList2"/>
    <dgm:cxn modelId="{54CAFDE0-2AA7-46FD-91BD-BC112A811497}" srcId="{E17C3E12-58FA-48FD-A70A-6D9E9AC20A1E}" destId="{A7482E92-3144-4002-B51F-2C1C74B1FF63}" srcOrd="2" destOrd="0" parTransId="{6C0B5070-488D-4ABD-8AC4-A7DE1FC77820}" sibTransId="{D23A880A-5866-499F-9F45-48FBF1B933C2}"/>
    <dgm:cxn modelId="{E6354FE4-2949-4353-9256-8951B33AD82F}" srcId="{3BA7B187-8734-4379-BB9F-7BC2E408F1BE}" destId="{E17C3E12-58FA-48FD-A70A-6D9E9AC20A1E}" srcOrd="1" destOrd="0" parTransId="{C533ABC6-73BA-4E88-9CF0-C84DF48F9258}" sibTransId="{D5E76923-F5AE-4998-BB2F-4E841C2DDDA2}"/>
    <dgm:cxn modelId="{A0A311F8-C5C8-41AB-AFAE-5D7E26A05031}" srcId="{E17C3E12-58FA-48FD-A70A-6D9E9AC20A1E}" destId="{4FA379AB-049F-4D2E-A040-7922B0AA9EA2}" srcOrd="1" destOrd="0" parTransId="{2334228E-82A4-4786-B0E6-2705E88DC512}" sibTransId="{7F14DD98-F847-42B4-A08D-369E9D8D6859}"/>
    <dgm:cxn modelId="{30B9488E-2F58-4D7E-B845-A34B709FE07D}" type="presParOf" srcId="{0EBC5956-4E02-4365-A069-6438C2E704FF}" destId="{477D0054-C50C-4F06-810B-1ED69DE3E49D}" srcOrd="0" destOrd="0" presId="urn:microsoft.com/office/officeart/2005/8/layout/vList2"/>
    <dgm:cxn modelId="{D2B1D568-7C32-4372-BCF9-C14471E4B310}" type="presParOf" srcId="{0EBC5956-4E02-4365-A069-6438C2E704FF}" destId="{520F6565-13C1-4189-85E5-4AAC5A0A165A}" srcOrd="1" destOrd="0" presId="urn:microsoft.com/office/officeart/2005/8/layout/vList2"/>
    <dgm:cxn modelId="{8A745FF7-D59D-4D44-BFAD-88080A7BFBF8}" type="presParOf" srcId="{0EBC5956-4E02-4365-A069-6438C2E704FF}" destId="{8C95947E-3B81-4627-8320-AA1D0801DD31}" srcOrd="2" destOrd="0" presId="urn:microsoft.com/office/officeart/2005/8/layout/vList2"/>
    <dgm:cxn modelId="{63AEAD00-4CE3-4628-BE6C-6CDF688133CE}" type="presParOf" srcId="{0EBC5956-4E02-4365-A069-6438C2E704FF}" destId="{33CBCC1B-927D-4701-9C7C-ED0107A06072}" srcOrd="3" destOrd="0" presId="urn:microsoft.com/office/officeart/2005/8/layout/vList2"/>
    <dgm:cxn modelId="{C5212CD7-068B-4612-9062-2E2A0BD264DD}" type="presParOf" srcId="{0EBC5956-4E02-4365-A069-6438C2E704FF}" destId="{C6C81F94-74D8-44D6-ABC2-1097BFA2866A}" srcOrd="4" destOrd="0" presId="urn:microsoft.com/office/officeart/2005/8/layout/vList2"/>
    <dgm:cxn modelId="{493BA3C6-D209-49CA-B3C1-5284FFE59DAE}" type="presParOf" srcId="{0EBC5956-4E02-4365-A069-6438C2E704FF}" destId="{4632C796-F462-49C4-9F6F-13E3AFF90008}" srcOrd="5" destOrd="0" presId="urn:microsoft.com/office/officeart/2005/8/layout/vList2"/>
    <dgm:cxn modelId="{6A7A5070-EAE6-4C0F-B2EB-B60D0131F495}" type="presParOf" srcId="{0EBC5956-4E02-4365-A069-6438C2E704FF}" destId="{C452E9A5-F32B-46CB-BFED-A075DCB411D0}" srcOrd="6" destOrd="0" presId="urn:microsoft.com/office/officeart/2005/8/layout/vList2"/>
    <dgm:cxn modelId="{0C517812-3D64-4B48-8BC6-081D87A3A75B}" type="presParOf" srcId="{0EBC5956-4E02-4365-A069-6438C2E704FF}" destId="{58AC5DAC-EB17-40CA-A582-B9285ABF6C28}" srcOrd="7" destOrd="0" presId="urn:microsoft.com/office/officeart/2005/8/layout/vList2"/>
    <dgm:cxn modelId="{D0CB6BBA-D910-4D64-92B7-C64DEA42A7F9}" type="presParOf" srcId="{0EBC5956-4E02-4365-A069-6438C2E704FF}" destId="{66CE3F74-476E-4423-82E1-8A71198F62CB}" srcOrd="8" destOrd="0" presId="urn:microsoft.com/office/officeart/2005/8/layout/vList2"/>
    <dgm:cxn modelId="{32EF309F-BEEF-43D7-B9EC-7DBA0E57E306}" type="presParOf" srcId="{0EBC5956-4E02-4365-A069-6438C2E704FF}" destId="{D8A92CBB-782C-42E7-A0DB-EC43BC5D3E6F}" srcOrd="9" destOrd="0" presId="urn:microsoft.com/office/officeart/2005/8/layout/vList2"/>
    <dgm:cxn modelId="{6599882B-59E3-42D2-B270-37BBC861D9B7}" type="presParOf" srcId="{0EBC5956-4E02-4365-A069-6438C2E704FF}" destId="{C3BF251B-0EC7-420B-8ACB-FBEA8E380B0B}" srcOrd="10" destOrd="0" presId="urn:microsoft.com/office/officeart/2005/8/layout/vList2"/>
    <dgm:cxn modelId="{E159EDFA-6472-48CB-8D46-79B2F59030C9}" type="presParOf" srcId="{0EBC5956-4E02-4365-A069-6438C2E704FF}" destId="{997647A9-F1FE-4F4C-9A81-42AB61AE9F6F}" srcOrd="11" destOrd="0" presId="urn:microsoft.com/office/officeart/2005/8/layout/vList2"/>
    <dgm:cxn modelId="{5ACAC0E2-2323-4123-AF72-20D7CFC414D0}" type="presParOf" srcId="{0EBC5956-4E02-4365-A069-6438C2E704FF}" destId="{9C90D180-A163-48BF-A0D6-C553B74B2308}" srcOrd="12" destOrd="0" presId="urn:microsoft.com/office/officeart/2005/8/layout/vList2"/>
    <dgm:cxn modelId="{5D7C87E6-C8B9-4D0A-BFA2-693C9294B343}" type="presParOf" srcId="{0EBC5956-4E02-4365-A069-6438C2E704FF}" destId="{FA06A85C-6DDD-49D6-8824-ABE29B25C252}" srcOrd="13" destOrd="0" presId="urn:microsoft.com/office/officeart/2005/8/layout/vList2"/>
    <dgm:cxn modelId="{58B6C4ED-654E-49FE-A868-1727825CC593}" type="presParOf" srcId="{0EBC5956-4E02-4365-A069-6438C2E704FF}" destId="{418097F1-5CA0-4BB6-BBB3-3A8B4DAEE076}"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B2D4B7B-41A2-45BD-9AD8-4ED2D25BBCA3}"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hu-HU"/>
        </a:p>
      </dgm:t>
    </dgm:pt>
    <dgm:pt modelId="{18C11E3E-4CEC-4922-804A-A28B77F1257B}">
      <dgm:prSet custT="1"/>
      <dgm:spPr/>
      <dgm:t>
        <a:bodyPr/>
        <a:lstStyle/>
        <a:p>
          <a:pPr rtl="0"/>
          <a:r>
            <a:rPr lang="hu-HU" sz="1200" b="1" dirty="0">
              <a:latin typeface="Segoe UI" panose="020B0502040204020203" pitchFamily="34" charset="0"/>
              <a:ea typeface="Segoe UI" panose="020B0502040204020203" pitchFamily="34" charset="0"/>
              <a:cs typeface="Segoe UI" panose="020B0502040204020203" pitchFamily="34" charset="0"/>
            </a:rPr>
            <a:t>II. </a:t>
          </a:r>
          <a:r>
            <a:rPr lang="ru-RU" sz="1200" b="1" dirty="0">
              <a:latin typeface="Segoe UI" panose="020B0502040204020203" pitchFamily="34" charset="0"/>
              <a:ea typeface="Segoe UI" panose="020B0502040204020203" pitchFamily="34" charset="0"/>
              <a:cs typeface="Segoe UI" panose="020B0502040204020203" pitchFamily="34" charset="0"/>
            </a:rPr>
            <a:t>Ассигнования центрального правительства</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1DC8919C-4E26-496F-BD2A-F083876A78E6}" type="parTrans" cxnId="{8ED2FCED-8839-4F94-AEB8-A716C303F981}">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C9A26387-FA84-4693-99F3-B9906A5711E1}" type="sibTrans" cxnId="{8ED2FCED-8839-4F94-AEB8-A716C303F981}">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0BA46264-2F88-4ED4-9A08-A6528322A35D}">
      <dgm:prSet custT="1"/>
      <dgm:spPr/>
      <dgm:t>
        <a:bodyPr/>
        <a:lstStyle/>
        <a:p>
          <a:pPr rtl="0"/>
          <a:r>
            <a:rPr lang="hu-HU" sz="1200" b="1" dirty="0">
              <a:latin typeface="Segoe UI" panose="020B0502040204020203" pitchFamily="34" charset="0"/>
              <a:ea typeface="Segoe UI" panose="020B0502040204020203" pitchFamily="34" charset="0"/>
              <a:cs typeface="Segoe UI" panose="020B0502040204020203" pitchFamily="34" charset="0"/>
            </a:rPr>
            <a:t>A. </a:t>
          </a:r>
          <a:r>
            <a:rPr lang="ru-RU" sz="1200" b="1" dirty="0">
              <a:latin typeface="Segoe UI" panose="020B0502040204020203" pitchFamily="34" charset="0"/>
              <a:ea typeface="Segoe UI" panose="020B0502040204020203" pitchFamily="34" charset="0"/>
              <a:cs typeface="Segoe UI" panose="020B0502040204020203" pitchFamily="34" charset="0"/>
            </a:rPr>
            <a:t>Ассигнования центрального бюджета</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AD7E1A8E-06BE-419B-8F68-84FDF88579BC}" type="parTrans" cxnId="{00558C19-124B-4527-A579-B189BF7D030A}">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D24D6DC9-6357-41D3-9257-6ACAC4D213E8}" type="sibTrans" cxnId="{00558C19-124B-4527-A579-B189BF7D030A}">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B602F190-3919-4944-9B53-E37D8FA33D85}">
      <dgm:prSet custT="1"/>
      <dgm:spPr/>
      <dgm:t>
        <a:bodyPr/>
        <a:lstStyle/>
        <a:p>
          <a:pPr rtl="0"/>
          <a:r>
            <a:rPr lang="hu-HU" sz="1200" b="1" dirty="0">
              <a:latin typeface="Segoe UI" panose="020B0502040204020203" pitchFamily="34" charset="0"/>
              <a:ea typeface="Segoe UI" panose="020B0502040204020203" pitchFamily="34" charset="0"/>
              <a:cs typeface="Segoe UI" panose="020B0502040204020203" pitchFamily="34" charset="0"/>
            </a:rPr>
            <a:t>B. </a:t>
          </a:r>
          <a:r>
            <a:rPr lang="ru-RU" sz="1200" b="1" dirty="0">
              <a:latin typeface="Segoe UI" panose="020B0502040204020203" pitchFamily="34" charset="0"/>
              <a:ea typeface="Segoe UI" panose="020B0502040204020203" pitchFamily="34" charset="0"/>
              <a:cs typeface="Segoe UI" panose="020B0502040204020203" pitchFamily="34" charset="0"/>
            </a:rPr>
            <a:t>Дефицит и финансирование подсистемы центрального правительства, управление госдолгом </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82FA5C5B-516D-4055-92B0-0044E0500035}" type="parTrans" cxnId="{D4ADDDFB-C4BD-4782-9B9D-912028A884A0}">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D5AFB86B-6DF3-4AB2-8D7C-1BA3058DE3FC}" type="sibTrans" cxnId="{D4ADDDFB-C4BD-4782-9B9D-912028A884A0}">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32C5DD19-FBA9-41C8-A9FB-AD4356918540}">
      <dgm:prSet custT="1"/>
      <dgm:spPr/>
      <dgm:t>
        <a:bodyPr/>
        <a:lstStyle/>
        <a:p>
          <a:pPr rtl="0"/>
          <a:r>
            <a:rPr lang="hu-HU" sz="1200" b="1" dirty="0">
              <a:latin typeface="Segoe UI" panose="020B0502040204020203" pitchFamily="34" charset="0"/>
              <a:ea typeface="Segoe UI" panose="020B0502040204020203" pitchFamily="34" charset="0"/>
              <a:cs typeface="Segoe UI" panose="020B0502040204020203" pitchFamily="34" charset="0"/>
            </a:rPr>
            <a:t>C. </a:t>
          </a:r>
          <a:r>
            <a:rPr lang="ru-RU" sz="1200" b="1" dirty="0">
              <a:latin typeface="Segoe UI" panose="020B0502040204020203" pitchFamily="34" charset="0"/>
              <a:ea typeface="Segoe UI" panose="020B0502040204020203" pitchFamily="34" charset="0"/>
              <a:cs typeface="Segoe UI" panose="020B0502040204020203" pitchFamily="34" charset="0"/>
            </a:rPr>
            <a:t>Работа внебюджетных фондов</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1567E0A6-F4B1-4032-810B-A58F4ED1996B}" type="parTrans" cxnId="{1693A2D0-BAFF-4F5D-9A41-B64B76572E56}">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96358B9D-A614-4F8D-8A57-7976999C4D13}" type="sibTrans" cxnId="{1693A2D0-BAFF-4F5D-9A41-B64B76572E56}">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89874903-7F10-4B99-8990-6C3A214A6F68}">
      <dgm:prSet custT="1"/>
      <dgm:spPr/>
      <dgm:t>
        <a:bodyPr/>
        <a:lstStyle/>
        <a:p>
          <a:pPr rtl="0"/>
          <a:r>
            <a:rPr lang="ru-RU" sz="1200" b="1" dirty="0">
              <a:latin typeface="Segoe UI" panose="020B0502040204020203" pitchFamily="34" charset="0"/>
              <a:ea typeface="Segoe UI" panose="020B0502040204020203" pitchFamily="34" charset="0"/>
              <a:cs typeface="Segoe UI" panose="020B0502040204020203" pitchFamily="34" charset="0"/>
            </a:rPr>
            <a:t>Развитие доходной базы</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BB980712-644F-489D-819E-DD3E9FBFD9DE}" type="parTrans" cxnId="{DB5968B3-D38E-43CA-9784-0DB4B07F6F81}">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D0FE7E08-5713-4D3E-8AFE-2862DABB95C0}" type="sibTrans" cxnId="{DB5968B3-D38E-43CA-9784-0DB4B07F6F81}">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1F8E36B1-39BA-4278-B7E3-538CDF3E6150}">
      <dgm:prSet custT="1"/>
      <dgm:spPr/>
      <dgm:t>
        <a:bodyPr/>
        <a:lstStyle/>
        <a:p>
          <a:pPr rtl="0"/>
          <a:r>
            <a:rPr lang="ru-RU" sz="1200" b="1" dirty="0">
              <a:latin typeface="Segoe UI" panose="020B0502040204020203" pitchFamily="34" charset="0"/>
              <a:ea typeface="Segoe UI" panose="020B0502040204020203" pitchFamily="34" charset="0"/>
              <a:cs typeface="Segoe UI" panose="020B0502040204020203" pitchFamily="34" charset="0"/>
            </a:rPr>
            <a:t>Развитие расходной части</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50E543BF-45F2-4197-AEBF-4129CE7DA1DB}" type="parTrans" cxnId="{67653BE1-06DC-450F-A244-F5E23962B7F1}">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6DAD4AC8-01DA-48C7-9A0B-86C471E5A4B2}" type="sibTrans" cxnId="{67653BE1-06DC-450F-A244-F5E23962B7F1}">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22362CCE-881E-4678-8A15-3761D9E4B6D3}">
      <dgm:prSet custT="1"/>
      <dgm:spPr/>
      <dgm:t>
        <a:bodyPr/>
        <a:lstStyle/>
        <a:p>
          <a:pPr rtl="0"/>
          <a:r>
            <a:rPr lang="ru-RU" sz="1200" b="1" dirty="0">
              <a:latin typeface="Segoe UI" panose="020B0502040204020203" pitchFamily="34" charset="0"/>
              <a:ea typeface="Segoe UI" panose="020B0502040204020203" pitchFamily="34" charset="0"/>
              <a:cs typeface="Segoe UI" panose="020B0502040204020203" pitchFamily="34" charset="0"/>
            </a:rPr>
            <a:t>Балансовый отчёт</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55AD049C-9D7B-4574-99EA-B7668B631AAA}" type="parTrans" cxnId="{5F7A7A07-3CF8-4B96-987D-9876E88F6CEE}">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ADB98058-CA6F-4C31-9142-5A8CD3424893}" type="sibTrans" cxnId="{5F7A7A07-3CF8-4B96-987D-9876E88F6CEE}">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5763F37D-72B4-4161-B11B-02CF8514279D}">
      <dgm:prSet custT="1"/>
      <dgm:spPr/>
      <dgm:t>
        <a:bodyPr/>
        <a:lstStyle/>
        <a:p>
          <a:pPr rtl="0"/>
          <a:r>
            <a:rPr lang="ru-RU" sz="1200" b="1" dirty="0">
              <a:latin typeface="Segoe UI" panose="020B0502040204020203" pitchFamily="34" charset="0"/>
              <a:ea typeface="Segoe UI" panose="020B0502040204020203" pitchFamily="34" charset="0"/>
              <a:cs typeface="Segoe UI" panose="020B0502040204020203" pitchFamily="34" charset="0"/>
            </a:rPr>
            <a:t>Прочее </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7824BD7C-B96F-4367-A793-4288DF25C929}" type="parTrans" cxnId="{7BF14041-B682-48ED-B9CA-DC17B8B489BC}">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5F4F0ADF-6D7B-4BA7-802E-BF5119F5E782}" type="sibTrans" cxnId="{7BF14041-B682-48ED-B9CA-DC17B8B489BC}">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A4BFED2B-4464-4A6D-A31D-75530A437D3D}">
      <dgm:prSet custT="1"/>
      <dgm:spPr/>
      <dgm:t>
        <a:bodyPr/>
        <a:lstStyle/>
        <a:p>
          <a:pPr rtl="0"/>
          <a:r>
            <a:rPr lang="hu-HU" sz="1200" b="1" dirty="0">
              <a:latin typeface="Segoe UI" panose="020B0502040204020203" pitchFamily="34" charset="0"/>
              <a:ea typeface="Segoe UI" panose="020B0502040204020203" pitchFamily="34" charset="0"/>
              <a:cs typeface="Segoe UI" panose="020B0502040204020203" pitchFamily="34" charset="0"/>
            </a:rPr>
            <a:t>D. </a:t>
          </a:r>
          <a:r>
            <a:rPr lang="ru-RU" sz="1200" b="1" dirty="0">
              <a:latin typeface="Segoe UI" panose="020B0502040204020203" pitchFamily="34" charset="0"/>
              <a:ea typeface="Segoe UI" panose="020B0502040204020203" pitchFamily="34" charset="0"/>
              <a:cs typeface="Segoe UI" panose="020B0502040204020203" pitchFamily="34" charset="0"/>
            </a:rPr>
            <a:t>Работа фондов социального страхования </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CC3A3CD0-CD03-4A0D-B4DC-6E867EA9964F}" type="parTrans" cxnId="{7B9B18FD-5B71-4506-8E97-B5664FE6C66B}">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92958D94-B17C-4B73-A000-A1E2D62063E4}" type="sibTrans" cxnId="{7B9B18FD-5B71-4506-8E97-B5664FE6C66B}">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ABF1578D-C4EB-483F-9DFD-0A2B1D50B504}">
      <dgm:prSet custT="1"/>
      <dgm:spPr/>
      <dgm:t>
        <a:bodyPr/>
        <a:lstStyle/>
        <a:p>
          <a:pPr rtl="0"/>
          <a:r>
            <a:rPr lang="ru-RU" sz="1200" b="1" dirty="0">
              <a:latin typeface="Segoe UI" panose="020B0502040204020203" pitchFamily="34" charset="0"/>
              <a:ea typeface="Segoe UI" panose="020B0502040204020203" pitchFamily="34" charset="0"/>
              <a:cs typeface="Segoe UI" panose="020B0502040204020203" pitchFamily="34" charset="0"/>
            </a:rPr>
            <a:t>Пенсионный фонд</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23ED0914-AEE3-4ED7-9428-599890FCB721}" type="parTrans" cxnId="{90D3697B-8598-4FC2-B67F-A3BA351A7D98}">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24A3807A-3D22-4454-BF21-E4D0D1ED4775}" type="sibTrans" cxnId="{90D3697B-8598-4FC2-B67F-A3BA351A7D98}">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587E1767-0081-4604-952F-FDD6162BA1CD}">
      <dgm:prSet custT="1"/>
      <dgm:spPr/>
      <dgm:t>
        <a:bodyPr/>
        <a:lstStyle/>
        <a:p>
          <a:pPr rtl="0"/>
          <a:r>
            <a:rPr lang="ru-RU" sz="1200" b="1" dirty="0">
              <a:latin typeface="Segoe UI" panose="020B0502040204020203" pitchFamily="34" charset="0"/>
              <a:ea typeface="Segoe UI" panose="020B0502040204020203" pitchFamily="34" charset="0"/>
              <a:cs typeface="Segoe UI" panose="020B0502040204020203" pitchFamily="34" charset="0"/>
            </a:rPr>
            <a:t>Фонд медицинского страхования</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70F27D1D-FA07-4059-B753-EFAACC73A046}" type="parTrans" cxnId="{CD6B8088-C315-46A6-B444-9458F1EF2652}">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09D35BB8-D10E-4F3B-A296-E4B2018A7D27}" type="sibTrans" cxnId="{CD6B8088-C315-46A6-B444-9458F1EF2652}">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0E1E171D-C32F-45B7-BE04-C5C6BD529150}">
      <dgm:prSet custT="1"/>
      <dgm:spPr/>
      <dgm:t>
        <a:bodyPr/>
        <a:lstStyle/>
        <a:p>
          <a:pPr rtl="0"/>
          <a:r>
            <a:rPr lang="ru-RU" sz="1200" b="1" dirty="0">
              <a:latin typeface="Segoe UI" panose="020B0502040204020203" pitchFamily="34" charset="0"/>
              <a:ea typeface="Segoe UI" panose="020B0502040204020203" pitchFamily="34" charset="0"/>
              <a:cs typeface="Segoe UI" panose="020B0502040204020203" pitchFamily="34" charset="0"/>
            </a:rPr>
            <a:t>Штат и индивидуальные пособия</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1DD094FB-78A6-4AD8-B0F7-75464B72ED16}" type="parTrans" cxnId="{BE019F18-5433-414A-B32F-604EF9478EDC}">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70C4971E-F65F-4369-BEDD-FA5011713F52}" type="sibTrans" cxnId="{BE019F18-5433-414A-B32F-604EF9478EDC}">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7D1C7973-5BF7-4D22-847F-FAD768F48626}">
      <dgm:prSet custT="1"/>
      <dgm:spPr/>
      <dgm:t>
        <a:bodyPr/>
        <a:lstStyle/>
        <a:p>
          <a:pPr rtl="0"/>
          <a:r>
            <a:rPr lang="ru-RU" sz="1200" b="1" dirty="0">
              <a:latin typeface="Segoe UI" panose="020B0502040204020203" pitchFamily="34" charset="0"/>
              <a:ea typeface="Segoe UI" panose="020B0502040204020203" pitchFamily="34" charset="0"/>
              <a:cs typeface="Segoe UI" panose="020B0502040204020203" pitchFamily="34" charset="0"/>
            </a:rPr>
            <a:t>Прочее</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614A1B42-1AAD-49C7-B2D9-CC297F54FFC7}" type="parTrans" cxnId="{8890BD23-A3D9-4EF3-BF61-EC6580ED2781}">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A9B1B324-41F8-43B5-940E-F8C2D9291993}" type="sibTrans" cxnId="{8890BD23-A3D9-4EF3-BF61-EC6580ED2781}">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BA9CDCF8-DB5A-4138-A5AD-31F204024501}">
      <dgm:prSet custT="1"/>
      <dgm:spPr/>
      <dgm:t>
        <a:bodyPr/>
        <a:lstStyle/>
        <a:p>
          <a:pPr rtl="0"/>
          <a:r>
            <a:rPr lang="ru-RU" sz="1200" b="1" dirty="0">
              <a:latin typeface="Segoe UI" panose="020B0502040204020203" pitchFamily="34" charset="0"/>
              <a:ea typeface="Segoe UI" panose="020B0502040204020203" pitchFamily="34" charset="0"/>
              <a:cs typeface="Segoe UI" panose="020B0502040204020203" pitchFamily="34" charset="0"/>
            </a:rPr>
            <a:t>Ассигнования </a:t>
          </a:r>
          <a:r>
            <a:rPr lang="ru-RU" sz="1200" b="1">
              <a:latin typeface="Segoe UI" panose="020B0502040204020203" pitchFamily="34" charset="0"/>
              <a:ea typeface="Segoe UI" panose="020B0502040204020203" pitchFamily="34" charset="0"/>
              <a:cs typeface="Segoe UI" panose="020B0502040204020203" pitchFamily="34" charset="0"/>
            </a:rPr>
            <a:t>на доходы</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BE238263-C179-4771-A008-9AD194F1F4AC}" type="parTrans" cxnId="{5FD34FD9-E901-4CC6-B468-4EA31FA507A0}">
      <dgm:prSet/>
      <dgm:spPr/>
      <dgm:t>
        <a:bodyPr/>
        <a:lstStyle/>
        <a:p>
          <a:endParaRPr lang="hu-HU"/>
        </a:p>
      </dgm:t>
    </dgm:pt>
    <dgm:pt modelId="{A47C6EDC-96A8-4A3E-937D-416485FCFA23}" type="sibTrans" cxnId="{5FD34FD9-E901-4CC6-B468-4EA31FA507A0}">
      <dgm:prSet/>
      <dgm:spPr/>
      <dgm:t>
        <a:bodyPr/>
        <a:lstStyle/>
        <a:p>
          <a:endParaRPr lang="hu-HU"/>
        </a:p>
      </dgm:t>
    </dgm:pt>
    <dgm:pt modelId="{F883159D-0483-47BB-80B3-841560B6C658}">
      <dgm:prSet custT="1"/>
      <dgm:spPr/>
      <dgm:t>
        <a:bodyPr/>
        <a:lstStyle/>
        <a:p>
          <a:pPr rtl="0"/>
          <a:r>
            <a:rPr lang="ru-RU" sz="1200" b="1" dirty="0">
              <a:latin typeface="Segoe UI" panose="020B0502040204020203" pitchFamily="34" charset="0"/>
              <a:ea typeface="Segoe UI" panose="020B0502040204020203" pitchFamily="34" charset="0"/>
              <a:cs typeface="Segoe UI" panose="020B0502040204020203" pitchFamily="34" charset="0"/>
            </a:rPr>
            <a:t>Ассигнования </a:t>
          </a:r>
          <a:r>
            <a:rPr lang="ru-RU" sz="1200" b="1">
              <a:latin typeface="Segoe UI" panose="020B0502040204020203" pitchFamily="34" charset="0"/>
              <a:ea typeface="Segoe UI" panose="020B0502040204020203" pitchFamily="34" charset="0"/>
              <a:cs typeface="Segoe UI" panose="020B0502040204020203" pitchFamily="34" charset="0"/>
            </a:rPr>
            <a:t>на расходы</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06A2CFA9-5A07-4848-82D2-C8CA86354C94}" type="parTrans" cxnId="{71DFFF47-32E9-4D04-91A0-07D9B668C5BC}">
      <dgm:prSet/>
      <dgm:spPr/>
      <dgm:t>
        <a:bodyPr/>
        <a:lstStyle/>
        <a:p>
          <a:endParaRPr lang="hu-HU"/>
        </a:p>
      </dgm:t>
    </dgm:pt>
    <dgm:pt modelId="{63C1C35D-AD0B-4E89-B80B-0079151A3452}" type="sibTrans" cxnId="{71DFFF47-32E9-4D04-91A0-07D9B668C5BC}">
      <dgm:prSet/>
      <dgm:spPr/>
      <dgm:t>
        <a:bodyPr/>
        <a:lstStyle/>
        <a:p>
          <a:endParaRPr lang="hu-HU"/>
        </a:p>
      </dgm:t>
    </dgm:pt>
    <dgm:pt modelId="{DA758F77-7C9B-4CDB-A8B8-276FC896B1F4}">
      <dgm:prSet custT="1"/>
      <dgm:spPr/>
      <dgm:t>
        <a:bodyPr/>
        <a:lstStyle/>
        <a:p>
          <a:pPr rtl="0"/>
          <a:r>
            <a:rPr lang="ru-RU" sz="1200" b="1" dirty="0">
              <a:solidFill>
                <a:srgbClr val="FF0000"/>
              </a:solidFill>
              <a:latin typeface="Segoe UI" panose="020B0502040204020203" pitchFamily="34" charset="0"/>
              <a:ea typeface="Segoe UI" panose="020B0502040204020203" pitchFamily="34" charset="0"/>
              <a:cs typeface="Segoe UI" panose="020B0502040204020203" pitchFamily="34" charset="0"/>
            </a:rPr>
            <a:t>Финансирование центрального бюджета</a:t>
          </a:r>
          <a:endParaRPr lang="hu-HU" sz="12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dgm:t>
    </dgm:pt>
    <dgm:pt modelId="{CD9B3EC7-E78E-41B4-AF19-1008CDB59E3B}" type="parTrans" cxnId="{FA97C2A2-6697-4D5C-97EA-0406783ABFBD}">
      <dgm:prSet/>
      <dgm:spPr/>
      <dgm:t>
        <a:bodyPr/>
        <a:lstStyle/>
        <a:p>
          <a:endParaRPr lang="hu-HU"/>
        </a:p>
      </dgm:t>
    </dgm:pt>
    <dgm:pt modelId="{2F45A36F-3239-48B9-A7F2-FD7440EDD2DF}" type="sibTrans" cxnId="{FA97C2A2-6697-4D5C-97EA-0406783ABFBD}">
      <dgm:prSet/>
      <dgm:spPr/>
      <dgm:t>
        <a:bodyPr/>
        <a:lstStyle/>
        <a:p>
          <a:endParaRPr lang="hu-HU"/>
        </a:p>
      </dgm:t>
    </dgm:pt>
    <dgm:pt modelId="{90203D26-6A18-443C-861D-D7CEA923FA9D}">
      <dgm:prSet custT="1"/>
      <dgm:spPr/>
      <dgm:t>
        <a:bodyPr/>
        <a:lstStyle/>
        <a:p>
          <a:pPr rtl="0"/>
          <a:r>
            <a:rPr lang="ru-RU" sz="1200" b="1" dirty="0">
              <a:latin typeface="Segoe UI" panose="020B0502040204020203" pitchFamily="34" charset="0"/>
              <a:ea typeface="Segoe UI" panose="020B0502040204020203" pitchFamily="34" charset="0"/>
              <a:cs typeface="Segoe UI" panose="020B0502040204020203" pitchFamily="34" charset="0"/>
            </a:rPr>
            <a:t>Динамика правительственной задолженности</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F3A5010E-823A-4F83-9EC0-09C20D3EDC9C}" type="parTrans" cxnId="{BA772F6A-5121-4839-84D3-C37761F102B0}">
      <dgm:prSet/>
      <dgm:spPr/>
      <dgm:t>
        <a:bodyPr/>
        <a:lstStyle/>
        <a:p>
          <a:endParaRPr lang="hu-HU"/>
        </a:p>
      </dgm:t>
    </dgm:pt>
    <dgm:pt modelId="{60493764-1FE5-4CD2-8D37-85F3904BF849}" type="sibTrans" cxnId="{BA772F6A-5121-4839-84D3-C37761F102B0}">
      <dgm:prSet/>
      <dgm:spPr/>
      <dgm:t>
        <a:bodyPr/>
        <a:lstStyle/>
        <a:p>
          <a:endParaRPr lang="hu-HU"/>
        </a:p>
      </dgm:t>
    </dgm:pt>
    <dgm:pt modelId="{2A346FC7-4F1B-42C2-9D14-8D98EB8BA36D}" type="pres">
      <dgm:prSet presAssocID="{7B2D4B7B-41A2-45BD-9AD8-4ED2D25BBCA3}" presName="linear" presStyleCnt="0">
        <dgm:presLayoutVars>
          <dgm:animLvl val="lvl"/>
          <dgm:resizeHandles val="exact"/>
        </dgm:presLayoutVars>
      </dgm:prSet>
      <dgm:spPr/>
    </dgm:pt>
    <dgm:pt modelId="{0CBB5E14-419A-457C-9B1C-E8B985AC0BCF}" type="pres">
      <dgm:prSet presAssocID="{18C11E3E-4CEC-4922-804A-A28B77F1257B}" presName="parentText" presStyleLbl="node1" presStyleIdx="0" presStyleCnt="5">
        <dgm:presLayoutVars>
          <dgm:chMax val="0"/>
          <dgm:bulletEnabled val="1"/>
        </dgm:presLayoutVars>
      </dgm:prSet>
      <dgm:spPr/>
    </dgm:pt>
    <dgm:pt modelId="{48C963A1-9D74-42AB-BA91-DAACEF62F252}" type="pres">
      <dgm:prSet presAssocID="{C9A26387-FA84-4693-99F3-B9906A5711E1}" presName="spacer" presStyleCnt="0"/>
      <dgm:spPr/>
    </dgm:pt>
    <dgm:pt modelId="{E91D72F1-57EC-45AE-A47E-735A6244EFB5}" type="pres">
      <dgm:prSet presAssocID="{0BA46264-2F88-4ED4-9A08-A6528322A35D}" presName="parentText" presStyleLbl="node1" presStyleIdx="1" presStyleCnt="5">
        <dgm:presLayoutVars>
          <dgm:chMax val="0"/>
          <dgm:bulletEnabled val="1"/>
        </dgm:presLayoutVars>
      </dgm:prSet>
      <dgm:spPr/>
    </dgm:pt>
    <dgm:pt modelId="{E180F8A9-137F-404F-909E-E6843AD27F5A}" type="pres">
      <dgm:prSet presAssocID="{0BA46264-2F88-4ED4-9A08-A6528322A35D}" presName="childText" presStyleLbl="revTx" presStyleIdx="0" presStyleCnt="4" custScaleY="117172">
        <dgm:presLayoutVars>
          <dgm:bulletEnabled val="1"/>
        </dgm:presLayoutVars>
      </dgm:prSet>
      <dgm:spPr/>
    </dgm:pt>
    <dgm:pt modelId="{B753FD0F-2B88-49B3-B94E-BDEF1C8C9F31}" type="pres">
      <dgm:prSet presAssocID="{B602F190-3919-4944-9B53-E37D8FA33D85}" presName="parentText" presStyleLbl="node1" presStyleIdx="2" presStyleCnt="5">
        <dgm:presLayoutVars>
          <dgm:chMax val="0"/>
          <dgm:bulletEnabled val="1"/>
        </dgm:presLayoutVars>
      </dgm:prSet>
      <dgm:spPr/>
    </dgm:pt>
    <dgm:pt modelId="{9A4F8484-F606-449C-A610-D709F3C23EB1}" type="pres">
      <dgm:prSet presAssocID="{B602F190-3919-4944-9B53-E37D8FA33D85}" presName="childText" presStyleLbl="revTx" presStyleIdx="1" presStyleCnt="4">
        <dgm:presLayoutVars>
          <dgm:bulletEnabled val="1"/>
        </dgm:presLayoutVars>
      </dgm:prSet>
      <dgm:spPr/>
    </dgm:pt>
    <dgm:pt modelId="{B157868F-DA69-4193-A4C4-BC65B7DA1402}" type="pres">
      <dgm:prSet presAssocID="{32C5DD19-FBA9-41C8-A9FB-AD4356918540}" presName="parentText" presStyleLbl="node1" presStyleIdx="3" presStyleCnt="5">
        <dgm:presLayoutVars>
          <dgm:chMax val="0"/>
          <dgm:bulletEnabled val="1"/>
        </dgm:presLayoutVars>
      </dgm:prSet>
      <dgm:spPr/>
    </dgm:pt>
    <dgm:pt modelId="{83947FA3-3E1F-48FD-94A0-DA16473B9D26}" type="pres">
      <dgm:prSet presAssocID="{32C5DD19-FBA9-41C8-A9FB-AD4356918540}" presName="childText" presStyleLbl="revTx" presStyleIdx="2" presStyleCnt="4">
        <dgm:presLayoutVars>
          <dgm:bulletEnabled val="1"/>
        </dgm:presLayoutVars>
      </dgm:prSet>
      <dgm:spPr/>
    </dgm:pt>
    <dgm:pt modelId="{C22FCD8B-5368-4B1A-B51A-1E7EB13DC3CB}" type="pres">
      <dgm:prSet presAssocID="{A4BFED2B-4464-4A6D-A31D-75530A437D3D}" presName="parentText" presStyleLbl="node1" presStyleIdx="4" presStyleCnt="5">
        <dgm:presLayoutVars>
          <dgm:chMax val="0"/>
          <dgm:bulletEnabled val="1"/>
        </dgm:presLayoutVars>
      </dgm:prSet>
      <dgm:spPr/>
    </dgm:pt>
    <dgm:pt modelId="{944A072C-F1D1-4577-AE94-52B6FC7A2926}" type="pres">
      <dgm:prSet presAssocID="{A4BFED2B-4464-4A6D-A31D-75530A437D3D}" presName="childText" presStyleLbl="revTx" presStyleIdx="3" presStyleCnt="4">
        <dgm:presLayoutVars>
          <dgm:bulletEnabled val="1"/>
        </dgm:presLayoutVars>
      </dgm:prSet>
      <dgm:spPr/>
    </dgm:pt>
  </dgm:ptLst>
  <dgm:cxnLst>
    <dgm:cxn modelId="{5F7A7A07-3CF8-4B96-987D-9876E88F6CEE}" srcId="{32C5DD19-FBA9-41C8-A9FB-AD4356918540}" destId="{22362CCE-881E-4678-8A15-3761D9E4B6D3}" srcOrd="2" destOrd="0" parTransId="{55AD049C-9D7B-4574-99EA-B7668B631AAA}" sibTransId="{ADB98058-CA6F-4C31-9142-5A8CD3424893}"/>
    <dgm:cxn modelId="{7F1BB511-DE84-478D-BB39-73AC46C945DB}" type="presOf" srcId="{F883159D-0483-47BB-80B3-841560B6C658}" destId="{E180F8A9-137F-404F-909E-E6843AD27F5A}" srcOrd="0" destOrd="1" presId="urn:microsoft.com/office/officeart/2005/8/layout/vList2"/>
    <dgm:cxn modelId="{BE019F18-5433-414A-B32F-604EF9478EDC}" srcId="{A4BFED2B-4464-4A6D-A31D-75530A437D3D}" destId="{0E1E171D-C32F-45B7-BE04-C5C6BD529150}" srcOrd="2" destOrd="0" parTransId="{1DD094FB-78A6-4AD8-B0F7-75464B72ED16}" sibTransId="{70C4971E-F65F-4369-BEDD-FA5011713F52}"/>
    <dgm:cxn modelId="{A1A14019-25A7-4CE4-B790-B660947C68F1}" type="presOf" srcId="{0E1E171D-C32F-45B7-BE04-C5C6BD529150}" destId="{944A072C-F1D1-4577-AE94-52B6FC7A2926}" srcOrd="0" destOrd="2" presId="urn:microsoft.com/office/officeart/2005/8/layout/vList2"/>
    <dgm:cxn modelId="{00558C19-124B-4527-A579-B189BF7D030A}" srcId="{7B2D4B7B-41A2-45BD-9AD8-4ED2D25BBCA3}" destId="{0BA46264-2F88-4ED4-9A08-A6528322A35D}" srcOrd="1" destOrd="0" parTransId="{AD7E1A8E-06BE-419B-8F68-84FDF88579BC}" sibTransId="{D24D6DC9-6357-41D3-9257-6ACAC4D213E8}"/>
    <dgm:cxn modelId="{1A7D681C-6225-4A62-9FC1-99A735CF5105}" type="presOf" srcId="{89874903-7F10-4B99-8990-6C3A214A6F68}" destId="{83947FA3-3E1F-48FD-94A0-DA16473B9D26}" srcOrd="0" destOrd="0" presId="urn:microsoft.com/office/officeart/2005/8/layout/vList2"/>
    <dgm:cxn modelId="{8890BD23-A3D9-4EF3-BF61-EC6580ED2781}" srcId="{A4BFED2B-4464-4A6D-A31D-75530A437D3D}" destId="{7D1C7973-5BF7-4D22-847F-FAD768F48626}" srcOrd="3" destOrd="0" parTransId="{614A1B42-1AAD-49C7-B2D9-CC297F54FFC7}" sibTransId="{A9B1B324-41F8-43B5-940E-F8C2D9291993}"/>
    <dgm:cxn modelId="{9473CF33-EA7C-4751-B807-B6D913AF0F09}" type="presOf" srcId="{DA758F77-7C9B-4CDB-A8B8-276FC896B1F4}" destId="{9A4F8484-F606-449C-A610-D709F3C23EB1}" srcOrd="0" destOrd="0" presId="urn:microsoft.com/office/officeart/2005/8/layout/vList2"/>
    <dgm:cxn modelId="{B73CE760-3186-43AF-9495-37612EBE1A5C}" type="presOf" srcId="{5763F37D-72B4-4161-B11B-02CF8514279D}" destId="{83947FA3-3E1F-48FD-94A0-DA16473B9D26}" srcOrd="0" destOrd="3" presId="urn:microsoft.com/office/officeart/2005/8/layout/vList2"/>
    <dgm:cxn modelId="{7BF14041-B682-48ED-B9CA-DC17B8B489BC}" srcId="{32C5DD19-FBA9-41C8-A9FB-AD4356918540}" destId="{5763F37D-72B4-4161-B11B-02CF8514279D}" srcOrd="3" destOrd="0" parTransId="{7824BD7C-B96F-4367-A793-4288DF25C929}" sibTransId="{5F4F0ADF-6D7B-4BA7-802E-BF5119F5E782}"/>
    <dgm:cxn modelId="{D29FB063-445E-4102-BC4D-529358F6BCBA}" type="presOf" srcId="{90203D26-6A18-443C-861D-D7CEA923FA9D}" destId="{9A4F8484-F606-449C-A610-D709F3C23EB1}" srcOrd="0" destOrd="1" presId="urn:microsoft.com/office/officeart/2005/8/layout/vList2"/>
    <dgm:cxn modelId="{69040865-51E1-4C4F-8C4C-CC493F82AF83}" type="presOf" srcId="{587E1767-0081-4604-952F-FDD6162BA1CD}" destId="{944A072C-F1D1-4577-AE94-52B6FC7A2926}" srcOrd="0" destOrd="1" presId="urn:microsoft.com/office/officeart/2005/8/layout/vList2"/>
    <dgm:cxn modelId="{71DFFF47-32E9-4D04-91A0-07D9B668C5BC}" srcId="{0BA46264-2F88-4ED4-9A08-A6528322A35D}" destId="{F883159D-0483-47BB-80B3-841560B6C658}" srcOrd="1" destOrd="0" parTransId="{06A2CFA9-5A07-4848-82D2-C8CA86354C94}" sibTransId="{63C1C35D-AD0B-4E89-B80B-0079151A3452}"/>
    <dgm:cxn modelId="{BA772F6A-5121-4839-84D3-C37761F102B0}" srcId="{B602F190-3919-4944-9B53-E37D8FA33D85}" destId="{90203D26-6A18-443C-861D-D7CEA923FA9D}" srcOrd="1" destOrd="0" parTransId="{F3A5010E-823A-4F83-9EC0-09C20D3EDC9C}" sibTransId="{60493764-1FE5-4CD2-8D37-85F3904BF849}"/>
    <dgm:cxn modelId="{4BBA026B-C2BC-4A3E-AB8B-06DF7BAE3F59}" type="presOf" srcId="{0BA46264-2F88-4ED4-9A08-A6528322A35D}" destId="{E91D72F1-57EC-45AE-A47E-735A6244EFB5}" srcOrd="0" destOrd="0" presId="urn:microsoft.com/office/officeart/2005/8/layout/vList2"/>
    <dgm:cxn modelId="{7EE1AA4C-EBEC-4EA6-B125-8B63C64A89D4}" type="presOf" srcId="{18C11E3E-4CEC-4922-804A-A28B77F1257B}" destId="{0CBB5E14-419A-457C-9B1C-E8B985AC0BCF}" srcOrd="0" destOrd="0" presId="urn:microsoft.com/office/officeart/2005/8/layout/vList2"/>
    <dgm:cxn modelId="{90D3697B-8598-4FC2-B67F-A3BA351A7D98}" srcId="{A4BFED2B-4464-4A6D-A31D-75530A437D3D}" destId="{ABF1578D-C4EB-483F-9DFD-0A2B1D50B504}" srcOrd="0" destOrd="0" parTransId="{23ED0914-AEE3-4ED7-9428-599890FCB721}" sibTransId="{24A3807A-3D22-4454-BF21-E4D0D1ED4775}"/>
    <dgm:cxn modelId="{CD6B8088-C315-46A6-B444-9458F1EF2652}" srcId="{A4BFED2B-4464-4A6D-A31D-75530A437D3D}" destId="{587E1767-0081-4604-952F-FDD6162BA1CD}" srcOrd="1" destOrd="0" parTransId="{70F27D1D-FA07-4059-B753-EFAACC73A046}" sibTransId="{09D35BB8-D10E-4F3B-A296-E4B2018A7D27}"/>
    <dgm:cxn modelId="{2F141799-6CE3-40A0-A34D-15BAD533AAE5}" type="presOf" srcId="{A4BFED2B-4464-4A6D-A31D-75530A437D3D}" destId="{C22FCD8B-5368-4B1A-B51A-1E7EB13DC3CB}" srcOrd="0" destOrd="0" presId="urn:microsoft.com/office/officeart/2005/8/layout/vList2"/>
    <dgm:cxn modelId="{5BA442A1-C65A-4F3E-9A96-80E95CFA5C0B}" type="presOf" srcId="{B602F190-3919-4944-9B53-E37D8FA33D85}" destId="{B753FD0F-2B88-49B3-B94E-BDEF1C8C9F31}" srcOrd="0" destOrd="0" presId="urn:microsoft.com/office/officeart/2005/8/layout/vList2"/>
    <dgm:cxn modelId="{FA97C2A2-6697-4D5C-97EA-0406783ABFBD}" srcId="{B602F190-3919-4944-9B53-E37D8FA33D85}" destId="{DA758F77-7C9B-4CDB-A8B8-276FC896B1F4}" srcOrd="0" destOrd="0" parTransId="{CD9B3EC7-E78E-41B4-AF19-1008CDB59E3B}" sibTransId="{2F45A36F-3239-48B9-A7F2-FD7440EDD2DF}"/>
    <dgm:cxn modelId="{232E7FAA-FB51-4454-AE20-6AF84BD0D1B8}" type="presOf" srcId="{32C5DD19-FBA9-41C8-A9FB-AD4356918540}" destId="{B157868F-DA69-4193-A4C4-BC65B7DA1402}" srcOrd="0" destOrd="0" presId="urn:microsoft.com/office/officeart/2005/8/layout/vList2"/>
    <dgm:cxn modelId="{2EAE86B2-4E57-4228-8B7C-94F10AD97DBF}" type="presOf" srcId="{BA9CDCF8-DB5A-4138-A5AD-31F204024501}" destId="{E180F8A9-137F-404F-909E-E6843AD27F5A}" srcOrd="0" destOrd="0" presId="urn:microsoft.com/office/officeart/2005/8/layout/vList2"/>
    <dgm:cxn modelId="{DB5968B3-D38E-43CA-9784-0DB4B07F6F81}" srcId="{32C5DD19-FBA9-41C8-A9FB-AD4356918540}" destId="{89874903-7F10-4B99-8990-6C3A214A6F68}" srcOrd="0" destOrd="0" parTransId="{BB980712-644F-489D-819E-DD3E9FBFD9DE}" sibTransId="{D0FE7E08-5713-4D3E-8AFE-2862DABB95C0}"/>
    <dgm:cxn modelId="{7C59CFC0-B7DD-4E6F-9B06-74C047C35175}" type="presOf" srcId="{22362CCE-881E-4678-8A15-3761D9E4B6D3}" destId="{83947FA3-3E1F-48FD-94A0-DA16473B9D26}" srcOrd="0" destOrd="2" presId="urn:microsoft.com/office/officeart/2005/8/layout/vList2"/>
    <dgm:cxn modelId="{E015DCC9-AC4B-40E6-A171-1CC1196FC591}" type="presOf" srcId="{1F8E36B1-39BA-4278-B7E3-538CDF3E6150}" destId="{83947FA3-3E1F-48FD-94A0-DA16473B9D26}" srcOrd="0" destOrd="1" presId="urn:microsoft.com/office/officeart/2005/8/layout/vList2"/>
    <dgm:cxn modelId="{1693A2D0-BAFF-4F5D-9A41-B64B76572E56}" srcId="{7B2D4B7B-41A2-45BD-9AD8-4ED2D25BBCA3}" destId="{32C5DD19-FBA9-41C8-A9FB-AD4356918540}" srcOrd="3" destOrd="0" parTransId="{1567E0A6-F4B1-4032-810B-A58F4ED1996B}" sibTransId="{96358B9D-A614-4F8D-8A57-7976999C4D13}"/>
    <dgm:cxn modelId="{5FD34FD9-E901-4CC6-B468-4EA31FA507A0}" srcId="{0BA46264-2F88-4ED4-9A08-A6528322A35D}" destId="{BA9CDCF8-DB5A-4138-A5AD-31F204024501}" srcOrd="0" destOrd="0" parTransId="{BE238263-C179-4771-A008-9AD194F1F4AC}" sibTransId="{A47C6EDC-96A8-4A3E-937D-416485FCFA23}"/>
    <dgm:cxn modelId="{67653BE1-06DC-450F-A244-F5E23962B7F1}" srcId="{32C5DD19-FBA9-41C8-A9FB-AD4356918540}" destId="{1F8E36B1-39BA-4278-B7E3-538CDF3E6150}" srcOrd="1" destOrd="0" parTransId="{50E543BF-45F2-4197-AEBF-4129CE7DA1DB}" sibTransId="{6DAD4AC8-01DA-48C7-9A0B-86C471E5A4B2}"/>
    <dgm:cxn modelId="{0EE8CCE1-5206-45B7-959B-86FA8A1B86CA}" type="presOf" srcId="{ABF1578D-C4EB-483F-9DFD-0A2B1D50B504}" destId="{944A072C-F1D1-4577-AE94-52B6FC7A2926}" srcOrd="0" destOrd="0" presId="urn:microsoft.com/office/officeart/2005/8/layout/vList2"/>
    <dgm:cxn modelId="{8ED2FCED-8839-4F94-AEB8-A716C303F981}" srcId="{7B2D4B7B-41A2-45BD-9AD8-4ED2D25BBCA3}" destId="{18C11E3E-4CEC-4922-804A-A28B77F1257B}" srcOrd="0" destOrd="0" parTransId="{1DC8919C-4E26-496F-BD2A-F083876A78E6}" sibTransId="{C9A26387-FA84-4693-99F3-B9906A5711E1}"/>
    <dgm:cxn modelId="{D6D612F3-5744-4D16-8B1A-A7FB842F5EC9}" type="presOf" srcId="{7D1C7973-5BF7-4D22-847F-FAD768F48626}" destId="{944A072C-F1D1-4577-AE94-52B6FC7A2926}" srcOrd="0" destOrd="3" presId="urn:microsoft.com/office/officeart/2005/8/layout/vList2"/>
    <dgm:cxn modelId="{92282BF7-E7C2-4AA3-BFC3-36CD5600726E}" type="presOf" srcId="{7B2D4B7B-41A2-45BD-9AD8-4ED2D25BBCA3}" destId="{2A346FC7-4F1B-42C2-9D14-8D98EB8BA36D}" srcOrd="0" destOrd="0" presId="urn:microsoft.com/office/officeart/2005/8/layout/vList2"/>
    <dgm:cxn modelId="{D4ADDDFB-C4BD-4782-9B9D-912028A884A0}" srcId="{7B2D4B7B-41A2-45BD-9AD8-4ED2D25BBCA3}" destId="{B602F190-3919-4944-9B53-E37D8FA33D85}" srcOrd="2" destOrd="0" parTransId="{82FA5C5B-516D-4055-92B0-0044E0500035}" sibTransId="{D5AFB86B-6DF3-4AB2-8D7C-1BA3058DE3FC}"/>
    <dgm:cxn modelId="{7B9B18FD-5B71-4506-8E97-B5664FE6C66B}" srcId="{7B2D4B7B-41A2-45BD-9AD8-4ED2D25BBCA3}" destId="{A4BFED2B-4464-4A6D-A31D-75530A437D3D}" srcOrd="4" destOrd="0" parTransId="{CC3A3CD0-CD03-4A0D-B4DC-6E867EA9964F}" sibTransId="{92958D94-B17C-4B73-A000-A1E2D62063E4}"/>
    <dgm:cxn modelId="{251DD291-4FC1-4A03-83B5-769FB12F038F}" type="presParOf" srcId="{2A346FC7-4F1B-42C2-9D14-8D98EB8BA36D}" destId="{0CBB5E14-419A-457C-9B1C-E8B985AC0BCF}" srcOrd="0" destOrd="0" presId="urn:microsoft.com/office/officeart/2005/8/layout/vList2"/>
    <dgm:cxn modelId="{34428059-7C84-4AC1-B069-7A63ACF9F601}" type="presParOf" srcId="{2A346FC7-4F1B-42C2-9D14-8D98EB8BA36D}" destId="{48C963A1-9D74-42AB-BA91-DAACEF62F252}" srcOrd="1" destOrd="0" presId="urn:microsoft.com/office/officeart/2005/8/layout/vList2"/>
    <dgm:cxn modelId="{9D897AF4-2304-40D0-B1D9-BA129B86B06A}" type="presParOf" srcId="{2A346FC7-4F1B-42C2-9D14-8D98EB8BA36D}" destId="{E91D72F1-57EC-45AE-A47E-735A6244EFB5}" srcOrd="2" destOrd="0" presId="urn:microsoft.com/office/officeart/2005/8/layout/vList2"/>
    <dgm:cxn modelId="{0DFCED1E-5E95-40F6-8170-427CB647D681}" type="presParOf" srcId="{2A346FC7-4F1B-42C2-9D14-8D98EB8BA36D}" destId="{E180F8A9-137F-404F-909E-E6843AD27F5A}" srcOrd="3" destOrd="0" presId="urn:microsoft.com/office/officeart/2005/8/layout/vList2"/>
    <dgm:cxn modelId="{3EDAB9E0-87C8-400C-8FA1-125E311225EC}" type="presParOf" srcId="{2A346FC7-4F1B-42C2-9D14-8D98EB8BA36D}" destId="{B753FD0F-2B88-49B3-B94E-BDEF1C8C9F31}" srcOrd="4" destOrd="0" presId="urn:microsoft.com/office/officeart/2005/8/layout/vList2"/>
    <dgm:cxn modelId="{4D3386EB-308F-4AFA-84B6-6C3574959DA6}" type="presParOf" srcId="{2A346FC7-4F1B-42C2-9D14-8D98EB8BA36D}" destId="{9A4F8484-F606-449C-A610-D709F3C23EB1}" srcOrd="5" destOrd="0" presId="urn:microsoft.com/office/officeart/2005/8/layout/vList2"/>
    <dgm:cxn modelId="{EA9D4517-AAAB-4F67-B0B7-04B44F63E988}" type="presParOf" srcId="{2A346FC7-4F1B-42C2-9D14-8D98EB8BA36D}" destId="{B157868F-DA69-4193-A4C4-BC65B7DA1402}" srcOrd="6" destOrd="0" presId="urn:microsoft.com/office/officeart/2005/8/layout/vList2"/>
    <dgm:cxn modelId="{CAF03281-B847-4B87-9831-69CFC9D8364C}" type="presParOf" srcId="{2A346FC7-4F1B-42C2-9D14-8D98EB8BA36D}" destId="{83947FA3-3E1F-48FD-94A0-DA16473B9D26}" srcOrd="7" destOrd="0" presId="urn:microsoft.com/office/officeart/2005/8/layout/vList2"/>
    <dgm:cxn modelId="{351B52A4-60C1-436C-9975-F5D383E550D2}" type="presParOf" srcId="{2A346FC7-4F1B-42C2-9D14-8D98EB8BA36D}" destId="{C22FCD8B-5368-4B1A-B51A-1E7EB13DC3CB}" srcOrd="8" destOrd="0" presId="urn:microsoft.com/office/officeart/2005/8/layout/vList2"/>
    <dgm:cxn modelId="{9FA5CE59-1515-4197-A45A-CEF188697CD1}" type="presParOf" srcId="{2A346FC7-4F1B-42C2-9D14-8D98EB8BA36D}" destId="{944A072C-F1D1-4577-AE94-52B6FC7A2926}"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363F6FD-732C-4AA2-90EC-A640B962B360}"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hu-HU"/>
        </a:p>
      </dgm:t>
    </dgm:pt>
    <dgm:pt modelId="{841096C8-657D-4F3D-83FF-CB9BDE024416}">
      <dgm:prSet custT="1"/>
      <dgm:spPr/>
      <dgm:t>
        <a:bodyPr/>
        <a:lstStyle/>
        <a:p>
          <a:pPr rtl="0"/>
          <a:r>
            <a:rPr lang="hu-HU" sz="1200" b="1" dirty="0">
              <a:latin typeface="Segoe UI" panose="020B0502040204020203" pitchFamily="34" charset="0"/>
              <a:ea typeface="Segoe UI" panose="020B0502040204020203" pitchFamily="34" charset="0"/>
              <a:cs typeface="Segoe UI" panose="020B0502040204020203" pitchFamily="34" charset="0"/>
            </a:rPr>
            <a:t>III. </a:t>
          </a:r>
          <a:r>
            <a:rPr lang="ru-RU" sz="1200" b="1" dirty="0">
              <a:latin typeface="Segoe UI" panose="020B0502040204020203" pitchFamily="34" charset="0"/>
              <a:ea typeface="Segoe UI" panose="020B0502040204020203" pitchFamily="34" charset="0"/>
              <a:cs typeface="Segoe UI" panose="020B0502040204020203" pitchFamily="34" charset="0"/>
            </a:rPr>
            <a:t>Работа местных органов власти</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681C90B7-D2AC-406E-B5D3-383D0B78D218}" type="parTrans" cxnId="{F42C6001-09C1-4103-841E-78373D502771}">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B00BAD8C-79FB-4B85-9D71-01C6B6C8A04B}" type="sibTrans" cxnId="{F42C6001-09C1-4103-841E-78373D502771}">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161F9A37-56B6-4FC1-AF0F-31E7B406CECF}">
      <dgm:prSet custT="1"/>
      <dgm:spPr/>
      <dgm:t>
        <a:bodyPr/>
        <a:lstStyle/>
        <a:p>
          <a:pPr rtl="0"/>
          <a:r>
            <a:rPr lang="ru-RU" sz="1200" b="1" dirty="0">
              <a:latin typeface="Segoe UI" panose="020B0502040204020203" pitchFamily="34" charset="0"/>
              <a:ea typeface="Segoe UI" panose="020B0502040204020203" pitchFamily="34" charset="0"/>
              <a:cs typeface="Segoe UI" panose="020B0502040204020203" pitchFamily="34" charset="0"/>
            </a:rPr>
            <a:t>Общая оценка работы местных органов власти</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535572C1-4EDC-4693-BF55-BA2B8223372C}" type="parTrans" cxnId="{38EC4EEA-B81E-444B-8743-7D4CCC09E0C6}">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CB07494F-14A3-4420-9BF7-29969550476C}" type="sibTrans" cxnId="{38EC4EEA-B81E-444B-8743-7D4CCC09E0C6}">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1C15BBAF-E7CE-4C15-A74E-ACE8BE57DEA8}">
      <dgm:prSet custT="1"/>
      <dgm:spPr/>
      <dgm:t>
        <a:bodyPr/>
        <a:lstStyle/>
        <a:p>
          <a:pPr rtl="0"/>
          <a:r>
            <a:rPr lang="ru-RU" sz="1200" b="1" dirty="0">
              <a:solidFill>
                <a:schemeClr val="tx1"/>
              </a:solidFill>
              <a:latin typeface="Segoe UI" panose="020B0502040204020203" pitchFamily="34" charset="0"/>
              <a:ea typeface="Segoe UI" panose="020B0502040204020203" pitchFamily="34" charset="0"/>
              <a:cs typeface="Segoe UI" panose="020B0502040204020203" pitchFamily="34" charset="0"/>
            </a:rPr>
            <a:t>Развитие активов (ресурсной базы)</a:t>
          </a:r>
          <a:endParaRPr lang="hu-HU" sz="12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dgm:t>
    </dgm:pt>
    <dgm:pt modelId="{403BCF08-258B-4E2B-A833-E04F747A7547}" type="parTrans" cxnId="{745B0A24-178D-4681-A448-A4C6C0B82984}">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F40A82B2-4ED2-42A6-98C9-53B9A2BDF4AC}" type="sibTrans" cxnId="{745B0A24-178D-4681-A448-A4C6C0B82984}">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E7F6031A-B426-456C-8327-FE05EB4997A1}">
      <dgm:prSet custT="1"/>
      <dgm:spPr/>
      <dgm:t>
        <a:bodyPr/>
        <a:lstStyle/>
        <a:p>
          <a:pPr rtl="0"/>
          <a:r>
            <a:rPr lang="hu-HU" sz="1200" b="1" dirty="0">
              <a:latin typeface="Segoe UI" panose="020B0502040204020203" pitchFamily="34" charset="0"/>
              <a:ea typeface="Segoe UI" panose="020B0502040204020203" pitchFamily="34" charset="0"/>
              <a:cs typeface="Segoe UI" panose="020B0502040204020203" pitchFamily="34" charset="0"/>
            </a:rPr>
            <a:t>IV. </a:t>
          </a:r>
          <a:r>
            <a:rPr lang="ru-RU" sz="1200" b="1" dirty="0">
              <a:latin typeface="Segoe UI" panose="020B0502040204020203" pitchFamily="34" charset="0"/>
              <a:ea typeface="Segoe UI" panose="020B0502040204020203" pitchFamily="34" charset="0"/>
              <a:cs typeface="Segoe UI" panose="020B0502040204020203" pitchFamily="34" charset="0"/>
            </a:rPr>
            <a:t>Обязательства по предоставлению отчётности и информированию, установленные законом</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8FC5A929-D73C-4557-AB4E-AFEEF18BD386}" type="parTrans" cxnId="{837955F8-5C99-4604-8BF4-FAF9B1BAA561}">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85AED273-1387-4FA2-94E0-D269D1CD181F}" type="sibTrans" cxnId="{837955F8-5C99-4604-8BF4-FAF9B1BAA561}">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29131150-3C68-4DFA-A868-99F194A43016}">
      <dgm:prSet custT="1"/>
      <dgm:spPr/>
      <dgm:t>
        <a:bodyPr/>
        <a:lstStyle/>
        <a:p>
          <a:pPr rtl="0"/>
          <a:r>
            <a:rPr lang="ru-RU" sz="1200" b="1" dirty="0">
              <a:solidFill>
                <a:srgbClr val="FF0000"/>
              </a:solidFill>
              <a:latin typeface="Segoe UI" panose="020B0502040204020203" pitchFamily="34" charset="0"/>
              <a:ea typeface="Segoe UI" panose="020B0502040204020203" pitchFamily="34" charset="0"/>
              <a:cs typeface="Segoe UI" panose="020B0502040204020203" pitchFamily="34" charset="0"/>
            </a:rPr>
            <a:t>Перераспределение бюджетных ассигнований</a:t>
          </a:r>
          <a:endParaRPr lang="hu-HU" sz="12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dgm:t>
    </dgm:pt>
    <dgm:pt modelId="{EEC2D74F-4582-4305-A1E1-7DCBD649010F}" type="parTrans" cxnId="{B346F2C0-B536-4F47-99A1-469FDB232B22}">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AB8D3A7F-D1C5-4C25-A60F-DEF97E1D9064}" type="sibTrans" cxnId="{B346F2C0-B536-4F47-99A1-469FDB232B22}">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E9CC102D-79F2-4F52-8405-3F774B2D4F19}">
      <dgm:prSet custT="1"/>
      <dgm:spPr/>
      <dgm:t>
        <a:bodyPr/>
        <a:lstStyle/>
        <a:p>
          <a:pPr rtl="0"/>
          <a:r>
            <a:rPr lang="ru-RU" sz="1200" b="1" dirty="0">
              <a:solidFill>
                <a:srgbClr val="FF0000"/>
              </a:solidFill>
              <a:latin typeface="Segoe UI" panose="020B0502040204020203" pitchFamily="34" charset="0"/>
              <a:ea typeface="Segoe UI" panose="020B0502040204020203" pitchFamily="34" charset="0"/>
              <a:cs typeface="Segoe UI" panose="020B0502040204020203" pitchFamily="34" charset="0"/>
            </a:rPr>
            <a:t>Резервные ассигнования</a:t>
          </a:r>
          <a:endParaRPr lang="hu-HU" sz="12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dgm:t>
    </dgm:pt>
    <dgm:pt modelId="{46A5ACB1-C662-4E12-BF7F-BBE4F16C964E}" type="parTrans" cxnId="{02E5E219-F79B-46AC-A4EE-62CD94A01CDA}">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ED0E5B70-E49D-4362-9B96-CC862457D420}" type="sibTrans" cxnId="{02E5E219-F79B-46AC-A4EE-62CD94A01CDA}">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447F2E36-EE3F-4C92-9DA6-7BC6074BAB33}">
      <dgm:prSet custT="1"/>
      <dgm:spPr/>
      <dgm:t>
        <a:bodyPr/>
        <a:lstStyle/>
        <a:p>
          <a:pPr rtl="0"/>
          <a:r>
            <a:rPr lang="ru-RU" sz="1200" b="1" dirty="0">
              <a:solidFill>
                <a:srgbClr val="FF0000"/>
              </a:solidFill>
              <a:latin typeface="Segoe UI" panose="020B0502040204020203" pitchFamily="34" charset="0"/>
              <a:ea typeface="Segoe UI" panose="020B0502040204020203" pitchFamily="34" charset="0"/>
              <a:cs typeface="Segoe UI" panose="020B0502040204020203" pitchFamily="34" charset="0"/>
            </a:rPr>
            <a:t>Государственные гарантии</a:t>
          </a:r>
          <a:endParaRPr lang="hu-HU" sz="12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dgm:t>
    </dgm:pt>
    <dgm:pt modelId="{8E176F79-ACD8-4E83-86AD-F4C1FACEE2DD}" type="parTrans" cxnId="{C563D261-959F-416D-ACFC-ABFC3503D100}">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93837FF9-10E9-40A6-A24F-BDA46F711C00}" type="sibTrans" cxnId="{C563D261-959F-416D-ACFC-ABFC3503D100}">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449F50D7-272A-4193-AC59-8D8586B10637}">
      <dgm:prSet custT="1"/>
      <dgm:spPr/>
      <dgm:t>
        <a:bodyPr/>
        <a:lstStyle/>
        <a:p>
          <a:pPr rtl="0"/>
          <a:r>
            <a:rPr lang="hu-HU" sz="1200" b="1" dirty="0">
              <a:latin typeface="Segoe UI" panose="020B0502040204020203" pitchFamily="34" charset="0"/>
              <a:ea typeface="Segoe UI" panose="020B0502040204020203" pitchFamily="34" charset="0"/>
              <a:cs typeface="Segoe UI" panose="020B0502040204020203" pitchFamily="34" charset="0"/>
            </a:rPr>
            <a:t>V. </a:t>
          </a:r>
          <a:r>
            <a:rPr lang="ru-RU" sz="1200" b="1" dirty="0">
              <a:solidFill>
                <a:srgbClr val="FF0000"/>
              </a:solidFill>
              <a:latin typeface="Segoe UI" panose="020B0502040204020203" pitchFamily="34" charset="0"/>
              <a:ea typeface="Segoe UI" panose="020B0502040204020203" pitchFamily="34" charset="0"/>
              <a:cs typeface="Segoe UI" panose="020B0502040204020203" pitchFamily="34" charset="0"/>
            </a:rPr>
            <a:t>Разрешения </a:t>
          </a:r>
          <a:endParaRPr lang="hu-HU" sz="12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dgm:t>
    </dgm:pt>
    <dgm:pt modelId="{603E553C-CA05-486E-939B-78676B472BA7}" type="parTrans" cxnId="{34395B3D-C61B-4462-B15D-FDBD34D74538}">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4BCCFED5-846A-415C-B62B-8A5F1B000860}" type="sibTrans" cxnId="{34395B3D-C61B-4462-B15D-FDBD34D74538}">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95DDB742-7BFE-45AB-AB7E-FD761EE0BE9D}">
      <dgm:prSet custT="1"/>
      <dgm:spPr/>
      <dgm:t>
        <a:bodyPr/>
        <a:lstStyle/>
        <a:p>
          <a:pPr rtl="0"/>
          <a:r>
            <a:rPr lang="hu-HU" sz="1200" b="1" dirty="0">
              <a:latin typeface="Segoe UI" panose="020B0502040204020203" pitchFamily="34" charset="0"/>
              <a:ea typeface="Segoe UI" panose="020B0502040204020203" pitchFamily="34" charset="0"/>
              <a:cs typeface="Segoe UI" panose="020B0502040204020203" pitchFamily="34" charset="0"/>
            </a:rPr>
            <a:t>VI. </a:t>
          </a:r>
          <a:r>
            <a:rPr lang="ru-RU" sz="1200" b="1" dirty="0">
              <a:latin typeface="Segoe UI" panose="020B0502040204020203" pitchFamily="34" charset="0"/>
              <a:ea typeface="Segoe UI" panose="020B0502040204020203" pitchFamily="34" charset="0"/>
              <a:cs typeface="Segoe UI" panose="020B0502040204020203" pitchFamily="34" charset="0"/>
            </a:rPr>
            <a:t>Долг и дефицит государственного сектора по методике Европейского Союза </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DE89E666-B782-40B3-A013-58B6368AB20D}" type="parTrans" cxnId="{ADAD1D12-8DA1-4DD7-8B1C-2A53EF2CA779}">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13A648A3-9D70-42D5-869E-4A34DEFF0701}" type="sibTrans" cxnId="{ADAD1D12-8DA1-4DD7-8B1C-2A53EF2CA779}">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09DC5491-F18F-4006-85C1-9E91FC1F656F}">
      <dgm:prSet custT="1"/>
      <dgm:spPr/>
      <dgm:t>
        <a:bodyPr/>
        <a:lstStyle/>
        <a:p>
          <a:pPr rtl="0"/>
          <a:r>
            <a:rPr lang="hu-HU" sz="1200" b="1" dirty="0">
              <a:latin typeface="Segoe UI" panose="020B0502040204020203" pitchFamily="34" charset="0"/>
              <a:ea typeface="Segoe UI" panose="020B0502040204020203" pitchFamily="34" charset="0"/>
              <a:cs typeface="Segoe UI" panose="020B0502040204020203" pitchFamily="34" charset="0"/>
            </a:rPr>
            <a:t>E. </a:t>
          </a:r>
          <a:r>
            <a:rPr lang="ru-RU" sz="1200" b="1" dirty="0">
              <a:latin typeface="Segoe UI" panose="020B0502040204020203" pitchFamily="34" charset="0"/>
              <a:ea typeface="Segoe UI" panose="020B0502040204020203" pitchFamily="34" charset="0"/>
              <a:cs typeface="Segoe UI" panose="020B0502040204020203" pitchFamily="34" charset="0"/>
            </a:rPr>
            <a:t>Подробные пояснения к проекту отчёта</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1B57CB20-4D19-4C0A-B746-7256038412E3}" type="parTrans" cxnId="{BDA2304F-91C2-448F-AD13-4E270E68A756}">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4A71E738-5E3B-4D00-86A8-B4531652BB8D}" type="sibTrans" cxnId="{BDA2304F-91C2-448F-AD13-4E270E68A756}">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F5AFE840-306F-47A8-B2F3-F46E12206CFE}">
      <dgm:prSet custT="1"/>
      <dgm:spPr/>
      <dgm:t>
        <a:bodyPr/>
        <a:lstStyle/>
        <a:p>
          <a:pPr rtl="0"/>
          <a:r>
            <a:rPr lang="hu-HU" sz="1200" b="1" dirty="0">
              <a:latin typeface="Segoe UI" panose="020B0502040204020203" pitchFamily="34" charset="0"/>
              <a:ea typeface="Segoe UI" panose="020B0502040204020203" pitchFamily="34" charset="0"/>
              <a:cs typeface="Segoe UI" panose="020B0502040204020203" pitchFamily="34" charset="0"/>
            </a:rPr>
            <a:t>F. </a:t>
          </a:r>
          <a:r>
            <a:rPr lang="ru-RU" sz="1200" b="1" dirty="0">
              <a:latin typeface="Segoe UI" panose="020B0502040204020203" pitchFamily="34" charset="0"/>
              <a:ea typeface="Segoe UI" panose="020B0502040204020203" pitchFamily="34" charset="0"/>
              <a:cs typeface="Segoe UI" panose="020B0502040204020203" pitchFamily="34" charset="0"/>
            </a:rPr>
            <a:t>Приложения к общим пояснениям (основные таблицы)</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57479BAC-BFCA-4170-8279-9CBA4DAB147D}" type="parTrans" cxnId="{46178095-60D2-46DC-A887-6F9A62479E56}">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A3EEF658-0812-4E3F-9080-739082DF4A4E}" type="sibTrans" cxnId="{46178095-60D2-46DC-A887-6F9A62479E56}">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2B27FA16-3B6A-4AC5-967F-4ED5CE7331C0}">
      <dgm:prSet custT="1"/>
      <dgm:spPr/>
      <dgm:t>
        <a:bodyPr/>
        <a:lstStyle/>
        <a:p>
          <a:pPr rtl="0"/>
          <a:r>
            <a:rPr lang="ru-RU" sz="1200" b="1" dirty="0">
              <a:latin typeface="Segoe UI" panose="020B0502040204020203" pitchFamily="34" charset="0"/>
              <a:ea typeface="Segoe UI" panose="020B0502040204020203" pitchFamily="34" charset="0"/>
              <a:cs typeface="Segoe UI" panose="020B0502040204020203" pitchFamily="34" charset="0"/>
            </a:rPr>
            <a:t>Макроэкономические показатели</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B0008299-3058-4A86-BE0E-ACA771FCE123}" type="parTrans" cxnId="{6C2C3603-B2DE-4BA1-A3BB-B148CBEA83A0}">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85A6BB02-EAE0-401C-8F83-7DAB1F6C17A9}" type="sibTrans" cxnId="{6C2C3603-B2DE-4BA1-A3BB-B148CBEA83A0}">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EE022622-9DCB-4B66-BE70-BFF60A533E46}">
      <dgm:prSet custT="1"/>
      <dgm:spPr/>
      <dgm:t>
        <a:bodyPr/>
        <a:lstStyle/>
        <a:p>
          <a:pPr rtl="0"/>
          <a:r>
            <a:rPr lang="ru-RU" sz="1200" b="1" dirty="0">
              <a:latin typeface="Segoe UI" panose="020B0502040204020203" pitchFamily="34" charset="0"/>
              <a:ea typeface="Segoe UI" panose="020B0502040204020203" pitchFamily="34" charset="0"/>
              <a:cs typeface="Segoe UI" panose="020B0502040204020203" pitchFamily="34" charset="0"/>
            </a:rPr>
            <a:t>Итоговая информация по национальному бюджету</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C30050FB-70FA-408C-BA33-543A47BC4015}" type="parTrans" cxnId="{2FDEE9DB-D79F-400A-8B69-C9C4F8A19699}">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06BF2F8A-3FBB-48D1-BE26-E99639A68289}" type="sibTrans" cxnId="{2FDEE9DB-D79F-400A-8B69-C9C4F8A19699}">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18F891BF-D459-4C49-A48A-C462AC18AE97}">
      <dgm:prSet custT="1"/>
      <dgm:spPr/>
      <dgm:t>
        <a:bodyPr/>
        <a:lstStyle/>
        <a:p>
          <a:pPr rtl="0"/>
          <a:r>
            <a:rPr lang="ru-RU" sz="1200" b="1"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Работа государственных ведомств и агентств и перенос средств по разделам бюджета </a:t>
          </a:r>
          <a:endParaRPr lang="hu-HU" sz="12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dgm:t>
    </dgm:pt>
    <dgm:pt modelId="{BF56384F-E093-450C-ABA5-B39006F5C9D0}" type="parTrans" cxnId="{E5D08220-79D4-403E-8658-DA2E858DACD9}">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0FB66A36-DE69-422D-8314-146839182AC8}" type="sibTrans" cxnId="{E5D08220-79D4-403E-8658-DA2E858DACD9}">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FC65E3A8-886C-41E4-91D3-4A9C368C5DD9}">
      <dgm:prSet custT="1"/>
      <dgm:spPr/>
      <dgm:t>
        <a:bodyPr/>
        <a:lstStyle/>
        <a:p>
          <a:pPr rtl="0"/>
          <a:r>
            <a:rPr lang="ru-RU" sz="1200" b="1"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Данные о государственной собственности</a:t>
          </a:r>
          <a:endParaRPr lang="hu-HU" sz="12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dgm:t>
    </dgm:pt>
    <dgm:pt modelId="{74BF5BA6-A04A-4DCA-B1AE-CA13AC665FDC}" type="parTrans" cxnId="{F76EB54A-A4ED-4B1D-B073-3A7CBA9F9C62}">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03D43BA0-39B1-4226-806D-691D93BF0402}" type="sibTrans" cxnId="{F76EB54A-A4ED-4B1D-B073-3A7CBA9F9C62}">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00677E52-CE2A-4AF4-AE4D-131584FA3EBB}">
      <dgm:prSet custT="1"/>
      <dgm:spPr/>
      <dgm:t>
        <a:bodyPr/>
        <a:lstStyle/>
        <a:p>
          <a:pPr rtl="0"/>
          <a:r>
            <a:rPr lang="ru-RU" sz="1200" b="1"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Данные по гарантиям, взятым на себя правительством</a:t>
          </a:r>
          <a:endParaRPr lang="hu-HU" sz="12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dgm:t>
    </dgm:pt>
    <dgm:pt modelId="{8DEF19EB-D4B2-4016-8125-E9E01D0B254A}" type="parTrans" cxnId="{4F659D07-E5E0-4B89-AD70-D88B69AC7398}">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6E43CAB7-09A7-4EC3-A630-56DBA1DCF29B}" type="sibTrans" cxnId="{4F659D07-E5E0-4B89-AD70-D88B69AC7398}">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67EA3C86-D8CC-4364-9A6D-FE359CEC3214}">
      <dgm:prSet custT="1"/>
      <dgm:spPr/>
      <dgm:t>
        <a:bodyPr/>
        <a:lstStyle/>
        <a:p>
          <a:pPr rtl="0"/>
          <a:r>
            <a:rPr lang="ru-RU" sz="1200" b="1" dirty="0">
              <a:latin typeface="Segoe UI" panose="020B0502040204020203" pitchFamily="34" charset="0"/>
              <a:ea typeface="Segoe UI" panose="020B0502040204020203" pitchFamily="34" charset="0"/>
              <a:cs typeface="Segoe UI" panose="020B0502040204020203" pitchFamily="34" charset="0"/>
            </a:rPr>
            <a:t>Статистика ЕС по государственному сектору</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6C5030F3-4F31-477F-ACF6-0EC4109BB645}" type="parTrans" cxnId="{3428E4F2-F7B9-446B-BB42-098A33B8B97B}">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47345E27-D01F-4FE3-AE29-A6D730EB0972}" type="sibTrans" cxnId="{3428E4F2-F7B9-446B-BB42-098A33B8B97B}">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EF0CADE8-8D4A-4691-8B65-784778F0CCEC}">
      <dgm:prSet custT="1"/>
      <dgm:spPr/>
      <dgm:t>
        <a:bodyPr/>
        <a:lstStyle/>
        <a:p>
          <a:pPr rtl="0"/>
          <a:r>
            <a:rPr lang="ru-RU" sz="1200" b="1" dirty="0">
              <a:latin typeface="Segoe UI" panose="020B0502040204020203" pitchFamily="34" charset="0"/>
              <a:ea typeface="Segoe UI" panose="020B0502040204020203" pitchFamily="34" charset="0"/>
              <a:cs typeface="Segoe UI" panose="020B0502040204020203" pitchFamily="34" charset="0"/>
            </a:rPr>
            <a:t>Динамика основных показателей государственного сектора </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219AE103-A764-4B4E-9636-87CC458414D7}" type="parTrans" cxnId="{8337CF5C-2ED3-42C2-AD16-982F1A5710BD}">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6480F4CB-B299-4FA3-91B0-B5E6239E0493}" type="sibTrans" cxnId="{8337CF5C-2ED3-42C2-AD16-982F1A5710BD}">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5DF9FD9B-84DD-4BB0-8F05-2C7F912C1D1C}">
      <dgm:prSet custT="1"/>
      <dgm:spPr/>
      <dgm:t>
        <a:bodyPr/>
        <a:lstStyle/>
        <a:p>
          <a:pPr rtl="0"/>
          <a:r>
            <a:rPr lang="ru-RU" sz="1200" b="1" dirty="0">
              <a:latin typeface="Segoe UI" panose="020B0502040204020203" pitchFamily="34" charset="0"/>
              <a:ea typeface="Segoe UI" panose="020B0502040204020203" pitchFamily="34" charset="0"/>
              <a:cs typeface="Segoe UI" panose="020B0502040204020203" pitchFamily="34" charset="0"/>
            </a:rPr>
            <a:t>Краткое представление венгерской государственной финансовой статистики в информационных сервисах ЕС</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18AED58A-4548-4B34-A9D6-B4D5A9B5DEEF}" type="parTrans" cxnId="{0AA73FD5-145C-4EB7-94B3-B06206032D80}">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32A36D84-07DB-4D58-97BE-C15ABAC927EA}" type="sibTrans" cxnId="{0AA73FD5-145C-4EB7-94B3-B06206032D80}">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F055E44F-ACBE-47A1-9640-D1752D1E7D0C}">
      <dgm:prSet custT="1"/>
      <dgm:spPr/>
      <dgm:t>
        <a:bodyPr/>
        <a:lstStyle/>
        <a:p>
          <a:pPr rtl="0"/>
          <a:r>
            <a:rPr lang="ru-RU" sz="1200" b="1">
              <a:latin typeface="Segoe UI" panose="020B0502040204020203" pitchFamily="34" charset="0"/>
              <a:ea typeface="Segoe UI" panose="020B0502040204020203" pitchFamily="34" charset="0"/>
              <a:cs typeface="Segoe UI" panose="020B0502040204020203" pitchFamily="34" charset="0"/>
            </a:rPr>
            <a:t>Функциональные расходы</a:t>
          </a:r>
          <a:r>
            <a:rPr lang="hu-HU" sz="1200" b="1">
              <a:latin typeface="Segoe UI" panose="020B0502040204020203" pitchFamily="34" charset="0"/>
              <a:ea typeface="Segoe UI" panose="020B0502040204020203" pitchFamily="34" charset="0"/>
              <a:cs typeface="Segoe UI" panose="020B0502040204020203" pitchFamily="34" charset="0"/>
            </a:rPr>
            <a:t> </a:t>
          </a:r>
          <a:r>
            <a:rPr lang="ru-RU" sz="1200" b="1" dirty="0">
              <a:latin typeface="Segoe UI" panose="020B0502040204020203" pitchFamily="34" charset="0"/>
              <a:ea typeface="Segoe UI" panose="020B0502040204020203" pitchFamily="34" charset="0"/>
              <a:cs typeface="Segoe UI" panose="020B0502040204020203" pitchFamily="34" charset="0"/>
            </a:rPr>
            <a:t>государственного сектора в странах ЕС </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DF75A881-3E80-4F77-9B57-3E6EA7C5D8FA}" type="parTrans" cxnId="{FAFA7717-78D8-49F2-B541-6D9667D24F03}">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44AD3359-C46D-4DA0-89C6-728BFE2826F6}" type="sibTrans" cxnId="{FAFA7717-78D8-49F2-B541-6D9667D24F03}">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CF2C756D-7734-4F70-8789-30AAF6337161}">
      <dgm:prSet custT="1"/>
      <dgm:spPr/>
      <dgm:t>
        <a:bodyPr/>
        <a:lstStyle/>
        <a:p>
          <a:pPr rtl="0"/>
          <a:r>
            <a:rPr lang="hu-HU" sz="1200" b="1" dirty="0">
              <a:latin typeface="Segoe UI" panose="020B0502040204020203" pitchFamily="34" charset="0"/>
              <a:ea typeface="Segoe UI" panose="020B0502040204020203" pitchFamily="34" charset="0"/>
              <a:cs typeface="Segoe UI" panose="020B0502040204020203" pitchFamily="34" charset="0"/>
            </a:rPr>
            <a:t>G. </a:t>
          </a:r>
          <a:r>
            <a:rPr lang="ru-RU" sz="1200" b="1" dirty="0">
              <a:latin typeface="Segoe UI" panose="020B0502040204020203" pitchFamily="34" charset="0"/>
              <a:ea typeface="Segoe UI" panose="020B0502040204020203" pitchFamily="34" charset="0"/>
              <a:cs typeface="Segoe UI" panose="020B0502040204020203" pitchFamily="34" charset="0"/>
            </a:rPr>
            <a:t>Оценка разделов бюджета</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DFEBD9D2-FAD4-48ED-9A12-B0F6BA72EE46}" type="parTrans" cxnId="{68798445-363F-41E8-963B-715739FB5825}">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70A2745A-ADF2-4D60-8EA9-F72FB7589E50}" type="sibTrans" cxnId="{68798445-363F-41E8-963B-715739FB5825}">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999FB5DB-909A-44BB-AB34-809F54084406}" type="pres">
      <dgm:prSet presAssocID="{7363F6FD-732C-4AA2-90EC-A640B962B360}" presName="linear" presStyleCnt="0">
        <dgm:presLayoutVars>
          <dgm:animLvl val="lvl"/>
          <dgm:resizeHandles val="exact"/>
        </dgm:presLayoutVars>
      </dgm:prSet>
      <dgm:spPr/>
    </dgm:pt>
    <dgm:pt modelId="{E824FDEF-CACE-414D-912D-B900368B8336}" type="pres">
      <dgm:prSet presAssocID="{841096C8-657D-4F3D-83FF-CB9BDE024416}" presName="parentText" presStyleLbl="node1" presStyleIdx="0" presStyleCnt="8">
        <dgm:presLayoutVars>
          <dgm:chMax val="0"/>
          <dgm:bulletEnabled val="1"/>
        </dgm:presLayoutVars>
      </dgm:prSet>
      <dgm:spPr/>
    </dgm:pt>
    <dgm:pt modelId="{1342163C-B6D7-4F3F-9093-EF4DD0045B7E}" type="pres">
      <dgm:prSet presAssocID="{841096C8-657D-4F3D-83FF-CB9BDE024416}" presName="childText" presStyleLbl="revTx" presStyleIdx="0" presStyleCnt="4">
        <dgm:presLayoutVars>
          <dgm:bulletEnabled val="1"/>
        </dgm:presLayoutVars>
      </dgm:prSet>
      <dgm:spPr/>
    </dgm:pt>
    <dgm:pt modelId="{6B3D21DE-B5B6-4ABA-962C-97B0F6C43832}" type="pres">
      <dgm:prSet presAssocID="{E7F6031A-B426-456C-8327-FE05EB4997A1}" presName="parentText" presStyleLbl="node1" presStyleIdx="1" presStyleCnt="8">
        <dgm:presLayoutVars>
          <dgm:chMax val="0"/>
          <dgm:bulletEnabled val="1"/>
        </dgm:presLayoutVars>
      </dgm:prSet>
      <dgm:spPr/>
    </dgm:pt>
    <dgm:pt modelId="{3EAE1644-A844-4BE0-A2C1-332899A470AE}" type="pres">
      <dgm:prSet presAssocID="{E7F6031A-B426-456C-8327-FE05EB4997A1}" presName="childText" presStyleLbl="revTx" presStyleIdx="1" presStyleCnt="4">
        <dgm:presLayoutVars>
          <dgm:bulletEnabled val="1"/>
        </dgm:presLayoutVars>
      </dgm:prSet>
      <dgm:spPr/>
    </dgm:pt>
    <dgm:pt modelId="{A70A08FE-DB29-41A4-A618-36FE9D5517A2}" type="pres">
      <dgm:prSet presAssocID="{449F50D7-272A-4193-AC59-8D8586B10637}" presName="parentText" presStyleLbl="node1" presStyleIdx="2" presStyleCnt="8">
        <dgm:presLayoutVars>
          <dgm:chMax val="0"/>
          <dgm:bulletEnabled val="1"/>
        </dgm:presLayoutVars>
      </dgm:prSet>
      <dgm:spPr/>
    </dgm:pt>
    <dgm:pt modelId="{00A493E6-C1FC-4944-B910-0C1364C90643}" type="pres">
      <dgm:prSet presAssocID="{4BCCFED5-846A-415C-B62B-8A5F1B000860}" presName="spacer" presStyleCnt="0"/>
      <dgm:spPr/>
    </dgm:pt>
    <dgm:pt modelId="{2ADE2AE4-745E-4721-A306-0647D93A40B8}" type="pres">
      <dgm:prSet presAssocID="{95DDB742-7BFE-45AB-AB7E-FD761EE0BE9D}" presName="parentText" presStyleLbl="node1" presStyleIdx="3" presStyleCnt="8">
        <dgm:presLayoutVars>
          <dgm:chMax val="0"/>
          <dgm:bulletEnabled val="1"/>
        </dgm:presLayoutVars>
      </dgm:prSet>
      <dgm:spPr/>
    </dgm:pt>
    <dgm:pt modelId="{FF8A5222-1CE2-415A-A6BA-EC0655736D94}" type="pres">
      <dgm:prSet presAssocID="{13A648A3-9D70-42D5-869E-4A34DEFF0701}" presName="spacer" presStyleCnt="0"/>
      <dgm:spPr/>
    </dgm:pt>
    <dgm:pt modelId="{B54CA535-F451-4FF3-934C-E08CD52A8552}" type="pres">
      <dgm:prSet presAssocID="{09DC5491-F18F-4006-85C1-9E91FC1F656F}" presName="parentText" presStyleLbl="node1" presStyleIdx="4" presStyleCnt="8">
        <dgm:presLayoutVars>
          <dgm:chMax val="0"/>
          <dgm:bulletEnabled val="1"/>
        </dgm:presLayoutVars>
      </dgm:prSet>
      <dgm:spPr/>
    </dgm:pt>
    <dgm:pt modelId="{3E245EEE-ED6C-4FCB-8FFD-DD74A75F62E6}" type="pres">
      <dgm:prSet presAssocID="{4A71E738-5E3B-4D00-86A8-B4531652BB8D}" presName="spacer" presStyleCnt="0"/>
      <dgm:spPr/>
    </dgm:pt>
    <dgm:pt modelId="{0614A90F-E954-48DD-8127-8EAC4D0B41CA}" type="pres">
      <dgm:prSet presAssocID="{F5AFE840-306F-47A8-B2F3-F46E12206CFE}" presName="parentText" presStyleLbl="node1" presStyleIdx="5" presStyleCnt="8">
        <dgm:presLayoutVars>
          <dgm:chMax val="0"/>
          <dgm:bulletEnabled val="1"/>
        </dgm:presLayoutVars>
      </dgm:prSet>
      <dgm:spPr/>
    </dgm:pt>
    <dgm:pt modelId="{F527E740-AA01-45CA-A3A2-8A023C2D33FA}" type="pres">
      <dgm:prSet presAssocID="{F5AFE840-306F-47A8-B2F3-F46E12206CFE}" presName="childText" presStyleLbl="revTx" presStyleIdx="2" presStyleCnt="4">
        <dgm:presLayoutVars>
          <dgm:bulletEnabled val="1"/>
        </dgm:presLayoutVars>
      </dgm:prSet>
      <dgm:spPr/>
    </dgm:pt>
    <dgm:pt modelId="{D80BE5AA-A9F8-470F-B14E-BFAE353D701F}" type="pres">
      <dgm:prSet presAssocID="{67EA3C86-D8CC-4364-9A6D-FE359CEC3214}" presName="parentText" presStyleLbl="node1" presStyleIdx="6" presStyleCnt="8">
        <dgm:presLayoutVars>
          <dgm:chMax val="0"/>
          <dgm:bulletEnabled val="1"/>
        </dgm:presLayoutVars>
      </dgm:prSet>
      <dgm:spPr/>
    </dgm:pt>
    <dgm:pt modelId="{E4B2E0F9-09E4-4B99-9E75-D564AFD2BBF6}" type="pres">
      <dgm:prSet presAssocID="{67EA3C86-D8CC-4364-9A6D-FE359CEC3214}" presName="childText" presStyleLbl="revTx" presStyleIdx="3" presStyleCnt="4">
        <dgm:presLayoutVars>
          <dgm:bulletEnabled val="1"/>
        </dgm:presLayoutVars>
      </dgm:prSet>
      <dgm:spPr/>
    </dgm:pt>
    <dgm:pt modelId="{26231965-D5E8-43B5-A3DE-6EBA35088AB3}" type="pres">
      <dgm:prSet presAssocID="{CF2C756D-7734-4F70-8789-30AAF6337161}" presName="parentText" presStyleLbl="node1" presStyleIdx="7" presStyleCnt="8">
        <dgm:presLayoutVars>
          <dgm:chMax val="0"/>
          <dgm:bulletEnabled val="1"/>
        </dgm:presLayoutVars>
      </dgm:prSet>
      <dgm:spPr/>
    </dgm:pt>
  </dgm:ptLst>
  <dgm:cxnLst>
    <dgm:cxn modelId="{F42C6001-09C1-4103-841E-78373D502771}" srcId="{7363F6FD-732C-4AA2-90EC-A640B962B360}" destId="{841096C8-657D-4F3D-83FF-CB9BDE024416}" srcOrd="0" destOrd="0" parTransId="{681C90B7-D2AC-406E-B5D3-383D0B78D218}" sibTransId="{B00BAD8C-79FB-4B85-9D71-01C6B6C8A04B}"/>
    <dgm:cxn modelId="{6C2C3603-B2DE-4BA1-A3BB-B148CBEA83A0}" srcId="{F5AFE840-306F-47A8-B2F3-F46E12206CFE}" destId="{2B27FA16-3B6A-4AC5-967F-4ED5CE7331C0}" srcOrd="0" destOrd="0" parTransId="{B0008299-3058-4A86-BE0E-ACA771FCE123}" sibTransId="{85A6BB02-EAE0-401C-8F83-7DAB1F6C17A9}"/>
    <dgm:cxn modelId="{8F3B7E03-6A24-4075-89F1-ABA2F9B8EC5E}" type="presOf" srcId="{CF2C756D-7734-4F70-8789-30AAF6337161}" destId="{26231965-D5E8-43B5-A3DE-6EBA35088AB3}" srcOrd="0" destOrd="0" presId="urn:microsoft.com/office/officeart/2005/8/layout/vList2"/>
    <dgm:cxn modelId="{4F659D07-E5E0-4B89-AD70-D88B69AC7398}" srcId="{F5AFE840-306F-47A8-B2F3-F46E12206CFE}" destId="{00677E52-CE2A-4AF4-AE4D-131584FA3EBB}" srcOrd="4" destOrd="0" parTransId="{8DEF19EB-D4B2-4016-8125-E9E01D0B254A}" sibTransId="{6E43CAB7-09A7-4EC3-A630-56DBA1DCF29B}"/>
    <dgm:cxn modelId="{E8D34E09-2D8C-41CF-8742-D434EE1B8EF0}" type="presOf" srcId="{841096C8-657D-4F3D-83FF-CB9BDE024416}" destId="{E824FDEF-CACE-414D-912D-B900368B8336}" srcOrd="0" destOrd="0" presId="urn:microsoft.com/office/officeart/2005/8/layout/vList2"/>
    <dgm:cxn modelId="{ADAD1D12-8DA1-4DD7-8B1C-2A53EF2CA779}" srcId="{7363F6FD-732C-4AA2-90EC-A640B962B360}" destId="{95DDB742-7BFE-45AB-AB7E-FD761EE0BE9D}" srcOrd="3" destOrd="0" parTransId="{DE89E666-B782-40B3-A013-58B6368AB20D}" sibTransId="{13A648A3-9D70-42D5-869E-4A34DEFF0701}"/>
    <dgm:cxn modelId="{FAFA7717-78D8-49F2-B541-6D9667D24F03}" srcId="{67EA3C86-D8CC-4364-9A6D-FE359CEC3214}" destId="{F055E44F-ACBE-47A1-9640-D1752D1E7D0C}" srcOrd="2" destOrd="0" parTransId="{DF75A881-3E80-4F77-9B57-3E6EA7C5D8FA}" sibTransId="{44AD3359-C46D-4DA0-89C6-728BFE2826F6}"/>
    <dgm:cxn modelId="{661A9917-86CE-4555-A81E-F0C276CDFA6C}" type="presOf" srcId="{5DF9FD9B-84DD-4BB0-8F05-2C7F912C1D1C}" destId="{E4B2E0F9-09E4-4B99-9E75-D564AFD2BBF6}" srcOrd="0" destOrd="1" presId="urn:microsoft.com/office/officeart/2005/8/layout/vList2"/>
    <dgm:cxn modelId="{02E5E219-F79B-46AC-A4EE-62CD94A01CDA}" srcId="{E7F6031A-B426-456C-8327-FE05EB4997A1}" destId="{E9CC102D-79F2-4F52-8405-3F774B2D4F19}" srcOrd="1" destOrd="0" parTransId="{46A5ACB1-C662-4E12-BF7F-BBE4F16C964E}" sibTransId="{ED0E5B70-E49D-4362-9B96-CC862457D420}"/>
    <dgm:cxn modelId="{E5D08220-79D4-403E-8658-DA2E858DACD9}" srcId="{F5AFE840-306F-47A8-B2F3-F46E12206CFE}" destId="{18F891BF-D459-4C49-A48A-C462AC18AE97}" srcOrd="2" destOrd="0" parTransId="{BF56384F-E093-450C-ABA5-B39006F5C9D0}" sibTransId="{0FB66A36-DE69-422D-8314-146839182AC8}"/>
    <dgm:cxn modelId="{745B0A24-178D-4681-A448-A4C6C0B82984}" srcId="{841096C8-657D-4F3D-83FF-CB9BDE024416}" destId="{1C15BBAF-E7CE-4C15-A74E-ACE8BE57DEA8}" srcOrd="1" destOrd="0" parTransId="{403BCF08-258B-4E2B-A833-E04F747A7547}" sibTransId="{F40A82B2-4ED2-42A6-98C9-53B9A2BDF4AC}"/>
    <dgm:cxn modelId="{AC899E28-CCF8-448D-99F1-3841019EDA45}" type="presOf" srcId="{EE022622-9DCB-4B66-BE70-BFF60A533E46}" destId="{F527E740-AA01-45CA-A3A2-8A023C2D33FA}" srcOrd="0" destOrd="1" presId="urn:microsoft.com/office/officeart/2005/8/layout/vList2"/>
    <dgm:cxn modelId="{68465C29-9058-4666-9DE0-2681E03422B9}" type="presOf" srcId="{1C15BBAF-E7CE-4C15-A74E-ACE8BE57DEA8}" destId="{1342163C-B6D7-4F3F-9093-EF4DD0045B7E}" srcOrd="0" destOrd="1" presId="urn:microsoft.com/office/officeart/2005/8/layout/vList2"/>
    <dgm:cxn modelId="{3B730D2F-FC1B-4EE4-95FA-41645977240E}" type="presOf" srcId="{161F9A37-56B6-4FC1-AF0F-31E7B406CECF}" destId="{1342163C-B6D7-4F3F-9093-EF4DD0045B7E}" srcOrd="0" destOrd="0" presId="urn:microsoft.com/office/officeart/2005/8/layout/vList2"/>
    <dgm:cxn modelId="{34395B3D-C61B-4462-B15D-FDBD34D74538}" srcId="{7363F6FD-732C-4AA2-90EC-A640B962B360}" destId="{449F50D7-272A-4193-AC59-8D8586B10637}" srcOrd="2" destOrd="0" parTransId="{603E553C-CA05-486E-939B-78676B472BA7}" sibTransId="{4BCCFED5-846A-415C-B62B-8A5F1B000860}"/>
    <dgm:cxn modelId="{8337CF5C-2ED3-42C2-AD16-982F1A5710BD}" srcId="{67EA3C86-D8CC-4364-9A6D-FE359CEC3214}" destId="{EF0CADE8-8D4A-4691-8B65-784778F0CCEC}" srcOrd="0" destOrd="0" parTransId="{219AE103-A764-4B4E-9636-87CC458414D7}" sibTransId="{6480F4CB-B299-4FA3-91B0-B5E6239E0493}"/>
    <dgm:cxn modelId="{E56B305D-56E1-43D4-9420-7D26FCB968C5}" type="presOf" srcId="{F5AFE840-306F-47A8-B2F3-F46E12206CFE}" destId="{0614A90F-E954-48DD-8127-8EAC4D0B41CA}" srcOrd="0" destOrd="0" presId="urn:microsoft.com/office/officeart/2005/8/layout/vList2"/>
    <dgm:cxn modelId="{75B27D5D-026B-4AC9-BA8D-02E68FF89E3C}" type="presOf" srcId="{FC65E3A8-886C-41E4-91D3-4A9C368C5DD9}" destId="{F527E740-AA01-45CA-A3A2-8A023C2D33FA}" srcOrd="0" destOrd="3" presId="urn:microsoft.com/office/officeart/2005/8/layout/vList2"/>
    <dgm:cxn modelId="{C563D261-959F-416D-ACFC-ABFC3503D100}" srcId="{E7F6031A-B426-456C-8327-FE05EB4997A1}" destId="{447F2E36-EE3F-4C92-9DA6-7BC6074BAB33}" srcOrd="2" destOrd="0" parTransId="{8E176F79-ACD8-4E83-86AD-F4C1FACEE2DD}" sibTransId="{93837FF9-10E9-40A6-A24F-BDA46F711C00}"/>
    <dgm:cxn modelId="{68798445-363F-41E8-963B-715739FB5825}" srcId="{7363F6FD-732C-4AA2-90EC-A640B962B360}" destId="{CF2C756D-7734-4F70-8789-30AAF6337161}" srcOrd="7" destOrd="0" parTransId="{DFEBD9D2-FAD4-48ED-9A12-B0F6BA72EE46}" sibTransId="{70A2745A-ADF2-4D60-8EA9-F72FB7589E50}"/>
    <dgm:cxn modelId="{0BACFD65-8B66-4DD0-A86F-79A3DEC80B9D}" type="presOf" srcId="{09DC5491-F18F-4006-85C1-9E91FC1F656F}" destId="{B54CA535-F451-4FF3-934C-E08CD52A8552}" srcOrd="0" destOrd="0" presId="urn:microsoft.com/office/officeart/2005/8/layout/vList2"/>
    <dgm:cxn modelId="{55930E46-2EF0-44A2-88C2-87BE0459C9D9}" type="presOf" srcId="{449F50D7-272A-4193-AC59-8D8586B10637}" destId="{A70A08FE-DB29-41A4-A618-36FE9D5517A2}" srcOrd="0" destOrd="0" presId="urn:microsoft.com/office/officeart/2005/8/layout/vList2"/>
    <dgm:cxn modelId="{F76EB54A-A4ED-4B1D-B073-3A7CBA9F9C62}" srcId="{F5AFE840-306F-47A8-B2F3-F46E12206CFE}" destId="{FC65E3A8-886C-41E4-91D3-4A9C368C5DD9}" srcOrd="3" destOrd="0" parTransId="{74BF5BA6-A04A-4DCA-B1AE-CA13AC665FDC}" sibTransId="{03D43BA0-39B1-4226-806D-691D93BF0402}"/>
    <dgm:cxn modelId="{7B4FC74E-76B4-417E-B0BA-FCED7C5CBDCF}" type="presOf" srcId="{00677E52-CE2A-4AF4-AE4D-131584FA3EBB}" destId="{F527E740-AA01-45CA-A3A2-8A023C2D33FA}" srcOrd="0" destOrd="4" presId="urn:microsoft.com/office/officeart/2005/8/layout/vList2"/>
    <dgm:cxn modelId="{BDA2304F-91C2-448F-AD13-4E270E68A756}" srcId="{7363F6FD-732C-4AA2-90EC-A640B962B360}" destId="{09DC5491-F18F-4006-85C1-9E91FC1F656F}" srcOrd="4" destOrd="0" parTransId="{1B57CB20-4D19-4C0A-B746-7256038412E3}" sibTransId="{4A71E738-5E3B-4D00-86A8-B4531652BB8D}"/>
    <dgm:cxn modelId="{F509734F-7BE4-426D-AB5D-420DC4BE929C}" type="presOf" srcId="{18F891BF-D459-4C49-A48A-C462AC18AE97}" destId="{F527E740-AA01-45CA-A3A2-8A023C2D33FA}" srcOrd="0" destOrd="2" presId="urn:microsoft.com/office/officeart/2005/8/layout/vList2"/>
    <dgm:cxn modelId="{7E4DE879-A209-4237-BCD7-75C99A31FEA2}" type="presOf" srcId="{447F2E36-EE3F-4C92-9DA6-7BC6074BAB33}" destId="{3EAE1644-A844-4BE0-A2C1-332899A470AE}" srcOrd="0" destOrd="2" presId="urn:microsoft.com/office/officeart/2005/8/layout/vList2"/>
    <dgm:cxn modelId="{62D7257D-D23F-4522-8515-0DB0D33AB27C}" type="presOf" srcId="{F055E44F-ACBE-47A1-9640-D1752D1E7D0C}" destId="{E4B2E0F9-09E4-4B99-9E75-D564AFD2BBF6}" srcOrd="0" destOrd="2" presId="urn:microsoft.com/office/officeart/2005/8/layout/vList2"/>
    <dgm:cxn modelId="{3B719086-3268-4B13-BDFE-E11FE8579326}" type="presOf" srcId="{95DDB742-7BFE-45AB-AB7E-FD761EE0BE9D}" destId="{2ADE2AE4-745E-4721-A306-0647D93A40B8}" srcOrd="0" destOrd="0" presId="urn:microsoft.com/office/officeart/2005/8/layout/vList2"/>
    <dgm:cxn modelId="{F1C1A288-83A7-445B-9B21-57FCB0FD3F91}" type="presOf" srcId="{2B27FA16-3B6A-4AC5-967F-4ED5CE7331C0}" destId="{F527E740-AA01-45CA-A3A2-8A023C2D33FA}" srcOrd="0" destOrd="0" presId="urn:microsoft.com/office/officeart/2005/8/layout/vList2"/>
    <dgm:cxn modelId="{46178095-60D2-46DC-A887-6F9A62479E56}" srcId="{7363F6FD-732C-4AA2-90EC-A640B962B360}" destId="{F5AFE840-306F-47A8-B2F3-F46E12206CFE}" srcOrd="5" destOrd="0" parTransId="{57479BAC-BFCA-4170-8279-9CBA4DAB147D}" sibTransId="{A3EEF658-0812-4E3F-9080-739082DF4A4E}"/>
    <dgm:cxn modelId="{3234F2A5-4019-4017-B29D-774C351FA958}" type="presOf" srcId="{E9CC102D-79F2-4F52-8405-3F774B2D4F19}" destId="{3EAE1644-A844-4BE0-A2C1-332899A470AE}" srcOrd="0" destOrd="1" presId="urn:microsoft.com/office/officeart/2005/8/layout/vList2"/>
    <dgm:cxn modelId="{56228FB6-31F4-42E1-B643-EA97DE5DF152}" type="presOf" srcId="{29131150-3C68-4DFA-A868-99F194A43016}" destId="{3EAE1644-A844-4BE0-A2C1-332899A470AE}" srcOrd="0" destOrd="0" presId="urn:microsoft.com/office/officeart/2005/8/layout/vList2"/>
    <dgm:cxn modelId="{B346F2C0-B536-4F47-99A1-469FDB232B22}" srcId="{E7F6031A-B426-456C-8327-FE05EB4997A1}" destId="{29131150-3C68-4DFA-A868-99F194A43016}" srcOrd="0" destOrd="0" parTransId="{EEC2D74F-4582-4305-A1E1-7DCBD649010F}" sibTransId="{AB8D3A7F-D1C5-4C25-A60F-DEF97E1D9064}"/>
    <dgm:cxn modelId="{42D543C3-2C03-4BDF-A2DA-25676C3C70E1}" type="presOf" srcId="{7363F6FD-732C-4AA2-90EC-A640B962B360}" destId="{999FB5DB-909A-44BB-AB34-809F54084406}" srcOrd="0" destOrd="0" presId="urn:microsoft.com/office/officeart/2005/8/layout/vList2"/>
    <dgm:cxn modelId="{0AA73FD5-145C-4EB7-94B3-B06206032D80}" srcId="{67EA3C86-D8CC-4364-9A6D-FE359CEC3214}" destId="{5DF9FD9B-84DD-4BB0-8F05-2C7F912C1D1C}" srcOrd="1" destOrd="0" parTransId="{18AED58A-4548-4B34-A9D6-B4D5A9B5DEEF}" sibTransId="{32A36D84-07DB-4D58-97BE-C15ABAC927EA}"/>
    <dgm:cxn modelId="{A570C8DA-77F3-4243-B8AF-E7739D440BEB}" type="presOf" srcId="{67EA3C86-D8CC-4364-9A6D-FE359CEC3214}" destId="{D80BE5AA-A9F8-470F-B14E-BFAE353D701F}" srcOrd="0" destOrd="0" presId="urn:microsoft.com/office/officeart/2005/8/layout/vList2"/>
    <dgm:cxn modelId="{2FDEE9DB-D79F-400A-8B69-C9C4F8A19699}" srcId="{F5AFE840-306F-47A8-B2F3-F46E12206CFE}" destId="{EE022622-9DCB-4B66-BE70-BFF60A533E46}" srcOrd="1" destOrd="0" parTransId="{C30050FB-70FA-408C-BA33-543A47BC4015}" sibTransId="{06BF2F8A-3FBB-48D1-BE26-E99639A68289}"/>
    <dgm:cxn modelId="{38EC4EEA-B81E-444B-8743-7D4CCC09E0C6}" srcId="{841096C8-657D-4F3D-83FF-CB9BDE024416}" destId="{161F9A37-56B6-4FC1-AF0F-31E7B406CECF}" srcOrd="0" destOrd="0" parTransId="{535572C1-4EDC-4693-BF55-BA2B8223372C}" sibTransId="{CB07494F-14A3-4420-9BF7-29969550476C}"/>
    <dgm:cxn modelId="{3428E4F2-F7B9-446B-BB42-098A33B8B97B}" srcId="{7363F6FD-732C-4AA2-90EC-A640B962B360}" destId="{67EA3C86-D8CC-4364-9A6D-FE359CEC3214}" srcOrd="6" destOrd="0" parTransId="{6C5030F3-4F31-477F-ACF6-0EC4109BB645}" sibTransId="{47345E27-D01F-4FE3-AE29-A6D730EB0972}"/>
    <dgm:cxn modelId="{551886F3-CABB-4693-8B9A-A5807C96C6B4}" type="presOf" srcId="{EF0CADE8-8D4A-4691-8B65-784778F0CCEC}" destId="{E4B2E0F9-09E4-4B99-9E75-D564AFD2BBF6}" srcOrd="0" destOrd="0" presId="urn:microsoft.com/office/officeart/2005/8/layout/vList2"/>
    <dgm:cxn modelId="{837955F8-5C99-4604-8BF4-FAF9B1BAA561}" srcId="{7363F6FD-732C-4AA2-90EC-A640B962B360}" destId="{E7F6031A-B426-456C-8327-FE05EB4997A1}" srcOrd="1" destOrd="0" parTransId="{8FC5A929-D73C-4557-AB4E-AFEEF18BD386}" sibTransId="{85AED273-1387-4FA2-94E0-D269D1CD181F}"/>
    <dgm:cxn modelId="{4C4B97F8-76E7-448E-A51E-1B3729021501}" type="presOf" srcId="{E7F6031A-B426-456C-8327-FE05EB4997A1}" destId="{6B3D21DE-B5B6-4ABA-962C-97B0F6C43832}" srcOrd="0" destOrd="0" presId="urn:microsoft.com/office/officeart/2005/8/layout/vList2"/>
    <dgm:cxn modelId="{279AAA59-D03F-4AB2-B667-761FC2DB8DBA}" type="presParOf" srcId="{999FB5DB-909A-44BB-AB34-809F54084406}" destId="{E824FDEF-CACE-414D-912D-B900368B8336}" srcOrd="0" destOrd="0" presId="urn:microsoft.com/office/officeart/2005/8/layout/vList2"/>
    <dgm:cxn modelId="{4FF3C60D-61EC-402C-A0D2-0DED163481D9}" type="presParOf" srcId="{999FB5DB-909A-44BB-AB34-809F54084406}" destId="{1342163C-B6D7-4F3F-9093-EF4DD0045B7E}" srcOrd="1" destOrd="0" presId="urn:microsoft.com/office/officeart/2005/8/layout/vList2"/>
    <dgm:cxn modelId="{7F76B227-773D-4616-9202-7226523154B2}" type="presParOf" srcId="{999FB5DB-909A-44BB-AB34-809F54084406}" destId="{6B3D21DE-B5B6-4ABA-962C-97B0F6C43832}" srcOrd="2" destOrd="0" presId="urn:microsoft.com/office/officeart/2005/8/layout/vList2"/>
    <dgm:cxn modelId="{2A35829A-221D-4681-812E-F027401A71A4}" type="presParOf" srcId="{999FB5DB-909A-44BB-AB34-809F54084406}" destId="{3EAE1644-A844-4BE0-A2C1-332899A470AE}" srcOrd="3" destOrd="0" presId="urn:microsoft.com/office/officeart/2005/8/layout/vList2"/>
    <dgm:cxn modelId="{9DDF48AD-9706-43EE-84F4-101615E8B903}" type="presParOf" srcId="{999FB5DB-909A-44BB-AB34-809F54084406}" destId="{A70A08FE-DB29-41A4-A618-36FE9D5517A2}" srcOrd="4" destOrd="0" presId="urn:microsoft.com/office/officeart/2005/8/layout/vList2"/>
    <dgm:cxn modelId="{1FFF3A52-BE0A-4B81-99C3-F3DBD48086C6}" type="presParOf" srcId="{999FB5DB-909A-44BB-AB34-809F54084406}" destId="{00A493E6-C1FC-4944-B910-0C1364C90643}" srcOrd="5" destOrd="0" presId="urn:microsoft.com/office/officeart/2005/8/layout/vList2"/>
    <dgm:cxn modelId="{3B7742B7-1F52-4318-8F53-168E00CBA787}" type="presParOf" srcId="{999FB5DB-909A-44BB-AB34-809F54084406}" destId="{2ADE2AE4-745E-4721-A306-0647D93A40B8}" srcOrd="6" destOrd="0" presId="urn:microsoft.com/office/officeart/2005/8/layout/vList2"/>
    <dgm:cxn modelId="{319B0A25-6E2D-4664-8589-2338B3FA0182}" type="presParOf" srcId="{999FB5DB-909A-44BB-AB34-809F54084406}" destId="{FF8A5222-1CE2-415A-A6BA-EC0655736D94}" srcOrd="7" destOrd="0" presId="urn:microsoft.com/office/officeart/2005/8/layout/vList2"/>
    <dgm:cxn modelId="{F0FE2E78-31F2-48D6-A301-FE9B96B2A71E}" type="presParOf" srcId="{999FB5DB-909A-44BB-AB34-809F54084406}" destId="{B54CA535-F451-4FF3-934C-E08CD52A8552}" srcOrd="8" destOrd="0" presId="urn:microsoft.com/office/officeart/2005/8/layout/vList2"/>
    <dgm:cxn modelId="{ED726D1F-272F-437C-85BC-D389BF3B2B64}" type="presParOf" srcId="{999FB5DB-909A-44BB-AB34-809F54084406}" destId="{3E245EEE-ED6C-4FCB-8FFD-DD74A75F62E6}" srcOrd="9" destOrd="0" presId="urn:microsoft.com/office/officeart/2005/8/layout/vList2"/>
    <dgm:cxn modelId="{EC104262-1595-4824-B0D0-7B91F4C21565}" type="presParOf" srcId="{999FB5DB-909A-44BB-AB34-809F54084406}" destId="{0614A90F-E954-48DD-8127-8EAC4D0B41CA}" srcOrd="10" destOrd="0" presId="urn:microsoft.com/office/officeart/2005/8/layout/vList2"/>
    <dgm:cxn modelId="{6822AFCD-072C-4D80-BCA1-783587252723}" type="presParOf" srcId="{999FB5DB-909A-44BB-AB34-809F54084406}" destId="{F527E740-AA01-45CA-A3A2-8A023C2D33FA}" srcOrd="11" destOrd="0" presId="urn:microsoft.com/office/officeart/2005/8/layout/vList2"/>
    <dgm:cxn modelId="{599126F9-7AF2-4DCF-B000-4A0D30F55083}" type="presParOf" srcId="{999FB5DB-909A-44BB-AB34-809F54084406}" destId="{D80BE5AA-A9F8-470F-B14E-BFAE353D701F}" srcOrd="12" destOrd="0" presId="urn:microsoft.com/office/officeart/2005/8/layout/vList2"/>
    <dgm:cxn modelId="{55AC4D07-9DE9-46C8-9304-FF173B5EF3CA}" type="presParOf" srcId="{999FB5DB-909A-44BB-AB34-809F54084406}" destId="{E4B2E0F9-09E4-4B99-9E75-D564AFD2BBF6}" srcOrd="13" destOrd="0" presId="urn:microsoft.com/office/officeart/2005/8/layout/vList2"/>
    <dgm:cxn modelId="{26E31454-6B30-4F66-B6D6-D6231B60E971}" type="presParOf" srcId="{999FB5DB-909A-44BB-AB34-809F54084406}" destId="{26231965-D5E8-43B5-A3DE-6EBA35088AB3}"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42372A-3E46-42D6-8EC2-16CEB6736A9B}"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hu-HU"/>
        </a:p>
      </dgm:t>
    </dgm:pt>
    <dgm:pt modelId="{DD654CA1-DC39-4712-B9D8-10795DAE3F7A}">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1.	</a:t>
          </a:r>
          <a:r>
            <a:rPr lang="ru-RU" sz="1000" b="1" dirty="0">
              <a:latin typeface="Segoe UI" panose="020B0502040204020203" pitchFamily="34" charset="0"/>
              <a:ea typeface="Segoe UI" panose="020B0502040204020203" pitchFamily="34" charset="0"/>
              <a:cs typeface="Segoe UI" panose="020B0502040204020203" pitchFamily="34" charset="0"/>
            </a:rPr>
            <a:t>Задачи экономической политики</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E4E60856-0E25-4654-B029-A455894A1252}" type="parTrans" cxnId="{283DF622-E39C-471D-9DC0-EA25574AF1A8}">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AE4D68CA-F7D9-4A93-B702-765C050B28A2}" type="sibTrans" cxnId="{283DF622-E39C-471D-9DC0-EA25574AF1A8}">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089F5BA5-FC52-420B-BFCC-055D70163866}">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2.	</a:t>
          </a:r>
          <a:r>
            <a:rPr lang="ru-RU" sz="1000" b="1" dirty="0">
              <a:latin typeface="Segoe UI" panose="020B0502040204020203" pitchFamily="34" charset="0"/>
              <a:ea typeface="Segoe UI" panose="020B0502040204020203" pitchFamily="34" charset="0"/>
              <a:cs typeface="Segoe UI" panose="020B0502040204020203" pitchFamily="34" charset="0"/>
            </a:rPr>
            <a:t>Макроэкономическое развитие и прогноз</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DD9B59AF-E490-41B4-8708-8A212023A78F}" type="parTrans" cxnId="{08CB3279-01AE-425C-B2B3-3C91207E55D4}">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826CCD77-818C-4C78-888C-396F04711A4E}" type="sibTrans" cxnId="{08CB3279-01AE-425C-B2B3-3C91207E55D4}">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DE1BAE1D-09E7-4762-86E3-B679088BBF7D}">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2.1	</a:t>
          </a:r>
          <a:r>
            <a:rPr lang="ru-RU" sz="1000" b="1" dirty="0">
              <a:latin typeface="Segoe UI" panose="020B0502040204020203" pitchFamily="34" charset="0"/>
              <a:ea typeface="Segoe UI" panose="020B0502040204020203" pitchFamily="34" charset="0"/>
              <a:cs typeface="Segoe UI" panose="020B0502040204020203" pitchFamily="34" charset="0"/>
            </a:rPr>
            <a:t>международная обстановка</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2FDDA951-3CB5-4BC1-9C97-B02BE02AEFE6}" type="parTrans" cxnId="{73E588B4-FBDA-4F3E-83AD-EBE73E2F856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7947C718-BEF4-40D3-888C-4C6F6ED3A1F6}" type="sibTrans" cxnId="{73E588B4-FBDA-4F3E-83AD-EBE73E2F856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528BD727-BDB3-4FDF-9773-8D92F96AB669}">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2.2	</a:t>
          </a:r>
          <a:r>
            <a:rPr lang="ru-RU" sz="1000" b="1" dirty="0">
              <a:latin typeface="Segoe UI" panose="020B0502040204020203" pitchFamily="34" charset="0"/>
              <a:ea typeface="Segoe UI" panose="020B0502040204020203" pitchFamily="34" charset="0"/>
              <a:cs typeface="Segoe UI" panose="020B0502040204020203" pitchFamily="34" charset="0"/>
            </a:rPr>
            <a:t>компоненты роста</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E37C4FDF-3FCF-43D9-91B1-11CFDD0278D1}" type="parTrans" cxnId="{59A1DB50-EDF8-40E3-87B4-04916529A89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1F6084CB-7563-4BE6-A19F-225893C7E023}" type="sibTrans" cxnId="{59A1DB50-EDF8-40E3-87B4-04916529A89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F31F20E2-BEEE-4F0E-BB08-AF65239EE9B8}">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2.2.1.	</a:t>
          </a:r>
          <a:r>
            <a:rPr lang="ru-RU" sz="1000" b="1" dirty="0">
              <a:latin typeface="Segoe UI" panose="020B0502040204020203" pitchFamily="34" charset="0"/>
              <a:ea typeface="Segoe UI" panose="020B0502040204020203" pitchFamily="34" charset="0"/>
              <a:cs typeface="Segoe UI" panose="020B0502040204020203" pitchFamily="34" charset="0"/>
            </a:rPr>
            <a:t>внешняя экономика</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B493C5A6-E128-494A-8451-E4BD5910898A}" type="parTrans" cxnId="{B4E9D95E-C764-42BB-BE4E-33CABADEA7C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197883B9-B5CC-4FED-8D43-415A36695FDA}" type="sibTrans" cxnId="{B4E9D95E-C764-42BB-BE4E-33CABADEA7C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9DA3D5CB-0CC5-4A90-B907-FCE45EE34C3B}">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2.2.2.	</a:t>
          </a:r>
          <a:r>
            <a:rPr lang="ru-RU" sz="1000" b="1" dirty="0">
              <a:latin typeface="Segoe UI" panose="020B0502040204020203" pitchFamily="34" charset="0"/>
              <a:ea typeface="Segoe UI" panose="020B0502040204020203" pitchFamily="34" charset="0"/>
              <a:cs typeface="Segoe UI" panose="020B0502040204020203" pitchFamily="34" charset="0"/>
            </a:rPr>
            <a:t>инвестиции</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A6620F0B-E6B9-4820-ACAC-5D8B094F14F1}" type="parTrans" cxnId="{0177CBE3-E11B-409E-BBB8-D83C23FFD29E}">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973CF8F6-DB7E-490B-8F1C-3D4DCB77DE19}" type="sibTrans" cxnId="{0177CBE3-E11B-409E-BBB8-D83C23FFD29E}">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ADB1FAC6-1ED1-4EE6-A247-10F43F8D4D43}">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2.2.3.	</a:t>
          </a:r>
          <a:r>
            <a:rPr lang="ru-RU" sz="1000" b="1" dirty="0">
              <a:latin typeface="Segoe UI" panose="020B0502040204020203" pitchFamily="34" charset="0"/>
              <a:ea typeface="Segoe UI" panose="020B0502040204020203" pitchFamily="34" charset="0"/>
              <a:cs typeface="Segoe UI" panose="020B0502040204020203" pitchFamily="34" charset="0"/>
            </a:rPr>
            <a:t>потребление</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833EE8E2-7854-427B-8B95-53E897AA96EE}" type="parTrans" cxnId="{BB910A31-EC57-46E7-861D-670C0CFCED7E}">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569A4921-4DCE-474F-BB64-E7AB233A4165}" type="sibTrans" cxnId="{BB910A31-EC57-46E7-861D-670C0CFCED7E}">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03FBD013-4486-4411-A819-B0FA8897C016}">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2.3	</a:t>
          </a:r>
          <a:r>
            <a:rPr lang="ru-RU" sz="1000" b="1" dirty="0">
              <a:latin typeface="Segoe UI" panose="020B0502040204020203" pitchFamily="34" charset="0"/>
              <a:ea typeface="Segoe UI" panose="020B0502040204020203" pitchFamily="34" charset="0"/>
              <a:cs typeface="Segoe UI" panose="020B0502040204020203" pitchFamily="34" charset="0"/>
            </a:rPr>
            <a:t>Рынок труда </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17271CE2-E3E8-4543-81BC-3A72E648D827}" type="parTrans" cxnId="{B146B019-57A3-441B-B27A-1CDC10ACF8B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4639CC15-85B5-4F63-90B1-8463BC6B1D8D}" type="sibTrans" cxnId="{B146B019-57A3-441B-B27A-1CDC10ACF8B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E0935B19-31BA-4113-9F0E-9D3ADF40256C}">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2.4	</a:t>
          </a:r>
          <a:r>
            <a:rPr lang="ru-RU" sz="1000" b="1" dirty="0">
              <a:latin typeface="Segoe UI" panose="020B0502040204020203" pitchFamily="34" charset="0"/>
              <a:ea typeface="Segoe UI" panose="020B0502040204020203" pitchFamily="34" charset="0"/>
              <a:cs typeface="Segoe UI" panose="020B0502040204020203" pitchFamily="34" charset="0"/>
            </a:rPr>
            <a:t>Инфляционные тренды </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3B17AF54-6CF3-4306-99B7-6AA20CD98D5C}" type="parTrans" cxnId="{8B9EAE2F-B010-409E-BDAD-FF642B0C4FA2}">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3447A02F-BA9F-4FED-ACD4-20E9159164E3}" type="sibTrans" cxnId="{8B9EAE2F-B010-409E-BDAD-FF642B0C4FA2}">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EA7E0D88-F808-421A-B0FB-BB5D305C1C43}">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2.5	</a:t>
          </a:r>
          <a:r>
            <a:rPr lang="ru-RU" sz="1000" b="1" dirty="0">
              <a:latin typeface="Segoe UI" panose="020B0502040204020203" pitchFamily="34" charset="0"/>
              <a:ea typeface="Segoe UI" panose="020B0502040204020203" pitchFamily="34" charset="0"/>
              <a:cs typeface="Segoe UI" panose="020B0502040204020203" pitchFamily="34" charset="0"/>
            </a:rPr>
            <a:t>Циклические процессы </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9877FF31-89EE-4E58-A402-541FA8413B14}" type="parTrans" cxnId="{1E4D97FA-5C6F-455C-A2D6-E3116AD3CC5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A7140550-44DD-4199-945C-5EE48EBF4A1F}" type="sibTrans" cxnId="{1E4D97FA-5C6F-455C-A2D6-E3116AD3CC5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C5BF04AF-DD77-4964-80BC-6E9F13A2BC71}">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2.6	</a:t>
          </a:r>
          <a:r>
            <a:rPr lang="ru-RU" sz="1000" b="1" dirty="0">
              <a:latin typeface="Segoe UI" panose="020B0502040204020203" pitchFamily="34" charset="0"/>
              <a:ea typeface="Segoe UI" panose="020B0502040204020203" pitchFamily="34" charset="0"/>
              <a:cs typeface="Segoe UI" panose="020B0502040204020203" pitchFamily="34" charset="0"/>
            </a:rPr>
            <a:t>внешний платёжный баланс</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86C2F8C8-8232-4D97-849B-AE4A66EDB2A3}" type="parTrans" cxnId="{04623CE7-140B-4879-AAD5-0B81457E4625}">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7526B254-BFC1-49DB-B069-0D92CA9EAD15}" type="sibTrans" cxnId="{04623CE7-140B-4879-AAD5-0B81457E4625}">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ADF58064-5BEF-4A07-9FFA-C5B3C5CBB606}">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2.7	</a:t>
          </a:r>
          <a:r>
            <a:rPr lang="ru-RU" sz="1000" b="1" dirty="0">
              <a:latin typeface="Segoe UI" panose="020B0502040204020203" pitchFamily="34" charset="0"/>
              <a:ea typeface="Segoe UI" panose="020B0502040204020203" pitchFamily="34" charset="0"/>
              <a:cs typeface="Segoe UI" panose="020B0502040204020203" pitchFamily="34" charset="0"/>
            </a:rPr>
            <a:t>оценка экономических последствий мер, предложенных правительством </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DDDA9890-6882-4AAD-8F65-4A84B776A861}" type="parTrans" cxnId="{3C711F2C-A9E4-4748-A20E-1BA1B64DAF6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120EFFCD-1F78-45E7-A7E7-4C4A62348336}" type="sibTrans" cxnId="{3C711F2C-A9E4-4748-A20E-1BA1B64DAF6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133C05A3-6AEC-4020-84A1-8BD5EEC42028}">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2.8	</a:t>
          </a:r>
          <a:r>
            <a:rPr lang="ru-RU" sz="1000" b="1" dirty="0">
              <a:latin typeface="Segoe UI" panose="020B0502040204020203" pitchFamily="34" charset="0"/>
              <a:ea typeface="Segoe UI" panose="020B0502040204020203" pitchFamily="34" charset="0"/>
              <a:cs typeface="Segoe UI" panose="020B0502040204020203" pitchFamily="34" charset="0"/>
            </a:rPr>
            <a:t>кредитно-денежная и валютная политика</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75DAA01C-F53D-4B0F-9986-079F4D290990}" type="parTrans" cxnId="{E8E236A7-6285-4F68-94AB-FE2745990604}">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C1FDE50E-DFF7-48A9-82FC-94B9F81C2F02}" type="sibTrans" cxnId="{E8E236A7-6285-4F68-94AB-FE2745990604}">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78E2E97E-C231-44F4-B103-31FC85DAE3A5}">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2.9	</a:t>
          </a:r>
          <a:r>
            <a:rPr lang="ru-RU" sz="1000" b="1" dirty="0">
              <a:latin typeface="Segoe UI" panose="020B0502040204020203" pitchFamily="34" charset="0"/>
              <a:ea typeface="Segoe UI" panose="020B0502040204020203" pitchFamily="34" charset="0"/>
              <a:cs typeface="Segoe UI" panose="020B0502040204020203" pitchFamily="34" charset="0"/>
            </a:rPr>
            <a:t>финансовый сектор</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004B6315-C095-43B9-BD29-AB99364BC33D}" type="parTrans" cxnId="{A8BF779F-A9E1-494D-8CB2-B095570F6C22}">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4AE2758F-54DC-4CFB-8452-86EB1F8D13AF}" type="sibTrans" cxnId="{A8BF779F-A9E1-494D-8CB2-B095570F6C22}">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61BC7555-22C0-4B83-8D11-4977C4AE89A7}">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3.	</a:t>
          </a:r>
          <a:r>
            <a:rPr lang="ru-RU" sz="1000" b="1" dirty="0">
              <a:latin typeface="Segoe UI" panose="020B0502040204020203" pitchFamily="34" charset="0"/>
              <a:ea typeface="Segoe UI" panose="020B0502040204020203" pitchFamily="34" charset="0"/>
              <a:cs typeface="Segoe UI" panose="020B0502040204020203" pitchFamily="34" charset="0"/>
            </a:rPr>
            <a:t>Дефицит и долг государственных органов управления</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A6EED164-E449-44B0-BD5C-291A55067E8A}" type="parTrans" cxnId="{2438D779-B18F-4EF2-B7ED-DE3BC66BAF42}">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C040293F-A905-4375-BCC9-6EAF8F568C65}" type="sibTrans" cxnId="{2438D779-B18F-4EF2-B7ED-DE3BC66BAF42}">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68C301BD-A9F7-4935-9503-8934B25584B6}">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3.1	</a:t>
          </a:r>
          <a:r>
            <a:rPr lang="ru-RU" sz="1000" b="1" dirty="0">
              <a:latin typeface="Segoe UI" panose="020B0502040204020203" pitchFamily="34" charset="0"/>
              <a:ea typeface="Segoe UI" panose="020B0502040204020203" pitchFamily="34" charset="0"/>
              <a:cs typeface="Segoe UI" panose="020B0502040204020203" pitchFamily="34" charset="0"/>
            </a:rPr>
            <a:t>задачи бюджетной политики</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E6B9A8E3-81B4-45D8-8356-14C02098356F}" type="parTrans" cxnId="{C353B8CE-8CFC-470F-9F7A-7523E385FCD7}">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BBB6CB09-AC4E-4B8B-B1BC-59E08A0E08D4}" type="sibTrans" cxnId="{C353B8CE-8CFC-470F-9F7A-7523E385FCD7}">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FC5AA521-D634-477A-9F3E-357297980A56}">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3.2	</a:t>
          </a:r>
          <a:r>
            <a:rPr lang="ru-RU" sz="1000" b="1" dirty="0">
              <a:latin typeface="Segoe UI" panose="020B0502040204020203" pitchFamily="34" charset="0"/>
              <a:ea typeface="Segoe UI" panose="020B0502040204020203" pitchFamily="34" charset="0"/>
              <a:cs typeface="Segoe UI" panose="020B0502040204020203" pitchFamily="34" charset="0"/>
            </a:rPr>
            <a:t>бюджетный итог </a:t>
          </a:r>
          <a:r>
            <a:rPr lang="hu-HU" sz="1000" b="1" dirty="0">
              <a:latin typeface="Segoe UI" panose="020B0502040204020203" pitchFamily="34" charset="0"/>
              <a:ea typeface="Segoe UI" panose="020B0502040204020203" pitchFamily="34" charset="0"/>
              <a:cs typeface="Segoe UI" panose="020B0502040204020203" pitchFamily="34" charset="0"/>
            </a:rPr>
            <a:t>2017 </a:t>
          </a:r>
          <a:r>
            <a:rPr lang="ru-RU" sz="1000" b="1" dirty="0">
              <a:latin typeface="Segoe UI" panose="020B0502040204020203" pitchFamily="34" charset="0"/>
              <a:ea typeface="Segoe UI" panose="020B0502040204020203" pitchFamily="34" charset="0"/>
              <a:cs typeface="Segoe UI" panose="020B0502040204020203" pitchFamily="34" charset="0"/>
            </a:rPr>
            <a:t>г</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6B80E538-F562-4BFD-8379-E117CBAC1A73}" type="parTrans" cxnId="{8943DCFC-A603-43BE-9465-93D90A7BA594}">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091D54A7-56E7-4F3B-864F-1664CBA1F610}" type="sibTrans" cxnId="{8943DCFC-A603-43BE-9465-93D90A7BA594}">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E487339A-1361-4287-8E46-0CB3DEB97A4D}">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3.3	</a:t>
          </a:r>
          <a:r>
            <a:rPr lang="ru-RU" sz="1000" b="1" dirty="0">
              <a:latin typeface="Segoe UI" panose="020B0502040204020203" pitchFamily="34" charset="0"/>
              <a:ea typeface="Segoe UI" panose="020B0502040204020203" pitchFamily="34" charset="0"/>
              <a:cs typeface="Segoe UI" panose="020B0502040204020203" pitchFamily="34" charset="0"/>
            </a:rPr>
            <a:t>Бюджет на</a:t>
          </a:r>
          <a:r>
            <a:rPr lang="hu-HU" sz="1000" b="1" dirty="0">
              <a:latin typeface="Segoe UI" panose="020B0502040204020203" pitchFamily="34" charset="0"/>
              <a:ea typeface="Segoe UI" panose="020B0502040204020203" pitchFamily="34" charset="0"/>
              <a:cs typeface="Segoe UI" panose="020B0502040204020203" pitchFamily="34" charset="0"/>
            </a:rPr>
            <a:t> 2018 </a:t>
          </a:r>
          <a:r>
            <a:rPr lang="ru-RU" sz="1000" b="1" dirty="0">
              <a:latin typeface="Segoe UI" panose="020B0502040204020203" pitchFamily="34" charset="0"/>
              <a:ea typeface="Segoe UI" panose="020B0502040204020203" pitchFamily="34" charset="0"/>
              <a:cs typeface="Segoe UI" panose="020B0502040204020203" pitchFamily="34" charset="0"/>
            </a:rPr>
            <a:t>г</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50C6BE48-03B4-4684-9AB9-CE2E2E931553}" type="parTrans" cxnId="{805A2DAB-3BEA-4F9A-A8FE-2FCDB0F4C8D4}">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1748FDE8-05BC-429A-8F0D-C4252BA04A69}" type="sibTrans" cxnId="{805A2DAB-3BEA-4F9A-A8FE-2FCDB0F4C8D4}">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E3AC80D7-9638-4B77-A4D9-9AB025D8761C}">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3.4	</a:t>
          </a:r>
          <a:r>
            <a:rPr lang="ru-RU" sz="1000" b="1" dirty="0">
              <a:latin typeface="Segoe UI" panose="020B0502040204020203" pitchFamily="34" charset="0"/>
              <a:ea typeface="Segoe UI" panose="020B0502040204020203" pitchFamily="34" charset="0"/>
              <a:cs typeface="Segoe UI" panose="020B0502040204020203" pitchFamily="34" charset="0"/>
            </a:rPr>
            <a:t>бюджетные изменения с </a:t>
          </a:r>
          <a:r>
            <a:rPr lang="hu-HU" sz="1000" b="1" dirty="0">
              <a:latin typeface="Segoe UI" panose="020B0502040204020203" pitchFamily="34" charset="0"/>
              <a:ea typeface="Segoe UI" panose="020B0502040204020203" pitchFamily="34" charset="0"/>
              <a:cs typeface="Segoe UI" panose="020B0502040204020203" pitchFamily="34" charset="0"/>
            </a:rPr>
            <a:t>2019 </a:t>
          </a:r>
          <a:r>
            <a:rPr lang="ru-RU" sz="1000" b="1" dirty="0">
              <a:latin typeface="Segoe UI" panose="020B0502040204020203" pitchFamily="34" charset="0"/>
              <a:ea typeface="Segoe UI" panose="020B0502040204020203" pitchFamily="34" charset="0"/>
              <a:cs typeface="Segoe UI" panose="020B0502040204020203" pitchFamily="34" charset="0"/>
            </a:rPr>
            <a:t>по</a:t>
          </a:r>
          <a:r>
            <a:rPr lang="hu-HU" sz="1000" b="1" dirty="0">
              <a:latin typeface="Segoe UI" panose="020B0502040204020203" pitchFamily="34" charset="0"/>
              <a:ea typeface="Segoe UI" panose="020B0502040204020203" pitchFamily="34" charset="0"/>
              <a:cs typeface="Segoe UI" panose="020B0502040204020203" pitchFamily="34" charset="0"/>
            </a:rPr>
            <a:t> 2022</a:t>
          </a:r>
          <a:r>
            <a:rPr lang="ru-RU" sz="1000" b="1" dirty="0">
              <a:latin typeface="Segoe UI" panose="020B0502040204020203" pitchFamily="34" charset="0"/>
              <a:ea typeface="Segoe UI" panose="020B0502040204020203" pitchFamily="34" charset="0"/>
              <a:cs typeface="Segoe UI" panose="020B0502040204020203" pitchFamily="34" charset="0"/>
            </a:rPr>
            <a:t> </a:t>
          </a:r>
          <a:r>
            <a:rPr lang="ru-RU" sz="1000" b="1" dirty="0" err="1">
              <a:latin typeface="Segoe UI" panose="020B0502040204020203" pitchFamily="34" charset="0"/>
              <a:ea typeface="Segoe UI" panose="020B0502040204020203" pitchFamily="34" charset="0"/>
              <a:cs typeface="Segoe UI" panose="020B0502040204020203" pitchFamily="34" charset="0"/>
            </a:rPr>
            <a:t>гг</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496EBDB4-C034-4EC7-9BE3-AAC4EF23C49C}" type="parTrans" cxnId="{32AC0FF9-AA93-4303-B3A1-F917B21878C0}">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567A6C93-6C74-4517-9761-43CC2DC1517D}" type="sibTrans" cxnId="{32AC0FF9-AA93-4303-B3A1-F917B21878C0}">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B6B0E49E-7588-497A-89EF-4D161FB54550}">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3.5	</a:t>
          </a:r>
          <a:r>
            <a:rPr lang="ru-RU" sz="1000" b="1" dirty="0">
              <a:latin typeface="Segoe UI" panose="020B0502040204020203" pitchFamily="34" charset="0"/>
              <a:ea typeface="Segoe UI" panose="020B0502040204020203" pitchFamily="34" charset="0"/>
              <a:cs typeface="Segoe UI" panose="020B0502040204020203" pitchFamily="34" charset="0"/>
            </a:rPr>
            <a:t>структурный баланс</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5EAB5231-C1E6-4873-A69C-0E4D4045CED4}" type="parTrans" cxnId="{C9327DD3-1C57-408B-B388-0C62AF124EC2}">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6149861E-97DF-4B41-8038-C00863AFA568}" type="sibTrans" cxnId="{C9327DD3-1C57-408B-B388-0C62AF124EC2}">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55FB5205-5B14-428D-9E11-974E99293FDC}">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3.6	</a:t>
          </a:r>
          <a:r>
            <a:rPr lang="ru-RU" sz="1000" b="1" dirty="0">
              <a:latin typeface="Segoe UI" panose="020B0502040204020203" pitchFamily="34" charset="0"/>
              <a:ea typeface="Segoe UI" panose="020B0502040204020203" pitchFamily="34" charset="0"/>
              <a:cs typeface="Segoe UI" panose="020B0502040204020203" pitchFamily="34" charset="0"/>
            </a:rPr>
            <a:t>долг госорганов </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2CEF53EF-2EEA-4C43-BAE9-E551C8568A0C}" type="parTrans" cxnId="{B02FB7F9-8634-4EB0-901E-9F31CA9021FA}">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3DDBEE6A-4C27-4C0C-8E9B-5601A724ECA4}" type="sibTrans" cxnId="{B02FB7F9-8634-4EB0-901E-9F31CA9021FA}">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04E0E30B-1117-4CDE-8301-9139B307337C}">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4.	</a:t>
          </a:r>
          <a:r>
            <a:rPr lang="ru-RU" sz="1000" b="1" dirty="0">
              <a:latin typeface="Segoe UI" panose="020B0502040204020203" pitchFamily="34" charset="0"/>
              <a:ea typeface="Segoe UI" panose="020B0502040204020203" pitchFamily="34" charset="0"/>
              <a:cs typeface="Segoe UI" panose="020B0502040204020203" pitchFamily="34" charset="0"/>
            </a:rPr>
            <a:t>Анализ чувствительности </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DD75E4B5-D172-4AE5-BCC8-D93EE5485C3B}" type="parTrans" cxnId="{7E7DBD21-FB63-4BCC-A94A-B824F32DF9B4}">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A5ACD37D-6552-4775-8D9B-9ACB89AEB62F}" type="sibTrans" cxnId="{7E7DBD21-FB63-4BCC-A94A-B824F32DF9B4}">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176BB2D9-F18A-4BEA-AD51-3A8B51A07E46}">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5.	</a:t>
          </a:r>
          <a:r>
            <a:rPr lang="ru-RU" sz="1000" b="1" dirty="0">
              <a:latin typeface="Segoe UI" panose="020B0502040204020203" pitchFamily="34" charset="0"/>
              <a:ea typeface="Segoe UI" panose="020B0502040204020203" pitchFamily="34" charset="0"/>
              <a:cs typeface="Segoe UI" panose="020B0502040204020203" pitchFamily="34" charset="0"/>
            </a:rPr>
            <a:t>Долгосрочная устойчивость госфинансов </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5CE2DC6D-FA69-4E56-A229-1EA2FC0DB8F2}" type="parTrans" cxnId="{9525044E-753E-4077-88E2-70930FEC8790}">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E4FA8238-C4C4-4B64-B17E-4444225901CB}" type="sibTrans" cxnId="{9525044E-753E-4077-88E2-70930FEC8790}">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CF1092C0-5798-431D-BC92-37D7CE5AFF6B}">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6.	</a:t>
          </a:r>
          <a:r>
            <a:rPr lang="ru-RU" sz="1000" b="1" dirty="0">
              <a:latin typeface="Segoe UI" panose="020B0502040204020203" pitchFamily="34" charset="0"/>
              <a:ea typeface="Segoe UI" panose="020B0502040204020203" pitchFamily="34" charset="0"/>
              <a:cs typeface="Segoe UI" panose="020B0502040204020203" pitchFamily="34" charset="0"/>
            </a:rPr>
            <a:t>Качество госфинансов</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9D1833DF-2DED-4354-A649-4FA99173ABD6}" type="parTrans" cxnId="{93681140-0C43-4D71-898A-98DC66BD9931}">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CDFD5967-877D-45A0-B6EB-247469E6DF33}" type="sibTrans" cxnId="{93681140-0C43-4D71-898A-98DC66BD9931}">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313133AF-655A-4622-B20B-1E22B34B2C0B}">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6.1	</a:t>
          </a:r>
          <a:r>
            <a:rPr lang="ru-RU" sz="1000" b="1" dirty="0">
              <a:latin typeface="Segoe UI" panose="020B0502040204020203" pitchFamily="34" charset="0"/>
              <a:ea typeface="Segoe UI" panose="020B0502040204020203" pitchFamily="34" charset="0"/>
              <a:cs typeface="Segoe UI" panose="020B0502040204020203" pitchFamily="34" charset="0"/>
            </a:rPr>
            <a:t>структура и эффективность расходов госфинансов</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7CE26D3E-26A6-43A1-9C66-4BD0B8D3D95C}" type="parTrans" cxnId="{69FFB4B4-9C3E-4521-9F79-062C69CC9F71}">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5A46CBC3-AFBA-406C-92E8-CAC521472D74}" type="sibTrans" cxnId="{69FFB4B4-9C3E-4521-9F79-062C69CC9F71}">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FF24748E-AD39-48A9-81DE-849457C99E3D}">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6.2	</a:t>
          </a:r>
          <a:r>
            <a:rPr lang="ru-RU" sz="1000" b="1" dirty="0">
              <a:latin typeface="Segoe UI" panose="020B0502040204020203" pitchFamily="34" charset="0"/>
              <a:ea typeface="Segoe UI" panose="020B0502040204020203" pitchFamily="34" charset="0"/>
              <a:cs typeface="Segoe UI" panose="020B0502040204020203" pitchFamily="34" charset="0"/>
            </a:rPr>
            <a:t>структура и эффективность доходов</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8167DAD0-67B9-45EB-BCB5-895F4DA8618D}" type="parTrans" cxnId="{D1515BCE-AEBE-44C6-99D8-54A1109DC577}">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A721ACF0-2D66-41C6-A68D-E4E3AF2FF2DA}" type="sibTrans" cxnId="{D1515BCE-AEBE-44C6-99D8-54A1109DC577}">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99B885A4-E3F0-4036-9881-2B85DEF21544}">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7.	</a:t>
          </a:r>
          <a:r>
            <a:rPr lang="ru-RU" sz="1000" b="1" dirty="0">
              <a:latin typeface="Segoe UI" panose="020B0502040204020203" pitchFamily="34" charset="0"/>
              <a:ea typeface="Segoe UI" panose="020B0502040204020203" pitchFamily="34" charset="0"/>
              <a:cs typeface="Segoe UI" panose="020B0502040204020203" pitchFamily="34" charset="0"/>
            </a:rPr>
            <a:t>Институциональные характеристики госфинансов</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D86A566B-3F6E-467C-8808-983CDE82D5A8}" type="parTrans" cxnId="{33EAF2F9-349C-4B80-9E46-9C8317CAD62D}">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AB302FC4-C85F-4441-B3F5-F202FD9D782F}" type="sibTrans" cxnId="{33EAF2F9-349C-4B80-9E46-9C8317CAD62D}">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B71C71AF-73BB-4774-89AA-32CEC3CE459B}">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7.1	</a:t>
          </a:r>
          <a:r>
            <a:rPr lang="ru-RU" sz="1000" b="1" dirty="0">
              <a:latin typeface="Segoe UI" panose="020B0502040204020203" pitchFamily="34" charset="0"/>
              <a:ea typeface="Segoe UI" panose="020B0502040204020203" pitchFamily="34" charset="0"/>
              <a:cs typeface="Segoe UI" panose="020B0502040204020203" pitchFamily="34" charset="0"/>
            </a:rPr>
            <a:t>Система бюджетных документов и норм</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6BC1DD54-09E2-4614-8252-9C92D34F41FC}" type="parTrans" cxnId="{7FD760D5-6FBA-4EDF-A87D-2EDF2E612F83}">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C4125BA3-0429-4BEF-9187-D1E7DC2FE104}" type="sibTrans" cxnId="{7FD760D5-6FBA-4EDF-A87D-2EDF2E612F83}">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5EB72E3F-ED92-43D0-B9A5-4D044D3FAC45}">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7.2	</a:t>
          </a:r>
          <a:r>
            <a:rPr lang="ru-RU" sz="1000" b="1" dirty="0">
              <a:latin typeface="Segoe UI" panose="020B0502040204020203" pitchFamily="34" charset="0"/>
              <a:ea typeface="Segoe UI" panose="020B0502040204020203" pitchFamily="34" charset="0"/>
              <a:cs typeface="Segoe UI" panose="020B0502040204020203" pitchFamily="34" charset="0"/>
            </a:rPr>
            <a:t>структура статистической отчётности по госфинансам</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DE5771C7-ECFE-4072-AF0E-66CB9023ADFE}" type="parTrans" cxnId="{14BA322B-9C76-495D-B701-B396063DAE45}">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18312AB0-11C2-4B63-8A29-1402EB3872B1}" type="sibTrans" cxnId="{14BA322B-9C76-495D-B701-B396063DAE45}">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0A2D3920-0C48-4AAC-85C2-994AA78452E9}">
      <dgm:prSet custT="1"/>
      <dgm:spPr/>
      <dgm:t>
        <a:bodyPr/>
        <a:lstStyle/>
        <a:p>
          <a:pPr rtl="0"/>
          <a:r>
            <a:rPr lang="ru-RU" sz="1000" b="1" dirty="0">
              <a:latin typeface="Segoe UI" panose="020B0502040204020203" pitchFamily="34" charset="0"/>
              <a:ea typeface="Segoe UI" panose="020B0502040204020203" pitchFamily="34" charset="0"/>
              <a:cs typeface="Segoe UI" panose="020B0502040204020203" pitchFamily="34" charset="0"/>
            </a:rPr>
            <a:t>Таблицы</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F5CA0CEE-8CB2-4ADC-8739-CB8AA7406E6A}" type="parTrans" cxnId="{7C9DDD70-CA65-41B0-9674-578D09F97355}">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DB390F87-48CC-4E0C-B7C0-637C6CB24809}" type="sibTrans" cxnId="{7C9DDD70-CA65-41B0-9674-578D09F97355}">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2C38375C-29F2-49DA-8FEB-E7B004240242}" type="pres">
      <dgm:prSet presAssocID="{AF42372A-3E46-42D6-8EC2-16CEB6736A9B}" presName="linear" presStyleCnt="0">
        <dgm:presLayoutVars>
          <dgm:animLvl val="lvl"/>
          <dgm:resizeHandles val="exact"/>
        </dgm:presLayoutVars>
      </dgm:prSet>
      <dgm:spPr/>
    </dgm:pt>
    <dgm:pt modelId="{7B710FDF-E2C4-4CE1-AED6-470C113360C9}" type="pres">
      <dgm:prSet presAssocID="{DD654CA1-DC39-4712-B9D8-10795DAE3F7A}" presName="parentText" presStyleLbl="node1" presStyleIdx="0" presStyleCnt="11">
        <dgm:presLayoutVars>
          <dgm:chMax val="0"/>
          <dgm:bulletEnabled val="1"/>
        </dgm:presLayoutVars>
      </dgm:prSet>
      <dgm:spPr/>
    </dgm:pt>
    <dgm:pt modelId="{E1DE2E67-22E5-4156-8AAF-817BD27573BF}" type="pres">
      <dgm:prSet presAssocID="{AE4D68CA-F7D9-4A93-B702-765C050B28A2}" presName="spacer" presStyleCnt="0"/>
      <dgm:spPr/>
    </dgm:pt>
    <dgm:pt modelId="{99A5C8EF-9E7B-48E4-B9C5-5B3694867A09}" type="pres">
      <dgm:prSet presAssocID="{089F5BA5-FC52-420B-BFCC-055D70163866}" presName="parentText" presStyleLbl="node1" presStyleIdx="1" presStyleCnt="11">
        <dgm:presLayoutVars>
          <dgm:chMax val="0"/>
          <dgm:bulletEnabled val="1"/>
        </dgm:presLayoutVars>
      </dgm:prSet>
      <dgm:spPr/>
    </dgm:pt>
    <dgm:pt modelId="{875ACE82-0507-4BCB-8BE8-C626A8C1CE79}" type="pres">
      <dgm:prSet presAssocID="{089F5BA5-FC52-420B-BFCC-055D70163866}" presName="childText" presStyleLbl="revTx" presStyleIdx="0" presStyleCnt="5" custScaleY="139087">
        <dgm:presLayoutVars>
          <dgm:bulletEnabled val="1"/>
        </dgm:presLayoutVars>
      </dgm:prSet>
      <dgm:spPr/>
    </dgm:pt>
    <dgm:pt modelId="{F6B06BC8-3026-4C13-9C58-B993C9AA80DA}" type="pres">
      <dgm:prSet presAssocID="{F31F20E2-BEEE-4F0E-BB08-AF65239EE9B8}" presName="parentText" presStyleLbl="node1" presStyleIdx="2" presStyleCnt="11" custLinFactY="4814" custLinFactNeighborX="-806" custLinFactNeighborY="100000">
        <dgm:presLayoutVars>
          <dgm:chMax val="0"/>
          <dgm:bulletEnabled val="1"/>
        </dgm:presLayoutVars>
      </dgm:prSet>
      <dgm:spPr/>
    </dgm:pt>
    <dgm:pt modelId="{86C3DCA3-7F0E-407E-B250-AE0167089811}" type="pres">
      <dgm:prSet presAssocID="{197883B9-B5CC-4FED-8D43-415A36695FDA}" presName="spacer" presStyleCnt="0"/>
      <dgm:spPr/>
    </dgm:pt>
    <dgm:pt modelId="{7AADF4C5-2502-40EE-B595-F2431BB48EAE}" type="pres">
      <dgm:prSet presAssocID="{9DA3D5CB-0CC5-4A90-B907-FCE45EE34C3B}" presName="parentText" presStyleLbl="node1" presStyleIdx="3" presStyleCnt="11">
        <dgm:presLayoutVars>
          <dgm:chMax val="0"/>
          <dgm:bulletEnabled val="1"/>
        </dgm:presLayoutVars>
      </dgm:prSet>
      <dgm:spPr/>
    </dgm:pt>
    <dgm:pt modelId="{743A66A7-C51A-4E74-8EBC-87B85DCE207C}" type="pres">
      <dgm:prSet presAssocID="{973CF8F6-DB7E-490B-8F1C-3D4DCB77DE19}" presName="spacer" presStyleCnt="0"/>
      <dgm:spPr/>
    </dgm:pt>
    <dgm:pt modelId="{1B0C226E-4028-49F2-8921-B1078B5BAD57}" type="pres">
      <dgm:prSet presAssocID="{ADB1FAC6-1ED1-4EE6-A247-10F43F8D4D43}" presName="parentText" presStyleLbl="node1" presStyleIdx="4" presStyleCnt="11">
        <dgm:presLayoutVars>
          <dgm:chMax val="0"/>
          <dgm:bulletEnabled val="1"/>
        </dgm:presLayoutVars>
      </dgm:prSet>
      <dgm:spPr/>
    </dgm:pt>
    <dgm:pt modelId="{83B3EA9E-048D-4406-8C51-526F444A38EB}" type="pres">
      <dgm:prSet presAssocID="{ADB1FAC6-1ED1-4EE6-A247-10F43F8D4D43}" presName="childText" presStyleLbl="revTx" presStyleIdx="1" presStyleCnt="5" custScaleY="155988">
        <dgm:presLayoutVars>
          <dgm:bulletEnabled val="1"/>
        </dgm:presLayoutVars>
      </dgm:prSet>
      <dgm:spPr/>
    </dgm:pt>
    <dgm:pt modelId="{C709DF04-D63A-45F5-8F92-628D776C6CF6}" type="pres">
      <dgm:prSet presAssocID="{61BC7555-22C0-4B83-8D11-4977C4AE89A7}" presName="parentText" presStyleLbl="node1" presStyleIdx="5" presStyleCnt="11">
        <dgm:presLayoutVars>
          <dgm:chMax val="0"/>
          <dgm:bulletEnabled val="1"/>
        </dgm:presLayoutVars>
      </dgm:prSet>
      <dgm:spPr/>
    </dgm:pt>
    <dgm:pt modelId="{E76D3CBB-A253-43C9-B569-6843C39DCC97}" type="pres">
      <dgm:prSet presAssocID="{61BC7555-22C0-4B83-8D11-4977C4AE89A7}" presName="childText" presStyleLbl="revTx" presStyleIdx="2" presStyleCnt="5" custScaleY="153581">
        <dgm:presLayoutVars>
          <dgm:bulletEnabled val="1"/>
        </dgm:presLayoutVars>
      </dgm:prSet>
      <dgm:spPr/>
    </dgm:pt>
    <dgm:pt modelId="{26929073-DBB7-4AAD-AEC4-4540B6435C36}" type="pres">
      <dgm:prSet presAssocID="{04E0E30B-1117-4CDE-8301-9139B307337C}" presName="parentText" presStyleLbl="node1" presStyleIdx="6" presStyleCnt="11">
        <dgm:presLayoutVars>
          <dgm:chMax val="0"/>
          <dgm:bulletEnabled val="1"/>
        </dgm:presLayoutVars>
      </dgm:prSet>
      <dgm:spPr/>
    </dgm:pt>
    <dgm:pt modelId="{AC0EF9CC-BE11-4414-8E14-3B555BFBDD62}" type="pres">
      <dgm:prSet presAssocID="{A5ACD37D-6552-4775-8D9B-9ACB89AEB62F}" presName="spacer" presStyleCnt="0"/>
      <dgm:spPr/>
    </dgm:pt>
    <dgm:pt modelId="{ACA9DE41-1950-4DCF-867C-C2DDB159D905}" type="pres">
      <dgm:prSet presAssocID="{176BB2D9-F18A-4BEA-AD51-3A8B51A07E46}" presName="parentText" presStyleLbl="node1" presStyleIdx="7" presStyleCnt="11">
        <dgm:presLayoutVars>
          <dgm:chMax val="0"/>
          <dgm:bulletEnabled val="1"/>
        </dgm:presLayoutVars>
      </dgm:prSet>
      <dgm:spPr/>
    </dgm:pt>
    <dgm:pt modelId="{08455D7D-F119-4501-B9DB-9AB1D88D61BE}" type="pres">
      <dgm:prSet presAssocID="{E4FA8238-C4C4-4B64-B17E-4444225901CB}" presName="spacer" presStyleCnt="0"/>
      <dgm:spPr/>
    </dgm:pt>
    <dgm:pt modelId="{AB1F6B9E-334E-4061-8497-7295FC1B9988}" type="pres">
      <dgm:prSet presAssocID="{CF1092C0-5798-431D-BC92-37D7CE5AFF6B}" presName="parentText" presStyleLbl="node1" presStyleIdx="8" presStyleCnt="11">
        <dgm:presLayoutVars>
          <dgm:chMax val="0"/>
          <dgm:bulletEnabled val="1"/>
        </dgm:presLayoutVars>
      </dgm:prSet>
      <dgm:spPr/>
    </dgm:pt>
    <dgm:pt modelId="{97A780DC-1E23-4592-92B5-E5C56F9CC1E4}" type="pres">
      <dgm:prSet presAssocID="{CF1092C0-5798-431D-BC92-37D7CE5AFF6B}" presName="childText" presStyleLbl="revTx" presStyleIdx="3" presStyleCnt="5" custScaleY="138523">
        <dgm:presLayoutVars>
          <dgm:bulletEnabled val="1"/>
        </dgm:presLayoutVars>
      </dgm:prSet>
      <dgm:spPr/>
    </dgm:pt>
    <dgm:pt modelId="{ECFF826F-266B-41D6-8194-418376749707}" type="pres">
      <dgm:prSet presAssocID="{99B885A4-E3F0-4036-9881-2B85DEF21544}" presName="parentText" presStyleLbl="node1" presStyleIdx="9" presStyleCnt="11">
        <dgm:presLayoutVars>
          <dgm:chMax val="0"/>
          <dgm:bulletEnabled val="1"/>
        </dgm:presLayoutVars>
      </dgm:prSet>
      <dgm:spPr/>
    </dgm:pt>
    <dgm:pt modelId="{AAE6BF1A-9EF3-498F-BD00-A00F66324A08}" type="pres">
      <dgm:prSet presAssocID="{99B885A4-E3F0-4036-9881-2B85DEF21544}" presName="childText" presStyleLbl="revTx" presStyleIdx="4" presStyleCnt="5" custScaleY="161507">
        <dgm:presLayoutVars>
          <dgm:bulletEnabled val="1"/>
        </dgm:presLayoutVars>
      </dgm:prSet>
      <dgm:spPr/>
    </dgm:pt>
    <dgm:pt modelId="{E1346244-F2FE-4C34-99AE-9F500D7B55ED}" type="pres">
      <dgm:prSet presAssocID="{0A2D3920-0C48-4AAC-85C2-994AA78452E9}" presName="parentText" presStyleLbl="node1" presStyleIdx="10" presStyleCnt="11">
        <dgm:presLayoutVars>
          <dgm:chMax val="0"/>
          <dgm:bulletEnabled val="1"/>
        </dgm:presLayoutVars>
      </dgm:prSet>
      <dgm:spPr/>
    </dgm:pt>
  </dgm:ptLst>
  <dgm:cxnLst>
    <dgm:cxn modelId="{CEA8D70A-FA2E-4AA5-95E3-23DEF78A2725}" type="presOf" srcId="{DD654CA1-DC39-4712-B9D8-10795DAE3F7A}" destId="{7B710FDF-E2C4-4CE1-AED6-470C113360C9}" srcOrd="0" destOrd="0" presId="urn:microsoft.com/office/officeart/2005/8/layout/vList2"/>
    <dgm:cxn modelId="{6FD0F70F-A0F9-41A9-8800-71A8CCC94021}" type="presOf" srcId="{78E2E97E-C231-44F4-B103-31FC85DAE3A5}" destId="{83B3EA9E-048D-4406-8C51-526F444A38EB}" srcOrd="0" destOrd="6" presId="urn:microsoft.com/office/officeart/2005/8/layout/vList2"/>
    <dgm:cxn modelId="{B146B019-57A3-441B-B27A-1CDC10ACF8BB}" srcId="{ADB1FAC6-1ED1-4EE6-A247-10F43F8D4D43}" destId="{03FBD013-4486-4411-A819-B0FA8897C016}" srcOrd="0" destOrd="0" parTransId="{17271CE2-E3E8-4543-81BC-3A72E648D827}" sibTransId="{4639CC15-85B5-4F63-90B1-8463BC6B1D8D}"/>
    <dgm:cxn modelId="{1F38C81A-EC72-4596-8175-0C304205709C}" type="presOf" srcId="{AF42372A-3E46-42D6-8EC2-16CEB6736A9B}" destId="{2C38375C-29F2-49DA-8FEB-E7B004240242}" srcOrd="0" destOrd="0" presId="urn:microsoft.com/office/officeart/2005/8/layout/vList2"/>
    <dgm:cxn modelId="{7E7DBD21-FB63-4BCC-A94A-B824F32DF9B4}" srcId="{AF42372A-3E46-42D6-8EC2-16CEB6736A9B}" destId="{04E0E30B-1117-4CDE-8301-9139B307337C}" srcOrd="6" destOrd="0" parTransId="{DD75E4B5-D172-4AE5-BCC8-D93EE5485C3B}" sibTransId="{A5ACD37D-6552-4775-8D9B-9ACB89AEB62F}"/>
    <dgm:cxn modelId="{283DF622-E39C-471D-9DC0-EA25574AF1A8}" srcId="{AF42372A-3E46-42D6-8EC2-16CEB6736A9B}" destId="{DD654CA1-DC39-4712-B9D8-10795DAE3F7A}" srcOrd="0" destOrd="0" parTransId="{E4E60856-0E25-4654-B029-A455894A1252}" sibTransId="{AE4D68CA-F7D9-4A93-B702-765C050B28A2}"/>
    <dgm:cxn modelId="{BF612A26-9C9E-4B16-9520-6D82DA6AB552}" type="presOf" srcId="{04E0E30B-1117-4CDE-8301-9139B307337C}" destId="{26929073-DBB7-4AAD-AEC4-4540B6435C36}" srcOrd="0" destOrd="0" presId="urn:microsoft.com/office/officeart/2005/8/layout/vList2"/>
    <dgm:cxn modelId="{14BA322B-9C76-495D-B701-B396063DAE45}" srcId="{99B885A4-E3F0-4036-9881-2B85DEF21544}" destId="{5EB72E3F-ED92-43D0-B9A5-4D044D3FAC45}" srcOrd="1" destOrd="0" parTransId="{DE5771C7-ECFE-4072-AF0E-66CB9023ADFE}" sibTransId="{18312AB0-11C2-4B63-8A29-1402EB3872B1}"/>
    <dgm:cxn modelId="{3C711F2C-A9E4-4748-A20E-1BA1B64DAF6B}" srcId="{ADB1FAC6-1ED1-4EE6-A247-10F43F8D4D43}" destId="{ADF58064-5BEF-4A07-9FFA-C5B3C5CBB606}" srcOrd="4" destOrd="0" parTransId="{DDDA9890-6882-4AAD-8F65-4A84B776A861}" sibTransId="{120EFFCD-1F78-45E7-A7E7-4C4A62348336}"/>
    <dgm:cxn modelId="{8B9EAE2F-B010-409E-BDAD-FF642B0C4FA2}" srcId="{ADB1FAC6-1ED1-4EE6-A247-10F43F8D4D43}" destId="{E0935B19-31BA-4113-9F0E-9D3ADF40256C}" srcOrd="1" destOrd="0" parTransId="{3B17AF54-6CF3-4306-99B7-6AA20CD98D5C}" sibTransId="{3447A02F-BA9F-4FED-ACD4-20E9159164E3}"/>
    <dgm:cxn modelId="{BB910A31-EC57-46E7-861D-670C0CFCED7E}" srcId="{AF42372A-3E46-42D6-8EC2-16CEB6736A9B}" destId="{ADB1FAC6-1ED1-4EE6-A247-10F43F8D4D43}" srcOrd="4" destOrd="0" parTransId="{833EE8E2-7854-427B-8B95-53E897AA96EE}" sibTransId="{569A4921-4DCE-474F-BB64-E7AB233A4165}"/>
    <dgm:cxn modelId="{5DF78335-7ED3-4E03-9AE8-7CF9FD0A4397}" type="presOf" srcId="{ADB1FAC6-1ED1-4EE6-A247-10F43F8D4D43}" destId="{1B0C226E-4028-49F2-8921-B1078B5BAD57}" srcOrd="0" destOrd="0" presId="urn:microsoft.com/office/officeart/2005/8/layout/vList2"/>
    <dgm:cxn modelId="{93681140-0C43-4D71-898A-98DC66BD9931}" srcId="{AF42372A-3E46-42D6-8EC2-16CEB6736A9B}" destId="{CF1092C0-5798-431D-BC92-37D7CE5AFF6B}" srcOrd="8" destOrd="0" parTransId="{9D1833DF-2DED-4354-A649-4FA99173ABD6}" sibTransId="{CDFD5967-877D-45A0-B6EB-247469E6DF33}"/>
    <dgm:cxn modelId="{B4E9D95E-C764-42BB-BE4E-33CABADEA7CB}" srcId="{AF42372A-3E46-42D6-8EC2-16CEB6736A9B}" destId="{F31F20E2-BEEE-4F0E-BB08-AF65239EE9B8}" srcOrd="2" destOrd="0" parTransId="{B493C5A6-E128-494A-8451-E4BD5910898A}" sibTransId="{197883B9-B5CC-4FED-8D43-415A36695FDA}"/>
    <dgm:cxn modelId="{666C9D60-B910-4711-88EF-801B3DBD1491}" type="presOf" srcId="{DE1BAE1D-09E7-4762-86E3-B679088BBF7D}" destId="{875ACE82-0507-4BCB-8BE8-C626A8C1CE79}" srcOrd="0" destOrd="0" presId="urn:microsoft.com/office/officeart/2005/8/layout/vList2"/>
    <dgm:cxn modelId="{B5B37466-2100-48BC-8826-90E142645C68}" type="presOf" srcId="{C5BF04AF-DD77-4964-80BC-6E9F13A2BC71}" destId="{83B3EA9E-048D-4406-8C51-526F444A38EB}" srcOrd="0" destOrd="3" presId="urn:microsoft.com/office/officeart/2005/8/layout/vList2"/>
    <dgm:cxn modelId="{52B45E47-3154-4CD5-93CD-8DD6380E74A2}" type="presOf" srcId="{0A2D3920-0C48-4AAC-85C2-994AA78452E9}" destId="{E1346244-F2FE-4C34-99AE-9F500D7B55ED}" srcOrd="0" destOrd="0" presId="urn:microsoft.com/office/officeart/2005/8/layout/vList2"/>
    <dgm:cxn modelId="{4A99FB47-BAF8-4D3C-9FD0-09F2B1EE5BF4}" type="presOf" srcId="{E0935B19-31BA-4113-9F0E-9D3ADF40256C}" destId="{83B3EA9E-048D-4406-8C51-526F444A38EB}" srcOrd="0" destOrd="1" presId="urn:microsoft.com/office/officeart/2005/8/layout/vList2"/>
    <dgm:cxn modelId="{AC61D348-D020-4425-BC47-00FBE09D2F32}" type="presOf" srcId="{176BB2D9-F18A-4BEA-AD51-3A8B51A07E46}" destId="{ACA9DE41-1950-4DCF-867C-C2DDB159D905}" srcOrd="0" destOrd="0" presId="urn:microsoft.com/office/officeart/2005/8/layout/vList2"/>
    <dgm:cxn modelId="{E2405B4B-710A-47EE-BB03-197DBF53EFE9}" type="presOf" srcId="{FF24748E-AD39-48A9-81DE-849457C99E3D}" destId="{97A780DC-1E23-4592-92B5-E5C56F9CC1E4}" srcOrd="0" destOrd="1" presId="urn:microsoft.com/office/officeart/2005/8/layout/vList2"/>
    <dgm:cxn modelId="{9525044E-753E-4077-88E2-70930FEC8790}" srcId="{AF42372A-3E46-42D6-8EC2-16CEB6736A9B}" destId="{176BB2D9-F18A-4BEA-AD51-3A8B51A07E46}" srcOrd="7" destOrd="0" parTransId="{5CE2DC6D-FA69-4E56-A229-1EA2FC0DB8F2}" sibTransId="{E4FA8238-C4C4-4B64-B17E-4444225901CB}"/>
    <dgm:cxn modelId="{AD9B506F-FB94-4312-9A82-3993458B1E7D}" type="presOf" srcId="{EA7E0D88-F808-421A-B0FB-BB5D305C1C43}" destId="{83B3EA9E-048D-4406-8C51-526F444A38EB}" srcOrd="0" destOrd="2" presId="urn:microsoft.com/office/officeart/2005/8/layout/vList2"/>
    <dgm:cxn modelId="{3ED65850-7A25-4AD7-AEF0-5AD8B4A3559B}" type="presOf" srcId="{5EB72E3F-ED92-43D0-B9A5-4D044D3FAC45}" destId="{AAE6BF1A-9EF3-498F-BD00-A00F66324A08}" srcOrd="0" destOrd="1" presId="urn:microsoft.com/office/officeart/2005/8/layout/vList2"/>
    <dgm:cxn modelId="{59A1DB50-EDF8-40E3-87B4-04916529A89B}" srcId="{089F5BA5-FC52-420B-BFCC-055D70163866}" destId="{528BD727-BDB3-4FDF-9773-8D92F96AB669}" srcOrd="1" destOrd="0" parTransId="{E37C4FDF-3FCF-43D9-91B1-11CFDD0278D1}" sibTransId="{1F6084CB-7563-4BE6-A19F-225893C7E023}"/>
    <dgm:cxn modelId="{7C9DDD70-CA65-41B0-9674-578D09F97355}" srcId="{AF42372A-3E46-42D6-8EC2-16CEB6736A9B}" destId="{0A2D3920-0C48-4AAC-85C2-994AA78452E9}" srcOrd="10" destOrd="0" parTransId="{F5CA0CEE-8CB2-4ADC-8739-CB8AA7406E6A}" sibTransId="{DB390F87-48CC-4E0C-B7C0-637C6CB24809}"/>
    <dgm:cxn modelId="{834C7D72-8E10-48C8-A713-2197CAED2897}" type="presOf" srcId="{55FB5205-5B14-428D-9E11-974E99293FDC}" destId="{E76D3CBB-A253-43C9-B569-6843C39DCC97}" srcOrd="0" destOrd="5" presId="urn:microsoft.com/office/officeart/2005/8/layout/vList2"/>
    <dgm:cxn modelId="{CDF09053-9724-4FB3-8649-F7E01F8FD119}" type="presOf" srcId="{528BD727-BDB3-4FDF-9773-8D92F96AB669}" destId="{875ACE82-0507-4BCB-8BE8-C626A8C1CE79}" srcOrd="0" destOrd="1" presId="urn:microsoft.com/office/officeart/2005/8/layout/vList2"/>
    <dgm:cxn modelId="{C7C9D955-A4ED-4B57-9D3F-9894A03C2F7E}" type="presOf" srcId="{CF1092C0-5798-431D-BC92-37D7CE5AFF6B}" destId="{AB1F6B9E-334E-4061-8497-7295FC1B9988}" srcOrd="0" destOrd="0" presId="urn:microsoft.com/office/officeart/2005/8/layout/vList2"/>
    <dgm:cxn modelId="{A298BF76-716D-4909-94B4-26E46F5F4670}" type="presOf" srcId="{99B885A4-E3F0-4036-9881-2B85DEF21544}" destId="{ECFF826F-266B-41D6-8194-418376749707}" srcOrd="0" destOrd="0" presId="urn:microsoft.com/office/officeart/2005/8/layout/vList2"/>
    <dgm:cxn modelId="{08CB3279-01AE-425C-B2B3-3C91207E55D4}" srcId="{AF42372A-3E46-42D6-8EC2-16CEB6736A9B}" destId="{089F5BA5-FC52-420B-BFCC-055D70163866}" srcOrd="1" destOrd="0" parTransId="{DD9B59AF-E490-41B4-8708-8A212023A78F}" sibTransId="{826CCD77-818C-4C78-888C-396F04711A4E}"/>
    <dgm:cxn modelId="{2438D779-B18F-4EF2-B7ED-DE3BC66BAF42}" srcId="{AF42372A-3E46-42D6-8EC2-16CEB6736A9B}" destId="{61BC7555-22C0-4B83-8D11-4977C4AE89A7}" srcOrd="5" destOrd="0" parTransId="{A6EED164-E449-44B0-BD5C-291A55067E8A}" sibTransId="{C040293F-A905-4375-BCC9-6EAF8F568C65}"/>
    <dgm:cxn modelId="{3A07CE88-3DB8-4F18-B208-B4BB27BE001A}" type="presOf" srcId="{9DA3D5CB-0CC5-4A90-B907-FCE45EE34C3B}" destId="{7AADF4C5-2502-40EE-B595-F2431BB48EAE}" srcOrd="0" destOrd="0" presId="urn:microsoft.com/office/officeart/2005/8/layout/vList2"/>
    <dgm:cxn modelId="{0427478A-2107-4669-82CD-17780A805A4D}" type="presOf" srcId="{FC5AA521-D634-477A-9F3E-357297980A56}" destId="{E76D3CBB-A253-43C9-B569-6843C39DCC97}" srcOrd="0" destOrd="1" presId="urn:microsoft.com/office/officeart/2005/8/layout/vList2"/>
    <dgm:cxn modelId="{3CC40F97-6762-47A3-B9BE-FF23829FB13D}" type="presOf" srcId="{313133AF-655A-4622-B20B-1E22B34B2C0B}" destId="{97A780DC-1E23-4592-92B5-E5C56F9CC1E4}" srcOrd="0" destOrd="0" presId="urn:microsoft.com/office/officeart/2005/8/layout/vList2"/>
    <dgm:cxn modelId="{15B9A597-95E9-4A0E-8A56-EEBF128257E4}" type="presOf" srcId="{68C301BD-A9F7-4935-9503-8934B25584B6}" destId="{E76D3CBB-A253-43C9-B569-6843C39DCC97}" srcOrd="0" destOrd="0" presId="urn:microsoft.com/office/officeart/2005/8/layout/vList2"/>
    <dgm:cxn modelId="{A8BF779F-A9E1-494D-8CB2-B095570F6C22}" srcId="{ADB1FAC6-1ED1-4EE6-A247-10F43F8D4D43}" destId="{78E2E97E-C231-44F4-B103-31FC85DAE3A5}" srcOrd="6" destOrd="0" parTransId="{004B6315-C095-43B9-BD29-AB99364BC33D}" sibTransId="{4AE2758F-54DC-4CFB-8452-86EB1F8D13AF}"/>
    <dgm:cxn modelId="{378B51A2-790F-4448-97E4-F67073274D24}" type="presOf" srcId="{03FBD013-4486-4411-A819-B0FA8897C016}" destId="{83B3EA9E-048D-4406-8C51-526F444A38EB}" srcOrd="0" destOrd="0" presId="urn:microsoft.com/office/officeart/2005/8/layout/vList2"/>
    <dgm:cxn modelId="{E8E236A7-6285-4F68-94AB-FE2745990604}" srcId="{ADB1FAC6-1ED1-4EE6-A247-10F43F8D4D43}" destId="{133C05A3-6AEC-4020-84A1-8BD5EEC42028}" srcOrd="5" destOrd="0" parTransId="{75DAA01C-F53D-4B0F-9986-079F4D290990}" sibTransId="{C1FDE50E-DFF7-48A9-82FC-94B9F81C2F02}"/>
    <dgm:cxn modelId="{805A2DAB-3BEA-4F9A-A8FE-2FCDB0F4C8D4}" srcId="{61BC7555-22C0-4B83-8D11-4977C4AE89A7}" destId="{E487339A-1361-4287-8E46-0CB3DEB97A4D}" srcOrd="2" destOrd="0" parTransId="{50C6BE48-03B4-4684-9AB9-CE2E2E931553}" sibTransId="{1748FDE8-05BC-429A-8F0D-C4252BA04A69}"/>
    <dgm:cxn modelId="{147086B0-3E44-4DA3-A7CB-F6F30A82EB99}" type="presOf" srcId="{61BC7555-22C0-4B83-8D11-4977C4AE89A7}" destId="{C709DF04-D63A-45F5-8F92-628D776C6CF6}" srcOrd="0" destOrd="0" presId="urn:microsoft.com/office/officeart/2005/8/layout/vList2"/>
    <dgm:cxn modelId="{830400B1-83D4-4C51-A55B-685C7DAE04D0}" type="presOf" srcId="{E487339A-1361-4287-8E46-0CB3DEB97A4D}" destId="{E76D3CBB-A253-43C9-B569-6843C39DCC97}" srcOrd="0" destOrd="2" presId="urn:microsoft.com/office/officeart/2005/8/layout/vList2"/>
    <dgm:cxn modelId="{73E588B4-FBDA-4F3E-83AD-EBE73E2F856B}" srcId="{089F5BA5-FC52-420B-BFCC-055D70163866}" destId="{DE1BAE1D-09E7-4762-86E3-B679088BBF7D}" srcOrd="0" destOrd="0" parTransId="{2FDDA951-3CB5-4BC1-9C97-B02BE02AEFE6}" sibTransId="{7947C718-BEF4-40D3-888C-4C6F6ED3A1F6}"/>
    <dgm:cxn modelId="{69FFB4B4-9C3E-4521-9F79-062C69CC9F71}" srcId="{CF1092C0-5798-431D-BC92-37D7CE5AFF6B}" destId="{313133AF-655A-4622-B20B-1E22B34B2C0B}" srcOrd="0" destOrd="0" parTransId="{7CE26D3E-26A6-43A1-9C66-4BD0B8D3D95C}" sibTransId="{5A46CBC3-AFBA-406C-92E8-CAC521472D74}"/>
    <dgm:cxn modelId="{E4BFAFBC-425C-4241-8962-A0E56CDA9F0D}" type="presOf" srcId="{F31F20E2-BEEE-4F0E-BB08-AF65239EE9B8}" destId="{F6B06BC8-3026-4C13-9C58-B993C9AA80DA}" srcOrd="0" destOrd="0" presId="urn:microsoft.com/office/officeart/2005/8/layout/vList2"/>
    <dgm:cxn modelId="{D1515BCE-AEBE-44C6-99D8-54A1109DC577}" srcId="{CF1092C0-5798-431D-BC92-37D7CE5AFF6B}" destId="{FF24748E-AD39-48A9-81DE-849457C99E3D}" srcOrd="1" destOrd="0" parTransId="{8167DAD0-67B9-45EB-BCB5-895F4DA8618D}" sibTransId="{A721ACF0-2D66-41C6-A68D-E4E3AF2FF2DA}"/>
    <dgm:cxn modelId="{C353B8CE-8CFC-470F-9F7A-7523E385FCD7}" srcId="{61BC7555-22C0-4B83-8D11-4977C4AE89A7}" destId="{68C301BD-A9F7-4935-9503-8934B25584B6}" srcOrd="0" destOrd="0" parTransId="{E6B9A8E3-81B4-45D8-8356-14C02098356F}" sibTransId="{BBB6CB09-AC4E-4B8B-B1BC-59E08A0E08D4}"/>
    <dgm:cxn modelId="{237A42D3-B5A1-49E8-842A-C30C388E68BC}" type="presOf" srcId="{B71C71AF-73BB-4774-89AA-32CEC3CE459B}" destId="{AAE6BF1A-9EF3-498F-BD00-A00F66324A08}" srcOrd="0" destOrd="0" presId="urn:microsoft.com/office/officeart/2005/8/layout/vList2"/>
    <dgm:cxn modelId="{C9327DD3-1C57-408B-B388-0C62AF124EC2}" srcId="{61BC7555-22C0-4B83-8D11-4977C4AE89A7}" destId="{B6B0E49E-7588-497A-89EF-4D161FB54550}" srcOrd="4" destOrd="0" parTransId="{5EAB5231-C1E6-4873-A69C-0E4D4045CED4}" sibTransId="{6149861E-97DF-4B41-8038-C00863AFA568}"/>
    <dgm:cxn modelId="{7FD760D5-6FBA-4EDF-A87D-2EDF2E612F83}" srcId="{99B885A4-E3F0-4036-9881-2B85DEF21544}" destId="{B71C71AF-73BB-4774-89AA-32CEC3CE459B}" srcOrd="0" destOrd="0" parTransId="{6BC1DD54-09E2-4614-8252-9C92D34F41FC}" sibTransId="{C4125BA3-0429-4BEF-9187-D1E7DC2FE104}"/>
    <dgm:cxn modelId="{1E5DBBD9-4346-4549-A125-516F4AC67176}" type="presOf" srcId="{ADF58064-5BEF-4A07-9FFA-C5B3C5CBB606}" destId="{83B3EA9E-048D-4406-8C51-526F444A38EB}" srcOrd="0" destOrd="4" presId="urn:microsoft.com/office/officeart/2005/8/layout/vList2"/>
    <dgm:cxn modelId="{B44CB0DB-C51B-4047-820E-8311FD918627}" type="presOf" srcId="{B6B0E49E-7588-497A-89EF-4D161FB54550}" destId="{E76D3CBB-A253-43C9-B569-6843C39DCC97}" srcOrd="0" destOrd="4" presId="urn:microsoft.com/office/officeart/2005/8/layout/vList2"/>
    <dgm:cxn modelId="{0177CBE3-E11B-409E-BBB8-D83C23FFD29E}" srcId="{AF42372A-3E46-42D6-8EC2-16CEB6736A9B}" destId="{9DA3D5CB-0CC5-4A90-B907-FCE45EE34C3B}" srcOrd="3" destOrd="0" parTransId="{A6620F0B-E6B9-4820-ACAC-5D8B094F14F1}" sibTransId="{973CF8F6-DB7E-490B-8F1C-3D4DCB77DE19}"/>
    <dgm:cxn modelId="{1AF811E5-F8E1-4475-BB8B-7D857BEC1B9B}" type="presOf" srcId="{089F5BA5-FC52-420B-BFCC-055D70163866}" destId="{99A5C8EF-9E7B-48E4-B9C5-5B3694867A09}" srcOrd="0" destOrd="0" presId="urn:microsoft.com/office/officeart/2005/8/layout/vList2"/>
    <dgm:cxn modelId="{04623CE7-140B-4879-AAD5-0B81457E4625}" srcId="{ADB1FAC6-1ED1-4EE6-A247-10F43F8D4D43}" destId="{C5BF04AF-DD77-4964-80BC-6E9F13A2BC71}" srcOrd="3" destOrd="0" parTransId="{86C2F8C8-8232-4D97-849B-AE4A66EDB2A3}" sibTransId="{7526B254-BFC1-49DB-B069-0D92CA9EAD15}"/>
    <dgm:cxn modelId="{769F8BF1-0676-4474-BB2C-268237C59F89}" type="presOf" srcId="{E3AC80D7-9638-4B77-A4D9-9AB025D8761C}" destId="{E76D3CBB-A253-43C9-B569-6843C39DCC97}" srcOrd="0" destOrd="3" presId="urn:microsoft.com/office/officeart/2005/8/layout/vList2"/>
    <dgm:cxn modelId="{C1D013F4-AD38-4C72-BDC3-99349272569D}" type="presOf" srcId="{133C05A3-6AEC-4020-84A1-8BD5EEC42028}" destId="{83B3EA9E-048D-4406-8C51-526F444A38EB}" srcOrd="0" destOrd="5" presId="urn:microsoft.com/office/officeart/2005/8/layout/vList2"/>
    <dgm:cxn modelId="{32AC0FF9-AA93-4303-B3A1-F917B21878C0}" srcId="{61BC7555-22C0-4B83-8D11-4977C4AE89A7}" destId="{E3AC80D7-9638-4B77-A4D9-9AB025D8761C}" srcOrd="3" destOrd="0" parTransId="{496EBDB4-C034-4EC7-9BE3-AAC4EF23C49C}" sibTransId="{567A6C93-6C74-4517-9761-43CC2DC1517D}"/>
    <dgm:cxn modelId="{B02FB7F9-8634-4EB0-901E-9F31CA9021FA}" srcId="{61BC7555-22C0-4B83-8D11-4977C4AE89A7}" destId="{55FB5205-5B14-428D-9E11-974E99293FDC}" srcOrd="5" destOrd="0" parTransId="{2CEF53EF-2EEA-4C43-BAE9-E551C8568A0C}" sibTransId="{3DDBEE6A-4C27-4C0C-8E9B-5601A724ECA4}"/>
    <dgm:cxn modelId="{33EAF2F9-349C-4B80-9E46-9C8317CAD62D}" srcId="{AF42372A-3E46-42D6-8EC2-16CEB6736A9B}" destId="{99B885A4-E3F0-4036-9881-2B85DEF21544}" srcOrd="9" destOrd="0" parTransId="{D86A566B-3F6E-467C-8808-983CDE82D5A8}" sibTransId="{AB302FC4-C85F-4441-B3F5-F202FD9D782F}"/>
    <dgm:cxn modelId="{1E4D97FA-5C6F-455C-A2D6-E3116AD3CC5B}" srcId="{ADB1FAC6-1ED1-4EE6-A247-10F43F8D4D43}" destId="{EA7E0D88-F808-421A-B0FB-BB5D305C1C43}" srcOrd="2" destOrd="0" parTransId="{9877FF31-89EE-4E58-A402-541FA8413B14}" sibTransId="{A7140550-44DD-4199-945C-5EE48EBF4A1F}"/>
    <dgm:cxn modelId="{8943DCFC-A603-43BE-9465-93D90A7BA594}" srcId="{61BC7555-22C0-4B83-8D11-4977C4AE89A7}" destId="{FC5AA521-D634-477A-9F3E-357297980A56}" srcOrd="1" destOrd="0" parTransId="{6B80E538-F562-4BFD-8379-E117CBAC1A73}" sibTransId="{091D54A7-56E7-4F3B-864F-1664CBA1F610}"/>
    <dgm:cxn modelId="{C5718198-26DD-4479-A310-82E29E50FB56}" type="presParOf" srcId="{2C38375C-29F2-49DA-8FEB-E7B004240242}" destId="{7B710FDF-E2C4-4CE1-AED6-470C113360C9}" srcOrd="0" destOrd="0" presId="urn:microsoft.com/office/officeart/2005/8/layout/vList2"/>
    <dgm:cxn modelId="{DA0AF4CB-523C-42F5-8E88-7188116C6E69}" type="presParOf" srcId="{2C38375C-29F2-49DA-8FEB-E7B004240242}" destId="{E1DE2E67-22E5-4156-8AAF-817BD27573BF}" srcOrd="1" destOrd="0" presId="urn:microsoft.com/office/officeart/2005/8/layout/vList2"/>
    <dgm:cxn modelId="{862B519B-A403-4871-9A9C-784CA0B9BE81}" type="presParOf" srcId="{2C38375C-29F2-49DA-8FEB-E7B004240242}" destId="{99A5C8EF-9E7B-48E4-B9C5-5B3694867A09}" srcOrd="2" destOrd="0" presId="urn:microsoft.com/office/officeart/2005/8/layout/vList2"/>
    <dgm:cxn modelId="{EB99381E-0AB7-4670-A24C-55620913B6D4}" type="presParOf" srcId="{2C38375C-29F2-49DA-8FEB-E7B004240242}" destId="{875ACE82-0507-4BCB-8BE8-C626A8C1CE79}" srcOrd="3" destOrd="0" presId="urn:microsoft.com/office/officeart/2005/8/layout/vList2"/>
    <dgm:cxn modelId="{D0BFEC75-3A20-4F28-92D1-2EBCDB2DB231}" type="presParOf" srcId="{2C38375C-29F2-49DA-8FEB-E7B004240242}" destId="{F6B06BC8-3026-4C13-9C58-B993C9AA80DA}" srcOrd="4" destOrd="0" presId="urn:microsoft.com/office/officeart/2005/8/layout/vList2"/>
    <dgm:cxn modelId="{F44AC39E-07AD-42DF-9F28-28287714E8A9}" type="presParOf" srcId="{2C38375C-29F2-49DA-8FEB-E7B004240242}" destId="{86C3DCA3-7F0E-407E-B250-AE0167089811}" srcOrd="5" destOrd="0" presId="urn:microsoft.com/office/officeart/2005/8/layout/vList2"/>
    <dgm:cxn modelId="{F71F9CF0-F238-4850-B5E9-2322464BC96A}" type="presParOf" srcId="{2C38375C-29F2-49DA-8FEB-E7B004240242}" destId="{7AADF4C5-2502-40EE-B595-F2431BB48EAE}" srcOrd="6" destOrd="0" presId="urn:microsoft.com/office/officeart/2005/8/layout/vList2"/>
    <dgm:cxn modelId="{0402151E-4C7E-4DF3-AABC-089127194085}" type="presParOf" srcId="{2C38375C-29F2-49DA-8FEB-E7B004240242}" destId="{743A66A7-C51A-4E74-8EBC-87B85DCE207C}" srcOrd="7" destOrd="0" presId="urn:microsoft.com/office/officeart/2005/8/layout/vList2"/>
    <dgm:cxn modelId="{C3334317-8B2F-431B-A9DD-7B20E6FFC267}" type="presParOf" srcId="{2C38375C-29F2-49DA-8FEB-E7B004240242}" destId="{1B0C226E-4028-49F2-8921-B1078B5BAD57}" srcOrd="8" destOrd="0" presId="urn:microsoft.com/office/officeart/2005/8/layout/vList2"/>
    <dgm:cxn modelId="{64EB50A6-0A67-4EAD-8177-ABC200896D16}" type="presParOf" srcId="{2C38375C-29F2-49DA-8FEB-E7B004240242}" destId="{83B3EA9E-048D-4406-8C51-526F444A38EB}" srcOrd="9" destOrd="0" presId="urn:microsoft.com/office/officeart/2005/8/layout/vList2"/>
    <dgm:cxn modelId="{15B608DF-CFEB-4AAF-A317-8CE13D64F3E3}" type="presParOf" srcId="{2C38375C-29F2-49DA-8FEB-E7B004240242}" destId="{C709DF04-D63A-45F5-8F92-628D776C6CF6}" srcOrd="10" destOrd="0" presId="urn:microsoft.com/office/officeart/2005/8/layout/vList2"/>
    <dgm:cxn modelId="{AFF85CEA-8B52-428B-8EAC-3677EE67B9BE}" type="presParOf" srcId="{2C38375C-29F2-49DA-8FEB-E7B004240242}" destId="{E76D3CBB-A253-43C9-B569-6843C39DCC97}" srcOrd="11" destOrd="0" presId="urn:microsoft.com/office/officeart/2005/8/layout/vList2"/>
    <dgm:cxn modelId="{A0DC9A6B-A735-49FE-831C-6AC0E18F85E9}" type="presParOf" srcId="{2C38375C-29F2-49DA-8FEB-E7B004240242}" destId="{26929073-DBB7-4AAD-AEC4-4540B6435C36}" srcOrd="12" destOrd="0" presId="urn:microsoft.com/office/officeart/2005/8/layout/vList2"/>
    <dgm:cxn modelId="{6921417A-37B2-4638-A38F-83D2EEB6162F}" type="presParOf" srcId="{2C38375C-29F2-49DA-8FEB-E7B004240242}" destId="{AC0EF9CC-BE11-4414-8E14-3B555BFBDD62}" srcOrd="13" destOrd="0" presId="urn:microsoft.com/office/officeart/2005/8/layout/vList2"/>
    <dgm:cxn modelId="{F6B7BE4E-9BFA-4CD5-BDFC-8B05A15E53B3}" type="presParOf" srcId="{2C38375C-29F2-49DA-8FEB-E7B004240242}" destId="{ACA9DE41-1950-4DCF-867C-C2DDB159D905}" srcOrd="14" destOrd="0" presId="urn:microsoft.com/office/officeart/2005/8/layout/vList2"/>
    <dgm:cxn modelId="{B3B975CA-ECF5-4D9D-9922-9FDB7BE45B08}" type="presParOf" srcId="{2C38375C-29F2-49DA-8FEB-E7B004240242}" destId="{08455D7D-F119-4501-B9DB-9AB1D88D61BE}" srcOrd="15" destOrd="0" presId="urn:microsoft.com/office/officeart/2005/8/layout/vList2"/>
    <dgm:cxn modelId="{F3B720FB-FF6D-4003-8B96-BC403493ECEC}" type="presParOf" srcId="{2C38375C-29F2-49DA-8FEB-E7B004240242}" destId="{AB1F6B9E-334E-4061-8497-7295FC1B9988}" srcOrd="16" destOrd="0" presId="urn:microsoft.com/office/officeart/2005/8/layout/vList2"/>
    <dgm:cxn modelId="{9B55DE36-1BD1-4BD0-820B-6750BE5CFF8E}" type="presParOf" srcId="{2C38375C-29F2-49DA-8FEB-E7B004240242}" destId="{97A780DC-1E23-4592-92B5-E5C56F9CC1E4}" srcOrd="17" destOrd="0" presId="urn:microsoft.com/office/officeart/2005/8/layout/vList2"/>
    <dgm:cxn modelId="{F6410D05-02BA-40EB-A14B-EF39BCF7148E}" type="presParOf" srcId="{2C38375C-29F2-49DA-8FEB-E7B004240242}" destId="{ECFF826F-266B-41D6-8194-418376749707}" srcOrd="18" destOrd="0" presId="urn:microsoft.com/office/officeart/2005/8/layout/vList2"/>
    <dgm:cxn modelId="{5D88F171-8546-40F5-8E14-7E2B0EB381EA}" type="presParOf" srcId="{2C38375C-29F2-49DA-8FEB-E7B004240242}" destId="{AAE6BF1A-9EF3-498F-BD00-A00F66324A08}" srcOrd="19" destOrd="0" presId="urn:microsoft.com/office/officeart/2005/8/layout/vList2"/>
    <dgm:cxn modelId="{654D417D-E84D-4373-B8B3-E676A6A0028B}" type="presParOf" srcId="{2C38375C-29F2-49DA-8FEB-E7B004240242}" destId="{E1346244-F2FE-4C34-99AE-9F500D7B55ED}" srcOrd="2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DAA73E-C083-47D4-8740-9BD6724E8CA1}" type="doc">
      <dgm:prSet loTypeId="urn:microsoft.com/office/officeart/2005/8/layout/radial4" loCatId="relationship" qsTypeId="urn:microsoft.com/office/officeart/2005/8/quickstyle/simple3" qsCatId="simple" csTypeId="urn:microsoft.com/office/officeart/2005/8/colors/colorful1" csCatId="colorful" phldr="1"/>
      <dgm:spPr/>
      <dgm:t>
        <a:bodyPr/>
        <a:lstStyle/>
        <a:p>
          <a:endParaRPr lang="hu-HU"/>
        </a:p>
      </dgm:t>
    </dgm:pt>
    <dgm:pt modelId="{A3074C25-0CB3-42E0-9B92-29ABB821175B}">
      <dgm:prSet phldrT="[Szöveg]" custT="1">
        <dgm:style>
          <a:lnRef idx="1">
            <a:schemeClr val="accent1"/>
          </a:lnRef>
          <a:fillRef idx="2">
            <a:schemeClr val="accent1"/>
          </a:fillRef>
          <a:effectRef idx="1">
            <a:schemeClr val="accent1"/>
          </a:effectRef>
          <a:fontRef idx="minor">
            <a:schemeClr val="dk1"/>
          </a:fontRef>
        </dgm:style>
      </dgm:prSet>
      <dgm:spPr>
        <a:ln w="28575"/>
      </dgm:spPr>
      <dgm:t>
        <a:bodyPr/>
        <a:lstStyle/>
        <a:p>
          <a:r>
            <a:rPr lang="ru-RU" sz="1800" b="1" i="0" dirty="0">
              <a:latin typeface="Segoe UI" panose="020B0502040204020203" pitchFamily="34" charset="0"/>
              <a:ea typeface="Segoe UI" panose="020B0502040204020203" pitchFamily="34" charset="0"/>
              <a:cs typeface="Segoe UI" panose="020B0502040204020203" pitchFamily="34" charset="0"/>
            </a:rPr>
            <a:t>Парламент</a:t>
          </a:r>
          <a:endParaRPr lang="hu-HU" sz="1800" b="1" dirty="0">
            <a:latin typeface="Segoe UI" panose="020B0502040204020203" pitchFamily="34" charset="0"/>
            <a:ea typeface="Segoe UI" panose="020B0502040204020203" pitchFamily="34" charset="0"/>
            <a:cs typeface="Segoe UI" panose="020B0502040204020203" pitchFamily="34" charset="0"/>
          </a:endParaRPr>
        </a:p>
      </dgm:t>
    </dgm:pt>
    <dgm:pt modelId="{B2760E48-4DCF-4083-A6E6-1BBED4E23C3A}" type="parTrans" cxnId="{F24A78B8-C24E-4029-AC41-E808BEC788A7}">
      <dgm:prSet/>
      <dgm:spPr/>
      <dgm:t>
        <a:bodyPr/>
        <a:lstStyle/>
        <a:p>
          <a:endParaRPr lang="hu-HU"/>
        </a:p>
      </dgm:t>
    </dgm:pt>
    <dgm:pt modelId="{70F35575-6FED-410B-A9F4-6412B1F92A69}" type="sibTrans" cxnId="{F24A78B8-C24E-4029-AC41-E808BEC788A7}">
      <dgm:prSet/>
      <dgm:spPr/>
      <dgm:t>
        <a:bodyPr/>
        <a:lstStyle/>
        <a:p>
          <a:endParaRPr lang="hu-HU"/>
        </a:p>
      </dgm:t>
    </dgm:pt>
    <dgm:pt modelId="{6BE85DD3-DEB6-4153-8231-831A9629AC73}">
      <dgm:prSet phldrT="[Szöveg]" custT="1"/>
      <dgm:spPr/>
      <dgm:t>
        <a:bodyPr/>
        <a:lstStyle/>
        <a:p>
          <a:r>
            <a:rPr lang="ru-RU" sz="1800" b="1" dirty="0">
              <a:latin typeface="Segoe UI" panose="020B0502040204020203" pitchFamily="34" charset="0"/>
              <a:ea typeface="Segoe UI" panose="020B0502040204020203" pitchFamily="34" charset="0"/>
              <a:cs typeface="Segoe UI" panose="020B0502040204020203" pitchFamily="34" charset="0"/>
            </a:rPr>
            <a:t>Бюджетный Совет</a:t>
          </a:r>
          <a:endParaRPr lang="hu-HU" sz="1800" b="1" dirty="0">
            <a:latin typeface="Segoe UI" panose="020B0502040204020203" pitchFamily="34" charset="0"/>
            <a:ea typeface="Segoe UI" panose="020B0502040204020203" pitchFamily="34" charset="0"/>
            <a:cs typeface="Segoe UI" panose="020B0502040204020203" pitchFamily="34" charset="0"/>
          </a:endParaRPr>
        </a:p>
        <a:p>
          <a:r>
            <a:rPr lang="ru-RU" sz="1800" b="1" dirty="0">
              <a:solidFill>
                <a:schemeClr val="tx1"/>
              </a:solidFill>
              <a:latin typeface="Segoe UI" panose="020B0502040204020203" pitchFamily="34" charset="0"/>
              <a:ea typeface="Segoe UI" panose="020B0502040204020203" pitchFamily="34" charset="0"/>
              <a:cs typeface="Segoe UI" panose="020B0502040204020203" pitchFamily="34" charset="0"/>
            </a:rPr>
            <a:t>документ</a:t>
          </a:r>
          <a:r>
            <a:rPr lang="hu-HU" sz="1800" b="1"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hu-HU" sz="1800" b="1"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ru-RU" sz="1800" b="1" dirty="0">
              <a:solidFill>
                <a:srgbClr val="C00000"/>
              </a:solidFill>
              <a:latin typeface="Segoe UI" panose="020B0502040204020203" pitchFamily="34" charset="0"/>
              <a:ea typeface="Segoe UI" panose="020B0502040204020203" pitchFamily="34" charset="0"/>
              <a:cs typeface="Segoe UI" panose="020B0502040204020203" pitchFamily="34" charset="0"/>
            </a:rPr>
            <a:t>Отчёт</a:t>
          </a:r>
          <a:endParaRPr lang="hu-HU" sz="1800" b="1"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dgm:t>
    </dgm:pt>
    <dgm:pt modelId="{997B1710-D174-4BB8-AEE7-8ABE1769EA5D}" type="parTrans" cxnId="{9C204F75-256E-4125-B9C5-06C1CDC8B419}">
      <dgm:prSet/>
      <dgm:spPr/>
      <dgm:t>
        <a:bodyPr/>
        <a:lstStyle/>
        <a:p>
          <a:endParaRPr lang="hu-HU"/>
        </a:p>
      </dgm:t>
    </dgm:pt>
    <dgm:pt modelId="{996D2ACC-4629-4DCB-A038-EAE986954EC6}" type="sibTrans" cxnId="{9C204F75-256E-4125-B9C5-06C1CDC8B419}">
      <dgm:prSet/>
      <dgm:spPr/>
      <dgm:t>
        <a:bodyPr/>
        <a:lstStyle/>
        <a:p>
          <a:endParaRPr lang="hu-HU"/>
        </a:p>
      </dgm:t>
    </dgm:pt>
    <dgm:pt modelId="{A97A0A9F-0AF1-4D7B-955A-675CC27AA0C1}">
      <dgm:prSet phldrT="[Szöveg]" custT="1"/>
      <dgm:spPr/>
      <dgm:t>
        <a:bodyPr/>
        <a:lstStyle/>
        <a:p>
          <a:r>
            <a:rPr lang="ru-RU" sz="1800" b="1" dirty="0">
              <a:latin typeface="Segoe UI" panose="020B0502040204020203" pitchFamily="34" charset="0"/>
              <a:ea typeface="Segoe UI" panose="020B0502040204020203" pitchFamily="34" charset="0"/>
              <a:cs typeface="Segoe UI" panose="020B0502040204020203" pitchFamily="34" charset="0"/>
            </a:rPr>
            <a:t>Правительство</a:t>
          </a:r>
          <a:endParaRPr lang="hu-HU" sz="1800" b="1" dirty="0">
            <a:latin typeface="Segoe UI" panose="020B0502040204020203" pitchFamily="34" charset="0"/>
            <a:ea typeface="Segoe UI" panose="020B0502040204020203" pitchFamily="34" charset="0"/>
            <a:cs typeface="Segoe UI" panose="020B0502040204020203" pitchFamily="34" charset="0"/>
          </a:endParaRPr>
        </a:p>
        <a:p>
          <a:r>
            <a:rPr lang="ru-RU" sz="1800" b="1" dirty="0">
              <a:latin typeface="Segoe UI" panose="020B0502040204020203" pitchFamily="34" charset="0"/>
              <a:ea typeface="Segoe UI" panose="020B0502040204020203" pitchFamily="34" charset="0"/>
              <a:cs typeface="Segoe UI" panose="020B0502040204020203" pitchFamily="34" charset="0"/>
            </a:rPr>
            <a:t>документ</a:t>
          </a:r>
          <a:r>
            <a:rPr lang="hu-HU" sz="1800" b="1" dirty="0">
              <a:latin typeface="Segoe UI" panose="020B0502040204020203" pitchFamily="34" charset="0"/>
              <a:ea typeface="Segoe UI" panose="020B0502040204020203" pitchFamily="34" charset="0"/>
              <a:cs typeface="Segoe UI" panose="020B0502040204020203" pitchFamily="34" charset="0"/>
            </a:rPr>
            <a:t>: </a:t>
          </a:r>
          <a:r>
            <a:rPr lang="ru-RU" sz="1800" b="1" dirty="0">
              <a:solidFill>
                <a:srgbClr val="C00000"/>
              </a:solidFill>
              <a:latin typeface="Segoe UI" panose="020B0502040204020203" pitchFamily="34" charset="0"/>
              <a:ea typeface="Segoe UI" panose="020B0502040204020203" pitchFamily="34" charset="0"/>
              <a:cs typeface="Segoe UI" panose="020B0502040204020203" pitchFamily="34" charset="0"/>
            </a:rPr>
            <a:t>проект бюджета</a:t>
          </a:r>
          <a:endParaRPr lang="hu-HU" sz="1800" b="1"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dgm:t>
    </dgm:pt>
    <dgm:pt modelId="{DFBFAD04-827A-4D25-ABFA-2236BE4DC7FE}" type="parTrans" cxnId="{8D05B337-FF3D-4845-B991-BAFCC89D023B}">
      <dgm:prSet/>
      <dgm:spPr/>
      <dgm:t>
        <a:bodyPr/>
        <a:lstStyle/>
        <a:p>
          <a:endParaRPr lang="hu-HU"/>
        </a:p>
      </dgm:t>
    </dgm:pt>
    <dgm:pt modelId="{DAE0FE3A-D58D-4629-BE96-A522268D181B}" type="sibTrans" cxnId="{8D05B337-FF3D-4845-B991-BAFCC89D023B}">
      <dgm:prSet/>
      <dgm:spPr/>
      <dgm:t>
        <a:bodyPr/>
        <a:lstStyle/>
        <a:p>
          <a:endParaRPr lang="hu-HU"/>
        </a:p>
      </dgm:t>
    </dgm:pt>
    <dgm:pt modelId="{30D39129-3A28-496D-A77A-B8F1A69BFC60}">
      <dgm:prSet phldrT="[Szöveg]" custT="1"/>
      <dgm:spPr/>
      <dgm:t>
        <a:bodyPr/>
        <a:lstStyle/>
        <a:p>
          <a:r>
            <a:rPr lang="ru-RU" sz="1800" b="1" i="0" dirty="0">
              <a:latin typeface="Segoe UI" panose="020B0502040204020203" pitchFamily="34" charset="0"/>
              <a:ea typeface="Segoe UI" panose="020B0502040204020203" pitchFamily="34" charset="0"/>
              <a:cs typeface="Segoe UI" panose="020B0502040204020203" pitchFamily="34" charset="0"/>
            </a:rPr>
            <a:t>Государственная счётная палата Венгрии</a:t>
          </a:r>
          <a:endParaRPr lang="hu-HU" sz="1800" b="1" i="0" dirty="0">
            <a:latin typeface="Segoe UI" panose="020B0502040204020203" pitchFamily="34" charset="0"/>
            <a:ea typeface="Segoe UI" panose="020B0502040204020203" pitchFamily="34" charset="0"/>
            <a:cs typeface="Segoe UI" panose="020B0502040204020203" pitchFamily="34" charset="0"/>
          </a:endParaRPr>
        </a:p>
        <a:p>
          <a:r>
            <a:rPr lang="ru-RU" sz="1800" b="1" dirty="0">
              <a:solidFill>
                <a:schemeClr val="tx1"/>
              </a:solidFill>
              <a:latin typeface="Segoe UI" panose="020B0502040204020203" pitchFamily="34" charset="0"/>
              <a:ea typeface="Segoe UI" panose="020B0502040204020203" pitchFamily="34" charset="0"/>
              <a:cs typeface="Segoe UI" panose="020B0502040204020203" pitchFamily="34" charset="0"/>
            </a:rPr>
            <a:t>документ</a:t>
          </a:r>
          <a:r>
            <a:rPr lang="hu-HU" sz="1800" b="1"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hu-HU" sz="1800" b="1"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ru-RU" sz="1800" b="1" dirty="0">
              <a:solidFill>
                <a:srgbClr val="C00000"/>
              </a:solidFill>
              <a:latin typeface="Segoe UI" panose="020B0502040204020203" pitchFamily="34" charset="0"/>
              <a:ea typeface="Segoe UI" panose="020B0502040204020203" pitchFamily="34" charset="0"/>
              <a:cs typeface="Segoe UI" panose="020B0502040204020203" pitchFamily="34" charset="0"/>
            </a:rPr>
            <a:t>Отчёт</a:t>
          </a:r>
          <a:endParaRPr lang="hu-HU" sz="1800" dirty="0">
            <a:latin typeface="Segoe UI" panose="020B0502040204020203" pitchFamily="34" charset="0"/>
            <a:ea typeface="Segoe UI" panose="020B0502040204020203" pitchFamily="34" charset="0"/>
            <a:cs typeface="Segoe UI" panose="020B0502040204020203" pitchFamily="34" charset="0"/>
          </a:endParaRPr>
        </a:p>
      </dgm:t>
    </dgm:pt>
    <dgm:pt modelId="{DBFCDB0E-24AE-4993-89CB-7F7FD64D0A9A}" type="parTrans" cxnId="{AA36D19E-7091-4809-B099-F71DF3E30139}">
      <dgm:prSet/>
      <dgm:spPr/>
      <dgm:t>
        <a:bodyPr/>
        <a:lstStyle/>
        <a:p>
          <a:endParaRPr lang="hu-HU"/>
        </a:p>
      </dgm:t>
    </dgm:pt>
    <dgm:pt modelId="{5F47E367-8655-4B49-8511-260401429AB1}" type="sibTrans" cxnId="{AA36D19E-7091-4809-B099-F71DF3E30139}">
      <dgm:prSet/>
      <dgm:spPr/>
      <dgm:t>
        <a:bodyPr/>
        <a:lstStyle/>
        <a:p>
          <a:endParaRPr lang="hu-HU"/>
        </a:p>
      </dgm:t>
    </dgm:pt>
    <dgm:pt modelId="{AF3FB645-16B6-434A-895B-C9E0DD04E31A}">
      <dgm:prSet phldrT="[Szöveg]" custT="1"/>
      <dgm:spPr/>
      <dgm:t>
        <a:bodyPr/>
        <a:lstStyle/>
        <a:p>
          <a:r>
            <a:rPr lang="ru-RU" sz="1800" b="1" dirty="0">
              <a:solidFill>
                <a:schemeClr val="tx1"/>
              </a:solidFill>
              <a:latin typeface="Segoe UI" panose="020B0502040204020203" pitchFamily="34" charset="0"/>
              <a:ea typeface="Segoe UI" panose="020B0502040204020203" pitchFamily="34" charset="0"/>
              <a:cs typeface="Segoe UI" panose="020B0502040204020203" pitchFamily="34" charset="0"/>
            </a:rPr>
            <a:t>Итоговый документ</a:t>
          </a:r>
          <a:r>
            <a:rPr lang="hu-HU" sz="1800" b="1" dirty="0">
              <a:solidFill>
                <a:schemeClr val="tx1"/>
              </a:solidFill>
              <a:latin typeface="Segoe UI" panose="020B0502040204020203" pitchFamily="34" charset="0"/>
              <a:ea typeface="Segoe UI" panose="020B0502040204020203" pitchFamily="34" charset="0"/>
              <a:cs typeface="Segoe UI" panose="020B0502040204020203" pitchFamily="34" charset="0"/>
            </a:rPr>
            <a:t>:</a:t>
          </a:r>
        </a:p>
        <a:p>
          <a:r>
            <a:rPr lang="ru-RU" sz="1800" b="1" i="1" u="none" dirty="0">
              <a:solidFill>
                <a:srgbClr val="C00000"/>
              </a:solidFill>
              <a:latin typeface="Segoe UI" panose="020B0502040204020203" pitchFamily="34" charset="0"/>
              <a:ea typeface="Segoe UI" panose="020B0502040204020203" pitchFamily="34" charset="0"/>
              <a:cs typeface="Segoe UI" panose="020B0502040204020203" pitchFamily="34" charset="0"/>
            </a:rPr>
            <a:t>Закон о бюджете</a:t>
          </a:r>
          <a:endParaRPr lang="hu-HU" sz="1800" b="1" i="1" u="none"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dgm:t>
    </dgm:pt>
    <dgm:pt modelId="{006E9C84-A56A-4DEA-88B6-A0997BBB2492}" type="parTrans" cxnId="{1C9FE161-2826-4FBA-B0E6-E8E69D4262B8}">
      <dgm:prSet/>
      <dgm:spPr/>
      <dgm:t>
        <a:bodyPr/>
        <a:lstStyle/>
        <a:p>
          <a:endParaRPr lang="hu-HU"/>
        </a:p>
      </dgm:t>
    </dgm:pt>
    <dgm:pt modelId="{34E3E0C0-4478-4AC6-A3C9-961357C8D889}" type="sibTrans" cxnId="{1C9FE161-2826-4FBA-B0E6-E8E69D4262B8}">
      <dgm:prSet/>
      <dgm:spPr/>
      <dgm:t>
        <a:bodyPr/>
        <a:lstStyle/>
        <a:p>
          <a:endParaRPr lang="hu-HU"/>
        </a:p>
      </dgm:t>
    </dgm:pt>
    <dgm:pt modelId="{83D964AA-E94B-481C-9EB3-AF8B3FD66B42}">
      <dgm:prSet phldrT="[Szöveg]" custT="1"/>
      <dgm:spPr/>
      <dgm:t>
        <a:bodyPr/>
        <a:lstStyle/>
        <a:p>
          <a:r>
            <a:rPr lang="ru-RU" sz="1800" b="1" i="0" dirty="0">
              <a:latin typeface="Segoe UI" panose="020B0502040204020203" pitchFamily="34" charset="0"/>
              <a:ea typeface="Segoe UI" panose="020B0502040204020203" pitchFamily="34" charset="0"/>
              <a:cs typeface="Segoe UI" panose="020B0502040204020203" pitchFamily="34" charset="0"/>
            </a:rPr>
            <a:t>Социальные партнёры</a:t>
          </a:r>
          <a:endParaRPr lang="hu-HU" sz="1800" b="1" i="0" dirty="0">
            <a:latin typeface="Segoe UI" panose="020B0502040204020203" pitchFamily="34" charset="0"/>
            <a:ea typeface="Segoe UI" panose="020B0502040204020203" pitchFamily="34" charset="0"/>
            <a:cs typeface="Segoe UI" panose="020B0502040204020203" pitchFamily="34" charset="0"/>
          </a:endParaRPr>
        </a:p>
      </dgm:t>
    </dgm:pt>
    <dgm:pt modelId="{31B35ACC-065B-4D6F-9BA0-10BED472F03F}" type="parTrans" cxnId="{DD4A131D-59E4-442F-8B25-A21356FB1A68}">
      <dgm:prSet/>
      <dgm:spPr/>
      <dgm:t>
        <a:bodyPr/>
        <a:lstStyle/>
        <a:p>
          <a:endParaRPr lang="hu-HU"/>
        </a:p>
      </dgm:t>
    </dgm:pt>
    <dgm:pt modelId="{F9F1A2B8-9895-436F-AE91-87896935D238}" type="sibTrans" cxnId="{DD4A131D-59E4-442F-8B25-A21356FB1A68}">
      <dgm:prSet/>
      <dgm:spPr/>
      <dgm:t>
        <a:bodyPr/>
        <a:lstStyle/>
        <a:p>
          <a:endParaRPr lang="hu-HU"/>
        </a:p>
      </dgm:t>
    </dgm:pt>
    <dgm:pt modelId="{61BBA5C1-3799-492C-8077-32FBCB173112}" type="pres">
      <dgm:prSet presAssocID="{67DAA73E-C083-47D4-8740-9BD6724E8CA1}" presName="cycle" presStyleCnt="0">
        <dgm:presLayoutVars>
          <dgm:chMax val="1"/>
          <dgm:dir/>
          <dgm:animLvl val="ctr"/>
          <dgm:resizeHandles val="exact"/>
        </dgm:presLayoutVars>
      </dgm:prSet>
      <dgm:spPr/>
    </dgm:pt>
    <dgm:pt modelId="{C5A010E8-F142-4CAD-8F35-F321D48D58D4}" type="pres">
      <dgm:prSet presAssocID="{A3074C25-0CB3-42E0-9B92-29ABB821175B}" presName="centerShape" presStyleLbl="node0" presStyleIdx="0" presStyleCnt="1" custScaleX="90398" custScaleY="70444" custLinFactNeighborX="-5624" custLinFactNeighborY="-20672"/>
      <dgm:spPr/>
    </dgm:pt>
    <dgm:pt modelId="{7B608CA9-BA92-486A-9B03-92EF830F2A92}" type="pres">
      <dgm:prSet presAssocID="{997B1710-D174-4BB8-AEE7-8ABE1769EA5D}" presName="parTrans" presStyleLbl="bgSibTrans2D1" presStyleIdx="0" presStyleCnt="5" custScaleX="74989" custScaleY="69185" custLinFactNeighborX="16616" custLinFactNeighborY="8159"/>
      <dgm:spPr/>
    </dgm:pt>
    <dgm:pt modelId="{EB557310-6F24-4885-AC24-1F2824E91631}" type="pres">
      <dgm:prSet presAssocID="{6BE85DD3-DEB6-4153-8231-831A9629AC73}" presName="node" presStyleLbl="node1" presStyleIdx="0" presStyleCnt="5" custScaleX="84685" custScaleY="62636" custRadScaleRad="98196" custRadScaleInc="41803">
        <dgm:presLayoutVars>
          <dgm:bulletEnabled val="1"/>
        </dgm:presLayoutVars>
      </dgm:prSet>
      <dgm:spPr/>
    </dgm:pt>
    <dgm:pt modelId="{716AB163-9FD1-442C-9F04-E04697D8A3AC}" type="pres">
      <dgm:prSet presAssocID="{DFBFAD04-827A-4D25-ABFA-2236BE4DC7FE}" presName="parTrans" presStyleLbl="bgSibTrans2D1" presStyleIdx="1" presStyleCnt="5" custScaleX="92766" custScaleY="60121" custLinFactNeighborX="-7494" custLinFactNeighborY="7496"/>
      <dgm:spPr/>
    </dgm:pt>
    <dgm:pt modelId="{3143C5D2-4BC6-40E2-A34F-B1E8B6D32D7C}" type="pres">
      <dgm:prSet presAssocID="{A97A0A9F-0AF1-4D7B-955A-675CC27AA0C1}" presName="node" presStyleLbl="node1" presStyleIdx="1" presStyleCnt="5" custScaleX="161485" custScaleY="55970" custRadScaleRad="106871" custRadScaleInc="79568">
        <dgm:presLayoutVars>
          <dgm:bulletEnabled val="1"/>
        </dgm:presLayoutVars>
      </dgm:prSet>
      <dgm:spPr/>
    </dgm:pt>
    <dgm:pt modelId="{6BA878C2-A3D0-4F74-B766-F2E950120065}" type="pres">
      <dgm:prSet presAssocID="{31B35ACC-065B-4D6F-9BA0-10BED472F03F}" presName="parTrans" presStyleLbl="bgSibTrans2D1" presStyleIdx="2" presStyleCnt="5" custAng="2038601" custScaleX="33814" custScaleY="55680" custLinFactY="-10059" custLinFactNeighborX="-14134" custLinFactNeighborY="-100000"/>
      <dgm:spPr/>
    </dgm:pt>
    <dgm:pt modelId="{5AAD96EC-6E80-4C07-A2F4-C376E5C18424}" type="pres">
      <dgm:prSet presAssocID="{83D964AA-E94B-481C-9EB3-AF8B3FD66B42}" presName="node" presStyleLbl="node1" presStyleIdx="2" presStyleCnt="5" custScaleX="91661" custScaleY="57218" custRadScaleRad="125488" custRadScaleInc="103223">
        <dgm:presLayoutVars>
          <dgm:bulletEnabled val="1"/>
        </dgm:presLayoutVars>
      </dgm:prSet>
      <dgm:spPr/>
    </dgm:pt>
    <dgm:pt modelId="{AA077F29-9BC6-4C1A-AB01-EB57E1B9B86D}" type="pres">
      <dgm:prSet presAssocID="{DBFCDB0E-24AE-4993-89CB-7F7FD64D0A9A}" presName="parTrans" presStyleLbl="bgSibTrans2D1" presStyleIdx="3" presStyleCnt="5" custScaleX="73475" custScaleY="66354" custLinFactNeighborX="-16455" custLinFactNeighborY="16870"/>
      <dgm:spPr/>
    </dgm:pt>
    <dgm:pt modelId="{E061D2BD-944F-4141-A369-221417FDF57A}" type="pres">
      <dgm:prSet presAssocID="{30D39129-3A28-496D-A77A-B8F1A69BFC60}" presName="node" presStyleLbl="node1" presStyleIdx="3" presStyleCnt="5" custScaleX="116290" custScaleY="79356" custRadScaleRad="107031" custRadScaleInc="73815">
        <dgm:presLayoutVars>
          <dgm:bulletEnabled val="1"/>
        </dgm:presLayoutVars>
      </dgm:prSet>
      <dgm:spPr/>
    </dgm:pt>
    <dgm:pt modelId="{A5026D94-093E-413E-BD77-2D6651E3F920}" type="pres">
      <dgm:prSet presAssocID="{006E9C84-A56A-4DEA-88B6-A0997BBB2492}" presName="parTrans" presStyleLbl="bgSibTrans2D1" presStyleIdx="4" presStyleCnt="5" custAng="10823101" custScaleX="61098" custScaleY="69615" custLinFactNeighborX="-13858" custLinFactNeighborY="-27329"/>
      <dgm:spPr/>
    </dgm:pt>
    <dgm:pt modelId="{FF386B93-FF28-412D-80AA-B4050599F6B0}" type="pres">
      <dgm:prSet presAssocID="{AF3FB645-16B6-434A-895B-C9E0DD04E31A}" presName="node" presStyleLbl="node1" presStyleIdx="4" presStyleCnt="5" custFlipHor="1" custScaleX="140368" custScaleY="52419" custRadScaleRad="32461" custRadScaleInc="140126">
        <dgm:presLayoutVars>
          <dgm:bulletEnabled val="1"/>
        </dgm:presLayoutVars>
      </dgm:prSet>
      <dgm:spPr/>
    </dgm:pt>
  </dgm:ptLst>
  <dgm:cxnLst>
    <dgm:cxn modelId="{0CF0C40A-4955-4C5C-9570-9850F03E53E3}" type="presOf" srcId="{30D39129-3A28-496D-A77A-B8F1A69BFC60}" destId="{E061D2BD-944F-4141-A369-221417FDF57A}" srcOrd="0" destOrd="0" presId="urn:microsoft.com/office/officeart/2005/8/layout/radial4"/>
    <dgm:cxn modelId="{9B770416-842A-4060-A7FA-5CF0C20EC71A}" type="presOf" srcId="{31B35ACC-065B-4D6F-9BA0-10BED472F03F}" destId="{6BA878C2-A3D0-4F74-B766-F2E950120065}" srcOrd="0" destOrd="0" presId="urn:microsoft.com/office/officeart/2005/8/layout/radial4"/>
    <dgm:cxn modelId="{DD4A131D-59E4-442F-8B25-A21356FB1A68}" srcId="{A3074C25-0CB3-42E0-9B92-29ABB821175B}" destId="{83D964AA-E94B-481C-9EB3-AF8B3FD66B42}" srcOrd="2" destOrd="0" parTransId="{31B35ACC-065B-4D6F-9BA0-10BED472F03F}" sibTransId="{F9F1A2B8-9895-436F-AE91-87896935D238}"/>
    <dgm:cxn modelId="{8D05B337-FF3D-4845-B991-BAFCC89D023B}" srcId="{A3074C25-0CB3-42E0-9B92-29ABB821175B}" destId="{A97A0A9F-0AF1-4D7B-955A-675CC27AA0C1}" srcOrd="1" destOrd="0" parTransId="{DFBFAD04-827A-4D25-ABFA-2236BE4DC7FE}" sibTransId="{DAE0FE3A-D58D-4629-BE96-A522268D181B}"/>
    <dgm:cxn modelId="{1C9FE161-2826-4FBA-B0E6-E8E69D4262B8}" srcId="{A3074C25-0CB3-42E0-9B92-29ABB821175B}" destId="{AF3FB645-16B6-434A-895B-C9E0DD04E31A}" srcOrd="4" destOrd="0" parTransId="{006E9C84-A56A-4DEA-88B6-A0997BBB2492}" sibTransId="{34E3E0C0-4478-4AC6-A3C9-961357C8D889}"/>
    <dgm:cxn modelId="{9B97656D-6908-4CA5-BC83-CC1E5E64D5E3}" type="presOf" srcId="{6BE85DD3-DEB6-4153-8231-831A9629AC73}" destId="{EB557310-6F24-4885-AC24-1F2824E91631}" srcOrd="0" destOrd="0" presId="urn:microsoft.com/office/officeart/2005/8/layout/radial4"/>
    <dgm:cxn modelId="{DC3FC270-5E4A-4D16-AEA6-4A16B771BAA9}" type="presOf" srcId="{83D964AA-E94B-481C-9EB3-AF8B3FD66B42}" destId="{5AAD96EC-6E80-4C07-A2F4-C376E5C18424}" srcOrd="0" destOrd="0" presId="urn:microsoft.com/office/officeart/2005/8/layout/radial4"/>
    <dgm:cxn modelId="{9C204F75-256E-4125-B9C5-06C1CDC8B419}" srcId="{A3074C25-0CB3-42E0-9B92-29ABB821175B}" destId="{6BE85DD3-DEB6-4153-8231-831A9629AC73}" srcOrd="0" destOrd="0" parTransId="{997B1710-D174-4BB8-AEE7-8ABE1769EA5D}" sibTransId="{996D2ACC-4629-4DCB-A038-EAE986954EC6}"/>
    <dgm:cxn modelId="{293B958B-FF5A-4D58-90FA-782A6645FBF5}" type="presOf" srcId="{DBFCDB0E-24AE-4993-89CB-7F7FD64D0A9A}" destId="{AA077F29-9BC6-4C1A-AB01-EB57E1B9B86D}" srcOrd="0" destOrd="0" presId="urn:microsoft.com/office/officeart/2005/8/layout/radial4"/>
    <dgm:cxn modelId="{AA36D19E-7091-4809-B099-F71DF3E30139}" srcId="{A3074C25-0CB3-42E0-9B92-29ABB821175B}" destId="{30D39129-3A28-496D-A77A-B8F1A69BFC60}" srcOrd="3" destOrd="0" parTransId="{DBFCDB0E-24AE-4993-89CB-7F7FD64D0A9A}" sibTransId="{5F47E367-8655-4B49-8511-260401429AB1}"/>
    <dgm:cxn modelId="{63FAD4A7-2F42-4246-BBDC-A11A725D7FEF}" type="presOf" srcId="{AF3FB645-16B6-434A-895B-C9E0DD04E31A}" destId="{FF386B93-FF28-412D-80AA-B4050599F6B0}" srcOrd="0" destOrd="0" presId="urn:microsoft.com/office/officeart/2005/8/layout/radial4"/>
    <dgm:cxn modelId="{7E85A1AD-FF7B-439D-BE61-4EEC299FE2E3}" type="presOf" srcId="{67DAA73E-C083-47D4-8740-9BD6724E8CA1}" destId="{61BBA5C1-3799-492C-8077-32FBCB173112}" srcOrd="0" destOrd="0" presId="urn:microsoft.com/office/officeart/2005/8/layout/radial4"/>
    <dgm:cxn modelId="{9697B4B5-D071-41D5-AC01-335A17DA9A42}" type="presOf" srcId="{A97A0A9F-0AF1-4D7B-955A-675CC27AA0C1}" destId="{3143C5D2-4BC6-40E2-A34F-B1E8B6D32D7C}" srcOrd="0" destOrd="0" presId="urn:microsoft.com/office/officeart/2005/8/layout/radial4"/>
    <dgm:cxn modelId="{F24A78B8-C24E-4029-AC41-E808BEC788A7}" srcId="{67DAA73E-C083-47D4-8740-9BD6724E8CA1}" destId="{A3074C25-0CB3-42E0-9B92-29ABB821175B}" srcOrd="0" destOrd="0" parTransId="{B2760E48-4DCF-4083-A6E6-1BBED4E23C3A}" sibTransId="{70F35575-6FED-410B-A9F4-6412B1F92A69}"/>
    <dgm:cxn modelId="{6FC197D6-1951-4F6B-B57E-400D941CCAE0}" type="presOf" srcId="{997B1710-D174-4BB8-AEE7-8ABE1769EA5D}" destId="{7B608CA9-BA92-486A-9B03-92EF830F2A92}" srcOrd="0" destOrd="0" presId="urn:microsoft.com/office/officeart/2005/8/layout/radial4"/>
    <dgm:cxn modelId="{D7D3ADDA-AF8F-45C2-8240-6512752F1C50}" type="presOf" srcId="{DFBFAD04-827A-4D25-ABFA-2236BE4DC7FE}" destId="{716AB163-9FD1-442C-9F04-E04697D8A3AC}" srcOrd="0" destOrd="0" presId="urn:microsoft.com/office/officeart/2005/8/layout/radial4"/>
    <dgm:cxn modelId="{66232FE1-B0EE-4B5E-AB13-02D4D18EFB2A}" type="presOf" srcId="{A3074C25-0CB3-42E0-9B92-29ABB821175B}" destId="{C5A010E8-F142-4CAD-8F35-F321D48D58D4}" srcOrd="0" destOrd="0" presId="urn:microsoft.com/office/officeart/2005/8/layout/radial4"/>
    <dgm:cxn modelId="{B6DEE7FF-38F3-4D93-865E-9FD5F0445060}" type="presOf" srcId="{006E9C84-A56A-4DEA-88B6-A0997BBB2492}" destId="{A5026D94-093E-413E-BD77-2D6651E3F920}" srcOrd="0" destOrd="0" presId="urn:microsoft.com/office/officeart/2005/8/layout/radial4"/>
    <dgm:cxn modelId="{DF92F64A-6EC6-4DF5-822A-C0152FF51742}" type="presParOf" srcId="{61BBA5C1-3799-492C-8077-32FBCB173112}" destId="{C5A010E8-F142-4CAD-8F35-F321D48D58D4}" srcOrd="0" destOrd="0" presId="urn:microsoft.com/office/officeart/2005/8/layout/radial4"/>
    <dgm:cxn modelId="{D6CD280F-8590-43EC-8EB5-F90B44988F9A}" type="presParOf" srcId="{61BBA5C1-3799-492C-8077-32FBCB173112}" destId="{7B608CA9-BA92-486A-9B03-92EF830F2A92}" srcOrd="1" destOrd="0" presId="urn:microsoft.com/office/officeart/2005/8/layout/radial4"/>
    <dgm:cxn modelId="{31E3A417-E86A-421F-A2B2-5357A5CE6769}" type="presParOf" srcId="{61BBA5C1-3799-492C-8077-32FBCB173112}" destId="{EB557310-6F24-4885-AC24-1F2824E91631}" srcOrd="2" destOrd="0" presId="urn:microsoft.com/office/officeart/2005/8/layout/radial4"/>
    <dgm:cxn modelId="{22D90D77-EA3D-4D8F-B60F-84286A30C883}" type="presParOf" srcId="{61BBA5C1-3799-492C-8077-32FBCB173112}" destId="{716AB163-9FD1-442C-9F04-E04697D8A3AC}" srcOrd="3" destOrd="0" presId="urn:microsoft.com/office/officeart/2005/8/layout/radial4"/>
    <dgm:cxn modelId="{05067C52-2B6D-4DBA-BF6C-F54F7D351FE6}" type="presParOf" srcId="{61BBA5C1-3799-492C-8077-32FBCB173112}" destId="{3143C5D2-4BC6-40E2-A34F-B1E8B6D32D7C}" srcOrd="4" destOrd="0" presId="urn:microsoft.com/office/officeart/2005/8/layout/radial4"/>
    <dgm:cxn modelId="{129BE643-FB27-45BC-BD71-682FB0AB292C}" type="presParOf" srcId="{61BBA5C1-3799-492C-8077-32FBCB173112}" destId="{6BA878C2-A3D0-4F74-B766-F2E950120065}" srcOrd="5" destOrd="0" presId="urn:microsoft.com/office/officeart/2005/8/layout/radial4"/>
    <dgm:cxn modelId="{A5743E0F-E083-4AC6-98C7-D2B51ABB6EE3}" type="presParOf" srcId="{61BBA5C1-3799-492C-8077-32FBCB173112}" destId="{5AAD96EC-6E80-4C07-A2F4-C376E5C18424}" srcOrd="6" destOrd="0" presId="urn:microsoft.com/office/officeart/2005/8/layout/radial4"/>
    <dgm:cxn modelId="{4233949B-90EB-47B1-8730-996870E6BF58}" type="presParOf" srcId="{61BBA5C1-3799-492C-8077-32FBCB173112}" destId="{AA077F29-9BC6-4C1A-AB01-EB57E1B9B86D}" srcOrd="7" destOrd="0" presId="urn:microsoft.com/office/officeart/2005/8/layout/radial4"/>
    <dgm:cxn modelId="{2AF4101C-99BF-4165-A7DE-D78F501AFF74}" type="presParOf" srcId="{61BBA5C1-3799-492C-8077-32FBCB173112}" destId="{E061D2BD-944F-4141-A369-221417FDF57A}" srcOrd="8" destOrd="0" presId="urn:microsoft.com/office/officeart/2005/8/layout/radial4"/>
    <dgm:cxn modelId="{BE078486-C3BA-444B-AE8A-95E8FCA42B99}" type="presParOf" srcId="{61BBA5C1-3799-492C-8077-32FBCB173112}" destId="{A5026D94-093E-413E-BD77-2D6651E3F920}" srcOrd="9" destOrd="0" presId="urn:microsoft.com/office/officeart/2005/8/layout/radial4"/>
    <dgm:cxn modelId="{418EDBA1-305C-4717-87DD-A03C661C4BDA}" type="presParOf" srcId="{61BBA5C1-3799-492C-8077-32FBCB173112}" destId="{FF386B93-FF28-412D-80AA-B4050599F6B0}"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6239DC-E961-42DF-B05A-996FC9541404}"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hu-HU"/>
        </a:p>
      </dgm:t>
    </dgm:pt>
    <dgm:pt modelId="{E3A9890E-8F96-4436-BB7E-BEADDBB95891}">
      <dgm:prSet custT="1"/>
      <dgm:spPr/>
      <dgm:t>
        <a:bodyPr/>
        <a:lstStyle/>
        <a:p>
          <a:r>
            <a:rPr lang="ru-RU" sz="1400" b="1" dirty="0">
              <a:latin typeface="Segoe UI" panose="020B0502040204020203" pitchFamily="34" charset="0"/>
              <a:ea typeface="Segoe UI" panose="020B0502040204020203" pitchFamily="34" charset="0"/>
              <a:cs typeface="Segoe UI" panose="020B0502040204020203" pitchFamily="34" charset="0"/>
            </a:rPr>
            <a:t>До 31 июля</a:t>
          </a:r>
          <a:endParaRPr lang="hu-HU" sz="1400" b="1" dirty="0">
            <a:latin typeface="Segoe UI" panose="020B0502040204020203" pitchFamily="34" charset="0"/>
            <a:ea typeface="Segoe UI" panose="020B0502040204020203" pitchFamily="34" charset="0"/>
            <a:cs typeface="Segoe UI" panose="020B0502040204020203" pitchFamily="34" charset="0"/>
          </a:endParaRPr>
        </a:p>
      </dgm:t>
    </dgm:pt>
    <dgm:pt modelId="{5C19ED35-347E-449F-B2E3-AC610E43A6C9}" type="parTrans" cxnId="{F9E666C8-7F26-4D9E-8116-840F5FB8FC1A}">
      <dgm:prSet/>
      <dgm:spPr/>
      <dgm:t>
        <a:bodyPr/>
        <a:lstStyle/>
        <a:p>
          <a:endParaRPr lang="hu-HU" sz="4400" b="1"/>
        </a:p>
      </dgm:t>
    </dgm:pt>
    <dgm:pt modelId="{AA4A49A2-0398-4CDD-B346-AF5A98B52004}" type="sibTrans" cxnId="{F9E666C8-7F26-4D9E-8116-840F5FB8FC1A}">
      <dgm:prSet/>
      <dgm:spPr/>
      <dgm:t>
        <a:bodyPr/>
        <a:lstStyle/>
        <a:p>
          <a:endParaRPr lang="hu-HU" sz="4400" b="1"/>
        </a:p>
      </dgm:t>
    </dgm:pt>
    <dgm:pt modelId="{533D69EE-0E95-40FB-ABC9-8424F59D1835}">
      <dgm:prSet custT="1"/>
      <dgm:spPr/>
      <dgm:t>
        <a:bodyPr/>
        <a:lstStyle/>
        <a:p>
          <a:r>
            <a:rPr lang="ru-RU" sz="1400" b="1" dirty="0">
              <a:solidFill>
                <a:schemeClr val="tx1"/>
              </a:solidFill>
              <a:latin typeface="Segoe UI" panose="020B0502040204020203" pitchFamily="34" charset="0"/>
              <a:ea typeface="Segoe UI" panose="020B0502040204020203" pitchFamily="34" charset="0"/>
              <a:cs typeface="Segoe UI" panose="020B0502040204020203" pitchFamily="34" charset="0"/>
            </a:rPr>
            <a:t>Переговоры с отраслевыми министерствами, подготовка черновика законопроекта</a:t>
          </a:r>
          <a:endParaRPr lang="hu-HU" sz="14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dgm:t>
    </dgm:pt>
    <dgm:pt modelId="{03FC548B-9A4E-400D-B82B-D598361005CB}" type="parTrans" cxnId="{27785105-9DAC-418A-B0E0-271570B3E3F8}">
      <dgm:prSet/>
      <dgm:spPr/>
      <dgm:t>
        <a:bodyPr/>
        <a:lstStyle/>
        <a:p>
          <a:endParaRPr lang="hu-HU" sz="4400" b="1"/>
        </a:p>
      </dgm:t>
    </dgm:pt>
    <dgm:pt modelId="{F7B52B20-8C89-4FF6-8417-5BE18D8CC0D2}" type="sibTrans" cxnId="{27785105-9DAC-418A-B0E0-271570B3E3F8}">
      <dgm:prSet/>
      <dgm:spPr/>
      <dgm:t>
        <a:bodyPr/>
        <a:lstStyle/>
        <a:p>
          <a:endParaRPr lang="hu-HU" sz="4400" b="1"/>
        </a:p>
      </dgm:t>
    </dgm:pt>
    <dgm:pt modelId="{0A23F2D4-C301-470D-91BB-0F83C35606C8}">
      <dgm:prSet custT="1"/>
      <dgm:spPr/>
      <dgm:t>
        <a:bodyPr/>
        <a:lstStyle/>
        <a:p>
          <a:r>
            <a:rPr lang="ru-RU" sz="1400" b="1" dirty="0">
              <a:latin typeface="Segoe UI" panose="020B0502040204020203" pitchFamily="34" charset="0"/>
              <a:ea typeface="Segoe UI" panose="020B0502040204020203" pitchFamily="34" charset="0"/>
              <a:cs typeface="Segoe UI" panose="020B0502040204020203" pitchFamily="34" charset="0"/>
            </a:rPr>
            <a:t>Министр финансов намечает график бюджетного планирования </a:t>
          </a:r>
          <a:endParaRPr lang="hu-HU" sz="1400" b="1" dirty="0">
            <a:latin typeface="Segoe UI" panose="020B0502040204020203" pitchFamily="34" charset="0"/>
            <a:ea typeface="Segoe UI" panose="020B0502040204020203" pitchFamily="34" charset="0"/>
            <a:cs typeface="Segoe UI" panose="020B0502040204020203" pitchFamily="34" charset="0"/>
          </a:endParaRPr>
        </a:p>
      </dgm:t>
    </dgm:pt>
    <dgm:pt modelId="{E8B54097-B64A-4955-98C4-9397017B78F5}" type="parTrans" cxnId="{91D89B01-E0A9-49E1-BA3E-0595E62CC7F1}">
      <dgm:prSet/>
      <dgm:spPr/>
      <dgm:t>
        <a:bodyPr/>
        <a:lstStyle/>
        <a:p>
          <a:endParaRPr lang="hu-HU" sz="4400" b="1"/>
        </a:p>
      </dgm:t>
    </dgm:pt>
    <dgm:pt modelId="{1D930A93-3678-4B4B-A55A-352D1715A197}" type="sibTrans" cxnId="{91D89B01-E0A9-49E1-BA3E-0595E62CC7F1}">
      <dgm:prSet/>
      <dgm:spPr/>
      <dgm:t>
        <a:bodyPr/>
        <a:lstStyle/>
        <a:p>
          <a:endParaRPr lang="hu-HU" sz="4400" b="1"/>
        </a:p>
      </dgm:t>
    </dgm:pt>
    <dgm:pt modelId="{F64CBE02-41B2-4D9D-A629-A0177C80D092}">
      <dgm:prSet custT="1"/>
      <dgm:spPr/>
      <dgm:t>
        <a:bodyPr/>
        <a:lstStyle/>
        <a:p>
          <a:r>
            <a:rPr lang="ru-RU" sz="1400" b="1" dirty="0">
              <a:latin typeface="Segoe UI" panose="020B0502040204020203" pitchFamily="34" charset="0"/>
              <a:ea typeface="Segoe UI" panose="020B0502040204020203" pitchFamily="34" charset="0"/>
              <a:cs typeface="Segoe UI" panose="020B0502040204020203" pitchFamily="34" charset="0"/>
            </a:rPr>
            <a:t>август</a:t>
          </a:r>
          <a:endParaRPr lang="hu-HU" sz="1400" b="1" dirty="0">
            <a:latin typeface="Segoe UI" panose="020B0502040204020203" pitchFamily="34" charset="0"/>
            <a:ea typeface="Segoe UI" panose="020B0502040204020203" pitchFamily="34" charset="0"/>
            <a:cs typeface="Segoe UI" panose="020B0502040204020203" pitchFamily="34" charset="0"/>
          </a:endParaRPr>
        </a:p>
      </dgm:t>
    </dgm:pt>
    <dgm:pt modelId="{A19FE0B6-D5FE-4D45-B64C-C2A6CB23E76C}" type="parTrans" cxnId="{34173CD2-EE26-416B-AF9B-69146CAA68C0}">
      <dgm:prSet/>
      <dgm:spPr/>
      <dgm:t>
        <a:bodyPr/>
        <a:lstStyle/>
        <a:p>
          <a:endParaRPr lang="hu-HU"/>
        </a:p>
      </dgm:t>
    </dgm:pt>
    <dgm:pt modelId="{BCF756B3-5DC8-4969-B720-4ED2BEB5C06C}" type="sibTrans" cxnId="{34173CD2-EE26-416B-AF9B-69146CAA68C0}">
      <dgm:prSet/>
      <dgm:spPr/>
      <dgm:t>
        <a:bodyPr/>
        <a:lstStyle/>
        <a:p>
          <a:endParaRPr lang="hu-HU"/>
        </a:p>
      </dgm:t>
    </dgm:pt>
    <dgm:pt modelId="{19267741-31D9-42C1-AC8E-DEFADBDF88F9}">
      <dgm:prSet custT="1"/>
      <dgm:spPr/>
      <dgm:t>
        <a:bodyPr/>
        <a:lstStyle/>
        <a:p>
          <a:r>
            <a:rPr lang="ru-RU" sz="1400" b="1" dirty="0">
              <a:solidFill>
                <a:schemeClr val="tx1"/>
              </a:solidFill>
              <a:latin typeface="Segoe UI" panose="020B0502040204020203" pitchFamily="34" charset="0"/>
              <a:ea typeface="Segoe UI" panose="020B0502040204020203" pitchFamily="34" charset="0"/>
              <a:cs typeface="Segoe UI" panose="020B0502040204020203" pitchFamily="34" charset="0"/>
            </a:rPr>
            <a:t>Пояснительные записки по бюджетным разделам</a:t>
          </a:r>
          <a:endParaRPr lang="hu-HU" sz="14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dgm:t>
    </dgm:pt>
    <dgm:pt modelId="{9EB18817-3EB0-49B8-A2AA-C40AF5DEEF4E}" type="parTrans" cxnId="{5E234866-71FA-4A66-A7F8-BFB9751476B0}">
      <dgm:prSet/>
      <dgm:spPr/>
      <dgm:t>
        <a:bodyPr/>
        <a:lstStyle/>
        <a:p>
          <a:endParaRPr lang="hu-HU"/>
        </a:p>
      </dgm:t>
    </dgm:pt>
    <dgm:pt modelId="{C01D391D-6E82-4182-A16B-66FE39AC95E9}" type="sibTrans" cxnId="{5E234866-71FA-4A66-A7F8-BFB9751476B0}">
      <dgm:prSet/>
      <dgm:spPr/>
      <dgm:t>
        <a:bodyPr/>
        <a:lstStyle/>
        <a:p>
          <a:endParaRPr lang="hu-HU"/>
        </a:p>
      </dgm:t>
    </dgm:pt>
    <dgm:pt modelId="{99C3B6AE-5FAE-4B74-9A96-002E1A549C94}">
      <dgm:prSet custT="1"/>
      <dgm:spPr/>
      <dgm:t>
        <a:bodyPr/>
        <a:lstStyle/>
        <a:p>
          <a:r>
            <a:rPr lang="ru-RU" sz="1400" b="1" dirty="0">
              <a:latin typeface="Segoe UI" panose="020B0502040204020203" pitchFamily="34" charset="0"/>
              <a:ea typeface="Segoe UI" panose="020B0502040204020203" pitchFamily="34" charset="0"/>
              <a:cs typeface="Segoe UI" panose="020B0502040204020203" pitchFamily="34" charset="0"/>
            </a:rPr>
            <a:t>Государственный министр по госфинансам направляет законопроект в первом чтении в правительство</a:t>
          </a:r>
          <a:endParaRPr lang="hu-HU" sz="1400" b="1" dirty="0">
            <a:latin typeface="Segoe UI" panose="020B0502040204020203" pitchFamily="34" charset="0"/>
            <a:ea typeface="Segoe UI" panose="020B0502040204020203" pitchFamily="34" charset="0"/>
            <a:cs typeface="Segoe UI" panose="020B0502040204020203" pitchFamily="34" charset="0"/>
          </a:endParaRPr>
        </a:p>
      </dgm:t>
    </dgm:pt>
    <dgm:pt modelId="{6E49131E-330A-4E22-88EC-F2DF0421DF68}" type="parTrans" cxnId="{A4C77B18-FFEE-4D13-AEEE-CAAE0CD8394B}">
      <dgm:prSet/>
      <dgm:spPr/>
      <dgm:t>
        <a:bodyPr/>
        <a:lstStyle/>
        <a:p>
          <a:endParaRPr lang="hu-HU"/>
        </a:p>
      </dgm:t>
    </dgm:pt>
    <dgm:pt modelId="{1EAD6D8D-4918-48C6-99B9-EE8BA4DBA99D}" type="sibTrans" cxnId="{A4C77B18-FFEE-4D13-AEEE-CAAE0CD8394B}">
      <dgm:prSet/>
      <dgm:spPr/>
      <dgm:t>
        <a:bodyPr/>
        <a:lstStyle/>
        <a:p>
          <a:endParaRPr lang="hu-HU"/>
        </a:p>
      </dgm:t>
    </dgm:pt>
    <dgm:pt modelId="{F2C13CFD-572E-4964-8300-80C7FE96FA28}">
      <dgm:prSet custT="1"/>
      <dgm:spPr/>
      <dgm:t>
        <a:bodyPr/>
        <a:lstStyle/>
        <a:p>
          <a:r>
            <a:rPr lang="ru-RU" sz="1400" b="1" dirty="0">
              <a:latin typeface="Segoe UI" panose="020B0502040204020203" pitchFamily="34" charset="0"/>
              <a:ea typeface="Segoe UI" panose="020B0502040204020203" pitchFamily="34" charset="0"/>
              <a:cs typeface="Segoe UI" panose="020B0502040204020203" pitchFamily="34" charset="0"/>
            </a:rPr>
            <a:t>Ведомства и отраслевые министерства, ответственные за бюджетные разделы, готовят смету доходов и расходов</a:t>
          </a:r>
          <a:endParaRPr lang="hu-HU" sz="1400" b="1" dirty="0">
            <a:latin typeface="Segoe UI" panose="020B0502040204020203" pitchFamily="34" charset="0"/>
            <a:ea typeface="Segoe UI" panose="020B0502040204020203" pitchFamily="34" charset="0"/>
            <a:cs typeface="Segoe UI" panose="020B0502040204020203" pitchFamily="34" charset="0"/>
          </a:endParaRPr>
        </a:p>
      </dgm:t>
    </dgm:pt>
    <dgm:pt modelId="{059FF80E-7751-4B15-9686-16DFDDFB6B42}" type="parTrans" cxnId="{580B7371-7FAF-4FE3-AD33-F93C42BBEBC5}">
      <dgm:prSet/>
      <dgm:spPr/>
      <dgm:t>
        <a:bodyPr/>
        <a:lstStyle/>
        <a:p>
          <a:endParaRPr lang="hu-HU"/>
        </a:p>
      </dgm:t>
    </dgm:pt>
    <dgm:pt modelId="{07B3ECEC-9AC7-4B86-B983-9FE16630F434}" type="sibTrans" cxnId="{580B7371-7FAF-4FE3-AD33-F93C42BBEBC5}">
      <dgm:prSet/>
      <dgm:spPr/>
      <dgm:t>
        <a:bodyPr/>
        <a:lstStyle/>
        <a:p>
          <a:endParaRPr lang="hu-HU"/>
        </a:p>
      </dgm:t>
    </dgm:pt>
    <dgm:pt modelId="{0223E1B1-ADA7-4FB7-AA4B-BF0D6D8247F2}">
      <dgm:prSet phldrT="[Szöveg]" custT="1"/>
      <dgm:spPr/>
      <dgm:t>
        <a:bodyPr/>
        <a:lstStyle/>
        <a:p>
          <a:r>
            <a:rPr lang="ru-RU" sz="1400" b="1" dirty="0">
              <a:latin typeface="Segoe UI" panose="020B0502040204020203" pitchFamily="34" charset="0"/>
              <a:ea typeface="Segoe UI" panose="020B0502040204020203" pitchFamily="34" charset="0"/>
              <a:cs typeface="Segoe UI" panose="020B0502040204020203" pitchFamily="34" charset="0"/>
            </a:rPr>
            <a:t>До 30 июня</a:t>
          </a:r>
          <a:endParaRPr lang="hu-HU" sz="1400" b="1" dirty="0">
            <a:latin typeface="Segoe UI" panose="020B0502040204020203" pitchFamily="34" charset="0"/>
            <a:ea typeface="Segoe UI" panose="020B0502040204020203" pitchFamily="34" charset="0"/>
            <a:cs typeface="Segoe UI" panose="020B0502040204020203" pitchFamily="34" charset="0"/>
          </a:endParaRPr>
        </a:p>
      </dgm:t>
    </dgm:pt>
    <dgm:pt modelId="{DE574A44-CC3F-44A4-9375-0E34A5F2A6C9}" type="sibTrans" cxnId="{1D23825C-0CC5-4ECC-B476-6F57DDBEF4CE}">
      <dgm:prSet/>
      <dgm:spPr/>
      <dgm:t>
        <a:bodyPr/>
        <a:lstStyle/>
        <a:p>
          <a:endParaRPr lang="hu-HU" sz="4400" b="1"/>
        </a:p>
      </dgm:t>
    </dgm:pt>
    <dgm:pt modelId="{630FA107-4B62-4420-94F2-3D4BC95FF078}" type="parTrans" cxnId="{1D23825C-0CC5-4ECC-B476-6F57DDBEF4CE}">
      <dgm:prSet/>
      <dgm:spPr/>
      <dgm:t>
        <a:bodyPr/>
        <a:lstStyle/>
        <a:p>
          <a:endParaRPr lang="hu-HU" sz="4400" b="1"/>
        </a:p>
      </dgm:t>
    </dgm:pt>
    <dgm:pt modelId="{0ED10A3A-CC30-4A4A-A423-95C761601214}">
      <dgm:prSet custT="1"/>
      <dgm:spPr/>
      <dgm:t>
        <a:bodyPr/>
        <a:lstStyle/>
        <a:p>
          <a:r>
            <a:rPr lang="ru-RU" sz="1400" b="1" dirty="0">
              <a:latin typeface="Segoe UI" panose="020B0502040204020203" pitchFamily="34" charset="0"/>
              <a:ea typeface="Segoe UI" panose="020B0502040204020203" pitchFamily="34" charset="0"/>
              <a:cs typeface="Segoe UI" panose="020B0502040204020203" pitchFamily="34" charset="0"/>
            </a:rPr>
            <a:t>До 15 октября</a:t>
          </a:r>
          <a:r>
            <a:rPr lang="hu-HU" sz="1400" b="1" baseline="30000" dirty="0">
              <a:latin typeface="Segoe UI" panose="020B0502040204020203" pitchFamily="34" charset="0"/>
              <a:ea typeface="Segoe UI" panose="020B0502040204020203" pitchFamily="34" charset="0"/>
              <a:cs typeface="Segoe UI" panose="020B0502040204020203" pitchFamily="34" charset="0"/>
            </a:rPr>
            <a:t>*</a:t>
          </a:r>
          <a:endParaRPr lang="hu-HU" sz="1400" b="1" dirty="0">
            <a:latin typeface="Segoe UI" panose="020B0502040204020203" pitchFamily="34" charset="0"/>
            <a:ea typeface="Segoe UI" panose="020B0502040204020203" pitchFamily="34" charset="0"/>
            <a:cs typeface="Segoe UI" panose="020B0502040204020203" pitchFamily="34" charset="0"/>
          </a:endParaRPr>
        </a:p>
      </dgm:t>
    </dgm:pt>
    <dgm:pt modelId="{A82033DF-875E-44FF-A1C5-56F94C48607D}" type="parTrans" cxnId="{E0FC52A7-4087-466C-AD4B-7E633C9FF560}">
      <dgm:prSet/>
      <dgm:spPr/>
      <dgm:t>
        <a:bodyPr/>
        <a:lstStyle/>
        <a:p>
          <a:endParaRPr lang="hu-HU"/>
        </a:p>
      </dgm:t>
    </dgm:pt>
    <dgm:pt modelId="{51C75765-5F27-4A22-A378-31D739FEBB1C}" type="sibTrans" cxnId="{E0FC52A7-4087-466C-AD4B-7E633C9FF560}">
      <dgm:prSet/>
      <dgm:spPr/>
      <dgm:t>
        <a:bodyPr/>
        <a:lstStyle/>
        <a:p>
          <a:endParaRPr lang="hu-HU"/>
        </a:p>
      </dgm:t>
    </dgm:pt>
    <dgm:pt modelId="{4A370C08-4FFC-4F1D-B7E6-C29E10FDB165}">
      <dgm:prSet custT="1"/>
      <dgm:spPr/>
      <dgm:t>
        <a:bodyPr/>
        <a:lstStyle/>
        <a:p>
          <a:r>
            <a:rPr lang="ru-RU" sz="1400" b="1" dirty="0">
              <a:latin typeface="Segoe UI" panose="020B0502040204020203" pitchFamily="34" charset="0"/>
              <a:ea typeface="Segoe UI" panose="020B0502040204020203" pitchFamily="34" charset="0"/>
              <a:cs typeface="Segoe UI" panose="020B0502040204020203" pitchFamily="34" charset="0"/>
            </a:rPr>
            <a:t>Законопроект направляется в Бюджетный совет за получением его заключения (у Бюджетного совета на это 10 дней, в случае несогласия, правительство должно вновь обсуждать законопроект</a:t>
          </a:r>
          <a:r>
            <a:rPr lang="hu-HU" sz="1400" b="1" dirty="0">
              <a:latin typeface="Segoe UI" panose="020B0502040204020203" pitchFamily="34" charset="0"/>
              <a:ea typeface="Segoe UI" panose="020B0502040204020203" pitchFamily="34" charset="0"/>
              <a:cs typeface="Segoe UI" panose="020B0502040204020203" pitchFamily="34" charset="0"/>
            </a:rPr>
            <a:t>)</a:t>
          </a:r>
        </a:p>
      </dgm:t>
    </dgm:pt>
    <dgm:pt modelId="{A493C222-DB04-4E02-A013-276ECA5DDFCB}" type="parTrans" cxnId="{7E63F724-DC18-4E05-8E2A-7E278F2F8B50}">
      <dgm:prSet/>
      <dgm:spPr/>
      <dgm:t>
        <a:bodyPr/>
        <a:lstStyle/>
        <a:p>
          <a:endParaRPr lang="hu-HU"/>
        </a:p>
      </dgm:t>
    </dgm:pt>
    <dgm:pt modelId="{3EF4B84A-1756-48DD-825E-370C9E7513BF}" type="sibTrans" cxnId="{7E63F724-DC18-4E05-8E2A-7E278F2F8B50}">
      <dgm:prSet/>
      <dgm:spPr/>
      <dgm:t>
        <a:bodyPr/>
        <a:lstStyle/>
        <a:p>
          <a:endParaRPr lang="hu-HU"/>
        </a:p>
      </dgm:t>
    </dgm:pt>
    <dgm:pt modelId="{0B3CD172-DB40-4C0F-B89C-C6AFD750DA93}">
      <dgm:prSet custT="1"/>
      <dgm:spPr/>
      <dgm:t>
        <a:bodyPr/>
        <a:lstStyle/>
        <a:p>
          <a:r>
            <a:rPr lang="ru-RU" sz="1400" b="1" dirty="0">
              <a:latin typeface="Segoe UI" panose="020B0502040204020203" pitchFamily="34" charset="0"/>
              <a:ea typeface="Segoe UI" panose="020B0502040204020203" pitchFamily="34" charset="0"/>
              <a:cs typeface="Segoe UI" panose="020B0502040204020203" pitchFamily="34" charset="0"/>
            </a:rPr>
            <a:t>Законопроект вносится в парламент</a:t>
          </a:r>
          <a:endParaRPr lang="hu-HU" sz="1400" b="1" dirty="0">
            <a:latin typeface="Segoe UI" panose="020B0502040204020203" pitchFamily="34" charset="0"/>
            <a:ea typeface="Segoe UI" panose="020B0502040204020203" pitchFamily="34" charset="0"/>
            <a:cs typeface="Segoe UI" panose="020B0502040204020203" pitchFamily="34" charset="0"/>
          </a:endParaRPr>
        </a:p>
      </dgm:t>
    </dgm:pt>
    <dgm:pt modelId="{8B9A1207-CF0A-4A61-BA85-F886C0CC5A46}" type="parTrans" cxnId="{A99066D8-6844-4F95-8056-2496A4110F96}">
      <dgm:prSet/>
      <dgm:spPr/>
      <dgm:t>
        <a:bodyPr/>
        <a:lstStyle/>
        <a:p>
          <a:endParaRPr lang="hu-HU"/>
        </a:p>
      </dgm:t>
    </dgm:pt>
    <dgm:pt modelId="{8AD6EC3E-E3C3-402A-B5D8-070ABC7F64E1}" type="sibTrans" cxnId="{A99066D8-6844-4F95-8056-2496A4110F96}">
      <dgm:prSet/>
      <dgm:spPr/>
      <dgm:t>
        <a:bodyPr/>
        <a:lstStyle/>
        <a:p>
          <a:endParaRPr lang="hu-HU"/>
        </a:p>
      </dgm:t>
    </dgm:pt>
    <dgm:pt modelId="{7FA09630-9873-425F-84FB-C4159DE61D3B}">
      <dgm:prSet custT="1"/>
      <dgm:spPr/>
      <dgm:t>
        <a:bodyPr/>
        <a:lstStyle/>
        <a:p>
          <a:r>
            <a:rPr lang="ru-RU" sz="1400" b="1" dirty="0">
              <a:latin typeface="Segoe UI" panose="020B0502040204020203" pitchFamily="34" charset="0"/>
              <a:ea typeface="Segoe UI" panose="020B0502040204020203" pitchFamily="34" charset="0"/>
              <a:cs typeface="Segoe UI" panose="020B0502040204020203" pitchFamily="34" charset="0"/>
            </a:rPr>
            <a:t>Правительство принимает необходимые решения и принимает законопроект</a:t>
          </a:r>
          <a:endParaRPr lang="hu-HU" sz="1400" b="1" dirty="0">
            <a:latin typeface="Segoe UI" panose="020B0502040204020203" pitchFamily="34" charset="0"/>
            <a:ea typeface="Segoe UI" panose="020B0502040204020203" pitchFamily="34" charset="0"/>
            <a:cs typeface="Segoe UI" panose="020B0502040204020203" pitchFamily="34" charset="0"/>
          </a:endParaRPr>
        </a:p>
      </dgm:t>
    </dgm:pt>
    <dgm:pt modelId="{8B33AC0F-C922-4A2B-B561-3438BC1F4009}" type="sibTrans" cxnId="{65BBA266-C009-4BAC-BCF7-B27C9735C67D}">
      <dgm:prSet/>
      <dgm:spPr/>
      <dgm:t>
        <a:bodyPr/>
        <a:lstStyle/>
        <a:p>
          <a:endParaRPr lang="hu-HU"/>
        </a:p>
      </dgm:t>
    </dgm:pt>
    <dgm:pt modelId="{07515505-ADF6-4896-AA15-C0DEC508B189}" type="parTrans" cxnId="{65BBA266-C009-4BAC-BCF7-B27C9735C67D}">
      <dgm:prSet/>
      <dgm:spPr/>
      <dgm:t>
        <a:bodyPr/>
        <a:lstStyle/>
        <a:p>
          <a:endParaRPr lang="hu-HU"/>
        </a:p>
      </dgm:t>
    </dgm:pt>
    <dgm:pt modelId="{10F49574-01A9-4C34-A8E3-5A64C314CAF0}">
      <dgm:prSet custT="1"/>
      <dgm:spPr/>
      <dgm:t>
        <a:bodyPr/>
        <a:lstStyle/>
        <a:p>
          <a:r>
            <a:rPr lang="ru-RU" sz="1400" b="1" dirty="0">
              <a:latin typeface="Segoe UI" panose="020B0502040204020203" pitchFamily="34" charset="0"/>
              <a:ea typeface="Segoe UI" panose="020B0502040204020203" pitchFamily="34" charset="0"/>
              <a:cs typeface="Segoe UI" panose="020B0502040204020203" pitchFamily="34" charset="0"/>
            </a:rPr>
            <a:t>Подготовка первой версии Закона о бюджете</a:t>
          </a:r>
          <a:endParaRPr lang="hu-HU" sz="14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dgm:t>
    </dgm:pt>
    <dgm:pt modelId="{AD8C7E36-0807-469E-9784-A5A0B6652F8B}" type="parTrans" cxnId="{B9CF49FA-8ED8-4344-BD74-37EEC38932B5}">
      <dgm:prSet/>
      <dgm:spPr/>
    </dgm:pt>
    <dgm:pt modelId="{7D99DCB7-B7EF-495A-9BD0-F3B5B64B2233}" type="sibTrans" cxnId="{B9CF49FA-8ED8-4344-BD74-37EEC38932B5}">
      <dgm:prSet/>
      <dgm:spPr/>
    </dgm:pt>
    <dgm:pt modelId="{356D63E1-4380-42BC-B781-D01698CFF9FA}" type="pres">
      <dgm:prSet presAssocID="{336239DC-E961-42DF-B05A-996FC9541404}" presName="linearFlow" presStyleCnt="0">
        <dgm:presLayoutVars>
          <dgm:dir/>
          <dgm:animLvl val="lvl"/>
          <dgm:resizeHandles val="exact"/>
        </dgm:presLayoutVars>
      </dgm:prSet>
      <dgm:spPr/>
    </dgm:pt>
    <dgm:pt modelId="{39506B14-B662-4FFD-A907-56CDAF8A8242}" type="pres">
      <dgm:prSet presAssocID="{0223E1B1-ADA7-4FB7-AA4B-BF0D6D8247F2}" presName="composite" presStyleCnt="0"/>
      <dgm:spPr/>
    </dgm:pt>
    <dgm:pt modelId="{33C4046C-25DF-4F04-AB42-A562EFBA28C8}" type="pres">
      <dgm:prSet presAssocID="{0223E1B1-ADA7-4FB7-AA4B-BF0D6D8247F2}" presName="parentText" presStyleLbl="alignNode1" presStyleIdx="0" presStyleCnt="4" custScaleX="142083">
        <dgm:presLayoutVars>
          <dgm:chMax val="1"/>
          <dgm:bulletEnabled val="1"/>
        </dgm:presLayoutVars>
      </dgm:prSet>
      <dgm:spPr/>
    </dgm:pt>
    <dgm:pt modelId="{0447E6FF-625C-4A5B-BD74-714A42A581B4}" type="pres">
      <dgm:prSet presAssocID="{0223E1B1-ADA7-4FB7-AA4B-BF0D6D8247F2}" presName="descendantText" presStyleLbl="alignAcc1" presStyleIdx="0" presStyleCnt="4" custScaleX="93721">
        <dgm:presLayoutVars>
          <dgm:bulletEnabled val="1"/>
        </dgm:presLayoutVars>
      </dgm:prSet>
      <dgm:spPr/>
    </dgm:pt>
    <dgm:pt modelId="{72226054-DDF1-47A9-AB64-EA2EF8906326}" type="pres">
      <dgm:prSet presAssocID="{DE574A44-CC3F-44A4-9375-0E34A5F2A6C9}" presName="sp" presStyleCnt="0"/>
      <dgm:spPr/>
    </dgm:pt>
    <dgm:pt modelId="{7A6F7F3A-691C-4D2B-9758-8098C410CA30}" type="pres">
      <dgm:prSet presAssocID="{E3A9890E-8F96-4436-BB7E-BEADDBB95891}" presName="composite" presStyleCnt="0"/>
      <dgm:spPr/>
    </dgm:pt>
    <dgm:pt modelId="{6FDF1E46-EBFD-4D50-A9E9-0F1AE87DB880}" type="pres">
      <dgm:prSet presAssocID="{E3A9890E-8F96-4436-BB7E-BEADDBB95891}" presName="parentText" presStyleLbl="alignNode1" presStyleIdx="1" presStyleCnt="4" custScaleX="142083">
        <dgm:presLayoutVars>
          <dgm:chMax val="1"/>
          <dgm:bulletEnabled val="1"/>
        </dgm:presLayoutVars>
      </dgm:prSet>
      <dgm:spPr/>
    </dgm:pt>
    <dgm:pt modelId="{A1DA08B0-204E-4588-B7C0-C6B66826BB29}" type="pres">
      <dgm:prSet presAssocID="{E3A9890E-8F96-4436-BB7E-BEADDBB95891}" presName="descendantText" presStyleLbl="alignAcc1" presStyleIdx="1" presStyleCnt="4" custScaleX="95220">
        <dgm:presLayoutVars>
          <dgm:bulletEnabled val="1"/>
        </dgm:presLayoutVars>
      </dgm:prSet>
      <dgm:spPr/>
    </dgm:pt>
    <dgm:pt modelId="{39DC6909-7B1E-4CB1-A329-8E3B13B94E28}" type="pres">
      <dgm:prSet presAssocID="{AA4A49A2-0398-4CDD-B346-AF5A98B52004}" presName="sp" presStyleCnt="0"/>
      <dgm:spPr/>
    </dgm:pt>
    <dgm:pt modelId="{78A071B7-21C4-48FB-ADDF-76EACE55795D}" type="pres">
      <dgm:prSet presAssocID="{F64CBE02-41B2-4D9D-A629-A0177C80D092}" presName="composite" presStyleCnt="0"/>
      <dgm:spPr/>
    </dgm:pt>
    <dgm:pt modelId="{67BFFCD3-5517-4065-BEE8-51D408133A37}" type="pres">
      <dgm:prSet presAssocID="{F64CBE02-41B2-4D9D-A629-A0177C80D092}" presName="parentText" presStyleLbl="alignNode1" presStyleIdx="2" presStyleCnt="4" custScaleX="142083">
        <dgm:presLayoutVars>
          <dgm:chMax val="1"/>
          <dgm:bulletEnabled val="1"/>
        </dgm:presLayoutVars>
      </dgm:prSet>
      <dgm:spPr/>
    </dgm:pt>
    <dgm:pt modelId="{D5048A69-1903-483A-9B95-49CA66562BC9}" type="pres">
      <dgm:prSet presAssocID="{F64CBE02-41B2-4D9D-A629-A0177C80D092}" presName="descendantText" presStyleLbl="alignAcc1" presStyleIdx="2" presStyleCnt="4" custScaleX="95220" custScaleY="143018">
        <dgm:presLayoutVars>
          <dgm:bulletEnabled val="1"/>
        </dgm:presLayoutVars>
      </dgm:prSet>
      <dgm:spPr/>
    </dgm:pt>
    <dgm:pt modelId="{D6F191D6-11C4-485D-8022-F2D4C948519B}" type="pres">
      <dgm:prSet presAssocID="{BCF756B3-5DC8-4969-B720-4ED2BEB5C06C}" presName="sp" presStyleCnt="0"/>
      <dgm:spPr/>
    </dgm:pt>
    <dgm:pt modelId="{D4253F50-7649-4125-8607-27F2BD11754D}" type="pres">
      <dgm:prSet presAssocID="{0ED10A3A-CC30-4A4A-A423-95C761601214}" presName="composite" presStyleCnt="0"/>
      <dgm:spPr/>
    </dgm:pt>
    <dgm:pt modelId="{2BE7799D-2E6A-4D38-9623-E5AC65D66D31}" type="pres">
      <dgm:prSet presAssocID="{0ED10A3A-CC30-4A4A-A423-95C761601214}" presName="parentText" presStyleLbl="alignNode1" presStyleIdx="3" presStyleCnt="4" custScaleX="142083">
        <dgm:presLayoutVars>
          <dgm:chMax val="1"/>
          <dgm:bulletEnabled val="1"/>
        </dgm:presLayoutVars>
      </dgm:prSet>
      <dgm:spPr/>
    </dgm:pt>
    <dgm:pt modelId="{95DF81D7-73E3-4CC1-A739-583974BA5DF1}" type="pres">
      <dgm:prSet presAssocID="{0ED10A3A-CC30-4A4A-A423-95C761601214}" presName="descendantText" presStyleLbl="alignAcc1" presStyleIdx="3" presStyleCnt="4" custScaleX="95220" custLinFactNeighborX="1366" custLinFactNeighborY="7701">
        <dgm:presLayoutVars>
          <dgm:bulletEnabled val="1"/>
        </dgm:presLayoutVars>
      </dgm:prSet>
      <dgm:spPr/>
    </dgm:pt>
  </dgm:ptLst>
  <dgm:cxnLst>
    <dgm:cxn modelId="{91D89B01-E0A9-49E1-BA3E-0595E62CC7F1}" srcId="{0223E1B1-ADA7-4FB7-AA4B-BF0D6D8247F2}" destId="{0A23F2D4-C301-470D-91BB-0F83C35606C8}" srcOrd="0" destOrd="0" parTransId="{E8B54097-B64A-4955-98C4-9397017B78F5}" sibTransId="{1D930A93-3678-4B4B-A55A-352D1715A197}"/>
    <dgm:cxn modelId="{27785105-9DAC-418A-B0E0-271570B3E3F8}" srcId="{E3A9890E-8F96-4436-BB7E-BEADDBB95891}" destId="{533D69EE-0E95-40FB-ABC9-8424F59D1835}" srcOrd="0" destOrd="0" parTransId="{03FC548B-9A4E-400D-B82B-D598361005CB}" sibTransId="{F7B52B20-8C89-4FF6-8417-5BE18D8CC0D2}"/>
    <dgm:cxn modelId="{ECA62E18-023F-4437-B174-46B42C6083BD}" type="presOf" srcId="{0ED10A3A-CC30-4A4A-A423-95C761601214}" destId="{2BE7799D-2E6A-4D38-9623-E5AC65D66D31}" srcOrd="0" destOrd="0" presId="urn:microsoft.com/office/officeart/2005/8/layout/chevron2"/>
    <dgm:cxn modelId="{A4C77B18-FFEE-4D13-AEEE-CAAE0CD8394B}" srcId="{F64CBE02-41B2-4D9D-A629-A0177C80D092}" destId="{99C3B6AE-5FAE-4B74-9A96-002E1A549C94}" srcOrd="2" destOrd="0" parTransId="{6E49131E-330A-4E22-88EC-F2DF0421DF68}" sibTransId="{1EAD6D8D-4918-48C6-99B9-EE8BA4DBA99D}"/>
    <dgm:cxn modelId="{7E63F724-DC18-4E05-8E2A-7E278F2F8B50}" srcId="{0ED10A3A-CC30-4A4A-A423-95C761601214}" destId="{4A370C08-4FFC-4F1D-B7E6-C29E10FDB165}" srcOrd="0" destOrd="0" parTransId="{A493C222-DB04-4E02-A013-276ECA5DDFCB}" sibTransId="{3EF4B84A-1756-48DD-825E-370C9E7513BF}"/>
    <dgm:cxn modelId="{C3C83A25-78DD-4F8E-97B9-C2732289FF1C}" type="presOf" srcId="{F2C13CFD-572E-4964-8300-80C7FE96FA28}" destId="{0447E6FF-625C-4A5B-BD74-714A42A581B4}" srcOrd="0" destOrd="1" presId="urn:microsoft.com/office/officeart/2005/8/layout/chevron2"/>
    <dgm:cxn modelId="{7056B72E-B3D3-4DBA-83C9-D94C2BA6C143}" type="presOf" srcId="{F64CBE02-41B2-4D9D-A629-A0177C80D092}" destId="{67BFFCD3-5517-4065-BEE8-51D408133A37}" srcOrd="0" destOrd="0" presId="urn:microsoft.com/office/officeart/2005/8/layout/chevron2"/>
    <dgm:cxn modelId="{1D23825C-0CC5-4ECC-B476-6F57DDBEF4CE}" srcId="{336239DC-E961-42DF-B05A-996FC9541404}" destId="{0223E1B1-ADA7-4FB7-AA4B-BF0D6D8247F2}" srcOrd="0" destOrd="0" parTransId="{630FA107-4B62-4420-94F2-3D4BC95FF078}" sibTransId="{DE574A44-CC3F-44A4-9375-0E34A5F2A6C9}"/>
    <dgm:cxn modelId="{979EC25E-0B9F-45C5-930B-06021CB1F8C0}" type="presOf" srcId="{0B3CD172-DB40-4C0F-B89C-C6AFD750DA93}" destId="{95DF81D7-73E3-4CC1-A739-583974BA5DF1}" srcOrd="0" destOrd="1" presId="urn:microsoft.com/office/officeart/2005/8/layout/chevron2"/>
    <dgm:cxn modelId="{5E234866-71FA-4A66-A7F8-BFB9751476B0}" srcId="{F64CBE02-41B2-4D9D-A629-A0177C80D092}" destId="{19267741-31D9-42C1-AC8E-DEFADBDF88F9}" srcOrd="0" destOrd="0" parTransId="{9EB18817-3EB0-49B8-A2AA-C40AF5DEEF4E}" sibTransId="{C01D391D-6E82-4182-A16B-66FE39AC95E9}"/>
    <dgm:cxn modelId="{65BBA266-C009-4BAC-BCF7-B27C9735C67D}" srcId="{F64CBE02-41B2-4D9D-A629-A0177C80D092}" destId="{7FA09630-9873-425F-84FB-C4159DE61D3B}" srcOrd="3" destOrd="0" parTransId="{07515505-ADF6-4896-AA15-C0DEC508B189}" sibTransId="{8B33AC0F-C922-4A2B-B561-3438BC1F4009}"/>
    <dgm:cxn modelId="{2EA9AE69-C83D-4149-95DD-CD0FB6CBAC68}" type="presOf" srcId="{4A370C08-4FFC-4F1D-B7E6-C29E10FDB165}" destId="{95DF81D7-73E3-4CC1-A739-583974BA5DF1}" srcOrd="0" destOrd="0" presId="urn:microsoft.com/office/officeart/2005/8/layout/chevron2"/>
    <dgm:cxn modelId="{642F7F4D-B84C-44F2-84AF-46838EB78A9B}" type="presOf" srcId="{0A23F2D4-C301-470D-91BB-0F83C35606C8}" destId="{0447E6FF-625C-4A5B-BD74-714A42A581B4}" srcOrd="0" destOrd="0" presId="urn:microsoft.com/office/officeart/2005/8/layout/chevron2"/>
    <dgm:cxn modelId="{580B7371-7FAF-4FE3-AD33-F93C42BBEBC5}" srcId="{0223E1B1-ADA7-4FB7-AA4B-BF0D6D8247F2}" destId="{F2C13CFD-572E-4964-8300-80C7FE96FA28}" srcOrd="1" destOrd="0" parTransId="{059FF80E-7751-4B15-9686-16DFDDFB6B42}" sibTransId="{07B3ECEC-9AC7-4B86-B983-9FE16630F434}"/>
    <dgm:cxn modelId="{8AD8BD94-951B-4DA8-91A8-70B2758150D1}" type="presOf" srcId="{7FA09630-9873-425F-84FB-C4159DE61D3B}" destId="{D5048A69-1903-483A-9B95-49CA66562BC9}" srcOrd="0" destOrd="3" presId="urn:microsoft.com/office/officeart/2005/8/layout/chevron2"/>
    <dgm:cxn modelId="{BEBB7298-2312-460D-96BC-F9BC7E21E180}" type="presOf" srcId="{0223E1B1-ADA7-4FB7-AA4B-BF0D6D8247F2}" destId="{33C4046C-25DF-4F04-AB42-A562EFBA28C8}" srcOrd="0" destOrd="0" presId="urn:microsoft.com/office/officeart/2005/8/layout/chevron2"/>
    <dgm:cxn modelId="{9DEFFEA1-8014-41F6-9773-8082F24F3A42}" type="presOf" srcId="{E3A9890E-8F96-4436-BB7E-BEADDBB95891}" destId="{6FDF1E46-EBFD-4D50-A9E9-0F1AE87DB880}" srcOrd="0" destOrd="0" presId="urn:microsoft.com/office/officeart/2005/8/layout/chevron2"/>
    <dgm:cxn modelId="{E0FC52A7-4087-466C-AD4B-7E633C9FF560}" srcId="{336239DC-E961-42DF-B05A-996FC9541404}" destId="{0ED10A3A-CC30-4A4A-A423-95C761601214}" srcOrd="3" destOrd="0" parTransId="{A82033DF-875E-44FF-A1C5-56F94C48607D}" sibTransId="{51C75765-5F27-4A22-A378-31D739FEBB1C}"/>
    <dgm:cxn modelId="{3AC59BB8-7D92-4A6D-A376-FBA6430DF93E}" type="presOf" srcId="{533D69EE-0E95-40FB-ABC9-8424F59D1835}" destId="{A1DA08B0-204E-4588-B7C0-C6B66826BB29}" srcOrd="0" destOrd="0" presId="urn:microsoft.com/office/officeart/2005/8/layout/chevron2"/>
    <dgm:cxn modelId="{108FB2C3-D9EF-4F40-AED0-5DA1D88C1DA5}" type="presOf" srcId="{99C3B6AE-5FAE-4B74-9A96-002E1A549C94}" destId="{D5048A69-1903-483A-9B95-49CA66562BC9}" srcOrd="0" destOrd="2" presId="urn:microsoft.com/office/officeart/2005/8/layout/chevron2"/>
    <dgm:cxn modelId="{F9E666C8-7F26-4D9E-8116-840F5FB8FC1A}" srcId="{336239DC-E961-42DF-B05A-996FC9541404}" destId="{E3A9890E-8F96-4436-BB7E-BEADDBB95891}" srcOrd="1" destOrd="0" parTransId="{5C19ED35-347E-449F-B2E3-AC610E43A6C9}" sibTransId="{AA4A49A2-0398-4CDD-B346-AF5A98B52004}"/>
    <dgm:cxn modelId="{B8C934CE-EC21-45F7-875B-C5F68B94CE01}" type="presOf" srcId="{19267741-31D9-42C1-AC8E-DEFADBDF88F9}" destId="{D5048A69-1903-483A-9B95-49CA66562BC9}" srcOrd="0" destOrd="0" presId="urn:microsoft.com/office/officeart/2005/8/layout/chevron2"/>
    <dgm:cxn modelId="{34173CD2-EE26-416B-AF9B-69146CAA68C0}" srcId="{336239DC-E961-42DF-B05A-996FC9541404}" destId="{F64CBE02-41B2-4D9D-A629-A0177C80D092}" srcOrd="2" destOrd="0" parTransId="{A19FE0B6-D5FE-4D45-B64C-C2A6CB23E76C}" sibTransId="{BCF756B3-5DC8-4969-B720-4ED2BEB5C06C}"/>
    <dgm:cxn modelId="{A99066D8-6844-4F95-8056-2496A4110F96}" srcId="{0ED10A3A-CC30-4A4A-A423-95C761601214}" destId="{0B3CD172-DB40-4C0F-B89C-C6AFD750DA93}" srcOrd="1" destOrd="0" parTransId="{8B9A1207-CF0A-4A61-BA85-F886C0CC5A46}" sibTransId="{8AD6EC3E-E3C3-402A-B5D8-070ABC7F64E1}"/>
    <dgm:cxn modelId="{706425DF-10D1-4AE3-B480-C27C39903B1E}" type="presOf" srcId="{336239DC-E961-42DF-B05A-996FC9541404}" destId="{356D63E1-4380-42BC-B781-D01698CFF9FA}" srcOrd="0" destOrd="0" presId="urn:microsoft.com/office/officeart/2005/8/layout/chevron2"/>
    <dgm:cxn modelId="{AFBA80F1-B363-4FE7-9152-2FFFD636D101}" type="presOf" srcId="{10F49574-01A9-4C34-A8E3-5A64C314CAF0}" destId="{D5048A69-1903-483A-9B95-49CA66562BC9}" srcOrd="0" destOrd="1" presId="urn:microsoft.com/office/officeart/2005/8/layout/chevron2"/>
    <dgm:cxn modelId="{B9CF49FA-8ED8-4344-BD74-37EEC38932B5}" srcId="{F64CBE02-41B2-4D9D-A629-A0177C80D092}" destId="{10F49574-01A9-4C34-A8E3-5A64C314CAF0}" srcOrd="1" destOrd="0" parTransId="{AD8C7E36-0807-469E-9784-A5A0B6652F8B}" sibTransId="{7D99DCB7-B7EF-495A-9BD0-F3B5B64B2233}"/>
    <dgm:cxn modelId="{219E761B-0AE4-4922-86C2-C8DB15312B27}" type="presParOf" srcId="{356D63E1-4380-42BC-B781-D01698CFF9FA}" destId="{39506B14-B662-4FFD-A907-56CDAF8A8242}" srcOrd="0" destOrd="0" presId="urn:microsoft.com/office/officeart/2005/8/layout/chevron2"/>
    <dgm:cxn modelId="{D401F509-9DA4-4AA7-966D-F06BFA2300B1}" type="presParOf" srcId="{39506B14-B662-4FFD-A907-56CDAF8A8242}" destId="{33C4046C-25DF-4F04-AB42-A562EFBA28C8}" srcOrd="0" destOrd="0" presId="urn:microsoft.com/office/officeart/2005/8/layout/chevron2"/>
    <dgm:cxn modelId="{F4BB0C6F-4988-4398-9E87-F3ABB782C125}" type="presParOf" srcId="{39506B14-B662-4FFD-A907-56CDAF8A8242}" destId="{0447E6FF-625C-4A5B-BD74-714A42A581B4}" srcOrd="1" destOrd="0" presId="urn:microsoft.com/office/officeart/2005/8/layout/chevron2"/>
    <dgm:cxn modelId="{67884EDB-9497-45EB-8B30-0F65722BCFBE}" type="presParOf" srcId="{356D63E1-4380-42BC-B781-D01698CFF9FA}" destId="{72226054-DDF1-47A9-AB64-EA2EF8906326}" srcOrd="1" destOrd="0" presId="urn:microsoft.com/office/officeart/2005/8/layout/chevron2"/>
    <dgm:cxn modelId="{A1F641A6-1099-4CF4-9786-B994DBE27DD8}" type="presParOf" srcId="{356D63E1-4380-42BC-B781-D01698CFF9FA}" destId="{7A6F7F3A-691C-4D2B-9758-8098C410CA30}" srcOrd="2" destOrd="0" presId="urn:microsoft.com/office/officeart/2005/8/layout/chevron2"/>
    <dgm:cxn modelId="{A3F9912A-E94D-4A66-B674-77511D00249C}" type="presParOf" srcId="{7A6F7F3A-691C-4D2B-9758-8098C410CA30}" destId="{6FDF1E46-EBFD-4D50-A9E9-0F1AE87DB880}" srcOrd="0" destOrd="0" presId="urn:microsoft.com/office/officeart/2005/8/layout/chevron2"/>
    <dgm:cxn modelId="{B8541A02-300E-4D73-8434-471F8D4EE481}" type="presParOf" srcId="{7A6F7F3A-691C-4D2B-9758-8098C410CA30}" destId="{A1DA08B0-204E-4588-B7C0-C6B66826BB29}" srcOrd="1" destOrd="0" presId="urn:microsoft.com/office/officeart/2005/8/layout/chevron2"/>
    <dgm:cxn modelId="{BA07FEFE-BF7B-48D2-AE94-B84F3B6BDE30}" type="presParOf" srcId="{356D63E1-4380-42BC-B781-D01698CFF9FA}" destId="{39DC6909-7B1E-4CB1-A329-8E3B13B94E28}" srcOrd="3" destOrd="0" presId="urn:microsoft.com/office/officeart/2005/8/layout/chevron2"/>
    <dgm:cxn modelId="{50C6EE3E-2C06-46DB-9837-D2D41EBC4A63}" type="presParOf" srcId="{356D63E1-4380-42BC-B781-D01698CFF9FA}" destId="{78A071B7-21C4-48FB-ADDF-76EACE55795D}" srcOrd="4" destOrd="0" presId="urn:microsoft.com/office/officeart/2005/8/layout/chevron2"/>
    <dgm:cxn modelId="{D217C957-C5CF-4A9E-AC55-C3BF8D01D443}" type="presParOf" srcId="{78A071B7-21C4-48FB-ADDF-76EACE55795D}" destId="{67BFFCD3-5517-4065-BEE8-51D408133A37}" srcOrd="0" destOrd="0" presId="urn:microsoft.com/office/officeart/2005/8/layout/chevron2"/>
    <dgm:cxn modelId="{5D5CFB51-A1BF-4FA3-BAD2-3324CEC91AB1}" type="presParOf" srcId="{78A071B7-21C4-48FB-ADDF-76EACE55795D}" destId="{D5048A69-1903-483A-9B95-49CA66562BC9}" srcOrd="1" destOrd="0" presId="urn:microsoft.com/office/officeart/2005/8/layout/chevron2"/>
    <dgm:cxn modelId="{2F69461C-77DF-449E-A7F1-8F5F22C09E36}" type="presParOf" srcId="{356D63E1-4380-42BC-B781-D01698CFF9FA}" destId="{D6F191D6-11C4-485D-8022-F2D4C948519B}" srcOrd="5" destOrd="0" presId="urn:microsoft.com/office/officeart/2005/8/layout/chevron2"/>
    <dgm:cxn modelId="{F95521E9-20BB-4EC1-B9FC-BEC1BA0B4CE2}" type="presParOf" srcId="{356D63E1-4380-42BC-B781-D01698CFF9FA}" destId="{D4253F50-7649-4125-8607-27F2BD11754D}" srcOrd="6" destOrd="0" presId="urn:microsoft.com/office/officeart/2005/8/layout/chevron2"/>
    <dgm:cxn modelId="{AF7D9EEC-B0FC-4CA3-877B-8810D40C6E22}" type="presParOf" srcId="{D4253F50-7649-4125-8607-27F2BD11754D}" destId="{2BE7799D-2E6A-4D38-9623-E5AC65D66D31}" srcOrd="0" destOrd="0" presId="urn:microsoft.com/office/officeart/2005/8/layout/chevron2"/>
    <dgm:cxn modelId="{40BFB175-F6EA-466C-BF60-1CC48E9650A8}" type="presParOf" srcId="{D4253F50-7649-4125-8607-27F2BD11754D}" destId="{95DF81D7-73E3-4CC1-A739-583974BA5DF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D45B4C-477C-4AA5-AD39-6D8BCF62A584}"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hu-HU"/>
        </a:p>
      </dgm:t>
    </dgm:pt>
    <dgm:pt modelId="{2850EB50-4FF3-4729-8156-0BE379804E4B}">
      <dgm:prSet custT="1"/>
      <dgm:spPr/>
      <dgm:t>
        <a:bodyPr/>
        <a:lstStyle/>
        <a:p>
          <a:pPr rtl="0"/>
          <a:r>
            <a:rPr lang="ru-RU" sz="1000" b="1" dirty="0">
              <a:latin typeface="Segoe UI" panose="020B0502040204020203" pitchFamily="34" charset="0"/>
              <a:ea typeface="Segoe UI" panose="020B0502040204020203" pitchFamily="34" charset="0"/>
              <a:cs typeface="Segoe UI" panose="020B0502040204020203" pitchFamily="34" charset="0"/>
            </a:rPr>
            <a:t>Он содержит</a:t>
          </a:r>
          <a:r>
            <a:rPr lang="hu-HU" sz="1000" b="1" dirty="0">
              <a:latin typeface="Segoe UI" panose="020B0502040204020203" pitchFamily="34" charset="0"/>
              <a:ea typeface="Segoe UI" panose="020B0502040204020203" pitchFamily="34" charset="0"/>
              <a:cs typeface="Segoe UI" panose="020B0502040204020203" pitchFamily="34" charset="0"/>
            </a:rPr>
            <a:t>:</a:t>
          </a:r>
        </a:p>
      </dgm:t>
    </dgm:pt>
    <dgm:pt modelId="{553E6F96-C7CA-4178-B5BB-58F7B69B797E}" type="parTrans" cxnId="{F00F58D4-23FC-4982-B7C6-36D5BFDF7462}">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83E650E7-5943-4C07-8C42-1A158908D4F1}" type="sibTrans" cxnId="{F00F58D4-23FC-4982-B7C6-36D5BFDF7462}">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53B942ED-C398-4B33-9AC6-2ACE1A51D4DD}">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 </a:t>
          </a:r>
          <a:r>
            <a:rPr lang="ru-RU" sz="1000" b="1" dirty="0">
              <a:latin typeface="Segoe UI" panose="020B0502040204020203" pitchFamily="34" charset="0"/>
              <a:ea typeface="Segoe UI" panose="020B0502040204020203" pitchFamily="34" charset="0"/>
              <a:cs typeface="Segoe UI" panose="020B0502040204020203" pitchFamily="34" charset="0"/>
            </a:rPr>
            <a:t>Общие доходы и расходы</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9CCF0C4C-56F5-4247-80D7-6E1FB0F3BE20}" type="parTrans" cxnId="{D73EB8BD-DD0A-44A3-9781-A7D8AD69DFDA}">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C412C12A-5278-44F1-B6E9-B9787972EC62}" type="sibTrans" cxnId="{D73EB8BD-DD0A-44A3-9781-A7D8AD69DFDA}">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4D87BF9B-BA9B-4B8A-8D15-C80686119743}">
      <dgm:prSet custT="1"/>
      <dgm:spPr/>
      <dgm:t>
        <a:bodyPr/>
        <a:lstStyle/>
        <a:p>
          <a:pPr rtl="0"/>
          <a:r>
            <a:rPr lang="ru-RU" sz="1000" b="1" dirty="0">
              <a:latin typeface="Segoe UI" panose="020B0502040204020203" pitchFamily="34" charset="0"/>
              <a:ea typeface="Segoe UI" panose="020B0502040204020203" pitchFamily="34" charset="0"/>
              <a:cs typeface="Segoe UI" panose="020B0502040204020203" pitchFamily="34" charset="0"/>
            </a:rPr>
            <a:t>Долг</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D3CEE711-8D7B-47C1-9D6F-08B4A7BBF7DF}" type="parTrans" cxnId="{055BD810-BD34-46E9-81E7-7892F708B6F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74FF869B-D7DC-4799-B8BC-0DD011832C60}" type="sibTrans" cxnId="{055BD810-BD34-46E9-81E7-7892F708B6F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63CCCDB8-0BEB-4C07-B47E-F00615DDF475}">
      <dgm:prSet custT="1"/>
      <dgm:spPr/>
      <dgm:t>
        <a:bodyPr/>
        <a:lstStyle/>
        <a:p>
          <a:pPr rtl="0"/>
          <a:r>
            <a:rPr lang="ru-RU" sz="1000" b="1" dirty="0">
              <a:latin typeface="Segoe UI" panose="020B0502040204020203" pitchFamily="34" charset="0"/>
              <a:ea typeface="Segoe UI" panose="020B0502040204020203" pitchFamily="34" charset="0"/>
              <a:cs typeface="Segoe UI" panose="020B0502040204020203" pitchFamily="34" charset="0"/>
            </a:rPr>
            <a:t>Положения, касающиеся государственных активов</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A0FD4558-E4FB-43C1-9151-E6860254FA1A}" type="parTrans" cxnId="{8B2778FB-21BB-4982-94D1-A8B5E2CC1734}">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9AC861E9-CA5A-40B0-AB8B-BB77F3C925E9}" type="sibTrans" cxnId="{8B2778FB-21BB-4982-94D1-A8B5E2CC1734}">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246BEA32-9A08-4C03-A088-364CAFAEF4F6}">
      <dgm:prSet custT="1"/>
      <dgm:spPr/>
      <dgm:t>
        <a:bodyPr/>
        <a:lstStyle/>
        <a:p>
          <a:pPr rtl="0"/>
          <a:r>
            <a:rPr lang="ru-RU" sz="1000" b="1" dirty="0">
              <a:latin typeface="Segoe UI" panose="020B0502040204020203" pitchFamily="34" charset="0"/>
              <a:ea typeface="Segoe UI" panose="020B0502040204020203" pitchFamily="34" charset="0"/>
              <a:cs typeface="Segoe UI" panose="020B0502040204020203" pitchFamily="34" charset="0"/>
            </a:rPr>
            <a:t>Особые полномочия министра финансов, отраслевых министерств и руководителей ведомств, ответственных за разделы бюджета</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84D6EBAA-8D6F-44C1-9284-BCC478900BD7}" type="parTrans" cxnId="{24A31273-8219-4BBE-AFA0-74D4395D40D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24918CDA-F6AB-4BD3-9FE1-2BE6F4A47649}" type="sibTrans" cxnId="{24A31273-8219-4BBE-AFA0-74D4395D40D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AA6134EC-831B-474D-8690-DA0BD22FB1E7}">
      <dgm:prSet custT="1"/>
      <dgm:spPr/>
      <dgm:t>
        <a:bodyPr/>
        <a:lstStyle/>
        <a:p>
          <a:pPr rtl="0"/>
          <a:r>
            <a:rPr lang="ru-RU" sz="1000" b="1" dirty="0">
              <a:latin typeface="Segoe UI" panose="020B0502040204020203" pitchFamily="34" charset="0"/>
              <a:ea typeface="Segoe UI" panose="020B0502040204020203" pitchFamily="34" charset="0"/>
              <a:cs typeface="Segoe UI" panose="020B0502040204020203" pitchFamily="34" charset="0"/>
            </a:rPr>
            <a:t>Взаимоотношения местных и центральных органов власти</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846FFA99-A90C-49ED-A414-3E7BE33566A6}" type="parTrans" cxnId="{CE7FCE4D-1E51-4F32-AAC0-29267417505D}">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A06CB20B-6B21-4E41-A997-31FE1D90BE77}" type="sibTrans" cxnId="{CE7FCE4D-1E51-4F32-AAC0-29267417505D}">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C6275EAB-56FE-4B88-B720-21CA297CD15A}">
      <dgm:prSet custT="1"/>
      <dgm:spPr/>
      <dgm:t>
        <a:bodyPr/>
        <a:lstStyle/>
        <a:p>
          <a:pPr rtl="0"/>
          <a:r>
            <a:rPr lang="ru-RU" sz="1000" b="1" dirty="0">
              <a:latin typeface="Segoe UI" panose="020B0502040204020203" pitchFamily="34" charset="0"/>
              <a:ea typeface="Segoe UI" panose="020B0502040204020203" pitchFamily="34" charset="0"/>
              <a:cs typeface="Segoe UI" panose="020B0502040204020203" pitchFamily="34" charset="0"/>
            </a:rPr>
            <a:t>Приложения к законопроекту </a:t>
          </a:r>
          <a:r>
            <a:rPr lang="hu-HU" sz="1000" b="1" dirty="0">
              <a:latin typeface="Segoe UI" panose="020B0502040204020203" pitchFamily="34" charset="0"/>
              <a:ea typeface="Segoe UI" panose="020B0502040204020203" pitchFamily="34" charset="0"/>
              <a:cs typeface="Segoe UI" panose="020B0502040204020203" pitchFamily="34" charset="0"/>
            </a:rPr>
            <a:t>(9 </a:t>
          </a:r>
          <a:r>
            <a:rPr lang="ru-RU" sz="1000" b="1" dirty="0">
              <a:latin typeface="Segoe UI" panose="020B0502040204020203" pitchFamily="34" charset="0"/>
              <a:ea typeface="Segoe UI" panose="020B0502040204020203" pitchFamily="34" charset="0"/>
              <a:cs typeface="Segoe UI" panose="020B0502040204020203" pitchFamily="34" charset="0"/>
            </a:rPr>
            <a:t>приложений</a:t>
          </a:r>
          <a:r>
            <a:rPr lang="hu-HU" sz="1000" b="1" dirty="0">
              <a:latin typeface="Segoe UI" panose="020B0502040204020203" pitchFamily="34" charset="0"/>
              <a:ea typeface="Segoe UI" panose="020B0502040204020203" pitchFamily="34" charset="0"/>
              <a:cs typeface="Segoe UI" panose="020B0502040204020203" pitchFamily="34" charset="0"/>
            </a:rPr>
            <a:t>):</a:t>
          </a:r>
        </a:p>
      </dgm:t>
    </dgm:pt>
    <dgm:pt modelId="{D02994E5-3C0B-4029-A7BA-C9C2F491F37F}" type="parTrans" cxnId="{DA4C3581-6C4D-4E38-B8CD-9BCB8998F80C}">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702D043F-59BA-4FFD-8A9E-7EBF4C7FCED0}" type="sibTrans" cxnId="{DA4C3581-6C4D-4E38-B8CD-9BCB8998F80C}">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220BF16C-B433-4A75-B138-FE6CD455D5F3}">
      <dgm:prSet custT="1"/>
      <dgm:spPr/>
      <dgm:t>
        <a:bodyPr/>
        <a:lstStyle/>
        <a:p>
          <a:pPr rtl="0"/>
          <a:r>
            <a:rPr lang="ru-RU" sz="900" b="1" dirty="0">
              <a:solidFill>
                <a:srgbClr val="FF0000"/>
              </a:solidFill>
              <a:latin typeface="Segoe UI" panose="020B0502040204020203" pitchFamily="34" charset="0"/>
              <a:ea typeface="Segoe UI" panose="020B0502040204020203" pitchFamily="34" charset="0"/>
              <a:cs typeface="Segoe UI" panose="020B0502040204020203" pitchFamily="34" charset="0"/>
            </a:rPr>
            <a:t>Распределение расходов и доходов центрального правительства</a:t>
          </a:r>
          <a:endParaRPr lang="hu-HU" sz="9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dgm:t>
    </dgm:pt>
    <dgm:pt modelId="{B3E2A2B7-FBAB-444E-BFA5-D6F3039A9FFB}" type="parTrans" cxnId="{1DD55D7F-5078-47B3-9A8C-F4B46A8678F7}">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D03A0288-744F-47B8-9F7E-FA27EF9A74F4}" type="sibTrans" cxnId="{1DD55D7F-5078-47B3-9A8C-F4B46A8678F7}">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11D70881-CAFB-47C4-A428-FC89B2ACB94C}">
      <dgm:prSet custT="1"/>
      <dgm:spPr/>
      <dgm:t>
        <a:bodyPr/>
        <a:lstStyle/>
        <a:p>
          <a:pPr rtl="0"/>
          <a:r>
            <a:rPr lang="ru-RU" sz="900" b="1" dirty="0">
              <a:latin typeface="Segoe UI" panose="020B0502040204020203" pitchFamily="34" charset="0"/>
              <a:ea typeface="Segoe UI" panose="020B0502040204020203" pitchFamily="34" charset="0"/>
              <a:cs typeface="Segoe UI" panose="020B0502040204020203" pitchFamily="34" charset="0"/>
            </a:rPr>
            <a:t>Ассигнования ЕС на программный срок с 2014 по 2020 </a:t>
          </a:r>
          <a:r>
            <a:rPr lang="ru-RU" sz="900" b="1" dirty="0" err="1">
              <a:latin typeface="Segoe UI" panose="020B0502040204020203" pitchFamily="34" charset="0"/>
              <a:ea typeface="Segoe UI" panose="020B0502040204020203" pitchFamily="34" charset="0"/>
              <a:cs typeface="Segoe UI" panose="020B0502040204020203" pitchFamily="34" charset="0"/>
            </a:rPr>
            <a:t>гг</a:t>
          </a:r>
          <a:endParaRPr lang="hu-HU" sz="900" b="1" dirty="0">
            <a:latin typeface="Segoe UI" panose="020B0502040204020203" pitchFamily="34" charset="0"/>
            <a:ea typeface="Segoe UI" panose="020B0502040204020203" pitchFamily="34" charset="0"/>
            <a:cs typeface="Segoe UI" panose="020B0502040204020203" pitchFamily="34" charset="0"/>
          </a:endParaRPr>
        </a:p>
      </dgm:t>
    </dgm:pt>
    <dgm:pt modelId="{1E989249-AD03-40EF-9552-E647E5B8E967}" type="parTrans" cxnId="{E852A514-57E6-4AF3-B767-9474890E3C9D}">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C3149F67-4555-4433-974C-26D1AFE135D6}" type="sibTrans" cxnId="{E852A514-57E6-4AF3-B767-9474890E3C9D}">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7BF7758D-F435-4828-83E2-2E1663C8B779}">
      <dgm:prSet custT="1"/>
      <dgm:spPr/>
      <dgm:t>
        <a:bodyPr/>
        <a:lstStyle/>
        <a:p>
          <a:pPr rtl="0"/>
          <a:r>
            <a:rPr lang="ru-RU" sz="1000" b="1" dirty="0">
              <a:latin typeface="Segoe UI" panose="020B0502040204020203" pitchFamily="34" charset="0"/>
              <a:ea typeface="Segoe UI" panose="020B0502040204020203" pitchFamily="34" charset="0"/>
              <a:cs typeface="Segoe UI" panose="020B0502040204020203" pitchFamily="34" charset="0"/>
            </a:rPr>
            <a:t>Общее объяснение</a:t>
          </a:r>
          <a:r>
            <a:rPr lang="hu-HU" sz="1000" b="1" dirty="0">
              <a:latin typeface="Segoe UI" panose="020B0502040204020203" pitchFamily="34" charset="0"/>
              <a:ea typeface="Segoe UI" panose="020B0502040204020203" pitchFamily="34" charset="0"/>
              <a:cs typeface="Segoe UI" panose="020B0502040204020203" pitchFamily="34" charset="0"/>
            </a:rPr>
            <a:t>:</a:t>
          </a:r>
        </a:p>
      </dgm:t>
    </dgm:pt>
    <dgm:pt modelId="{9AE8A823-79A4-46A4-A223-A3D754BA371D}" type="parTrans" cxnId="{B4857D0F-F2F0-4308-8CFA-03A4C0C2BBE0}">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4E9AF754-FA40-4C86-832E-59B22E0C59F6}" type="sibTrans" cxnId="{B4857D0F-F2F0-4308-8CFA-03A4C0C2BBE0}">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B4F42B60-06F9-4CC9-9F31-2624E4C78B3C}">
      <dgm:prSet custT="1"/>
      <dgm:spPr/>
      <dgm:t>
        <a:bodyPr/>
        <a:lstStyle/>
        <a:p>
          <a:pPr rtl="0"/>
          <a:r>
            <a:rPr lang="ru-RU" sz="1000" b="1" dirty="0">
              <a:latin typeface="Segoe UI" panose="020B0502040204020203" pitchFamily="34" charset="0"/>
              <a:ea typeface="Segoe UI" panose="020B0502040204020203" pitchFamily="34" charset="0"/>
              <a:cs typeface="Segoe UI" panose="020B0502040204020203" pitchFamily="34" charset="0"/>
            </a:rPr>
            <a:t>Экономическая и бюджетная политика</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0F2D84D6-10CD-48CA-AFD1-B5FA8A1FB334}" type="parTrans" cxnId="{A46761AF-43F5-4DF9-AAC0-CD113D5809B2}">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1740DFC9-A248-4932-AE4E-4D0B29F2584E}" type="sibTrans" cxnId="{A46761AF-43F5-4DF9-AAC0-CD113D5809B2}">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412F16C9-E7C2-446B-AAB0-C135E6EFF099}">
      <dgm:prSet custT="1"/>
      <dgm:spPr/>
      <dgm:t>
        <a:bodyPr/>
        <a:lstStyle/>
        <a:p>
          <a:pPr rtl="0"/>
          <a:r>
            <a:rPr lang="ru-RU" sz="1000" b="1" dirty="0">
              <a:latin typeface="Segoe UI" panose="020B0502040204020203" pitchFamily="34" charset="0"/>
              <a:ea typeface="Segoe UI" panose="020B0502040204020203" pitchFamily="34" charset="0"/>
              <a:cs typeface="Segoe UI" panose="020B0502040204020203" pitchFamily="34" charset="0"/>
            </a:rPr>
            <a:t>Основные меры</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E7185215-894A-4B2E-806B-AC14E48C36A1}" type="parTrans" cxnId="{7C76E2EF-B679-4A2D-8F1D-7AE492B608D4}">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5511FFB3-E4E1-4910-B2F2-627AF7CA5308}" type="sibTrans" cxnId="{7C76E2EF-B679-4A2D-8F1D-7AE492B608D4}">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3544A3A7-5B59-4EBC-8870-57A905AE4B18}">
      <dgm:prSet custT="1"/>
      <dgm:spPr/>
      <dgm:t>
        <a:bodyPr/>
        <a:lstStyle/>
        <a:p>
          <a:pPr rtl="0"/>
          <a:r>
            <a:rPr lang="ru-RU" sz="1000" b="1" dirty="0">
              <a:latin typeface="Segoe UI" panose="020B0502040204020203" pitchFamily="34" charset="0"/>
              <a:ea typeface="Segoe UI" panose="020B0502040204020203" pitchFamily="34" charset="0"/>
              <a:cs typeface="Segoe UI" panose="020B0502040204020203" pitchFamily="34" charset="0"/>
            </a:rPr>
            <a:t>Подробное пояснение</a:t>
          </a:r>
          <a:r>
            <a:rPr lang="hu-HU" sz="1000" b="1" dirty="0">
              <a:latin typeface="Segoe UI" panose="020B0502040204020203" pitchFamily="34" charset="0"/>
              <a:ea typeface="Segoe UI" panose="020B0502040204020203" pitchFamily="34" charset="0"/>
              <a:cs typeface="Segoe UI" panose="020B0502040204020203" pitchFamily="34" charset="0"/>
            </a:rPr>
            <a:t>:</a:t>
          </a:r>
        </a:p>
      </dgm:t>
    </dgm:pt>
    <dgm:pt modelId="{99CC8898-CD0E-4983-84FA-CB7DB658738E}" type="parTrans" cxnId="{E3D10CF4-68EE-41C1-B474-F60BF753335F}">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D2CD8B47-366C-485F-98A3-C47112471489}" type="sibTrans" cxnId="{E3D10CF4-68EE-41C1-B474-F60BF753335F}">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D398974A-488B-4159-91C0-482E1C6B6F90}">
      <dgm:prSet custT="1"/>
      <dgm:spPr/>
      <dgm:t>
        <a:bodyPr/>
        <a:lstStyle/>
        <a:p>
          <a:pPr rtl="0"/>
          <a:r>
            <a:rPr lang="ru-RU" sz="1000" b="1" dirty="0">
              <a:latin typeface="Segoe UI" panose="020B0502040204020203" pitchFamily="34" charset="0"/>
              <a:ea typeface="Segoe UI" panose="020B0502040204020203" pitchFamily="34" charset="0"/>
              <a:cs typeface="Segoe UI" panose="020B0502040204020203" pitchFamily="34" charset="0"/>
            </a:rPr>
            <a:t>Пояснения к законопроекту</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08E4DA38-C2DE-4558-AB52-5A4B7CDF1120}" type="parTrans" cxnId="{5DE33E8B-BFC0-42E7-A658-BC3F123FC509}">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FDAD7B1B-E0E4-479E-866D-E9B847AE02A7}" type="sibTrans" cxnId="{5DE33E8B-BFC0-42E7-A658-BC3F123FC509}">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90C51172-6CE8-4636-82F9-B65ED91D1101}">
      <dgm:prSet custT="1"/>
      <dgm:spPr/>
      <dgm:t>
        <a:bodyPr/>
        <a:lstStyle/>
        <a:p>
          <a:pPr rtl="0"/>
          <a:r>
            <a:rPr lang="ru-RU" sz="1000" b="1" dirty="0">
              <a:latin typeface="Segoe UI" panose="020B0502040204020203" pitchFamily="34" charset="0"/>
              <a:ea typeface="Segoe UI" panose="020B0502040204020203" pitchFamily="34" charset="0"/>
              <a:cs typeface="Segoe UI" panose="020B0502040204020203" pitchFamily="34" charset="0"/>
            </a:rPr>
            <a:t>Приложения к пояснениям (таблицы)</a:t>
          </a:r>
          <a:r>
            <a:rPr lang="hu-HU" sz="1000" b="1" dirty="0">
              <a:latin typeface="Segoe UI" panose="020B0502040204020203" pitchFamily="34" charset="0"/>
              <a:ea typeface="Segoe UI" panose="020B0502040204020203" pitchFamily="34" charset="0"/>
              <a:cs typeface="Segoe UI" panose="020B0502040204020203" pitchFamily="34" charset="0"/>
            </a:rPr>
            <a:t>:</a:t>
          </a:r>
        </a:p>
      </dgm:t>
    </dgm:pt>
    <dgm:pt modelId="{52E8EFC6-4994-4394-A4D5-EB9765EC8480}" type="parTrans" cxnId="{BEDB1F00-6662-4339-8BAB-4B884ED9EC8C}">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CE0E0E0E-E0DC-4475-995C-713CD05B460D}" type="sibTrans" cxnId="{BEDB1F00-6662-4339-8BAB-4B884ED9EC8C}">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3F60073A-1891-4E2A-8BA0-F2FA8072C470}">
      <dgm:prSet custT="1"/>
      <dgm:spPr/>
      <dgm:t>
        <a:bodyPr/>
        <a:lstStyle/>
        <a:p>
          <a:pPr rtl="0"/>
          <a:r>
            <a:rPr lang="ru-RU" sz="1000" b="1" dirty="0">
              <a:latin typeface="Segoe UI" panose="020B0502040204020203" pitchFamily="34" charset="0"/>
              <a:ea typeface="Segoe UI" panose="020B0502040204020203" pitchFamily="34" charset="0"/>
              <a:cs typeface="Segoe UI" panose="020B0502040204020203" pitchFamily="34" charset="0"/>
            </a:rPr>
            <a:t>Основные характеристики экономического развития </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760EA4F1-B770-4FC7-B918-35B970BC0CF4}" type="parTrans" cxnId="{20BBCF3D-92AD-47A2-9DB3-C5B08ACCED84}">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810EAFA5-67F4-43F8-A79B-9F4AB144A3FF}" type="sibTrans" cxnId="{20BBCF3D-92AD-47A2-9DB3-C5B08ACCED84}">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D16B5717-DF4E-4486-90BE-32B73CC1E86E}">
      <dgm:prSet custT="1"/>
      <dgm:spPr/>
      <dgm:t>
        <a:bodyPr/>
        <a:lstStyle/>
        <a:p>
          <a:pPr rtl="0"/>
          <a:r>
            <a:rPr lang="ru-RU" sz="1000" b="1" dirty="0">
              <a:latin typeface="Segoe UI" panose="020B0502040204020203" pitchFamily="34" charset="0"/>
              <a:ea typeface="Segoe UI" panose="020B0502040204020203" pitchFamily="34" charset="0"/>
              <a:cs typeface="Segoe UI" panose="020B0502040204020203" pitchFamily="34" charset="0"/>
            </a:rPr>
            <a:t>Основные характеристики общегосударственного управления (кассовый метод), экономическая балансовая ведомость, консолидированные расходы</a:t>
          </a:r>
          <a:r>
            <a:rPr lang="en-US" sz="1000" b="1" dirty="0">
              <a:latin typeface="Segoe UI" panose="020B0502040204020203" pitchFamily="34" charset="0"/>
              <a:ea typeface="Segoe UI" panose="020B0502040204020203" pitchFamily="34" charset="0"/>
              <a:cs typeface="Segoe UI" panose="020B0502040204020203" pitchFamily="34" charset="0"/>
            </a:rPr>
            <a:t>,</a:t>
          </a:r>
          <a:r>
            <a:rPr lang="hu-HU" sz="1000" b="1" dirty="0">
              <a:latin typeface="Segoe UI" panose="020B0502040204020203" pitchFamily="34" charset="0"/>
              <a:ea typeface="Segoe UI" panose="020B0502040204020203" pitchFamily="34" charset="0"/>
              <a:cs typeface="Segoe UI" panose="020B0502040204020203" pitchFamily="34" charset="0"/>
            </a:rPr>
            <a:t> </a:t>
          </a:r>
          <a:r>
            <a:rPr lang="ru-RU" sz="1000" b="1" dirty="0">
              <a:latin typeface="Segoe UI" panose="020B0502040204020203" pitchFamily="34" charset="0"/>
              <a:ea typeface="Segoe UI" panose="020B0502040204020203" pitchFamily="34" charset="0"/>
              <a:cs typeface="Segoe UI" panose="020B0502040204020203" pitchFamily="34" charset="0"/>
            </a:rPr>
            <a:t>ведомость функционального баланса</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5035C9BB-4BE8-4E2F-B82B-5018BAC785ED}" type="parTrans" cxnId="{1CFF5437-5AE3-4C6C-9C43-83B062A81747}">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01F72CA4-FC9F-4DFF-97E4-CC3F5F4199AE}" type="sibTrans" cxnId="{1CFF5437-5AE3-4C6C-9C43-83B062A81747}">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52A572B9-1D67-4AAE-AB9E-DF4A29023350}">
      <dgm:prSet custT="1"/>
      <dgm:spPr/>
      <dgm:t>
        <a:bodyPr/>
        <a:lstStyle/>
        <a:p>
          <a:pPr rtl="0"/>
          <a:r>
            <a:rPr lang="ru-RU" sz="1000" b="1" dirty="0">
              <a:latin typeface="Segoe UI" panose="020B0502040204020203" pitchFamily="34" charset="0"/>
              <a:ea typeface="Segoe UI" panose="020B0502040204020203" pitchFamily="34" charset="0"/>
              <a:cs typeface="Segoe UI" panose="020B0502040204020203" pitchFamily="34" charset="0"/>
            </a:rPr>
            <a:t>Финансовые отношения с Европейским Союзом</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742E8BB8-338C-4C3E-9D5D-254D56D0ABE7}" type="parTrans" cxnId="{3B5853B8-1EA6-43E5-810A-83644FD0F2F0}">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BBB6FCF1-F662-4EC6-ADC7-AAF5F6828989}" type="sibTrans" cxnId="{3B5853B8-1EA6-43E5-810A-83644FD0F2F0}">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9C1E336A-E445-4FCF-AEEF-532A0896CBB3}">
      <dgm:prSet custT="1"/>
      <dgm:spPr/>
      <dgm:t>
        <a:bodyPr/>
        <a:lstStyle/>
        <a:p>
          <a:pPr rtl="0"/>
          <a:r>
            <a:rPr lang="en-US" sz="900" b="1" dirty="0">
              <a:latin typeface="Segoe UI" panose="020B0502040204020203" pitchFamily="34" charset="0"/>
              <a:ea typeface="Segoe UI" panose="020B0502040204020203" pitchFamily="34" charset="0"/>
              <a:cs typeface="Segoe UI" panose="020B0502040204020203" pitchFamily="34" charset="0"/>
            </a:rPr>
            <a:t>the general government deficit and debt of the European Union methodology</a:t>
          </a:r>
          <a:endParaRPr lang="hu-HU" sz="900" b="1" dirty="0">
            <a:latin typeface="Segoe UI" panose="020B0502040204020203" pitchFamily="34" charset="0"/>
            <a:ea typeface="Segoe UI" panose="020B0502040204020203" pitchFamily="34" charset="0"/>
            <a:cs typeface="Segoe UI" panose="020B0502040204020203" pitchFamily="34" charset="0"/>
          </a:endParaRPr>
        </a:p>
      </dgm:t>
    </dgm:pt>
    <dgm:pt modelId="{D161CEDB-7E2C-4A14-9638-A909EAB1299B}" type="parTrans" cxnId="{29C8D5F4-9AB6-4334-8D5E-928A570FC4E7}">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C2A48EFE-BD9F-494E-9997-EF3A60327AAC}" type="sibTrans" cxnId="{29C8D5F4-9AB6-4334-8D5E-928A570FC4E7}">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81B65C20-9BAF-49BE-B40C-F01C51AC7696}">
      <dgm:prSet custT="1"/>
      <dgm:spPr/>
      <dgm:t>
        <a:bodyPr/>
        <a:lstStyle/>
        <a:p>
          <a:pPr rtl="0"/>
          <a:r>
            <a:rPr lang="ru-RU" sz="1000" b="1" dirty="0">
              <a:latin typeface="Segoe UI" panose="020B0502040204020203" pitchFamily="34" charset="0"/>
              <a:ea typeface="Segoe UI" panose="020B0502040204020203" pitchFamily="34" charset="0"/>
              <a:cs typeface="Segoe UI" panose="020B0502040204020203" pitchFamily="34" charset="0"/>
            </a:rPr>
            <a:t>Пояснения по разделам</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C84643EE-A830-4303-870B-28E6C4539739}" type="parTrans" cxnId="{41E18EC8-13AA-48FF-85CE-11AA3B849BF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C81A86B9-C7BC-453C-BC6E-859865C8D483}" type="sibTrans" cxnId="{41E18EC8-13AA-48FF-85CE-11AA3B849BF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A60131B2-E255-4EE4-905E-6BC8B0866A8A}">
      <dgm:prSet custT="1"/>
      <dgm:spPr/>
      <dgm:t>
        <a:bodyPr/>
        <a:lstStyle/>
        <a:p>
          <a:pPr rtl="0"/>
          <a:r>
            <a:rPr lang="ru-RU" sz="1000" b="1" dirty="0">
              <a:latin typeface="Segoe UI" panose="020B0502040204020203" pitchFamily="34" charset="0"/>
              <a:ea typeface="Segoe UI" panose="020B0502040204020203" pitchFamily="34" charset="0"/>
              <a:cs typeface="Segoe UI" panose="020B0502040204020203" pitchFamily="34" charset="0"/>
            </a:rPr>
            <a:t>Бюджет бюджетных учреждений</a:t>
          </a:r>
          <a:r>
            <a:rPr lang="en-US" sz="1000" b="1" dirty="0">
              <a:latin typeface="Segoe UI" panose="020B0502040204020203" pitchFamily="34" charset="0"/>
              <a:ea typeface="Segoe UI" panose="020B0502040204020203" pitchFamily="34" charset="0"/>
              <a:cs typeface="Segoe UI" panose="020B0502040204020203" pitchFamily="34" charset="0"/>
            </a:rPr>
            <a:t>; </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9984087D-981D-406D-916A-C9EDA6B44FE6}" type="parTrans" cxnId="{4FFF16DF-5ABB-4480-9441-CA9A8228A852}">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A7A71AD3-14ED-41A4-A74A-13D5A03570B0}" type="sibTrans" cxnId="{4FFF16DF-5ABB-4480-9441-CA9A8228A852}">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4661EF25-71CF-403D-99E8-5469DFAA6BB2}">
      <dgm:prSet custT="1"/>
      <dgm:spPr/>
      <dgm:t>
        <a:bodyPr/>
        <a:lstStyle/>
        <a:p>
          <a:pPr rtl="0"/>
          <a:r>
            <a:rPr lang="ru-RU" sz="1000" b="1" dirty="0">
              <a:latin typeface="Segoe UI" panose="020B0502040204020203" pitchFamily="34" charset="0"/>
              <a:ea typeface="Segoe UI" panose="020B0502040204020203" pitchFamily="34" charset="0"/>
              <a:cs typeface="Segoe UI" panose="020B0502040204020203" pitchFamily="34" charset="0"/>
            </a:rPr>
            <a:t>Распределение ассигнований по разделам на отраслевые программы и другие программы по усмотрению начальника отрасли (министра</a:t>
          </a:r>
          <a:r>
            <a:rPr lang="en-US" sz="1000" b="1" dirty="0">
              <a:latin typeface="Segoe UI" panose="020B0502040204020203" pitchFamily="34" charset="0"/>
              <a:ea typeface="Segoe UI" panose="020B0502040204020203" pitchFamily="34" charset="0"/>
              <a:cs typeface="Segoe UI" panose="020B0502040204020203" pitchFamily="34" charset="0"/>
            </a:rPr>
            <a:t>); </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DC7D29FE-D00D-47C1-990E-4E523278432A}" type="parTrans" cxnId="{235B86DB-5548-48C7-BC53-CD8BE2B2279D}">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2CD09825-E646-4413-B1B3-45959DFC92D3}" type="sibTrans" cxnId="{235B86DB-5548-48C7-BC53-CD8BE2B2279D}">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E882E18B-D2D7-4CF8-B24F-F91F0E9E148D}">
      <dgm:prSet custT="1"/>
      <dgm:spPr/>
      <dgm:t>
        <a:bodyPr/>
        <a:lstStyle/>
        <a:p>
          <a:pPr rtl="0"/>
          <a:r>
            <a:rPr lang="ru-RU" sz="1000" b="1" dirty="0">
              <a:latin typeface="Segoe UI" panose="020B0502040204020203" pitchFamily="34" charset="0"/>
              <a:ea typeface="Segoe UI" panose="020B0502040204020203" pitchFamily="34" charset="0"/>
              <a:cs typeface="Segoe UI" panose="020B0502040204020203" pitchFamily="34" charset="0"/>
            </a:rPr>
            <a:t>Проекты ЕС в ведении отраслевых разделов</a:t>
          </a:r>
          <a:r>
            <a:rPr lang="en-US" sz="1000" b="1" dirty="0">
              <a:latin typeface="Segoe UI" panose="020B0502040204020203" pitchFamily="34" charset="0"/>
              <a:ea typeface="Segoe UI" panose="020B0502040204020203" pitchFamily="34" charset="0"/>
              <a:cs typeface="Segoe UI" panose="020B0502040204020203" pitchFamily="34" charset="0"/>
            </a:rPr>
            <a:t>; </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50B6A027-E762-4FD7-8061-C0BD9CCDBB4F}" type="parTrans" cxnId="{C30C04FE-63DD-488E-8338-FBA053C8756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B224FE87-AE91-43D3-9B57-AF8E2FF66BD1}" type="sibTrans" cxnId="{C30C04FE-63DD-488E-8338-FBA053C8756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BF44BCD5-BF20-49E3-BA87-51105CB3E07C}">
      <dgm:prSet custT="1"/>
      <dgm:spPr/>
      <dgm:t>
        <a:bodyPr/>
        <a:lstStyle/>
        <a:p>
          <a:pPr rtl="0"/>
          <a:r>
            <a:rPr lang="ru-RU" sz="1000" b="1" dirty="0">
              <a:latin typeface="Segoe UI" panose="020B0502040204020203" pitchFamily="34" charset="0"/>
              <a:ea typeface="Segoe UI" panose="020B0502040204020203" pitchFamily="34" charset="0"/>
              <a:cs typeface="Segoe UI" panose="020B0502040204020203" pitchFamily="34" charset="0"/>
            </a:rPr>
            <a:t>Централизованные ассигнования, в основном льготные программы, трансферты для внебюджетных фондов, фондов социального страхования, местным органам власти</a:t>
          </a:r>
          <a:r>
            <a:rPr lang="en-US" sz="1000" b="1" dirty="0">
              <a:latin typeface="Segoe UI" panose="020B0502040204020203" pitchFamily="34" charset="0"/>
              <a:ea typeface="Segoe UI" panose="020B0502040204020203" pitchFamily="34" charset="0"/>
              <a:cs typeface="Segoe UI" panose="020B0502040204020203" pitchFamily="34" charset="0"/>
            </a:rPr>
            <a:t>, </a:t>
          </a:r>
          <a:r>
            <a:rPr lang="ru-RU" sz="1000" b="1" dirty="0">
              <a:latin typeface="Segoe UI" panose="020B0502040204020203" pitchFamily="34" charset="0"/>
              <a:ea typeface="Segoe UI" panose="020B0502040204020203" pitchFamily="34" charset="0"/>
              <a:cs typeface="Segoe UI" panose="020B0502040204020203" pitchFamily="34" charset="0"/>
            </a:rPr>
            <a:t>под особые крупные инвестиционные проекты и на оплату процентов по кредитам;</a:t>
          </a:r>
          <a:r>
            <a:rPr lang="en-US" sz="1000" b="1" dirty="0">
              <a:latin typeface="Segoe UI" panose="020B0502040204020203" pitchFamily="34" charset="0"/>
              <a:ea typeface="Segoe UI" panose="020B0502040204020203" pitchFamily="34" charset="0"/>
              <a:cs typeface="Segoe UI" panose="020B0502040204020203" pitchFamily="34" charset="0"/>
            </a:rPr>
            <a:t> </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CD6F74BE-B4A2-4313-B030-F07FA9B4C413}" type="parTrans" cxnId="{3DFABD88-28AE-4B2C-B141-FCD9B4F8745E}">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95FAFF5B-4C63-4A90-B2BB-3B396FFD89C0}" type="sibTrans" cxnId="{3DFABD88-28AE-4B2C-B141-FCD9B4F8745E}">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D5F46BA4-CF97-4F2A-B455-232B4D9EB76F}">
      <dgm:prSet custT="1"/>
      <dgm:spPr/>
      <dgm:t>
        <a:bodyPr/>
        <a:lstStyle/>
        <a:p>
          <a:pPr rtl="0"/>
          <a:r>
            <a:rPr lang="ru-RU" sz="1000" b="1" dirty="0">
              <a:latin typeface="Segoe UI" panose="020B0502040204020203" pitchFamily="34" charset="0"/>
              <a:ea typeface="Segoe UI" panose="020B0502040204020203" pitchFamily="34" charset="0"/>
              <a:cs typeface="Segoe UI" panose="020B0502040204020203" pitchFamily="34" charset="0"/>
            </a:rPr>
            <a:t>Среднесрочный прогноз для бюджета, </a:t>
          </a:r>
          <a:r>
            <a:rPr lang="ru-RU" sz="1000" b="1">
              <a:latin typeface="Segoe UI" panose="020B0502040204020203" pitchFamily="34" charset="0"/>
              <a:ea typeface="Segoe UI" panose="020B0502040204020203" pitchFamily="34" charset="0"/>
              <a:cs typeface="Segoe UI" panose="020B0502040204020203" pitchFamily="34" charset="0"/>
            </a:rPr>
            <a:t>централизованные доходы</a:t>
          </a:r>
          <a:r>
            <a:rPr lang="en-US" sz="1000" b="1">
              <a:latin typeface="Segoe UI" panose="020B0502040204020203" pitchFamily="34" charset="0"/>
              <a:ea typeface="Segoe UI" panose="020B0502040204020203" pitchFamily="34" charset="0"/>
              <a:cs typeface="Segoe UI" panose="020B0502040204020203" pitchFamily="34" charset="0"/>
            </a:rPr>
            <a:t>, </a:t>
          </a:r>
          <a:r>
            <a:rPr lang="ru-RU" sz="1000" b="1" dirty="0">
              <a:latin typeface="Segoe UI" panose="020B0502040204020203" pitchFamily="34" charset="0"/>
              <a:ea typeface="Segoe UI" panose="020B0502040204020203" pitchFamily="34" charset="0"/>
              <a:cs typeface="Segoe UI" panose="020B0502040204020203" pitchFamily="34" charset="0"/>
            </a:rPr>
            <a:t>налоговые и </a:t>
          </a:r>
          <a:r>
            <a:rPr lang="ru-RU" sz="1000" b="1">
              <a:latin typeface="Segoe UI" panose="020B0502040204020203" pitchFamily="34" charset="0"/>
              <a:ea typeface="Segoe UI" panose="020B0502040204020203" pitchFamily="34" charset="0"/>
              <a:cs typeface="Segoe UI" panose="020B0502040204020203" pitchFamily="34" charset="0"/>
            </a:rPr>
            <a:t>неналоговые</a:t>
          </a:r>
          <a:r>
            <a:rPr lang="en-US" sz="1000" b="1">
              <a:latin typeface="Segoe UI" panose="020B0502040204020203" pitchFamily="34" charset="0"/>
              <a:ea typeface="Segoe UI" panose="020B0502040204020203" pitchFamily="34" charset="0"/>
              <a:cs typeface="Segoe UI" panose="020B0502040204020203" pitchFamily="34" charset="0"/>
            </a:rPr>
            <a:t> </a:t>
          </a:r>
          <a:r>
            <a:rPr lang="ru-RU" sz="1000" b="1">
              <a:latin typeface="Segoe UI" panose="020B0502040204020203" pitchFamily="34" charset="0"/>
              <a:ea typeface="Segoe UI" panose="020B0502040204020203" pitchFamily="34" charset="0"/>
              <a:cs typeface="Segoe UI" panose="020B0502040204020203" pitchFamily="34" charset="0"/>
            </a:rPr>
            <a:t>доходы</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1FAA3CDD-CBE1-4ECC-A919-4A09613BE972}" type="parTrans" cxnId="{8F22363C-B8E0-4D4E-8422-48597A9079AD}">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54CA1AA0-5709-404D-9133-3CDB57149821}" type="sibTrans" cxnId="{8F22363C-B8E0-4D4E-8422-48597A9079AD}">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2BD30DCE-0A7E-48B8-BA1C-5811AEE985F0}">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 </a:t>
          </a:r>
          <a:r>
            <a:rPr lang="ru-RU" sz="1000" b="1" dirty="0">
              <a:latin typeface="Segoe UI" panose="020B0502040204020203" pitchFamily="34" charset="0"/>
              <a:ea typeface="Segoe UI" panose="020B0502040204020203" pitchFamily="34" charset="0"/>
              <a:cs typeface="Segoe UI" panose="020B0502040204020203" pitchFamily="34" charset="0"/>
            </a:rPr>
            <a:t>Законопроект </a:t>
          </a:r>
          <a:r>
            <a:rPr lang="hu-HU" sz="1000" b="1" dirty="0">
              <a:latin typeface="Segoe UI" panose="020B0502040204020203" pitchFamily="34" charset="0"/>
              <a:ea typeface="Segoe UI" panose="020B0502040204020203" pitchFamily="34" charset="0"/>
              <a:cs typeface="Segoe UI" panose="020B0502040204020203" pitchFamily="34" charset="0"/>
            </a:rPr>
            <a:t>(</a:t>
          </a:r>
          <a:r>
            <a:rPr lang="ru-RU" sz="1000" b="1" dirty="0">
              <a:latin typeface="Segoe UI" panose="020B0502040204020203" pitchFamily="34" charset="0"/>
              <a:ea typeface="Segoe UI" panose="020B0502040204020203" pitchFamily="34" charset="0"/>
              <a:cs typeface="Segoe UI" panose="020B0502040204020203" pitchFamily="34" charset="0"/>
            </a:rPr>
            <a:t>юридический текст</a:t>
          </a:r>
          <a:r>
            <a:rPr lang="hu-HU" sz="1000" b="1" dirty="0">
              <a:latin typeface="Segoe UI" panose="020B0502040204020203" pitchFamily="34" charset="0"/>
              <a:ea typeface="Segoe UI" panose="020B0502040204020203" pitchFamily="34" charset="0"/>
              <a:cs typeface="Segoe UI" panose="020B0502040204020203" pitchFamily="34" charset="0"/>
            </a:rPr>
            <a:t>)</a:t>
          </a:r>
        </a:p>
      </dgm:t>
    </dgm:pt>
    <dgm:pt modelId="{4EE5C68B-2EC9-45D6-A0EF-DB7F8344B229}" type="parTrans" cxnId="{F9CB1B3E-2786-4E24-B9ED-BE97E2E30A2A}">
      <dgm:prSet/>
      <dgm:spPr/>
      <dgm:t>
        <a:bodyPr/>
        <a:lstStyle/>
        <a:p>
          <a:endParaRPr lang="hu-HU"/>
        </a:p>
      </dgm:t>
    </dgm:pt>
    <dgm:pt modelId="{86BA3114-90CA-4568-ABC9-95559E3A093E}" type="sibTrans" cxnId="{F9CB1B3E-2786-4E24-B9ED-BE97E2E30A2A}">
      <dgm:prSet/>
      <dgm:spPr/>
      <dgm:t>
        <a:bodyPr/>
        <a:lstStyle/>
        <a:p>
          <a:endParaRPr lang="hu-HU"/>
        </a:p>
      </dgm:t>
    </dgm:pt>
    <dgm:pt modelId="{9C958E5A-B17C-4088-8D46-674E264754A3}">
      <dgm:prSet custT="1"/>
      <dgm:spPr/>
      <dgm:t>
        <a:bodyPr/>
        <a:lstStyle/>
        <a:p>
          <a:pPr rtl="0"/>
          <a:r>
            <a:rPr lang="ru-RU" sz="1000" b="1" dirty="0">
              <a:latin typeface="Segoe UI" panose="020B0502040204020203" pitchFamily="34" charset="0"/>
              <a:ea typeface="Segoe UI" panose="020B0502040204020203" pitchFamily="34" charset="0"/>
              <a:cs typeface="Segoe UI" panose="020B0502040204020203" pitchFamily="34" charset="0"/>
            </a:rPr>
            <a:t>Баланс бюджета</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43F699DD-7639-47AC-92F0-20BC71BDC909}" type="parTrans" cxnId="{876D1B01-E393-4457-8C67-7F8597F96630}">
      <dgm:prSet/>
      <dgm:spPr/>
      <dgm:t>
        <a:bodyPr/>
        <a:lstStyle/>
        <a:p>
          <a:endParaRPr lang="hu-HU"/>
        </a:p>
      </dgm:t>
    </dgm:pt>
    <dgm:pt modelId="{E888A47C-E37F-4FF9-B8D8-A292415CA10A}" type="sibTrans" cxnId="{876D1B01-E393-4457-8C67-7F8597F96630}">
      <dgm:prSet/>
      <dgm:spPr/>
      <dgm:t>
        <a:bodyPr/>
        <a:lstStyle/>
        <a:p>
          <a:endParaRPr lang="hu-HU"/>
        </a:p>
      </dgm:t>
    </dgm:pt>
    <dgm:pt modelId="{618D21F5-205D-494E-AFA9-AEF942138697}">
      <dgm:prSet custT="1"/>
      <dgm:spPr/>
      <dgm:t>
        <a:bodyPr/>
        <a:lstStyle/>
        <a:p>
          <a:pPr rtl="0"/>
          <a:r>
            <a:rPr lang="ru-RU" sz="900" b="1" dirty="0">
              <a:latin typeface="Segoe UI" panose="020B0502040204020203" pitchFamily="34" charset="0"/>
              <a:ea typeface="Segoe UI" panose="020B0502040204020203" pitchFamily="34" charset="0"/>
              <a:cs typeface="Segoe UI" panose="020B0502040204020203" pitchFamily="34" charset="0"/>
            </a:rPr>
            <a:t>Нормативы по ряду социальных учреждений по защите детства, осуществляющих индивидуальный уход </a:t>
          </a:r>
          <a:endParaRPr lang="hu-HU" sz="900" b="1" dirty="0">
            <a:latin typeface="Segoe UI" panose="020B0502040204020203" pitchFamily="34" charset="0"/>
            <a:ea typeface="Segoe UI" panose="020B0502040204020203" pitchFamily="34" charset="0"/>
            <a:cs typeface="Segoe UI" panose="020B0502040204020203" pitchFamily="34" charset="0"/>
          </a:endParaRPr>
        </a:p>
      </dgm:t>
    </dgm:pt>
    <dgm:pt modelId="{2A9E0044-EC67-4189-8D17-5EC743FC6EFB}" type="sibTrans" cxnId="{07C8F697-79A8-4666-B100-E2AEECAAE853}">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33DB847A-4152-49E8-AE4B-71786EB09C21}" type="parTrans" cxnId="{07C8F697-79A8-4666-B100-E2AEECAAE853}">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9BF39731-8A57-4EDF-B243-3743609121AC}" type="pres">
      <dgm:prSet presAssocID="{EDD45B4C-477C-4AA5-AD39-6D8BCF62A584}" presName="linear" presStyleCnt="0">
        <dgm:presLayoutVars>
          <dgm:animLvl val="lvl"/>
          <dgm:resizeHandles val="exact"/>
        </dgm:presLayoutVars>
      </dgm:prSet>
      <dgm:spPr/>
    </dgm:pt>
    <dgm:pt modelId="{02885724-B0ED-4296-8272-27ECD748F9F6}" type="pres">
      <dgm:prSet presAssocID="{2850EB50-4FF3-4729-8156-0BE379804E4B}" presName="parentText" presStyleLbl="node1" presStyleIdx="0" presStyleCnt="6">
        <dgm:presLayoutVars>
          <dgm:chMax val="0"/>
          <dgm:bulletEnabled val="1"/>
        </dgm:presLayoutVars>
      </dgm:prSet>
      <dgm:spPr/>
    </dgm:pt>
    <dgm:pt modelId="{DAF146CB-C737-459C-96C2-AD6554EE5DFA}" type="pres">
      <dgm:prSet presAssocID="{2850EB50-4FF3-4729-8156-0BE379804E4B}" presName="childText" presStyleLbl="revTx" presStyleIdx="0" presStyleCnt="6" custScaleY="116810">
        <dgm:presLayoutVars>
          <dgm:bulletEnabled val="1"/>
        </dgm:presLayoutVars>
      </dgm:prSet>
      <dgm:spPr/>
    </dgm:pt>
    <dgm:pt modelId="{7C1C0AE9-6908-42F4-9D0E-2F34657187DF}" type="pres">
      <dgm:prSet presAssocID="{C6275EAB-56FE-4B88-B720-21CA297CD15A}" presName="parentText" presStyleLbl="node1" presStyleIdx="1" presStyleCnt="6">
        <dgm:presLayoutVars>
          <dgm:chMax val="0"/>
          <dgm:bulletEnabled val="1"/>
        </dgm:presLayoutVars>
      </dgm:prSet>
      <dgm:spPr/>
    </dgm:pt>
    <dgm:pt modelId="{A068060A-A123-4A41-B2B6-EE9192FBC0D0}" type="pres">
      <dgm:prSet presAssocID="{C6275EAB-56FE-4B88-B720-21CA297CD15A}" presName="childText" presStyleLbl="revTx" presStyleIdx="1" presStyleCnt="6">
        <dgm:presLayoutVars>
          <dgm:bulletEnabled val="1"/>
        </dgm:presLayoutVars>
      </dgm:prSet>
      <dgm:spPr/>
    </dgm:pt>
    <dgm:pt modelId="{77AF5B54-613C-42B3-BC40-4A8C5E901D00}" type="pres">
      <dgm:prSet presAssocID="{7BF7758D-F435-4828-83E2-2E1663C8B779}" presName="parentText" presStyleLbl="node1" presStyleIdx="2" presStyleCnt="6">
        <dgm:presLayoutVars>
          <dgm:chMax val="0"/>
          <dgm:bulletEnabled val="1"/>
        </dgm:presLayoutVars>
      </dgm:prSet>
      <dgm:spPr/>
    </dgm:pt>
    <dgm:pt modelId="{E6F4C3F7-0E72-4F30-8F27-877887307CEF}" type="pres">
      <dgm:prSet presAssocID="{7BF7758D-F435-4828-83E2-2E1663C8B779}" presName="childText" presStyleLbl="revTx" presStyleIdx="2" presStyleCnt="6">
        <dgm:presLayoutVars>
          <dgm:bulletEnabled val="1"/>
        </dgm:presLayoutVars>
      </dgm:prSet>
      <dgm:spPr/>
    </dgm:pt>
    <dgm:pt modelId="{E4154D78-3992-41A2-9A2D-B0D77A7FADAB}" type="pres">
      <dgm:prSet presAssocID="{3544A3A7-5B59-4EBC-8870-57A905AE4B18}" presName="parentText" presStyleLbl="node1" presStyleIdx="3" presStyleCnt="6">
        <dgm:presLayoutVars>
          <dgm:chMax val="0"/>
          <dgm:bulletEnabled val="1"/>
        </dgm:presLayoutVars>
      </dgm:prSet>
      <dgm:spPr/>
    </dgm:pt>
    <dgm:pt modelId="{8AD7BCBD-97CC-487D-98C9-62CBAF0EAD5D}" type="pres">
      <dgm:prSet presAssocID="{3544A3A7-5B59-4EBC-8870-57A905AE4B18}" presName="childText" presStyleLbl="revTx" presStyleIdx="3" presStyleCnt="6">
        <dgm:presLayoutVars>
          <dgm:bulletEnabled val="1"/>
        </dgm:presLayoutVars>
      </dgm:prSet>
      <dgm:spPr/>
    </dgm:pt>
    <dgm:pt modelId="{A4A043EB-09D7-45EE-BF39-4E8E2653B737}" type="pres">
      <dgm:prSet presAssocID="{90C51172-6CE8-4636-82F9-B65ED91D1101}" presName="parentText" presStyleLbl="node1" presStyleIdx="4" presStyleCnt="6">
        <dgm:presLayoutVars>
          <dgm:chMax val="0"/>
          <dgm:bulletEnabled val="1"/>
        </dgm:presLayoutVars>
      </dgm:prSet>
      <dgm:spPr/>
    </dgm:pt>
    <dgm:pt modelId="{8384F55E-451C-4EC3-A187-1C9B634633BC}" type="pres">
      <dgm:prSet presAssocID="{90C51172-6CE8-4636-82F9-B65ED91D1101}" presName="childText" presStyleLbl="revTx" presStyleIdx="4" presStyleCnt="6">
        <dgm:presLayoutVars>
          <dgm:bulletEnabled val="1"/>
        </dgm:presLayoutVars>
      </dgm:prSet>
      <dgm:spPr/>
    </dgm:pt>
    <dgm:pt modelId="{7D9016E4-B0FD-4EEF-BA7E-EC7CF52EA0E8}" type="pres">
      <dgm:prSet presAssocID="{81B65C20-9BAF-49BE-B40C-F01C51AC7696}" presName="parentText" presStyleLbl="node1" presStyleIdx="5" presStyleCnt="6">
        <dgm:presLayoutVars>
          <dgm:chMax val="0"/>
          <dgm:bulletEnabled val="1"/>
        </dgm:presLayoutVars>
      </dgm:prSet>
      <dgm:spPr/>
    </dgm:pt>
    <dgm:pt modelId="{E3DC549F-F1E0-4FB2-9C0A-7E1FE6452824}" type="pres">
      <dgm:prSet presAssocID="{81B65C20-9BAF-49BE-B40C-F01C51AC7696}" presName="childText" presStyleLbl="revTx" presStyleIdx="5" presStyleCnt="6">
        <dgm:presLayoutVars>
          <dgm:bulletEnabled val="1"/>
        </dgm:presLayoutVars>
      </dgm:prSet>
      <dgm:spPr/>
    </dgm:pt>
  </dgm:ptLst>
  <dgm:cxnLst>
    <dgm:cxn modelId="{BEDB1F00-6662-4339-8BAB-4B884ED9EC8C}" srcId="{EDD45B4C-477C-4AA5-AD39-6D8BCF62A584}" destId="{90C51172-6CE8-4636-82F9-B65ED91D1101}" srcOrd="4" destOrd="0" parTransId="{52E8EFC6-4994-4394-A4D5-EB9765EC8480}" sibTransId="{CE0E0E0E-E0DC-4475-995C-713CD05B460D}"/>
    <dgm:cxn modelId="{876D1B01-E393-4457-8C67-7F8597F96630}" srcId="{2850EB50-4FF3-4729-8156-0BE379804E4B}" destId="{9C958E5A-B17C-4088-8D46-674E264754A3}" srcOrd="2" destOrd="0" parTransId="{43F699DD-7639-47AC-92F0-20BC71BDC909}" sibTransId="{E888A47C-E37F-4FF9-B8D8-A292415CA10A}"/>
    <dgm:cxn modelId="{87C1230A-E135-43DA-8013-DF982A5ABAC1}" type="presOf" srcId="{2850EB50-4FF3-4729-8156-0BE379804E4B}" destId="{02885724-B0ED-4296-8272-27ECD748F9F6}" srcOrd="0" destOrd="0" presId="urn:microsoft.com/office/officeart/2005/8/layout/vList2"/>
    <dgm:cxn modelId="{40BFA30C-056A-474F-89F5-33C2C216EE86}" type="presOf" srcId="{E882E18B-D2D7-4CF8-B24F-F91F0E9E148D}" destId="{E3DC549F-F1E0-4FB2-9C0A-7E1FE6452824}" srcOrd="0" destOrd="2" presId="urn:microsoft.com/office/officeart/2005/8/layout/vList2"/>
    <dgm:cxn modelId="{B4857D0F-F2F0-4308-8CFA-03A4C0C2BBE0}" srcId="{EDD45B4C-477C-4AA5-AD39-6D8BCF62A584}" destId="{7BF7758D-F435-4828-83E2-2E1663C8B779}" srcOrd="2" destOrd="0" parTransId="{9AE8A823-79A4-46A4-A223-A3D754BA371D}" sibTransId="{4E9AF754-FA40-4C86-832E-59B22E0C59F6}"/>
    <dgm:cxn modelId="{055BD810-BD34-46E9-81E7-7892F708B6FB}" srcId="{2850EB50-4FF3-4729-8156-0BE379804E4B}" destId="{4D87BF9B-BA9B-4B8A-8D15-C80686119743}" srcOrd="3" destOrd="0" parTransId="{D3CEE711-8D7B-47C1-9D6F-08B4A7BBF7DF}" sibTransId="{74FF869B-D7DC-4799-B8BC-0DD011832C60}"/>
    <dgm:cxn modelId="{E852A514-57E6-4AF3-B767-9474890E3C9D}" srcId="{C6275EAB-56FE-4B88-B720-21CA297CD15A}" destId="{11D70881-CAFB-47C4-A428-FC89B2ACB94C}" srcOrd="1" destOrd="0" parTransId="{1E989249-AD03-40EF-9552-E647E5B8E967}" sibTransId="{C3149F67-4555-4433-974C-26D1AFE135D6}"/>
    <dgm:cxn modelId="{08EC6217-E373-4F59-8CF6-2FC35BA2A91A}" type="presOf" srcId="{BF44BCD5-BF20-49E3-BA87-51105CB3E07C}" destId="{E3DC549F-F1E0-4FB2-9C0A-7E1FE6452824}" srcOrd="0" destOrd="3" presId="urn:microsoft.com/office/officeart/2005/8/layout/vList2"/>
    <dgm:cxn modelId="{2507A71F-02F0-433A-BFE8-290868AD7FEF}" type="presOf" srcId="{53B942ED-C398-4B33-9AC6-2ACE1A51D4DD}" destId="{DAF146CB-C737-459C-96C2-AD6554EE5DFA}" srcOrd="0" destOrd="1" presId="urn:microsoft.com/office/officeart/2005/8/layout/vList2"/>
    <dgm:cxn modelId="{967E4A20-E602-4534-A652-DD892D9475F9}" type="presOf" srcId="{3544A3A7-5B59-4EBC-8870-57A905AE4B18}" destId="{E4154D78-3992-41A2-9A2D-B0D77A7FADAB}" srcOrd="0" destOrd="0" presId="urn:microsoft.com/office/officeart/2005/8/layout/vList2"/>
    <dgm:cxn modelId="{C057F723-363F-4ACB-B3D9-886A06B96EF3}" type="presOf" srcId="{220BF16C-B433-4A75-B138-FE6CD455D5F3}" destId="{A068060A-A123-4A41-B2B6-EE9192FBC0D0}" srcOrd="0" destOrd="0" presId="urn:microsoft.com/office/officeart/2005/8/layout/vList2"/>
    <dgm:cxn modelId="{A4B89834-50F3-494D-BD03-6A3849B104B0}" type="presOf" srcId="{D16B5717-DF4E-4486-90BE-32B73CC1E86E}" destId="{8384F55E-451C-4EC3-A187-1C9B634633BC}" srcOrd="0" destOrd="1" presId="urn:microsoft.com/office/officeart/2005/8/layout/vList2"/>
    <dgm:cxn modelId="{1CFF5437-5AE3-4C6C-9C43-83B062A81747}" srcId="{90C51172-6CE8-4636-82F9-B65ED91D1101}" destId="{D16B5717-DF4E-4486-90BE-32B73CC1E86E}" srcOrd="1" destOrd="0" parTransId="{5035C9BB-4BE8-4E2F-B82B-5018BAC785ED}" sibTransId="{01F72CA4-FC9F-4DFF-97E4-CC3F5F4199AE}"/>
    <dgm:cxn modelId="{55ECD13A-CA23-4481-83A4-919236A604C6}" type="presOf" srcId="{9C1E336A-E445-4FCF-AEEF-532A0896CBB3}" destId="{8384F55E-451C-4EC3-A187-1C9B634633BC}" srcOrd="0" destOrd="3" presId="urn:microsoft.com/office/officeart/2005/8/layout/vList2"/>
    <dgm:cxn modelId="{D683AF3B-22E4-417A-A30C-EE8C9722D4DD}" type="presOf" srcId="{52A572B9-1D67-4AAE-AB9E-DF4A29023350}" destId="{8384F55E-451C-4EC3-A187-1C9B634633BC}" srcOrd="0" destOrd="2" presId="urn:microsoft.com/office/officeart/2005/8/layout/vList2"/>
    <dgm:cxn modelId="{8F22363C-B8E0-4D4E-8422-48597A9079AD}" srcId="{81B65C20-9BAF-49BE-B40C-F01C51AC7696}" destId="{D5F46BA4-CF97-4F2A-B455-232B4D9EB76F}" srcOrd="4" destOrd="0" parTransId="{1FAA3CDD-CBE1-4ECC-A919-4A09613BE972}" sibTransId="{54CA1AA0-5709-404D-9133-3CDB57149821}"/>
    <dgm:cxn modelId="{20BBCF3D-92AD-47A2-9DB3-C5B08ACCED84}" srcId="{90C51172-6CE8-4636-82F9-B65ED91D1101}" destId="{3F60073A-1891-4E2A-8BA0-F2FA8072C470}" srcOrd="0" destOrd="0" parTransId="{760EA4F1-B770-4FC7-B918-35B970BC0CF4}" sibTransId="{810EAFA5-67F4-43F8-A79B-9F4AB144A3FF}"/>
    <dgm:cxn modelId="{F9CB1B3E-2786-4E24-B9ED-BE97E2E30A2A}" srcId="{2850EB50-4FF3-4729-8156-0BE379804E4B}" destId="{2BD30DCE-0A7E-48B8-BA1C-5811AEE985F0}" srcOrd="0" destOrd="0" parTransId="{4EE5C68B-2EC9-45D6-A0EF-DB7F8344B229}" sibTransId="{86BA3114-90CA-4568-ABC9-95559E3A093E}"/>
    <dgm:cxn modelId="{76100941-0E34-4556-8867-E866BCA5CA01}" type="presOf" srcId="{81B65C20-9BAF-49BE-B40C-F01C51AC7696}" destId="{7D9016E4-B0FD-4EEF-BA7E-EC7CF52EA0E8}" srcOrd="0" destOrd="0" presId="urn:microsoft.com/office/officeart/2005/8/layout/vList2"/>
    <dgm:cxn modelId="{79323045-38D6-40A6-8859-43E0FB616A7E}" type="presOf" srcId="{C6275EAB-56FE-4B88-B720-21CA297CD15A}" destId="{7C1C0AE9-6908-42F4-9D0E-2F34657187DF}" srcOrd="0" destOrd="0" presId="urn:microsoft.com/office/officeart/2005/8/layout/vList2"/>
    <dgm:cxn modelId="{CE7FCE4D-1E51-4F32-AAC0-29267417505D}" srcId="{2850EB50-4FF3-4729-8156-0BE379804E4B}" destId="{AA6134EC-831B-474D-8690-DA0BD22FB1E7}" srcOrd="6" destOrd="0" parTransId="{846FFA99-A90C-49ED-A414-3E7BE33566A6}" sibTransId="{A06CB20B-6B21-4E41-A997-31FE1D90BE77}"/>
    <dgm:cxn modelId="{5B36314F-3092-41B8-B164-D160A647149C}" type="presOf" srcId="{A60131B2-E255-4EE4-905E-6BC8B0866A8A}" destId="{E3DC549F-F1E0-4FB2-9C0A-7E1FE6452824}" srcOrd="0" destOrd="0" presId="urn:microsoft.com/office/officeart/2005/8/layout/vList2"/>
    <dgm:cxn modelId="{980A1352-13B0-47BC-90CF-7227DE470EA7}" type="presOf" srcId="{2BD30DCE-0A7E-48B8-BA1C-5811AEE985F0}" destId="{DAF146CB-C737-459C-96C2-AD6554EE5DFA}" srcOrd="0" destOrd="0" presId="urn:microsoft.com/office/officeart/2005/8/layout/vList2"/>
    <dgm:cxn modelId="{24A31273-8219-4BBE-AFA0-74D4395D40DB}" srcId="{2850EB50-4FF3-4729-8156-0BE379804E4B}" destId="{246BEA32-9A08-4C03-A088-364CAFAEF4F6}" srcOrd="5" destOrd="0" parTransId="{84D6EBAA-8D6F-44C1-9284-BCC478900BD7}" sibTransId="{24918CDA-F6AB-4BD3-9FE1-2BE6F4A47649}"/>
    <dgm:cxn modelId="{88C0A857-1723-4D98-8681-E2E00E87D96D}" type="presOf" srcId="{D398974A-488B-4159-91C0-482E1C6B6F90}" destId="{8AD7BCBD-97CC-487D-98C9-62CBAF0EAD5D}" srcOrd="0" destOrd="0" presId="urn:microsoft.com/office/officeart/2005/8/layout/vList2"/>
    <dgm:cxn modelId="{2D9A357C-EF59-4B9F-AF68-1AF3258377E7}" type="presOf" srcId="{EDD45B4C-477C-4AA5-AD39-6D8BCF62A584}" destId="{9BF39731-8A57-4EDF-B243-3743609121AC}" srcOrd="0" destOrd="0" presId="urn:microsoft.com/office/officeart/2005/8/layout/vList2"/>
    <dgm:cxn modelId="{1DD55D7F-5078-47B3-9A8C-F4B46A8678F7}" srcId="{C6275EAB-56FE-4B88-B720-21CA297CD15A}" destId="{220BF16C-B433-4A75-B138-FE6CD455D5F3}" srcOrd="0" destOrd="0" parTransId="{B3E2A2B7-FBAB-444E-BFA5-D6F3039A9FFB}" sibTransId="{D03A0288-744F-47B8-9F7E-FA27EF9A74F4}"/>
    <dgm:cxn modelId="{DA4C3581-6C4D-4E38-B8CD-9BCB8998F80C}" srcId="{EDD45B4C-477C-4AA5-AD39-6D8BCF62A584}" destId="{C6275EAB-56FE-4B88-B720-21CA297CD15A}" srcOrd="1" destOrd="0" parTransId="{D02994E5-3C0B-4029-A7BA-C9C2F491F37F}" sibTransId="{702D043F-59BA-4FFD-8A9E-7EBF4C7FCED0}"/>
    <dgm:cxn modelId="{3DFABD88-28AE-4B2C-B141-FCD9B4F8745E}" srcId="{81B65C20-9BAF-49BE-B40C-F01C51AC7696}" destId="{BF44BCD5-BF20-49E3-BA87-51105CB3E07C}" srcOrd="3" destOrd="0" parTransId="{CD6F74BE-B4A2-4313-B030-F07FA9B4C413}" sibTransId="{95FAFF5B-4C63-4A90-B2BB-3B396FFD89C0}"/>
    <dgm:cxn modelId="{A45F7789-BE49-4BAA-89BC-A950D1AA2E44}" type="presOf" srcId="{63CCCDB8-0BEB-4C07-B47E-F00615DDF475}" destId="{DAF146CB-C737-459C-96C2-AD6554EE5DFA}" srcOrd="0" destOrd="4" presId="urn:microsoft.com/office/officeart/2005/8/layout/vList2"/>
    <dgm:cxn modelId="{5DE33E8B-BFC0-42E7-A658-BC3F123FC509}" srcId="{3544A3A7-5B59-4EBC-8870-57A905AE4B18}" destId="{D398974A-488B-4159-91C0-482E1C6B6F90}" srcOrd="0" destOrd="0" parTransId="{08E4DA38-C2DE-4558-AB52-5A4B7CDF1120}" sibTransId="{FDAD7B1B-E0E4-479E-866D-E9B847AE02A7}"/>
    <dgm:cxn modelId="{4C65448B-7F1F-42BA-B202-D6A374D47724}" type="presOf" srcId="{D5F46BA4-CF97-4F2A-B455-232B4D9EB76F}" destId="{E3DC549F-F1E0-4FB2-9C0A-7E1FE6452824}" srcOrd="0" destOrd="4" presId="urn:microsoft.com/office/officeart/2005/8/layout/vList2"/>
    <dgm:cxn modelId="{A12CB491-53BA-4576-96BA-A1BF0F50833E}" type="presOf" srcId="{90C51172-6CE8-4636-82F9-B65ED91D1101}" destId="{A4A043EB-09D7-45EE-BF39-4E8E2653B737}" srcOrd="0" destOrd="0" presId="urn:microsoft.com/office/officeart/2005/8/layout/vList2"/>
    <dgm:cxn modelId="{07C8F697-79A8-4666-B100-E2AEECAAE853}" srcId="{C6275EAB-56FE-4B88-B720-21CA297CD15A}" destId="{618D21F5-205D-494E-AFA9-AEF942138697}" srcOrd="2" destOrd="0" parTransId="{33DB847A-4152-49E8-AE4B-71786EB09C21}" sibTransId="{2A9E0044-EC67-4189-8D17-5EC743FC6EFB}"/>
    <dgm:cxn modelId="{64AEC2A5-8C75-4CF2-B757-FD230BEF22C4}" type="presOf" srcId="{9C958E5A-B17C-4088-8D46-674E264754A3}" destId="{DAF146CB-C737-459C-96C2-AD6554EE5DFA}" srcOrd="0" destOrd="2" presId="urn:microsoft.com/office/officeart/2005/8/layout/vList2"/>
    <dgm:cxn modelId="{B033BBAD-20B8-4FF2-84A1-4B62A76B3D09}" type="presOf" srcId="{412F16C9-E7C2-446B-AAB0-C135E6EFF099}" destId="{E6F4C3F7-0E72-4F30-8F27-877887307CEF}" srcOrd="0" destOrd="1" presId="urn:microsoft.com/office/officeart/2005/8/layout/vList2"/>
    <dgm:cxn modelId="{A46761AF-43F5-4DF9-AAC0-CD113D5809B2}" srcId="{7BF7758D-F435-4828-83E2-2E1663C8B779}" destId="{B4F42B60-06F9-4CC9-9F31-2624E4C78B3C}" srcOrd="0" destOrd="0" parTransId="{0F2D84D6-10CD-48CA-AFD1-B5FA8A1FB334}" sibTransId="{1740DFC9-A248-4932-AE4E-4D0B29F2584E}"/>
    <dgm:cxn modelId="{3B5853B8-1EA6-43E5-810A-83644FD0F2F0}" srcId="{90C51172-6CE8-4636-82F9-B65ED91D1101}" destId="{52A572B9-1D67-4AAE-AB9E-DF4A29023350}" srcOrd="2" destOrd="0" parTransId="{742E8BB8-338C-4C3E-9D5D-254D56D0ABE7}" sibTransId="{BBB6FCF1-F662-4EC6-ADC7-AAF5F6828989}"/>
    <dgm:cxn modelId="{D73EB8BD-DD0A-44A3-9781-A7D8AD69DFDA}" srcId="{2850EB50-4FF3-4729-8156-0BE379804E4B}" destId="{53B942ED-C398-4B33-9AC6-2ACE1A51D4DD}" srcOrd="1" destOrd="0" parTransId="{9CCF0C4C-56F5-4247-80D7-6E1FB0F3BE20}" sibTransId="{C412C12A-5278-44F1-B6E9-B9787972EC62}"/>
    <dgm:cxn modelId="{41E18EC8-13AA-48FF-85CE-11AA3B849BFB}" srcId="{EDD45B4C-477C-4AA5-AD39-6D8BCF62A584}" destId="{81B65C20-9BAF-49BE-B40C-F01C51AC7696}" srcOrd="5" destOrd="0" parTransId="{C84643EE-A830-4303-870B-28E6C4539739}" sibTransId="{C81A86B9-C7BC-453C-BC6E-859865C8D483}"/>
    <dgm:cxn modelId="{F00F58D4-23FC-4982-B7C6-36D5BFDF7462}" srcId="{EDD45B4C-477C-4AA5-AD39-6D8BCF62A584}" destId="{2850EB50-4FF3-4729-8156-0BE379804E4B}" srcOrd="0" destOrd="0" parTransId="{553E6F96-C7CA-4178-B5BB-58F7B69B797E}" sibTransId="{83E650E7-5943-4C07-8C42-1A158908D4F1}"/>
    <dgm:cxn modelId="{374247D8-B69B-4245-B27F-7894FADDBC27}" type="presOf" srcId="{B4F42B60-06F9-4CC9-9F31-2624E4C78B3C}" destId="{E6F4C3F7-0E72-4F30-8F27-877887307CEF}" srcOrd="0" destOrd="0" presId="urn:microsoft.com/office/officeart/2005/8/layout/vList2"/>
    <dgm:cxn modelId="{235B86DB-5548-48C7-BC53-CD8BE2B2279D}" srcId="{81B65C20-9BAF-49BE-B40C-F01C51AC7696}" destId="{4661EF25-71CF-403D-99E8-5469DFAA6BB2}" srcOrd="1" destOrd="0" parTransId="{DC7D29FE-D00D-47C1-990E-4E523278432A}" sibTransId="{2CD09825-E646-4413-B1B3-45959DFC92D3}"/>
    <dgm:cxn modelId="{4FFF16DF-5ABB-4480-9441-CA9A8228A852}" srcId="{81B65C20-9BAF-49BE-B40C-F01C51AC7696}" destId="{A60131B2-E255-4EE4-905E-6BC8B0866A8A}" srcOrd="0" destOrd="0" parTransId="{9984087D-981D-406D-916A-C9EDA6B44FE6}" sibTransId="{A7A71AD3-14ED-41A4-A74A-13D5A03570B0}"/>
    <dgm:cxn modelId="{462E55E7-FD1E-49C5-8557-CAA1FD1A40F5}" type="presOf" srcId="{3F60073A-1891-4E2A-8BA0-F2FA8072C470}" destId="{8384F55E-451C-4EC3-A187-1C9B634633BC}" srcOrd="0" destOrd="0" presId="urn:microsoft.com/office/officeart/2005/8/layout/vList2"/>
    <dgm:cxn modelId="{9622AEE8-D00B-460A-8ECE-CC30CA86E1AD}" type="presOf" srcId="{11D70881-CAFB-47C4-A428-FC89B2ACB94C}" destId="{A068060A-A123-4A41-B2B6-EE9192FBC0D0}" srcOrd="0" destOrd="1" presId="urn:microsoft.com/office/officeart/2005/8/layout/vList2"/>
    <dgm:cxn modelId="{2CC3A3E9-DEB1-495C-9CE9-B214448F95E9}" type="presOf" srcId="{4D87BF9B-BA9B-4B8A-8D15-C80686119743}" destId="{DAF146CB-C737-459C-96C2-AD6554EE5DFA}" srcOrd="0" destOrd="3" presId="urn:microsoft.com/office/officeart/2005/8/layout/vList2"/>
    <dgm:cxn modelId="{A0F1DEEA-A028-4CA9-922B-8EE55C73C29F}" type="presOf" srcId="{7BF7758D-F435-4828-83E2-2E1663C8B779}" destId="{77AF5B54-613C-42B3-BC40-4A8C5E901D00}" srcOrd="0" destOrd="0" presId="urn:microsoft.com/office/officeart/2005/8/layout/vList2"/>
    <dgm:cxn modelId="{D22F1DEB-3AA3-4C50-A9CE-CD4074247D15}" type="presOf" srcId="{4661EF25-71CF-403D-99E8-5469DFAA6BB2}" destId="{E3DC549F-F1E0-4FB2-9C0A-7E1FE6452824}" srcOrd="0" destOrd="1" presId="urn:microsoft.com/office/officeart/2005/8/layout/vList2"/>
    <dgm:cxn modelId="{918575EC-ACD1-477B-B4FA-7A2004B19E2C}" type="presOf" srcId="{246BEA32-9A08-4C03-A088-364CAFAEF4F6}" destId="{DAF146CB-C737-459C-96C2-AD6554EE5DFA}" srcOrd="0" destOrd="5" presId="urn:microsoft.com/office/officeart/2005/8/layout/vList2"/>
    <dgm:cxn modelId="{7C76E2EF-B679-4A2D-8F1D-7AE492B608D4}" srcId="{7BF7758D-F435-4828-83E2-2E1663C8B779}" destId="{412F16C9-E7C2-446B-AAB0-C135E6EFF099}" srcOrd="1" destOrd="0" parTransId="{E7185215-894A-4B2E-806B-AC14E48C36A1}" sibTransId="{5511FFB3-E4E1-4910-B2F2-627AF7CA5308}"/>
    <dgm:cxn modelId="{E3D10CF4-68EE-41C1-B474-F60BF753335F}" srcId="{EDD45B4C-477C-4AA5-AD39-6D8BCF62A584}" destId="{3544A3A7-5B59-4EBC-8870-57A905AE4B18}" srcOrd="3" destOrd="0" parTransId="{99CC8898-CD0E-4983-84FA-CB7DB658738E}" sibTransId="{D2CD8B47-366C-485F-98A3-C47112471489}"/>
    <dgm:cxn modelId="{29C8D5F4-9AB6-4334-8D5E-928A570FC4E7}" srcId="{90C51172-6CE8-4636-82F9-B65ED91D1101}" destId="{9C1E336A-E445-4FCF-AEEF-532A0896CBB3}" srcOrd="3" destOrd="0" parTransId="{D161CEDB-7E2C-4A14-9638-A909EAB1299B}" sibTransId="{C2A48EFE-BD9F-494E-9997-EF3A60327AAC}"/>
    <dgm:cxn modelId="{C72842F6-8D01-4112-AC05-4D0658004255}" type="presOf" srcId="{618D21F5-205D-494E-AFA9-AEF942138697}" destId="{A068060A-A123-4A41-B2B6-EE9192FBC0D0}" srcOrd="0" destOrd="2" presId="urn:microsoft.com/office/officeart/2005/8/layout/vList2"/>
    <dgm:cxn modelId="{8B2778FB-21BB-4982-94D1-A8B5E2CC1734}" srcId="{2850EB50-4FF3-4729-8156-0BE379804E4B}" destId="{63CCCDB8-0BEB-4C07-B47E-F00615DDF475}" srcOrd="4" destOrd="0" parTransId="{A0FD4558-E4FB-43C1-9151-E6860254FA1A}" sibTransId="{9AC861E9-CA5A-40B0-AB8B-BB77F3C925E9}"/>
    <dgm:cxn modelId="{8775D1FB-487A-441F-AC37-6DC819507F7D}" type="presOf" srcId="{AA6134EC-831B-474D-8690-DA0BD22FB1E7}" destId="{DAF146CB-C737-459C-96C2-AD6554EE5DFA}" srcOrd="0" destOrd="6" presId="urn:microsoft.com/office/officeart/2005/8/layout/vList2"/>
    <dgm:cxn modelId="{C30C04FE-63DD-488E-8338-FBA053C8756B}" srcId="{81B65C20-9BAF-49BE-B40C-F01C51AC7696}" destId="{E882E18B-D2D7-4CF8-B24F-F91F0E9E148D}" srcOrd="2" destOrd="0" parTransId="{50B6A027-E762-4FD7-8061-C0BD9CCDBB4F}" sibTransId="{B224FE87-AE91-43D3-9B57-AF8E2FF66BD1}"/>
    <dgm:cxn modelId="{203BEC8A-8C7A-4545-9DBD-ED75192876E3}" type="presParOf" srcId="{9BF39731-8A57-4EDF-B243-3743609121AC}" destId="{02885724-B0ED-4296-8272-27ECD748F9F6}" srcOrd="0" destOrd="0" presId="urn:microsoft.com/office/officeart/2005/8/layout/vList2"/>
    <dgm:cxn modelId="{DF8F08B8-98E5-41D2-89F7-E66EE2E85101}" type="presParOf" srcId="{9BF39731-8A57-4EDF-B243-3743609121AC}" destId="{DAF146CB-C737-459C-96C2-AD6554EE5DFA}" srcOrd="1" destOrd="0" presId="urn:microsoft.com/office/officeart/2005/8/layout/vList2"/>
    <dgm:cxn modelId="{1E772718-76BF-43FD-A959-479AC6F89399}" type="presParOf" srcId="{9BF39731-8A57-4EDF-B243-3743609121AC}" destId="{7C1C0AE9-6908-42F4-9D0E-2F34657187DF}" srcOrd="2" destOrd="0" presId="urn:microsoft.com/office/officeart/2005/8/layout/vList2"/>
    <dgm:cxn modelId="{6A2FB20C-7C17-4102-ABDB-1F84448B94E6}" type="presParOf" srcId="{9BF39731-8A57-4EDF-B243-3743609121AC}" destId="{A068060A-A123-4A41-B2B6-EE9192FBC0D0}" srcOrd="3" destOrd="0" presId="urn:microsoft.com/office/officeart/2005/8/layout/vList2"/>
    <dgm:cxn modelId="{BCF5E75F-D535-41FD-8DCF-860060360798}" type="presParOf" srcId="{9BF39731-8A57-4EDF-B243-3743609121AC}" destId="{77AF5B54-613C-42B3-BC40-4A8C5E901D00}" srcOrd="4" destOrd="0" presId="urn:microsoft.com/office/officeart/2005/8/layout/vList2"/>
    <dgm:cxn modelId="{D96EC2BB-2CFF-4F6E-8497-BE86365C3394}" type="presParOf" srcId="{9BF39731-8A57-4EDF-B243-3743609121AC}" destId="{E6F4C3F7-0E72-4F30-8F27-877887307CEF}" srcOrd="5" destOrd="0" presId="urn:microsoft.com/office/officeart/2005/8/layout/vList2"/>
    <dgm:cxn modelId="{CAAFAB4E-E26F-42D8-9232-71C793AD21D0}" type="presParOf" srcId="{9BF39731-8A57-4EDF-B243-3743609121AC}" destId="{E4154D78-3992-41A2-9A2D-B0D77A7FADAB}" srcOrd="6" destOrd="0" presId="urn:microsoft.com/office/officeart/2005/8/layout/vList2"/>
    <dgm:cxn modelId="{8BAA6EA6-341E-47B2-A6A3-7F46DF8A7B36}" type="presParOf" srcId="{9BF39731-8A57-4EDF-B243-3743609121AC}" destId="{8AD7BCBD-97CC-487D-98C9-62CBAF0EAD5D}" srcOrd="7" destOrd="0" presId="urn:microsoft.com/office/officeart/2005/8/layout/vList2"/>
    <dgm:cxn modelId="{BCEF8BC2-CC93-4896-84F3-A7F3F6F8DDB7}" type="presParOf" srcId="{9BF39731-8A57-4EDF-B243-3743609121AC}" destId="{A4A043EB-09D7-45EE-BF39-4E8E2653B737}" srcOrd="8" destOrd="0" presId="urn:microsoft.com/office/officeart/2005/8/layout/vList2"/>
    <dgm:cxn modelId="{53786E18-4F60-4259-9964-BB2D00A8E664}" type="presParOf" srcId="{9BF39731-8A57-4EDF-B243-3743609121AC}" destId="{8384F55E-451C-4EC3-A187-1C9B634633BC}" srcOrd="9" destOrd="0" presId="urn:microsoft.com/office/officeart/2005/8/layout/vList2"/>
    <dgm:cxn modelId="{80DD3FE5-986F-46FA-8E20-94553F0EF3B9}" type="presParOf" srcId="{9BF39731-8A57-4EDF-B243-3743609121AC}" destId="{7D9016E4-B0FD-4EEF-BA7E-EC7CF52EA0E8}" srcOrd="10" destOrd="0" presId="urn:microsoft.com/office/officeart/2005/8/layout/vList2"/>
    <dgm:cxn modelId="{119E79FE-0FE3-4F69-A6D6-7A8B701E3229}" type="presParOf" srcId="{9BF39731-8A57-4EDF-B243-3743609121AC}" destId="{E3DC549F-F1E0-4FB2-9C0A-7E1FE6452824}"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F58EA3-181B-4FA2-A63F-E38CBF2FEDD2}"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hu-HU"/>
        </a:p>
      </dgm:t>
    </dgm:pt>
    <dgm:pt modelId="{23A16C8B-0387-4397-A21B-58C644561CA5}">
      <dgm:prSet custT="1"/>
      <dgm:spPr/>
      <dgm:t>
        <a:bodyPr/>
        <a:lstStyle/>
        <a:p>
          <a:r>
            <a:rPr lang="ru-RU" sz="1400" b="1" dirty="0">
              <a:latin typeface="Segoe UI" panose="020B0502040204020203" pitchFamily="34" charset="0"/>
              <a:ea typeface="Segoe UI" panose="020B0502040204020203" pitchFamily="34" charset="0"/>
              <a:cs typeface="Segoe UI" panose="020B0502040204020203" pitchFamily="34" charset="0"/>
            </a:rPr>
            <a:t>Ко второй половине октября</a:t>
          </a:r>
          <a:endParaRPr lang="hu-HU" sz="1400" b="1" dirty="0">
            <a:latin typeface="Segoe UI" panose="020B0502040204020203" pitchFamily="34" charset="0"/>
            <a:ea typeface="Segoe UI" panose="020B0502040204020203" pitchFamily="34" charset="0"/>
            <a:cs typeface="Segoe UI" panose="020B0502040204020203" pitchFamily="34" charset="0"/>
          </a:endParaRPr>
        </a:p>
      </dgm:t>
    </dgm:pt>
    <dgm:pt modelId="{40610E6E-0581-4295-844C-1F03E3768FA6}" type="parTrans" cxnId="{8548EBC5-F3D9-487C-A018-5B0899F287FA}">
      <dgm:prSet/>
      <dgm:spPr/>
      <dgm:t>
        <a:bodyPr/>
        <a:lstStyle/>
        <a:p>
          <a:endParaRPr lang="hu-HU" sz="1200"/>
        </a:p>
      </dgm:t>
    </dgm:pt>
    <dgm:pt modelId="{7CBEE91D-4751-43EB-8460-87D47EE8F1E6}" type="sibTrans" cxnId="{8548EBC5-F3D9-487C-A018-5B0899F287FA}">
      <dgm:prSet/>
      <dgm:spPr/>
      <dgm:t>
        <a:bodyPr/>
        <a:lstStyle/>
        <a:p>
          <a:endParaRPr lang="hu-HU" sz="1200"/>
        </a:p>
      </dgm:t>
    </dgm:pt>
    <dgm:pt modelId="{F9251C6A-FC69-49BB-9821-774E7EDC1AAF}">
      <dgm:prSet custT="1"/>
      <dgm:spPr/>
      <dgm:t>
        <a:bodyPr/>
        <a:lstStyle/>
        <a:p>
          <a:r>
            <a:rPr lang="ru-RU" sz="1400" b="1" dirty="0">
              <a:latin typeface="Segoe UI" panose="020B0502040204020203" pitchFamily="34" charset="0"/>
              <a:ea typeface="Segoe UI" panose="020B0502040204020203" pitchFamily="34" charset="0"/>
              <a:cs typeface="Segoe UI" panose="020B0502040204020203" pitchFamily="34" charset="0"/>
            </a:rPr>
            <a:t>Бюджетный Совет и Государственная счётная палата представляют своё заключение</a:t>
          </a:r>
          <a:endParaRPr lang="hu-HU" sz="1400" b="1" dirty="0">
            <a:latin typeface="Segoe UI" panose="020B0502040204020203" pitchFamily="34" charset="0"/>
            <a:ea typeface="Segoe UI" panose="020B0502040204020203" pitchFamily="34" charset="0"/>
            <a:cs typeface="Segoe UI" panose="020B0502040204020203" pitchFamily="34" charset="0"/>
          </a:endParaRPr>
        </a:p>
      </dgm:t>
    </dgm:pt>
    <dgm:pt modelId="{EFA98DB6-1F8D-48D4-8991-149E9DAAC120}" type="parTrans" cxnId="{CB1ACF72-D140-4308-A8D2-D821BB8B8FA2}">
      <dgm:prSet/>
      <dgm:spPr/>
      <dgm:t>
        <a:bodyPr/>
        <a:lstStyle/>
        <a:p>
          <a:endParaRPr lang="hu-HU" sz="1200"/>
        </a:p>
      </dgm:t>
    </dgm:pt>
    <dgm:pt modelId="{471E7266-A8B5-4187-B885-DB6FB4E96B8E}" type="sibTrans" cxnId="{CB1ACF72-D140-4308-A8D2-D821BB8B8FA2}">
      <dgm:prSet/>
      <dgm:spPr/>
      <dgm:t>
        <a:bodyPr/>
        <a:lstStyle/>
        <a:p>
          <a:endParaRPr lang="hu-HU" sz="1200"/>
        </a:p>
      </dgm:t>
    </dgm:pt>
    <dgm:pt modelId="{C1AF7295-13B4-456B-9847-66FA521CFAFA}">
      <dgm:prSet custT="1"/>
      <dgm:spPr/>
      <dgm:t>
        <a:bodyPr/>
        <a:lstStyle/>
        <a:p>
          <a:r>
            <a:rPr lang="ru-RU" sz="1400" b="1" dirty="0">
              <a:latin typeface="Segoe UI" panose="020B0502040204020203" pitchFamily="34" charset="0"/>
              <a:ea typeface="Segoe UI" panose="020B0502040204020203" pitchFamily="34" charset="0"/>
              <a:cs typeface="Segoe UI" panose="020B0502040204020203" pitchFamily="34" charset="0"/>
            </a:rPr>
            <a:t>ноябрь</a:t>
          </a:r>
          <a:endParaRPr lang="hu-HU" sz="1400" b="1" dirty="0">
            <a:latin typeface="Segoe UI" panose="020B0502040204020203" pitchFamily="34" charset="0"/>
            <a:ea typeface="Segoe UI" panose="020B0502040204020203" pitchFamily="34" charset="0"/>
            <a:cs typeface="Segoe UI" panose="020B0502040204020203" pitchFamily="34" charset="0"/>
          </a:endParaRPr>
        </a:p>
      </dgm:t>
    </dgm:pt>
    <dgm:pt modelId="{2E13B0E0-88C1-4B3E-9A41-3557FFAE264D}" type="parTrans" cxnId="{26BE52C3-A7D6-455B-B9A2-593FEB3D0009}">
      <dgm:prSet/>
      <dgm:spPr/>
      <dgm:t>
        <a:bodyPr/>
        <a:lstStyle/>
        <a:p>
          <a:endParaRPr lang="hu-HU" sz="1200"/>
        </a:p>
      </dgm:t>
    </dgm:pt>
    <dgm:pt modelId="{582E645C-4EDE-4AD5-8F83-56AED1634099}" type="sibTrans" cxnId="{26BE52C3-A7D6-455B-B9A2-593FEB3D0009}">
      <dgm:prSet/>
      <dgm:spPr/>
      <dgm:t>
        <a:bodyPr/>
        <a:lstStyle/>
        <a:p>
          <a:endParaRPr lang="hu-HU" sz="1200"/>
        </a:p>
      </dgm:t>
    </dgm:pt>
    <dgm:pt modelId="{BA1D74E1-B7AC-4F3B-9FA6-82C4C2D4804F}">
      <dgm:prSet custT="1"/>
      <dgm:spPr/>
      <dgm:t>
        <a:bodyPr/>
        <a:lstStyle/>
        <a:p>
          <a:r>
            <a:rPr lang="ru-RU" sz="1400" b="1" dirty="0">
              <a:latin typeface="Segoe UI" panose="020B0502040204020203" pitchFamily="34" charset="0"/>
              <a:ea typeface="Segoe UI" panose="020B0502040204020203" pitchFamily="34" charset="0"/>
              <a:cs typeface="Segoe UI" panose="020B0502040204020203" pitchFamily="34" charset="0"/>
            </a:rPr>
            <a:t>Подробные обсуждения до рассмотрения в парламентских комитетах</a:t>
          </a:r>
          <a:endParaRPr lang="hu-HU" sz="1400" b="1" dirty="0">
            <a:latin typeface="Segoe UI" panose="020B0502040204020203" pitchFamily="34" charset="0"/>
            <a:ea typeface="Segoe UI" panose="020B0502040204020203" pitchFamily="34" charset="0"/>
            <a:cs typeface="Segoe UI" panose="020B0502040204020203" pitchFamily="34" charset="0"/>
          </a:endParaRPr>
        </a:p>
      </dgm:t>
    </dgm:pt>
    <dgm:pt modelId="{7751D503-4312-4D81-93CE-BDD0F2FBAF2D}" type="parTrans" cxnId="{FD09715E-C5F4-4D18-A9E6-2F37139C91AF}">
      <dgm:prSet/>
      <dgm:spPr/>
      <dgm:t>
        <a:bodyPr/>
        <a:lstStyle/>
        <a:p>
          <a:endParaRPr lang="hu-HU" sz="1200"/>
        </a:p>
      </dgm:t>
    </dgm:pt>
    <dgm:pt modelId="{A3E1337C-57FD-46A8-AB99-213A34CCAF82}" type="sibTrans" cxnId="{FD09715E-C5F4-4D18-A9E6-2F37139C91AF}">
      <dgm:prSet/>
      <dgm:spPr/>
      <dgm:t>
        <a:bodyPr/>
        <a:lstStyle/>
        <a:p>
          <a:endParaRPr lang="hu-HU" sz="1200"/>
        </a:p>
      </dgm:t>
    </dgm:pt>
    <dgm:pt modelId="{9D6C4986-ACE6-4968-8221-946C66B4A48D}">
      <dgm:prSet custT="1"/>
      <dgm:spPr/>
      <dgm:t>
        <a:bodyPr/>
        <a:lstStyle/>
        <a:p>
          <a:r>
            <a:rPr lang="ru-RU" sz="1400" b="1" dirty="0">
              <a:solidFill>
                <a:schemeClr val="tx1"/>
              </a:solidFill>
              <a:latin typeface="Segoe UI" panose="020B0502040204020203" pitchFamily="34" charset="0"/>
              <a:ea typeface="Segoe UI" panose="020B0502040204020203" pitchFamily="34" charset="0"/>
              <a:cs typeface="Segoe UI" panose="020B0502040204020203" pitchFamily="34" charset="0"/>
            </a:rPr>
            <a:t>Глубокие обсуждения в комитетах</a:t>
          </a:r>
          <a:r>
            <a:rPr lang="hu-HU" sz="1400" b="1"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ru-RU" sz="1400" b="1" dirty="0">
              <a:solidFill>
                <a:schemeClr val="tx1"/>
              </a:solidFill>
              <a:latin typeface="Segoe UI" panose="020B0502040204020203" pitchFamily="34" charset="0"/>
              <a:ea typeface="Segoe UI" panose="020B0502040204020203" pitchFamily="34" charset="0"/>
              <a:cs typeface="Segoe UI" panose="020B0502040204020203" pitchFamily="34" charset="0"/>
            </a:rPr>
            <a:t>подача предложений о поправках и отчёты комитетов</a:t>
          </a:r>
          <a:endParaRPr lang="hu-HU" sz="1400" b="1" dirty="0">
            <a:latin typeface="Segoe UI" panose="020B0502040204020203" pitchFamily="34" charset="0"/>
            <a:ea typeface="Segoe UI" panose="020B0502040204020203" pitchFamily="34" charset="0"/>
            <a:cs typeface="Segoe UI" panose="020B0502040204020203" pitchFamily="34" charset="0"/>
          </a:endParaRPr>
        </a:p>
      </dgm:t>
    </dgm:pt>
    <dgm:pt modelId="{185DE9F3-D99B-43AA-A2B7-6F1C5979A5FE}" type="parTrans" cxnId="{4831F021-60B7-45BF-9AC3-6D97A9BB932B}">
      <dgm:prSet/>
      <dgm:spPr/>
      <dgm:t>
        <a:bodyPr/>
        <a:lstStyle/>
        <a:p>
          <a:endParaRPr lang="hu-HU" sz="1200"/>
        </a:p>
      </dgm:t>
    </dgm:pt>
    <dgm:pt modelId="{56273262-574C-4848-88B8-98E6E5214838}" type="sibTrans" cxnId="{4831F021-60B7-45BF-9AC3-6D97A9BB932B}">
      <dgm:prSet/>
      <dgm:spPr/>
      <dgm:t>
        <a:bodyPr/>
        <a:lstStyle/>
        <a:p>
          <a:endParaRPr lang="hu-HU" sz="1200"/>
        </a:p>
      </dgm:t>
    </dgm:pt>
    <dgm:pt modelId="{0B837E67-A9EB-40DB-8985-2A0CBBB5A7C1}">
      <dgm:prSet custT="1"/>
      <dgm:spPr/>
      <dgm:t>
        <a:bodyPr/>
        <a:lstStyle/>
        <a:p>
          <a:r>
            <a:rPr lang="ru-RU" sz="1400" b="1" dirty="0">
              <a:latin typeface="Segoe UI" panose="020B0502040204020203" pitchFamily="34" charset="0"/>
              <a:ea typeface="Segoe UI" panose="020B0502040204020203" pitchFamily="34" charset="0"/>
              <a:cs typeface="Segoe UI" panose="020B0502040204020203" pitchFamily="34" charset="0"/>
            </a:rPr>
            <a:t>Декабрь </a:t>
          </a:r>
          <a:endParaRPr lang="hu-HU" sz="1400" b="1" dirty="0">
            <a:latin typeface="Segoe UI" panose="020B0502040204020203" pitchFamily="34" charset="0"/>
            <a:ea typeface="Segoe UI" panose="020B0502040204020203" pitchFamily="34" charset="0"/>
            <a:cs typeface="Segoe UI" panose="020B0502040204020203" pitchFamily="34" charset="0"/>
          </a:endParaRPr>
        </a:p>
      </dgm:t>
    </dgm:pt>
    <dgm:pt modelId="{89DFC03B-D753-41A2-AFBC-563774B3AD0A}" type="parTrans" cxnId="{9A826441-A33E-4F44-B5D5-48D54D05FBBA}">
      <dgm:prSet/>
      <dgm:spPr/>
      <dgm:t>
        <a:bodyPr/>
        <a:lstStyle/>
        <a:p>
          <a:endParaRPr lang="hu-HU" sz="1200"/>
        </a:p>
      </dgm:t>
    </dgm:pt>
    <dgm:pt modelId="{0A0DDCD7-F438-48A6-94F7-73CB1A65284F}" type="sibTrans" cxnId="{9A826441-A33E-4F44-B5D5-48D54D05FBBA}">
      <dgm:prSet/>
      <dgm:spPr/>
      <dgm:t>
        <a:bodyPr/>
        <a:lstStyle/>
        <a:p>
          <a:endParaRPr lang="hu-HU" sz="1200"/>
        </a:p>
      </dgm:t>
    </dgm:pt>
    <dgm:pt modelId="{1641B01B-1A9A-4FF6-B733-5B489E28CAFD}">
      <dgm:prSet custT="1"/>
      <dgm:spPr/>
      <dgm:t>
        <a:bodyPr/>
        <a:lstStyle/>
        <a:p>
          <a:r>
            <a:rPr lang="ru-RU" sz="1400" b="1" dirty="0">
              <a:latin typeface="Segoe UI" panose="020B0502040204020203" pitchFamily="34" charset="0"/>
              <a:ea typeface="Segoe UI" panose="020B0502040204020203" pitchFamily="34" charset="0"/>
              <a:cs typeface="Segoe UI" panose="020B0502040204020203" pitchFamily="34" charset="0"/>
            </a:rPr>
            <a:t>Правовой комитет (в этом случае это будет Бюджетный комитет) направляет краткое изложение всех предлагаемых поправок</a:t>
          </a:r>
          <a:endParaRPr lang="hu-HU" sz="14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dgm:t>
    </dgm:pt>
    <dgm:pt modelId="{8F279F84-6F5D-45A7-9954-7B1666F709D0}" type="parTrans" cxnId="{CFA14F84-623A-42A9-BA3A-F4C06B237377}">
      <dgm:prSet/>
      <dgm:spPr/>
      <dgm:t>
        <a:bodyPr/>
        <a:lstStyle/>
        <a:p>
          <a:endParaRPr lang="hu-HU" sz="1200"/>
        </a:p>
      </dgm:t>
    </dgm:pt>
    <dgm:pt modelId="{4B101CFC-07EB-46CB-9D8D-1778C84A618B}" type="sibTrans" cxnId="{CFA14F84-623A-42A9-BA3A-F4C06B237377}">
      <dgm:prSet/>
      <dgm:spPr/>
      <dgm:t>
        <a:bodyPr/>
        <a:lstStyle/>
        <a:p>
          <a:endParaRPr lang="hu-HU" sz="1200"/>
        </a:p>
      </dgm:t>
    </dgm:pt>
    <dgm:pt modelId="{52C5EDCE-DD78-4039-8B20-14320F2A0A48}">
      <dgm:prSet custT="1"/>
      <dgm:spPr/>
      <dgm:t>
        <a:bodyPr/>
        <a:lstStyle/>
        <a:p>
          <a:r>
            <a:rPr lang="ru-RU" sz="1400" b="1" dirty="0">
              <a:latin typeface="Segoe UI" panose="020B0502040204020203" pitchFamily="34" charset="0"/>
              <a:ea typeface="Segoe UI" panose="020B0502040204020203" pitchFamily="34" charset="0"/>
              <a:cs typeface="Segoe UI" panose="020B0502040204020203" pitchFamily="34" charset="0"/>
            </a:rPr>
            <a:t>Общее предложение по проекту бюджета направляется в Бюджетный совет</a:t>
          </a:r>
          <a:endParaRPr lang="hu-HU" sz="1400" b="1" dirty="0">
            <a:latin typeface="Segoe UI" panose="020B0502040204020203" pitchFamily="34" charset="0"/>
            <a:ea typeface="Segoe UI" panose="020B0502040204020203" pitchFamily="34" charset="0"/>
            <a:cs typeface="Segoe UI" panose="020B0502040204020203" pitchFamily="34" charset="0"/>
          </a:endParaRPr>
        </a:p>
      </dgm:t>
    </dgm:pt>
    <dgm:pt modelId="{00E0814A-5E95-4276-8E75-1FDA3CBEB9CC}" type="parTrans" cxnId="{7E598D4F-0C39-45E8-8152-C693A2FA4050}">
      <dgm:prSet/>
      <dgm:spPr/>
      <dgm:t>
        <a:bodyPr/>
        <a:lstStyle/>
        <a:p>
          <a:endParaRPr lang="hu-HU" sz="1200"/>
        </a:p>
      </dgm:t>
    </dgm:pt>
    <dgm:pt modelId="{D4650B79-8D0C-45F0-B1D6-A9E2B343B40B}" type="sibTrans" cxnId="{7E598D4F-0C39-45E8-8152-C693A2FA4050}">
      <dgm:prSet/>
      <dgm:spPr/>
      <dgm:t>
        <a:bodyPr/>
        <a:lstStyle/>
        <a:p>
          <a:endParaRPr lang="hu-HU" sz="1200"/>
        </a:p>
      </dgm:t>
    </dgm:pt>
    <dgm:pt modelId="{B947FAA0-9DAD-4CA0-A266-FF383FCC6123}">
      <dgm:prSet custT="1"/>
      <dgm:spPr/>
      <dgm:t>
        <a:bodyPr/>
        <a:lstStyle/>
        <a:p>
          <a:r>
            <a:rPr lang="ru-RU" sz="1400" b="1" dirty="0">
              <a:latin typeface="Segoe UI" panose="020B0502040204020203" pitchFamily="34" charset="0"/>
              <a:ea typeface="Segoe UI" panose="020B0502040204020203" pitchFamily="34" charset="0"/>
              <a:cs typeface="Segoe UI" panose="020B0502040204020203" pitchFamily="34" charset="0"/>
            </a:rPr>
            <a:t>Поддержка перечня поправок от правительства</a:t>
          </a:r>
          <a:endParaRPr lang="hu-HU" sz="1400" b="1" dirty="0">
            <a:latin typeface="Segoe UI" panose="020B0502040204020203" pitchFamily="34" charset="0"/>
            <a:ea typeface="Segoe UI" panose="020B0502040204020203" pitchFamily="34" charset="0"/>
            <a:cs typeface="Segoe UI" panose="020B0502040204020203" pitchFamily="34" charset="0"/>
          </a:endParaRPr>
        </a:p>
      </dgm:t>
    </dgm:pt>
    <dgm:pt modelId="{FBFBFDD4-1AD4-466D-BBFD-BF145BC4EB84}" type="parTrans" cxnId="{BB3B45C9-C706-4508-9DDC-DBFA8EE4FB3D}">
      <dgm:prSet/>
      <dgm:spPr/>
      <dgm:t>
        <a:bodyPr/>
        <a:lstStyle/>
        <a:p>
          <a:endParaRPr lang="hu-HU"/>
        </a:p>
      </dgm:t>
    </dgm:pt>
    <dgm:pt modelId="{A5740964-6BE9-4AB0-BFF5-D65C6011F5D0}" type="sibTrans" cxnId="{BB3B45C9-C706-4508-9DDC-DBFA8EE4FB3D}">
      <dgm:prSet/>
      <dgm:spPr/>
      <dgm:t>
        <a:bodyPr/>
        <a:lstStyle/>
        <a:p>
          <a:endParaRPr lang="hu-HU"/>
        </a:p>
      </dgm:t>
    </dgm:pt>
    <dgm:pt modelId="{315E5282-D352-4499-A6A2-A0B22C9335C5}">
      <dgm:prSet custT="1"/>
      <dgm:spPr/>
      <dgm:t>
        <a:bodyPr/>
        <a:lstStyle/>
        <a:p>
          <a:r>
            <a:rPr lang="ru-RU" sz="1400" b="1" dirty="0">
              <a:effectLst/>
              <a:latin typeface="Segoe UI" panose="020B0502040204020203" pitchFamily="34" charset="0"/>
              <a:ea typeface="Segoe UI" panose="020B0502040204020203" pitchFamily="34" charset="0"/>
              <a:cs typeface="Segoe UI" panose="020B0502040204020203" pitchFamily="34" charset="0"/>
            </a:rPr>
            <a:t>Обсуждение докладов комитетов, общий доклад и итоговое обобщение предлагаемых поправок </a:t>
          </a:r>
          <a:r>
            <a:rPr lang="hu-HU" sz="1400" b="1" dirty="0">
              <a:effectLst/>
              <a:latin typeface="Segoe UI" panose="020B0502040204020203" pitchFamily="34" charset="0"/>
              <a:ea typeface="Segoe UI" panose="020B0502040204020203" pitchFamily="34" charset="0"/>
              <a:cs typeface="Segoe UI" panose="020B0502040204020203" pitchFamily="34" charset="0"/>
            </a:rPr>
            <a:t> </a:t>
          </a:r>
          <a:endParaRPr lang="hu-HU" sz="1400" b="1" dirty="0">
            <a:latin typeface="Segoe UI" panose="020B0502040204020203" pitchFamily="34" charset="0"/>
            <a:ea typeface="Segoe UI" panose="020B0502040204020203" pitchFamily="34" charset="0"/>
            <a:cs typeface="Segoe UI" panose="020B0502040204020203" pitchFamily="34" charset="0"/>
          </a:endParaRPr>
        </a:p>
      </dgm:t>
    </dgm:pt>
    <dgm:pt modelId="{40C56AF1-88D2-4584-B4DC-2B03E4B6B67B}" type="parTrans" cxnId="{0EA73175-C4FC-4A3C-98F4-4EED1B6BABFD}">
      <dgm:prSet/>
      <dgm:spPr/>
      <dgm:t>
        <a:bodyPr/>
        <a:lstStyle/>
        <a:p>
          <a:endParaRPr lang="hu-HU"/>
        </a:p>
      </dgm:t>
    </dgm:pt>
    <dgm:pt modelId="{801E997A-1713-4BFC-AFAA-E339D1E7E106}" type="sibTrans" cxnId="{0EA73175-C4FC-4A3C-98F4-4EED1B6BABFD}">
      <dgm:prSet/>
      <dgm:spPr/>
      <dgm:t>
        <a:bodyPr/>
        <a:lstStyle/>
        <a:p>
          <a:endParaRPr lang="hu-HU"/>
        </a:p>
      </dgm:t>
    </dgm:pt>
    <dgm:pt modelId="{F34EF54B-C2E7-48FF-A6DF-E27DECB3CC50}">
      <dgm:prSet custT="1"/>
      <dgm:spPr/>
      <dgm:t>
        <a:bodyPr/>
        <a:lstStyle/>
        <a:p>
          <a:r>
            <a:rPr lang="ru-RU" sz="1400" b="1" dirty="0">
              <a:latin typeface="Segoe UI" panose="020B0502040204020203" pitchFamily="34" charset="0"/>
              <a:ea typeface="Segoe UI" panose="020B0502040204020203" pitchFamily="34" charset="0"/>
              <a:cs typeface="Segoe UI" panose="020B0502040204020203" pitchFamily="34" charset="0"/>
            </a:rPr>
            <a:t>Не позднее, чем через 13 дней начинаются общие дебаты</a:t>
          </a:r>
          <a:endParaRPr lang="hu-HU" sz="1400" b="1" dirty="0">
            <a:latin typeface="Segoe UI" panose="020B0502040204020203" pitchFamily="34" charset="0"/>
            <a:ea typeface="Segoe UI" panose="020B0502040204020203" pitchFamily="34" charset="0"/>
            <a:cs typeface="Segoe UI" panose="020B0502040204020203" pitchFamily="34" charset="0"/>
          </a:endParaRPr>
        </a:p>
      </dgm:t>
    </dgm:pt>
    <dgm:pt modelId="{67A9365E-208F-4608-B332-DDFD507C0FBB}" type="sibTrans" cxnId="{EE00F0BD-176F-4974-A77C-BF6AD765F67E}">
      <dgm:prSet/>
      <dgm:spPr/>
      <dgm:t>
        <a:bodyPr/>
        <a:lstStyle/>
        <a:p>
          <a:endParaRPr lang="hu-HU" sz="1200"/>
        </a:p>
      </dgm:t>
    </dgm:pt>
    <dgm:pt modelId="{F168A408-18A0-4C21-BBE4-CEDBF2AF1977}" type="parTrans" cxnId="{EE00F0BD-176F-4974-A77C-BF6AD765F67E}">
      <dgm:prSet/>
      <dgm:spPr/>
      <dgm:t>
        <a:bodyPr/>
        <a:lstStyle/>
        <a:p>
          <a:endParaRPr lang="hu-HU" sz="1200"/>
        </a:p>
      </dgm:t>
    </dgm:pt>
    <dgm:pt modelId="{445265D5-9E49-41E3-8225-81DA3228AE31}">
      <dgm:prSet custT="1"/>
      <dgm:spPr/>
      <dgm:t>
        <a:bodyPr/>
        <a:lstStyle/>
        <a:p>
          <a:r>
            <a:rPr lang="ru-RU" sz="1400" b="1" dirty="0">
              <a:latin typeface="Segoe UI" panose="020B0502040204020203" pitchFamily="34" charset="0"/>
              <a:ea typeface="Segoe UI" panose="020B0502040204020203" pitchFamily="34" charset="0"/>
              <a:cs typeface="Segoe UI" panose="020B0502040204020203" pitchFamily="34" charset="0"/>
            </a:rPr>
            <a:t>Подача общего предложения по проекту закона о бюджете</a:t>
          </a:r>
          <a:endParaRPr lang="hu-HU" sz="1400" b="1" dirty="0">
            <a:latin typeface="Segoe UI" panose="020B0502040204020203" pitchFamily="34" charset="0"/>
            <a:ea typeface="Segoe UI" panose="020B0502040204020203" pitchFamily="34" charset="0"/>
            <a:cs typeface="Segoe UI" panose="020B0502040204020203" pitchFamily="34" charset="0"/>
          </a:endParaRPr>
        </a:p>
      </dgm:t>
    </dgm:pt>
    <dgm:pt modelId="{90453420-F312-47E1-9037-86727D1B0362}" type="sibTrans" cxnId="{31441675-87E5-4ECE-B8CC-C6841A6932FF}">
      <dgm:prSet/>
      <dgm:spPr/>
      <dgm:t>
        <a:bodyPr/>
        <a:lstStyle/>
        <a:p>
          <a:endParaRPr lang="hu-HU"/>
        </a:p>
      </dgm:t>
    </dgm:pt>
    <dgm:pt modelId="{698E83FF-00DC-47E9-8A7D-84A32AFAC090}" type="parTrans" cxnId="{31441675-87E5-4ECE-B8CC-C6841A6932FF}">
      <dgm:prSet/>
      <dgm:spPr/>
      <dgm:t>
        <a:bodyPr/>
        <a:lstStyle/>
        <a:p>
          <a:endParaRPr lang="hu-HU"/>
        </a:p>
      </dgm:t>
    </dgm:pt>
    <dgm:pt modelId="{2FFC7C71-C904-44E5-B805-1E50416A9C35}">
      <dgm:prSet custT="1"/>
      <dgm:spPr/>
      <dgm:t>
        <a:bodyPr/>
        <a:lstStyle/>
        <a:p>
          <a:r>
            <a:rPr lang="ru-RU" sz="1400" b="1" dirty="0">
              <a:latin typeface="Segoe UI" panose="020B0502040204020203" pitchFamily="34" charset="0"/>
              <a:ea typeface="Segoe UI" panose="020B0502040204020203" pitchFamily="34" charset="0"/>
              <a:cs typeface="Segoe UI" panose="020B0502040204020203" pitchFamily="34" charset="0"/>
            </a:rPr>
            <a:t>Заключительное голосование</a:t>
          </a:r>
          <a:endParaRPr lang="hu-HU" sz="1400" b="1" dirty="0">
            <a:latin typeface="Segoe UI" panose="020B0502040204020203" pitchFamily="34" charset="0"/>
            <a:ea typeface="Segoe UI" panose="020B0502040204020203" pitchFamily="34" charset="0"/>
            <a:cs typeface="Segoe UI" panose="020B0502040204020203" pitchFamily="34" charset="0"/>
          </a:endParaRPr>
        </a:p>
      </dgm:t>
    </dgm:pt>
    <dgm:pt modelId="{8B9507A5-10C4-4999-ACC8-EE170D5BC886}" type="sibTrans" cxnId="{620F2CAA-6632-470B-8A57-063C236E6159}">
      <dgm:prSet/>
      <dgm:spPr/>
      <dgm:t>
        <a:bodyPr/>
        <a:lstStyle/>
        <a:p>
          <a:endParaRPr lang="hu-HU" sz="1200"/>
        </a:p>
      </dgm:t>
    </dgm:pt>
    <dgm:pt modelId="{FB6E380D-D855-4C4C-85FE-A0E96B32129E}" type="parTrans" cxnId="{620F2CAA-6632-470B-8A57-063C236E6159}">
      <dgm:prSet/>
      <dgm:spPr/>
      <dgm:t>
        <a:bodyPr/>
        <a:lstStyle/>
        <a:p>
          <a:endParaRPr lang="hu-HU" sz="1200"/>
        </a:p>
      </dgm:t>
    </dgm:pt>
    <dgm:pt modelId="{129DB944-E9FA-45E4-BD4F-DD5BD876A787}">
      <dgm:prSet custT="1"/>
      <dgm:spPr/>
      <dgm:t>
        <a:bodyPr/>
        <a:lstStyle/>
        <a:p>
          <a:r>
            <a:rPr lang="ru-RU" sz="1400" b="1" dirty="0">
              <a:latin typeface="Segoe UI" panose="020B0502040204020203" pitchFamily="34" charset="0"/>
              <a:ea typeface="Segoe UI" panose="020B0502040204020203" pitchFamily="34" charset="0"/>
              <a:cs typeface="Segoe UI" panose="020B0502040204020203" pitchFamily="34" charset="0"/>
            </a:rPr>
            <a:t>Бюджет направлен Бюджетному совету для получения его заключения. Бюджетный совет должен дать своё согласие на окончательное голосование</a:t>
          </a:r>
          <a:r>
            <a:rPr lang="hu-HU" sz="1400" b="1" dirty="0">
              <a:latin typeface="Segoe UI" panose="020B0502040204020203" pitchFamily="34" charset="0"/>
              <a:ea typeface="Segoe UI" panose="020B0502040204020203" pitchFamily="34" charset="0"/>
              <a:cs typeface="Segoe UI" panose="020B0502040204020203" pitchFamily="34" charset="0"/>
            </a:rPr>
            <a:t>.</a:t>
          </a:r>
        </a:p>
      </dgm:t>
    </dgm:pt>
    <dgm:pt modelId="{536C38C0-8257-4CDD-A930-9306D2F009FD}" type="parTrans" cxnId="{78C2738D-EBAC-4878-A106-6B81AD06C31D}">
      <dgm:prSet/>
      <dgm:spPr/>
      <dgm:t>
        <a:bodyPr/>
        <a:lstStyle/>
        <a:p>
          <a:endParaRPr lang="ru-RU"/>
        </a:p>
      </dgm:t>
    </dgm:pt>
    <dgm:pt modelId="{117406E6-5E60-496C-A59C-F56642D9C42F}" type="sibTrans" cxnId="{78C2738D-EBAC-4878-A106-6B81AD06C31D}">
      <dgm:prSet/>
      <dgm:spPr/>
      <dgm:t>
        <a:bodyPr/>
        <a:lstStyle/>
        <a:p>
          <a:endParaRPr lang="ru-RU"/>
        </a:p>
      </dgm:t>
    </dgm:pt>
    <dgm:pt modelId="{50A69D59-1687-4441-8BCF-567363DFDD2C}" type="pres">
      <dgm:prSet presAssocID="{1CF58EA3-181B-4FA2-A63F-E38CBF2FEDD2}" presName="linearFlow" presStyleCnt="0">
        <dgm:presLayoutVars>
          <dgm:dir/>
          <dgm:animLvl val="lvl"/>
          <dgm:resizeHandles val="exact"/>
        </dgm:presLayoutVars>
      </dgm:prSet>
      <dgm:spPr/>
    </dgm:pt>
    <dgm:pt modelId="{968707E6-F658-4B8D-8204-4395FFAA7FA1}" type="pres">
      <dgm:prSet presAssocID="{23A16C8B-0387-4397-A21B-58C644561CA5}" presName="composite" presStyleCnt="0"/>
      <dgm:spPr/>
    </dgm:pt>
    <dgm:pt modelId="{B277757D-45A6-492C-ADB4-B92EC151EBBC}" type="pres">
      <dgm:prSet presAssocID="{23A16C8B-0387-4397-A21B-58C644561CA5}" presName="parentText" presStyleLbl="alignNode1" presStyleIdx="0" presStyleCnt="3">
        <dgm:presLayoutVars>
          <dgm:chMax val="1"/>
          <dgm:bulletEnabled val="1"/>
        </dgm:presLayoutVars>
      </dgm:prSet>
      <dgm:spPr/>
    </dgm:pt>
    <dgm:pt modelId="{7C08A88D-64E3-4DB0-AC5C-A7E669B4E781}" type="pres">
      <dgm:prSet presAssocID="{23A16C8B-0387-4397-A21B-58C644561CA5}" presName="descendantText" presStyleLbl="alignAcc1" presStyleIdx="0" presStyleCnt="3">
        <dgm:presLayoutVars>
          <dgm:bulletEnabled val="1"/>
        </dgm:presLayoutVars>
      </dgm:prSet>
      <dgm:spPr/>
    </dgm:pt>
    <dgm:pt modelId="{7A507C0A-406C-48D5-8847-40042A7BA4B8}" type="pres">
      <dgm:prSet presAssocID="{7CBEE91D-4751-43EB-8460-87D47EE8F1E6}" presName="sp" presStyleCnt="0"/>
      <dgm:spPr/>
    </dgm:pt>
    <dgm:pt modelId="{235D6152-679C-4214-B906-9EA1F8A69130}" type="pres">
      <dgm:prSet presAssocID="{C1AF7295-13B4-456B-9847-66FA521CFAFA}" presName="composite" presStyleCnt="0"/>
      <dgm:spPr/>
    </dgm:pt>
    <dgm:pt modelId="{6314DB4E-7AD9-4EA5-BBB1-7E0D9F73D847}" type="pres">
      <dgm:prSet presAssocID="{C1AF7295-13B4-456B-9847-66FA521CFAFA}" presName="parentText" presStyleLbl="alignNode1" presStyleIdx="1" presStyleCnt="3">
        <dgm:presLayoutVars>
          <dgm:chMax val="1"/>
          <dgm:bulletEnabled val="1"/>
        </dgm:presLayoutVars>
      </dgm:prSet>
      <dgm:spPr/>
    </dgm:pt>
    <dgm:pt modelId="{F9A99BE8-86EE-4C5B-9BC3-A5C4D8036700}" type="pres">
      <dgm:prSet presAssocID="{C1AF7295-13B4-456B-9847-66FA521CFAFA}" presName="descendantText" presStyleLbl="alignAcc1" presStyleIdx="1" presStyleCnt="3">
        <dgm:presLayoutVars>
          <dgm:bulletEnabled val="1"/>
        </dgm:presLayoutVars>
      </dgm:prSet>
      <dgm:spPr/>
    </dgm:pt>
    <dgm:pt modelId="{518E3C26-652D-425D-93B4-ADBF277C7648}" type="pres">
      <dgm:prSet presAssocID="{582E645C-4EDE-4AD5-8F83-56AED1634099}" presName="sp" presStyleCnt="0"/>
      <dgm:spPr/>
    </dgm:pt>
    <dgm:pt modelId="{10E56052-ED7E-474B-AD10-44EB5D78103C}" type="pres">
      <dgm:prSet presAssocID="{0B837E67-A9EB-40DB-8985-2A0CBBB5A7C1}" presName="composite" presStyleCnt="0"/>
      <dgm:spPr/>
    </dgm:pt>
    <dgm:pt modelId="{F0885D23-CB30-4335-BE9A-AF313FD36128}" type="pres">
      <dgm:prSet presAssocID="{0B837E67-A9EB-40DB-8985-2A0CBBB5A7C1}" presName="parentText" presStyleLbl="alignNode1" presStyleIdx="2" presStyleCnt="3">
        <dgm:presLayoutVars>
          <dgm:chMax val="1"/>
          <dgm:bulletEnabled val="1"/>
        </dgm:presLayoutVars>
      </dgm:prSet>
      <dgm:spPr/>
    </dgm:pt>
    <dgm:pt modelId="{B59140A5-22B2-445C-9945-769A4C68D4D0}" type="pres">
      <dgm:prSet presAssocID="{0B837E67-A9EB-40DB-8985-2A0CBBB5A7C1}" presName="descendantText" presStyleLbl="alignAcc1" presStyleIdx="2" presStyleCnt="3" custScaleY="209198" custLinFactNeighborX="0">
        <dgm:presLayoutVars>
          <dgm:bulletEnabled val="1"/>
        </dgm:presLayoutVars>
      </dgm:prSet>
      <dgm:spPr/>
    </dgm:pt>
  </dgm:ptLst>
  <dgm:cxnLst>
    <dgm:cxn modelId="{4DD26E17-C36A-429B-9AD1-2D95A967504A}" type="presOf" srcId="{0B837E67-A9EB-40DB-8985-2A0CBBB5A7C1}" destId="{F0885D23-CB30-4335-BE9A-AF313FD36128}" srcOrd="0" destOrd="0" presId="urn:microsoft.com/office/officeart/2005/8/layout/chevron2"/>
    <dgm:cxn modelId="{CE9F241B-B2B0-40A3-B9EB-1817F3ECCCBD}" type="presOf" srcId="{445265D5-9E49-41E3-8225-81DA3228AE31}" destId="{B59140A5-22B2-445C-9945-769A4C68D4D0}" srcOrd="0" destOrd="1" presId="urn:microsoft.com/office/officeart/2005/8/layout/chevron2"/>
    <dgm:cxn modelId="{4831F021-60B7-45BF-9AC3-6D97A9BB932B}" srcId="{C1AF7295-13B4-456B-9847-66FA521CFAFA}" destId="{9D6C4986-ACE6-4968-8221-946C66B4A48D}" srcOrd="1" destOrd="0" parTransId="{185DE9F3-D99B-43AA-A2B7-6F1C5979A5FE}" sibTransId="{56273262-574C-4848-88B8-98E6E5214838}"/>
    <dgm:cxn modelId="{759EB13C-D33B-48A2-ADE9-A91E6FF30839}" type="presOf" srcId="{C1AF7295-13B4-456B-9847-66FA521CFAFA}" destId="{6314DB4E-7AD9-4EA5-BBB1-7E0D9F73D847}" srcOrd="0" destOrd="0" presId="urn:microsoft.com/office/officeart/2005/8/layout/chevron2"/>
    <dgm:cxn modelId="{FD09715E-C5F4-4D18-A9E6-2F37139C91AF}" srcId="{C1AF7295-13B4-456B-9847-66FA521CFAFA}" destId="{BA1D74E1-B7AC-4F3B-9FA6-82C4C2D4804F}" srcOrd="0" destOrd="0" parTransId="{7751D503-4312-4D81-93CE-BDD0F2FBAF2D}" sibTransId="{A3E1337C-57FD-46A8-AB99-213A34CCAF82}"/>
    <dgm:cxn modelId="{9A826441-A33E-4F44-B5D5-48D54D05FBBA}" srcId="{1CF58EA3-181B-4FA2-A63F-E38CBF2FEDD2}" destId="{0B837E67-A9EB-40DB-8985-2A0CBBB5A7C1}" srcOrd="2" destOrd="0" parTransId="{89DFC03B-D753-41A2-AFBC-563774B3AD0A}" sibTransId="{0A0DDCD7-F438-48A6-94F7-73CB1A65284F}"/>
    <dgm:cxn modelId="{D4015C62-EC60-4687-A3B6-788CF98AB7B9}" type="presOf" srcId="{F34EF54B-C2E7-48FF-A6DF-E27DECB3CC50}" destId="{7C08A88D-64E3-4DB0-AC5C-A7E669B4E781}" srcOrd="0" destOrd="1" presId="urn:microsoft.com/office/officeart/2005/8/layout/chevron2"/>
    <dgm:cxn modelId="{B550CD47-5283-4063-9C84-5BFE9665969E}" type="presOf" srcId="{F9251C6A-FC69-49BB-9821-774E7EDC1AAF}" destId="{7C08A88D-64E3-4DB0-AC5C-A7E669B4E781}" srcOrd="0" destOrd="0" presId="urn:microsoft.com/office/officeart/2005/8/layout/chevron2"/>
    <dgm:cxn modelId="{7E598D4F-0C39-45E8-8152-C693A2FA4050}" srcId="{0B837E67-A9EB-40DB-8985-2A0CBBB5A7C1}" destId="{52C5EDCE-DD78-4039-8B20-14320F2A0A48}" srcOrd="3" destOrd="0" parTransId="{00E0814A-5E95-4276-8E75-1FDA3CBEB9CC}" sibTransId="{D4650B79-8D0C-45F0-B1D6-A9E2B343B40B}"/>
    <dgm:cxn modelId="{CB1ACF72-D140-4308-A8D2-D821BB8B8FA2}" srcId="{23A16C8B-0387-4397-A21B-58C644561CA5}" destId="{F9251C6A-FC69-49BB-9821-774E7EDC1AAF}" srcOrd="0" destOrd="0" parTransId="{EFA98DB6-1F8D-48D4-8991-149E9DAAC120}" sibTransId="{471E7266-A8B5-4187-B885-DB6FB4E96B8E}"/>
    <dgm:cxn modelId="{31441675-87E5-4ECE-B8CC-C6841A6932FF}" srcId="{0B837E67-A9EB-40DB-8985-2A0CBBB5A7C1}" destId="{445265D5-9E49-41E3-8225-81DA3228AE31}" srcOrd="1" destOrd="0" parTransId="{698E83FF-00DC-47E9-8A7D-84A32AFAC090}" sibTransId="{90453420-F312-47E1-9037-86727D1B0362}"/>
    <dgm:cxn modelId="{0EA73175-C4FC-4A3C-98F4-4EED1B6BABFD}" srcId="{0B837E67-A9EB-40DB-8985-2A0CBBB5A7C1}" destId="{315E5282-D352-4499-A6A2-A0B22C9335C5}" srcOrd="2" destOrd="0" parTransId="{40C56AF1-88D2-4584-B4DC-2B03E4B6B67B}" sibTransId="{801E997A-1713-4BFC-AFAA-E339D1E7E106}"/>
    <dgm:cxn modelId="{743EEC81-6ABE-41E5-A6CE-8C084E7651D9}" type="presOf" srcId="{1CF58EA3-181B-4FA2-A63F-E38CBF2FEDD2}" destId="{50A69D59-1687-4441-8BCF-567363DFDD2C}" srcOrd="0" destOrd="0" presId="urn:microsoft.com/office/officeart/2005/8/layout/chevron2"/>
    <dgm:cxn modelId="{CFA14F84-623A-42A9-BA3A-F4C06B237377}" srcId="{0B837E67-A9EB-40DB-8985-2A0CBBB5A7C1}" destId="{1641B01B-1A9A-4FF6-B733-5B489E28CAFD}" srcOrd="0" destOrd="0" parTransId="{8F279F84-6F5D-45A7-9954-7B1666F709D0}" sibTransId="{4B101CFC-07EB-46CB-9D8D-1778C84A618B}"/>
    <dgm:cxn modelId="{78C2738D-EBAC-4878-A106-6B81AD06C31D}" srcId="{0B837E67-A9EB-40DB-8985-2A0CBBB5A7C1}" destId="{129DB944-E9FA-45E4-BD4F-DD5BD876A787}" srcOrd="4" destOrd="0" parTransId="{536C38C0-8257-4CDD-A930-9306D2F009FD}" sibTransId="{117406E6-5E60-496C-A59C-F56642D9C42F}"/>
    <dgm:cxn modelId="{5D37F190-408F-4C53-B11B-72BCB3B12CD3}" type="presOf" srcId="{B947FAA0-9DAD-4CA0-A266-FF383FCC6123}" destId="{F9A99BE8-86EE-4C5B-9BC3-A5C4D8036700}" srcOrd="0" destOrd="2" presId="urn:microsoft.com/office/officeart/2005/8/layout/chevron2"/>
    <dgm:cxn modelId="{9A9F9392-3394-447C-B751-A73044EF8216}" type="presOf" srcId="{23A16C8B-0387-4397-A21B-58C644561CA5}" destId="{B277757D-45A6-492C-ADB4-B92EC151EBBC}" srcOrd="0" destOrd="0" presId="urn:microsoft.com/office/officeart/2005/8/layout/chevron2"/>
    <dgm:cxn modelId="{5CEFB29A-CE20-452E-9405-132399C8DEE0}" type="presOf" srcId="{1641B01B-1A9A-4FF6-B733-5B489E28CAFD}" destId="{B59140A5-22B2-445C-9945-769A4C68D4D0}" srcOrd="0" destOrd="0" presId="urn:microsoft.com/office/officeart/2005/8/layout/chevron2"/>
    <dgm:cxn modelId="{22535DA1-5A8B-41AB-9A3A-B39B5BBC23E6}" type="presOf" srcId="{2FFC7C71-C904-44E5-B805-1E50416A9C35}" destId="{B59140A5-22B2-445C-9945-769A4C68D4D0}" srcOrd="0" destOrd="5" presId="urn:microsoft.com/office/officeart/2005/8/layout/chevron2"/>
    <dgm:cxn modelId="{620F2CAA-6632-470B-8A57-063C236E6159}" srcId="{0B837E67-A9EB-40DB-8985-2A0CBBB5A7C1}" destId="{2FFC7C71-C904-44E5-B805-1E50416A9C35}" srcOrd="5" destOrd="0" parTransId="{FB6E380D-D855-4C4C-85FE-A0E96B32129E}" sibTransId="{8B9507A5-10C4-4999-ACC8-EE170D5BC886}"/>
    <dgm:cxn modelId="{2F8CA7AE-B9C6-413E-910C-2CF34E7CFB62}" type="presOf" srcId="{52C5EDCE-DD78-4039-8B20-14320F2A0A48}" destId="{B59140A5-22B2-445C-9945-769A4C68D4D0}" srcOrd="0" destOrd="3" presId="urn:microsoft.com/office/officeart/2005/8/layout/chevron2"/>
    <dgm:cxn modelId="{EE00F0BD-176F-4974-A77C-BF6AD765F67E}" srcId="{23A16C8B-0387-4397-A21B-58C644561CA5}" destId="{F34EF54B-C2E7-48FF-A6DF-E27DECB3CC50}" srcOrd="1" destOrd="0" parTransId="{F168A408-18A0-4C21-BBE4-CEDBF2AF1977}" sibTransId="{67A9365E-208F-4608-B332-DDFD507C0FBB}"/>
    <dgm:cxn modelId="{26BE52C3-A7D6-455B-B9A2-593FEB3D0009}" srcId="{1CF58EA3-181B-4FA2-A63F-E38CBF2FEDD2}" destId="{C1AF7295-13B4-456B-9847-66FA521CFAFA}" srcOrd="1" destOrd="0" parTransId="{2E13B0E0-88C1-4B3E-9A41-3557FFAE264D}" sibTransId="{582E645C-4EDE-4AD5-8F83-56AED1634099}"/>
    <dgm:cxn modelId="{38D84EC4-EE17-4210-A2EB-F58E50F7D1FF}" type="presOf" srcId="{BA1D74E1-B7AC-4F3B-9FA6-82C4C2D4804F}" destId="{F9A99BE8-86EE-4C5B-9BC3-A5C4D8036700}" srcOrd="0" destOrd="0" presId="urn:microsoft.com/office/officeart/2005/8/layout/chevron2"/>
    <dgm:cxn modelId="{8548EBC5-F3D9-487C-A018-5B0899F287FA}" srcId="{1CF58EA3-181B-4FA2-A63F-E38CBF2FEDD2}" destId="{23A16C8B-0387-4397-A21B-58C644561CA5}" srcOrd="0" destOrd="0" parTransId="{40610E6E-0581-4295-844C-1F03E3768FA6}" sibTransId="{7CBEE91D-4751-43EB-8460-87D47EE8F1E6}"/>
    <dgm:cxn modelId="{BB3B45C9-C706-4508-9DDC-DBFA8EE4FB3D}" srcId="{C1AF7295-13B4-456B-9847-66FA521CFAFA}" destId="{B947FAA0-9DAD-4CA0-A266-FF383FCC6123}" srcOrd="2" destOrd="0" parTransId="{FBFBFDD4-1AD4-466D-BBFD-BF145BC4EB84}" sibTransId="{A5740964-6BE9-4AB0-BFF5-D65C6011F5D0}"/>
    <dgm:cxn modelId="{4A31AADF-E0AA-4361-B3A4-7EC661B3F575}" type="presOf" srcId="{9D6C4986-ACE6-4968-8221-946C66B4A48D}" destId="{F9A99BE8-86EE-4C5B-9BC3-A5C4D8036700}" srcOrd="0" destOrd="1" presId="urn:microsoft.com/office/officeart/2005/8/layout/chevron2"/>
    <dgm:cxn modelId="{CB7627EE-2C26-4BC2-A033-73EC25C43CBF}" type="presOf" srcId="{315E5282-D352-4499-A6A2-A0B22C9335C5}" destId="{B59140A5-22B2-445C-9945-769A4C68D4D0}" srcOrd="0" destOrd="2" presId="urn:microsoft.com/office/officeart/2005/8/layout/chevron2"/>
    <dgm:cxn modelId="{FBB6B6EE-B1E9-4E01-A095-BF567E1BD1AA}" type="presOf" srcId="{129DB944-E9FA-45E4-BD4F-DD5BD876A787}" destId="{B59140A5-22B2-445C-9945-769A4C68D4D0}" srcOrd="0" destOrd="4" presId="urn:microsoft.com/office/officeart/2005/8/layout/chevron2"/>
    <dgm:cxn modelId="{E2399FAD-6DB0-4358-9008-3ABFE420C6C7}" type="presParOf" srcId="{50A69D59-1687-4441-8BCF-567363DFDD2C}" destId="{968707E6-F658-4B8D-8204-4395FFAA7FA1}" srcOrd="0" destOrd="0" presId="urn:microsoft.com/office/officeart/2005/8/layout/chevron2"/>
    <dgm:cxn modelId="{9EE68745-000E-41B8-85E4-A67597F3BD7E}" type="presParOf" srcId="{968707E6-F658-4B8D-8204-4395FFAA7FA1}" destId="{B277757D-45A6-492C-ADB4-B92EC151EBBC}" srcOrd="0" destOrd="0" presId="urn:microsoft.com/office/officeart/2005/8/layout/chevron2"/>
    <dgm:cxn modelId="{1B1FCA3B-E02D-4F26-8731-730AE9916507}" type="presParOf" srcId="{968707E6-F658-4B8D-8204-4395FFAA7FA1}" destId="{7C08A88D-64E3-4DB0-AC5C-A7E669B4E781}" srcOrd="1" destOrd="0" presId="urn:microsoft.com/office/officeart/2005/8/layout/chevron2"/>
    <dgm:cxn modelId="{4126E9DB-96A7-441E-8EF3-6F4D39545408}" type="presParOf" srcId="{50A69D59-1687-4441-8BCF-567363DFDD2C}" destId="{7A507C0A-406C-48D5-8847-40042A7BA4B8}" srcOrd="1" destOrd="0" presId="urn:microsoft.com/office/officeart/2005/8/layout/chevron2"/>
    <dgm:cxn modelId="{DD0FF1CE-873D-4DAD-B0C2-29E44ADB6751}" type="presParOf" srcId="{50A69D59-1687-4441-8BCF-567363DFDD2C}" destId="{235D6152-679C-4214-B906-9EA1F8A69130}" srcOrd="2" destOrd="0" presId="urn:microsoft.com/office/officeart/2005/8/layout/chevron2"/>
    <dgm:cxn modelId="{26776ADF-1C48-4285-A683-2025B30D374C}" type="presParOf" srcId="{235D6152-679C-4214-B906-9EA1F8A69130}" destId="{6314DB4E-7AD9-4EA5-BBB1-7E0D9F73D847}" srcOrd="0" destOrd="0" presId="urn:microsoft.com/office/officeart/2005/8/layout/chevron2"/>
    <dgm:cxn modelId="{08E842EA-1700-47DC-A083-557813092617}" type="presParOf" srcId="{235D6152-679C-4214-B906-9EA1F8A69130}" destId="{F9A99BE8-86EE-4C5B-9BC3-A5C4D8036700}" srcOrd="1" destOrd="0" presId="urn:microsoft.com/office/officeart/2005/8/layout/chevron2"/>
    <dgm:cxn modelId="{9581CDFC-0FF0-4F73-AF0E-7801DCE328E7}" type="presParOf" srcId="{50A69D59-1687-4441-8BCF-567363DFDD2C}" destId="{518E3C26-652D-425D-93B4-ADBF277C7648}" srcOrd="3" destOrd="0" presId="urn:microsoft.com/office/officeart/2005/8/layout/chevron2"/>
    <dgm:cxn modelId="{A8471048-2669-47B6-B8B7-67E1CA559170}" type="presParOf" srcId="{50A69D59-1687-4441-8BCF-567363DFDD2C}" destId="{10E56052-ED7E-474B-AD10-44EB5D78103C}" srcOrd="4" destOrd="0" presId="urn:microsoft.com/office/officeart/2005/8/layout/chevron2"/>
    <dgm:cxn modelId="{ABC382E6-1E41-476B-AF28-0E1C86176883}" type="presParOf" srcId="{10E56052-ED7E-474B-AD10-44EB5D78103C}" destId="{F0885D23-CB30-4335-BE9A-AF313FD36128}" srcOrd="0" destOrd="0" presId="urn:microsoft.com/office/officeart/2005/8/layout/chevron2"/>
    <dgm:cxn modelId="{9BE95773-FC31-4F47-B472-CC9EB97A542D}" type="presParOf" srcId="{10E56052-ED7E-474B-AD10-44EB5D78103C}" destId="{B59140A5-22B2-445C-9945-769A4C68D4D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81B36F-A1BB-46C4-8D52-7B511110A52F}" type="doc">
      <dgm:prSet loTypeId="urn:microsoft.com/office/officeart/2008/layout/NameandTitleOrganizationalChart" loCatId="hierarchy" qsTypeId="urn:microsoft.com/office/officeart/2005/8/quickstyle/simple1" qsCatId="simple" csTypeId="urn:microsoft.com/office/officeart/2005/8/colors/accent0_3" csCatId="mainScheme" phldr="1"/>
      <dgm:spPr/>
      <dgm:t>
        <a:bodyPr/>
        <a:lstStyle/>
        <a:p>
          <a:endParaRPr lang="hu-HU"/>
        </a:p>
      </dgm:t>
    </dgm:pt>
    <dgm:pt modelId="{81C04407-F8EC-4CC8-B7F5-AC27295C0ABB}">
      <dgm:prSet phldrT="[Szöveg]"/>
      <dgm:spPr/>
      <dgm:t>
        <a:bodyPr/>
        <a:lstStyle/>
        <a:p>
          <a:r>
            <a:rPr lang="hu-HU" dirty="0"/>
            <a:t>1198</a:t>
          </a:r>
        </a:p>
      </dgm:t>
    </dgm:pt>
    <dgm:pt modelId="{DD5CB8FD-D34B-42A0-9F69-9461AE58CDE2}" type="parTrans" cxnId="{3E62446C-525C-47FF-97EC-A4228F22BD09}">
      <dgm:prSet/>
      <dgm:spPr/>
      <dgm:t>
        <a:bodyPr/>
        <a:lstStyle/>
        <a:p>
          <a:endParaRPr lang="hu-HU"/>
        </a:p>
      </dgm:t>
    </dgm:pt>
    <dgm:pt modelId="{9656CA5B-A429-44DD-A9AD-E4FD0019136C}" type="sibTrans" cxnId="{3E62446C-525C-47FF-97EC-A4228F22BD09}">
      <dgm:prSet/>
      <dgm:spPr/>
      <dgm:t>
        <a:bodyPr/>
        <a:lstStyle/>
        <a:p>
          <a:endParaRPr lang="hu-HU"/>
        </a:p>
      </dgm:t>
    </dgm:pt>
    <dgm:pt modelId="{7C1ED5E1-1B72-4D05-86A6-798CBC43A5AC}">
      <dgm:prSet phldrT="[Szöveg]"/>
      <dgm:spPr>
        <a:solidFill>
          <a:schemeClr val="tx2">
            <a:lumMod val="40000"/>
            <a:lumOff val="60000"/>
          </a:schemeClr>
        </a:solidFill>
      </dgm:spPr>
      <dgm:t>
        <a:bodyPr/>
        <a:lstStyle/>
        <a:p>
          <a:r>
            <a:rPr lang="hu-HU" dirty="0"/>
            <a:t>46 </a:t>
          </a:r>
        </a:p>
      </dgm:t>
    </dgm:pt>
    <dgm:pt modelId="{B51F35AB-EFDB-4837-BBBE-5CE8CE01B93E}" type="parTrans" cxnId="{77D56C82-D8C7-4F83-8DCF-529196E2737F}">
      <dgm:prSet/>
      <dgm:spPr/>
      <dgm:t>
        <a:bodyPr/>
        <a:lstStyle/>
        <a:p>
          <a:endParaRPr lang="hu-HU"/>
        </a:p>
      </dgm:t>
    </dgm:pt>
    <dgm:pt modelId="{BC869456-06E4-4BD9-A6E6-677FA3178360}" type="sibTrans" cxnId="{77D56C82-D8C7-4F83-8DCF-529196E2737F}">
      <dgm:prSet/>
      <dgm:spPr/>
      <dgm:t>
        <a:bodyPr/>
        <a:lstStyle/>
        <a:p>
          <a:endParaRPr lang="hu-HU"/>
        </a:p>
      </dgm:t>
    </dgm:pt>
    <dgm:pt modelId="{886476E3-0C88-4C25-AB48-49F7F1C26602}">
      <dgm:prSet phldrT="[Szöveg]"/>
      <dgm:spPr/>
      <dgm:t>
        <a:bodyPr/>
        <a:lstStyle/>
        <a:p>
          <a:r>
            <a:rPr lang="hu-HU" dirty="0"/>
            <a:t>1152</a:t>
          </a:r>
        </a:p>
      </dgm:t>
    </dgm:pt>
    <dgm:pt modelId="{35D60B04-57FE-4D9F-AB46-41EBEDF525CC}" type="parTrans" cxnId="{04B7898E-1583-4942-81FB-C4DA5E73E096}">
      <dgm:prSet/>
      <dgm:spPr/>
      <dgm:t>
        <a:bodyPr/>
        <a:lstStyle/>
        <a:p>
          <a:endParaRPr lang="hu-HU"/>
        </a:p>
      </dgm:t>
    </dgm:pt>
    <dgm:pt modelId="{69E932C4-CA6D-4237-ABC9-27965E6616A6}" type="sibTrans" cxnId="{04B7898E-1583-4942-81FB-C4DA5E73E096}">
      <dgm:prSet/>
      <dgm:spPr/>
      <dgm:t>
        <a:bodyPr/>
        <a:lstStyle/>
        <a:p>
          <a:endParaRPr lang="hu-HU"/>
        </a:p>
      </dgm:t>
    </dgm:pt>
    <dgm:pt modelId="{F287E73C-5AAA-4123-AD82-2A0E84CC8B54}">
      <dgm:prSet phldrT="[Szöveg]"/>
      <dgm:spPr/>
      <dgm:t>
        <a:bodyPr/>
        <a:lstStyle/>
        <a:p>
          <a:r>
            <a:rPr lang="hu-HU" dirty="0"/>
            <a:t>MSZP</a:t>
          </a:r>
        </a:p>
      </dgm:t>
    </dgm:pt>
    <dgm:pt modelId="{6E8732FC-8DE0-42F5-99AE-1EA04F77BAA3}" type="parTrans" cxnId="{9789FBF5-D9AE-45FA-8042-C863648D4DA9}">
      <dgm:prSet/>
      <dgm:spPr/>
      <dgm:t>
        <a:bodyPr/>
        <a:lstStyle/>
        <a:p>
          <a:endParaRPr lang="hu-HU"/>
        </a:p>
      </dgm:t>
    </dgm:pt>
    <dgm:pt modelId="{10DB867B-BC60-4BFD-8FC3-5C626F47EAAE}" type="sibTrans" cxnId="{9789FBF5-D9AE-45FA-8042-C863648D4DA9}">
      <dgm:prSet/>
      <dgm:spPr/>
      <dgm:t>
        <a:bodyPr/>
        <a:lstStyle/>
        <a:p>
          <a:endParaRPr lang="hu-HU"/>
        </a:p>
      </dgm:t>
    </dgm:pt>
    <dgm:pt modelId="{36B9DCCE-FB03-4B5C-9C6E-83C2F6F83A1D}">
      <dgm:prSet phldrT="[Szöveg]"/>
      <dgm:spPr/>
      <dgm:t>
        <a:bodyPr/>
        <a:lstStyle/>
        <a:p>
          <a:r>
            <a:rPr lang="hu-HU" dirty="0"/>
            <a:t>Jobbik</a:t>
          </a:r>
        </a:p>
      </dgm:t>
    </dgm:pt>
    <dgm:pt modelId="{D8829452-155D-4365-9669-210379B6EAFF}" type="parTrans" cxnId="{5A9C26D6-5F41-40B2-A2A5-FC69E301375F}">
      <dgm:prSet/>
      <dgm:spPr/>
      <dgm:t>
        <a:bodyPr/>
        <a:lstStyle/>
        <a:p>
          <a:endParaRPr lang="hu-HU"/>
        </a:p>
      </dgm:t>
    </dgm:pt>
    <dgm:pt modelId="{C5ADD8AA-A682-4A1F-8B56-C3C923CCCCFA}" type="sibTrans" cxnId="{5A9C26D6-5F41-40B2-A2A5-FC69E301375F}">
      <dgm:prSet/>
      <dgm:spPr/>
      <dgm:t>
        <a:bodyPr/>
        <a:lstStyle/>
        <a:p>
          <a:endParaRPr lang="hu-HU"/>
        </a:p>
      </dgm:t>
    </dgm:pt>
    <dgm:pt modelId="{EFEFA3A4-3109-4F83-93C2-5A2285A1E270}">
      <dgm:prSet phldrT="[Szöveg]"/>
      <dgm:spPr/>
      <dgm:t>
        <a:bodyPr/>
        <a:lstStyle/>
        <a:p>
          <a:r>
            <a:rPr lang="hu-HU" dirty="0"/>
            <a:t>Független</a:t>
          </a:r>
        </a:p>
      </dgm:t>
    </dgm:pt>
    <dgm:pt modelId="{3F0FEFB0-5F9C-45BE-84A8-011A38A70B65}" type="parTrans" cxnId="{EC4A45EC-E852-4CE5-A165-3E9F159C13DB}">
      <dgm:prSet/>
      <dgm:spPr/>
      <dgm:t>
        <a:bodyPr/>
        <a:lstStyle/>
        <a:p>
          <a:endParaRPr lang="hu-HU"/>
        </a:p>
      </dgm:t>
    </dgm:pt>
    <dgm:pt modelId="{42D64645-C50F-469A-AA42-FFD01DA90DBB}" type="sibTrans" cxnId="{EC4A45EC-E852-4CE5-A165-3E9F159C13DB}">
      <dgm:prSet/>
      <dgm:spPr/>
      <dgm:t>
        <a:bodyPr/>
        <a:lstStyle/>
        <a:p>
          <a:endParaRPr lang="hu-HU"/>
        </a:p>
      </dgm:t>
    </dgm:pt>
    <dgm:pt modelId="{C49018C8-CBD3-46FD-8300-B2C8A305A97B}">
      <dgm:prSet phldrT="[Szöveg]"/>
      <dgm:spPr/>
      <dgm:t>
        <a:bodyPr/>
        <a:lstStyle/>
        <a:p>
          <a:r>
            <a:rPr lang="hu-HU" dirty="0"/>
            <a:t>LMP</a:t>
          </a:r>
        </a:p>
      </dgm:t>
    </dgm:pt>
    <dgm:pt modelId="{51530F8B-D588-4733-8C16-330748681D00}" type="parTrans" cxnId="{D904F178-8A2E-4872-83B5-5778DE5BC883}">
      <dgm:prSet/>
      <dgm:spPr/>
      <dgm:t>
        <a:bodyPr/>
        <a:lstStyle/>
        <a:p>
          <a:endParaRPr lang="hu-HU"/>
        </a:p>
      </dgm:t>
    </dgm:pt>
    <dgm:pt modelId="{1471588D-5495-46B4-AF17-8068FEB19EAB}" type="sibTrans" cxnId="{D904F178-8A2E-4872-83B5-5778DE5BC883}">
      <dgm:prSet/>
      <dgm:spPr/>
      <dgm:t>
        <a:bodyPr/>
        <a:lstStyle/>
        <a:p>
          <a:endParaRPr lang="hu-HU"/>
        </a:p>
      </dgm:t>
    </dgm:pt>
    <dgm:pt modelId="{A44790D8-75D2-4314-8ECE-7DC6D5042AF7}">
      <dgm:prSet phldrT="[Szöveg]" custT="1"/>
      <dgm:spPr>
        <a:solidFill>
          <a:schemeClr val="accent6"/>
        </a:solidFill>
      </dgm:spPr>
      <dgm:t>
        <a:bodyPr/>
        <a:lstStyle/>
        <a:p>
          <a:r>
            <a:rPr lang="hu-HU" sz="1700" dirty="0"/>
            <a:t>Fidesz-</a:t>
          </a:r>
          <a:r>
            <a:rPr lang="hu-HU" sz="1600" dirty="0"/>
            <a:t>KDNP</a:t>
          </a:r>
          <a:endParaRPr lang="hu-HU" sz="1700" dirty="0"/>
        </a:p>
      </dgm:t>
    </dgm:pt>
    <dgm:pt modelId="{D5C8E15E-400D-43ED-B4ED-7CDF68DE87E8}" type="parTrans" cxnId="{87A4618E-D3C0-48CC-8E5C-DB1DB8CD409D}">
      <dgm:prSet/>
      <dgm:spPr/>
      <dgm:t>
        <a:bodyPr/>
        <a:lstStyle/>
        <a:p>
          <a:endParaRPr lang="hu-HU"/>
        </a:p>
      </dgm:t>
    </dgm:pt>
    <dgm:pt modelId="{78D785DA-1E68-425B-B0DF-C4269D067D8B}" type="sibTrans" cxnId="{87A4618E-D3C0-48CC-8E5C-DB1DB8CD409D}">
      <dgm:prSet/>
      <dgm:spPr/>
      <dgm:t>
        <a:bodyPr/>
        <a:lstStyle/>
        <a:p>
          <a:endParaRPr lang="hu-HU"/>
        </a:p>
      </dgm:t>
    </dgm:pt>
    <dgm:pt modelId="{AF1A5DF8-5C08-4584-BD8C-CB656A6DF0ED}">
      <dgm:prSet phldrT="[Szöveg]"/>
      <dgm:spPr/>
      <dgm:t>
        <a:bodyPr/>
        <a:lstStyle/>
        <a:p>
          <a:r>
            <a:rPr lang="hu-HU" dirty="0"/>
            <a:t>53</a:t>
          </a:r>
        </a:p>
      </dgm:t>
    </dgm:pt>
    <dgm:pt modelId="{8CAE9094-05DF-4D4F-866B-629992AF43B6}" type="parTrans" cxnId="{CABCF9B3-4644-4BF9-9205-58462DE5CFAF}">
      <dgm:prSet/>
      <dgm:spPr/>
      <dgm:t>
        <a:bodyPr/>
        <a:lstStyle/>
        <a:p>
          <a:endParaRPr lang="hu-HU"/>
        </a:p>
      </dgm:t>
    </dgm:pt>
    <dgm:pt modelId="{62E01DCA-B6A5-4B5E-BC27-B733083F5A53}" type="sibTrans" cxnId="{CABCF9B3-4644-4BF9-9205-58462DE5CFAF}">
      <dgm:prSet/>
      <dgm:spPr/>
      <dgm:t>
        <a:bodyPr/>
        <a:lstStyle/>
        <a:p>
          <a:endParaRPr lang="hu-HU"/>
        </a:p>
      </dgm:t>
    </dgm:pt>
    <dgm:pt modelId="{FE4D02E3-A1B0-4C68-847D-51F224688FC4}">
      <dgm:prSet phldrT="[Szöveg]"/>
      <dgm:spPr/>
      <dgm:t>
        <a:bodyPr/>
        <a:lstStyle/>
        <a:p>
          <a:r>
            <a:rPr lang="hu-HU" dirty="0"/>
            <a:t>1004</a:t>
          </a:r>
        </a:p>
      </dgm:t>
    </dgm:pt>
    <dgm:pt modelId="{33831CFF-0600-4C9F-B5FE-68AC42762F8A}" type="parTrans" cxnId="{348684B2-2D68-4728-AE42-EA9C66FCC44E}">
      <dgm:prSet/>
      <dgm:spPr/>
      <dgm:t>
        <a:bodyPr/>
        <a:lstStyle/>
        <a:p>
          <a:endParaRPr lang="hu-HU"/>
        </a:p>
      </dgm:t>
    </dgm:pt>
    <dgm:pt modelId="{28E73B8C-F46D-4EB7-8355-7D44FA107F25}" type="sibTrans" cxnId="{348684B2-2D68-4728-AE42-EA9C66FCC44E}">
      <dgm:prSet/>
      <dgm:spPr/>
      <dgm:t>
        <a:bodyPr/>
        <a:lstStyle/>
        <a:p>
          <a:endParaRPr lang="hu-HU"/>
        </a:p>
      </dgm:t>
    </dgm:pt>
    <dgm:pt modelId="{BA7A392B-0442-406C-AD41-FA0DF7F27454}">
      <dgm:prSet phldrT="[Szöveg]"/>
      <dgm:spPr/>
      <dgm:t>
        <a:bodyPr/>
        <a:lstStyle/>
        <a:p>
          <a:r>
            <a:rPr lang="hu-HU" dirty="0"/>
            <a:t>41</a:t>
          </a:r>
        </a:p>
      </dgm:t>
    </dgm:pt>
    <dgm:pt modelId="{89EFB267-DDAD-4F1A-92F9-4ABA71D527F0}" type="parTrans" cxnId="{E72D34BF-B6FA-44E4-914A-9B73FA663621}">
      <dgm:prSet/>
      <dgm:spPr/>
      <dgm:t>
        <a:bodyPr/>
        <a:lstStyle/>
        <a:p>
          <a:endParaRPr lang="hu-HU"/>
        </a:p>
      </dgm:t>
    </dgm:pt>
    <dgm:pt modelId="{12D6135F-8E9D-4E8B-A674-DA88D440E3EB}" type="sibTrans" cxnId="{E72D34BF-B6FA-44E4-914A-9B73FA663621}">
      <dgm:prSet/>
      <dgm:spPr/>
      <dgm:t>
        <a:bodyPr/>
        <a:lstStyle/>
        <a:p>
          <a:endParaRPr lang="hu-HU"/>
        </a:p>
      </dgm:t>
    </dgm:pt>
    <dgm:pt modelId="{69B5B923-C864-45DD-9C02-81053FF196E7}">
      <dgm:prSet phldrT="[Szöveg]"/>
      <dgm:spPr/>
      <dgm:t>
        <a:bodyPr/>
        <a:lstStyle/>
        <a:p>
          <a:r>
            <a:rPr lang="hu-HU" dirty="0"/>
            <a:t>91</a:t>
          </a:r>
        </a:p>
      </dgm:t>
    </dgm:pt>
    <dgm:pt modelId="{367AFDE9-2739-4912-A41D-59ED2169B7C3}" type="parTrans" cxnId="{E7FC6B0F-D6F2-42DD-AEB3-A292A520144E}">
      <dgm:prSet/>
      <dgm:spPr/>
      <dgm:t>
        <a:bodyPr/>
        <a:lstStyle/>
        <a:p>
          <a:endParaRPr lang="hu-HU"/>
        </a:p>
      </dgm:t>
    </dgm:pt>
    <dgm:pt modelId="{61D77B26-242F-4DA3-8E40-47F2CFE2F634}" type="sibTrans" cxnId="{E7FC6B0F-D6F2-42DD-AEB3-A292A520144E}">
      <dgm:prSet/>
      <dgm:spPr/>
      <dgm:t>
        <a:bodyPr/>
        <a:lstStyle/>
        <a:p>
          <a:endParaRPr lang="hu-HU"/>
        </a:p>
      </dgm:t>
    </dgm:pt>
    <dgm:pt modelId="{6D5AA67F-51D9-4475-9EB0-D8A85547264C}">
      <dgm:prSet phldrT="[Szöveg]"/>
      <dgm:spPr>
        <a:solidFill>
          <a:schemeClr val="accent6"/>
        </a:solidFill>
      </dgm:spPr>
      <dgm:t>
        <a:bodyPr/>
        <a:lstStyle/>
        <a:p>
          <a:r>
            <a:rPr lang="hu-HU" dirty="0"/>
            <a:t>9</a:t>
          </a:r>
        </a:p>
      </dgm:t>
    </dgm:pt>
    <dgm:pt modelId="{2A05751A-95CB-4558-8E80-635DC3E42898}" type="parTrans" cxnId="{C77BA557-898D-4B9E-99CE-09F804FB39AB}">
      <dgm:prSet/>
      <dgm:spPr/>
      <dgm:t>
        <a:bodyPr/>
        <a:lstStyle/>
        <a:p>
          <a:endParaRPr lang="hu-HU"/>
        </a:p>
      </dgm:t>
    </dgm:pt>
    <dgm:pt modelId="{0DC704B9-5F03-4326-A9C4-C6907C4B0CDE}" type="sibTrans" cxnId="{C77BA557-898D-4B9E-99CE-09F804FB39AB}">
      <dgm:prSet/>
      <dgm:spPr/>
      <dgm:t>
        <a:bodyPr/>
        <a:lstStyle/>
        <a:p>
          <a:endParaRPr lang="hu-HU"/>
        </a:p>
      </dgm:t>
    </dgm:pt>
    <dgm:pt modelId="{C86F61E2-0145-4C49-B531-591A1B84C773}" type="pres">
      <dgm:prSet presAssocID="{4781B36F-A1BB-46C4-8D52-7B511110A52F}" presName="hierChild1" presStyleCnt="0">
        <dgm:presLayoutVars>
          <dgm:orgChart val="1"/>
          <dgm:chPref val="1"/>
          <dgm:dir/>
          <dgm:animOne val="branch"/>
          <dgm:animLvl val="lvl"/>
          <dgm:resizeHandles/>
        </dgm:presLayoutVars>
      </dgm:prSet>
      <dgm:spPr/>
    </dgm:pt>
    <dgm:pt modelId="{B920CEB0-752A-4AA7-B2D4-3D8931C44FA7}" type="pres">
      <dgm:prSet presAssocID="{81C04407-F8EC-4CC8-B7F5-AC27295C0ABB}" presName="hierRoot1" presStyleCnt="0">
        <dgm:presLayoutVars>
          <dgm:hierBranch val="init"/>
        </dgm:presLayoutVars>
      </dgm:prSet>
      <dgm:spPr/>
    </dgm:pt>
    <dgm:pt modelId="{1B8217E1-224D-488B-971F-05D85E72AA5D}" type="pres">
      <dgm:prSet presAssocID="{81C04407-F8EC-4CC8-B7F5-AC27295C0ABB}" presName="rootComposite1" presStyleCnt="0"/>
      <dgm:spPr/>
    </dgm:pt>
    <dgm:pt modelId="{D42A5E0D-88BF-4594-9B63-CA9DE9242729}" type="pres">
      <dgm:prSet presAssocID="{81C04407-F8EC-4CC8-B7F5-AC27295C0ABB}" presName="rootText1" presStyleLbl="node0" presStyleIdx="0" presStyleCnt="1">
        <dgm:presLayoutVars>
          <dgm:chMax/>
          <dgm:chPref val="3"/>
        </dgm:presLayoutVars>
      </dgm:prSet>
      <dgm:spPr/>
    </dgm:pt>
    <dgm:pt modelId="{A65EC454-5D00-45C1-8EE9-1A349D83599F}" type="pres">
      <dgm:prSet presAssocID="{81C04407-F8EC-4CC8-B7F5-AC27295C0ABB}" presName="titleText1" presStyleLbl="fgAcc0" presStyleIdx="0" presStyleCnt="1">
        <dgm:presLayoutVars>
          <dgm:chMax val="0"/>
          <dgm:chPref val="0"/>
        </dgm:presLayoutVars>
      </dgm:prSet>
      <dgm:spPr/>
    </dgm:pt>
    <dgm:pt modelId="{29478859-FE93-4998-B40E-39809206EFE0}" type="pres">
      <dgm:prSet presAssocID="{81C04407-F8EC-4CC8-B7F5-AC27295C0ABB}" presName="rootConnector1" presStyleLbl="node1" presStyleIdx="0" presStyleCnt="12"/>
      <dgm:spPr/>
    </dgm:pt>
    <dgm:pt modelId="{F60D69E0-E84D-4D82-8C05-951FB49BCDE5}" type="pres">
      <dgm:prSet presAssocID="{81C04407-F8EC-4CC8-B7F5-AC27295C0ABB}" presName="hierChild2" presStyleCnt="0"/>
      <dgm:spPr/>
    </dgm:pt>
    <dgm:pt modelId="{3444999C-8CF5-4727-A175-A6169D647D73}" type="pres">
      <dgm:prSet presAssocID="{B51F35AB-EFDB-4837-BBBE-5CE8CE01B93E}" presName="Name37" presStyleLbl="parChTrans1D2" presStyleIdx="0" presStyleCnt="1"/>
      <dgm:spPr/>
    </dgm:pt>
    <dgm:pt modelId="{B9EEDE40-6384-4E68-B8AC-A2DF36785CA0}" type="pres">
      <dgm:prSet presAssocID="{7C1ED5E1-1B72-4D05-86A6-798CBC43A5AC}" presName="hierRoot2" presStyleCnt="0">
        <dgm:presLayoutVars>
          <dgm:hierBranch val="init"/>
        </dgm:presLayoutVars>
      </dgm:prSet>
      <dgm:spPr/>
    </dgm:pt>
    <dgm:pt modelId="{4E87A34E-B6CA-4325-BA29-6D884E10AE2C}" type="pres">
      <dgm:prSet presAssocID="{7C1ED5E1-1B72-4D05-86A6-798CBC43A5AC}" presName="rootComposite" presStyleCnt="0"/>
      <dgm:spPr/>
    </dgm:pt>
    <dgm:pt modelId="{379E6960-97E1-4155-AA66-1C643846DCF2}" type="pres">
      <dgm:prSet presAssocID="{7C1ED5E1-1B72-4D05-86A6-798CBC43A5AC}" presName="rootText" presStyleLbl="node1" presStyleIdx="0" presStyleCnt="12">
        <dgm:presLayoutVars>
          <dgm:chMax/>
          <dgm:chPref val="3"/>
        </dgm:presLayoutVars>
      </dgm:prSet>
      <dgm:spPr/>
    </dgm:pt>
    <dgm:pt modelId="{3DC33828-9BE3-4D7C-AA1A-FB4D1C434DC4}" type="pres">
      <dgm:prSet presAssocID="{7C1ED5E1-1B72-4D05-86A6-798CBC43A5AC}" presName="titleText2" presStyleLbl="fgAcc1" presStyleIdx="0" presStyleCnt="12">
        <dgm:presLayoutVars>
          <dgm:chMax val="0"/>
          <dgm:chPref val="0"/>
        </dgm:presLayoutVars>
      </dgm:prSet>
      <dgm:spPr/>
    </dgm:pt>
    <dgm:pt modelId="{C34A2CA7-9D9B-4016-B1CA-7F55234FD217}" type="pres">
      <dgm:prSet presAssocID="{7C1ED5E1-1B72-4D05-86A6-798CBC43A5AC}" presName="rootConnector" presStyleLbl="node2" presStyleIdx="0" presStyleCnt="0"/>
      <dgm:spPr/>
    </dgm:pt>
    <dgm:pt modelId="{1853FA53-6912-4CA1-A291-533942AED839}" type="pres">
      <dgm:prSet presAssocID="{7C1ED5E1-1B72-4D05-86A6-798CBC43A5AC}" presName="hierChild4" presStyleCnt="0"/>
      <dgm:spPr/>
    </dgm:pt>
    <dgm:pt modelId="{94263656-B12A-467D-97E2-28B36B8AFE4A}" type="pres">
      <dgm:prSet presAssocID="{35D60B04-57FE-4D9F-AB46-41EBEDF525CC}" presName="Name37" presStyleLbl="parChTrans1D3" presStyleIdx="0" presStyleCnt="1"/>
      <dgm:spPr/>
    </dgm:pt>
    <dgm:pt modelId="{1D088978-AA80-4B20-83F5-37E79150E03F}" type="pres">
      <dgm:prSet presAssocID="{886476E3-0C88-4C25-AB48-49F7F1C26602}" presName="hierRoot2" presStyleCnt="0">
        <dgm:presLayoutVars>
          <dgm:hierBranch val="init"/>
        </dgm:presLayoutVars>
      </dgm:prSet>
      <dgm:spPr/>
    </dgm:pt>
    <dgm:pt modelId="{797AB717-F579-4CD8-BC46-E8778652C0F8}" type="pres">
      <dgm:prSet presAssocID="{886476E3-0C88-4C25-AB48-49F7F1C26602}" presName="rootComposite" presStyleCnt="0"/>
      <dgm:spPr/>
    </dgm:pt>
    <dgm:pt modelId="{0B8D8160-A5C2-4E27-9DF7-BD885C849F40}" type="pres">
      <dgm:prSet presAssocID="{886476E3-0C88-4C25-AB48-49F7F1C26602}" presName="rootText" presStyleLbl="node1" presStyleIdx="1" presStyleCnt="12">
        <dgm:presLayoutVars>
          <dgm:chMax/>
          <dgm:chPref val="3"/>
        </dgm:presLayoutVars>
      </dgm:prSet>
      <dgm:spPr/>
    </dgm:pt>
    <dgm:pt modelId="{B18E2941-062E-487B-8D3A-5E66150CC5D6}" type="pres">
      <dgm:prSet presAssocID="{886476E3-0C88-4C25-AB48-49F7F1C26602}" presName="titleText2" presStyleLbl="fgAcc1" presStyleIdx="1" presStyleCnt="12">
        <dgm:presLayoutVars>
          <dgm:chMax val="0"/>
          <dgm:chPref val="0"/>
        </dgm:presLayoutVars>
      </dgm:prSet>
      <dgm:spPr/>
    </dgm:pt>
    <dgm:pt modelId="{A8F1134E-57EC-4C73-9AD7-CCBD5C4F63B2}" type="pres">
      <dgm:prSet presAssocID="{886476E3-0C88-4C25-AB48-49F7F1C26602}" presName="rootConnector" presStyleLbl="node3" presStyleIdx="0" presStyleCnt="0"/>
      <dgm:spPr/>
    </dgm:pt>
    <dgm:pt modelId="{01B0712D-0D15-4BEB-8F20-02D3CDFA73E2}" type="pres">
      <dgm:prSet presAssocID="{886476E3-0C88-4C25-AB48-49F7F1C26602}" presName="hierChild4" presStyleCnt="0"/>
      <dgm:spPr/>
    </dgm:pt>
    <dgm:pt modelId="{29A3AE31-8FE2-4C76-A65D-3FA9E3D7B01C}" type="pres">
      <dgm:prSet presAssocID="{6E8732FC-8DE0-42F5-99AE-1EA04F77BAA3}" presName="Name37" presStyleLbl="parChTrans1D4" presStyleIdx="0" presStyleCnt="10"/>
      <dgm:spPr/>
    </dgm:pt>
    <dgm:pt modelId="{3D5F5C6E-3BE2-4896-9ED0-E7049539A866}" type="pres">
      <dgm:prSet presAssocID="{F287E73C-5AAA-4123-AD82-2A0E84CC8B54}" presName="hierRoot2" presStyleCnt="0">
        <dgm:presLayoutVars>
          <dgm:hierBranch val="init"/>
        </dgm:presLayoutVars>
      </dgm:prSet>
      <dgm:spPr/>
    </dgm:pt>
    <dgm:pt modelId="{6365EBF0-B87A-40C4-8CDC-E25FB2E188B2}" type="pres">
      <dgm:prSet presAssocID="{F287E73C-5AAA-4123-AD82-2A0E84CC8B54}" presName="rootComposite" presStyleCnt="0"/>
      <dgm:spPr/>
    </dgm:pt>
    <dgm:pt modelId="{6595AAD1-33CA-4705-BC0E-0FDDEBB0CCC2}" type="pres">
      <dgm:prSet presAssocID="{F287E73C-5AAA-4123-AD82-2A0E84CC8B54}" presName="rootText" presStyleLbl="node1" presStyleIdx="2" presStyleCnt="12">
        <dgm:presLayoutVars>
          <dgm:chMax/>
          <dgm:chPref val="3"/>
        </dgm:presLayoutVars>
      </dgm:prSet>
      <dgm:spPr/>
    </dgm:pt>
    <dgm:pt modelId="{8D9A0F36-6250-4D34-83AF-68C6C56D789F}" type="pres">
      <dgm:prSet presAssocID="{F287E73C-5AAA-4123-AD82-2A0E84CC8B54}" presName="titleText2" presStyleLbl="fgAcc1" presStyleIdx="2" presStyleCnt="12">
        <dgm:presLayoutVars>
          <dgm:chMax val="0"/>
          <dgm:chPref val="0"/>
        </dgm:presLayoutVars>
      </dgm:prSet>
      <dgm:spPr/>
    </dgm:pt>
    <dgm:pt modelId="{BE9B9C62-BD7B-42C1-8CE4-57BC263DE553}" type="pres">
      <dgm:prSet presAssocID="{F287E73C-5AAA-4123-AD82-2A0E84CC8B54}" presName="rootConnector" presStyleLbl="node4" presStyleIdx="0" presStyleCnt="0"/>
      <dgm:spPr/>
    </dgm:pt>
    <dgm:pt modelId="{1CECB43E-801A-4C8D-A368-AAF0F1318BA2}" type="pres">
      <dgm:prSet presAssocID="{F287E73C-5AAA-4123-AD82-2A0E84CC8B54}" presName="hierChild4" presStyleCnt="0"/>
      <dgm:spPr/>
    </dgm:pt>
    <dgm:pt modelId="{0019711E-4BBA-4B8D-9614-C4E17D0D530F}" type="pres">
      <dgm:prSet presAssocID="{8CAE9094-05DF-4D4F-866B-629992AF43B6}" presName="Name37" presStyleLbl="parChTrans1D4" presStyleIdx="1" presStyleCnt="10"/>
      <dgm:spPr/>
    </dgm:pt>
    <dgm:pt modelId="{90C19E95-E1C2-47C6-9105-86A94E941256}" type="pres">
      <dgm:prSet presAssocID="{AF1A5DF8-5C08-4584-BD8C-CB656A6DF0ED}" presName="hierRoot2" presStyleCnt="0">
        <dgm:presLayoutVars>
          <dgm:hierBranch val="init"/>
        </dgm:presLayoutVars>
      </dgm:prSet>
      <dgm:spPr/>
    </dgm:pt>
    <dgm:pt modelId="{5F26F2A6-2AAC-4EC6-8579-609CFEFD0AE9}" type="pres">
      <dgm:prSet presAssocID="{AF1A5DF8-5C08-4584-BD8C-CB656A6DF0ED}" presName="rootComposite" presStyleCnt="0"/>
      <dgm:spPr/>
    </dgm:pt>
    <dgm:pt modelId="{B9770C4D-C460-4477-8DE9-2A3610D9A08C}" type="pres">
      <dgm:prSet presAssocID="{AF1A5DF8-5C08-4584-BD8C-CB656A6DF0ED}" presName="rootText" presStyleLbl="node1" presStyleIdx="3" presStyleCnt="12">
        <dgm:presLayoutVars>
          <dgm:chMax/>
          <dgm:chPref val="3"/>
        </dgm:presLayoutVars>
      </dgm:prSet>
      <dgm:spPr/>
    </dgm:pt>
    <dgm:pt modelId="{EB609C58-FC20-4DED-A86E-9C14E475FEE5}" type="pres">
      <dgm:prSet presAssocID="{AF1A5DF8-5C08-4584-BD8C-CB656A6DF0ED}" presName="titleText2" presStyleLbl="fgAcc1" presStyleIdx="3" presStyleCnt="12">
        <dgm:presLayoutVars>
          <dgm:chMax val="0"/>
          <dgm:chPref val="0"/>
        </dgm:presLayoutVars>
      </dgm:prSet>
      <dgm:spPr/>
    </dgm:pt>
    <dgm:pt modelId="{E5B6B328-11E2-4D5A-9B0F-799D88117A09}" type="pres">
      <dgm:prSet presAssocID="{AF1A5DF8-5C08-4584-BD8C-CB656A6DF0ED}" presName="rootConnector" presStyleLbl="node4" presStyleIdx="0" presStyleCnt="0"/>
      <dgm:spPr/>
    </dgm:pt>
    <dgm:pt modelId="{88A35867-ADE0-4B41-8FAD-6FAC3FBF3E18}" type="pres">
      <dgm:prSet presAssocID="{AF1A5DF8-5C08-4584-BD8C-CB656A6DF0ED}" presName="hierChild4" presStyleCnt="0"/>
      <dgm:spPr/>
    </dgm:pt>
    <dgm:pt modelId="{15BE586B-8CE0-4597-838A-415F945334CE}" type="pres">
      <dgm:prSet presAssocID="{AF1A5DF8-5C08-4584-BD8C-CB656A6DF0ED}" presName="hierChild5" presStyleCnt="0"/>
      <dgm:spPr/>
    </dgm:pt>
    <dgm:pt modelId="{BA6361CF-DE71-4E12-A6E1-DAD25FBDA509}" type="pres">
      <dgm:prSet presAssocID="{F287E73C-5AAA-4123-AD82-2A0E84CC8B54}" presName="hierChild5" presStyleCnt="0"/>
      <dgm:spPr/>
    </dgm:pt>
    <dgm:pt modelId="{722BFCDA-1841-4BA2-ABD4-639CCAC3363A}" type="pres">
      <dgm:prSet presAssocID="{D8829452-155D-4365-9669-210379B6EAFF}" presName="Name37" presStyleLbl="parChTrans1D4" presStyleIdx="2" presStyleCnt="10"/>
      <dgm:spPr/>
    </dgm:pt>
    <dgm:pt modelId="{FFF96F51-3DCA-4BCF-898A-AA69AFA083BC}" type="pres">
      <dgm:prSet presAssocID="{36B9DCCE-FB03-4B5C-9C6E-83C2F6F83A1D}" presName="hierRoot2" presStyleCnt="0">
        <dgm:presLayoutVars>
          <dgm:hierBranch val="init"/>
        </dgm:presLayoutVars>
      </dgm:prSet>
      <dgm:spPr/>
    </dgm:pt>
    <dgm:pt modelId="{86072F16-2517-4534-BCFA-A0213D4F580F}" type="pres">
      <dgm:prSet presAssocID="{36B9DCCE-FB03-4B5C-9C6E-83C2F6F83A1D}" presName="rootComposite" presStyleCnt="0"/>
      <dgm:spPr/>
    </dgm:pt>
    <dgm:pt modelId="{E7CE4E30-FBF0-4BC6-9632-48A492E7F5EE}" type="pres">
      <dgm:prSet presAssocID="{36B9DCCE-FB03-4B5C-9C6E-83C2F6F83A1D}" presName="rootText" presStyleLbl="node1" presStyleIdx="4" presStyleCnt="12">
        <dgm:presLayoutVars>
          <dgm:chMax/>
          <dgm:chPref val="3"/>
        </dgm:presLayoutVars>
      </dgm:prSet>
      <dgm:spPr/>
    </dgm:pt>
    <dgm:pt modelId="{14C1FB51-B7F4-414F-88D6-D1108E7C735A}" type="pres">
      <dgm:prSet presAssocID="{36B9DCCE-FB03-4B5C-9C6E-83C2F6F83A1D}" presName="titleText2" presStyleLbl="fgAcc1" presStyleIdx="4" presStyleCnt="12">
        <dgm:presLayoutVars>
          <dgm:chMax val="0"/>
          <dgm:chPref val="0"/>
        </dgm:presLayoutVars>
      </dgm:prSet>
      <dgm:spPr/>
    </dgm:pt>
    <dgm:pt modelId="{6DB0B632-0F4F-4890-BF09-322A04CE0B70}" type="pres">
      <dgm:prSet presAssocID="{36B9DCCE-FB03-4B5C-9C6E-83C2F6F83A1D}" presName="rootConnector" presStyleLbl="node4" presStyleIdx="0" presStyleCnt="0"/>
      <dgm:spPr/>
    </dgm:pt>
    <dgm:pt modelId="{F93ABCFF-083C-406F-8B06-E6DFC0F9FF84}" type="pres">
      <dgm:prSet presAssocID="{36B9DCCE-FB03-4B5C-9C6E-83C2F6F83A1D}" presName="hierChild4" presStyleCnt="0"/>
      <dgm:spPr/>
    </dgm:pt>
    <dgm:pt modelId="{B0D1E9F6-E9C5-493C-84FD-04888979FA4B}" type="pres">
      <dgm:prSet presAssocID="{33831CFF-0600-4C9F-B5FE-68AC42762F8A}" presName="Name37" presStyleLbl="parChTrans1D4" presStyleIdx="3" presStyleCnt="10"/>
      <dgm:spPr/>
    </dgm:pt>
    <dgm:pt modelId="{2EFDBA7C-0398-418D-B662-34ECAE04F8B8}" type="pres">
      <dgm:prSet presAssocID="{FE4D02E3-A1B0-4C68-847D-51F224688FC4}" presName="hierRoot2" presStyleCnt="0">
        <dgm:presLayoutVars>
          <dgm:hierBranch val="init"/>
        </dgm:presLayoutVars>
      </dgm:prSet>
      <dgm:spPr/>
    </dgm:pt>
    <dgm:pt modelId="{0D05E7FC-3810-4330-8969-ABDA7D8DFDC7}" type="pres">
      <dgm:prSet presAssocID="{FE4D02E3-A1B0-4C68-847D-51F224688FC4}" presName="rootComposite" presStyleCnt="0"/>
      <dgm:spPr/>
    </dgm:pt>
    <dgm:pt modelId="{23AA560D-515C-4661-BC98-B8756F02D084}" type="pres">
      <dgm:prSet presAssocID="{FE4D02E3-A1B0-4C68-847D-51F224688FC4}" presName="rootText" presStyleLbl="node1" presStyleIdx="5" presStyleCnt="12">
        <dgm:presLayoutVars>
          <dgm:chMax/>
          <dgm:chPref val="3"/>
        </dgm:presLayoutVars>
      </dgm:prSet>
      <dgm:spPr/>
    </dgm:pt>
    <dgm:pt modelId="{2C1D3FAE-4A65-400A-B6AE-0FEEA2A9BD02}" type="pres">
      <dgm:prSet presAssocID="{FE4D02E3-A1B0-4C68-847D-51F224688FC4}" presName="titleText2" presStyleLbl="fgAcc1" presStyleIdx="5" presStyleCnt="12">
        <dgm:presLayoutVars>
          <dgm:chMax val="0"/>
          <dgm:chPref val="0"/>
        </dgm:presLayoutVars>
      </dgm:prSet>
      <dgm:spPr/>
    </dgm:pt>
    <dgm:pt modelId="{98A5C323-4895-4D0B-942D-650C6DA054FE}" type="pres">
      <dgm:prSet presAssocID="{FE4D02E3-A1B0-4C68-847D-51F224688FC4}" presName="rootConnector" presStyleLbl="node4" presStyleIdx="0" presStyleCnt="0"/>
      <dgm:spPr/>
    </dgm:pt>
    <dgm:pt modelId="{4956533F-CA5F-4AE0-98B6-47FA0033BF75}" type="pres">
      <dgm:prSet presAssocID="{FE4D02E3-A1B0-4C68-847D-51F224688FC4}" presName="hierChild4" presStyleCnt="0"/>
      <dgm:spPr/>
    </dgm:pt>
    <dgm:pt modelId="{B5B4FB08-9E42-4BFD-994C-FAC4B02CA535}" type="pres">
      <dgm:prSet presAssocID="{FE4D02E3-A1B0-4C68-847D-51F224688FC4}" presName="hierChild5" presStyleCnt="0"/>
      <dgm:spPr/>
    </dgm:pt>
    <dgm:pt modelId="{571A496E-8FCC-4D89-817D-2E18ECB46852}" type="pres">
      <dgm:prSet presAssocID="{36B9DCCE-FB03-4B5C-9C6E-83C2F6F83A1D}" presName="hierChild5" presStyleCnt="0"/>
      <dgm:spPr/>
    </dgm:pt>
    <dgm:pt modelId="{4819F535-96C9-4D45-9FCA-A29CAE328955}" type="pres">
      <dgm:prSet presAssocID="{3F0FEFB0-5F9C-45BE-84A8-011A38A70B65}" presName="Name37" presStyleLbl="parChTrans1D4" presStyleIdx="4" presStyleCnt="10"/>
      <dgm:spPr/>
    </dgm:pt>
    <dgm:pt modelId="{CE939FD3-E94D-45A1-9D6A-AEA70EA82F84}" type="pres">
      <dgm:prSet presAssocID="{EFEFA3A4-3109-4F83-93C2-5A2285A1E270}" presName="hierRoot2" presStyleCnt="0">
        <dgm:presLayoutVars>
          <dgm:hierBranch val="init"/>
        </dgm:presLayoutVars>
      </dgm:prSet>
      <dgm:spPr/>
    </dgm:pt>
    <dgm:pt modelId="{B4C2F962-89C7-4CF9-8657-C5B65CA707B9}" type="pres">
      <dgm:prSet presAssocID="{EFEFA3A4-3109-4F83-93C2-5A2285A1E270}" presName="rootComposite" presStyleCnt="0"/>
      <dgm:spPr/>
    </dgm:pt>
    <dgm:pt modelId="{D946C1F4-D8ED-4BF2-B2E4-F6C42281FA1B}" type="pres">
      <dgm:prSet presAssocID="{EFEFA3A4-3109-4F83-93C2-5A2285A1E270}" presName="rootText" presStyleLbl="node1" presStyleIdx="6" presStyleCnt="12">
        <dgm:presLayoutVars>
          <dgm:chMax/>
          <dgm:chPref val="3"/>
        </dgm:presLayoutVars>
      </dgm:prSet>
      <dgm:spPr/>
    </dgm:pt>
    <dgm:pt modelId="{B9BA64D1-7491-4B43-94C8-E2A6E589C8B6}" type="pres">
      <dgm:prSet presAssocID="{EFEFA3A4-3109-4F83-93C2-5A2285A1E270}" presName="titleText2" presStyleLbl="fgAcc1" presStyleIdx="6" presStyleCnt="12">
        <dgm:presLayoutVars>
          <dgm:chMax val="0"/>
          <dgm:chPref val="0"/>
        </dgm:presLayoutVars>
      </dgm:prSet>
      <dgm:spPr/>
    </dgm:pt>
    <dgm:pt modelId="{3EBF2D4D-A4C4-4497-908C-DDDC0C90B4AA}" type="pres">
      <dgm:prSet presAssocID="{EFEFA3A4-3109-4F83-93C2-5A2285A1E270}" presName="rootConnector" presStyleLbl="node4" presStyleIdx="0" presStyleCnt="0"/>
      <dgm:spPr/>
    </dgm:pt>
    <dgm:pt modelId="{2BD4524A-F9D5-4A11-9327-054EA9635DAD}" type="pres">
      <dgm:prSet presAssocID="{EFEFA3A4-3109-4F83-93C2-5A2285A1E270}" presName="hierChild4" presStyleCnt="0"/>
      <dgm:spPr/>
    </dgm:pt>
    <dgm:pt modelId="{96DD9C1D-19F3-4091-BFE3-41F858B73CA7}" type="pres">
      <dgm:prSet presAssocID="{89EFB267-DDAD-4F1A-92F9-4ABA71D527F0}" presName="Name37" presStyleLbl="parChTrans1D4" presStyleIdx="5" presStyleCnt="10"/>
      <dgm:spPr/>
    </dgm:pt>
    <dgm:pt modelId="{B8F0A302-2800-4AC9-AE41-8DFD8FA9C6BF}" type="pres">
      <dgm:prSet presAssocID="{BA7A392B-0442-406C-AD41-FA0DF7F27454}" presName="hierRoot2" presStyleCnt="0">
        <dgm:presLayoutVars>
          <dgm:hierBranch val="init"/>
        </dgm:presLayoutVars>
      </dgm:prSet>
      <dgm:spPr/>
    </dgm:pt>
    <dgm:pt modelId="{05E61EA3-4820-4C45-994E-727AF71458EF}" type="pres">
      <dgm:prSet presAssocID="{BA7A392B-0442-406C-AD41-FA0DF7F27454}" presName="rootComposite" presStyleCnt="0"/>
      <dgm:spPr/>
    </dgm:pt>
    <dgm:pt modelId="{680E929B-941A-4167-AF57-C77F81F5623A}" type="pres">
      <dgm:prSet presAssocID="{BA7A392B-0442-406C-AD41-FA0DF7F27454}" presName="rootText" presStyleLbl="node1" presStyleIdx="7" presStyleCnt="12">
        <dgm:presLayoutVars>
          <dgm:chMax/>
          <dgm:chPref val="3"/>
        </dgm:presLayoutVars>
      </dgm:prSet>
      <dgm:spPr/>
    </dgm:pt>
    <dgm:pt modelId="{3FFA06A7-0F2D-4155-A4D6-2DF7CBB37080}" type="pres">
      <dgm:prSet presAssocID="{BA7A392B-0442-406C-AD41-FA0DF7F27454}" presName="titleText2" presStyleLbl="fgAcc1" presStyleIdx="7" presStyleCnt="12">
        <dgm:presLayoutVars>
          <dgm:chMax val="0"/>
          <dgm:chPref val="0"/>
        </dgm:presLayoutVars>
      </dgm:prSet>
      <dgm:spPr/>
    </dgm:pt>
    <dgm:pt modelId="{3246BF42-B895-4592-8790-4A7D3541C94A}" type="pres">
      <dgm:prSet presAssocID="{BA7A392B-0442-406C-AD41-FA0DF7F27454}" presName="rootConnector" presStyleLbl="node4" presStyleIdx="0" presStyleCnt="0"/>
      <dgm:spPr/>
    </dgm:pt>
    <dgm:pt modelId="{1AD2DA4E-15EA-4E20-8F10-E74D46D98D56}" type="pres">
      <dgm:prSet presAssocID="{BA7A392B-0442-406C-AD41-FA0DF7F27454}" presName="hierChild4" presStyleCnt="0"/>
      <dgm:spPr/>
    </dgm:pt>
    <dgm:pt modelId="{3E3EC7AF-D1FD-4537-A866-3270CB5CA33F}" type="pres">
      <dgm:prSet presAssocID="{BA7A392B-0442-406C-AD41-FA0DF7F27454}" presName="hierChild5" presStyleCnt="0"/>
      <dgm:spPr/>
    </dgm:pt>
    <dgm:pt modelId="{6BE7DAAE-3726-4E2C-B6AE-AE2F07B83C7E}" type="pres">
      <dgm:prSet presAssocID="{EFEFA3A4-3109-4F83-93C2-5A2285A1E270}" presName="hierChild5" presStyleCnt="0"/>
      <dgm:spPr/>
    </dgm:pt>
    <dgm:pt modelId="{78977228-4C83-40E3-A3C4-45AE932E3639}" type="pres">
      <dgm:prSet presAssocID="{51530F8B-D588-4733-8C16-330748681D00}" presName="Name37" presStyleLbl="parChTrans1D4" presStyleIdx="6" presStyleCnt="10"/>
      <dgm:spPr/>
    </dgm:pt>
    <dgm:pt modelId="{B34B15DC-1025-4885-BB75-E6F73629C970}" type="pres">
      <dgm:prSet presAssocID="{C49018C8-CBD3-46FD-8300-B2C8A305A97B}" presName="hierRoot2" presStyleCnt="0">
        <dgm:presLayoutVars>
          <dgm:hierBranch val="init"/>
        </dgm:presLayoutVars>
      </dgm:prSet>
      <dgm:spPr/>
    </dgm:pt>
    <dgm:pt modelId="{CB9D5E43-FA1D-4EDB-8943-1074AB6A58D8}" type="pres">
      <dgm:prSet presAssocID="{C49018C8-CBD3-46FD-8300-B2C8A305A97B}" presName="rootComposite" presStyleCnt="0"/>
      <dgm:spPr/>
    </dgm:pt>
    <dgm:pt modelId="{C503683A-E033-43DF-BAE4-FED7D3ECBD8D}" type="pres">
      <dgm:prSet presAssocID="{C49018C8-CBD3-46FD-8300-B2C8A305A97B}" presName="rootText" presStyleLbl="node1" presStyleIdx="8" presStyleCnt="12">
        <dgm:presLayoutVars>
          <dgm:chMax/>
          <dgm:chPref val="3"/>
        </dgm:presLayoutVars>
      </dgm:prSet>
      <dgm:spPr/>
    </dgm:pt>
    <dgm:pt modelId="{C27A4947-4779-45EA-A12C-80D0958095C0}" type="pres">
      <dgm:prSet presAssocID="{C49018C8-CBD3-46FD-8300-B2C8A305A97B}" presName="titleText2" presStyleLbl="fgAcc1" presStyleIdx="8" presStyleCnt="12">
        <dgm:presLayoutVars>
          <dgm:chMax val="0"/>
          <dgm:chPref val="0"/>
        </dgm:presLayoutVars>
      </dgm:prSet>
      <dgm:spPr/>
    </dgm:pt>
    <dgm:pt modelId="{740FB0BE-D637-4C89-B880-7E2D1C048B86}" type="pres">
      <dgm:prSet presAssocID="{C49018C8-CBD3-46FD-8300-B2C8A305A97B}" presName="rootConnector" presStyleLbl="node4" presStyleIdx="0" presStyleCnt="0"/>
      <dgm:spPr/>
    </dgm:pt>
    <dgm:pt modelId="{64691967-5746-4008-BAE3-20ADEFEC7532}" type="pres">
      <dgm:prSet presAssocID="{C49018C8-CBD3-46FD-8300-B2C8A305A97B}" presName="hierChild4" presStyleCnt="0"/>
      <dgm:spPr/>
    </dgm:pt>
    <dgm:pt modelId="{48D69E69-83D4-4861-9C3F-A1E561790CC3}" type="pres">
      <dgm:prSet presAssocID="{367AFDE9-2739-4912-A41D-59ED2169B7C3}" presName="Name37" presStyleLbl="parChTrans1D4" presStyleIdx="7" presStyleCnt="10"/>
      <dgm:spPr/>
    </dgm:pt>
    <dgm:pt modelId="{4DD89B64-8F1D-4D8D-BB22-B80420770EDD}" type="pres">
      <dgm:prSet presAssocID="{69B5B923-C864-45DD-9C02-81053FF196E7}" presName="hierRoot2" presStyleCnt="0">
        <dgm:presLayoutVars>
          <dgm:hierBranch val="init"/>
        </dgm:presLayoutVars>
      </dgm:prSet>
      <dgm:spPr/>
    </dgm:pt>
    <dgm:pt modelId="{E4FCE6F1-D544-428E-9E21-43BBED4B97A1}" type="pres">
      <dgm:prSet presAssocID="{69B5B923-C864-45DD-9C02-81053FF196E7}" presName="rootComposite" presStyleCnt="0"/>
      <dgm:spPr/>
    </dgm:pt>
    <dgm:pt modelId="{4760FCDD-71B4-4825-BA5C-2C023CDE4AF2}" type="pres">
      <dgm:prSet presAssocID="{69B5B923-C864-45DD-9C02-81053FF196E7}" presName="rootText" presStyleLbl="node1" presStyleIdx="9" presStyleCnt="12">
        <dgm:presLayoutVars>
          <dgm:chMax/>
          <dgm:chPref val="3"/>
        </dgm:presLayoutVars>
      </dgm:prSet>
      <dgm:spPr/>
    </dgm:pt>
    <dgm:pt modelId="{A771AE18-FB50-4D21-BA16-BBACA6F7E520}" type="pres">
      <dgm:prSet presAssocID="{69B5B923-C864-45DD-9C02-81053FF196E7}" presName="titleText2" presStyleLbl="fgAcc1" presStyleIdx="9" presStyleCnt="12">
        <dgm:presLayoutVars>
          <dgm:chMax val="0"/>
          <dgm:chPref val="0"/>
        </dgm:presLayoutVars>
      </dgm:prSet>
      <dgm:spPr/>
    </dgm:pt>
    <dgm:pt modelId="{3F10F7B7-6A1B-4147-AE3C-B63A12BAE194}" type="pres">
      <dgm:prSet presAssocID="{69B5B923-C864-45DD-9C02-81053FF196E7}" presName="rootConnector" presStyleLbl="node4" presStyleIdx="0" presStyleCnt="0"/>
      <dgm:spPr/>
    </dgm:pt>
    <dgm:pt modelId="{56AB291A-999A-4504-9371-4F4E2A11ACF4}" type="pres">
      <dgm:prSet presAssocID="{69B5B923-C864-45DD-9C02-81053FF196E7}" presName="hierChild4" presStyleCnt="0"/>
      <dgm:spPr/>
    </dgm:pt>
    <dgm:pt modelId="{A2002754-102B-4D70-89F7-169C7BD0BD20}" type="pres">
      <dgm:prSet presAssocID="{69B5B923-C864-45DD-9C02-81053FF196E7}" presName="hierChild5" presStyleCnt="0"/>
      <dgm:spPr/>
    </dgm:pt>
    <dgm:pt modelId="{D2F588DF-3DD7-4FA1-A3BC-F3DBBB46F5A1}" type="pres">
      <dgm:prSet presAssocID="{C49018C8-CBD3-46FD-8300-B2C8A305A97B}" presName="hierChild5" presStyleCnt="0"/>
      <dgm:spPr/>
    </dgm:pt>
    <dgm:pt modelId="{B7CC440C-1D48-49D5-A514-C97293B9DBBB}" type="pres">
      <dgm:prSet presAssocID="{D5C8E15E-400D-43ED-B4ED-7CDF68DE87E8}" presName="Name37" presStyleLbl="parChTrans1D4" presStyleIdx="8" presStyleCnt="10"/>
      <dgm:spPr/>
    </dgm:pt>
    <dgm:pt modelId="{538D891E-6EAD-489E-8EBD-3D28B398C3F4}" type="pres">
      <dgm:prSet presAssocID="{A44790D8-75D2-4314-8ECE-7DC6D5042AF7}" presName="hierRoot2" presStyleCnt="0">
        <dgm:presLayoutVars>
          <dgm:hierBranch val="init"/>
        </dgm:presLayoutVars>
      </dgm:prSet>
      <dgm:spPr/>
    </dgm:pt>
    <dgm:pt modelId="{70D94BAE-149E-4246-B4D3-2B40683BC312}" type="pres">
      <dgm:prSet presAssocID="{A44790D8-75D2-4314-8ECE-7DC6D5042AF7}" presName="rootComposite" presStyleCnt="0"/>
      <dgm:spPr/>
    </dgm:pt>
    <dgm:pt modelId="{15163753-C1E3-4ED3-BB3D-0533A04879F4}" type="pres">
      <dgm:prSet presAssocID="{A44790D8-75D2-4314-8ECE-7DC6D5042AF7}" presName="rootText" presStyleLbl="node1" presStyleIdx="10" presStyleCnt="12">
        <dgm:presLayoutVars>
          <dgm:chMax/>
          <dgm:chPref val="3"/>
        </dgm:presLayoutVars>
      </dgm:prSet>
      <dgm:spPr/>
    </dgm:pt>
    <dgm:pt modelId="{5E5A307B-4CFD-43CC-AE34-52F4AB41F2C7}" type="pres">
      <dgm:prSet presAssocID="{A44790D8-75D2-4314-8ECE-7DC6D5042AF7}" presName="titleText2" presStyleLbl="fgAcc1" presStyleIdx="10" presStyleCnt="12">
        <dgm:presLayoutVars>
          <dgm:chMax val="0"/>
          <dgm:chPref val="0"/>
        </dgm:presLayoutVars>
      </dgm:prSet>
      <dgm:spPr/>
    </dgm:pt>
    <dgm:pt modelId="{46DF5E6E-DBFD-4309-8B3C-F9884A245C97}" type="pres">
      <dgm:prSet presAssocID="{A44790D8-75D2-4314-8ECE-7DC6D5042AF7}" presName="rootConnector" presStyleLbl="node4" presStyleIdx="0" presStyleCnt="0"/>
      <dgm:spPr/>
    </dgm:pt>
    <dgm:pt modelId="{F6E939CC-52E4-4ECD-B1FA-19983248E105}" type="pres">
      <dgm:prSet presAssocID="{A44790D8-75D2-4314-8ECE-7DC6D5042AF7}" presName="hierChild4" presStyleCnt="0"/>
      <dgm:spPr/>
    </dgm:pt>
    <dgm:pt modelId="{8ECB97EA-CCCF-411E-8BA3-9725BC82002F}" type="pres">
      <dgm:prSet presAssocID="{2A05751A-95CB-4558-8E80-635DC3E42898}" presName="Name37" presStyleLbl="parChTrans1D4" presStyleIdx="9" presStyleCnt="10"/>
      <dgm:spPr/>
    </dgm:pt>
    <dgm:pt modelId="{20AFE7AD-55FA-4667-BB54-2E92D53231D7}" type="pres">
      <dgm:prSet presAssocID="{6D5AA67F-51D9-4475-9EB0-D8A85547264C}" presName="hierRoot2" presStyleCnt="0">
        <dgm:presLayoutVars>
          <dgm:hierBranch val="init"/>
        </dgm:presLayoutVars>
      </dgm:prSet>
      <dgm:spPr/>
    </dgm:pt>
    <dgm:pt modelId="{D345E1DF-3F2E-44A1-A737-FDD95B62B1EE}" type="pres">
      <dgm:prSet presAssocID="{6D5AA67F-51D9-4475-9EB0-D8A85547264C}" presName="rootComposite" presStyleCnt="0"/>
      <dgm:spPr/>
    </dgm:pt>
    <dgm:pt modelId="{30D93D17-0281-43EB-AA39-F2FF77E2C29B}" type="pres">
      <dgm:prSet presAssocID="{6D5AA67F-51D9-4475-9EB0-D8A85547264C}" presName="rootText" presStyleLbl="node1" presStyleIdx="11" presStyleCnt="12">
        <dgm:presLayoutVars>
          <dgm:chMax/>
          <dgm:chPref val="3"/>
        </dgm:presLayoutVars>
      </dgm:prSet>
      <dgm:spPr/>
    </dgm:pt>
    <dgm:pt modelId="{9D2A159A-7B41-403B-8A97-9F274314D4E6}" type="pres">
      <dgm:prSet presAssocID="{6D5AA67F-51D9-4475-9EB0-D8A85547264C}" presName="titleText2" presStyleLbl="fgAcc1" presStyleIdx="11" presStyleCnt="12">
        <dgm:presLayoutVars>
          <dgm:chMax val="0"/>
          <dgm:chPref val="0"/>
        </dgm:presLayoutVars>
      </dgm:prSet>
      <dgm:spPr/>
    </dgm:pt>
    <dgm:pt modelId="{8B592E9E-74E4-4746-B538-E8BCB7FC30E9}" type="pres">
      <dgm:prSet presAssocID="{6D5AA67F-51D9-4475-9EB0-D8A85547264C}" presName="rootConnector" presStyleLbl="node4" presStyleIdx="0" presStyleCnt="0"/>
      <dgm:spPr/>
    </dgm:pt>
    <dgm:pt modelId="{AA7CF980-30D9-4DF0-8C3C-E7EA6DA6C096}" type="pres">
      <dgm:prSet presAssocID="{6D5AA67F-51D9-4475-9EB0-D8A85547264C}" presName="hierChild4" presStyleCnt="0"/>
      <dgm:spPr/>
    </dgm:pt>
    <dgm:pt modelId="{241FD234-45EF-46DA-9AC8-89138526F169}" type="pres">
      <dgm:prSet presAssocID="{6D5AA67F-51D9-4475-9EB0-D8A85547264C}" presName="hierChild5" presStyleCnt="0"/>
      <dgm:spPr/>
    </dgm:pt>
    <dgm:pt modelId="{291C7E5C-7406-466A-B8E8-336B3919B2C5}" type="pres">
      <dgm:prSet presAssocID="{A44790D8-75D2-4314-8ECE-7DC6D5042AF7}" presName="hierChild5" presStyleCnt="0"/>
      <dgm:spPr/>
    </dgm:pt>
    <dgm:pt modelId="{5FF88265-39DB-452D-ADAB-32F2DC606A6C}" type="pres">
      <dgm:prSet presAssocID="{886476E3-0C88-4C25-AB48-49F7F1C26602}" presName="hierChild5" presStyleCnt="0"/>
      <dgm:spPr/>
    </dgm:pt>
    <dgm:pt modelId="{026D5A25-1298-4DA8-9F42-4938663C1616}" type="pres">
      <dgm:prSet presAssocID="{7C1ED5E1-1B72-4D05-86A6-798CBC43A5AC}" presName="hierChild5" presStyleCnt="0"/>
      <dgm:spPr/>
    </dgm:pt>
    <dgm:pt modelId="{165B05DA-0ED1-4463-88ED-AF4CE3D9C64A}" type="pres">
      <dgm:prSet presAssocID="{81C04407-F8EC-4CC8-B7F5-AC27295C0ABB}" presName="hierChild3" presStyleCnt="0"/>
      <dgm:spPr/>
    </dgm:pt>
  </dgm:ptLst>
  <dgm:cxnLst>
    <dgm:cxn modelId="{86637505-41C2-4204-BC97-371070354C97}" type="presOf" srcId="{69B5B923-C864-45DD-9C02-81053FF196E7}" destId="{4760FCDD-71B4-4825-BA5C-2C023CDE4AF2}" srcOrd="0" destOrd="0" presId="urn:microsoft.com/office/officeart/2008/layout/NameandTitleOrganizationalChart"/>
    <dgm:cxn modelId="{E3DC0309-F724-4ADE-93FC-DB7DA30B8300}" type="presOf" srcId="{BA7A392B-0442-406C-AD41-FA0DF7F27454}" destId="{680E929B-941A-4167-AF57-C77F81F5623A}" srcOrd="0" destOrd="0" presId="urn:microsoft.com/office/officeart/2008/layout/NameandTitleOrganizationalChart"/>
    <dgm:cxn modelId="{1D6A9A0B-83B9-41D3-A280-D0B7A3B60D95}" type="presOf" srcId="{35D60B04-57FE-4D9F-AB46-41EBEDF525CC}" destId="{94263656-B12A-467D-97E2-28B36B8AFE4A}" srcOrd="0" destOrd="0" presId="urn:microsoft.com/office/officeart/2008/layout/NameandTitleOrganizationalChart"/>
    <dgm:cxn modelId="{E7FC6B0F-D6F2-42DD-AEB3-A292A520144E}" srcId="{C49018C8-CBD3-46FD-8300-B2C8A305A97B}" destId="{69B5B923-C864-45DD-9C02-81053FF196E7}" srcOrd="0" destOrd="0" parTransId="{367AFDE9-2739-4912-A41D-59ED2169B7C3}" sibTransId="{61D77B26-242F-4DA3-8E40-47F2CFE2F634}"/>
    <dgm:cxn modelId="{4B89741F-BFBF-495E-82EC-24022CD0B03E}" type="presOf" srcId="{D5C8E15E-400D-43ED-B4ED-7CDF68DE87E8}" destId="{B7CC440C-1D48-49D5-A514-C97293B9DBBB}" srcOrd="0" destOrd="0" presId="urn:microsoft.com/office/officeart/2008/layout/NameandTitleOrganizationalChart"/>
    <dgm:cxn modelId="{8E17921F-CA75-4CD8-B03B-F4F692885578}" type="presOf" srcId="{367AFDE9-2739-4912-A41D-59ED2169B7C3}" destId="{48D69E69-83D4-4861-9C3F-A1E561790CC3}" srcOrd="0" destOrd="0" presId="urn:microsoft.com/office/officeart/2008/layout/NameandTitleOrganizationalChart"/>
    <dgm:cxn modelId="{65E8B31F-E31F-418C-9ADF-70931E516742}" type="presOf" srcId="{FE4D02E3-A1B0-4C68-847D-51F224688FC4}" destId="{98A5C323-4895-4D0B-942D-650C6DA054FE}" srcOrd="1" destOrd="0" presId="urn:microsoft.com/office/officeart/2008/layout/NameandTitleOrganizationalChart"/>
    <dgm:cxn modelId="{DD0DB220-A630-4382-BC09-ECD4622C7638}" type="presOf" srcId="{78D785DA-1E68-425B-B0DF-C4269D067D8B}" destId="{5E5A307B-4CFD-43CC-AE34-52F4AB41F2C7}" srcOrd="0" destOrd="0" presId="urn:microsoft.com/office/officeart/2008/layout/NameandTitleOrganizationalChart"/>
    <dgm:cxn modelId="{B2793330-8966-4C53-8BF4-D863C702E49B}" type="presOf" srcId="{AF1A5DF8-5C08-4584-BD8C-CB656A6DF0ED}" destId="{B9770C4D-C460-4477-8DE9-2A3610D9A08C}" srcOrd="0" destOrd="0" presId="urn:microsoft.com/office/officeart/2008/layout/NameandTitleOrganizationalChart"/>
    <dgm:cxn modelId="{D590F634-33CF-4366-A096-2B759AB2942D}" type="presOf" srcId="{C49018C8-CBD3-46FD-8300-B2C8A305A97B}" destId="{C503683A-E033-43DF-BAE4-FED7D3ECBD8D}" srcOrd="0" destOrd="0" presId="urn:microsoft.com/office/officeart/2008/layout/NameandTitleOrganizationalChart"/>
    <dgm:cxn modelId="{E37B4F60-5385-4DB0-AC1B-D47256CF2E0D}" type="presOf" srcId="{10DB867B-BC60-4BFD-8FC3-5C626F47EAAE}" destId="{8D9A0F36-6250-4D34-83AF-68C6C56D789F}" srcOrd="0" destOrd="0" presId="urn:microsoft.com/office/officeart/2008/layout/NameandTitleOrganizationalChart"/>
    <dgm:cxn modelId="{3397C562-C722-4281-8DCD-AA816BD1DA30}" type="presOf" srcId="{28E73B8C-F46D-4EB7-8355-7D44FA107F25}" destId="{2C1D3FAE-4A65-400A-B6AE-0FEEA2A9BD02}" srcOrd="0" destOrd="0" presId="urn:microsoft.com/office/officeart/2008/layout/NameandTitleOrganizationalChart"/>
    <dgm:cxn modelId="{47A5E765-F480-4789-B62A-1CBEC6246349}" type="presOf" srcId="{33831CFF-0600-4C9F-B5FE-68AC42762F8A}" destId="{B0D1E9F6-E9C5-493C-84FD-04888979FA4B}" srcOrd="0" destOrd="0" presId="urn:microsoft.com/office/officeart/2008/layout/NameandTitleOrganizationalChart"/>
    <dgm:cxn modelId="{D2FF1467-D7CE-4946-A777-F97789ECE209}" type="presOf" srcId="{9656CA5B-A429-44DD-A9AD-E4FD0019136C}" destId="{A65EC454-5D00-45C1-8EE9-1A349D83599F}" srcOrd="0" destOrd="0" presId="urn:microsoft.com/office/officeart/2008/layout/NameandTitleOrganizationalChart"/>
    <dgm:cxn modelId="{BE0A4167-B3C5-41E7-9E88-33F4A936325A}" type="presOf" srcId="{F287E73C-5AAA-4123-AD82-2A0E84CC8B54}" destId="{6595AAD1-33CA-4705-BC0E-0FDDEBB0CCC2}" srcOrd="0" destOrd="0" presId="urn:microsoft.com/office/officeart/2008/layout/NameandTitleOrganizationalChart"/>
    <dgm:cxn modelId="{3E62446C-525C-47FF-97EC-A4228F22BD09}" srcId="{4781B36F-A1BB-46C4-8D52-7B511110A52F}" destId="{81C04407-F8EC-4CC8-B7F5-AC27295C0ABB}" srcOrd="0" destOrd="0" parTransId="{DD5CB8FD-D34B-42A0-9F69-9461AE58CDE2}" sibTransId="{9656CA5B-A429-44DD-A9AD-E4FD0019136C}"/>
    <dgm:cxn modelId="{9E67B64D-0B1C-4813-B91F-22E40A7D62E6}" type="presOf" srcId="{C49018C8-CBD3-46FD-8300-B2C8A305A97B}" destId="{740FB0BE-D637-4C89-B880-7E2D1C048B86}" srcOrd="1" destOrd="0" presId="urn:microsoft.com/office/officeart/2008/layout/NameandTitleOrganizationalChart"/>
    <dgm:cxn modelId="{B78E4C6F-AB0B-46F7-8073-3A07F2BAF38A}" type="presOf" srcId="{6D5AA67F-51D9-4475-9EB0-D8A85547264C}" destId="{30D93D17-0281-43EB-AA39-F2FF77E2C29B}" srcOrd="0" destOrd="0" presId="urn:microsoft.com/office/officeart/2008/layout/NameandTitleOrganizationalChart"/>
    <dgm:cxn modelId="{3F25BF71-C005-4AF9-94E0-C7AA71F4184D}" type="presOf" srcId="{EFEFA3A4-3109-4F83-93C2-5A2285A1E270}" destId="{3EBF2D4D-A4C4-4497-908C-DDDC0C90B4AA}" srcOrd="1" destOrd="0" presId="urn:microsoft.com/office/officeart/2008/layout/NameandTitleOrganizationalChart"/>
    <dgm:cxn modelId="{08C1CC51-F05E-47D6-A2EC-61B2DC439FAC}" type="presOf" srcId="{81C04407-F8EC-4CC8-B7F5-AC27295C0ABB}" destId="{D42A5E0D-88BF-4594-9B63-CA9DE9242729}" srcOrd="0" destOrd="0" presId="urn:microsoft.com/office/officeart/2008/layout/NameandTitleOrganizationalChart"/>
    <dgm:cxn modelId="{C77BA557-898D-4B9E-99CE-09F804FB39AB}" srcId="{A44790D8-75D2-4314-8ECE-7DC6D5042AF7}" destId="{6D5AA67F-51D9-4475-9EB0-D8A85547264C}" srcOrd="0" destOrd="0" parTransId="{2A05751A-95CB-4558-8E80-635DC3E42898}" sibTransId="{0DC704B9-5F03-4326-A9C4-C6907C4B0CDE}"/>
    <dgm:cxn modelId="{D904F178-8A2E-4872-83B5-5778DE5BC883}" srcId="{886476E3-0C88-4C25-AB48-49F7F1C26602}" destId="{C49018C8-CBD3-46FD-8300-B2C8A305A97B}" srcOrd="3" destOrd="0" parTransId="{51530F8B-D588-4733-8C16-330748681D00}" sibTransId="{1471588D-5495-46B4-AF17-8068FEB19EAB}"/>
    <dgm:cxn modelId="{1EF7767B-D57F-45AD-9862-0665DA4D22F8}" type="presOf" srcId="{81C04407-F8EC-4CC8-B7F5-AC27295C0ABB}" destId="{29478859-FE93-4998-B40E-39809206EFE0}" srcOrd="1" destOrd="0" presId="urn:microsoft.com/office/officeart/2008/layout/NameandTitleOrganizationalChart"/>
    <dgm:cxn modelId="{77D56C82-D8C7-4F83-8DCF-529196E2737F}" srcId="{81C04407-F8EC-4CC8-B7F5-AC27295C0ABB}" destId="{7C1ED5E1-1B72-4D05-86A6-798CBC43A5AC}" srcOrd="0" destOrd="0" parTransId="{B51F35AB-EFDB-4837-BBBE-5CE8CE01B93E}" sibTransId="{BC869456-06E4-4BD9-A6E6-677FA3178360}"/>
    <dgm:cxn modelId="{F1548F86-C243-46A5-BD9B-DCFF125D552A}" type="presOf" srcId="{7C1ED5E1-1B72-4D05-86A6-798CBC43A5AC}" destId="{379E6960-97E1-4155-AA66-1C643846DCF2}" srcOrd="0" destOrd="0" presId="urn:microsoft.com/office/officeart/2008/layout/NameandTitleOrganizationalChart"/>
    <dgm:cxn modelId="{9B77118B-57DF-4B30-BB93-66217210EA68}" type="presOf" srcId="{36B9DCCE-FB03-4B5C-9C6E-83C2F6F83A1D}" destId="{6DB0B632-0F4F-4890-BF09-322A04CE0B70}" srcOrd="1" destOrd="0" presId="urn:microsoft.com/office/officeart/2008/layout/NameandTitleOrganizationalChart"/>
    <dgm:cxn modelId="{87A4618E-D3C0-48CC-8E5C-DB1DB8CD409D}" srcId="{886476E3-0C88-4C25-AB48-49F7F1C26602}" destId="{A44790D8-75D2-4314-8ECE-7DC6D5042AF7}" srcOrd="4" destOrd="0" parTransId="{D5C8E15E-400D-43ED-B4ED-7CDF68DE87E8}" sibTransId="{78D785DA-1E68-425B-B0DF-C4269D067D8B}"/>
    <dgm:cxn modelId="{04B7898E-1583-4942-81FB-C4DA5E73E096}" srcId="{7C1ED5E1-1B72-4D05-86A6-798CBC43A5AC}" destId="{886476E3-0C88-4C25-AB48-49F7F1C26602}" srcOrd="0" destOrd="0" parTransId="{35D60B04-57FE-4D9F-AB46-41EBEDF525CC}" sibTransId="{69E932C4-CA6D-4237-ABC9-27965E6616A6}"/>
    <dgm:cxn modelId="{D3BF6190-E43A-4F87-88D2-5200FEFFEA17}" type="presOf" srcId="{A44790D8-75D2-4314-8ECE-7DC6D5042AF7}" destId="{46DF5E6E-DBFD-4309-8B3C-F9884A245C97}" srcOrd="1" destOrd="0" presId="urn:microsoft.com/office/officeart/2008/layout/NameandTitleOrganizationalChart"/>
    <dgm:cxn modelId="{14080791-EE91-4AD8-A8A2-DAEF7DD3E41C}" type="presOf" srcId="{2A05751A-95CB-4558-8E80-635DC3E42898}" destId="{8ECB97EA-CCCF-411E-8BA3-9725BC82002F}" srcOrd="0" destOrd="0" presId="urn:microsoft.com/office/officeart/2008/layout/NameandTitleOrganizationalChart"/>
    <dgm:cxn modelId="{48C6CB92-7F4B-4BCE-AA55-BCC459315442}" type="presOf" srcId="{F287E73C-5AAA-4123-AD82-2A0E84CC8B54}" destId="{BE9B9C62-BD7B-42C1-8CE4-57BC263DE553}" srcOrd="1" destOrd="0" presId="urn:microsoft.com/office/officeart/2008/layout/NameandTitleOrganizationalChart"/>
    <dgm:cxn modelId="{264BEA9A-309F-419C-A9FA-25CEC1387714}" type="presOf" srcId="{89EFB267-DDAD-4F1A-92F9-4ABA71D527F0}" destId="{96DD9C1D-19F3-4091-BFE3-41F858B73CA7}" srcOrd="0" destOrd="0" presId="urn:microsoft.com/office/officeart/2008/layout/NameandTitleOrganizationalChart"/>
    <dgm:cxn modelId="{094B50A4-FCBA-4AD5-B0F0-5DEC47844990}" type="presOf" srcId="{69E932C4-CA6D-4237-ABC9-27965E6616A6}" destId="{B18E2941-062E-487B-8D3A-5E66150CC5D6}" srcOrd="0" destOrd="0" presId="urn:microsoft.com/office/officeart/2008/layout/NameandTitleOrganizationalChart"/>
    <dgm:cxn modelId="{0B74DAA8-E39B-437C-B701-A26CC26AAF8B}" type="presOf" srcId="{62E01DCA-B6A5-4B5E-BC27-B733083F5A53}" destId="{EB609C58-FC20-4DED-A86E-9C14E475FEE5}" srcOrd="0" destOrd="0" presId="urn:microsoft.com/office/officeart/2008/layout/NameandTitleOrganizationalChart"/>
    <dgm:cxn modelId="{4D1E96AB-B6F5-4ADC-B3ED-1DEA654AA6D1}" type="presOf" srcId="{51530F8B-D588-4733-8C16-330748681D00}" destId="{78977228-4C83-40E3-A3C4-45AE932E3639}" srcOrd="0" destOrd="0" presId="urn:microsoft.com/office/officeart/2008/layout/NameandTitleOrganizationalChart"/>
    <dgm:cxn modelId="{FF6418AE-FDF5-49C0-A46B-DFD9D0C6978F}" type="presOf" srcId="{BA7A392B-0442-406C-AD41-FA0DF7F27454}" destId="{3246BF42-B895-4592-8790-4A7D3541C94A}" srcOrd="1" destOrd="0" presId="urn:microsoft.com/office/officeart/2008/layout/NameandTitleOrganizationalChart"/>
    <dgm:cxn modelId="{1D75DFB0-501E-452D-AD38-071FB5985CF8}" type="presOf" srcId="{3F0FEFB0-5F9C-45BE-84A8-011A38A70B65}" destId="{4819F535-96C9-4D45-9FCA-A29CAE328955}" srcOrd="0" destOrd="0" presId="urn:microsoft.com/office/officeart/2008/layout/NameandTitleOrganizationalChart"/>
    <dgm:cxn modelId="{348684B2-2D68-4728-AE42-EA9C66FCC44E}" srcId="{36B9DCCE-FB03-4B5C-9C6E-83C2F6F83A1D}" destId="{FE4D02E3-A1B0-4C68-847D-51F224688FC4}" srcOrd="0" destOrd="0" parTransId="{33831CFF-0600-4C9F-B5FE-68AC42762F8A}" sibTransId="{28E73B8C-F46D-4EB7-8355-7D44FA107F25}"/>
    <dgm:cxn modelId="{CABCF9B3-4644-4BF9-9205-58462DE5CFAF}" srcId="{F287E73C-5AAA-4123-AD82-2A0E84CC8B54}" destId="{AF1A5DF8-5C08-4584-BD8C-CB656A6DF0ED}" srcOrd="0" destOrd="0" parTransId="{8CAE9094-05DF-4D4F-866B-629992AF43B6}" sibTransId="{62E01DCA-B6A5-4B5E-BC27-B733083F5A53}"/>
    <dgm:cxn modelId="{AC2E1AB7-7E15-4D24-A01F-0553E38E1290}" type="presOf" srcId="{4781B36F-A1BB-46C4-8D52-7B511110A52F}" destId="{C86F61E2-0145-4C49-B531-591A1B84C773}" srcOrd="0" destOrd="0" presId="urn:microsoft.com/office/officeart/2008/layout/NameandTitleOrganizationalChart"/>
    <dgm:cxn modelId="{CB5C66B7-FEC6-456F-AC9F-8010C8B96673}" type="presOf" srcId="{B51F35AB-EFDB-4837-BBBE-5CE8CE01B93E}" destId="{3444999C-8CF5-4727-A175-A6169D647D73}" srcOrd="0" destOrd="0" presId="urn:microsoft.com/office/officeart/2008/layout/NameandTitleOrganizationalChart"/>
    <dgm:cxn modelId="{1E7822BC-CCE8-44C8-9CEF-81216E6D3A07}" type="presOf" srcId="{FE4D02E3-A1B0-4C68-847D-51F224688FC4}" destId="{23AA560D-515C-4661-BC98-B8756F02D084}" srcOrd="0" destOrd="0" presId="urn:microsoft.com/office/officeart/2008/layout/NameandTitleOrganizationalChart"/>
    <dgm:cxn modelId="{E72D34BF-B6FA-44E4-914A-9B73FA663621}" srcId="{EFEFA3A4-3109-4F83-93C2-5A2285A1E270}" destId="{BA7A392B-0442-406C-AD41-FA0DF7F27454}" srcOrd="0" destOrd="0" parTransId="{89EFB267-DDAD-4F1A-92F9-4ABA71D527F0}" sibTransId="{12D6135F-8E9D-4E8B-A674-DA88D440E3EB}"/>
    <dgm:cxn modelId="{2520C4C1-D984-4387-840F-A7E20CB9C71C}" type="presOf" srcId="{0DC704B9-5F03-4326-A9C4-C6907C4B0CDE}" destId="{9D2A159A-7B41-403B-8A97-9F274314D4E6}" srcOrd="0" destOrd="0" presId="urn:microsoft.com/office/officeart/2008/layout/NameandTitleOrganizationalChart"/>
    <dgm:cxn modelId="{6CF8A0C4-D1A8-4F09-99EB-3DACE403F16B}" type="presOf" srcId="{61D77B26-242F-4DA3-8E40-47F2CFE2F634}" destId="{A771AE18-FB50-4D21-BA16-BBACA6F7E520}" srcOrd="0" destOrd="0" presId="urn:microsoft.com/office/officeart/2008/layout/NameandTitleOrganizationalChart"/>
    <dgm:cxn modelId="{2118FECB-AAFE-4BD3-86C1-48B3D5759225}" type="presOf" srcId="{42D64645-C50F-469A-AA42-FFD01DA90DBB}" destId="{B9BA64D1-7491-4B43-94C8-E2A6E589C8B6}" srcOrd="0" destOrd="0" presId="urn:microsoft.com/office/officeart/2008/layout/NameandTitleOrganizationalChart"/>
    <dgm:cxn modelId="{FE347ACC-964F-40B7-A50A-431C565D7F1A}" type="presOf" srcId="{36B9DCCE-FB03-4B5C-9C6E-83C2F6F83A1D}" destId="{E7CE4E30-FBF0-4BC6-9632-48A492E7F5EE}" srcOrd="0" destOrd="0" presId="urn:microsoft.com/office/officeart/2008/layout/NameandTitleOrganizationalChart"/>
    <dgm:cxn modelId="{12EE16CF-1EF3-410F-BB84-528E782EB686}" type="presOf" srcId="{C5ADD8AA-A682-4A1F-8B56-C3C923CCCCFA}" destId="{14C1FB51-B7F4-414F-88D6-D1108E7C735A}" srcOrd="0" destOrd="0" presId="urn:microsoft.com/office/officeart/2008/layout/NameandTitleOrganizationalChart"/>
    <dgm:cxn modelId="{5A9C26D6-5F41-40B2-A2A5-FC69E301375F}" srcId="{886476E3-0C88-4C25-AB48-49F7F1C26602}" destId="{36B9DCCE-FB03-4B5C-9C6E-83C2F6F83A1D}" srcOrd="1" destOrd="0" parTransId="{D8829452-155D-4365-9669-210379B6EAFF}" sibTransId="{C5ADD8AA-A682-4A1F-8B56-C3C923CCCCFA}"/>
    <dgm:cxn modelId="{1CDF9DD8-7DAD-4C91-8914-046B0FC69017}" type="presOf" srcId="{EFEFA3A4-3109-4F83-93C2-5A2285A1E270}" destId="{D946C1F4-D8ED-4BF2-B2E4-F6C42281FA1B}" srcOrd="0" destOrd="0" presId="urn:microsoft.com/office/officeart/2008/layout/NameandTitleOrganizationalChart"/>
    <dgm:cxn modelId="{ED5A34D9-3C6F-4F46-9DA7-B9B9272F6A93}" type="presOf" srcId="{886476E3-0C88-4C25-AB48-49F7F1C26602}" destId="{0B8D8160-A5C2-4E27-9DF7-BD885C849F40}" srcOrd="0" destOrd="0" presId="urn:microsoft.com/office/officeart/2008/layout/NameandTitleOrganizationalChart"/>
    <dgm:cxn modelId="{962ABCDB-B19A-46DB-B1F6-3B0FB7AE5F9D}" type="presOf" srcId="{6E8732FC-8DE0-42F5-99AE-1EA04F77BAA3}" destId="{29A3AE31-8FE2-4C76-A65D-3FA9E3D7B01C}" srcOrd="0" destOrd="0" presId="urn:microsoft.com/office/officeart/2008/layout/NameandTitleOrganizationalChart"/>
    <dgm:cxn modelId="{C7E36BDC-1DDC-4A46-995C-84B9898F4B05}" type="presOf" srcId="{BC869456-06E4-4BD9-A6E6-677FA3178360}" destId="{3DC33828-9BE3-4D7C-AA1A-FB4D1C434DC4}" srcOrd="0" destOrd="0" presId="urn:microsoft.com/office/officeart/2008/layout/NameandTitleOrganizationalChart"/>
    <dgm:cxn modelId="{3536C4DC-949E-4AF1-A9C9-92EBF9D1A46B}" type="presOf" srcId="{69B5B923-C864-45DD-9C02-81053FF196E7}" destId="{3F10F7B7-6A1B-4147-AE3C-B63A12BAE194}" srcOrd="1" destOrd="0" presId="urn:microsoft.com/office/officeart/2008/layout/NameandTitleOrganizationalChart"/>
    <dgm:cxn modelId="{21F6C0DD-747F-42B6-89BC-8B02D29B1FB8}" type="presOf" srcId="{12D6135F-8E9D-4E8B-A674-DA88D440E3EB}" destId="{3FFA06A7-0F2D-4155-A4D6-2DF7CBB37080}" srcOrd="0" destOrd="0" presId="urn:microsoft.com/office/officeart/2008/layout/NameandTitleOrganizationalChart"/>
    <dgm:cxn modelId="{990F8DDE-CE36-4AE0-9CFB-8C1EF7C3CA1A}" type="presOf" srcId="{6D5AA67F-51D9-4475-9EB0-D8A85547264C}" destId="{8B592E9E-74E4-4746-B538-E8BCB7FC30E9}" srcOrd="1" destOrd="0" presId="urn:microsoft.com/office/officeart/2008/layout/NameandTitleOrganizationalChart"/>
    <dgm:cxn modelId="{9E0B3EDF-90FF-4271-B608-BE534F90FDB3}" type="presOf" srcId="{1471588D-5495-46B4-AF17-8068FEB19EAB}" destId="{C27A4947-4779-45EA-A12C-80D0958095C0}" srcOrd="0" destOrd="0" presId="urn:microsoft.com/office/officeart/2008/layout/NameandTitleOrganizationalChart"/>
    <dgm:cxn modelId="{D722CEE1-F294-4E85-823C-D9DAA4D0D45F}" type="presOf" srcId="{AF1A5DF8-5C08-4584-BD8C-CB656A6DF0ED}" destId="{E5B6B328-11E2-4D5A-9B0F-799D88117A09}" srcOrd="1" destOrd="0" presId="urn:microsoft.com/office/officeart/2008/layout/NameandTitleOrganizationalChart"/>
    <dgm:cxn modelId="{8FDE62E8-14AE-440A-AF6F-EBDC2CFD12CA}" type="presOf" srcId="{7C1ED5E1-1B72-4D05-86A6-798CBC43A5AC}" destId="{C34A2CA7-9D9B-4016-B1CA-7F55234FD217}" srcOrd="1" destOrd="0" presId="urn:microsoft.com/office/officeart/2008/layout/NameandTitleOrganizationalChart"/>
    <dgm:cxn modelId="{EC4A45EC-E852-4CE5-A165-3E9F159C13DB}" srcId="{886476E3-0C88-4C25-AB48-49F7F1C26602}" destId="{EFEFA3A4-3109-4F83-93C2-5A2285A1E270}" srcOrd="2" destOrd="0" parTransId="{3F0FEFB0-5F9C-45BE-84A8-011A38A70B65}" sibTransId="{42D64645-C50F-469A-AA42-FFD01DA90DBB}"/>
    <dgm:cxn modelId="{23AEB8EE-68B9-474A-B1DD-D594BD5D74F5}" type="presOf" srcId="{D8829452-155D-4365-9669-210379B6EAFF}" destId="{722BFCDA-1841-4BA2-ABD4-639CCAC3363A}" srcOrd="0" destOrd="0" presId="urn:microsoft.com/office/officeart/2008/layout/NameandTitleOrganizationalChart"/>
    <dgm:cxn modelId="{E5000FF0-7231-4B47-BF43-40B05007B265}" type="presOf" srcId="{8CAE9094-05DF-4D4F-866B-629992AF43B6}" destId="{0019711E-4BBA-4B8D-9614-C4E17D0D530F}" srcOrd="0" destOrd="0" presId="urn:microsoft.com/office/officeart/2008/layout/NameandTitleOrganizationalChart"/>
    <dgm:cxn modelId="{9789FBF5-D9AE-45FA-8042-C863648D4DA9}" srcId="{886476E3-0C88-4C25-AB48-49F7F1C26602}" destId="{F287E73C-5AAA-4123-AD82-2A0E84CC8B54}" srcOrd="0" destOrd="0" parTransId="{6E8732FC-8DE0-42F5-99AE-1EA04F77BAA3}" sibTransId="{10DB867B-BC60-4BFD-8FC3-5C626F47EAAE}"/>
    <dgm:cxn modelId="{B7AE65F7-176F-4E48-B9E2-F2782AD883BC}" type="presOf" srcId="{A44790D8-75D2-4314-8ECE-7DC6D5042AF7}" destId="{15163753-C1E3-4ED3-BB3D-0533A04879F4}" srcOrd="0" destOrd="0" presId="urn:microsoft.com/office/officeart/2008/layout/NameandTitleOrganizationalChart"/>
    <dgm:cxn modelId="{F2561BFF-5774-4FC3-AA0B-A0D626FE6972}" type="presOf" srcId="{886476E3-0C88-4C25-AB48-49F7F1C26602}" destId="{A8F1134E-57EC-4C73-9AD7-CCBD5C4F63B2}" srcOrd="1" destOrd="0" presId="urn:microsoft.com/office/officeart/2008/layout/NameandTitleOrganizationalChart"/>
    <dgm:cxn modelId="{66834F35-0C1B-494E-BD75-13BBCD6813F4}" type="presParOf" srcId="{C86F61E2-0145-4C49-B531-591A1B84C773}" destId="{B920CEB0-752A-4AA7-B2D4-3D8931C44FA7}" srcOrd="0" destOrd="0" presId="urn:microsoft.com/office/officeart/2008/layout/NameandTitleOrganizationalChart"/>
    <dgm:cxn modelId="{841E95E3-A41F-4622-A6FE-3844BB0FAA87}" type="presParOf" srcId="{B920CEB0-752A-4AA7-B2D4-3D8931C44FA7}" destId="{1B8217E1-224D-488B-971F-05D85E72AA5D}" srcOrd="0" destOrd="0" presId="urn:microsoft.com/office/officeart/2008/layout/NameandTitleOrganizationalChart"/>
    <dgm:cxn modelId="{8F826266-CB56-4658-B294-DA0F76719C46}" type="presParOf" srcId="{1B8217E1-224D-488B-971F-05D85E72AA5D}" destId="{D42A5E0D-88BF-4594-9B63-CA9DE9242729}" srcOrd="0" destOrd="0" presId="urn:microsoft.com/office/officeart/2008/layout/NameandTitleOrganizationalChart"/>
    <dgm:cxn modelId="{7D6A9747-F8E2-4ADA-9BC5-B58EDB88FB0B}" type="presParOf" srcId="{1B8217E1-224D-488B-971F-05D85E72AA5D}" destId="{A65EC454-5D00-45C1-8EE9-1A349D83599F}" srcOrd="1" destOrd="0" presId="urn:microsoft.com/office/officeart/2008/layout/NameandTitleOrganizationalChart"/>
    <dgm:cxn modelId="{98185DC0-FF24-41C0-8CEC-94A547151189}" type="presParOf" srcId="{1B8217E1-224D-488B-971F-05D85E72AA5D}" destId="{29478859-FE93-4998-B40E-39809206EFE0}" srcOrd="2" destOrd="0" presId="urn:microsoft.com/office/officeart/2008/layout/NameandTitleOrganizationalChart"/>
    <dgm:cxn modelId="{FF01C656-6A37-4E1F-9EAA-68DA1549A798}" type="presParOf" srcId="{B920CEB0-752A-4AA7-B2D4-3D8931C44FA7}" destId="{F60D69E0-E84D-4D82-8C05-951FB49BCDE5}" srcOrd="1" destOrd="0" presId="urn:microsoft.com/office/officeart/2008/layout/NameandTitleOrganizationalChart"/>
    <dgm:cxn modelId="{44E05D1C-AAE0-4D24-997A-EB9B8E3F38EA}" type="presParOf" srcId="{F60D69E0-E84D-4D82-8C05-951FB49BCDE5}" destId="{3444999C-8CF5-4727-A175-A6169D647D73}" srcOrd="0" destOrd="0" presId="urn:microsoft.com/office/officeart/2008/layout/NameandTitleOrganizationalChart"/>
    <dgm:cxn modelId="{D2B036C8-3AAF-49FD-AABD-71C75556571B}" type="presParOf" srcId="{F60D69E0-E84D-4D82-8C05-951FB49BCDE5}" destId="{B9EEDE40-6384-4E68-B8AC-A2DF36785CA0}" srcOrd="1" destOrd="0" presId="urn:microsoft.com/office/officeart/2008/layout/NameandTitleOrganizationalChart"/>
    <dgm:cxn modelId="{D7AAD025-0AF1-45CF-A088-AE079E656533}" type="presParOf" srcId="{B9EEDE40-6384-4E68-B8AC-A2DF36785CA0}" destId="{4E87A34E-B6CA-4325-BA29-6D884E10AE2C}" srcOrd="0" destOrd="0" presId="urn:microsoft.com/office/officeart/2008/layout/NameandTitleOrganizationalChart"/>
    <dgm:cxn modelId="{0AFBC24C-4146-40F3-82C7-E6C237713DBE}" type="presParOf" srcId="{4E87A34E-B6CA-4325-BA29-6D884E10AE2C}" destId="{379E6960-97E1-4155-AA66-1C643846DCF2}" srcOrd="0" destOrd="0" presId="urn:microsoft.com/office/officeart/2008/layout/NameandTitleOrganizationalChart"/>
    <dgm:cxn modelId="{8E02BC0A-879B-4CA5-848F-84175F4111BD}" type="presParOf" srcId="{4E87A34E-B6CA-4325-BA29-6D884E10AE2C}" destId="{3DC33828-9BE3-4D7C-AA1A-FB4D1C434DC4}" srcOrd="1" destOrd="0" presId="urn:microsoft.com/office/officeart/2008/layout/NameandTitleOrganizationalChart"/>
    <dgm:cxn modelId="{358246C0-8F6A-4F76-B3C0-1F43B2D640A7}" type="presParOf" srcId="{4E87A34E-B6CA-4325-BA29-6D884E10AE2C}" destId="{C34A2CA7-9D9B-4016-B1CA-7F55234FD217}" srcOrd="2" destOrd="0" presId="urn:microsoft.com/office/officeart/2008/layout/NameandTitleOrganizationalChart"/>
    <dgm:cxn modelId="{5A35E481-959A-48BF-A795-DFD4092C5FAE}" type="presParOf" srcId="{B9EEDE40-6384-4E68-B8AC-A2DF36785CA0}" destId="{1853FA53-6912-4CA1-A291-533942AED839}" srcOrd="1" destOrd="0" presId="urn:microsoft.com/office/officeart/2008/layout/NameandTitleOrganizationalChart"/>
    <dgm:cxn modelId="{687D020E-A54B-4936-AC8A-5977FE0E136A}" type="presParOf" srcId="{1853FA53-6912-4CA1-A291-533942AED839}" destId="{94263656-B12A-467D-97E2-28B36B8AFE4A}" srcOrd="0" destOrd="0" presId="urn:microsoft.com/office/officeart/2008/layout/NameandTitleOrganizationalChart"/>
    <dgm:cxn modelId="{30C7B102-2A55-4285-9E4A-E27916C5F79F}" type="presParOf" srcId="{1853FA53-6912-4CA1-A291-533942AED839}" destId="{1D088978-AA80-4B20-83F5-37E79150E03F}" srcOrd="1" destOrd="0" presId="urn:microsoft.com/office/officeart/2008/layout/NameandTitleOrganizationalChart"/>
    <dgm:cxn modelId="{E3595F6F-0F08-467D-9F98-1319242AC39C}" type="presParOf" srcId="{1D088978-AA80-4B20-83F5-37E79150E03F}" destId="{797AB717-F579-4CD8-BC46-E8778652C0F8}" srcOrd="0" destOrd="0" presId="urn:microsoft.com/office/officeart/2008/layout/NameandTitleOrganizationalChart"/>
    <dgm:cxn modelId="{3781C29D-CB17-4EE7-ACF2-A3A4FD3B0745}" type="presParOf" srcId="{797AB717-F579-4CD8-BC46-E8778652C0F8}" destId="{0B8D8160-A5C2-4E27-9DF7-BD885C849F40}" srcOrd="0" destOrd="0" presId="urn:microsoft.com/office/officeart/2008/layout/NameandTitleOrganizationalChart"/>
    <dgm:cxn modelId="{63157233-F467-40C8-9BF7-3E3F04FB3C6B}" type="presParOf" srcId="{797AB717-F579-4CD8-BC46-E8778652C0F8}" destId="{B18E2941-062E-487B-8D3A-5E66150CC5D6}" srcOrd="1" destOrd="0" presId="urn:microsoft.com/office/officeart/2008/layout/NameandTitleOrganizationalChart"/>
    <dgm:cxn modelId="{00483993-713B-46FF-9CB5-8D54A4369868}" type="presParOf" srcId="{797AB717-F579-4CD8-BC46-E8778652C0F8}" destId="{A8F1134E-57EC-4C73-9AD7-CCBD5C4F63B2}" srcOrd="2" destOrd="0" presId="urn:microsoft.com/office/officeart/2008/layout/NameandTitleOrganizationalChart"/>
    <dgm:cxn modelId="{71128FE5-02CC-4E40-A120-DC47199D7DE8}" type="presParOf" srcId="{1D088978-AA80-4B20-83F5-37E79150E03F}" destId="{01B0712D-0D15-4BEB-8F20-02D3CDFA73E2}" srcOrd="1" destOrd="0" presId="urn:microsoft.com/office/officeart/2008/layout/NameandTitleOrganizationalChart"/>
    <dgm:cxn modelId="{43CEEE1F-C98C-4065-AAE7-D14E4CB5F4C8}" type="presParOf" srcId="{01B0712D-0D15-4BEB-8F20-02D3CDFA73E2}" destId="{29A3AE31-8FE2-4C76-A65D-3FA9E3D7B01C}" srcOrd="0" destOrd="0" presId="urn:microsoft.com/office/officeart/2008/layout/NameandTitleOrganizationalChart"/>
    <dgm:cxn modelId="{57B7F2EF-6EFB-41F8-A7E5-78B4C115A4F5}" type="presParOf" srcId="{01B0712D-0D15-4BEB-8F20-02D3CDFA73E2}" destId="{3D5F5C6E-3BE2-4896-9ED0-E7049539A866}" srcOrd="1" destOrd="0" presId="urn:microsoft.com/office/officeart/2008/layout/NameandTitleOrganizationalChart"/>
    <dgm:cxn modelId="{FEFE2E2D-AD0B-4F66-AB07-B9DA32044C0D}" type="presParOf" srcId="{3D5F5C6E-3BE2-4896-9ED0-E7049539A866}" destId="{6365EBF0-B87A-40C4-8CDC-E25FB2E188B2}" srcOrd="0" destOrd="0" presId="urn:microsoft.com/office/officeart/2008/layout/NameandTitleOrganizationalChart"/>
    <dgm:cxn modelId="{42A1CFEF-7B8A-47B7-BF2C-E492591ECBA7}" type="presParOf" srcId="{6365EBF0-B87A-40C4-8CDC-E25FB2E188B2}" destId="{6595AAD1-33CA-4705-BC0E-0FDDEBB0CCC2}" srcOrd="0" destOrd="0" presId="urn:microsoft.com/office/officeart/2008/layout/NameandTitleOrganizationalChart"/>
    <dgm:cxn modelId="{1F78C913-7B6C-43C0-8837-B5ACCD71851E}" type="presParOf" srcId="{6365EBF0-B87A-40C4-8CDC-E25FB2E188B2}" destId="{8D9A0F36-6250-4D34-83AF-68C6C56D789F}" srcOrd="1" destOrd="0" presId="urn:microsoft.com/office/officeart/2008/layout/NameandTitleOrganizationalChart"/>
    <dgm:cxn modelId="{8BE8D182-3F9B-4C36-93D3-BDC69F74C45F}" type="presParOf" srcId="{6365EBF0-B87A-40C4-8CDC-E25FB2E188B2}" destId="{BE9B9C62-BD7B-42C1-8CE4-57BC263DE553}" srcOrd="2" destOrd="0" presId="urn:microsoft.com/office/officeart/2008/layout/NameandTitleOrganizationalChart"/>
    <dgm:cxn modelId="{1BE5348B-99E9-4090-ADEC-A5A149AF9A20}" type="presParOf" srcId="{3D5F5C6E-3BE2-4896-9ED0-E7049539A866}" destId="{1CECB43E-801A-4C8D-A368-AAF0F1318BA2}" srcOrd="1" destOrd="0" presId="urn:microsoft.com/office/officeart/2008/layout/NameandTitleOrganizationalChart"/>
    <dgm:cxn modelId="{7703CCB3-1548-461A-AD59-73D61893C998}" type="presParOf" srcId="{1CECB43E-801A-4C8D-A368-AAF0F1318BA2}" destId="{0019711E-4BBA-4B8D-9614-C4E17D0D530F}" srcOrd="0" destOrd="0" presId="urn:microsoft.com/office/officeart/2008/layout/NameandTitleOrganizationalChart"/>
    <dgm:cxn modelId="{A876401A-4450-456A-A98D-1D234515DF8D}" type="presParOf" srcId="{1CECB43E-801A-4C8D-A368-AAF0F1318BA2}" destId="{90C19E95-E1C2-47C6-9105-86A94E941256}" srcOrd="1" destOrd="0" presId="urn:microsoft.com/office/officeart/2008/layout/NameandTitleOrganizationalChart"/>
    <dgm:cxn modelId="{A020F42B-385C-450A-8691-498F94B2AF4E}" type="presParOf" srcId="{90C19E95-E1C2-47C6-9105-86A94E941256}" destId="{5F26F2A6-2AAC-4EC6-8579-609CFEFD0AE9}" srcOrd="0" destOrd="0" presId="urn:microsoft.com/office/officeart/2008/layout/NameandTitleOrganizationalChart"/>
    <dgm:cxn modelId="{EEAC67B9-1366-486F-8F3B-1FCC3DF76DD8}" type="presParOf" srcId="{5F26F2A6-2AAC-4EC6-8579-609CFEFD0AE9}" destId="{B9770C4D-C460-4477-8DE9-2A3610D9A08C}" srcOrd="0" destOrd="0" presId="urn:microsoft.com/office/officeart/2008/layout/NameandTitleOrganizationalChart"/>
    <dgm:cxn modelId="{023136EF-031D-47D8-9A7F-DFD0D2EC34BE}" type="presParOf" srcId="{5F26F2A6-2AAC-4EC6-8579-609CFEFD0AE9}" destId="{EB609C58-FC20-4DED-A86E-9C14E475FEE5}" srcOrd="1" destOrd="0" presId="urn:microsoft.com/office/officeart/2008/layout/NameandTitleOrganizationalChart"/>
    <dgm:cxn modelId="{F1E9788D-67CD-4195-B70F-E746A43F180E}" type="presParOf" srcId="{5F26F2A6-2AAC-4EC6-8579-609CFEFD0AE9}" destId="{E5B6B328-11E2-4D5A-9B0F-799D88117A09}" srcOrd="2" destOrd="0" presId="urn:microsoft.com/office/officeart/2008/layout/NameandTitleOrganizationalChart"/>
    <dgm:cxn modelId="{6394B815-D4F7-4C32-A36D-45F9200F7F91}" type="presParOf" srcId="{90C19E95-E1C2-47C6-9105-86A94E941256}" destId="{88A35867-ADE0-4B41-8FAD-6FAC3FBF3E18}" srcOrd="1" destOrd="0" presId="urn:microsoft.com/office/officeart/2008/layout/NameandTitleOrganizationalChart"/>
    <dgm:cxn modelId="{F4362940-90DE-47E5-B410-4C9D8A286528}" type="presParOf" srcId="{90C19E95-E1C2-47C6-9105-86A94E941256}" destId="{15BE586B-8CE0-4597-838A-415F945334CE}" srcOrd="2" destOrd="0" presId="urn:microsoft.com/office/officeart/2008/layout/NameandTitleOrganizationalChart"/>
    <dgm:cxn modelId="{D3BD9F06-2E81-4469-8B85-98CB454C35AE}" type="presParOf" srcId="{3D5F5C6E-3BE2-4896-9ED0-E7049539A866}" destId="{BA6361CF-DE71-4E12-A6E1-DAD25FBDA509}" srcOrd="2" destOrd="0" presId="urn:microsoft.com/office/officeart/2008/layout/NameandTitleOrganizationalChart"/>
    <dgm:cxn modelId="{50F63A49-6988-499D-9DC8-EC42FB312E08}" type="presParOf" srcId="{01B0712D-0D15-4BEB-8F20-02D3CDFA73E2}" destId="{722BFCDA-1841-4BA2-ABD4-639CCAC3363A}" srcOrd="2" destOrd="0" presId="urn:microsoft.com/office/officeart/2008/layout/NameandTitleOrganizationalChart"/>
    <dgm:cxn modelId="{1D07EA46-9FA1-40F5-9852-EFA30B13649A}" type="presParOf" srcId="{01B0712D-0D15-4BEB-8F20-02D3CDFA73E2}" destId="{FFF96F51-3DCA-4BCF-898A-AA69AFA083BC}" srcOrd="3" destOrd="0" presId="urn:microsoft.com/office/officeart/2008/layout/NameandTitleOrganizationalChart"/>
    <dgm:cxn modelId="{C4B39287-B525-4471-948D-315796EC49E9}" type="presParOf" srcId="{FFF96F51-3DCA-4BCF-898A-AA69AFA083BC}" destId="{86072F16-2517-4534-BCFA-A0213D4F580F}" srcOrd="0" destOrd="0" presId="urn:microsoft.com/office/officeart/2008/layout/NameandTitleOrganizationalChart"/>
    <dgm:cxn modelId="{EC9682BF-FE97-416A-B67D-D03789E140A6}" type="presParOf" srcId="{86072F16-2517-4534-BCFA-A0213D4F580F}" destId="{E7CE4E30-FBF0-4BC6-9632-48A492E7F5EE}" srcOrd="0" destOrd="0" presId="urn:microsoft.com/office/officeart/2008/layout/NameandTitleOrganizationalChart"/>
    <dgm:cxn modelId="{C5B37F6C-33DB-4501-9104-F1275D65F34C}" type="presParOf" srcId="{86072F16-2517-4534-BCFA-A0213D4F580F}" destId="{14C1FB51-B7F4-414F-88D6-D1108E7C735A}" srcOrd="1" destOrd="0" presId="urn:microsoft.com/office/officeart/2008/layout/NameandTitleOrganizationalChart"/>
    <dgm:cxn modelId="{26979A7D-C6C2-4765-87AD-7898BDC940C9}" type="presParOf" srcId="{86072F16-2517-4534-BCFA-A0213D4F580F}" destId="{6DB0B632-0F4F-4890-BF09-322A04CE0B70}" srcOrd="2" destOrd="0" presId="urn:microsoft.com/office/officeart/2008/layout/NameandTitleOrganizationalChart"/>
    <dgm:cxn modelId="{845F4E00-6326-414B-AFFD-953D084114FA}" type="presParOf" srcId="{FFF96F51-3DCA-4BCF-898A-AA69AFA083BC}" destId="{F93ABCFF-083C-406F-8B06-E6DFC0F9FF84}" srcOrd="1" destOrd="0" presId="urn:microsoft.com/office/officeart/2008/layout/NameandTitleOrganizationalChart"/>
    <dgm:cxn modelId="{ADE3A29D-5E44-43E1-A374-033DA15E07F8}" type="presParOf" srcId="{F93ABCFF-083C-406F-8B06-E6DFC0F9FF84}" destId="{B0D1E9F6-E9C5-493C-84FD-04888979FA4B}" srcOrd="0" destOrd="0" presId="urn:microsoft.com/office/officeart/2008/layout/NameandTitleOrganizationalChart"/>
    <dgm:cxn modelId="{92A5EA9F-FBF1-4011-89BE-116F07724D81}" type="presParOf" srcId="{F93ABCFF-083C-406F-8B06-E6DFC0F9FF84}" destId="{2EFDBA7C-0398-418D-B662-34ECAE04F8B8}" srcOrd="1" destOrd="0" presId="urn:microsoft.com/office/officeart/2008/layout/NameandTitleOrganizationalChart"/>
    <dgm:cxn modelId="{64BD3499-2CD5-41B8-B481-00E40A21DDF8}" type="presParOf" srcId="{2EFDBA7C-0398-418D-B662-34ECAE04F8B8}" destId="{0D05E7FC-3810-4330-8969-ABDA7D8DFDC7}" srcOrd="0" destOrd="0" presId="urn:microsoft.com/office/officeart/2008/layout/NameandTitleOrganizationalChart"/>
    <dgm:cxn modelId="{434BD4C8-4A81-4999-AEAC-0582FF6090F6}" type="presParOf" srcId="{0D05E7FC-3810-4330-8969-ABDA7D8DFDC7}" destId="{23AA560D-515C-4661-BC98-B8756F02D084}" srcOrd="0" destOrd="0" presId="urn:microsoft.com/office/officeart/2008/layout/NameandTitleOrganizationalChart"/>
    <dgm:cxn modelId="{79C6CBAE-B51A-45C1-9A1E-7F58C262D62C}" type="presParOf" srcId="{0D05E7FC-3810-4330-8969-ABDA7D8DFDC7}" destId="{2C1D3FAE-4A65-400A-B6AE-0FEEA2A9BD02}" srcOrd="1" destOrd="0" presId="urn:microsoft.com/office/officeart/2008/layout/NameandTitleOrganizationalChart"/>
    <dgm:cxn modelId="{5D7CD252-D2C9-410D-B2BA-E1A8D116AFEE}" type="presParOf" srcId="{0D05E7FC-3810-4330-8969-ABDA7D8DFDC7}" destId="{98A5C323-4895-4D0B-942D-650C6DA054FE}" srcOrd="2" destOrd="0" presId="urn:microsoft.com/office/officeart/2008/layout/NameandTitleOrganizationalChart"/>
    <dgm:cxn modelId="{B142375E-35EA-416F-9108-B97CD12B3279}" type="presParOf" srcId="{2EFDBA7C-0398-418D-B662-34ECAE04F8B8}" destId="{4956533F-CA5F-4AE0-98B6-47FA0033BF75}" srcOrd="1" destOrd="0" presId="urn:microsoft.com/office/officeart/2008/layout/NameandTitleOrganizationalChart"/>
    <dgm:cxn modelId="{C60F6D4E-6695-4A20-8F3B-48C91427CFEC}" type="presParOf" srcId="{2EFDBA7C-0398-418D-B662-34ECAE04F8B8}" destId="{B5B4FB08-9E42-4BFD-994C-FAC4B02CA535}" srcOrd="2" destOrd="0" presId="urn:microsoft.com/office/officeart/2008/layout/NameandTitleOrganizationalChart"/>
    <dgm:cxn modelId="{595376EF-8DFD-456B-A4C3-42812B0BAEB7}" type="presParOf" srcId="{FFF96F51-3DCA-4BCF-898A-AA69AFA083BC}" destId="{571A496E-8FCC-4D89-817D-2E18ECB46852}" srcOrd="2" destOrd="0" presId="urn:microsoft.com/office/officeart/2008/layout/NameandTitleOrganizationalChart"/>
    <dgm:cxn modelId="{CEB670CA-2569-4AB4-BCC9-F6CA693C9526}" type="presParOf" srcId="{01B0712D-0D15-4BEB-8F20-02D3CDFA73E2}" destId="{4819F535-96C9-4D45-9FCA-A29CAE328955}" srcOrd="4" destOrd="0" presId="urn:microsoft.com/office/officeart/2008/layout/NameandTitleOrganizationalChart"/>
    <dgm:cxn modelId="{78866FAE-3C7B-4C72-9510-085EDEF96482}" type="presParOf" srcId="{01B0712D-0D15-4BEB-8F20-02D3CDFA73E2}" destId="{CE939FD3-E94D-45A1-9D6A-AEA70EA82F84}" srcOrd="5" destOrd="0" presId="urn:microsoft.com/office/officeart/2008/layout/NameandTitleOrganizationalChart"/>
    <dgm:cxn modelId="{CE1E64CA-6A9E-43D9-9350-6F2FE5CA72BF}" type="presParOf" srcId="{CE939FD3-E94D-45A1-9D6A-AEA70EA82F84}" destId="{B4C2F962-89C7-4CF9-8657-C5B65CA707B9}" srcOrd="0" destOrd="0" presId="urn:microsoft.com/office/officeart/2008/layout/NameandTitleOrganizationalChart"/>
    <dgm:cxn modelId="{47F38D83-3B33-48CA-AE10-B147EFFDAF13}" type="presParOf" srcId="{B4C2F962-89C7-4CF9-8657-C5B65CA707B9}" destId="{D946C1F4-D8ED-4BF2-B2E4-F6C42281FA1B}" srcOrd="0" destOrd="0" presId="urn:microsoft.com/office/officeart/2008/layout/NameandTitleOrganizationalChart"/>
    <dgm:cxn modelId="{ABB2D8BB-008E-4D81-BF78-5A304F3E9CEE}" type="presParOf" srcId="{B4C2F962-89C7-4CF9-8657-C5B65CA707B9}" destId="{B9BA64D1-7491-4B43-94C8-E2A6E589C8B6}" srcOrd="1" destOrd="0" presId="urn:microsoft.com/office/officeart/2008/layout/NameandTitleOrganizationalChart"/>
    <dgm:cxn modelId="{2FBDE16F-D622-45D3-BAB7-3B8235E9D37A}" type="presParOf" srcId="{B4C2F962-89C7-4CF9-8657-C5B65CA707B9}" destId="{3EBF2D4D-A4C4-4497-908C-DDDC0C90B4AA}" srcOrd="2" destOrd="0" presId="urn:microsoft.com/office/officeart/2008/layout/NameandTitleOrganizationalChart"/>
    <dgm:cxn modelId="{CDC1683A-1DDA-4CF0-B4D3-84EA70BA6F54}" type="presParOf" srcId="{CE939FD3-E94D-45A1-9D6A-AEA70EA82F84}" destId="{2BD4524A-F9D5-4A11-9327-054EA9635DAD}" srcOrd="1" destOrd="0" presId="urn:microsoft.com/office/officeart/2008/layout/NameandTitleOrganizationalChart"/>
    <dgm:cxn modelId="{13E967CF-DF2B-4230-8FC2-8B15C7180CB1}" type="presParOf" srcId="{2BD4524A-F9D5-4A11-9327-054EA9635DAD}" destId="{96DD9C1D-19F3-4091-BFE3-41F858B73CA7}" srcOrd="0" destOrd="0" presId="urn:microsoft.com/office/officeart/2008/layout/NameandTitleOrganizationalChart"/>
    <dgm:cxn modelId="{9F8AD8A3-FB47-4ED9-8A93-80774514726C}" type="presParOf" srcId="{2BD4524A-F9D5-4A11-9327-054EA9635DAD}" destId="{B8F0A302-2800-4AC9-AE41-8DFD8FA9C6BF}" srcOrd="1" destOrd="0" presId="urn:microsoft.com/office/officeart/2008/layout/NameandTitleOrganizationalChart"/>
    <dgm:cxn modelId="{BAE40378-A1DD-4731-8C43-A838A3CD8AB4}" type="presParOf" srcId="{B8F0A302-2800-4AC9-AE41-8DFD8FA9C6BF}" destId="{05E61EA3-4820-4C45-994E-727AF71458EF}" srcOrd="0" destOrd="0" presId="urn:microsoft.com/office/officeart/2008/layout/NameandTitleOrganizationalChart"/>
    <dgm:cxn modelId="{CE7F913C-5298-4B39-AB80-3D5E4921370B}" type="presParOf" srcId="{05E61EA3-4820-4C45-994E-727AF71458EF}" destId="{680E929B-941A-4167-AF57-C77F81F5623A}" srcOrd="0" destOrd="0" presId="urn:microsoft.com/office/officeart/2008/layout/NameandTitleOrganizationalChart"/>
    <dgm:cxn modelId="{ADC6D0BF-A70B-4FAC-BDD5-E3556AE5E400}" type="presParOf" srcId="{05E61EA3-4820-4C45-994E-727AF71458EF}" destId="{3FFA06A7-0F2D-4155-A4D6-2DF7CBB37080}" srcOrd="1" destOrd="0" presId="urn:microsoft.com/office/officeart/2008/layout/NameandTitleOrganizationalChart"/>
    <dgm:cxn modelId="{2E054954-8AD9-4A87-8D94-88C90E87AD31}" type="presParOf" srcId="{05E61EA3-4820-4C45-994E-727AF71458EF}" destId="{3246BF42-B895-4592-8790-4A7D3541C94A}" srcOrd="2" destOrd="0" presId="urn:microsoft.com/office/officeart/2008/layout/NameandTitleOrganizationalChart"/>
    <dgm:cxn modelId="{1FDA002F-2053-42F6-96D8-7504555AF052}" type="presParOf" srcId="{B8F0A302-2800-4AC9-AE41-8DFD8FA9C6BF}" destId="{1AD2DA4E-15EA-4E20-8F10-E74D46D98D56}" srcOrd="1" destOrd="0" presId="urn:microsoft.com/office/officeart/2008/layout/NameandTitleOrganizationalChart"/>
    <dgm:cxn modelId="{D43A1575-5A41-4265-82F5-C9C16C0B320B}" type="presParOf" srcId="{B8F0A302-2800-4AC9-AE41-8DFD8FA9C6BF}" destId="{3E3EC7AF-D1FD-4537-A866-3270CB5CA33F}" srcOrd="2" destOrd="0" presId="urn:microsoft.com/office/officeart/2008/layout/NameandTitleOrganizationalChart"/>
    <dgm:cxn modelId="{BB4377FB-BCA3-4EB5-AD25-A6EDC7432A09}" type="presParOf" srcId="{CE939FD3-E94D-45A1-9D6A-AEA70EA82F84}" destId="{6BE7DAAE-3726-4E2C-B6AE-AE2F07B83C7E}" srcOrd="2" destOrd="0" presId="urn:microsoft.com/office/officeart/2008/layout/NameandTitleOrganizationalChart"/>
    <dgm:cxn modelId="{CC4FB2F3-D4E5-49BC-96FD-8EC54800208E}" type="presParOf" srcId="{01B0712D-0D15-4BEB-8F20-02D3CDFA73E2}" destId="{78977228-4C83-40E3-A3C4-45AE932E3639}" srcOrd="6" destOrd="0" presId="urn:microsoft.com/office/officeart/2008/layout/NameandTitleOrganizationalChart"/>
    <dgm:cxn modelId="{80B9A062-FACA-4522-B077-54C431DC1FBC}" type="presParOf" srcId="{01B0712D-0D15-4BEB-8F20-02D3CDFA73E2}" destId="{B34B15DC-1025-4885-BB75-E6F73629C970}" srcOrd="7" destOrd="0" presId="urn:microsoft.com/office/officeart/2008/layout/NameandTitleOrganizationalChart"/>
    <dgm:cxn modelId="{76B46FA4-7A0B-4889-9626-FA36F6854D1A}" type="presParOf" srcId="{B34B15DC-1025-4885-BB75-E6F73629C970}" destId="{CB9D5E43-FA1D-4EDB-8943-1074AB6A58D8}" srcOrd="0" destOrd="0" presId="urn:microsoft.com/office/officeart/2008/layout/NameandTitleOrganizationalChart"/>
    <dgm:cxn modelId="{76C396B1-5D27-4EB4-B1A5-3542DDE6025D}" type="presParOf" srcId="{CB9D5E43-FA1D-4EDB-8943-1074AB6A58D8}" destId="{C503683A-E033-43DF-BAE4-FED7D3ECBD8D}" srcOrd="0" destOrd="0" presId="urn:microsoft.com/office/officeart/2008/layout/NameandTitleOrganizationalChart"/>
    <dgm:cxn modelId="{7745003B-0328-41B6-B885-D375C25A9191}" type="presParOf" srcId="{CB9D5E43-FA1D-4EDB-8943-1074AB6A58D8}" destId="{C27A4947-4779-45EA-A12C-80D0958095C0}" srcOrd="1" destOrd="0" presId="urn:microsoft.com/office/officeart/2008/layout/NameandTitleOrganizationalChart"/>
    <dgm:cxn modelId="{DFB4D0F1-B1D3-48DE-8590-6B7779B733B9}" type="presParOf" srcId="{CB9D5E43-FA1D-4EDB-8943-1074AB6A58D8}" destId="{740FB0BE-D637-4C89-B880-7E2D1C048B86}" srcOrd="2" destOrd="0" presId="urn:microsoft.com/office/officeart/2008/layout/NameandTitleOrganizationalChart"/>
    <dgm:cxn modelId="{CA9120C2-3DB5-4BC1-95ED-493EECEF61EA}" type="presParOf" srcId="{B34B15DC-1025-4885-BB75-E6F73629C970}" destId="{64691967-5746-4008-BAE3-20ADEFEC7532}" srcOrd="1" destOrd="0" presId="urn:microsoft.com/office/officeart/2008/layout/NameandTitleOrganizationalChart"/>
    <dgm:cxn modelId="{4966D581-5BEC-4A1F-BFC9-6C98D72DBFBE}" type="presParOf" srcId="{64691967-5746-4008-BAE3-20ADEFEC7532}" destId="{48D69E69-83D4-4861-9C3F-A1E561790CC3}" srcOrd="0" destOrd="0" presId="urn:microsoft.com/office/officeart/2008/layout/NameandTitleOrganizationalChart"/>
    <dgm:cxn modelId="{203EB3A2-7C65-46D4-A708-431EAC3D4817}" type="presParOf" srcId="{64691967-5746-4008-BAE3-20ADEFEC7532}" destId="{4DD89B64-8F1D-4D8D-BB22-B80420770EDD}" srcOrd="1" destOrd="0" presId="urn:microsoft.com/office/officeart/2008/layout/NameandTitleOrganizationalChart"/>
    <dgm:cxn modelId="{3C1C7E64-DDBC-48EB-B55A-709C73862518}" type="presParOf" srcId="{4DD89B64-8F1D-4D8D-BB22-B80420770EDD}" destId="{E4FCE6F1-D544-428E-9E21-43BBED4B97A1}" srcOrd="0" destOrd="0" presId="urn:microsoft.com/office/officeart/2008/layout/NameandTitleOrganizationalChart"/>
    <dgm:cxn modelId="{CA554913-FF84-4E31-8EC0-3D9549F46C20}" type="presParOf" srcId="{E4FCE6F1-D544-428E-9E21-43BBED4B97A1}" destId="{4760FCDD-71B4-4825-BA5C-2C023CDE4AF2}" srcOrd="0" destOrd="0" presId="urn:microsoft.com/office/officeart/2008/layout/NameandTitleOrganizationalChart"/>
    <dgm:cxn modelId="{3BF85547-492C-4F14-839F-74CD5A9818F2}" type="presParOf" srcId="{E4FCE6F1-D544-428E-9E21-43BBED4B97A1}" destId="{A771AE18-FB50-4D21-BA16-BBACA6F7E520}" srcOrd="1" destOrd="0" presId="urn:microsoft.com/office/officeart/2008/layout/NameandTitleOrganizationalChart"/>
    <dgm:cxn modelId="{D96C7004-CBB8-4D88-98A3-BB5D590CFD44}" type="presParOf" srcId="{E4FCE6F1-D544-428E-9E21-43BBED4B97A1}" destId="{3F10F7B7-6A1B-4147-AE3C-B63A12BAE194}" srcOrd="2" destOrd="0" presId="urn:microsoft.com/office/officeart/2008/layout/NameandTitleOrganizationalChart"/>
    <dgm:cxn modelId="{3ADE0245-3585-4E8D-8E1B-12BF7C75EDEF}" type="presParOf" srcId="{4DD89B64-8F1D-4D8D-BB22-B80420770EDD}" destId="{56AB291A-999A-4504-9371-4F4E2A11ACF4}" srcOrd="1" destOrd="0" presId="urn:microsoft.com/office/officeart/2008/layout/NameandTitleOrganizationalChart"/>
    <dgm:cxn modelId="{1DD8581A-1525-41CC-9119-929E33EC61A1}" type="presParOf" srcId="{4DD89B64-8F1D-4D8D-BB22-B80420770EDD}" destId="{A2002754-102B-4D70-89F7-169C7BD0BD20}" srcOrd="2" destOrd="0" presId="urn:microsoft.com/office/officeart/2008/layout/NameandTitleOrganizationalChart"/>
    <dgm:cxn modelId="{8502CCDB-2D89-4FD6-9B18-B009D748697F}" type="presParOf" srcId="{B34B15DC-1025-4885-BB75-E6F73629C970}" destId="{D2F588DF-3DD7-4FA1-A3BC-F3DBBB46F5A1}" srcOrd="2" destOrd="0" presId="urn:microsoft.com/office/officeart/2008/layout/NameandTitleOrganizationalChart"/>
    <dgm:cxn modelId="{0B9D8B0A-6D48-4436-B2D4-ACF542DAC02F}" type="presParOf" srcId="{01B0712D-0D15-4BEB-8F20-02D3CDFA73E2}" destId="{B7CC440C-1D48-49D5-A514-C97293B9DBBB}" srcOrd="8" destOrd="0" presId="urn:microsoft.com/office/officeart/2008/layout/NameandTitleOrganizationalChart"/>
    <dgm:cxn modelId="{866DCFE6-7FD2-49F4-961C-899E11A9F4A2}" type="presParOf" srcId="{01B0712D-0D15-4BEB-8F20-02D3CDFA73E2}" destId="{538D891E-6EAD-489E-8EBD-3D28B398C3F4}" srcOrd="9" destOrd="0" presId="urn:microsoft.com/office/officeart/2008/layout/NameandTitleOrganizationalChart"/>
    <dgm:cxn modelId="{5FF843CA-0CA8-4223-AA92-4190B229AB20}" type="presParOf" srcId="{538D891E-6EAD-489E-8EBD-3D28B398C3F4}" destId="{70D94BAE-149E-4246-B4D3-2B40683BC312}" srcOrd="0" destOrd="0" presId="urn:microsoft.com/office/officeart/2008/layout/NameandTitleOrganizationalChart"/>
    <dgm:cxn modelId="{ED0E1750-61E7-4FD9-BE9E-7E4F57360FD2}" type="presParOf" srcId="{70D94BAE-149E-4246-B4D3-2B40683BC312}" destId="{15163753-C1E3-4ED3-BB3D-0533A04879F4}" srcOrd="0" destOrd="0" presId="urn:microsoft.com/office/officeart/2008/layout/NameandTitleOrganizationalChart"/>
    <dgm:cxn modelId="{BD0DBF73-9669-40C8-9EFC-BCCBEA7C97AB}" type="presParOf" srcId="{70D94BAE-149E-4246-B4D3-2B40683BC312}" destId="{5E5A307B-4CFD-43CC-AE34-52F4AB41F2C7}" srcOrd="1" destOrd="0" presId="urn:microsoft.com/office/officeart/2008/layout/NameandTitleOrganizationalChart"/>
    <dgm:cxn modelId="{11C655A1-E4C8-4C42-8467-43F0712B9A56}" type="presParOf" srcId="{70D94BAE-149E-4246-B4D3-2B40683BC312}" destId="{46DF5E6E-DBFD-4309-8B3C-F9884A245C97}" srcOrd="2" destOrd="0" presId="urn:microsoft.com/office/officeart/2008/layout/NameandTitleOrganizationalChart"/>
    <dgm:cxn modelId="{0C812432-69B7-43D3-BBD6-DDD6688F45F9}" type="presParOf" srcId="{538D891E-6EAD-489E-8EBD-3D28B398C3F4}" destId="{F6E939CC-52E4-4ECD-B1FA-19983248E105}" srcOrd="1" destOrd="0" presId="urn:microsoft.com/office/officeart/2008/layout/NameandTitleOrganizationalChart"/>
    <dgm:cxn modelId="{0DADE05B-FED0-4877-96CA-0A40845BDF1D}" type="presParOf" srcId="{F6E939CC-52E4-4ECD-B1FA-19983248E105}" destId="{8ECB97EA-CCCF-411E-8BA3-9725BC82002F}" srcOrd="0" destOrd="0" presId="urn:microsoft.com/office/officeart/2008/layout/NameandTitleOrganizationalChart"/>
    <dgm:cxn modelId="{3676A26A-FB77-4AB4-AB22-669A354CEE75}" type="presParOf" srcId="{F6E939CC-52E4-4ECD-B1FA-19983248E105}" destId="{20AFE7AD-55FA-4667-BB54-2E92D53231D7}" srcOrd="1" destOrd="0" presId="urn:microsoft.com/office/officeart/2008/layout/NameandTitleOrganizationalChart"/>
    <dgm:cxn modelId="{3827C62F-1EC9-4A47-936F-F47DA83DB065}" type="presParOf" srcId="{20AFE7AD-55FA-4667-BB54-2E92D53231D7}" destId="{D345E1DF-3F2E-44A1-A737-FDD95B62B1EE}" srcOrd="0" destOrd="0" presId="urn:microsoft.com/office/officeart/2008/layout/NameandTitleOrganizationalChart"/>
    <dgm:cxn modelId="{DA0727F3-0409-41D7-B97C-B8AF2C38CA56}" type="presParOf" srcId="{D345E1DF-3F2E-44A1-A737-FDD95B62B1EE}" destId="{30D93D17-0281-43EB-AA39-F2FF77E2C29B}" srcOrd="0" destOrd="0" presId="urn:microsoft.com/office/officeart/2008/layout/NameandTitleOrganizationalChart"/>
    <dgm:cxn modelId="{43AFBF48-2921-412B-AFD0-3FDFBE0C06D9}" type="presParOf" srcId="{D345E1DF-3F2E-44A1-A737-FDD95B62B1EE}" destId="{9D2A159A-7B41-403B-8A97-9F274314D4E6}" srcOrd="1" destOrd="0" presId="urn:microsoft.com/office/officeart/2008/layout/NameandTitleOrganizationalChart"/>
    <dgm:cxn modelId="{1A5243B8-0AC5-4D12-9B58-459818E05D54}" type="presParOf" srcId="{D345E1DF-3F2E-44A1-A737-FDD95B62B1EE}" destId="{8B592E9E-74E4-4746-B538-E8BCB7FC30E9}" srcOrd="2" destOrd="0" presId="urn:microsoft.com/office/officeart/2008/layout/NameandTitleOrganizationalChart"/>
    <dgm:cxn modelId="{A65B777B-EE8E-4A03-9FE2-5333355DF28B}" type="presParOf" srcId="{20AFE7AD-55FA-4667-BB54-2E92D53231D7}" destId="{AA7CF980-30D9-4DF0-8C3C-E7EA6DA6C096}" srcOrd="1" destOrd="0" presId="urn:microsoft.com/office/officeart/2008/layout/NameandTitleOrganizationalChart"/>
    <dgm:cxn modelId="{0401ACFD-9B9A-4C81-B7C4-641BF188C693}" type="presParOf" srcId="{20AFE7AD-55FA-4667-BB54-2E92D53231D7}" destId="{241FD234-45EF-46DA-9AC8-89138526F169}" srcOrd="2" destOrd="0" presId="urn:microsoft.com/office/officeart/2008/layout/NameandTitleOrganizationalChart"/>
    <dgm:cxn modelId="{8F79A77B-F58A-42B0-AE39-CB21CCD118C9}" type="presParOf" srcId="{538D891E-6EAD-489E-8EBD-3D28B398C3F4}" destId="{291C7E5C-7406-466A-B8E8-336B3919B2C5}" srcOrd="2" destOrd="0" presId="urn:microsoft.com/office/officeart/2008/layout/NameandTitleOrganizationalChart"/>
    <dgm:cxn modelId="{B7ACC3FE-B883-43A0-8DA7-B8EECBAEFDD4}" type="presParOf" srcId="{1D088978-AA80-4B20-83F5-37E79150E03F}" destId="{5FF88265-39DB-452D-ADAB-32F2DC606A6C}" srcOrd="2" destOrd="0" presId="urn:microsoft.com/office/officeart/2008/layout/NameandTitleOrganizationalChart"/>
    <dgm:cxn modelId="{394C630B-63E9-42C7-BC1E-2928EEB9FFFE}" type="presParOf" srcId="{B9EEDE40-6384-4E68-B8AC-A2DF36785CA0}" destId="{026D5A25-1298-4DA8-9F42-4938663C1616}" srcOrd="2" destOrd="0" presId="urn:microsoft.com/office/officeart/2008/layout/NameandTitleOrganizationalChart"/>
    <dgm:cxn modelId="{A4189AFB-E5AC-4F25-89E1-45E1E3E6767B}" type="presParOf" srcId="{B920CEB0-752A-4AA7-B2D4-3D8931C44FA7}" destId="{165B05DA-0ED1-4463-88ED-AF4CE3D9C64A}"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4B3174-39EF-4278-B853-034A7EB052EA}" type="doc">
      <dgm:prSet loTypeId="urn:microsoft.com/office/officeart/2008/layout/NameandTitleOrganizationalChart" loCatId="hierarchy" qsTypeId="urn:microsoft.com/office/officeart/2005/8/quickstyle/simple1" qsCatId="simple" csTypeId="urn:microsoft.com/office/officeart/2005/8/colors/accent0_3" csCatId="mainScheme" phldr="1"/>
      <dgm:spPr/>
      <dgm:t>
        <a:bodyPr/>
        <a:lstStyle/>
        <a:p>
          <a:endParaRPr lang="hu-HU"/>
        </a:p>
      </dgm:t>
    </dgm:pt>
    <dgm:pt modelId="{5C841F2E-9E24-4E04-A834-647A93DACED4}">
      <dgm:prSet custT="1"/>
      <dgm:spPr/>
      <dgm:t>
        <a:bodyPr/>
        <a:lstStyle/>
        <a:p>
          <a:pPr rtl="0"/>
          <a:r>
            <a:rPr lang="ru-RU" sz="1400" b="1" dirty="0">
              <a:latin typeface="Segoe UI" panose="020B0502040204020203" pitchFamily="34" charset="0"/>
              <a:ea typeface="Segoe UI" panose="020B0502040204020203" pitchFamily="34" charset="0"/>
              <a:cs typeface="Segoe UI" panose="020B0502040204020203" pitchFamily="34" charset="0"/>
            </a:rPr>
            <a:t>Бюджетные организации </a:t>
          </a:r>
          <a:r>
            <a:rPr lang="hu-HU" sz="1400" b="1" dirty="0">
              <a:latin typeface="Segoe UI" panose="020B0502040204020203" pitchFamily="34" charset="0"/>
              <a:ea typeface="Segoe UI" panose="020B0502040204020203" pitchFamily="34" charset="0"/>
              <a:cs typeface="Segoe UI" panose="020B0502040204020203" pitchFamily="34" charset="0"/>
            </a:rPr>
            <a:t>(</a:t>
          </a:r>
          <a:r>
            <a:rPr lang="ru-RU" sz="1400" b="1" dirty="0">
              <a:latin typeface="Segoe UI" panose="020B0502040204020203" pitchFamily="34" charset="0"/>
              <a:ea typeface="Segoe UI" panose="020B0502040204020203" pitchFamily="34" charset="0"/>
              <a:cs typeface="Segoe UI" panose="020B0502040204020203" pitchFamily="34" charset="0"/>
            </a:rPr>
            <a:t>регулируют свой бюджет</a:t>
          </a:r>
          <a:r>
            <a:rPr lang="hu-HU" sz="1400" b="1" dirty="0">
              <a:latin typeface="Segoe UI" panose="020B0502040204020203" pitchFamily="34" charset="0"/>
              <a:ea typeface="Segoe UI" panose="020B0502040204020203" pitchFamily="34" charset="0"/>
              <a:cs typeface="Segoe UI" panose="020B0502040204020203" pitchFamily="34" charset="0"/>
            </a:rPr>
            <a:t>)</a:t>
          </a:r>
          <a:endParaRPr lang="hu-HU" sz="1400" dirty="0">
            <a:latin typeface="Segoe UI" panose="020B0502040204020203" pitchFamily="34" charset="0"/>
            <a:ea typeface="Segoe UI" panose="020B0502040204020203" pitchFamily="34" charset="0"/>
            <a:cs typeface="Segoe UI" panose="020B0502040204020203" pitchFamily="34" charset="0"/>
          </a:endParaRPr>
        </a:p>
      </dgm:t>
    </dgm:pt>
    <dgm:pt modelId="{E0C7487D-CB6A-4A8E-8EDB-196B2DCBF013}" type="parTrans" cxnId="{4017AD82-1D97-4A65-9CF8-AF81CBC2EEE2}">
      <dgm:prSet/>
      <dgm:spPr/>
      <dgm:t>
        <a:bodyPr/>
        <a:lstStyle/>
        <a:p>
          <a:endParaRPr lang="hu-HU"/>
        </a:p>
      </dgm:t>
    </dgm:pt>
    <dgm:pt modelId="{C2F65E40-FB78-469B-A239-9AB2F61F378F}" type="sibTrans" cxnId="{4017AD82-1D97-4A65-9CF8-AF81CBC2EEE2}">
      <dgm:prSet/>
      <dgm:spPr/>
      <dgm:t>
        <a:bodyPr/>
        <a:lstStyle/>
        <a:p>
          <a:endParaRPr lang="hu-HU"/>
        </a:p>
      </dgm:t>
    </dgm:pt>
    <dgm:pt modelId="{945FF854-AA29-4F75-BC44-0C7C766AEC50}">
      <dgm:prSet custT="1"/>
      <dgm:spPr/>
      <dgm:t>
        <a:bodyPr/>
        <a:lstStyle/>
        <a:p>
          <a:pPr rtl="0"/>
          <a:r>
            <a:rPr lang="ru-RU" sz="1400" b="1" dirty="0">
              <a:latin typeface="Segoe UI" panose="020B0502040204020203" pitchFamily="34" charset="0"/>
              <a:ea typeface="Segoe UI" panose="020B0502040204020203" pitchFamily="34" charset="0"/>
              <a:cs typeface="Segoe UI" panose="020B0502040204020203" pitchFamily="34" charset="0"/>
            </a:rPr>
            <a:t>Поправки в течение года</a:t>
          </a:r>
          <a:endParaRPr lang="hu-HU" sz="1400" dirty="0">
            <a:latin typeface="Segoe UI" panose="020B0502040204020203" pitchFamily="34" charset="0"/>
            <a:ea typeface="Segoe UI" panose="020B0502040204020203" pitchFamily="34" charset="0"/>
            <a:cs typeface="Segoe UI" panose="020B0502040204020203" pitchFamily="34" charset="0"/>
          </a:endParaRPr>
        </a:p>
      </dgm:t>
    </dgm:pt>
    <dgm:pt modelId="{ADF8B66C-5B2F-4436-BAA8-5CFA9B004281}" type="parTrans" cxnId="{714C890F-4D8C-4DC5-AB6A-4214F084467E}">
      <dgm:prSet/>
      <dgm:spPr/>
      <dgm:t>
        <a:bodyPr/>
        <a:lstStyle/>
        <a:p>
          <a:endParaRPr lang="hu-HU"/>
        </a:p>
      </dgm:t>
    </dgm:pt>
    <dgm:pt modelId="{C3FE43CA-2486-42FC-A646-3CAF44C0DF47}" type="sibTrans" cxnId="{714C890F-4D8C-4DC5-AB6A-4214F084467E}">
      <dgm:prSet/>
      <dgm:spPr/>
      <dgm:t>
        <a:bodyPr/>
        <a:lstStyle/>
        <a:p>
          <a:endParaRPr lang="hu-HU"/>
        </a:p>
      </dgm:t>
    </dgm:pt>
    <dgm:pt modelId="{68E0FAFA-1DF1-4457-9506-C7EA0ECBB8D0}">
      <dgm:prSet custT="1"/>
      <dgm:spPr/>
      <dgm:t>
        <a:bodyPr/>
        <a:lstStyle/>
        <a:p>
          <a:pPr rtl="0"/>
          <a:r>
            <a:rPr lang="ru-RU" sz="1300" b="1" dirty="0">
              <a:latin typeface="Segoe UI" panose="020B0502040204020203" pitchFamily="34" charset="0"/>
              <a:ea typeface="Segoe UI" panose="020B0502040204020203" pitchFamily="34" charset="0"/>
              <a:cs typeface="Segoe UI" panose="020B0502040204020203" pitchFamily="34" charset="0"/>
            </a:rPr>
            <a:t>Парламент (поправки в законы</a:t>
          </a:r>
          <a:r>
            <a:rPr lang="hu-HU" sz="1300" b="1" dirty="0">
              <a:latin typeface="Segoe UI" panose="020B0502040204020203" pitchFamily="34" charset="0"/>
              <a:ea typeface="Segoe UI" panose="020B0502040204020203" pitchFamily="34" charset="0"/>
              <a:cs typeface="Segoe UI" panose="020B0502040204020203" pitchFamily="34" charset="0"/>
            </a:rPr>
            <a:t>)</a:t>
          </a:r>
          <a:endParaRPr lang="hu-HU" sz="1300" dirty="0">
            <a:latin typeface="Segoe UI" panose="020B0502040204020203" pitchFamily="34" charset="0"/>
            <a:ea typeface="Segoe UI" panose="020B0502040204020203" pitchFamily="34" charset="0"/>
            <a:cs typeface="Segoe UI" panose="020B0502040204020203" pitchFamily="34" charset="0"/>
          </a:endParaRPr>
        </a:p>
      </dgm:t>
    </dgm:pt>
    <dgm:pt modelId="{D10D37E8-2FDB-4E16-A571-68437B88C639}" type="parTrans" cxnId="{1C0E7B3B-EE93-4647-A158-ABED9BD0531D}">
      <dgm:prSet/>
      <dgm:spPr/>
      <dgm:t>
        <a:bodyPr/>
        <a:lstStyle/>
        <a:p>
          <a:endParaRPr lang="hu-HU"/>
        </a:p>
      </dgm:t>
    </dgm:pt>
    <dgm:pt modelId="{72EC42B5-4277-4A19-84A1-95605E872B24}" type="sibTrans" cxnId="{1C0E7B3B-EE93-4647-A158-ABED9BD0531D}">
      <dgm:prSet/>
      <dgm:spPr/>
      <dgm:t>
        <a:bodyPr/>
        <a:lstStyle/>
        <a:p>
          <a:endParaRPr lang="hu-HU"/>
        </a:p>
      </dgm:t>
    </dgm:pt>
    <dgm:pt modelId="{AC224AB3-6DC6-4E78-BD7C-1091F8849B43}">
      <dgm:prSet custT="1"/>
      <dgm:spPr/>
      <dgm:t>
        <a:bodyPr/>
        <a:lstStyle/>
        <a:p>
          <a:pPr rtl="0"/>
          <a:r>
            <a:rPr lang="ru-RU" sz="1300" b="1" dirty="0">
              <a:latin typeface="Segoe UI" panose="020B0502040204020203" pitchFamily="34" charset="0"/>
              <a:ea typeface="Segoe UI" panose="020B0502040204020203" pitchFamily="34" charset="0"/>
              <a:cs typeface="Segoe UI" panose="020B0502040204020203" pitchFamily="34" charset="0"/>
            </a:rPr>
            <a:t>разделы</a:t>
          </a:r>
          <a:r>
            <a:rPr lang="hu-HU" sz="1300" b="1" dirty="0">
              <a:latin typeface="Segoe UI" panose="020B0502040204020203" pitchFamily="34" charset="0"/>
              <a:ea typeface="Segoe UI" panose="020B0502040204020203" pitchFamily="34" charset="0"/>
              <a:cs typeface="Segoe UI" panose="020B0502040204020203" pitchFamily="34" charset="0"/>
            </a:rPr>
            <a:t> (</a:t>
          </a:r>
          <a:r>
            <a:rPr lang="ru-RU" sz="1300" b="1" dirty="0">
              <a:latin typeface="Segoe UI" panose="020B0502040204020203" pitchFamily="34" charset="0"/>
              <a:ea typeface="Segoe UI" panose="020B0502040204020203" pitchFamily="34" charset="0"/>
              <a:cs typeface="Segoe UI" panose="020B0502040204020203" pitchFamily="34" charset="0"/>
            </a:rPr>
            <a:t>изменения в пределах полномочий</a:t>
          </a:r>
          <a:r>
            <a:rPr lang="hu-HU" sz="1300" b="1" dirty="0">
              <a:latin typeface="Segoe UI" panose="020B0502040204020203" pitchFamily="34" charset="0"/>
              <a:ea typeface="Segoe UI" panose="020B0502040204020203" pitchFamily="34" charset="0"/>
              <a:cs typeface="Segoe UI" panose="020B0502040204020203" pitchFamily="34" charset="0"/>
            </a:rPr>
            <a:t>)</a:t>
          </a:r>
          <a:endParaRPr lang="hu-HU" sz="1300" dirty="0">
            <a:latin typeface="Segoe UI" panose="020B0502040204020203" pitchFamily="34" charset="0"/>
            <a:ea typeface="Segoe UI" panose="020B0502040204020203" pitchFamily="34" charset="0"/>
            <a:cs typeface="Segoe UI" panose="020B0502040204020203" pitchFamily="34" charset="0"/>
          </a:endParaRPr>
        </a:p>
      </dgm:t>
    </dgm:pt>
    <dgm:pt modelId="{EC317DF7-4677-4E74-BC26-2AEA6BF3B208}" type="parTrans" cxnId="{9161DFB1-E68F-4E77-85EC-DEFD918C2790}">
      <dgm:prSet/>
      <dgm:spPr/>
      <dgm:t>
        <a:bodyPr/>
        <a:lstStyle/>
        <a:p>
          <a:endParaRPr lang="hu-HU"/>
        </a:p>
      </dgm:t>
    </dgm:pt>
    <dgm:pt modelId="{D4DD5054-354C-45CA-9246-4FB6ADE8B344}" type="sibTrans" cxnId="{9161DFB1-E68F-4E77-85EC-DEFD918C2790}">
      <dgm:prSet/>
      <dgm:spPr/>
      <dgm:t>
        <a:bodyPr/>
        <a:lstStyle/>
        <a:p>
          <a:endParaRPr lang="hu-HU"/>
        </a:p>
      </dgm:t>
    </dgm:pt>
    <dgm:pt modelId="{8E2F4006-8AB3-4B2A-85A9-16DC557B3878}">
      <dgm:prSet custT="1"/>
      <dgm:spPr/>
      <dgm:t>
        <a:bodyPr/>
        <a:lstStyle/>
        <a:p>
          <a:pPr rtl="0"/>
          <a:r>
            <a:rPr lang="ru-RU" sz="1300" b="1" dirty="0">
              <a:latin typeface="Segoe UI" panose="020B0502040204020203" pitchFamily="34" charset="0"/>
              <a:ea typeface="Segoe UI" panose="020B0502040204020203" pitchFamily="34" charset="0"/>
              <a:cs typeface="Segoe UI" panose="020B0502040204020203" pitchFamily="34" charset="0"/>
            </a:rPr>
            <a:t>Организации</a:t>
          </a:r>
          <a:r>
            <a:rPr lang="hu-HU" sz="1300" b="1" dirty="0">
              <a:latin typeface="Segoe UI" panose="020B0502040204020203" pitchFamily="34" charset="0"/>
              <a:ea typeface="Segoe UI" panose="020B0502040204020203" pitchFamily="34" charset="0"/>
              <a:cs typeface="Segoe UI" panose="020B0502040204020203" pitchFamily="34" charset="0"/>
            </a:rPr>
            <a:t> (</a:t>
          </a:r>
          <a:r>
            <a:rPr lang="ru-RU" sz="1300" b="1" dirty="0">
              <a:latin typeface="Segoe UI" panose="020B0502040204020203" pitchFamily="34" charset="0"/>
              <a:ea typeface="Segoe UI" panose="020B0502040204020203" pitchFamily="34" charset="0"/>
              <a:cs typeface="Segoe UI" panose="020B0502040204020203" pitchFamily="34" charset="0"/>
            </a:rPr>
            <a:t>изменения в пределах полномочий</a:t>
          </a:r>
          <a:r>
            <a:rPr lang="hu-HU" sz="1300" b="1" dirty="0">
              <a:latin typeface="Segoe UI" panose="020B0502040204020203" pitchFamily="34" charset="0"/>
              <a:ea typeface="Segoe UI" panose="020B0502040204020203" pitchFamily="34" charset="0"/>
              <a:cs typeface="Segoe UI" panose="020B0502040204020203" pitchFamily="34" charset="0"/>
            </a:rPr>
            <a:t>)</a:t>
          </a:r>
          <a:endParaRPr lang="hu-HU" sz="1300" dirty="0">
            <a:latin typeface="Segoe UI" panose="020B0502040204020203" pitchFamily="34" charset="0"/>
            <a:ea typeface="Segoe UI" panose="020B0502040204020203" pitchFamily="34" charset="0"/>
            <a:cs typeface="Segoe UI" panose="020B0502040204020203" pitchFamily="34" charset="0"/>
          </a:endParaRPr>
        </a:p>
      </dgm:t>
    </dgm:pt>
    <dgm:pt modelId="{972CF235-8E11-49B2-B047-57FB885695FE}" type="parTrans" cxnId="{A7D25C69-8E45-44A0-B995-2003A9106637}">
      <dgm:prSet/>
      <dgm:spPr/>
      <dgm:t>
        <a:bodyPr/>
        <a:lstStyle/>
        <a:p>
          <a:endParaRPr lang="hu-HU"/>
        </a:p>
      </dgm:t>
    </dgm:pt>
    <dgm:pt modelId="{CABFC2DD-F27F-4CC3-AA73-EE7A1E58A79F}" type="sibTrans" cxnId="{A7D25C69-8E45-44A0-B995-2003A9106637}">
      <dgm:prSet/>
      <dgm:spPr/>
      <dgm:t>
        <a:bodyPr/>
        <a:lstStyle/>
        <a:p>
          <a:endParaRPr lang="hu-HU"/>
        </a:p>
      </dgm:t>
    </dgm:pt>
    <dgm:pt modelId="{47E0C24C-7CC4-4F85-805D-E3AACA34264D}">
      <dgm:prSet custT="1"/>
      <dgm:spPr/>
      <dgm:t>
        <a:bodyPr/>
        <a:lstStyle/>
        <a:p>
          <a:pPr rtl="0"/>
          <a:r>
            <a:rPr lang="ru-RU" sz="1300" b="1" dirty="0">
              <a:latin typeface="Segoe UI" panose="020B0502040204020203" pitchFamily="34" charset="0"/>
              <a:ea typeface="Segoe UI" panose="020B0502040204020203" pitchFamily="34" charset="0"/>
              <a:cs typeface="Segoe UI" panose="020B0502040204020203" pitchFamily="34" charset="0"/>
            </a:rPr>
            <a:t>Правительство </a:t>
          </a:r>
          <a:r>
            <a:rPr lang="hu-HU" sz="1300" b="1" dirty="0">
              <a:latin typeface="Segoe UI" panose="020B0502040204020203" pitchFamily="34" charset="0"/>
              <a:ea typeface="Segoe UI" panose="020B0502040204020203" pitchFamily="34" charset="0"/>
              <a:cs typeface="Segoe UI" panose="020B0502040204020203" pitchFamily="34" charset="0"/>
            </a:rPr>
            <a:t> (</a:t>
          </a:r>
          <a:r>
            <a:rPr lang="ru-RU" sz="1300" b="1" dirty="0">
              <a:latin typeface="Segoe UI" panose="020B0502040204020203" pitchFamily="34" charset="0"/>
              <a:ea typeface="Segoe UI" panose="020B0502040204020203" pitchFamily="34" charset="0"/>
              <a:cs typeface="Segoe UI" panose="020B0502040204020203" pitchFamily="34" charset="0"/>
            </a:rPr>
            <a:t>изменения через Постановление Правительства</a:t>
          </a:r>
          <a:r>
            <a:rPr lang="hu-HU" sz="1300" b="1" dirty="0">
              <a:latin typeface="Segoe UI" panose="020B0502040204020203" pitchFamily="34" charset="0"/>
              <a:ea typeface="Segoe UI" panose="020B0502040204020203" pitchFamily="34" charset="0"/>
              <a:cs typeface="Segoe UI" panose="020B0502040204020203" pitchFamily="34" charset="0"/>
            </a:rPr>
            <a:t>)</a:t>
          </a:r>
          <a:endParaRPr lang="hu-HU" sz="1300" dirty="0">
            <a:latin typeface="Segoe UI" panose="020B0502040204020203" pitchFamily="34" charset="0"/>
            <a:ea typeface="Segoe UI" panose="020B0502040204020203" pitchFamily="34" charset="0"/>
            <a:cs typeface="Segoe UI" panose="020B0502040204020203" pitchFamily="34" charset="0"/>
          </a:endParaRPr>
        </a:p>
      </dgm:t>
    </dgm:pt>
    <dgm:pt modelId="{48BFA911-75FC-42F5-9229-94077ABF9D01}" type="parTrans" cxnId="{AB4AC4A0-C911-4A04-9265-92751097598B}">
      <dgm:prSet/>
      <dgm:spPr/>
      <dgm:t>
        <a:bodyPr/>
        <a:lstStyle/>
        <a:p>
          <a:endParaRPr lang="hu-HU"/>
        </a:p>
      </dgm:t>
    </dgm:pt>
    <dgm:pt modelId="{F668022B-20A4-4B0B-B7FE-7F55FC281E52}" type="sibTrans" cxnId="{AB4AC4A0-C911-4A04-9265-92751097598B}">
      <dgm:prSet/>
      <dgm:spPr/>
      <dgm:t>
        <a:bodyPr/>
        <a:lstStyle/>
        <a:p>
          <a:endParaRPr lang="hu-HU"/>
        </a:p>
      </dgm:t>
    </dgm:pt>
    <dgm:pt modelId="{4ABCF449-211F-485B-A3C0-D77044D76E02}">
      <dgm:prSet custT="1"/>
      <dgm:spPr/>
      <dgm:t>
        <a:bodyPr/>
        <a:lstStyle/>
        <a:p>
          <a:pPr rtl="0"/>
          <a:r>
            <a:rPr lang="ru-RU" sz="1400" b="1" dirty="0">
              <a:latin typeface="Segoe UI" panose="020B0502040204020203" pitchFamily="34" charset="0"/>
              <a:ea typeface="Segoe UI" panose="020B0502040204020203" pitchFamily="34" charset="0"/>
              <a:cs typeface="Segoe UI" panose="020B0502040204020203" pitchFamily="34" charset="0"/>
            </a:rPr>
            <a:t>Казначейство</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ru-RU" sz="1400" b="1" dirty="0">
              <a:latin typeface="Segoe UI" panose="020B0502040204020203" pitchFamily="34" charset="0"/>
              <a:ea typeface="Segoe UI" panose="020B0502040204020203" pitchFamily="34" charset="0"/>
              <a:cs typeface="Segoe UI" panose="020B0502040204020203" pitchFamily="34" charset="0"/>
            </a:rPr>
            <a:t>контролирует использование выделенных средств</a:t>
          </a:r>
          <a:r>
            <a:rPr lang="hu-HU" sz="1400" b="1" dirty="0">
              <a:latin typeface="Segoe UI" panose="020B0502040204020203" pitchFamily="34" charset="0"/>
              <a:ea typeface="Segoe UI" panose="020B0502040204020203" pitchFamily="34" charset="0"/>
              <a:cs typeface="Segoe UI" panose="020B0502040204020203" pitchFamily="34" charset="0"/>
            </a:rPr>
            <a:t>)</a:t>
          </a:r>
          <a:endParaRPr lang="hu-HU" sz="1400" dirty="0">
            <a:latin typeface="Segoe UI" panose="020B0502040204020203" pitchFamily="34" charset="0"/>
            <a:ea typeface="Segoe UI" panose="020B0502040204020203" pitchFamily="34" charset="0"/>
            <a:cs typeface="Segoe UI" panose="020B0502040204020203" pitchFamily="34" charset="0"/>
          </a:endParaRPr>
        </a:p>
      </dgm:t>
    </dgm:pt>
    <dgm:pt modelId="{1C823AFE-CDCB-4027-BF63-4163B3AD9517}" type="sibTrans" cxnId="{B2167752-5383-49AA-A9A0-A90828422579}">
      <dgm:prSet/>
      <dgm:spPr/>
      <dgm:t>
        <a:bodyPr/>
        <a:lstStyle/>
        <a:p>
          <a:endParaRPr lang="hu-HU"/>
        </a:p>
      </dgm:t>
    </dgm:pt>
    <dgm:pt modelId="{B5B6460E-7C99-440A-9E79-05AC8EAE7682}" type="parTrans" cxnId="{B2167752-5383-49AA-A9A0-A90828422579}">
      <dgm:prSet/>
      <dgm:spPr/>
      <dgm:t>
        <a:bodyPr/>
        <a:lstStyle/>
        <a:p>
          <a:endParaRPr lang="hu-HU"/>
        </a:p>
      </dgm:t>
    </dgm:pt>
    <dgm:pt modelId="{DCEA8B29-8BDE-4A26-9F6A-BE4A7A4B7D9C}" type="pres">
      <dgm:prSet presAssocID="{6F4B3174-39EF-4278-B853-034A7EB052EA}" presName="hierChild1" presStyleCnt="0">
        <dgm:presLayoutVars>
          <dgm:orgChart val="1"/>
          <dgm:chPref val="1"/>
          <dgm:dir/>
          <dgm:animOne val="branch"/>
          <dgm:animLvl val="lvl"/>
          <dgm:resizeHandles/>
        </dgm:presLayoutVars>
      </dgm:prSet>
      <dgm:spPr/>
    </dgm:pt>
    <dgm:pt modelId="{1809E0F5-AF1D-4935-8C01-BC0352A403B2}" type="pres">
      <dgm:prSet presAssocID="{5C841F2E-9E24-4E04-A834-647A93DACED4}" presName="hierRoot1" presStyleCnt="0">
        <dgm:presLayoutVars>
          <dgm:hierBranch val="init"/>
        </dgm:presLayoutVars>
      </dgm:prSet>
      <dgm:spPr/>
    </dgm:pt>
    <dgm:pt modelId="{0DBFD768-8F9A-41BA-A50E-43E09DB875C3}" type="pres">
      <dgm:prSet presAssocID="{5C841F2E-9E24-4E04-A834-647A93DACED4}" presName="rootComposite1" presStyleCnt="0"/>
      <dgm:spPr/>
    </dgm:pt>
    <dgm:pt modelId="{9E32CCAE-5204-4129-8E21-5F7E5332B951}" type="pres">
      <dgm:prSet presAssocID="{5C841F2E-9E24-4E04-A834-647A93DACED4}" presName="rootText1" presStyleLbl="node0" presStyleIdx="0" presStyleCnt="1" custScaleX="200101" custScaleY="131121">
        <dgm:presLayoutVars>
          <dgm:chMax/>
          <dgm:chPref val="3"/>
        </dgm:presLayoutVars>
      </dgm:prSet>
      <dgm:spPr/>
    </dgm:pt>
    <dgm:pt modelId="{25FBA50A-8A50-4137-87C3-1D1F4E826A86}" type="pres">
      <dgm:prSet presAssocID="{5C841F2E-9E24-4E04-A834-647A93DACED4}" presName="titleText1" presStyleLbl="fgAcc0" presStyleIdx="0" presStyleCnt="1">
        <dgm:presLayoutVars>
          <dgm:chMax val="0"/>
          <dgm:chPref val="0"/>
        </dgm:presLayoutVars>
      </dgm:prSet>
      <dgm:spPr/>
    </dgm:pt>
    <dgm:pt modelId="{BB6770C1-26D7-4B35-AE78-6AD40C5CCDE6}" type="pres">
      <dgm:prSet presAssocID="{5C841F2E-9E24-4E04-A834-647A93DACED4}" presName="rootConnector1" presStyleLbl="node1" presStyleIdx="0" presStyleCnt="6"/>
      <dgm:spPr/>
    </dgm:pt>
    <dgm:pt modelId="{FEE31301-7388-4DD0-9134-222055666B9A}" type="pres">
      <dgm:prSet presAssocID="{5C841F2E-9E24-4E04-A834-647A93DACED4}" presName="hierChild2" presStyleCnt="0"/>
      <dgm:spPr/>
    </dgm:pt>
    <dgm:pt modelId="{E220FFA0-71BF-4AA8-BA1E-84BC248A1D13}" type="pres">
      <dgm:prSet presAssocID="{B5B6460E-7C99-440A-9E79-05AC8EAE7682}" presName="Name37" presStyleLbl="parChTrans1D2" presStyleIdx="0" presStyleCnt="1"/>
      <dgm:spPr/>
    </dgm:pt>
    <dgm:pt modelId="{B826196D-FCF4-4498-AC8A-2EE08547B6CD}" type="pres">
      <dgm:prSet presAssocID="{4ABCF449-211F-485B-A3C0-D77044D76E02}" presName="hierRoot2" presStyleCnt="0">
        <dgm:presLayoutVars>
          <dgm:hierBranch val="init"/>
        </dgm:presLayoutVars>
      </dgm:prSet>
      <dgm:spPr/>
    </dgm:pt>
    <dgm:pt modelId="{95634F4E-9F72-4059-9E56-C0B9742A4666}" type="pres">
      <dgm:prSet presAssocID="{4ABCF449-211F-485B-A3C0-D77044D76E02}" presName="rootComposite" presStyleCnt="0"/>
      <dgm:spPr/>
    </dgm:pt>
    <dgm:pt modelId="{DE99F785-5494-49D4-A6C3-0C212CE1D643}" type="pres">
      <dgm:prSet presAssocID="{4ABCF449-211F-485B-A3C0-D77044D76E02}" presName="rootText" presStyleLbl="node1" presStyleIdx="0" presStyleCnt="6" custScaleX="293319" custScaleY="106950">
        <dgm:presLayoutVars>
          <dgm:chMax/>
          <dgm:chPref val="3"/>
        </dgm:presLayoutVars>
      </dgm:prSet>
      <dgm:spPr/>
    </dgm:pt>
    <dgm:pt modelId="{23BF3814-9049-487C-BACD-AD9B4032D939}" type="pres">
      <dgm:prSet presAssocID="{4ABCF449-211F-485B-A3C0-D77044D76E02}" presName="titleText2" presStyleLbl="fgAcc1" presStyleIdx="0" presStyleCnt="6">
        <dgm:presLayoutVars>
          <dgm:chMax val="0"/>
          <dgm:chPref val="0"/>
        </dgm:presLayoutVars>
      </dgm:prSet>
      <dgm:spPr/>
    </dgm:pt>
    <dgm:pt modelId="{8837B701-4EB4-476B-9938-6D0F554C1449}" type="pres">
      <dgm:prSet presAssocID="{4ABCF449-211F-485B-A3C0-D77044D76E02}" presName="rootConnector" presStyleLbl="node2" presStyleIdx="0" presStyleCnt="0"/>
      <dgm:spPr/>
    </dgm:pt>
    <dgm:pt modelId="{5C11325F-F423-439D-8E0D-DDD6D23D0200}" type="pres">
      <dgm:prSet presAssocID="{4ABCF449-211F-485B-A3C0-D77044D76E02}" presName="hierChild4" presStyleCnt="0"/>
      <dgm:spPr/>
    </dgm:pt>
    <dgm:pt modelId="{BF8A64A6-56D5-47F5-859D-F7507EED1B2E}" type="pres">
      <dgm:prSet presAssocID="{ADF8B66C-5B2F-4436-BAA8-5CFA9B004281}" presName="Name37" presStyleLbl="parChTrans1D3" presStyleIdx="0" presStyleCnt="1"/>
      <dgm:spPr/>
    </dgm:pt>
    <dgm:pt modelId="{87CB99CC-3455-43B2-A9A6-5C9A126BC52A}" type="pres">
      <dgm:prSet presAssocID="{945FF854-AA29-4F75-BC44-0C7C766AEC50}" presName="hierRoot2" presStyleCnt="0">
        <dgm:presLayoutVars>
          <dgm:hierBranch val="init"/>
        </dgm:presLayoutVars>
      </dgm:prSet>
      <dgm:spPr/>
    </dgm:pt>
    <dgm:pt modelId="{332B2848-E2BA-4953-A97D-9A30787DBFCD}" type="pres">
      <dgm:prSet presAssocID="{945FF854-AA29-4F75-BC44-0C7C766AEC50}" presName="rootComposite" presStyleCnt="0"/>
      <dgm:spPr/>
    </dgm:pt>
    <dgm:pt modelId="{87D8B9BA-8D4B-42F5-A458-C595D3FD0E57}" type="pres">
      <dgm:prSet presAssocID="{945FF854-AA29-4F75-BC44-0C7C766AEC50}" presName="rootText" presStyleLbl="node1" presStyleIdx="1" presStyleCnt="6" custScaleX="165601">
        <dgm:presLayoutVars>
          <dgm:chMax/>
          <dgm:chPref val="3"/>
        </dgm:presLayoutVars>
      </dgm:prSet>
      <dgm:spPr/>
    </dgm:pt>
    <dgm:pt modelId="{127EB263-5B88-452E-88C0-595E715501E4}" type="pres">
      <dgm:prSet presAssocID="{945FF854-AA29-4F75-BC44-0C7C766AEC50}" presName="titleText2" presStyleLbl="fgAcc1" presStyleIdx="1" presStyleCnt="6">
        <dgm:presLayoutVars>
          <dgm:chMax val="0"/>
          <dgm:chPref val="0"/>
        </dgm:presLayoutVars>
      </dgm:prSet>
      <dgm:spPr/>
    </dgm:pt>
    <dgm:pt modelId="{C0005D5C-467B-48AA-ACC2-1973AD3D3ED7}" type="pres">
      <dgm:prSet presAssocID="{945FF854-AA29-4F75-BC44-0C7C766AEC50}" presName="rootConnector" presStyleLbl="node3" presStyleIdx="0" presStyleCnt="0"/>
      <dgm:spPr/>
    </dgm:pt>
    <dgm:pt modelId="{EC064D73-9597-4497-BD00-E6D23109C605}" type="pres">
      <dgm:prSet presAssocID="{945FF854-AA29-4F75-BC44-0C7C766AEC50}" presName="hierChild4" presStyleCnt="0"/>
      <dgm:spPr/>
    </dgm:pt>
    <dgm:pt modelId="{3B1AF007-B15A-4454-93A6-33067C01AF82}" type="pres">
      <dgm:prSet presAssocID="{D10D37E8-2FDB-4E16-A571-68437B88C639}" presName="Name37" presStyleLbl="parChTrans1D4" presStyleIdx="0" presStyleCnt="4"/>
      <dgm:spPr/>
    </dgm:pt>
    <dgm:pt modelId="{687B2745-244E-454D-90E5-FFAAA18808D3}" type="pres">
      <dgm:prSet presAssocID="{68E0FAFA-1DF1-4457-9506-C7EA0ECBB8D0}" presName="hierRoot2" presStyleCnt="0">
        <dgm:presLayoutVars>
          <dgm:hierBranch val="init"/>
        </dgm:presLayoutVars>
      </dgm:prSet>
      <dgm:spPr/>
    </dgm:pt>
    <dgm:pt modelId="{36ABB7AC-9B7D-48B1-A9C2-55C6F5218EDE}" type="pres">
      <dgm:prSet presAssocID="{68E0FAFA-1DF1-4457-9506-C7EA0ECBB8D0}" presName="rootComposite" presStyleCnt="0"/>
      <dgm:spPr/>
    </dgm:pt>
    <dgm:pt modelId="{0ADCDBD6-5991-4E73-ADA8-7B95E8273DD7}" type="pres">
      <dgm:prSet presAssocID="{68E0FAFA-1DF1-4457-9506-C7EA0ECBB8D0}" presName="rootText" presStyleLbl="node1" presStyleIdx="2" presStyleCnt="6" custScaleX="122131" custScaleY="104898">
        <dgm:presLayoutVars>
          <dgm:chMax/>
          <dgm:chPref val="3"/>
        </dgm:presLayoutVars>
      </dgm:prSet>
      <dgm:spPr/>
    </dgm:pt>
    <dgm:pt modelId="{1420AE91-B4A5-40D8-B966-14D182CF3CFF}" type="pres">
      <dgm:prSet presAssocID="{68E0FAFA-1DF1-4457-9506-C7EA0ECBB8D0}" presName="titleText2" presStyleLbl="fgAcc1" presStyleIdx="2" presStyleCnt="6">
        <dgm:presLayoutVars>
          <dgm:chMax val="0"/>
          <dgm:chPref val="0"/>
        </dgm:presLayoutVars>
      </dgm:prSet>
      <dgm:spPr/>
    </dgm:pt>
    <dgm:pt modelId="{402800E5-8FF5-401A-9369-CB822C48E045}" type="pres">
      <dgm:prSet presAssocID="{68E0FAFA-1DF1-4457-9506-C7EA0ECBB8D0}" presName="rootConnector" presStyleLbl="node4" presStyleIdx="0" presStyleCnt="0"/>
      <dgm:spPr/>
    </dgm:pt>
    <dgm:pt modelId="{C1930571-A41E-40FB-9F1A-2FD38DFE12ED}" type="pres">
      <dgm:prSet presAssocID="{68E0FAFA-1DF1-4457-9506-C7EA0ECBB8D0}" presName="hierChild4" presStyleCnt="0"/>
      <dgm:spPr/>
    </dgm:pt>
    <dgm:pt modelId="{81847FC4-CF0F-40D2-BCFB-7F31D3223A26}" type="pres">
      <dgm:prSet presAssocID="{68E0FAFA-1DF1-4457-9506-C7EA0ECBB8D0}" presName="hierChild5" presStyleCnt="0"/>
      <dgm:spPr/>
    </dgm:pt>
    <dgm:pt modelId="{EC00F36F-05A5-4CAA-BC51-384F6C31E1D6}" type="pres">
      <dgm:prSet presAssocID="{EC317DF7-4677-4E74-BC26-2AEA6BF3B208}" presName="Name37" presStyleLbl="parChTrans1D4" presStyleIdx="1" presStyleCnt="4"/>
      <dgm:spPr/>
    </dgm:pt>
    <dgm:pt modelId="{F9BBC19C-0FDA-4DE5-98F2-E0858E816C3F}" type="pres">
      <dgm:prSet presAssocID="{AC224AB3-6DC6-4E78-BD7C-1091F8849B43}" presName="hierRoot2" presStyleCnt="0">
        <dgm:presLayoutVars>
          <dgm:hierBranch val="init"/>
        </dgm:presLayoutVars>
      </dgm:prSet>
      <dgm:spPr/>
    </dgm:pt>
    <dgm:pt modelId="{CB0711B8-C788-4408-B577-03D05AF79DF8}" type="pres">
      <dgm:prSet presAssocID="{AC224AB3-6DC6-4E78-BD7C-1091F8849B43}" presName="rootComposite" presStyleCnt="0"/>
      <dgm:spPr/>
    </dgm:pt>
    <dgm:pt modelId="{B305EFA1-1D06-4801-B360-E0B1E17879EC}" type="pres">
      <dgm:prSet presAssocID="{AC224AB3-6DC6-4E78-BD7C-1091F8849B43}" presName="rootText" presStyleLbl="node1" presStyleIdx="3" presStyleCnt="6" custScaleX="122131">
        <dgm:presLayoutVars>
          <dgm:chMax/>
          <dgm:chPref val="3"/>
        </dgm:presLayoutVars>
      </dgm:prSet>
      <dgm:spPr/>
    </dgm:pt>
    <dgm:pt modelId="{364FFB4D-DE4F-4D6D-9F7F-D34BA402E3C6}" type="pres">
      <dgm:prSet presAssocID="{AC224AB3-6DC6-4E78-BD7C-1091F8849B43}" presName="titleText2" presStyleLbl="fgAcc1" presStyleIdx="3" presStyleCnt="6">
        <dgm:presLayoutVars>
          <dgm:chMax val="0"/>
          <dgm:chPref val="0"/>
        </dgm:presLayoutVars>
      </dgm:prSet>
      <dgm:spPr/>
    </dgm:pt>
    <dgm:pt modelId="{263035E3-B4E9-475F-8222-1A8DCC607A3F}" type="pres">
      <dgm:prSet presAssocID="{AC224AB3-6DC6-4E78-BD7C-1091F8849B43}" presName="rootConnector" presStyleLbl="node4" presStyleIdx="0" presStyleCnt="0"/>
      <dgm:spPr/>
    </dgm:pt>
    <dgm:pt modelId="{26DE895F-59ED-47EE-970C-2C2C1F8AA793}" type="pres">
      <dgm:prSet presAssocID="{AC224AB3-6DC6-4E78-BD7C-1091F8849B43}" presName="hierChild4" presStyleCnt="0"/>
      <dgm:spPr/>
    </dgm:pt>
    <dgm:pt modelId="{C3BA4F44-7B96-490B-AE6A-6DBC552C04AC}" type="pres">
      <dgm:prSet presAssocID="{AC224AB3-6DC6-4E78-BD7C-1091F8849B43}" presName="hierChild5" presStyleCnt="0"/>
      <dgm:spPr/>
    </dgm:pt>
    <dgm:pt modelId="{419CDB10-6804-4912-984B-0C885DF11664}" type="pres">
      <dgm:prSet presAssocID="{972CF235-8E11-49B2-B047-57FB885695FE}" presName="Name37" presStyleLbl="parChTrans1D4" presStyleIdx="2" presStyleCnt="4"/>
      <dgm:spPr/>
    </dgm:pt>
    <dgm:pt modelId="{BCE5A0AC-61B2-482A-AD5C-82A01376EB5D}" type="pres">
      <dgm:prSet presAssocID="{8E2F4006-8AB3-4B2A-85A9-16DC557B3878}" presName="hierRoot2" presStyleCnt="0">
        <dgm:presLayoutVars>
          <dgm:hierBranch val="init"/>
        </dgm:presLayoutVars>
      </dgm:prSet>
      <dgm:spPr/>
    </dgm:pt>
    <dgm:pt modelId="{32EA97E0-D967-4556-8DE0-D7F01BAA5FB8}" type="pres">
      <dgm:prSet presAssocID="{8E2F4006-8AB3-4B2A-85A9-16DC557B3878}" presName="rootComposite" presStyleCnt="0"/>
      <dgm:spPr/>
    </dgm:pt>
    <dgm:pt modelId="{34DAEBEA-222A-4F83-B0FC-499320DC58EF}" type="pres">
      <dgm:prSet presAssocID="{8E2F4006-8AB3-4B2A-85A9-16DC557B3878}" presName="rootText" presStyleLbl="node1" presStyleIdx="4" presStyleCnt="6" custScaleX="150327" custScaleY="82796">
        <dgm:presLayoutVars>
          <dgm:chMax/>
          <dgm:chPref val="3"/>
        </dgm:presLayoutVars>
      </dgm:prSet>
      <dgm:spPr/>
    </dgm:pt>
    <dgm:pt modelId="{1E98135F-C1B2-41D7-8B97-A87D52B2AE5B}" type="pres">
      <dgm:prSet presAssocID="{8E2F4006-8AB3-4B2A-85A9-16DC557B3878}" presName="titleText2" presStyleLbl="fgAcc1" presStyleIdx="4" presStyleCnt="6">
        <dgm:presLayoutVars>
          <dgm:chMax val="0"/>
          <dgm:chPref val="0"/>
        </dgm:presLayoutVars>
      </dgm:prSet>
      <dgm:spPr/>
    </dgm:pt>
    <dgm:pt modelId="{ED878F2F-A1B5-47F0-BD1C-B5AC90EEB3FB}" type="pres">
      <dgm:prSet presAssocID="{8E2F4006-8AB3-4B2A-85A9-16DC557B3878}" presName="rootConnector" presStyleLbl="node4" presStyleIdx="0" presStyleCnt="0"/>
      <dgm:spPr/>
    </dgm:pt>
    <dgm:pt modelId="{B36DDF21-C30A-40F9-8898-4CA495FC8028}" type="pres">
      <dgm:prSet presAssocID="{8E2F4006-8AB3-4B2A-85A9-16DC557B3878}" presName="hierChild4" presStyleCnt="0"/>
      <dgm:spPr/>
    </dgm:pt>
    <dgm:pt modelId="{FC38D61D-40E6-4F4B-ABCF-8EDACB18210F}" type="pres">
      <dgm:prSet presAssocID="{8E2F4006-8AB3-4B2A-85A9-16DC557B3878}" presName="hierChild5" presStyleCnt="0"/>
      <dgm:spPr/>
    </dgm:pt>
    <dgm:pt modelId="{A208A16E-AFBF-4832-8D12-588B8650E479}" type="pres">
      <dgm:prSet presAssocID="{48BFA911-75FC-42F5-9229-94077ABF9D01}" presName="Name37" presStyleLbl="parChTrans1D4" presStyleIdx="3" presStyleCnt="4"/>
      <dgm:spPr/>
    </dgm:pt>
    <dgm:pt modelId="{3568B2AB-0C2F-4287-BCDC-C8ABBA7886E9}" type="pres">
      <dgm:prSet presAssocID="{47E0C24C-7CC4-4F85-805D-E3AACA34264D}" presName="hierRoot2" presStyleCnt="0">
        <dgm:presLayoutVars>
          <dgm:hierBranch val="init"/>
        </dgm:presLayoutVars>
      </dgm:prSet>
      <dgm:spPr/>
    </dgm:pt>
    <dgm:pt modelId="{7EBD92F5-2AFD-4033-BF69-0F44398B6BEA}" type="pres">
      <dgm:prSet presAssocID="{47E0C24C-7CC4-4F85-805D-E3AACA34264D}" presName="rootComposite" presStyleCnt="0"/>
      <dgm:spPr/>
    </dgm:pt>
    <dgm:pt modelId="{0114E927-CB93-4939-AAD8-E8A9B5B96A73}" type="pres">
      <dgm:prSet presAssocID="{47E0C24C-7CC4-4F85-805D-E3AACA34264D}" presName="rootText" presStyleLbl="node1" presStyleIdx="5" presStyleCnt="6" custScaleX="175584" custScaleY="106820">
        <dgm:presLayoutVars>
          <dgm:chMax/>
          <dgm:chPref val="3"/>
        </dgm:presLayoutVars>
      </dgm:prSet>
      <dgm:spPr/>
    </dgm:pt>
    <dgm:pt modelId="{AE9D09AD-D315-482E-9421-AE397D1F15C1}" type="pres">
      <dgm:prSet presAssocID="{47E0C24C-7CC4-4F85-805D-E3AACA34264D}" presName="titleText2" presStyleLbl="fgAcc1" presStyleIdx="5" presStyleCnt="6">
        <dgm:presLayoutVars>
          <dgm:chMax val="0"/>
          <dgm:chPref val="0"/>
        </dgm:presLayoutVars>
      </dgm:prSet>
      <dgm:spPr/>
    </dgm:pt>
    <dgm:pt modelId="{E078BEEC-30F3-401E-9DA8-2EADDE1D284D}" type="pres">
      <dgm:prSet presAssocID="{47E0C24C-7CC4-4F85-805D-E3AACA34264D}" presName="rootConnector" presStyleLbl="node4" presStyleIdx="0" presStyleCnt="0"/>
      <dgm:spPr/>
    </dgm:pt>
    <dgm:pt modelId="{F26C01E4-2BA6-4962-8BF4-D197D180A2C6}" type="pres">
      <dgm:prSet presAssocID="{47E0C24C-7CC4-4F85-805D-E3AACA34264D}" presName="hierChild4" presStyleCnt="0"/>
      <dgm:spPr/>
    </dgm:pt>
    <dgm:pt modelId="{7C836F16-6B9D-46A6-B5E7-8FD0B97BF09E}" type="pres">
      <dgm:prSet presAssocID="{47E0C24C-7CC4-4F85-805D-E3AACA34264D}" presName="hierChild5" presStyleCnt="0"/>
      <dgm:spPr/>
    </dgm:pt>
    <dgm:pt modelId="{65C4717A-FE88-43AA-BE4B-C875DD174AC6}" type="pres">
      <dgm:prSet presAssocID="{945FF854-AA29-4F75-BC44-0C7C766AEC50}" presName="hierChild5" presStyleCnt="0"/>
      <dgm:spPr/>
    </dgm:pt>
    <dgm:pt modelId="{8F9AA62B-1624-485B-9A8F-44D036A1C502}" type="pres">
      <dgm:prSet presAssocID="{4ABCF449-211F-485B-A3C0-D77044D76E02}" presName="hierChild5" presStyleCnt="0"/>
      <dgm:spPr/>
    </dgm:pt>
    <dgm:pt modelId="{D3B37733-B56D-4B8B-A70B-04ED1DD22528}" type="pres">
      <dgm:prSet presAssocID="{5C841F2E-9E24-4E04-A834-647A93DACED4}" presName="hierChild3" presStyleCnt="0"/>
      <dgm:spPr/>
    </dgm:pt>
  </dgm:ptLst>
  <dgm:cxnLst>
    <dgm:cxn modelId="{1F121306-F738-4829-BC03-C5D13EA9F7D5}" type="presOf" srcId="{C2F65E40-FB78-469B-A239-9AB2F61F378F}" destId="{25FBA50A-8A50-4137-87C3-1D1F4E826A86}" srcOrd="0" destOrd="0" presId="urn:microsoft.com/office/officeart/2008/layout/NameandTitleOrganizationalChart"/>
    <dgm:cxn modelId="{714C890F-4D8C-4DC5-AB6A-4214F084467E}" srcId="{4ABCF449-211F-485B-A3C0-D77044D76E02}" destId="{945FF854-AA29-4F75-BC44-0C7C766AEC50}" srcOrd="0" destOrd="0" parTransId="{ADF8B66C-5B2F-4436-BAA8-5CFA9B004281}" sibTransId="{C3FE43CA-2486-42FC-A646-3CAF44C0DF47}"/>
    <dgm:cxn modelId="{5903A91E-BED8-4450-8AF0-BF4D1FE921F7}" type="presOf" srcId="{5C841F2E-9E24-4E04-A834-647A93DACED4}" destId="{BB6770C1-26D7-4B35-AE78-6AD40C5CCDE6}" srcOrd="1" destOrd="0" presId="urn:microsoft.com/office/officeart/2008/layout/NameandTitleOrganizationalChart"/>
    <dgm:cxn modelId="{54F3942A-28FA-4717-A3A6-FCF6695C4B70}" type="presOf" srcId="{945FF854-AA29-4F75-BC44-0C7C766AEC50}" destId="{C0005D5C-467B-48AA-ACC2-1973AD3D3ED7}" srcOrd="1" destOrd="0" presId="urn:microsoft.com/office/officeart/2008/layout/NameandTitleOrganizationalChart"/>
    <dgm:cxn modelId="{2C0C892E-EFB6-43E8-893A-942C23CB7B34}" type="presOf" srcId="{AC224AB3-6DC6-4E78-BD7C-1091F8849B43}" destId="{B305EFA1-1D06-4801-B360-E0B1E17879EC}" srcOrd="0" destOrd="0" presId="urn:microsoft.com/office/officeart/2008/layout/NameandTitleOrganizationalChart"/>
    <dgm:cxn modelId="{438FED2E-CD6D-47A7-99A5-50A87E365A1D}" type="presOf" srcId="{1C823AFE-CDCB-4027-BF63-4163B3AD9517}" destId="{23BF3814-9049-487C-BACD-AD9B4032D939}" srcOrd="0" destOrd="0" presId="urn:microsoft.com/office/officeart/2008/layout/NameandTitleOrganizationalChart"/>
    <dgm:cxn modelId="{72477530-524F-4792-A2AA-4CFE2CA9F836}" type="presOf" srcId="{4ABCF449-211F-485B-A3C0-D77044D76E02}" destId="{DE99F785-5494-49D4-A6C3-0C212CE1D643}" srcOrd="0" destOrd="0" presId="urn:microsoft.com/office/officeart/2008/layout/NameandTitleOrganizationalChart"/>
    <dgm:cxn modelId="{D2657630-B061-4E99-BF2B-240B7773FB18}" type="presOf" srcId="{D4DD5054-354C-45CA-9246-4FB6ADE8B344}" destId="{364FFB4D-DE4F-4D6D-9F7F-D34BA402E3C6}" srcOrd="0" destOrd="0" presId="urn:microsoft.com/office/officeart/2008/layout/NameandTitleOrganizationalChart"/>
    <dgm:cxn modelId="{1C0E7B3B-EE93-4647-A158-ABED9BD0531D}" srcId="{945FF854-AA29-4F75-BC44-0C7C766AEC50}" destId="{68E0FAFA-1DF1-4457-9506-C7EA0ECBB8D0}" srcOrd="0" destOrd="0" parTransId="{D10D37E8-2FDB-4E16-A571-68437B88C639}" sibTransId="{72EC42B5-4277-4A19-84A1-95605E872B24}"/>
    <dgm:cxn modelId="{1D440C5E-F6E9-423F-8F9D-C99DED66B947}" type="presOf" srcId="{945FF854-AA29-4F75-BC44-0C7C766AEC50}" destId="{87D8B9BA-8D4B-42F5-A458-C595D3FD0E57}" srcOrd="0" destOrd="0" presId="urn:microsoft.com/office/officeart/2008/layout/NameandTitleOrganizationalChart"/>
    <dgm:cxn modelId="{76068243-F328-499D-BFE3-45682107802A}" type="presOf" srcId="{EC317DF7-4677-4E74-BC26-2AEA6BF3B208}" destId="{EC00F36F-05A5-4CAA-BC51-384F6C31E1D6}" srcOrd="0" destOrd="0" presId="urn:microsoft.com/office/officeart/2008/layout/NameandTitleOrganizationalChart"/>
    <dgm:cxn modelId="{B4A18545-D926-4AD0-8C85-8B73E46976D0}" type="presOf" srcId="{CABFC2DD-F27F-4CC3-AA73-EE7A1E58A79F}" destId="{1E98135F-C1B2-41D7-8B97-A87D52B2AE5B}" srcOrd="0" destOrd="0" presId="urn:microsoft.com/office/officeart/2008/layout/NameandTitleOrganizationalChart"/>
    <dgm:cxn modelId="{7D385448-25D5-4747-AAC1-D26021AAC872}" type="presOf" srcId="{68E0FAFA-1DF1-4457-9506-C7EA0ECBB8D0}" destId="{0ADCDBD6-5991-4E73-ADA8-7B95E8273DD7}" srcOrd="0" destOrd="0" presId="urn:microsoft.com/office/officeart/2008/layout/NameandTitleOrganizationalChart"/>
    <dgm:cxn modelId="{A7D25C69-8E45-44A0-B995-2003A9106637}" srcId="{945FF854-AA29-4F75-BC44-0C7C766AEC50}" destId="{8E2F4006-8AB3-4B2A-85A9-16DC557B3878}" srcOrd="2" destOrd="0" parTransId="{972CF235-8E11-49B2-B047-57FB885695FE}" sibTransId="{CABFC2DD-F27F-4CC3-AA73-EE7A1E58A79F}"/>
    <dgm:cxn modelId="{B2167752-5383-49AA-A9A0-A90828422579}" srcId="{5C841F2E-9E24-4E04-A834-647A93DACED4}" destId="{4ABCF449-211F-485B-A3C0-D77044D76E02}" srcOrd="0" destOrd="0" parTransId="{B5B6460E-7C99-440A-9E79-05AC8EAE7682}" sibTransId="{1C823AFE-CDCB-4027-BF63-4163B3AD9517}"/>
    <dgm:cxn modelId="{0EBF7473-7FC2-480C-8062-AD3C0D5C8108}" type="presOf" srcId="{B5B6460E-7C99-440A-9E79-05AC8EAE7682}" destId="{E220FFA0-71BF-4AA8-BA1E-84BC248A1D13}" srcOrd="0" destOrd="0" presId="urn:microsoft.com/office/officeart/2008/layout/NameandTitleOrganizationalChart"/>
    <dgm:cxn modelId="{1F05F57D-78AD-499B-953B-88B0A170F92D}" type="presOf" srcId="{C3FE43CA-2486-42FC-A646-3CAF44C0DF47}" destId="{127EB263-5B88-452E-88C0-595E715501E4}" srcOrd="0" destOrd="0" presId="urn:microsoft.com/office/officeart/2008/layout/NameandTitleOrganizationalChart"/>
    <dgm:cxn modelId="{B4F57C80-4E6B-4440-B265-CA08E515A42E}" type="presOf" srcId="{68E0FAFA-1DF1-4457-9506-C7EA0ECBB8D0}" destId="{402800E5-8FF5-401A-9369-CB822C48E045}" srcOrd="1" destOrd="0" presId="urn:microsoft.com/office/officeart/2008/layout/NameandTitleOrganizationalChart"/>
    <dgm:cxn modelId="{4017AD82-1D97-4A65-9CF8-AF81CBC2EEE2}" srcId="{6F4B3174-39EF-4278-B853-034A7EB052EA}" destId="{5C841F2E-9E24-4E04-A834-647A93DACED4}" srcOrd="0" destOrd="0" parTransId="{E0C7487D-CB6A-4A8E-8EDB-196B2DCBF013}" sibTransId="{C2F65E40-FB78-469B-A239-9AB2F61F378F}"/>
    <dgm:cxn modelId="{A08D5F88-29A5-4A32-958A-238B6FFBCA5D}" type="presOf" srcId="{972CF235-8E11-49B2-B047-57FB885695FE}" destId="{419CDB10-6804-4912-984B-0C885DF11664}" srcOrd="0" destOrd="0" presId="urn:microsoft.com/office/officeart/2008/layout/NameandTitleOrganizationalChart"/>
    <dgm:cxn modelId="{0EB2D69D-22EE-4D40-9A31-07BA8B6BCC55}" type="presOf" srcId="{ADF8B66C-5B2F-4436-BAA8-5CFA9B004281}" destId="{BF8A64A6-56D5-47F5-859D-F7507EED1B2E}" srcOrd="0" destOrd="0" presId="urn:microsoft.com/office/officeart/2008/layout/NameandTitleOrganizationalChart"/>
    <dgm:cxn modelId="{4494109E-EDA8-447F-AA41-1F72449BF5B1}" type="presOf" srcId="{47E0C24C-7CC4-4F85-805D-E3AACA34264D}" destId="{0114E927-CB93-4939-AAD8-E8A9B5B96A73}" srcOrd="0" destOrd="0" presId="urn:microsoft.com/office/officeart/2008/layout/NameandTitleOrganizationalChart"/>
    <dgm:cxn modelId="{428D669F-6F07-4C01-ABBF-91530EE73C57}" type="presOf" srcId="{5C841F2E-9E24-4E04-A834-647A93DACED4}" destId="{9E32CCAE-5204-4129-8E21-5F7E5332B951}" srcOrd="0" destOrd="0" presId="urn:microsoft.com/office/officeart/2008/layout/NameandTitleOrganizationalChart"/>
    <dgm:cxn modelId="{AB4AC4A0-C911-4A04-9265-92751097598B}" srcId="{945FF854-AA29-4F75-BC44-0C7C766AEC50}" destId="{47E0C24C-7CC4-4F85-805D-E3AACA34264D}" srcOrd="3" destOrd="0" parTransId="{48BFA911-75FC-42F5-9229-94077ABF9D01}" sibTransId="{F668022B-20A4-4B0B-B7FE-7F55FC281E52}"/>
    <dgm:cxn modelId="{8853D8A5-8C78-46C3-B937-E291AF87964A}" type="presOf" srcId="{6F4B3174-39EF-4278-B853-034A7EB052EA}" destId="{DCEA8B29-8BDE-4A26-9F6A-BE4A7A4B7D9C}" srcOrd="0" destOrd="0" presId="urn:microsoft.com/office/officeart/2008/layout/NameandTitleOrganizationalChart"/>
    <dgm:cxn modelId="{9161DFB1-E68F-4E77-85EC-DEFD918C2790}" srcId="{945FF854-AA29-4F75-BC44-0C7C766AEC50}" destId="{AC224AB3-6DC6-4E78-BD7C-1091F8849B43}" srcOrd="1" destOrd="0" parTransId="{EC317DF7-4677-4E74-BC26-2AEA6BF3B208}" sibTransId="{D4DD5054-354C-45CA-9246-4FB6ADE8B344}"/>
    <dgm:cxn modelId="{BF8B55B5-5CA0-4F5F-82BF-C634D9D069AB}" type="presOf" srcId="{8E2F4006-8AB3-4B2A-85A9-16DC557B3878}" destId="{34DAEBEA-222A-4F83-B0FC-499320DC58EF}" srcOrd="0" destOrd="0" presId="urn:microsoft.com/office/officeart/2008/layout/NameandTitleOrganizationalChart"/>
    <dgm:cxn modelId="{71DE8BB7-B7BF-4951-B1F4-F94A95D2F6B1}" type="presOf" srcId="{AC224AB3-6DC6-4E78-BD7C-1091F8849B43}" destId="{263035E3-B4E9-475F-8222-1A8DCC607A3F}" srcOrd="1" destOrd="0" presId="urn:microsoft.com/office/officeart/2008/layout/NameandTitleOrganizationalChart"/>
    <dgm:cxn modelId="{DA2E17B9-5CBC-4B5F-A4E7-7853E5B5B1DA}" type="presOf" srcId="{72EC42B5-4277-4A19-84A1-95605E872B24}" destId="{1420AE91-B4A5-40D8-B966-14D182CF3CFF}" srcOrd="0" destOrd="0" presId="urn:microsoft.com/office/officeart/2008/layout/NameandTitleOrganizationalChart"/>
    <dgm:cxn modelId="{8B5466BD-A68B-4D6A-832E-690A23CE0BB9}" type="presOf" srcId="{47E0C24C-7CC4-4F85-805D-E3AACA34264D}" destId="{E078BEEC-30F3-401E-9DA8-2EADDE1D284D}" srcOrd="1" destOrd="0" presId="urn:microsoft.com/office/officeart/2008/layout/NameandTitleOrganizationalChart"/>
    <dgm:cxn modelId="{FF8DB1BF-87AB-4F31-B8D3-23BB55EECB93}" type="presOf" srcId="{8E2F4006-8AB3-4B2A-85A9-16DC557B3878}" destId="{ED878F2F-A1B5-47F0-BD1C-B5AC90EEB3FB}" srcOrd="1" destOrd="0" presId="urn:microsoft.com/office/officeart/2008/layout/NameandTitleOrganizationalChart"/>
    <dgm:cxn modelId="{2EE05DCD-1E05-4499-92A4-CCF57A2BFC3C}" type="presOf" srcId="{48BFA911-75FC-42F5-9229-94077ABF9D01}" destId="{A208A16E-AFBF-4832-8D12-588B8650E479}" srcOrd="0" destOrd="0" presId="urn:microsoft.com/office/officeart/2008/layout/NameandTitleOrganizationalChart"/>
    <dgm:cxn modelId="{A54834D2-EB5A-472F-B060-59953DE9BE00}" type="presOf" srcId="{F668022B-20A4-4B0B-B7FE-7F55FC281E52}" destId="{AE9D09AD-D315-482E-9421-AE397D1F15C1}" srcOrd="0" destOrd="0" presId="urn:microsoft.com/office/officeart/2008/layout/NameandTitleOrganizationalChart"/>
    <dgm:cxn modelId="{5AD7DFEA-304A-43CD-B459-406DE02A6A6A}" type="presOf" srcId="{4ABCF449-211F-485B-A3C0-D77044D76E02}" destId="{8837B701-4EB4-476B-9938-6D0F554C1449}" srcOrd="1" destOrd="0" presId="urn:microsoft.com/office/officeart/2008/layout/NameandTitleOrganizationalChart"/>
    <dgm:cxn modelId="{7DBE38FF-C886-46E0-ADB6-7B6B362E7B0A}" type="presOf" srcId="{D10D37E8-2FDB-4E16-A571-68437B88C639}" destId="{3B1AF007-B15A-4454-93A6-33067C01AF82}" srcOrd="0" destOrd="0" presId="urn:microsoft.com/office/officeart/2008/layout/NameandTitleOrganizationalChart"/>
    <dgm:cxn modelId="{A52C46B9-B0B1-45AC-8755-B8FB88372807}" type="presParOf" srcId="{DCEA8B29-8BDE-4A26-9F6A-BE4A7A4B7D9C}" destId="{1809E0F5-AF1D-4935-8C01-BC0352A403B2}" srcOrd="0" destOrd="0" presId="urn:microsoft.com/office/officeart/2008/layout/NameandTitleOrganizationalChart"/>
    <dgm:cxn modelId="{9831B333-D8A6-41DE-9A6C-2A5396806B9C}" type="presParOf" srcId="{1809E0F5-AF1D-4935-8C01-BC0352A403B2}" destId="{0DBFD768-8F9A-41BA-A50E-43E09DB875C3}" srcOrd="0" destOrd="0" presId="urn:microsoft.com/office/officeart/2008/layout/NameandTitleOrganizationalChart"/>
    <dgm:cxn modelId="{9D68E9F1-90DB-4C5E-AFA5-0571E51BB659}" type="presParOf" srcId="{0DBFD768-8F9A-41BA-A50E-43E09DB875C3}" destId="{9E32CCAE-5204-4129-8E21-5F7E5332B951}" srcOrd="0" destOrd="0" presId="urn:microsoft.com/office/officeart/2008/layout/NameandTitleOrganizationalChart"/>
    <dgm:cxn modelId="{15843F2B-7319-407A-802B-B713B21D8C93}" type="presParOf" srcId="{0DBFD768-8F9A-41BA-A50E-43E09DB875C3}" destId="{25FBA50A-8A50-4137-87C3-1D1F4E826A86}" srcOrd="1" destOrd="0" presId="urn:microsoft.com/office/officeart/2008/layout/NameandTitleOrganizationalChart"/>
    <dgm:cxn modelId="{5EEE296E-0442-401D-BAED-652B19D750A7}" type="presParOf" srcId="{0DBFD768-8F9A-41BA-A50E-43E09DB875C3}" destId="{BB6770C1-26D7-4B35-AE78-6AD40C5CCDE6}" srcOrd="2" destOrd="0" presId="urn:microsoft.com/office/officeart/2008/layout/NameandTitleOrganizationalChart"/>
    <dgm:cxn modelId="{8D10AC05-2EA9-41E8-81D1-0A2AA4D80E25}" type="presParOf" srcId="{1809E0F5-AF1D-4935-8C01-BC0352A403B2}" destId="{FEE31301-7388-4DD0-9134-222055666B9A}" srcOrd="1" destOrd="0" presId="urn:microsoft.com/office/officeart/2008/layout/NameandTitleOrganizationalChart"/>
    <dgm:cxn modelId="{AB7FEA0D-BC75-4B62-A2B5-A0CAD1D9D71B}" type="presParOf" srcId="{FEE31301-7388-4DD0-9134-222055666B9A}" destId="{E220FFA0-71BF-4AA8-BA1E-84BC248A1D13}" srcOrd="0" destOrd="0" presId="urn:microsoft.com/office/officeart/2008/layout/NameandTitleOrganizationalChart"/>
    <dgm:cxn modelId="{42C8E0B9-8626-49F4-BC4C-77977927F3B3}" type="presParOf" srcId="{FEE31301-7388-4DD0-9134-222055666B9A}" destId="{B826196D-FCF4-4498-AC8A-2EE08547B6CD}" srcOrd="1" destOrd="0" presId="urn:microsoft.com/office/officeart/2008/layout/NameandTitleOrganizationalChart"/>
    <dgm:cxn modelId="{D7CD5090-E98B-487C-A195-46E8069EE45D}" type="presParOf" srcId="{B826196D-FCF4-4498-AC8A-2EE08547B6CD}" destId="{95634F4E-9F72-4059-9E56-C0B9742A4666}" srcOrd="0" destOrd="0" presId="urn:microsoft.com/office/officeart/2008/layout/NameandTitleOrganizationalChart"/>
    <dgm:cxn modelId="{871F29A7-22E1-42BC-97E0-1393EB6672DC}" type="presParOf" srcId="{95634F4E-9F72-4059-9E56-C0B9742A4666}" destId="{DE99F785-5494-49D4-A6C3-0C212CE1D643}" srcOrd="0" destOrd="0" presId="urn:microsoft.com/office/officeart/2008/layout/NameandTitleOrganizationalChart"/>
    <dgm:cxn modelId="{BC0F53D3-1DE3-4241-9B47-54E055D3477E}" type="presParOf" srcId="{95634F4E-9F72-4059-9E56-C0B9742A4666}" destId="{23BF3814-9049-487C-BACD-AD9B4032D939}" srcOrd="1" destOrd="0" presId="urn:microsoft.com/office/officeart/2008/layout/NameandTitleOrganizationalChart"/>
    <dgm:cxn modelId="{155FCABB-A3CE-4D2C-92EC-3BACA4E2252B}" type="presParOf" srcId="{95634F4E-9F72-4059-9E56-C0B9742A4666}" destId="{8837B701-4EB4-476B-9938-6D0F554C1449}" srcOrd="2" destOrd="0" presId="urn:microsoft.com/office/officeart/2008/layout/NameandTitleOrganizationalChart"/>
    <dgm:cxn modelId="{B060E8A8-F222-4BAF-B42A-B987DCD88F15}" type="presParOf" srcId="{B826196D-FCF4-4498-AC8A-2EE08547B6CD}" destId="{5C11325F-F423-439D-8E0D-DDD6D23D0200}" srcOrd="1" destOrd="0" presId="urn:microsoft.com/office/officeart/2008/layout/NameandTitleOrganizationalChart"/>
    <dgm:cxn modelId="{786FCD10-83D8-40D3-B36A-FC210ABEB0D0}" type="presParOf" srcId="{5C11325F-F423-439D-8E0D-DDD6D23D0200}" destId="{BF8A64A6-56D5-47F5-859D-F7507EED1B2E}" srcOrd="0" destOrd="0" presId="urn:microsoft.com/office/officeart/2008/layout/NameandTitleOrganizationalChart"/>
    <dgm:cxn modelId="{B2DF1B3B-65F1-4A07-B72E-CECCCA54E261}" type="presParOf" srcId="{5C11325F-F423-439D-8E0D-DDD6D23D0200}" destId="{87CB99CC-3455-43B2-A9A6-5C9A126BC52A}" srcOrd="1" destOrd="0" presId="urn:microsoft.com/office/officeart/2008/layout/NameandTitleOrganizationalChart"/>
    <dgm:cxn modelId="{5A4FD0F4-4C3A-4B8D-A661-F6CB7BE2AA75}" type="presParOf" srcId="{87CB99CC-3455-43B2-A9A6-5C9A126BC52A}" destId="{332B2848-E2BA-4953-A97D-9A30787DBFCD}" srcOrd="0" destOrd="0" presId="urn:microsoft.com/office/officeart/2008/layout/NameandTitleOrganizationalChart"/>
    <dgm:cxn modelId="{07B0AE74-223C-4879-B47E-98E93BC76E31}" type="presParOf" srcId="{332B2848-E2BA-4953-A97D-9A30787DBFCD}" destId="{87D8B9BA-8D4B-42F5-A458-C595D3FD0E57}" srcOrd="0" destOrd="0" presId="urn:microsoft.com/office/officeart/2008/layout/NameandTitleOrganizationalChart"/>
    <dgm:cxn modelId="{71627E0A-DDC5-4396-95B2-A6C20241DE43}" type="presParOf" srcId="{332B2848-E2BA-4953-A97D-9A30787DBFCD}" destId="{127EB263-5B88-452E-88C0-595E715501E4}" srcOrd="1" destOrd="0" presId="urn:microsoft.com/office/officeart/2008/layout/NameandTitleOrganizationalChart"/>
    <dgm:cxn modelId="{46161F02-F4B4-40B0-9443-F2AC92F7E862}" type="presParOf" srcId="{332B2848-E2BA-4953-A97D-9A30787DBFCD}" destId="{C0005D5C-467B-48AA-ACC2-1973AD3D3ED7}" srcOrd="2" destOrd="0" presId="urn:microsoft.com/office/officeart/2008/layout/NameandTitleOrganizationalChart"/>
    <dgm:cxn modelId="{8846BA42-62B3-4895-841E-2E5A4BDBF86C}" type="presParOf" srcId="{87CB99CC-3455-43B2-A9A6-5C9A126BC52A}" destId="{EC064D73-9597-4497-BD00-E6D23109C605}" srcOrd="1" destOrd="0" presId="urn:microsoft.com/office/officeart/2008/layout/NameandTitleOrganizationalChart"/>
    <dgm:cxn modelId="{4B89BAB5-F06B-42B3-AEE7-A8037CBECCCA}" type="presParOf" srcId="{EC064D73-9597-4497-BD00-E6D23109C605}" destId="{3B1AF007-B15A-4454-93A6-33067C01AF82}" srcOrd="0" destOrd="0" presId="urn:microsoft.com/office/officeart/2008/layout/NameandTitleOrganizationalChart"/>
    <dgm:cxn modelId="{0E9E29AC-CDDE-425D-8D45-35F5BAEE627B}" type="presParOf" srcId="{EC064D73-9597-4497-BD00-E6D23109C605}" destId="{687B2745-244E-454D-90E5-FFAAA18808D3}" srcOrd="1" destOrd="0" presId="urn:microsoft.com/office/officeart/2008/layout/NameandTitleOrganizationalChart"/>
    <dgm:cxn modelId="{1D485228-08B7-4C4E-9624-6C162F56AFC4}" type="presParOf" srcId="{687B2745-244E-454D-90E5-FFAAA18808D3}" destId="{36ABB7AC-9B7D-48B1-A9C2-55C6F5218EDE}" srcOrd="0" destOrd="0" presId="urn:microsoft.com/office/officeart/2008/layout/NameandTitleOrganizationalChart"/>
    <dgm:cxn modelId="{AF0CCBD3-C859-47DE-AB6E-A7598F84E58F}" type="presParOf" srcId="{36ABB7AC-9B7D-48B1-A9C2-55C6F5218EDE}" destId="{0ADCDBD6-5991-4E73-ADA8-7B95E8273DD7}" srcOrd="0" destOrd="0" presId="urn:microsoft.com/office/officeart/2008/layout/NameandTitleOrganizationalChart"/>
    <dgm:cxn modelId="{BD49F251-6385-4FBB-9FC6-77EC3E2AAC04}" type="presParOf" srcId="{36ABB7AC-9B7D-48B1-A9C2-55C6F5218EDE}" destId="{1420AE91-B4A5-40D8-B966-14D182CF3CFF}" srcOrd="1" destOrd="0" presId="urn:microsoft.com/office/officeart/2008/layout/NameandTitleOrganizationalChart"/>
    <dgm:cxn modelId="{52699CE1-1E21-447A-8B11-EA96B23C3388}" type="presParOf" srcId="{36ABB7AC-9B7D-48B1-A9C2-55C6F5218EDE}" destId="{402800E5-8FF5-401A-9369-CB822C48E045}" srcOrd="2" destOrd="0" presId="urn:microsoft.com/office/officeart/2008/layout/NameandTitleOrganizationalChart"/>
    <dgm:cxn modelId="{52F0E487-380A-4CC8-AE08-68EACFF22E12}" type="presParOf" srcId="{687B2745-244E-454D-90E5-FFAAA18808D3}" destId="{C1930571-A41E-40FB-9F1A-2FD38DFE12ED}" srcOrd="1" destOrd="0" presId="urn:microsoft.com/office/officeart/2008/layout/NameandTitleOrganizationalChart"/>
    <dgm:cxn modelId="{6472AA9B-B277-4890-B33A-408E210D1F1A}" type="presParOf" srcId="{687B2745-244E-454D-90E5-FFAAA18808D3}" destId="{81847FC4-CF0F-40D2-BCFB-7F31D3223A26}" srcOrd="2" destOrd="0" presId="urn:microsoft.com/office/officeart/2008/layout/NameandTitleOrganizationalChart"/>
    <dgm:cxn modelId="{748AA3F5-D32B-49CA-9ED6-B02104DAB895}" type="presParOf" srcId="{EC064D73-9597-4497-BD00-E6D23109C605}" destId="{EC00F36F-05A5-4CAA-BC51-384F6C31E1D6}" srcOrd="2" destOrd="0" presId="urn:microsoft.com/office/officeart/2008/layout/NameandTitleOrganizationalChart"/>
    <dgm:cxn modelId="{6C7183AA-F068-43E9-AA3B-E44070E9FF80}" type="presParOf" srcId="{EC064D73-9597-4497-BD00-E6D23109C605}" destId="{F9BBC19C-0FDA-4DE5-98F2-E0858E816C3F}" srcOrd="3" destOrd="0" presId="urn:microsoft.com/office/officeart/2008/layout/NameandTitleOrganizationalChart"/>
    <dgm:cxn modelId="{523301B0-8C92-4801-844B-BF6B15632C84}" type="presParOf" srcId="{F9BBC19C-0FDA-4DE5-98F2-E0858E816C3F}" destId="{CB0711B8-C788-4408-B577-03D05AF79DF8}" srcOrd="0" destOrd="0" presId="urn:microsoft.com/office/officeart/2008/layout/NameandTitleOrganizationalChart"/>
    <dgm:cxn modelId="{A9861AD9-66FC-4132-A964-58AB8C915139}" type="presParOf" srcId="{CB0711B8-C788-4408-B577-03D05AF79DF8}" destId="{B305EFA1-1D06-4801-B360-E0B1E17879EC}" srcOrd="0" destOrd="0" presId="urn:microsoft.com/office/officeart/2008/layout/NameandTitleOrganizationalChart"/>
    <dgm:cxn modelId="{83334467-0E29-4F90-82F0-C5DC83D7EEAC}" type="presParOf" srcId="{CB0711B8-C788-4408-B577-03D05AF79DF8}" destId="{364FFB4D-DE4F-4D6D-9F7F-D34BA402E3C6}" srcOrd="1" destOrd="0" presId="urn:microsoft.com/office/officeart/2008/layout/NameandTitleOrganizationalChart"/>
    <dgm:cxn modelId="{01E46ECB-361B-4429-AA63-519DFD2C1DEB}" type="presParOf" srcId="{CB0711B8-C788-4408-B577-03D05AF79DF8}" destId="{263035E3-B4E9-475F-8222-1A8DCC607A3F}" srcOrd="2" destOrd="0" presId="urn:microsoft.com/office/officeart/2008/layout/NameandTitleOrganizationalChart"/>
    <dgm:cxn modelId="{194A0CD7-43F1-4A8C-8480-2C9BA5F82BCB}" type="presParOf" srcId="{F9BBC19C-0FDA-4DE5-98F2-E0858E816C3F}" destId="{26DE895F-59ED-47EE-970C-2C2C1F8AA793}" srcOrd="1" destOrd="0" presId="urn:microsoft.com/office/officeart/2008/layout/NameandTitleOrganizationalChart"/>
    <dgm:cxn modelId="{C807FA11-1495-4151-ACA9-9F756B8DBC56}" type="presParOf" srcId="{F9BBC19C-0FDA-4DE5-98F2-E0858E816C3F}" destId="{C3BA4F44-7B96-490B-AE6A-6DBC552C04AC}" srcOrd="2" destOrd="0" presId="urn:microsoft.com/office/officeart/2008/layout/NameandTitleOrganizationalChart"/>
    <dgm:cxn modelId="{8B0BE707-4489-4F12-9975-9AC8AA3AF7FA}" type="presParOf" srcId="{EC064D73-9597-4497-BD00-E6D23109C605}" destId="{419CDB10-6804-4912-984B-0C885DF11664}" srcOrd="4" destOrd="0" presId="urn:microsoft.com/office/officeart/2008/layout/NameandTitleOrganizationalChart"/>
    <dgm:cxn modelId="{606EA9B5-E4B4-46E5-9D5E-F418628DCDEC}" type="presParOf" srcId="{EC064D73-9597-4497-BD00-E6D23109C605}" destId="{BCE5A0AC-61B2-482A-AD5C-82A01376EB5D}" srcOrd="5" destOrd="0" presId="urn:microsoft.com/office/officeart/2008/layout/NameandTitleOrganizationalChart"/>
    <dgm:cxn modelId="{229F7B73-D5B2-4145-8596-75C9AFE80BA7}" type="presParOf" srcId="{BCE5A0AC-61B2-482A-AD5C-82A01376EB5D}" destId="{32EA97E0-D967-4556-8DE0-D7F01BAA5FB8}" srcOrd="0" destOrd="0" presId="urn:microsoft.com/office/officeart/2008/layout/NameandTitleOrganizationalChart"/>
    <dgm:cxn modelId="{DBDCB720-410E-458A-83F5-505490A1F7F8}" type="presParOf" srcId="{32EA97E0-D967-4556-8DE0-D7F01BAA5FB8}" destId="{34DAEBEA-222A-4F83-B0FC-499320DC58EF}" srcOrd="0" destOrd="0" presId="urn:microsoft.com/office/officeart/2008/layout/NameandTitleOrganizationalChart"/>
    <dgm:cxn modelId="{9C2F5741-4F9B-4B4C-B78F-CB5221DD304F}" type="presParOf" srcId="{32EA97E0-D967-4556-8DE0-D7F01BAA5FB8}" destId="{1E98135F-C1B2-41D7-8B97-A87D52B2AE5B}" srcOrd="1" destOrd="0" presId="urn:microsoft.com/office/officeart/2008/layout/NameandTitleOrganizationalChart"/>
    <dgm:cxn modelId="{1AFCEB7B-CA1D-4514-8DDB-A8BCC69E743D}" type="presParOf" srcId="{32EA97E0-D967-4556-8DE0-D7F01BAA5FB8}" destId="{ED878F2F-A1B5-47F0-BD1C-B5AC90EEB3FB}" srcOrd="2" destOrd="0" presId="urn:microsoft.com/office/officeart/2008/layout/NameandTitleOrganizationalChart"/>
    <dgm:cxn modelId="{8286B36E-2AE6-4636-8BB8-3D0EE4D58420}" type="presParOf" srcId="{BCE5A0AC-61B2-482A-AD5C-82A01376EB5D}" destId="{B36DDF21-C30A-40F9-8898-4CA495FC8028}" srcOrd="1" destOrd="0" presId="urn:microsoft.com/office/officeart/2008/layout/NameandTitleOrganizationalChart"/>
    <dgm:cxn modelId="{969421C3-430C-4DD5-9CB9-6568354FD047}" type="presParOf" srcId="{BCE5A0AC-61B2-482A-AD5C-82A01376EB5D}" destId="{FC38D61D-40E6-4F4B-ABCF-8EDACB18210F}" srcOrd="2" destOrd="0" presId="urn:microsoft.com/office/officeart/2008/layout/NameandTitleOrganizationalChart"/>
    <dgm:cxn modelId="{911D20BE-54F7-44B2-BBA4-2BD4445AD307}" type="presParOf" srcId="{EC064D73-9597-4497-BD00-E6D23109C605}" destId="{A208A16E-AFBF-4832-8D12-588B8650E479}" srcOrd="6" destOrd="0" presId="urn:microsoft.com/office/officeart/2008/layout/NameandTitleOrganizationalChart"/>
    <dgm:cxn modelId="{5D7C4D0F-93B8-4E3C-9AB5-3804019267F8}" type="presParOf" srcId="{EC064D73-9597-4497-BD00-E6D23109C605}" destId="{3568B2AB-0C2F-4287-BCDC-C8ABBA7886E9}" srcOrd="7" destOrd="0" presId="urn:microsoft.com/office/officeart/2008/layout/NameandTitleOrganizationalChart"/>
    <dgm:cxn modelId="{1A7223FE-5A62-4791-9B80-8CD8CF48DDAC}" type="presParOf" srcId="{3568B2AB-0C2F-4287-BCDC-C8ABBA7886E9}" destId="{7EBD92F5-2AFD-4033-BF69-0F44398B6BEA}" srcOrd="0" destOrd="0" presId="urn:microsoft.com/office/officeart/2008/layout/NameandTitleOrganizationalChart"/>
    <dgm:cxn modelId="{261A4A1F-0F1E-41B6-AD1E-2ECA0F7431DA}" type="presParOf" srcId="{7EBD92F5-2AFD-4033-BF69-0F44398B6BEA}" destId="{0114E927-CB93-4939-AAD8-E8A9B5B96A73}" srcOrd="0" destOrd="0" presId="urn:microsoft.com/office/officeart/2008/layout/NameandTitleOrganizationalChart"/>
    <dgm:cxn modelId="{96F6B34C-B52A-4FE3-8C2E-EF7CC132C9A6}" type="presParOf" srcId="{7EBD92F5-2AFD-4033-BF69-0F44398B6BEA}" destId="{AE9D09AD-D315-482E-9421-AE397D1F15C1}" srcOrd="1" destOrd="0" presId="urn:microsoft.com/office/officeart/2008/layout/NameandTitleOrganizationalChart"/>
    <dgm:cxn modelId="{86D0099C-E4F3-4B03-8A43-1CD5884AE213}" type="presParOf" srcId="{7EBD92F5-2AFD-4033-BF69-0F44398B6BEA}" destId="{E078BEEC-30F3-401E-9DA8-2EADDE1D284D}" srcOrd="2" destOrd="0" presId="urn:microsoft.com/office/officeart/2008/layout/NameandTitleOrganizationalChart"/>
    <dgm:cxn modelId="{6C60AB41-DCFA-4AD6-885C-E86D3CEDD223}" type="presParOf" srcId="{3568B2AB-0C2F-4287-BCDC-C8ABBA7886E9}" destId="{F26C01E4-2BA6-4962-8BF4-D197D180A2C6}" srcOrd="1" destOrd="0" presId="urn:microsoft.com/office/officeart/2008/layout/NameandTitleOrganizationalChart"/>
    <dgm:cxn modelId="{AA034CB5-3839-44F3-9F6E-34ADBF41EF71}" type="presParOf" srcId="{3568B2AB-0C2F-4287-BCDC-C8ABBA7886E9}" destId="{7C836F16-6B9D-46A6-B5E7-8FD0B97BF09E}" srcOrd="2" destOrd="0" presId="urn:microsoft.com/office/officeart/2008/layout/NameandTitleOrganizationalChart"/>
    <dgm:cxn modelId="{6B15A5AC-4E3D-4992-BE57-E16660BB62B9}" type="presParOf" srcId="{87CB99CC-3455-43B2-A9A6-5C9A126BC52A}" destId="{65C4717A-FE88-43AA-BE4B-C875DD174AC6}" srcOrd="2" destOrd="0" presId="urn:microsoft.com/office/officeart/2008/layout/NameandTitleOrganizationalChart"/>
    <dgm:cxn modelId="{EED5780F-F055-4971-9C08-E3E4509F19B0}" type="presParOf" srcId="{B826196D-FCF4-4498-AC8A-2EE08547B6CD}" destId="{8F9AA62B-1624-485B-9A8F-44D036A1C502}" srcOrd="2" destOrd="0" presId="urn:microsoft.com/office/officeart/2008/layout/NameandTitleOrganizationalChart"/>
    <dgm:cxn modelId="{078CDFF6-08A6-41CD-8C03-C0A290F309D9}" type="presParOf" srcId="{1809E0F5-AF1D-4935-8C01-BC0352A403B2}" destId="{D3B37733-B56D-4B8B-A70B-04ED1DD22528}"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88340C1-86CC-4D93-803A-F2B754BD55CE}"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hu-HU"/>
        </a:p>
      </dgm:t>
    </dgm:pt>
    <dgm:pt modelId="{C80F6C69-F557-4479-8CF1-01857F52A0AD}">
      <dgm:prSet phldrT="[Szöveg]" custT="1"/>
      <dgm:spPr/>
      <dgm:t>
        <a:bodyPr/>
        <a:lstStyle/>
        <a:p>
          <a:r>
            <a:rPr lang="ru-RU" sz="1600" b="1" noProof="0" dirty="0">
              <a:latin typeface="Segoe UI" panose="020B0502040204020203" pitchFamily="34" charset="0"/>
              <a:ea typeface="Segoe UI" panose="020B0502040204020203" pitchFamily="34" charset="0"/>
              <a:cs typeface="Segoe UI" panose="020B0502040204020203" pitchFamily="34" charset="0"/>
            </a:rPr>
            <a:t>Уровень общегосударственного управления</a:t>
          </a:r>
          <a:endParaRPr lang="en-US" sz="1600" b="1" noProof="0" dirty="0">
            <a:latin typeface="Segoe UI" panose="020B0502040204020203" pitchFamily="34" charset="0"/>
            <a:ea typeface="Segoe UI" panose="020B0502040204020203" pitchFamily="34" charset="0"/>
            <a:cs typeface="Segoe UI" panose="020B0502040204020203" pitchFamily="34" charset="0"/>
          </a:endParaRPr>
        </a:p>
      </dgm:t>
    </dgm:pt>
    <dgm:pt modelId="{835585D6-B9CB-41CF-A175-79E05119CA36}" type="parTrans" cxnId="{8402E265-3B81-4B97-B5BF-72A48DD131E9}">
      <dgm:prSet/>
      <dgm:spPr/>
      <dgm:t>
        <a:bodyPr/>
        <a:lstStyle/>
        <a:p>
          <a:endParaRPr lang="en-US" noProof="0" dirty="0"/>
        </a:p>
      </dgm:t>
    </dgm:pt>
    <dgm:pt modelId="{E957A4AE-8D34-4AE2-B9D6-531EDB12A90A}" type="sibTrans" cxnId="{8402E265-3B81-4B97-B5BF-72A48DD131E9}">
      <dgm:prSet/>
      <dgm:spPr/>
      <dgm:t>
        <a:bodyPr/>
        <a:lstStyle/>
        <a:p>
          <a:endParaRPr lang="en-US" noProof="0" dirty="0"/>
        </a:p>
      </dgm:t>
    </dgm:pt>
    <dgm:pt modelId="{9A23285A-4B14-4A9F-809A-1E77D020D991}">
      <dgm:prSet phldrT="[Szöveg]" custT="1"/>
      <dgm:spPr/>
      <dgm:t>
        <a:bodyPr/>
        <a:lstStyle/>
        <a:p>
          <a:r>
            <a:rPr lang="ru-RU" sz="1400" noProof="0" dirty="0">
              <a:latin typeface="Segoe UI" panose="020B0502040204020203" pitchFamily="34" charset="0"/>
              <a:ea typeface="Segoe UI" panose="020B0502040204020203" pitchFamily="34" charset="0"/>
              <a:cs typeface="Segoe UI" panose="020B0502040204020203" pitchFamily="34" charset="0"/>
            </a:rPr>
            <a:t>Ограничен бюджетными правилами и национальным правом</a:t>
          </a:r>
          <a:endParaRPr lang="en-US" sz="1400" noProof="0" dirty="0">
            <a:latin typeface="Segoe UI" panose="020B0502040204020203" pitchFamily="34" charset="0"/>
            <a:ea typeface="Segoe UI" panose="020B0502040204020203" pitchFamily="34" charset="0"/>
            <a:cs typeface="Segoe UI" panose="020B0502040204020203" pitchFamily="34" charset="0"/>
          </a:endParaRPr>
        </a:p>
      </dgm:t>
    </dgm:pt>
    <dgm:pt modelId="{60731B81-691F-4395-8354-983F9D8B02A4}" type="parTrans" cxnId="{545481A3-8FE6-4125-8773-52C95C7B313D}">
      <dgm:prSet/>
      <dgm:spPr/>
      <dgm:t>
        <a:bodyPr/>
        <a:lstStyle/>
        <a:p>
          <a:endParaRPr lang="en-US" noProof="0" dirty="0"/>
        </a:p>
      </dgm:t>
    </dgm:pt>
    <dgm:pt modelId="{494763B9-2FDA-40A9-9569-16C112D95B4B}" type="sibTrans" cxnId="{545481A3-8FE6-4125-8773-52C95C7B313D}">
      <dgm:prSet/>
      <dgm:spPr/>
      <dgm:t>
        <a:bodyPr/>
        <a:lstStyle/>
        <a:p>
          <a:endParaRPr lang="en-US" noProof="0" dirty="0"/>
        </a:p>
      </dgm:t>
    </dgm:pt>
    <dgm:pt modelId="{538E736F-083D-481B-8F4A-54A2B0EDB0C7}">
      <dgm:prSet phldrT="[Szöveg]" custT="1"/>
      <dgm:spPr/>
      <dgm:t>
        <a:bodyPr/>
        <a:lstStyle/>
        <a:p>
          <a:r>
            <a:rPr lang="ru-RU" sz="1600" b="1" noProof="0" dirty="0">
              <a:latin typeface="Segoe UI" panose="020B0502040204020203" pitchFamily="34" charset="0"/>
              <a:ea typeface="Segoe UI" panose="020B0502040204020203" pitchFamily="34" charset="0"/>
              <a:cs typeface="Segoe UI" panose="020B0502040204020203" pitchFamily="34" charset="0"/>
            </a:rPr>
            <a:t>Подразделы </a:t>
          </a:r>
        </a:p>
        <a:p>
          <a:r>
            <a:rPr lang="ru-RU" sz="1600" b="1" noProof="0" dirty="0">
              <a:latin typeface="Segoe UI" panose="020B0502040204020203" pitchFamily="34" charset="0"/>
              <a:ea typeface="Segoe UI" panose="020B0502040204020203" pitchFamily="34" charset="0"/>
              <a:cs typeface="Segoe UI" panose="020B0502040204020203" pitchFamily="34" charset="0"/>
            </a:rPr>
            <a:t>общегосударственного управления</a:t>
          </a:r>
          <a:endParaRPr lang="en-US" sz="1600" b="1" noProof="0" dirty="0">
            <a:latin typeface="Segoe UI" panose="020B0502040204020203" pitchFamily="34" charset="0"/>
            <a:ea typeface="Segoe UI" panose="020B0502040204020203" pitchFamily="34" charset="0"/>
            <a:cs typeface="Segoe UI" panose="020B0502040204020203" pitchFamily="34" charset="0"/>
          </a:endParaRPr>
        </a:p>
      </dgm:t>
    </dgm:pt>
    <dgm:pt modelId="{AC02BE8D-68C8-4347-B7D2-96E528262B74}" type="parTrans" cxnId="{A272DAE0-5348-4664-8939-EFDCBA3D911B}">
      <dgm:prSet/>
      <dgm:spPr/>
      <dgm:t>
        <a:bodyPr/>
        <a:lstStyle/>
        <a:p>
          <a:endParaRPr lang="en-US" noProof="0" dirty="0"/>
        </a:p>
      </dgm:t>
    </dgm:pt>
    <dgm:pt modelId="{1EC4F6FC-E9FB-473C-B7C9-E38D526E48E7}" type="sibTrans" cxnId="{A272DAE0-5348-4664-8939-EFDCBA3D911B}">
      <dgm:prSet/>
      <dgm:spPr/>
      <dgm:t>
        <a:bodyPr/>
        <a:lstStyle/>
        <a:p>
          <a:endParaRPr lang="en-US" noProof="0" dirty="0"/>
        </a:p>
      </dgm:t>
    </dgm:pt>
    <dgm:pt modelId="{9AA37DB0-FED7-4890-9EC1-C3AA268B7629}">
      <dgm:prSet phldrT="[Szöveg]" custT="1"/>
      <dgm:spPr/>
      <dgm:t>
        <a:bodyPr/>
        <a:lstStyle/>
        <a:p>
          <a:pPr algn="l"/>
          <a:r>
            <a:rPr lang="ru-RU" sz="1400" b="1" u="none" noProof="0" dirty="0">
              <a:latin typeface="Segoe UI" panose="020B0502040204020203" pitchFamily="34" charset="0"/>
              <a:ea typeface="Segoe UI" panose="020B0502040204020203" pitchFamily="34" charset="0"/>
              <a:cs typeface="Segoe UI" panose="020B0502040204020203" pitchFamily="34" charset="0"/>
            </a:rPr>
            <a:t>Местные органы власти</a:t>
          </a:r>
          <a:r>
            <a:rPr lang="en-US" sz="1400" b="1" u="none" noProof="0" dirty="0">
              <a:latin typeface="Segoe UI" panose="020B0502040204020203" pitchFamily="34" charset="0"/>
              <a:ea typeface="Segoe UI" panose="020B0502040204020203" pitchFamily="34" charset="0"/>
              <a:cs typeface="Segoe UI" panose="020B0502040204020203" pitchFamily="34" charset="0"/>
            </a:rPr>
            <a:t>: </a:t>
          </a:r>
          <a:br>
            <a:rPr lang="en-US" sz="1400" b="1" u="none" noProof="0" dirty="0">
              <a:latin typeface="Segoe UI" panose="020B0502040204020203" pitchFamily="34" charset="0"/>
              <a:ea typeface="Segoe UI" panose="020B0502040204020203" pitchFamily="34" charset="0"/>
              <a:cs typeface="Segoe UI" panose="020B0502040204020203" pitchFamily="34" charset="0"/>
            </a:rPr>
          </a:br>
          <a:r>
            <a:rPr lang="ru-RU" sz="1400" noProof="0" dirty="0">
              <a:latin typeface="Segoe UI" panose="020B0502040204020203" pitchFamily="34" charset="0"/>
              <a:ea typeface="Segoe UI" panose="020B0502040204020203" pitchFamily="34" charset="0"/>
              <a:cs typeface="Segoe UI" panose="020B0502040204020203" pitchFamily="34" charset="0"/>
            </a:rPr>
            <a:t>по разрешению Правительства</a:t>
          </a:r>
          <a:endParaRPr lang="en-US" sz="1400" noProof="0" dirty="0">
            <a:latin typeface="Segoe UI" panose="020B0502040204020203" pitchFamily="34" charset="0"/>
            <a:ea typeface="Segoe UI" panose="020B0502040204020203" pitchFamily="34" charset="0"/>
            <a:cs typeface="Segoe UI" panose="020B0502040204020203" pitchFamily="34" charset="0"/>
          </a:endParaRPr>
        </a:p>
      </dgm:t>
    </dgm:pt>
    <dgm:pt modelId="{6622D3E3-0C13-4C98-B82D-A1D8C4AF41D7}" type="parTrans" cxnId="{63E359F9-6765-4F0C-BDC2-4DB2E39C869F}">
      <dgm:prSet/>
      <dgm:spPr/>
      <dgm:t>
        <a:bodyPr/>
        <a:lstStyle/>
        <a:p>
          <a:endParaRPr lang="en-US" noProof="0" dirty="0"/>
        </a:p>
      </dgm:t>
    </dgm:pt>
    <dgm:pt modelId="{76D2CB92-2B53-41AC-BB50-8B9427E40C62}" type="sibTrans" cxnId="{63E359F9-6765-4F0C-BDC2-4DB2E39C869F}">
      <dgm:prSet/>
      <dgm:spPr/>
      <dgm:t>
        <a:bodyPr/>
        <a:lstStyle/>
        <a:p>
          <a:endParaRPr lang="en-US" noProof="0" dirty="0"/>
        </a:p>
      </dgm:t>
    </dgm:pt>
    <dgm:pt modelId="{0C33C49D-C2F4-46A3-9700-201937E2C0DB}">
      <dgm:prSet phldrT="[Szöveg]" custT="1"/>
      <dgm:spPr/>
      <dgm:t>
        <a:bodyPr/>
        <a:lstStyle/>
        <a:p>
          <a:r>
            <a:rPr lang="ru-RU" sz="1600" b="1" noProof="0" dirty="0">
              <a:latin typeface="Segoe UI" panose="020B0502040204020203" pitchFamily="34" charset="0"/>
              <a:ea typeface="Segoe UI" panose="020B0502040204020203" pitchFamily="34" charset="0"/>
              <a:cs typeface="Segoe UI" panose="020B0502040204020203" pitchFamily="34" charset="0"/>
            </a:rPr>
            <a:t>Подразделы местного уровня </a:t>
          </a:r>
          <a:r>
            <a:rPr lang="ru-RU" sz="1600" b="1" noProof="0" dirty="0" err="1">
              <a:latin typeface="Segoe UI" panose="020B0502040204020203" pitchFamily="34" charset="0"/>
              <a:ea typeface="Segoe UI" panose="020B0502040204020203" pitchFamily="34" charset="0"/>
              <a:cs typeface="Segoe UI" panose="020B0502040204020203" pitchFamily="34" charset="0"/>
            </a:rPr>
            <a:t>госуправления</a:t>
          </a:r>
          <a:endParaRPr lang="en-US" sz="1600" b="1" noProof="0" dirty="0">
            <a:latin typeface="Segoe UI" panose="020B0502040204020203" pitchFamily="34" charset="0"/>
            <a:ea typeface="Segoe UI" panose="020B0502040204020203" pitchFamily="34" charset="0"/>
            <a:cs typeface="Segoe UI" panose="020B0502040204020203" pitchFamily="34" charset="0"/>
          </a:endParaRPr>
        </a:p>
      </dgm:t>
    </dgm:pt>
    <dgm:pt modelId="{1FD2133F-ABB8-406E-996D-34C34FFF2633}" type="parTrans" cxnId="{A820F7CC-E5C7-4667-8ACE-28EC30555328}">
      <dgm:prSet/>
      <dgm:spPr/>
      <dgm:t>
        <a:bodyPr/>
        <a:lstStyle/>
        <a:p>
          <a:endParaRPr lang="en-US" noProof="0" dirty="0"/>
        </a:p>
      </dgm:t>
    </dgm:pt>
    <dgm:pt modelId="{AA52C888-EF60-449C-BAE0-AB33479AF3FC}" type="sibTrans" cxnId="{A820F7CC-E5C7-4667-8ACE-28EC30555328}">
      <dgm:prSet/>
      <dgm:spPr/>
      <dgm:t>
        <a:bodyPr/>
        <a:lstStyle/>
        <a:p>
          <a:endParaRPr lang="en-US" noProof="0" dirty="0"/>
        </a:p>
      </dgm:t>
    </dgm:pt>
    <dgm:pt modelId="{93AC3463-9A54-42FF-A62B-45F0AF4DDF16}">
      <dgm:prSet phldrT="[Szöveg]" custT="1"/>
      <dgm:spPr/>
      <dgm:t>
        <a:bodyPr/>
        <a:lstStyle/>
        <a:p>
          <a:r>
            <a:rPr lang="ru-RU" sz="1400" noProof="0" dirty="0">
              <a:latin typeface="Segoe UI" panose="020B0502040204020203" pitchFamily="34" charset="0"/>
              <a:ea typeface="Segoe UI" panose="020B0502040204020203" pitchFamily="34" charset="0"/>
              <a:cs typeface="Segoe UI" panose="020B0502040204020203" pitchFamily="34" charset="0"/>
            </a:rPr>
            <a:t>по разрешению министра финансов</a:t>
          </a:r>
          <a:endParaRPr lang="en-US" sz="1400" noProof="0" dirty="0">
            <a:latin typeface="Segoe UI" panose="020B0502040204020203" pitchFamily="34" charset="0"/>
            <a:ea typeface="Segoe UI" panose="020B0502040204020203" pitchFamily="34" charset="0"/>
            <a:cs typeface="Segoe UI" panose="020B0502040204020203" pitchFamily="34" charset="0"/>
          </a:endParaRPr>
        </a:p>
      </dgm:t>
    </dgm:pt>
    <dgm:pt modelId="{99EA3CA8-197F-4E17-99AA-C0EF9D2B7F17}" type="parTrans" cxnId="{0C3396D0-1D2D-4D6E-A24D-7648E3E15454}">
      <dgm:prSet/>
      <dgm:spPr/>
      <dgm:t>
        <a:bodyPr/>
        <a:lstStyle/>
        <a:p>
          <a:endParaRPr lang="en-US" noProof="0" dirty="0"/>
        </a:p>
      </dgm:t>
    </dgm:pt>
    <dgm:pt modelId="{828FA8D2-AB90-40FF-8FC7-243D743B8F2D}" type="sibTrans" cxnId="{0C3396D0-1D2D-4D6E-A24D-7648E3E15454}">
      <dgm:prSet/>
      <dgm:spPr/>
      <dgm:t>
        <a:bodyPr/>
        <a:lstStyle/>
        <a:p>
          <a:endParaRPr lang="en-US" noProof="0" dirty="0"/>
        </a:p>
      </dgm:t>
    </dgm:pt>
    <dgm:pt modelId="{D48B2A40-6814-4FEE-8AA2-8B5D9CA7A553}">
      <dgm:prSet phldrT="[Szöveg]" custT="1"/>
      <dgm:spPr/>
      <dgm:t>
        <a:bodyPr/>
        <a:lstStyle/>
        <a:p>
          <a:pPr algn="l"/>
          <a:r>
            <a:rPr lang="ru-RU" sz="1400" b="1" u="none" noProof="0" dirty="0">
              <a:latin typeface="Segoe UI" panose="020B0502040204020203" pitchFamily="34" charset="0"/>
              <a:ea typeface="Segoe UI" panose="020B0502040204020203" pitchFamily="34" charset="0"/>
              <a:cs typeface="Segoe UI" panose="020B0502040204020203" pitchFamily="34" charset="0"/>
            </a:rPr>
            <a:t>Бизнес-корпорации и прочие организации </a:t>
          </a:r>
          <a:r>
            <a:rPr lang="hu-HU" sz="1400" b="1" u="none" noProof="0" dirty="0">
              <a:latin typeface="Segoe UI" panose="020B0502040204020203" pitchFamily="34" charset="0"/>
              <a:ea typeface="Segoe UI" panose="020B0502040204020203" pitchFamily="34" charset="0"/>
              <a:cs typeface="Segoe UI" panose="020B0502040204020203" pitchFamily="34" charset="0"/>
            </a:rPr>
            <a:t>ESA</a:t>
          </a:r>
          <a:r>
            <a:rPr lang="ru-RU" sz="1400" b="1" u="none" noProof="0" dirty="0">
              <a:latin typeface="Segoe UI" panose="020B0502040204020203" pitchFamily="34" charset="0"/>
              <a:ea typeface="Segoe UI" panose="020B0502040204020203" pitchFamily="34" charset="0"/>
              <a:cs typeface="Segoe UI" panose="020B0502040204020203" pitchFamily="34" charset="0"/>
            </a:rPr>
            <a:t>, отнесённые к госсектору по классификации</a:t>
          </a:r>
          <a:r>
            <a:rPr lang="hu-HU" sz="1400" b="1" u="none" noProof="0" dirty="0">
              <a:latin typeface="Segoe UI" panose="020B0502040204020203" pitchFamily="34" charset="0"/>
              <a:ea typeface="Segoe UI" panose="020B0502040204020203" pitchFamily="34" charset="0"/>
              <a:cs typeface="Segoe UI" panose="020B0502040204020203" pitchFamily="34" charset="0"/>
            </a:rPr>
            <a:t>:                     </a:t>
          </a:r>
          <a:r>
            <a:rPr lang="ru-RU" sz="1400" noProof="0" dirty="0">
              <a:latin typeface="Segoe UI" panose="020B0502040204020203" pitchFamily="34" charset="0"/>
              <a:ea typeface="Segoe UI" panose="020B0502040204020203" pitchFamily="34" charset="0"/>
              <a:cs typeface="Segoe UI" panose="020B0502040204020203" pitchFamily="34" charset="0"/>
            </a:rPr>
            <a:t>по разрешению министра финансов</a:t>
          </a:r>
          <a:endParaRPr lang="en-US" sz="1400" b="1" u="none" noProof="0" dirty="0">
            <a:latin typeface="Segoe UI" panose="020B0502040204020203" pitchFamily="34" charset="0"/>
            <a:ea typeface="Segoe UI" panose="020B0502040204020203" pitchFamily="34" charset="0"/>
            <a:cs typeface="Segoe UI" panose="020B0502040204020203" pitchFamily="34" charset="0"/>
          </a:endParaRPr>
        </a:p>
      </dgm:t>
    </dgm:pt>
    <dgm:pt modelId="{116EC139-50FE-46F5-BAA1-E1DA330BC94E}" type="sibTrans" cxnId="{213F1739-FCDD-4E3E-8178-65F440AE5967}">
      <dgm:prSet/>
      <dgm:spPr/>
      <dgm:t>
        <a:bodyPr/>
        <a:lstStyle/>
        <a:p>
          <a:endParaRPr lang="en-US" noProof="0" dirty="0"/>
        </a:p>
      </dgm:t>
    </dgm:pt>
    <dgm:pt modelId="{69AD26B6-E01B-482C-9F65-10617A042DF3}" type="parTrans" cxnId="{213F1739-FCDD-4E3E-8178-65F440AE5967}">
      <dgm:prSet/>
      <dgm:spPr/>
      <dgm:t>
        <a:bodyPr/>
        <a:lstStyle/>
        <a:p>
          <a:endParaRPr lang="en-US" noProof="0" dirty="0"/>
        </a:p>
      </dgm:t>
    </dgm:pt>
    <dgm:pt modelId="{8FD14328-DEA1-4995-835B-9157167C0BDB}" type="pres">
      <dgm:prSet presAssocID="{C88340C1-86CC-4D93-803A-F2B754BD55CE}" presName="Name0" presStyleCnt="0">
        <dgm:presLayoutVars>
          <dgm:chMax val="7"/>
          <dgm:dir/>
          <dgm:animLvl val="lvl"/>
          <dgm:resizeHandles val="exact"/>
        </dgm:presLayoutVars>
      </dgm:prSet>
      <dgm:spPr/>
    </dgm:pt>
    <dgm:pt modelId="{ACA4E5ED-3BDF-4CA0-9A9C-31EB1968B568}" type="pres">
      <dgm:prSet presAssocID="{C80F6C69-F557-4479-8CF1-01857F52A0AD}" presName="circle1" presStyleLbl="node1" presStyleIdx="0" presStyleCnt="3"/>
      <dgm:spPr>
        <a:solidFill>
          <a:schemeClr val="tx2">
            <a:lumMod val="75000"/>
          </a:schemeClr>
        </a:solidFill>
      </dgm:spPr>
    </dgm:pt>
    <dgm:pt modelId="{0D521BB3-E367-4071-B945-8FEDF097405B}" type="pres">
      <dgm:prSet presAssocID="{C80F6C69-F557-4479-8CF1-01857F52A0AD}" presName="space" presStyleCnt="0"/>
      <dgm:spPr/>
    </dgm:pt>
    <dgm:pt modelId="{2C8A0D36-86AD-41C2-A541-0F08901E2341}" type="pres">
      <dgm:prSet presAssocID="{C80F6C69-F557-4479-8CF1-01857F52A0AD}" presName="rect1" presStyleLbl="alignAcc1" presStyleIdx="0" presStyleCnt="3"/>
      <dgm:spPr/>
    </dgm:pt>
    <dgm:pt modelId="{06FF9107-B972-48C1-8FE5-EF5F5259E108}" type="pres">
      <dgm:prSet presAssocID="{538E736F-083D-481B-8F4A-54A2B0EDB0C7}" presName="vertSpace2" presStyleLbl="node1" presStyleIdx="0" presStyleCnt="3"/>
      <dgm:spPr/>
    </dgm:pt>
    <dgm:pt modelId="{A0562579-61DA-4694-875A-1D66D75A22DC}" type="pres">
      <dgm:prSet presAssocID="{538E736F-083D-481B-8F4A-54A2B0EDB0C7}" presName="circle2" presStyleLbl="node1" presStyleIdx="1" presStyleCnt="3" custScaleY="114375" custLinFactNeighborX="1923" custLinFactNeighborY="0"/>
      <dgm:spPr>
        <a:solidFill>
          <a:schemeClr val="tx2">
            <a:lumMod val="60000"/>
            <a:lumOff val="40000"/>
          </a:schemeClr>
        </a:solidFill>
      </dgm:spPr>
    </dgm:pt>
    <dgm:pt modelId="{C5A7B55B-AD24-46CB-B84C-DA9F650AA242}" type="pres">
      <dgm:prSet presAssocID="{538E736F-083D-481B-8F4A-54A2B0EDB0C7}" presName="rect2" presStyleLbl="alignAcc1" presStyleIdx="1" presStyleCnt="3" custScaleY="114375" custLinFactNeighborX="510" custLinFactNeighborY="594"/>
      <dgm:spPr/>
    </dgm:pt>
    <dgm:pt modelId="{6615C7DA-6A3F-42EF-AE1A-2137D61A3F59}" type="pres">
      <dgm:prSet presAssocID="{0C33C49D-C2F4-46A3-9700-201937E2C0DB}" presName="vertSpace3" presStyleLbl="node1" presStyleIdx="1" presStyleCnt="3"/>
      <dgm:spPr/>
    </dgm:pt>
    <dgm:pt modelId="{C1256F7B-1AB2-4F2D-A6AE-2504202B5C2C}" type="pres">
      <dgm:prSet presAssocID="{0C33C49D-C2F4-46A3-9700-201937E2C0DB}" presName="circle3" presStyleLbl="node1" presStyleIdx="2" presStyleCnt="3" custLinFactNeighborX="2083" custLinFactNeighborY="31250"/>
      <dgm:spPr>
        <a:solidFill>
          <a:schemeClr val="tx2">
            <a:lumMod val="20000"/>
            <a:lumOff val="80000"/>
          </a:schemeClr>
        </a:solidFill>
      </dgm:spPr>
    </dgm:pt>
    <dgm:pt modelId="{91109DFE-79A5-4DBD-A9D2-A7C6DFB4F4B3}" type="pres">
      <dgm:prSet presAssocID="{0C33C49D-C2F4-46A3-9700-201937E2C0DB}" presName="rect3" presStyleLbl="alignAcc1" presStyleIdx="2" presStyleCnt="3" custLinFactNeighborX="426" custLinFactNeighborY="37500"/>
      <dgm:spPr/>
    </dgm:pt>
    <dgm:pt modelId="{ABF4B142-465E-4835-8BD3-D9217CF22B43}" type="pres">
      <dgm:prSet presAssocID="{C80F6C69-F557-4479-8CF1-01857F52A0AD}" presName="rect1ParTx" presStyleLbl="alignAcc1" presStyleIdx="2" presStyleCnt="3">
        <dgm:presLayoutVars>
          <dgm:chMax val="1"/>
          <dgm:bulletEnabled val="1"/>
        </dgm:presLayoutVars>
      </dgm:prSet>
      <dgm:spPr/>
    </dgm:pt>
    <dgm:pt modelId="{08C3C3DB-BF79-40F0-BBD6-9ADD9DC44D76}" type="pres">
      <dgm:prSet presAssocID="{C80F6C69-F557-4479-8CF1-01857F52A0AD}" presName="rect1ChTx" presStyleLbl="alignAcc1" presStyleIdx="2" presStyleCnt="3" custScaleX="119450">
        <dgm:presLayoutVars>
          <dgm:bulletEnabled val="1"/>
        </dgm:presLayoutVars>
      </dgm:prSet>
      <dgm:spPr/>
    </dgm:pt>
    <dgm:pt modelId="{D464E48D-9B51-446C-8036-3CA73AD7A241}" type="pres">
      <dgm:prSet presAssocID="{538E736F-083D-481B-8F4A-54A2B0EDB0C7}" presName="rect2ParTx" presStyleLbl="alignAcc1" presStyleIdx="2" presStyleCnt="3">
        <dgm:presLayoutVars>
          <dgm:chMax val="1"/>
          <dgm:bulletEnabled val="1"/>
        </dgm:presLayoutVars>
      </dgm:prSet>
      <dgm:spPr/>
    </dgm:pt>
    <dgm:pt modelId="{06ED40FF-95B2-4EA0-B0DE-6D0F312C7CD2}" type="pres">
      <dgm:prSet presAssocID="{538E736F-083D-481B-8F4A-54A2B0EDB0C7}" presName="rect2ChTx" presStyleLbl="alignAcc1" presStyleIdx="2" presStyleCnt="3" custScaleX="113803" custScaleY="150000" custLinFactNeighborX="-5647" custLinFactNeighborY="5952">
        <dgm:presLayoutVars>
          <dgm:bulletEnabled val="1"/>
        </dgm:presLayoutVars>
      </dgm:prSet>
      <dgm:spPr/>
    </dgm:pt>
    <dgm:pt modelId="{E4221D9B-3AB6-4657-990B-60160C66EB20}" type="pres">
      <dgm:prSet presAssocID="{0C33C49D-C2F4-46A3-9700-201937E2C0DB}" presName="rect3ParTx" presStyleLbl="alignAcc1" presStyleIdx="2" presStyleCnt="3">
        <dgm:presLayoutVars>
          <dgm:chMax val="1"/>
          <dgm:bulletEnabled val="1"/>
        </dgm:presLayoutVars>
      </dgm:prSet>
      <dgm:spPr/>
    </dgm:pt>
    <dgm:pt modelId="{58440E0F-267F-47A8-82CE-39CB7E9CA6C8}" type="pres">
      <dgm:prSet presAssocID="{0C33C49D-C2F4-46A3-9700-201937E2C0DB}" presName="rect3ChTx" presStyleLbl="alignAcc1" presStyleIdx="2" presStyleCnt="3" custScaleX="113733" custLinFactNeighborX="2553" custLinFactNeighborY="31250">
        <dgm:presLayoutVars>
          <dgm:bulletEnabled val="1"/>
        </dgm:presLayoutVars>
      </dgm:prSet>
      <dgm:spPr/>
    </dgm:pt>
  </dgm:ptLst>
  <dgm:cxnLst>
    <dgm:cxn modelId="{FC607B15-EE8C-42E3-B878-0159BA66C0F2}" type="presOf" srcId="{0C33C49D-C2F4-46A3-9700-201937E2C0DB}" destId="{91109DFE-79A5-4DBD-A9D2-A7C6DFB4F4B3}" srcOrd="0" destOrd="0" presId="urn:microsoft.com/office/officeart/2005/8/layout/target3"/>
    <dgm:cxn modelId="{0D95B623-30AF-4A0A-97E0-692767C66666}" type="presOf" srcId="{9A23285A-4B14-4A9F-809A-1E77D020D991}" destId="{08C3C3DB-BF79-40F0-BBD6-9ADD9DC44D76}" srcOrd="0" destOrd="0" presId="urn:microsoft.com/office/officeart/2005/8/layout/target3"/>
    <dgm:cxn modelId="{213F1739-FCDD-4E3E-8178-65F440AE5967}" srcId="{538E736F-083D-481B-8F4A-54A2B0EDB0C7}" destId="{D48B2A40-6814-4FEE-8AA2-8B5D9CA7A553}" srcOrd="1" destOrd="0" parTransId="{69AD26B6-E01B-482C-9F65-10617A042DF3}" sibTransId="{116EC139-50FE-46F5-BAA1-E1DA330BC94E}"/>
    <dgm:cxn modelId="{302CFB3C-DD62-443C-A9B9-E3368F1CA4C9}" type="presOf" srcId="{0C33C49D-C2F4-46A3-9700-201937E2C0DB}" destId="{E4221D9B-3AB6-4657-990B-60160C66EB20}" srcOrd="1" destOrd="0" presId="urn:microsoft.com/office/officeart/2005/8/layout/target3"/>
    <dgm:cxn modelId="{CE463444-A2E0-4909-A9C9-B81262C66BBF}" type="presOf" srcId="{9AA37DB0-FED7-4890-9EC1-C3AA268B7629}" destId="{06ED40FF-95B2-4EA0-B0DE-6D0F312C7CD2}" srcOrd="0" destOrd="0" presId="urn:microsoft.com/office/officeart/2005/8/layout/target3"/>
    <dgm:cxn modelId="{8402E265-3B81-4B97-B5BF-72A48DD131E9}" srcId="{C88340C1-86CC-4D93-803A-F2B754BD55CE}" destId="{C80F6C69-F557-4479-8CF1-01857F52A0AD}" srcOrd="0" destOrd="0" parTransId="{835585D6-B9CB-41CF-A175-79E05119CA36}" sibTransId="{E957A4AE-8D34-4AE2-B9D6-531EDB12A90A}"/>
    <dgm:cxn modelId="{1E615F68-851D-49E1-A38A-E7A97A488D84}" type="presOf" srcId="{93AC3463-9A54-42FF-A62B-45F0AF4DDF16}" destId="{58440E0F-267F-47A8-82CE-39CB7E9CA6C8}" srcOrd="0" destOrd="0" presId="urn:microsoft.com/office/officeart/2005/8/layout/target3"/>
    <dgm:cxn modelId="{2FBEC480-FAEF-4078-B585-C0C2932AB368}" type="presOf" srcId="{C80F6C69-F557-4479-8CF1-01857F52A0AD}" destId="{ABF4B142-465E-4835-8BD3-D9217CF22B43}" srcOrd="1" destOrd="0" presId="urn:microsoft.com/office/officeart/2005/8/layout/target3"/>
    <dgm:cxn modelId="{B8C5CCA1-A064-4C1C-BDF5-A0B33C3D4886}" type="presOf" srcId="{C88340C1-86CC-4D93-803A-F2B754BD55CE}" destId="{8FD14328-DEA1-4995-835B-9157167C0BDB}" srcOrd="0" destOrd="0" presId="urn:microsoft.com/office/officeart/2005/8/layout/target3"/>
    <dgm:cxn modelId="{545481A3-8FE6-4125-8773-52C95C7B313D}" srcId="{C80F6C69-F557-4479-8CF1-01857F52A0AD}" destId="{9A23285A-4B14-4A9F-809A-1E77D020D991}" srcOrd="0" destOrd="0" parTransId="{60731B81-691F-4395-8354-983F9D8B02A4}" sibTransId="{494763B9-2FDA-40A9-9569-16C112D95B4B}"/>
    <dgm:cxn modelId="{7E08D8B4-A0AB-40A1-8310-0575B4E9A45A}" type="presOf" srcId="{C80F6C69-F557-4479-8CF1-01857F52A0AD}" destId="{2C8A0D36-86AD-41C2-A541-0F08901E2341}" srcOrd="0" destOrd="0" presId="urn:microsoft.com/office/officeart/2005/8/layout/target3"/>
    <dgm:cxn modelId="{11664FB9-2D18-466F-8CF5-8EDAF342ED7B}" type="presOf" srcId="{538E736F-083D-481B-8F4A-54A2B0EDB0C7}" destId="{C5A7B55B-AD24-46CB-B84C-DA9F650AA242}" srcOrd="0" destOrd="0" presId="urn:microsoft.com/office/officeart/2005/8/layout/target3"/>
    <dgm:cxn modelId="{A820F7CC-E5C7-4667-8ACE-28EC30555328}" srcId="{C88340C1-86CC-4D93-803A-F2B754BD55CE}" destId="{0C33C49D-C2F4-46A3-9700-201937E2C0DB}" srcOrd="2" destOrd="0" parTransId="{1FD2133F-ABB8-406E-996D-34C34FFF2633}" sibTransId="{AA52C888-EF60-449C-BAE0-AB33479AF3FC}"/>
    <dgm:cxn modelId="{0C3396D0-1D2D-4D6E-A24D-7648E3E15454}" srcId="{0C33C49D-C2F4-46A3-9700-201937E2C0DB}" destId="{93AC3463-9A54-42FF-A62B-45F0AF4DDF16}" srcOrd="0" destOrd="0" parTransId="{99EA3CA8-197F-4E17-99AA-C0EF9D2B7F17}" sibTransId="{828FA8D2-AB90-40FF-8FC7-243D743B8F2D}"/>
    <dgm:cxn modelId="{912AE3DC-6A1A-43C4-8E1C-304AC2627B06}" type="presOf" srcId="{D48B2A40-6814-4FEE-8AA2-8B5D9CA7A553}" destId="{06ED40FF-95B2-4EA0-B0DE-6D0F312C7CD2}" srcOrd="0" destOrd="1" presId="urn:microsoft.com/office/officeart/2005/8/layout/target3"/>
    <dgm:cxn modelId="{A272DAE0-5348-4664-8939-EFDCBA3D911B}" srcId="{C88340C1-86CC-4D93-803A-F2B754BD55CE}" destId="{538E736F-083D-481B-8F4A-54A2B0EDB0C7}" srcOrd="1" destOrd="0" parTransId="{AC02BE8D-68C8-4347-B7D2-96E528262B74}" sibTransId="{1EC4F6FC-E9FB-473C-B7C9-E38D526E48E7}"/>
    <dgm:cxn modelId="{DE37C9E2-0D3D-4A60-B6FA-E10AC0112A72}" type="presOf" srcId="{538E736F-083D-481B-8F4A-54A2B0EDB0C7}" destId="{D464E48D-9B51-446C-8036-3CA73AD7A241}" srcOrd="1" destOrd="0" presId="urn:microsoft.com/office/officeart/2005/8/layout/target3"/>
    <dgm:cxn modelId="{63E359F9-6765-4F0C-BDC2-4DB2E39C869F}" srcId="{538E736F-083D-481B-8F4A-54A2B0EDB0C7}" destId="{9AA37DB0-FED7-4890-9EC1-C3AA268B7629}" srcOrd="0" destOrd="0" parTransId="{6622D3E3-0C13-4C98-B82D-A1D8C4AF41D7}" sibTransId="{76D2CB92-2B53-41AC-BB50-8B9427E40C62}"/>
    <dgm:cxn modelId="{0EF1963E-C58D-479F-9ED2-28625E67A791}" type="presParOf" srcId="{8FD14328-DEA1-4995-835B-9157167C0BDB}" destId="{ACA4E5ED-3BDF-4CA0-9A9C-31EB1968B568}" srcOrd="0" destOrd="0" presId="urn:microsoft.com/office/officeart/2005/8/layout/target3"/>
    <dgm:cxn modelId="{962EF2B4-0FAD-4413-B758-026CC9EBEB8E}" type="presParOf" srcId="{8FD14328-DEA1-4995-835B-9157167C0BDB}" destId="{0D521BB3-E367-4071-B945-8FEDF097405B}" srcOrd="1" destOrd="0" presId="urn:microsoft.com/office/officeart/2005/8/layout/target3"/>
    <dgm:cxn modelId="{821AE670-3E5D-421F-B398-C8386E1888F5}" type="presParOf" srcId="{8FD14328-DEA1-4995-835B-9157167C0BDB}" destId="{2C8A0D36-86AD-41C2-A541-0F08901E2341}" srcOrd="2" destOrd="0" presId="urn:microsoft.com/office/officeart/2005/8/layout/target3"/>
    <dgm:cxn modelId="{F2667B21-3D1E-44D2-9669-1EDE00193E9E}" type="presParOf" srcId="{8FD14328-DEA1-4995-835B-9157167C0BDB}" destId="{06FF9107-B972-48C1-8FE5-EF5F5259E108}" srcOrd="3" destOrd="0" presId="urn:microsoft.com/office/officeart/2005/8/layout/target3"/>
    <dgm:cxn modelId="{4040FC0D-38E3-4E11-98F3-8F1A90C6B816}" type="presParOf" srcId="{8FD14328-DEA1-4995-835B-9157167C0BDB}" destId="{A0562579-61DA-4694-875A-1D66D75A22DC}" srcOrd="4" destOrd="0" presId="urn:microsoft.com/office/officeart/2005/8/layout/target3"/>
    <dgm:cxn modelId="{132DB0AA-4409-460F-ABF4-EC69E9ADBA9F}" type="presParOf" srcId="{8FD14328-DEA1-4995-835B-9157167C0BDB}" destId="{C5A7B55B-AD24-46CB-B84C-DA9F650AA242}" srcOrd="5" destOrd="0" presId="urn:microsoft.com/office/officeart/2005/8/layout/target3"/>
    <dgm:cxn modelId="{28470132-5709-48C2-B584-500E6DB926B4}" type="presParOf" srcId="{8FD14328-DEA1-4995-835B-9157167C0BDB}" destId="{6615C7DA-6A3F-42EF-AE1A-2137D61A3F59}" srcOrd="6" destOrd="0" presId="urn:microsoft.com/office/officeart/2005/8/layout/target3"/>
    <dgm:cxn modelId="{FAF83331-2C38-48FC-A9BF-DBAC0E8E1591}" type="presParOf" srcId="{8FD14328-DEA1-4995-835B-9157167C0BDB}" destId="{C1256F7B-1AB2-4F2D-A6AE-2504202B5C2C}" srcOrd="7" destOrd="0" presId="urn:microsoft.com/office/officeart/2005/8/layout/target3"/>
    <dgm:cxn modelId="{7634437F-7113-4E3F-89D5-0CC7C0350258}" type="presParOf" srcId="{8FD14328-DEA1-4995-835B-9157167C0BDB}" destId="{91109DFE-79A5-4DBD-A9D2-A7C6DFB4F4B3}" srcOrd="8" destOrd="0" presId="urn:microsoft.com/office/officeart/2005/8/layout/target3"/>
    <dgm:cxn modelId="{3E616D21-BABE-4C48-880A-66D165E92FBA}" type="presParOf" srcId="{8FD14328-DEA1-4995-835B-9157167C0BDB}" destId="{ABF4B142-465E-4835-8BD3-D9217CF22B43}" srcOrd="9" destOrd="0" presId="urn:microsoft.com/office/officeart/2005/8/layout/target3"/>
    <dgm:cxn modelId="{8716EBD8-53F6-49BF-A89C-807FBF497820}" type="presParOf" srcId="{8FD14328-DEA1-4995-835B-9157167C0BDB}" destId="{08C3C3DB-BF79-40F0-BBD6-9ADD9DC44D76}" srcOrd="10" destOrd="0" presId="urn:microsoft.com/office/officeart/2005/8/layout/target3"/>
    <dgm:cxn modelId="{D1D93C88-1F56-41FE-8F0D-6976A663DFCA}" type="presParOf" srcId="{8FD14328-DEA1-4995-835B-9157167C0BDB}" destId="{D464E48D-9B51-446C-8036-3CA73AD7A241}" srcOrd="11" destOrd="0" presId="urn:microsoft.com/office/officeart/2005/8/layout/target3"/>
    <dgm:cxn modelId="{6DEEA038-DF55-4A77-9569-CC5B4133CE33}" type="presParOf" srcId="{8FD14328-DEA1-4995-835B-9157167C0BDB}" destId="{06ED40FF-95B2-4EA0-B0DE-6D0F312C7CD2}" srcOrd="12" destOrd="0" presId="urn:microsoft.com/office/officeart/2005/8/layout/target3"/>
    <dgm:cxn modelId="{701900D9-FC27-42A9-9E63-37840B7EB4A2}" type="presParOf" srcId="{8FD14328-DEA1-4995-835B-9157167C0BDB}" destId="{E4221D9B-3AB6-4657-990B-60160C66EB20}" srcOrd="13" destOrd="0" presId="urn:microsoft.com/office/officeart/2005/8/layout/target3"/>
    <dgm:cxn modelId="{869C5B30-514E-45A7-89B6-8034BA340C12}" type="presParOf" srcId="{8FD14328-DEA1-4995-835B-9157167C0BDB}" destId="{58440E0F-267F-47A8-82CE-39CB7E9CA6C8}"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798F8-21B1-4899-BAF9-24D587D2AD60}">
      <dsp:nvSpPr>
        <dsp:cNvPr id="0" name=""/>
        <dsp:cNvSpPr/>
      </dsp:nvSpPr>
      <dsp:spPr>
        <a:xfrm>
          <a:off x="0" y="453389"/>
          <a:ext cx="4200301" cy="74688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ru-RU" sz="1600" b="1" kern="1200" dirty="0">
              <a:latin typeface="Segoe UI" panose="020B0502040204020203" pitchFamily="34" charset="0"/>
              <a:ea typeface="Segoe UI" panose="020B0502040204020203" pitchFamily="34" charset="0"/>
              <a:cs typeface="Segoe UI" panose="020B0502040204020203" pitchFamily="34" charset="0"/>
            </a:rPr>
            <a:t>Государственное управление</a:t>
          </a:r>
          <a:endParaRPr lang="hu-HU" sz="1600" b="1" kern="1200" dirty="0">
            <a:latin typeface="Segoe UI" panose="020B0502040204020203" pitchFamily="34" charset="0"/>
            <a:ea typeface="Segoe UI" panose="020B0502040204020203" pitchFamily="34" charset="0"/>
            <a:cs typeface="Segoe UI" panose="020B0502040204020203" pitchFamily="34" charset="0"/>
          </a:endParaRPr>
        </a:p>
      </dsp:txBody>
      <dsp:txXfrm>
        <a:off x="21875" y="475264"/>
        <a:ext cx="4156551" cy="703131"/>
      </dsp:txXfrm>
    </dsp:sp>
    <dsp:sp modelId="{A3EC2816-7312-4F30-9989-225EFFFB0579}">
      <dsp:nvSpPr>
        <dsp:cNvPr id="0" name=""/>
        <dsp:cNvSpPr/>
      </dsp:nvSpPr>
      <dsp:spPr>
        <a:xfrm>
          <a:off x="420030" y="1200270"/>
          <a:ext cx="431259" cy="944051"/>
        </a:xfrm>
        <a:custGeom>
          <a:avLst/>
          <a:gdLst/>
          <a:ahLst/>
          <a:cxnLst/>
          <a:rect l="0" t="0" r="0" b="0"/>
          <a:pathLst>
            <a:path>
              <a:moveTo>
                <a:pt x="0" y="0"/>
              </a:moveTo>
              <a:lnTo>
                <a:pt x="0" y="944051"/>
              </a:lnTo>
              <a:lnTo>
                <a:pt x="431259" y="94405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42C152-F5D2-4C53-A846-3CB9F1825E48}">
      <dsp:nvSpPr>
        <dsp:cNvPr id="0" name=""/>
        <dsp:cNvSpPr/>
      </dsp:nvSpPr>
      <dsp:spPr>
        <a:xfrm>
          <a:off x="851289" y="1492036"/>
          <a:ext cx="7645654" cy="130457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t" anchorCtr="0">
          <a:noAutofit/>
        </a:bodyPr>
        <a:lstStyle/>
        <a:p>
          <a:pPr marL="0" lvl="0" indent="0" algn="l" defTabSz="800100">
            <a:lnSpc>
              <a:spcPct val="90000"/>
            </a:lnSpc>
            <a:spcBef>
              <a:spcPct val="0"/>
            </a:spcBef>
            <a:spcAft>
              <a:spcPct val="35000"/>
            </a:spcAft>
            <a:buNone/>
          </a:pPr>
          <a:r>
            <a:rPr lang="ru-RU" sz="1800" b="1" kern="1200" dirty="0"/>
            <a:t>Центральное правительство</a:t>
          </a:r>
          <a:r>
            <a:rPr lang="hu-HU" sz="1800" b="1" kern="1200" dirty="0"/>
            <a:t>:</a:t>
          </a:r>
        </a:p>
        <a:p>
          <a:pPr marL="171450" lvl="1" indent="-171450" algn="l" defTabSz="800100">
            <a:lnSpc>
              <a:spcPct val="90000"/>
            </a:lnSpc>
            <a:spcBef>
              <a:spcPct val="0"/>
            </a:spcBef>
            <a:spcAft>
              <a:spcPct val="15000"/>
            </a:spcAft>
            <a:buChar char="•"/>
          </a:pPr>
          <a:r>
            <a:rPr lang="ru-RU" sz="1800" b="1" kern="1200" dirty="0"/>
            <a:t>Центральный бюджет</a:t>
          </a:r>
          <a:endParaRPr lang="hu-HU" sz="1800" b="1" kern="1200" dirty="0"/>
        </a:p>
        <a:p>
          <a:pPr marL="171450" lvl="1" indent="-171450" algn="l" defTabSz="800100">
            <a:lnSpc>
              <a:spcPct val="90000"/>
            </a:lnSpc>
            <a:spcBef>
              <a:spcPct val="0"/>
            </a:spcBef>
            <a:spcAft>
              <a:spcPct val="15000"/>
            </a:spcAft>
            <a:buChar char="•"/>
          </a:pPr>
          <a:r>
            <a:rPr lang="ru-RU" sz="1800" b="1" kern="1200" dirty="0"/>
            <a:t>Внебюджетные фонды</a:t>
          </a:r>
          <a:endParaRPr lang="hu-HU" sz="1800" b="1" kern="1200" dirty="0"/>
        </a:p>
        <a:p>
          <a:pPr marL="171450" lvl="1" indent="-171450" algn="l" defTabSz="800100">
            <a:lnSpc>
              <a:spcPct val="90000"/>
            </a:lnSpc>
            <a:spcBef>
              <a:spcPct val="0"/>
            </a:spcBef>
            <a:spcAft>
              <a:spcPct val="15000"/>
            </a:spcAft>
            <a:buChar char="•"/>
          </a:pPr>
          <a:r>
            <a:rPr lang="ru-RU" sz="1800" b="1" kern="1200" dirty="0"/>
            <a:t>Фонды соц. страхования </a:t>
          </a:r>
          <a:r>
            <a:rPr lang="hu-HU" sz="1800" b="1" kern="1200" dirty="0"/>
            <a:t>(</a:t>
          </a:r>
          <a:r>
            <a:rPr lang="ru-RU" sz="1800" b="1" kern="1200" dirty="0"/>
            <a:t>Пенсионный фонд, Фонд мед. страхования</a:t>
          </a:r>
          <a:r>
            <a:rPr lang="hu-HU" sz="1800" b="1" kern="1200" dirty="0"/>
            <a:t>)</a:t>
          </a:r>
        </a:p>
      </dsp:txBody>
      <dsp:txXfrm>
        <a:off x="889499" y="1530246"/>
        <a:ext cx="7569234" cy="1228151"/>
      </dsp:txXfrm>
    </dsp:sp>
    <dsp:sp modelId="{3277955F-E1AE-4393-9C15-1751E9029578}">
      <dsp:nvSpPr>
        <dsp:cNvPr id="0" name=""/>
        <dsp:cNvSpPr/>
      </dsp:nvSpPr>
      <dsp:spPr>
        <a:xfrm>
          <a:off x="420030" y="1200270"/>
          <a:ext cx="420485" cy="2166924"/>
        </a:xfrm>
        <a:custGeom>
          <a:avLst/>
          <a:gdLst/>
          <a:ahLst/>
          <a:cxnLst/>
          <a:rect l="0" t="0" r="0" b="0"/>
          <a:pathLst>
            <a:path>
              <a:moveTo>
                <a:pt x="0" y="0"/>
              </a:moveTo>
              <a:lnTo>
                <a:pt x="0" y="2166924"/>
              </a:lnTo>
              <a:lnTo>
                <a:pt x="420485" y="216692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9A0C9E-BF43-496D-AEEE-044B023AB795}">
      <dsp:nvSpPr>
        <dsp:cNvPr id="0" name=""/>
        <dsp:cNvSpPr/>
      </dsp:nvSpPr>
      <dsp:spPr>
        <a:xfrm>
          <a:off x="840515" y="3118002"/>
          <a:ext cx="7622928" cy="498386"/>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ru-RU" sz="1800" b="1" kern="1200" dirty="0"/>
            <a:t>Местные органы управления</a:t>
          </a:r>
          <a:endParaRPr lang="hu-HU" sz="1800" b="1" kern="1200" dirty="0"/>
        </a:p>
      </dsp:txBody>
      <dsp:txXfrm>
        <a:off x="855112" y="3132599"/>
        <a:ext cx="7593734" cy="469192"/>
      </dsp:txXfrm>
    </dsp:sp>
    <dsp:sp modelId="{A042F158-7297-4628-82DF-7DEB6D1C5E78}">
      <dsp:nvSpPr>
        <dsp:cNvPr id="0" name=""/>
        <dsp:cNvSpPr/>
      </dsp:nvSpPr>
      <dsp:spPr>
        <a:xfrm>
          <a:off x="420030" y="1200270"/>
          <a:ext cx="420940" cy="3301912"/>
        </a:xfrm>
        <a:custGeom>
          <a:avLst/>
          <a:gdLst/>
          <a:ahLst/>
          <a:cxnLst/>
          <a:rect l="0" t="0" r="0" b="0"/>
          <a:pathLst>
            <a:path>
              <a:moveTo>
                <a:pt x="0" y="0"/>
              </a:moveTo>
              <a:lnTo>
                <a:pt x="0" y="3301912"/>
              </a:lnTo>
              <a:lnTo>
                <a:pt x="420940" y="330191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AAB24B-83F7-4851-AAA3-8B6DC3486B44}">
      <dsp:nvSpPr>
        <dsp:cNvPr id="0" name=""/>
        <dsp:cNvSpPr/>
      </dsp:nvSpPr>
      <dsp:spPr>
        <a:xfrm>
          <a:off x="840970" y="4117057"/>
          <a:ext cx="7655973" cy="770251"/>
        </a:xfrm>
        <a:prstGeom prst="roundRect">
          <a:avLst>
            <a:gd name="adj" fmla="val 10000"/>
          </a:avLst>
        </a:prstGeom>
        <a:solidFill>
          <a:srgbClr val="FBE0BD">
            <a:alpha val="90000"/>
          </a:srgb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ru-RU" sz="1800" b="1" kern="1200" dirty="0"/>
            <a:t>Другие государственные учреждения </a:t>
          </a:r>
          <a:r>
            <a:rPr lang="hu-HU" sz="1800" b="1" kern="1200" dirty="0"/>
            <a:t>(</a:t>
          </a:r>
          <a:r>
            <a:rPr lang="ru-RU" sz="1800" b="1" kern="1200" dirty="0"/>
            <a:t>т.е.</a:t>
          </a:r>
          <a:r>
            <a:rPr lang="hu-HU" sz="1800" b="1" kern="1200" dirty="0"/>
            <a:t> MNV Zrt.)</a:t>
          </a:r>
        </a:p>
      </dsp:txBody>
      <dsp:txXfrm>
        <a:off x="863530" y="4139617"/>
        <a:ext cx="7610853" cy="7251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01B7B-0872-48C1-A07E-57966C4EE775}">
      <dsp:nvSpPr>
        <dsp:cNvPr id="0" name=""/>
        <dsp:cNvSpPr/>
      </dsp:nvSpPr>
      <dsp:spPr>
        <a:xfrm>
          <a:off x="0" y="5122699"/>
          <a:ext cx="8784976" cy="42031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ru-RU" sz="1200" b="1" kern="1200" dirty="0">
              <a:latin typeface="Segoe UI" panose="020B0502040204020203" pitchFamily="34" charset="0"/>
              <a:ea typeface="Segoe UI" panose="020B0502040204020203" pitchFamily="34" charset="0"/>
              <a:cs typeface="Segoe UI" panose="020B0502040204020203" pitchFamily="34" charset="0"/>
            </a:rPr>
            <a:t>Порядок обсуждения и утверждения в парламенте идентичен порядку формирования бюджета</a:t>
          </a:r>
          <a:r>
            <a:rPr lang="hu-HU" sz="1200" b="1" kern="1200" dirty="0">
              <a:latin typeface="Segoe UI" panose="020B0502040204020203" pitchFamily="34" charset="0"/>
              <a:ea typeface="Segoe UI" panose="020B0502040204020203" pitchFamily="34" charset="0"/>
              <a:cs typeface="Segoe UI" panose="020B0502040204020203" pitchFamily="34" charset="0"/>
            </a:rPr>
            <a:t>.</a:t>
          </a:r>
          <a:endParaRPr lang="hu-HU" sz="1200" kern="1200" dirty="0">
            <a:latin typeface="Segoe UI" panose="020B0502040204020203" pitchFamily="34" charset="0"/>
            <a:ea typeface="Segoe UI" panose="020B0502040204020203" pitchFamily="34" charset="0"/>
            <a:cs typeface="Segoe UI" panose="020B0502040204020203" pitchFamily="34" charset="0"/>
          </a:endParaRPr>
        </a:p>
      </dsp:txBody>
      <dsp:txXfrm>
        <a:off x="0" y="5122699"/>
        <a:ext cx="8784976" cy="420313"/>
      </dsp:txXfrm>
    </dsp:sp>
    <dsp:sp modelId="{8602F542-2B71-491A-8E2D-8075967E44E2}">
      <dsp:nvSpPr>
        <dsp:cNvPr id="0" name=""/>
        <dsp:cNvSpPr/>
      </dsp:nvSpPr>
      <dsp:spPr>
        <a:xfrm rot="10800000">
          <a:off x="0" y="4482562"/>
          <a:ext cx="8784976" cy="646441"/>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ru-RU" sz="1200" b="1" kern="1200" dirty="0">
              <a:latin typeface="Segoe UI" panose="020B0502040204020203" pitchFamily="34" charset="0"/>
              <a:ea typeface="Segoe UI" panose="020B0502040204020203" pitchFamily="34" charset="0"/>
              <a:cs typeface="Segoe UI" panose="020B0502040204020203" pitchFamily="34" charset="0"/>
            </a:rPr>
            <a:t>Министерство финансов направляет проект отчёта в парламент </a:t>
          </a:r>
          <a:endParaRPr lang="hu-HU" sz="1200" kern="1200" dirty="0">
            <a:latin typeface="Segoe UI" panose="020B0502040204020203" pitchFamily="34" charset="0"/>
            <a:ea typeface="Segoe UI" panose="020B0502040204020203" pitchFamily="34" charset="0"/>
            <a:cs typeface="Segoe UI" panose="020B0502040204020203" pitchFamily="34" charset="0"/>
          </a:endParaRPr>
        </a:p>
      </dsp:txBody>
      <dsp:txXfrm rot="-10800000">
        <a:off x="0" y="4482562"/>
        <a:ext cx="8784976" cy="226901"/>
      </dsp:txXfrm>
    </dsp:sp>
    <dsp:sp modelId="{50D6EB8B-9ACA-4820-A673-2AEFFEA3EA9B}">
      <dsp:nvSpPr>
        <dsp:cNvPr id="0" name=""/>
        <dsp:cNvSpPr/>
      </dsp:nvSpPr>
      <dsp:spPr>
        <a:xfrm>
          <a:off x="0" y="4709463"/>
          <a:ext cx="8784976" cy="19328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rtl="0">
            <a:lnSpc>
              <a:spcPct val="90000"/>
            </a:lnSpc>
            <a:spcBef>
              <a:spcPct val="0"/>
            </a:spcBef>
            <a:spcAft>
              <a:spcPct val="35000"/>
            </a:spcAft>
            <a:buNone/>
          </a:pPr>
          <a:r>
            <a:rPr lang="ru-RU" sz="12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сентябрь</a:t>
          </a:r>
          <a:r>
            <a:rPr lang="hu-HU" sz="12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 2018</a:t>
          </a:r>
        </a:p>
      </dsp:txBody>
      <dsp:txXfrm>
        <a:off x="0" y="4709463"/>
        <a:ext cx="8784976" cy="193286"/>
      </dsp:txXfrm>
    </dsp:sp>
    <dsp:sp modelId="{194E4920-B1FD-415E-8C38-A92E54C2C421}">
      <dsp:nvSpPr>
        <dsp:cNvPr id="0" name=""/>
        <dsp:cNvSpPr/>
      </dsp:nvSpPr>
      <dsp:spPr>
        <a:xfrm rot="10800000">
          <a:off x="0" y="3842425"/>
          <a:ext cx="8784976" cy="646441"/>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ru-RU" sz="1200" b="1" kern="1200" dirty="0">
              <a:latin typeface="Segoe UI" panose="020B0502040204020203" pitchFamily="34" charset="0"/>
              <a:ea typeface="Segoe UI" panose="020B0502040204020203" pitchFamily="34" charset="0"/>
              <a:cs typeface="Segoe UI" panose="020B0502040204020203" pitchFamily="34" charset="0"/>
            </a:rPr>
            <a:t>Правительство обсуждает проект отчёта</a:t>
          </a:r>
          <a:endParaRPr lang="hu-HU" sz="1200" kern="1200" dirty="0">
            <a:latin typeface="Segoe UI" panose="020B0502040204020203" pitchFamily="34" charset="0"/>
            <a:ea typeface="Segoe UI" panose="020B0502040204020203" pitchFamily="34" charset="0"/>
            <a:cs typeface="Segoe UI" panose="020B0502040204020203" pitchFamily="34" charset="0"/>
          </a:endParaRPr>
        </a:p>
      </dsp:txBody>
      <dsp:txXfrm rot="-10800000">
        <a:off x="0" y="3842425"/>
        <a:ext cx="8784976" cy="226901"/>
      </dsp:txXfrm>
    </dsp:sp>
    <dsp:sp modelId="{10B1F6E5-8610-406F-A82E-4FFFB9FA3647}">
      <dsp:nvSpPr>
        <dsp:cNvPr id="0" name=""/>
        <dsp:cNvSpPr/>
      </dsp:nvSpPr>
      <dsp:spPr>
        <a:xfrm>
          <a:off x="0" y="4069326"/>
          <a:ext cx="8784976" cy="19328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rtl="0">
            <a:lnSpc>
              <a:spcPct val="90000"/>
            </a:lnSpc>
            <a:spcBef>
              <a:spcPct val="0"/>
            </a:spcBef>
            <a:spcAft>
              <a:spcPct val="35000"/>
            </a:spcAft>
            <a:buNone/>
          </a:pPr>
          <a:r>
            <a:rPr lang="ru-RU" sz="12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сентябрь</a:t>
          </a:r>
          <a:r>
            <a:rPr lang="hu-HU" sz="12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 2018</a:t>
          </a:r>
          <a:endParaRPr lang="hu-HU" sz="1200" kern="1200" dirty="0">
            <a:latin typeface="Segoe UI" panose="020B0502040204020203" pitchFamily="34" charset="0"/>
            <a:ea typeface="Segoe UI" panose="020B0502040204020203" pitchFamily="34" charset="0"/>
            <a:cs typeface="Segoe UI" panose="020B0502040204020203" pitchFamily="34" charset="0"/>
          </a:endParaRPr>
        </a:p>
      </dsp:txBody>
      <dsp:txXfrm>
        <a:off x="0" y="4069326"/>
        <a:ext cx="8784976" cy="193286"/>
      </dsp:txXfrm>
    </dsp:sp>
    <dsp:sp modelId="{D23045CB-8870-4F05-A229-DF15A437C436}">
      <dsp:nvSpPr>
        <dsp:cNvPr id="0" name=""/>
        <dsp:cNvSpPr/>
      </dsp:nvSpPr>
      <dsp:spPr>
        <a:xfrm rot="10800000">
          <a:off x="0" y="3202288"/>
          <a:ext cx="8784976" cy="646441"/>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ru-RU" sz="1200" b="1" kern="1200" dirty="0">
              <a:latin typeface="Segoe UI" panose="020B0502040204020203" pitchFamily="34" charset="0"/>
              <a:ea typeface="Segoe UI" panose="020B0502040204020203" pitchFamily="34" charset="0"/>
              <a:cs typeface="Segoe UI" panose="020B0502040204020203" pitchFamily="34" charset="0"/>
            </a:rPr>
            <a:t>Государственная счётная палата получает проект </a:t>
          </a:r>
          <a:endParaRPr lang="hu-HU" sz="1200" kern="1200" dirty="0">
            <a:latin typeface="Segoe UI" panose="020B0502040204020203" pitchFamily="34" charset="0"/>
            <a:ea typeface="Segoe UI" panose="020B0502040204020203" pitchFamily="34" charset="0"/>
            <a:cs typeface="Segoe UI" panose="020B0502040204020203" pitchFamily="34" charset="0"/>
          </a:endParaRPr>
        </a:p>
      </dsp:txBody>
      <dsp:txXfrm rot="-10800000">
        <a:off x="0" y="3202288"/>
        <a:ext cx="8784976" cy="226901"/>
      </dsp:txXfrm>
    </dsp:sp>
    <dsp:sp modelId="{5BCC2CD5-C0B1-4E27-8346-9420AA9245C4}">
      <dsp:nvSpPr>
        <dsp:cNvPr id="0" name=""/>
        <dsp:cNvSpPr/>
      </dsp:nvSpPr>
      <dsp:spPr>
        <a:xfrm>
          <a:off x="0" y="3429189"/>
          <a:ext cx="8784976" cy="19328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rtl="0">
            <a:lnSpc>
              <a:spcPct val="90000"/>
            </a:lnSpc>
            <a:spcBef>
              <a:spcPct val="0"/>
            </a:spcBef>
            <a:spcAft>
              <a:spcPct val="35000"/>
            </a:spcAft>
            <a:buNone/>
          </a:pPr>
          <a:r>
            <a:rPr lang="hu-HU" sz="10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27 </a:t>
          </a:r>
          <a:r>
            <a:rPr lang="ru-RU" sz="10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июля</a:t>
          </a:r>
          <a:r>
            <a:rPr lang="hu-HU" sz="10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 2018</a:t>
          </a:r>
          <a:endParaRPr lang="hu-HU" sz="1000" kern="1200" dirty="0">
            <a:latin typeface="Segoe UI" panose="020B0502040204020203" pitchFamily="34" charset="0"/>
            <a:ea typeface="Segoe UI" panose="020B0502040204020203" pitchFamily="34" charset="0"/>
            <a:cs typeface="Segoe UI" panose="020B0502040204020203" pitchFamily="34" charset="0"/>
          </a:endParaRPr>
        </a:p>
      </dsp:txBody>
      <dsp:txXfrm>
        <a:off x="0" y="3429189"/>
        <a:ext cx="8784976" cy="193286"/>
      </dsp:txXfrm>
    </dsp:sp>
    <dsp:sp modelId="{4552DE5F-4D01-4D89-B72F-7D648EE6FFE1}">
      <dsp:nvSpPr>
        <dsp:cNvPr id="0" name=""/>
        <dsp:cNvSpPr/>
      </dsp:nvSpPr>
      <dsp:spPr>
        <a:xfrm rot="10800000">
          <a:off x="0" y="2562151"/>
          <a:ext cx="8784976" cy="646441"/>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ru-RU" sz="1200" b="1" kern="1200" dirty="0">
              <a:latin typeface="Segoe UI" panose="020B0502040204020203" pitchFamily="34" charset="0"/>
              <a:ea typeface="Segoe UI" panose="020B0502040204020203" pitchFamily="34" charset="0"/>
              <a:cs typeface="Segoe UI" panose="020B0502040204020203" pitchFamily="34" charset="0"/>
            </a:rPr>
            <a:t>Министерство финансов готовит проект годового отчёта </a:t>
          </a:r>
          <a:endParaRPr lang="hu-HU" sz="1200" kern="1200" dirty="0">
            <a:latin typeface="Segoe UI" panose="020B0502040204020203" pitchFamily="34" charset="0"/>
            <a:ea typeface="Segoe UI" panose="020B0502040204020203" pitchFamily="34" charset="0"/>
            <a:cs typeface="Segoe UI" panose="020B0502040204020203" pitchFamily="34" charset="0"/>
          </a:endParaRPr>
        </a:p>
      </dsp:txBody>
      <dsp:txXfrm rot="-10800000">
        <a:off x="0" y="2562151"/>
        <a:ext cx="8784976" cy="226901"/>
      </dsp:txXfrm>
    </dsp:sp>
    <dsp:sp modelId="{281E7860-B579-40A4-B9C8-E2B680CAD4C4}">
      <dsp:nvSpPr>
        <dsp:cNvPr id="0" name=""/>
        <dsp:cNvSpPr/>
      </dsp:nvSpPr>
      <dsp:spPr>
        <a:xfrm>
          <a:off x="0" y="2789052"/>
          <a:ext cx="8784976" cy="19328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rtl="0">
            <a:lnSpc>
              <a:spcPct val="90000"/>
            </a:lnSpc>
            <a:spcBef>
              <a:spcPct val="0"/>
            </a:spcBef>
            <a:spcAft>
              <a:spcPct val="35000"/>
            </a:spcAft>
            <a:buNone/>
          </a:pPr>
          <a:r>
            <a:rPr lang="hu-HU" sz="12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13 </a:t>
          </a:r>
          <a:r>
            <a:rPr lang="ru-RU" sz="12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июля</a:t>
          </a:r>
          <a:r>
            <a:rPr lang="hu-HU" sz="12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 2018</a:t>
          </a:r>
          <a:endParaRPr lang="hu-HU" sz="1200" kern="1200" dirty="0">
            <a:latin typeface="Segoe UI" panose="020B0502040204020203" pitchFamily="34" charset="0"/>
            <a:ea typeface="Segoe UI" panose="020B0502040204020203" pitchFamily="34" charset="0"/>
            <a:cs typeface="Segoe UI" panose="020B0502040204020203" pitchFamily="34" charset="0"/>
          </a:endParaRPr>
        </a:p>
      </dsp:txBody>
      <dsp:txXfrm>
        <a:off x="0" y="2789052"/>
        <a:ext cx="8784976" cy="193286"/>
      </dsp:txXfrm>
    </dsp:sp>
    <dsp:sp modelId="{ADD3C36C-AD42-4D02-8D5A-E6771AB390D8}">
      <dsp:nvSpPr>
        <dsp:cNvPr id="0" name=""/>
        <dsp:cNvSpPr/>
      </dsp:nvSpPr>
      <dsp:spPr>
        <a:xfrm rot="10800000">
          <a:off x="0" y="1922014"/>
          <a:ext cx="8784976" cy="646441"/>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ru-RU" sz="1200" b="1" kern="1200" dirty="0">
              <a:latin typeface="Segoe UI" panose="020B0502040204020203" pitchFamily="34" charset="0"/>
              <a:ea typeface="Segoe UI" panose="020B0502040204020203" pitchFamily="34" charset="0"/>
              <a:cs typeface="Segoe UI" panose="020B0502040204020203" pitchFamily="34" charset="0"/>
            </a:rPr>
            <a:t>Казначейство направляет итоговые данные министерству финансов </a:t>
          </a:r>
          <a:endParaRPr lang="hu-HU" sz="1200" kern="1200" dirty="0">
            <a:latin typeface="Segoe UI" panose="020B0502040204020203" pitchFamily="34" charset="0"/>
            <a:ea typeface="Segoe UI" panose="020B0502040204020203" pitchFamily="34" charset="0"/>
            <a:cs typeface="Segoe UI" panose="020B0502040204020203" pitchFamily="34" charset="0"/>
          </a:endParaRPr>
        </a:p>
      </dsp:txBody>
      <dsp:txXfrm rot="-10800000">
        <a:off x="0" y="1922014"/>
        <a:ext cx="8784976" cy="226901"/>
      </dsp:txXfrm>
    </dsp:sp>
    <dsp:sp modelId="{892FC494-596D-45E1-A267-BA370B9D387E}">
      <dsp:nvSpPr>
        <dsp:cNvPr id="0" name=""/>
        <dsp:cNvSpPr/>
      </dsp:nvSpPr>
      <dsp:spPr>
        <a:xfrm>
          <a:off x="0" y="2148915"/>
          <a:ext cx="8784976" cy="19328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rtl="0">
            <a:lnSpc>
              <a:spcPct val="90000"/>
            </a:lnSpc>
            <a:spcBef>
              <a:spcPct val="0"/>
            </a:spcBef>
            <a:spcAft>
              <a:spcPct val="35000"/>
            </a:spcAft>
            <a:buNone/>
          </a:pPr>
          <a:r>
            <a:rPr lang="hu-HU" sz="12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2 </a:t>
          </a:r>
          <a:r>
            <a:rPr lang="ru-RU" sz="12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июля</a:t>
          </a:r>
          <a:r>
            <a:rPr lang="hu-HU" sz="12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 2018</a:t>
          </a:r>
          <a:endParaRPr lang="hu-HU" sz="1200" kern="1200" dirty="0">
            <a:latin typeface="Segoe UI" panose="020B0502040204020203" pitchFamily="34" charset="0"/>
            <a:ea typeface="Segoe UI" panose="020B0502040204020203" pitchFamily="34" charset="0"/>
            <a:cs typeface="Segoe UI" panose="020B0502040204020203" pitchFamily="34" charset="0"/>
          </a:endParaRPr>
        </a:p>
      </dsp:txBody>
      <dsp:txXfrm>
        <a:off x="0" y="2148915"/>
        <a:ext cx="8784976" cy="193286"/>
      </dsp:txXfrm>
    </dsp:sp>
    <dsp:sp modelId="{5AA06FD6-929F-448F-ADEA-00D8AB57870B}">
      <dsp:nvSpPr>
        <dsp:cNvPr id="0" name=""/>
        <dsp:cNvSpPr/>
      </dsp:nvSpPr>
      <dsp:spPr>
        <a:xfrm rot="10800000">
          <a:off x="0" y="1281877"/>
          <a:ext cx="8784976" cy="646441"/>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ru-RU" sz="1200" b="1" kern="1200" dirty="0">
              <a:latin typeface="Segoe UI" panose="020B0502040204020203" pitchFamily="34" charset="0"/>
              <a:ea typeface="Segoe UI" panose="020B0502040204020203" pitchFamily="34" charset="0"/>
              <a:cs typeface="Segoe UI" panose="020B0502040204020203" pitchFamily="34" charset="0"/>
            </a:rPr>
            <a:t>Отраслевые министерства проверяют данные и готовят объяснения по разделам</a:t>
          </a:r>
          <a:endParaRPr lang="hu-HU" sz="1200" kern="1200" dirty="0">
            <a:latin typeface="Segoe UI" panose="020B0502040204020203" pitchFamily="34" charset="0"/>
            <a:ea typeface="Segoe UI" panose="020B0502040204020203" pitchFamily="34" charset="0"/>
            <a:cs typeface="Segoe UI" panose="020B0502040204020203" pitchFamily="34" charset="0"/>
          </a:endParaRPr>
        </a:p>
      </dsp:txBody>
      <dsp:txXfrm rot="-10800000">
        <a:off x="0" y="1281877"/>
        <a:ext cx="8784976" cy="226901"/>
      </dsp:txXfrm>
    </dsp:sp>
    <dsp:sp modelId="{6216FAE3-C466-497D-A243-134F5949DC42}">
      <dsp:nvSpPr>
        <dsp:cNvPr id="0" name=""/>
        <dsp:cNvSpPr/>
      </dsp:nvSpPr>
      <dsp:spPr>
        <a:xfrm>
          <a:off x="0" y="1508778"/>
          <a:ext cx="8784976" cy="19328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rtl="0">
            <a:lnSpc>
              <a:spcPct val="90000"/>
            </a:lnSpc>
            <a:spcBef>
              <a:spcPct val="0"/>
            </a:spcBef>
            <a:spcAft>
              <a:spcPct val="35000"/>
            </a:spcAft>
            <a:buNone/>
          </a:pPr>
          <a:r>
            <a:rPr lang="hu-HU" sz="12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26 </a:t>
          </a:r>
          <a:r>
            <a:rPr lang="ru-RU" sz="12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июня</a:t>
          </a:r>
          <a:r>
            <a:rPr lang="hu-HU" sz="12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 2018</a:t>
          </a:r>
          <a:endParaRPr lang="hu-HU" sz="1200" kern="1200" dirty="0">
            <a:latin typeface="Segoe UI" panose="020B0502040204020203" pitchFamily="34" charset="0"/>
            <a:ea typeface="Segoe UI" panose="020B0502040204020203" pitchFamily="34" charset="0"/>
            <a:cs typeface="Segoe UI" panose="020B0502040204020203" pitchFamily="34" charset="0"/>
          </a:endParaRPr>
        </a:p>
      </dsp:txBody>
      <dsp:txXfrm>
        <a:off x="0" y="1508778"/>
        <a:ext cx="8784976" cy="193286"/>
      </dsp:txXfrm>
    </dsp:sp>
    <dsp:sp modelId="{807A07F9-AEAB-4F53-90CC-CE5CB73D7092}">
      <dsp:nvSpPr>
        <dsp:cNvPr id="0" name=""/>
        <dsp:cNvSpPr/>
      </dsp:nvSpPr>
      <dsp:spPr>
        <a:xfrm rot="10800000">
          <a:off x="0" y="641739"/>
          <a:ext cx="8784976" cy="646441"/>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ru-RU" sz="1200" b="1" kern="1200" dirty="0">
              <a:latin typeface="Segoe UI" panose="020B0502040204020203" pitchFamily="34" charset="0"/>
              <a:ea typeface="Segoe UI" panose="020B0502040204020203" pitchFamily="34" charset="0"/>
              <a:cs typeface="Segoe UI" panose="020B0502040204020203" pitchFamily="34" charset="0"/>
            </a:rPr>
            <a:t>Министерство финансов запускает процесс закрытия счетов </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endParaRPr lang="hu-HU" sz="1200" kern="1200" dirty="0">
            <a:latin typeface="Segoe UI" panose="020B0502040204020203" pitchFamily="34" charset="0"/>
            <a:ea typeface="Segoe UI" panose="020B0502040204020203" pitchFamily="34" charset="0"/>
            <a:cs typeface="Segoe UI" panose="020B0502040204020203" pitchFamily="34" charset="0"/>
          </a:endParaRPr>
        </a:p>
      </dsp:txBody>
      <dsp:txXfrm rot="-10800000">
        <a:off x="0" y="641739"/>
        <a:ext cx="8784976" cy="226901"/>
      </dsp:txXfrm>
    </dsp:sp>
    <dsp:sp modelId="{FA890B8C-2BF3-4C08-8FEC-32483231D39B}">
      <dsp:nvSpPr>
        <dsp:cNvPr id="0" name=""/>
        <dsp:cNvSpPr/>
      </dsp:nvSpPr>
      <dsp:spPr>
        <a:xfrm>
          <a:off x="0" y="868640"/>
          <a:ext cx="8784976" cy="19328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rtl="0">
            <a:lnSpc>
              <a:spcPct val="90000"/>
            </a:lnSpc>
            <a:spcBef>
              <a:spcPct val="0"/>
            </a:spcBef>
            <a:spcAft>
              <a:spcPct val="35000"/>
            </a:spcAft>
            <a:buNone/>
          </a:pPr>
          <a:r>
            <a:rPr lang="hu-HU" sz="12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19 </a:t>
          </a:r>
          <a:r>
            <a:rPr lang="ru-RU" sz="12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июня</a:t>
          </a:r>
          <a:r>
            <a:rPr lang="hu-HU" sz="12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 2018</a:t>
          </a:r>
        </a:p>
      </dsp:txBody>
      <dsp:txXfrm>
        <a:off x="0" y="868640"/>
        <a:ext cx="8784976" cy="193286"/>
      </dsp:txXfrm>
    </dsp:sp>
    <dsp:sp modelId="{72BDCD5E-93C9-4CFF-B1DD-1F2E46179C1F}">
      <dsp:nvSpPr>
        <dsp:cNvPr id="0" name=""/>
        <dsp:cNvSpPr/>
      </dsp:nvSpPr>
      <dsp:spPr>
        <a:xfrm rot="10800000">
          <a:off x="0" y="1602"/>
          <a:ext cx="8784976" cy="646441"/>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ru-RU" sz="1200" b="1" kern="1200" dirty="0">
              <a:latin typeface="Segoe UI" panose="020B0502040204020203" pitchFamily="34" charset="0"/>
              <a:ea typeface="Segoe UI" panose="020B0502040204020203" pitchFamily="34" charset="0"/>
              <a:cs typeface="Segoe UI" panose="020B0502040204020203" pitchFamily="34" charset="0"/>
            </a:rPr>
            <a:t>Бюджетные организации направляют свои годовые финансовые отчёты в базу данных Казначейства </a:t>
          </a:r>
          <a:endParaRPr lang="hu-HU" sz="1200" kern="1200" dirty="0">
            <a:latin typeface="Segoe UI" panose="020B0502040204020203" pitchFamily="34" charset="0"/>
            <a:ea typeface="Segoe UI" panose="020B0502040204020203" pitchFamily="34" charset="0"/>
            <a:cs typeface="Segoe UI" panose="020B0502040204020203" pitchFamily="34" charset="0"/>
          </a:endParaRPr>
        </a:p>
      </dsp:txBody>
      <dsp:txXfrm rot="10800000">
        <a:off x="0" y="1602"/>
        <a:ext cx="8784976" cy="42003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D0054-C50C-4F06-810B-1ED69DE3E49D}">
      <dsp:nvSpPr>
        <dsp:cNvPr id="0" name=""/>
        <dsp:cNvSpPr/>
      </dsp:nvSpPr>
      <dsp:spPr>
        <a:xfrm>
          <a:off x="0" y="66298"/>
          <a:ext cx="9144000" cy="4118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b="1" kern="1200" dirty="0">
              <a:latin typeface="Segoe UI" panose="020B0502040204020203" pitchFamily="34" charset="0"/>
              <a:ea typeface="Segoe UI" panose="020B0502040204020203" pitchFamily="34" charset="0"/>
              <a:cs typeface="Segoe UI" panose="020B0502040204020203" pitchFamily="34" charset="0"/>
            </a:rPr>
            <a:t>A. </a:t>
          </a:r>
          <a:r>
            <a:rPr lang="ru-RU" sz="1200" b="1" kern="1200" dirty="0">
              <a:latin typeface="Segoe UI" panose="020B0502040204020203" pitchFamily="34" charset="0"/>
              <a:ea typeface="Segoe UI" panose="020B0502040204020203" pitchFamily="34" charset="0"/>
              <a:cs typeface="Segoe UI" panose="020B0502040204020203" pitchFamily="34" charset="0"/>
            </a:rPr>
            <a:t>Проект отчёта по исполнению бюджета</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dsp:txBody>
      <dsp:txXfrm>
        <a:off x="20104" y="86402"/>
        <a:ext cx="9103792" cy="371632"/>
      </dsp:txXfrm>
    </dsp:sp>
    <dsp:sp modelId="{8C95947E-3B81-4627-8320-AA1D0801DD31}">
      <dsp:nvSpPr>
        <dsp:cNvPr id="0" name=""/>
        <dsp:cNvSpPr/>
      </dsp:nvSpPr>
      <dsp:spPr>
        <a:xfrm>
          <a:off x="0" y="541498"/>
          <a:ext cx="9144000" cy="4118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b="1" kern="1200" dirty="0">
              <a:latin typeface="Segoe UI" panose="020B0502040204020203" pitchFamily="34" charset="0"/>
              <a:ea typeface="Segoe UI" panose="020B0502040204020203" pitchFamily="34" charset="0"/>
              <a:cs typeface="Segoe UI" panose="020B0502040204020203" pitchFamily="34" charset="0"/>
            </a:rPr>
            <a:t>B. </a:t>
          </a:r>
          <a:r>
            <a:rPr lang="ru-RU" sz="1200" b="1" kern="1200" dirty="0">
              <a:latin typeface="Segoe UI" panose="020B0502040204020203" pitchFamily="34" charset="0"/>
              <a:ea typeface="Segoe UI" panose="020B0502040204020203" pitchFamily="34" charset="0"/>
              <a:cs typeface="Segoe UI" panose="020B0502040204020203" pitchFamily="34" charset="0"/>
            </a:rPr>
            <a:t>Приложения к проекту</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dsp:txBody>
      <dsp:txXfrm>
        <a:off x="20104" y="561602"/>
        <a:ext cx="9103792" cy="371632"/>
      </dsp:txXfrm>
    </dsp:sp>
    <dsp:sp modelId="{33CBCC1B-927D-4701-9C7C-ED0107A06072}">
      <dsp:nvSpPr>
        <dsp:cNvPr id="0" name=""/>
        <dsp:cNvSpPr/>
      </dsp:nvSpPr>
      <dsp:spPr>
        <a:xfrm>
          <a:off x="0" y="953338"/>
          <a:ext cx="9144000" cy="1684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ru-RU" sz="1200" b="1" kern="1200" dirty="0">
              <a:latin typeface="Segoe UI" panose="020B0502040204020203" pitchFamily="34" charset="0"/>
              <a:ea typeface="Segoe UI" panose="020B0502040204020203" pitchFamily="34" charset="0"/>
              <a:cs typeface="Segoe UI" panose="020B0502040204020203" pitchFamily="34" charset="0"/>
            </a:rPr>
            <a:t>Приложение</a:t>
          </a:r>
          <a:r>
            <a:rPr lang="hu-HU" sz="1200" b="1" kern="1200" dirty="0">
              <a:latin typeface="Segoe UI" panose="020B0502040204020203" pitchFamily="34" charset="0"/>
              <a:ea typeface="Segoe UI" panose="020B0502040204020203" pitchFamily="34" charset="0"/>
              <a:cs typeface="Segoe UI" panose="020B0502040204020203" pitchFamily="34" charset="0"/>
            </a:rPr>
            <a:t> 1: </a:t>
          </a:r>
          <a:r>
            <a:rPr lang="ru-RU" sz="1200" b="1" kern="1200" dirty="0">
              <a:latin typeface="Segoe UI" panose="020B0502040204020203" pitchFamily="34" charset="0"/>
              <a:ea typeface="Segoe UI" panose="020B0502040204020203" pitchFamily="34" charset="0"/>
              <a:cs typeface="Segoe UI" panose="020B0502040204020203" pitchFamily="34" charset="0"/>
            </a:rPr>
            <a:t>Исполнение бюджета центрального правительства по разделам </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ru-RU" sz="1200" b="1" kern="1200" dirty="0">
              <a:latin typeface="Segoe UI" panose="020B0502040204020203" pitchFamily="34" charset="0"/>
              <a:ea typeface="Segoe UI" panose="020B0502040204020203" pitchFamily="34" charset="0"/>
              <a:cs typeface="Segoe UI" panose="020B0502040204020203" pitchFamily="34" charset="0"/>
            </a:rPr>
            <a:t>Приложение</a:t>
          </a:r>
          <a:r>
            <a:rPr lang="hu-HU" sz="1200" b="1" kern="1200" dirty="0">
              <a:latin typeface="Segoe UI" panose="020B0502040204020203" pitchFamily="34" charset="0"/>
              <a:ea typeface="Segoe UI" panose="020B0502040204020203" pitchFamily="34" charset="0"/>
              <a:cs typeface="Segoe UI" panose="020B0502040204020203" pitchFamily="34" charset="0"/>
            </a:rPr>
            <a:t> 2: ,,</a:t>
          </a:r>
          <a:r>
            <a:rPr lang="ru-RU" sz="1200" b="1" kern="1200" dirty="0">
              <a:latin typeface="Segoe UI" panose="020B0502040204020203" pitchFamily="34" charset="0"/>
              <a:ea typeface="Segoe UI" panose="020B0502040204020203" pitchFamily="34" charset="0"/>
              <a:cs typeface="Segoe UI" panose="020B0502040204020203" pitchFamily="34" charset="0"/>
            </a:rPr>
            <a:t>Поддержка общих операций и отраслевых задач местных органов власти» осуществление ассигнований и кассовых платежей</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ru-RU" sz="1200" b="1" kern="1200" dirty="0">
              <a:latin typeface="Segoe UI" panose="020B0502040204020203" pitchFamily="34" charset="0"/>
              <a:ea typeface="Segoe UI" panose="020B0502040204020203" pitchFamily="34" charset="0"/>
              <a:cs typeface="Segoe UI" panose="020B0502040204020203" pitchFamily="34" charset="0"/>
            </a:rPr>
            <a:t>Приложение</a:t>
          </a:r>
          <a:r>
            <a:rPr lang="hu-HU" sz="1200" b="1" kern="1200" dirty="0">
              <a:latin typeface="Segoe UI" panose="020B0502040204020203" pitchFamily="34" charset="0"/>
              <a:ea typeface="Segoe UI" panose="020B0502040204020203" pitchFamily="34" charset="0"/>
              <a:cs typeface="Segoe UI" panose="020B0502040204020203" pitchFamily="34" charset="0"/>
            </a:rPr>
            <a:t> 3: „</a:t>
          </a:r>
          <a:r>
            <a:rPr lang="ru-RU" sz="1200" b="1" kern="1200" dirty="0">
              <a:latin typeface="Segoe UI" panose="020B0502040204020203" pitchFamily="34" charset="0"/>
              <a:ea typeface="Segoe UI" panose="020B0502040204020203" pitchFamily="34" charset="0"/>
              <a:cs typeface="Segoe UI" panose="020B0502040204020203" pitchFamily="34" charset="0"/>
            </a:rPr>
            <a:t>Дополнительные гранты местным органам власти на выполнение рабочих задач</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ru-RU" sz="1200" b="1" kern="1200" dirty="0">
              <a:latin typeface="Segoe UI" panose="020B0502040204020203" pitchFamily="34" charset="0"/>
              <a:ea typeface="Segoe UI" panose="020B0502040204020203" pitchFamily="34" charset="0"/>
              <a:cs typeface="Segoe UI" panose="020B0502040204020203" pitchFamily="34" charset="0"/>
            </a:rPr>
            <a:t>осуществление ассигнований и кассовых платежей</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ru-RU" sz="1200" b="1" kern="1200" dirty="0">
              <a:latin typeface="Segoe UI" panose="020B0502040204020203" pitchFamily="34" charset="0"/>
              <a:ea typeface="Segoe UI" panose="020B0502040204020203" pitchFamily="34" charset="0"/>
              <a:cs typeface="Segoe UI" panose="020B0502040204020203" pitchFamily="34" charset="0"/>
            </a:rPr>
            <a:t>Приложение</a:t>
          </a:r>
          <a:r>
            <a:rPr lang="hu-HU" sz="1200" b="1" kern="1200" dirty="0">
              <a:latin typeface="Segoe UI" panose="020B0502040204020203" pitchFamily="34" charset="0"/>
              <a:ea typeface="Segoe UI" panose="020B0502040204020203" pitchFamily="34" charset="0"/>
              <a:cs typeface="Segoe UI" panose="020B0502040204020203" pitchFamily="34" charset="0"/>
            </a:rPr>
            <a:t> 4: „</a:t>
          </a:r>
          <a:r>
            <a:rPr lang="ru-RU" sz="1200" b="1" kern="1200" dirty="0">
              <a:latin typeface="Segoe UI" panose="020B0502040204020203" pitchFamily="34" charset="0"/>
              <a:ea typeface="Segoe UI" panose="020B0502040204020203" pitchFamily="34" charset="0"/>
              <a:cs typeface="Segoe UI" panose="020B0502040204020203" pitchFamily="34" charset="0"/>
            </a:rPr>
            <a:t>Дополнительные трансферты</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ru-RU" sz="1200" b="1" kern="1200" dirty="0">
              <a:latin typeface="Segoe UI" panose="020B0502040204020203" pitchFamily="34" charset="0"/>
              <a:ea typeface="Segoe UI" panose="020B0502040204020203" pitchFamily="34" charset="0"/>
              <a:cs typeface="Segoe UI" panose="020B0502040204020203" pitchFamily="34" charset="0"/>
            </a:rPr>
            <a:t>местным органам власти на выполнение накопившихся задач</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ru-RU" sz="1200" b="1" kern="1200" dirty="0">
              <a:latin typeface="Segoe UI" panose="020B0502040204020203" pitchFamily="34" charset="0"/>
              <a:ea typeface="Segoe UI" panose="020B0502040204020203" pitchFamily="34" charset="0"/>
              <a:cs typeface="Segoe UI" panose="020B0502040204020203" pitchFamily="34" charset="0"/>
            </a:rPr>
            <a:t>осуществление ассигнований и кассовых платежей</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ru-RU" sz="1200" b="1" kern="1200" dirty="0">
              <a:latin typeface="Segoe UI" panose="020B0502040204020203" pitchFamily="34" charset="0"/>
              <a:ea typeface="Segoe UI" panose="020B0502040204020203" pitchFamily="34" charset="0"/>
              <a:cs typeface="Segoe UI" panose="020B0502040204020203" pitchFamily="34" charset="0"/>
            </a:rPr>
            <a:t>Приложение</a:t>
          </a:r>
          <a:r>
            <a:rPr lang="hu-HU" sz="1200" b="1" kern="1200" dirty="0">
              <a:latin typeface="Segoe UI" panose="020B0502040204020203" pitchFamily="34" charset="0"/>
              <a:ea typeface="Segoe UI" panose="020B0502040204020203" pitchFamily="34" charset="0"/>
              <a:cs typeface="Segoe UI" panose="020B0502040204020203" pitchFamily="34" charset="0"/>
            </a:rPr>
            <a:t> 5: </a:t>
          </a:r>
          <a:r>
            <a:rPr lang="ru-RU" sz="1200" b="1" kern="1200" dirty="0">
              <a:latin typeface="Segoe UI" panose="020B0502040204020203" pitchFamily="34" charset="0"/>
              <a:ea typeface="Segoe UI" panose="020B0502040204020203" pitchFamily="34" charset="0"/>
              <a:cs typeface="Segoe UI" panose="020B0502040204020203" pitchFamily="34" charset="0"/>
            </a:rPr>
            <a:t>Использование средств Европейского Союза</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dsp:txBody>
      <dsp:txXfrm>
        <a:off x="0" y="953338"/>
        <a:ext cx="9144000" cy="1684980"/>
      </dsp:txXfrm>
    </dsp:sp>
    <dsp:sp modelId="{C6C81F94-74D8-44D6-ABC2-1097BFA2866A}">
      <dsp:nvSpPr>
        <dsp:cNvPr id="0" name=""/>
        <dsp:cNvSpPr/>
      </dsp:nvSpPr>
      <dsp:spPr>
        <a:xfrm>
          <a:off x="0" y="2638318"/>
          <a:ext cx="9144000" cy="4118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b="1" kern="1200" dirty="0">
              <a:latin typeface="Segoe UI" panose="020B0502040204020203" pitchFamily="34" charset="0"/>
              <a:ea typeface="Segoe UI" panose="020B0502040204020203" pitchFamily="34" charset="0"/>
              <a:cs typeface="Segoe UI" panose="020B0502040204020203" pitchFamily="34" charset="0"/>
            </a:rPr>
            <a:t>C. </a:t>
          </a:r>
          <a:r>
            <a:rPr lang="ru-RU" sz="1200" b="1" kern="1200" dirty="0">
              <a:latin typeface="Segoe UI" panose="020B0502040204020203" pitchFamily="34" charset="0"/>
              <a:ea typeface="Segoe UI" panose="020B0502040204020203" pitchFamily="34" charset="0"/>
              <a:cs typeface="Segoe UI" panose="020B0502040204020203" pitchFamily="34" charset="0"/>
            </a:rPr>
            <a:t>ПОЯСНЕНИЯ ОБЩЕГО ХАРАКТЕРА К ПРОЕКТУ ОТЧЁТА</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dsp:txBody>
      <dsp:txXfrm>
        <a:off x="20104" y="2658422"/>
        <a:ext cx="9103792" cy="371632"/>
      </dsp:txXfrm>
    </dsp:sp>
    <dsp:sp modelId="{C452E9A5-F32B-46CB-BFED-A075DCB411D0}">
      <dsp:nvSpPr>
        <dsp:cNvPr id="0" name=""/>
        <dsp:cNvSpPr/>
      </dsp:nvSpPr>
      <dsp:spPr>
        <a:xfrm>
          <a:off x="0" y="3113518"/>
          <a:ext cx="9144000" cy="4118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b="1" kern="1200" dirty="0">
              <a:latin typeface="Segoe UI" panose="020B0502040204020203" pitchFamily="34" charset="0"/>
              <a:ea typeface="Segoe UI" panose="020B0502040204020203" pitchFamily="34" charset="0"/>
              <a:cs typeface="Segoe UI" panose="020B0502040204020203" pitchFamily="34" charset="0"/>
            </a:rPr>
            <a:t>I. </a:t>
          </a:r>
          <a:r>
            <a:rPr lang="ru-RU" sz="1200" b="1" kern="1200" dirty="0">
              <a:latin typeface="Segoe UI" panose="020B0502040204020203" pitchFamily="34" charset="0"/>
              <a:ea typeface="Segoe UI" panose="020B0502040204020203" pitchFamily="34" charset="0"/>
              <a:cs typeface="Segoe UI" panose="020B0502040204020203" pitchFamily="34" charset="0"/>
            </a:rPr>
            <a:t>Основные характеристики экономической политики правительства, развитие государственных финансов </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dsp:txBody>
      <dsp:txXfrm>
        <a:off x="20104" y="3133622"/>
        <a:ext cx="9103792" cy="371632"/>
      </dsp:txXfrm>
    </dsp:sp>
    <dsp:sp modelId="{66CE3F74-476E-4423-82E1-8A71198F62CB}">
      <dsp:nvSpPr>
        <dsp:cNvPr id="0" name=""/>
        <dsp:cNvSpPr/>
      </dsp:nvSpPr>
      <dsp:spPr>
        <a:xfrm>
          <a:off x="0" y="3588718"/>
          <a:ext cx="9144000" cy="4118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b="1" kern="1200" dirty="0">
              <a:latin typeface="Segoe UI" panose="020B0502040204020203" pitchFamily="34" charset="0"/>
              <a:ea typeface="Segoe UI" panose="020B0502040204020203" pitchFamily="34" charset="0"/>
              <a:cs typeface="Segoe UI" panose="020B0502040204020203" pitchFamily="34" charset="0"/>
            </a:rPr>
            <a:t>1.	</a:t>
          </a:r>
          <a:r>
            <a:rPr lang="ru-RU" sz="1200" b="1" kern="1200" dirty="0">
              <a:latin typeface="Segoe UI" panose="020B0502040204020203" pitchFamily="34" charset="0"/>
              <a:ea typeface="Segoe UI" panose="020B0502040204020203" pitchFamily="34" charset="0"/>
              <a:cs typeface="Segoe UI" panose="020B0502040204020203" pitchFamily="34" charset="0"/>
            </a:rPr>
            <a:t>Основные характеристики экономической политики правительства</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dsp:txBody>
      <dsp:txXfrm>
        <a:off x="20104" y="3608822"/>
        <a:ext cx="9103792" cy="371632"/>
      </dsp:txXfrm>
    </dsp:sp>
    <dsp:sp modelId="{C3BF251B-0EC7-420B-8ACB-FBEA8E380B0B}">
      <dsp:nvSpPr>
        <dsp:cNvPr id="0" name=""/>
        <dsp:cNvSpPr/>
      </dsp:nvSpPr>
      <dsp:spPr>
        <a:xfrm>
          <a:off x="0" y="4063918"/>
          <a:ext cx="9144000" cy="4118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b="1" kern="1200" dirty="0">
              <a:latin typeface="Segoe UI" panose="020B0502040204020203" pitchFamily="34" charset="0"/>
              <a:ea typeface="Segoe UI" panose="020B0502040204020203" pitchFamily="34" charset="0"/>
              <a:cs typeface="Segoe UI" panose="020B0502040204020203" pitchFamily="34" charset="0"/>
            </a:rPr>
            <a:t>2.	</a:t>
          </a:r>
          <a:r>
            <a:rPr lang="ru-RU" sz="1200" b="1" kern="1200" dirty="0">
              <a:latin typeface="Segoe UI" panose="020B0502040204020203" pitchFamily="34" charset="0"/>
              <a:ea typeface="Segoe UI" panose="020B0502040204020203" pitchFamily="34" charset="0"/>
              <a:cs typeface="Segoe UI" panose="020B0502040204020203" pitchFamily="34" charset="0"/>
            </a:rPr>
            <a:t>Оценка бюджетных процессов</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dsp:txBody>
      <dsp:txXfrm>
        <a:off x="20104" y="4084022"/>
        <a:ext cx="9103792" cy="371632"/>
      </dsp:txXfrm>
    </dsp:sp>
    <dsp:sp modelId="{9C90D180-A163-48BF-A0D6-C553B74B2308}">
      <dsp:nvSpPr>
        <dsp:cNvPr id="0" name=""/>
        <dsp:cNvSpPr/>
      </dsp:nvSpPr>
      <dsp:spPr>
        <a:xfrm>
          <a:off x="0" y="4539118"/>
          <a:ext cx="9144000" cy="4118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b="1" kern="1200" dirty="0">
              <a:latin typeface="Segoe UI" panose="020B0502040204020203" pitchFamily="34" charset="0"/>
              <a:ea typeface="Segoe UI" panose="020B0502040204020203" pitchFamily="34" charset="0"/>
              <a:cs typeface="Segoe UI" panose="020B0502040204020203" pitchFamily="34" charset="0"/>
            </a:rPr>
            <a:t>3.	</a:t>
          </a:r>
          <a:r>
            <a:rPr lang="ru-RU" sz="1200" b="1" kern="1200" dirty="0">
              <a:latin typeface="Segoe UI" panose="020B0502040204020203" pitchFamily="34" charset="0"/>
              <a:ea typeface="Segoe UI" panose="020B0502040204020203" pitchFamily="34" charset="0"/>
              <a:cs typeface="Segoe UI" panose="020B0502040204020203" pitchFamily="34" charset="0"/>
            </a:rPr>
            <a:t>Функциональное представление выполнения задач правительством, характеристики изменений </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dsp:txBody>
      <dsp:txXfrm>
        <a:off x="20104" y="4559222"/>
        <a:ext cx="9103792" cy="371632"/>
      </dsp:txXfrm>
    </dsp:sp>
    <dsp:sp modelId="{418097F1-5CA0-4BB6-BBB3-3A8B4DAEE076}">
      <dsp:nvSpPr>
        <dsp:cNvPr id="0" name=""/>
        <dsp:cNvSpPr/>
      </dsp:nvSpPr>
      <dsp:spPr>
        <a:xfrm>
          <a:off x="0" y="5014318"/>
          <a:ext cx="9144000" cy="4118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b="1" kern="1200" dirty="0">
              <a:latin typeface="Segoe UI" panose="020B0502040204020203" pitchFamily="34" charset="0"/>
              <a:ea typeface="Segoe UI" panose="020B0502040204020203" pitchFamily="34" charset="0"/>
              <a:cs typeface="Segoe UI" panose="020B0502040204020203" pitchFamily="34" charset="0"/>
            </a:rPr>
            <a:t>4.	</a:t>
          </a:r>
          <a:r>
            <a:rPr lang="ru-RU" sz="1200" b="1" kern="1200" dirty="0">
              <a:latin typeface="Segoe UI" panose="020B0502040204020203" pitchFamily="34" charset="0"/>
              <a:ea typeface="Segoe UI" panose="020B0502040204020203" pitchFamily="34" charset="0"/>
              <a:cs typeface="Segoe UI" panose="020B0502040204020203" pitchFamily="34" charset="0"/>
            </a:rPr>
            <a:t>Политика налогообложения и отчислений </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dsp:txBody>
      <dsp:txXfrm>
        <a:off x="20104" y="5034422"/>
        <a:ext cx="9103792" cy="3716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B5E14-419A-457C-9B1C-E8B985AC0BCF}">
      <dsp:nvSpPr>
        <dsp:cNvPr id="0" name=""/>
        <dsp:cNvSpPr/>
      </dsp:nvSpPr>
      <dsp:spPr>
        <a:xfrm>
          <a:off x="0" y="34206"/>
          <a:ext cx="8856984" cy="52416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b="1" kern="1200" dirty="0">
              <a:latin typeface="Segoe UI" panose="020B0502040204020203" pitchFamily="34" charset="0"/>
              <a:ea typeface="Segoe UI" panose="020B0502040204020203" pitchFamily="34" charset="0"/>
              <a:cs typeface="Segoe UI" panose="020B0502040204020203" pitchFamily="34" charset="0"/>
            </a:rPr>
            <a:t>II. </a:t>
          </a:r>
          <a:r>
            <a:rPr lang="ru-RU" sz="1200" b="1" kern="1200" dirty="0">
              <a:latin typeface="Segoe UI" panose="020B0502040204020203" pitchFamily="34" charset="0"/>
              <a:ea typeface="Segoe UI" panose="020B0502040204020203" pitchFamily="34" charset="0"/>
              <a:cs typeface="Segoe UI" panose="020B0502040204020203" pitchFamily="34" charset="0"/>
            </a:rPr>
            <a:t>Ассигнования центрального правительства</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dsp:txBody>
      <dsp:txXfrm>
        <a:off x="25587" y="59793"/>
        <a:ext cx="8805810" cy="472986"/>
      </dsp:txXfrm>
    </dsp:sp>
    <dsp:sp modelId="{E91D72F1-57EC-45AE-A47E-735A6244EFB5}">
      <dsp:nvSpPr>
        <dsp:cNvPr id="0" name=""/>
        <dsp:cNvSpPr/>
      </dsp:nvSpPr>
      <dsp:spPr>
        <a:xfrm>
          <a:off x="0" y="639006"/>
          <a:ext cx="8856984" cy="52416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b="1" kern="1200" dirty="0">
              <a:latin typeface="Segoe UI" panose="020B0502040204020203" pitchFamily="34" charset="0"/>
              <a:ea typeface="Segoe UI" panose="020B0502040204020203" pitchFamily="34" charset="0"/>
              <a:cs typeface="Segoe UI" panose="020B0502040204020203" pitchFamily="34" charset="0"/>
            </a:rPr>
            <a:t>A. </a:t>
          </a:r>
          <a:r>
            <a:rPr lang="ru-RU" sz="1200" b="1" kern="1200" dirty="0">
              <a:latin typeface="Segoe UI" panose="020B0502040204020203" pitchFamily="34" charset="0"/>
              <a:ea typeface="Segoe UI" panose="020B0502040204020203" pitchFamily="34" charset="0"/>
              <a:cs typeface="Segoe UI" panose="020B0502040204020203" pitchFamily="34" charset="0"/>
            </a:rPr>
            <a:t>Ассигнования центрального бюджета</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dsp:txBody>
      <dsp:txXfrm>
        <a:off x="25587" y="664593"/>
        <a:ext cx="8805810" cy="472986"/>
      </dsp:txXfrm>
    </dsp:sp>
    <dsp:sp modelId="{E180F8A9-137F-404F-909E-E6843AD27F5A}">
      <dsp:nvSpPr>
        <dsp:cNvPr id="0" name=""/>
        <dsp:cNvSpPr/>
      </dsp:nvSpPr>
      <dsp:spPr>
        <a:xfrm>
          <a:off x="0" y="1163166"/>
          <a:ext cx="8856984" cy="543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ru-RU" sz="1200" b="1" kern="1200" dirty="0">
              <a:latin typeface="Segoe UI" panose="020B0502040204020203" pitchFamily="34" charset="0"/>
              <a:ea typeface="Segoe UI" panose="020B0502040204020203" pitchFamily="34" charset="0"/>
              <a:cs typeface="Segoe UI" panose="020B0502040204020203" pitchFamily="34" charset="0"/>
            </a:rPr>
            <a:t>Ассигнования </a:t>
          </a:r>
          <a:r>
            <a:rPr lang="ru-RU" sz="1200" b="1" kern="1200">
              <a:latin typeface="Segoe UI" panose="020B0502040204020203" pitchFamily="34" charset="0"/>
              <a:ea typeface="Segoe UI" panose="020B0502040204020203" pitchFamily="34" charset="0"/>
              <a:cs typeface="Segoe UI" panose="020B0502040204020203" pitchFamily="34" charset="0"/>
            </a:rPr>
            <a:t>на доходы</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ru-RU" sz="1200" b="1" kern="1200" dirty="0">
              <a:latin typeface="Segoe UI" panose="020B0502040204020203" pitchFamily="34" charset="0"/>
              <a:ea typeface="Segoe UI" panose="020B0502040204020203" pitchFamily="34" charset="0"/>
              <a:cs typeface="Segoe UI" panose="020B0502040204020203" pitchFamily="34" charset="0"/>
            </a:rPr>
            <a:t>Ассигнования </a:t>
          </a:r>
          <a:r>
            <a:rPr lang="ru-RU" sz="1200" b="1" kern="1200">
              <a:latin typeface="Segoe UI" panose="020B0502040204020203" pitchFamily="34" charset="0"/>
              <a:ea typeface="Segoe UI" panose="020B0502040204020203" pitchFamily="34" charset="0"/>
              <a:cs typeface="Segoe UI" panose="020B0502040204020203" pitchFamily="34" charset="0"/>
            </a:rPr>
            <a:t>на расходы</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dsp:txBody>
      <dsp:txXfrm>
        <a:off x="0" y="1163166"/>
        <a:ext cx="8856984" cy="543303"/>
      </dsp:txXfrm>
    </dsp:sp>
    <dsp:sp modelId="{B753FD0F-2B88-49B3-B94E-BDEF1C8C9F31}">
      <dsp:nvSpPr>
        <dsp:cNvPr id="0" name=""/>
        <dsp:cNvSpPr/>
      </dsp:nvSpPr>
      <dsp:spPr>
        <a:xfrm>
          <a:off x="0" y="1706469"/>
          <a:ext cx="8856984" cy="52416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b="1" kern="1200" dirty="0">
              <a:latin typeface="Segoe UI" panose="020B0502040204020203" pitchFamily="34" charset="0"/>
              <a:ea typeface="Segoe UI" panose="020B0502040204020203" pitchFamily="34" charset="0"/>
              <a:cs typeface="Segoe UI" panose="020B0502040204020203" pitchFamily="34" charset="0"/>
            </a:rPr>
            <a:t>B. </a:t>
          </a:r>
          <a:r>
            <a:rPr lang="ru-RU" sz="1200" b="1" kern="1200" dirty="0">
              <a:latin typeface="Segoe UI" panose="020B0502040204020203" pitchFamily="34" charset="0"/>
              <a:ea typeface="Segoe UI" panose="020B0502040204020203" pitchFamily="34" charset="0"/>
              <a:cs typeface="Segoe UI" panose="020B0502040204020203" pitchFamily="34" charset="0"/>
            </a:rPr>
            <a:t>Дефицит и финансирование подсистемы центрального правительства, управление госдолгом </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dsp:txBody>
      <dsp:txXfrm>
        <a:off x="25587" y="1732056"/>
        <a:ext cx="8805810" cy="472986"/>
      </dsp:txXfrm>
    </dsp:sp>
    <dsp:sp modelId="{9A4F8484-F606-449C-A610-D709F3C23EB1}">
      <dsp:nvSpPr>
        <dsp:cNvPr id="0" name=""/>
        <dsp:cNvSpPr/>
      </dsp:nvSpPr>
      <dsp:spPr>
        <a:xfrm>
          <a:off x="0" y="2230629"/>
          <a:ext cx="8856984"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ru-RU" sz="1200" b="1" kern="1200" dirty="0">
              <a:solidFill>
                <a:srgbClr val="FF0000"/>
              </a:solidFill>
              <a:latin typeface="Segoe UI" panose="020B0502040204020203" pitchFamily="34" charset="0"/>
              <a:ea typeface="Segoe UI" panose="020B0502040204020203" pitchFamily="34" charset="0"/>
              <a:cs typeface="Segoe UI" panose="020B0502040204020203" pitchFamily="34" charset="0"/>
            </a:rPr>
            <a:t>Финансирование центрального бюджета</a:t>
          </a:r>
          <a:endParaRPr lang="hu-HU" sz="1200" b="1" kern="12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ru-RU" sz="1200" b="1" kern="1200" dirty="0">
              <a:latin typeface="Segoe UI" panose="020B0502040204020203" pitchFamily="34" charset="0"/>
              <a:ea typeface="Segoe UI" panose="020B0502040204020203" pitchFamily="34" charset="0"/>
              <a:cs typeface="Segoe UI" panose="020B0502040204020203" pitchFamily="34" charset="0"/>
            </a:rPr>
            <a:t>Динамика правительственной задолженности</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dsp:txBody>
      <dsp:txXfrm>
        <a:off x="0" y="2230629"/>
        <a:ext cx="8856984" cy="463680"/>
      </dsp:txXfrm>
    </dsp:sp>
    <dsp:sp modelId="{B157868F-DA69-4193-A4C4-BC65B7DA1402}">
      <dsp:nvSpPr>
        <dsp:cNvPr id="0" name=""/>
        <dsp:cNvSpPr/>
      </dsp:nvSpPr>
      <dsp:spPr>
        <a:xfrm>
          <a:off x="0" y="2694309"/>
          <a:ext cx="8856984" cy="52416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b="1" kern="1200" dirty="0">
              <a:latin typeface="Segoe UI" panose="020B0502040204020203" pitchFamily="34" charset="0"/>
              <a:ea typeface="Segoe UI" panose="020B0502040204020203" pitchFamily="34" charset="0"/>
              <a:cs typeface="Segoe UI" panose="020B0502040204020203" pitchFamily="34" charset="0"/>
            </a:rPr>
            <a:t>C. </a:t>
          </a:r>
          <a:r>
            <a:rPr lang="ru-RU" sz="1200" b="1" kern="1200" dirty="0">
              <a:latin typeface="Segoe UI" panose="020B0502040204020203" pitchFamily="34" charset="0"/>
              <a:ea typeface="Segoe UI" panose="020B0502040204020203" pitchFamily="34" charset="0"/>
              <a:cs typeface="Segoe UI" panose="020B0502040204020203" pitchFamily="34" charset="0"/>
            </a:rPr>
            <a:t>Работа внебюджетных фондов</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dsp:txBody>
      <dsp:txXfrm>
        <a:off x="25587" y="2719896"/>
        <a:ext cx="8805810" cy="472986"/>
      </dsp:txXfrm>
    </dsp:sp>
    <dsp:sp modelId="{83947FA3-3E1F-48FD-94A0-DA16473B9D26}">
      <dsp:nvSpPr>
        <dsp:cNvPr id="0" name=""/>
        <dsp:cNvSpPr/>
      </dsp:nvSpPr>
      <dsp:spPr>
        <a:xfrm>
          <a:off x="0" y="3218469"/>
          <a:ext cx="8856984" cy="883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ru-RU" sz="1200" b="1" kern="1200" dirty="0">
              <a:latin typeface="Segoe UI" panose="020B0502040204020203" pitchFamily="34" charset="0"/>
              <a:ea typeface="Segoe UI" panose="020B0502040204020203" pitchFamily="34" charset="0"/>
              <a:cs typeface="Segoe UI" panose="020B0502040204020203" pitchFamily="34" charset="0"/>
            </a:rPr>
            <a:t>Развитие доходной базы</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ru-RU" sz="1200" b="1" kern="1200" dirty="0">
              <a:latin typeface="Segoe UI" panose="020B0502040204020203" pitchFamily="34" charset="0"/>
              <a:ea typeface="Segoe UI" panose="020B0502040204020203" pitchFamily="34" charset="0"/>
              <a:cs typeface="Segoe UI" panose="020B0502040204020203" pitchFamily="34" charset="0"/>
            </a:rPr>
            <a:t>Развитие расходной части</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ru-RU" sz="1200" b="1" kern="1200" dirty="0">
              <a:latin typeface="Segoe UI" panose="020B0502040204020203" pitchFamily="34" charset="0"/>
              <a:ea typeface="Segoe UI" panose="020B0502040204020203" pitchFamily="34" charset="0"/>
              <a:cs typeface="Segoe UI" panose="020B0502040204020203" pitchFamily="34" charset="0"/>
            </a:rPr>
            <a:t>Балансовый отчёт</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ru-RU" sz="1200" b="1" kern="1200" dirty="0">
              <a:latin typeface="Segoe UI" panose="020B0502040204020203" pitchFamily="34" charset="0"/>
              <a:ea typeface="Segoe UI" panose="020B0502040204020203" pitchFamily="34" charset="0"/>
              <a:cs typeface="Segoe UI" panose="020B0502040204020203" pitchFamily="34" charset="0"/>
            </a:rPr>
            <a:t>Прочее </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dsp:txBody>
      <dsp:txXfrm>
        <a:off x="0" y="3218469"/>
        <a:ext cx="8856984" cy="883890"/>
      </dsp:txXfrm>
    </dsp:sp>
    <dsp:sp modelId="{C22FCD8B-5368-4B1A-B51A-1E7EB13DC3CB}">
      <dsp:nvSpPr>
        <dsp:cNvPr id="0" name=""/>
        <dsp:cNvSpPr/>
      </dsp:nvSpPr>
      <dsp:spPr>
        <a:xfrm>
          <a:off x="0" y="4102359"/>
          <a:ext cx="8856984" cy="52416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b="1" kern="1200" dirty="0">
              <a:latin typeface="Segoe UI" panose="020B0502040204020203" pitchFamily="34" charset="0"/>
              <a:ea typeface="Segoe UI" panose="020B0502040204020203" pitchFamily="34" charset="0"/>
              <a:cs typeface="Segoe UI" panose="020B0502040204020203" pitchFamily="34" charset="0"/>
            </a:rPr>
            <a:t>D. </a:t>
          </a:r>
          <a:r>
            <a:rPr lang="ru-RU" sz="1200" b="1" kern="1200" dirty="0">
              <a:latin typeface="Segoe UI" panose="020B0502040204020203" pitchFamily="34" charset="0"/>
              <a:ea typeface="Segoe UI" panose="020B0502040204020203" pitchFamily="34" charset="0"/>
              <a:cs typeface="Segoe UI" panose="020B0502040204020203" pitchFamily="34" charset="0"/>
            </a:rPr>
            <a:t>Работа фондов социального страхования </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dsp:txBody>
      <dsp:txXfrm>
        <a:off x="25587" y="4127946"/>
        <a:ext cx="8805810" cy="472986"/>
      </dsp:txXfrm>
    </dsp:sp>
    <dsp:sp modelId="{944A072C-F1D1-4577-AE94-52B6FC7A2926}">
      <dsp:nvSpPr>
        <dsp:cNvPr id="0" name=""/>
        <dsp:cNvSpPr/>
      </dsp:nvSpPr>
      <dsp:spPr>
        <a:xfrm>
          <a:off x="0" y="4626519"/>
          <a:ext cx="8856984" cy="883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ru-RU" sz="1200" b="1" kern="1200" dirty="0">
              <a:latin typeface="Segoe UI" panose="020B0502040204020203" pitchFamily="34" charset="0"/>
              <a:ea typeface="Segoe UI" panose="020B0502040204020203" pitchFamily="34" charset="0"/>
              <a:cs typeface="Segoe UI" panose="020B0502040204020203" pitchFamily="34" charset="0"/>
            </a:rPr>
            <a:t>Пенсионный фонд</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ru-RU" sz="1200" b="1" kern="1200" dirty="0">
              <a:latin typeface="Segoe UI" panose="020B0502040204020203" pitchFamily="34" charset="0"/>
              <a:ea typeface="Segoe UI" panose="020B0502040204020203" pitchFamily="34" charset="0"/>
              <a:cs typeface="Segoe UI" panose="020B0502040204020203" pitchFamily="34" charset="0"/>
            </a:rPr>
            <a:t>Фонд медицинского страхования</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ru-RU" sz="1200" b="1" kern="1200" dirty="0">
              <a:latin typeface="Segoe UI" panose="020B0502040204020203" pitchFamily="34" charset="0"/>
              <a:ea typeface="Segoe UI" panose="020B0502040204020203" pitchFamily="34" charset="0"/>
              <a:cs typeface="Segoe UI" panose="020B0502040204020203" pitchFamily="34" charset="0"/>
            </a:rPr>
            <a:t>Штат и индивидуальные пособия</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ru-RU" sz="1200" b="1" kern="1200" dirty="0">
              <a:latin typeface="Segoe UI" panose="020B0502040204020203" pitchFamily="34" charset="0"/>
              <a:ea typeface="Segoe UI" panose="020B0502040204020203" pitchFamily="34" charset="0"/>
              <a:cs typeface="Segoe UI" panose="020B0502040204020203" pitchFamily="34" charset="0"/>
            </a:rPr>
            <a:t>Прочее</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dsp:txBody>
      <dsp:txXfrm>
        <a:off x="0" y="4626519"/>
        <a:ext cx="8856984" cy="88389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4FDEF-CACE-414D-912D-B900368B8336}">
      <dsp:nvSpPr>
        <dsp:cNvPr id="0" name=""/>
        <dsp:cNvSpPr/>
      </dsp:nvSpPr>
      <dsp:spPr>
        <a:xfrm>
          <a:off x="0" y="19121"/>
          <a:ext cx="9108504" cy="3182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b="1" kern="1200" dirty="0">
              <a:latin typeface="Segoe UI" panose="020B0502040204020203" pitchFamily="34" charset="0"/>
              <a:ea typeface="Segoe UI" panose="020B0502040204020203" pitchFamily="34" charset="0"/>
              <a:cs typeface="Segoe UI" panose="020B0502040204020203" pitchFamily="34" charset="0"/>
            </a:rPr>
            <a:t>III. </a:t>
          </a:r>
          <a:r>
            <a:rPr lang="ru-RU" sz="1200" b="1" kern="1200" dirty="0">
              <a:latin typeface="Segoe UI" panose="020B0502040204020203" pitchFamily="34" charset="0"/>
              <a:ea typeface="Segoe UI" panose="020B0502040204020203" pitchFamily="34" charset="0"/>
              <a:cs typeface="Segoe UI" panose="020B0502040204020203" pitchFamily="34" charset="0"/>
            </a:rPr>
            <a:t>Работа местных органов власти</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dsp:txBody>
      <dsp:txXfrm>
        <a:off x="15535" y="34656"/>
        <a:ext cx="9077434" cy="287170"/>
      </dsp:txXfrm>
    </dsp:sp>
    <dsp:sp modelId="{1342163C-B6D7-4F3F-9093-EF4DD0045B7E}">
      <dsp:nvSpPr>
        <dsp:cNvPr id="0" name=""/>
        <dsp:cNvSpPr/>
      </dsp:nvSpPr>
      <dsp:spPr>
        <a:xfrm>
          <a:off x="0" y="337361"/>
          <a:ext cx="9108504" cy="439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195"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ru-RU" sz="1200" b="1" kern="1200" dirty="0">
              <a:latin typeface="Segoe UI" panose="020B0502040204020203" pitchFamily="34" charset="0"/>
              <a:ea typeface="Segoe UI" panose="020B0502040204020203" pitchFamily="34" charset="0"/>
              <a:cs typeface="Segoe UI" panose="020B0502040204020203" pitchFamily="34" charset="0"/>
            </a:rPr>
            <a:t>Общая оценка работы местных органов власти</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ru-RU" sz="12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Развитие активов (ресурсной базы)</a:t>
          </a:r>
          <a:endParaRPr lang="hu-HU" sz="12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dsp:txBody>
      <dsp:txXfrm>
        <a:off x="0" y="337361"/>
        <a:ext cx="9108504" cy="439875"/>
      </dsp:txXfrm>
    </dsp:sp>
    <dsp:sp modelId="{6B3D21DE-B5B6-4ABA-962C-97B0F6C43832}">
      <dsp:nvSpPr>
        <dsp:cNvPr id="0" name=""/>
        <dsp:cNvSpPr/>
      </dsp:nvSpPr>
      <dsp:spPr>
        <a:xfrm>
          <a:off x="0" y="777236"/>
          <a:ext cx="9108504" cy="3182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b="1" kern="1200" dirty="0">
              <a:latin typeface="Segoe UI" panose="020B0502040204020203" pitchFamily="34" charset="0"/>
              <a:ea typeface="Segoe UI" panose="020B0502040204020203" pitchFamily="34" charset="0"/>
              <a:cs typeface="Segoe UI" panose="020B0502040204020203" pitchFamily="34" charset="0"/>
            </a:rPr>
            <a:t>IV. </a:t>
          </a:r>
          <a:r>
            <a:rPr lang="ru-RU" sz="1200" b="1" kern="1200" dirty="0">
              <a:latin typeface="Segoe UI" panose="020B0502040204020203" pitchFamily="34" charset="0"/>
              <a:ea typeface="Segoe UI" panose="020B0502040204020203" pitchFamily="34" charset="0"/>
              <a:cs typeface="Segoe UI" panose="020B0502040204020203" pitchFamily="34" charset="0"/>
            </a:rPr>
            <a:t>Обязательства по предоставлению отчётности и информированию, установленные законом</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dsp:txBody>
      <dsp:txXfrm>
        <a:off x="15535" y="792771"/>
        <a:ext cx="9077434" cy="287170"/>
      </dsp:txXfrm>
    </dsp:sp>
    <dsp:sp modelId="{3EAE1644-A844-4BE0-A2C1-332899A470AE}">
      <dsp:nvSpPr>
        <dsp:cNvPr id="0" name=""/>
        <dsp:cNvSpPr/>
      </dsp:nvSpPr>
      <dsp:spPr>
        <a:xfrm>
          <a:off x="0" y="1095476"/>
          <a:ext cx="9108504" cy="66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195"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ru-RU" sz="1200" b="1" kern="1200" dirty="0">
              <a:solidFill>
                <a:srgbClr val="FF0000"/>
              </a:solidFill>
              <a:latin typeface="Segoe UI" panose="020B0502040204020203" pitchFamily="34" charset="0"/>
              <a:ea typeface="Segoe UI" panose="020B0502040204020203" pitchFamily="34" charset="0"/>
              <a:cs typeface="Segoe UI" panose="020B0502040204020203" pitchFamily="34" charset="0"/>
            </a:rPr>
            <a:t>Перераспределение бюджетных ассигнований</a:t>
          </a:r>
          <a:endParaRPr lang="hu-HU" sz="1200" b="1" kern="12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ru-RU" sz="1200" b="1" kern="1200" dirty="0">
              <a:solidFill>
                <a:srgbClr val="FF0000"/>
              </a:solidFill>
              <a:latin typeface="Segoe UI" panose="020B0502040204020203" pitchFamily="34" charset="0"/>
              <a:ea typeface="Segoe UI" panose="020B0502040204020203" pitchFamily="34" charset="0"/>
              <a:cs typeface="Segoe UI" panose="020B0502040204020203" pitchFamily="34" charset="0"/>
            </a:rPr>
            <a:t>Резервные ассигнования</a:t>
          </a:r>
          <a:endParaRPr lang="hu-HU" sz="1200" b="1" kern="12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ru-RU" sz="1200" b="1" kern="1200" dirty="0">
              <a:solidFill>
                <a:srgbClr val="FF0000"/>
              </a:solidFill>
              <a:latin typeface="Segoe UI" panose="020B0502040204020203" pitchFamily="34" charset="0"/>
              <a:ea typeface="Segoe UI" panose="020B0502040204020203" pitchFamily="34" charset="0"/>
              <a:cs typeface="Segoe UI" panose="020B0502040204020203" pitchFamily="34" charset="0"/>
            </a:rPr>
            <a:t>Государственные гарантии</a:t>
          </a:r>
          <a:endParaRPr lang="hu-HU" sz="1200" b="1" kern="12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dsp:txBody>
      <dsp:txXfrm>
        <a:off x="0" y="1095476"/>
        <a:ext cx="9108504" cy="668609"/>
      </dsp:txXfrm>
    </dsp:sp>
    <dsp:sp modelId="{A70A08FE-DB29-41A4-A618-36FE9D5517A2}">
      <dsp:nvSpPr>
        <dsp:cNvPr id="0" name=""/>
        <dsp:cNvSpPr/>
      </dsp:nvSpPr>
      <dsp:spPr>
        <a:xfrm>
          <a:off x="0" y="1764087"/>
          <a:ext cx="9108504" cy="3182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b="1" kern="1200" dirty="0">
              <a:latin typeface="Segoe UI" panose="020B0502040204020203" pitchFamily="34" charset="0"/>
              <a:ea typeface="Segoe UI" panose="020B0502040204020203" pitchFamily="34" charset="0"/>
              <a:cs typeface="Segoe UI" panose="020B0502040204020203" pitchFamily="34" charset="0"/>
            </a:rPr>
            <a:t>V. </a:t>
          </a:r>
          <a:r>
            <a:rPr lang="ru-RU" sz="1200" b="1" kern="1200" dirty="0">
              <a:solidFill>
                <a:srgbClr val="FF0000"/>
              </a:solidFill>
              <a:latin typeface="Segoe UI" panose="020B0502040204020203" pitchFamily="34" charset="0"/>
              <a:ea typeface="Segoe UI" panose="020B0502040204020203" pitchFamily="34" charset="0"/>
              <a:cs typeface="Segoe UI" panose="020B0502040204020203" pitchFamily="34" charset="0"/>
            </a:rPr>
            <a:t>Разрешения </a:t>
          </a:r>
          <a:endParaRPr lang="hu-HU" sz="1200" b="1" kern="12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dsp:txBody>
      <dsp:txXfrm>
        <a:off x="15535" y="1779622"/>
        <a:ext cx="9077434" cy="287170"/>
      </dsp:txXfrm>
    </dsp:sp>
    <dsp:sp modelId="{2ADE2AE4-745E-4721-A306-0647D93A40B8}">
      <dsp:nvSpPr>
        <dsp:cNvPr id="0" name=""/>
        <dsp:cNvSpPr/>
      </dsp:nvSpPr>
      <dsp:spPr>
        <a:xfrm>
          <a:off x="0" y="2131287"/>
          <a:ext cx="9108504" cy="3182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b="1" kern="1200" dirty="0">
              <a:latin typeface="Segoe UI" panose="020B0502040204020203" pitchFamily="34" charset="0"/>
              <a:ea typeface="Segoe UI" panose="020B0502040204020203" pitchFamily="34" charset="0"/>
              <a:cs typeface="Segoe UI" panose="020B0502040204020203" pitchFamily="34" charset="0"/>
            </a:rPr>
            <a:t>VI. </a:t>
          </a:r>
          <a:r>
            <a:rPr lang="ru-RU" sz="1200" b="1" kern="1200" dirty="0">
              <a:latin typeface="Segoe UI" panose="020B0502040204020203" pitchFamily="34" charset="0"/>
              <a:ea typeface="Segoe UI" panose="020B0502040204020203" pitchFamily="34" charset="0"/>
              <a:cs typeface="Segoe UI" panose="020B0502040204020203" pitchFamily="34" charset="0"/>
            </a:rPr>
            <a:t>Долг и дефицит государственного сектора по методике Европейского Союза </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dsp:txBody>
      <dsp:txXfrm>
        <a:off x="15535" y="2146822"/>
        <a:ext cx="9077434" cy="287170"/>
      </dsp:txXfrm>
    </dsp:sp>
    <dsp:sp modelId="{B54CA535-F451-4FF3-934C-E08CD52A8552}">
      <dsp:nvSpPr>
        <dsp:cNvPr id="0" name=""/>
        <dsp:cNvSpPr/>
      </dsp:nvSpPr>
      <dsp:spPr>
        <a:xfrm>
          <a:off x="0" y="2498487"/>
          <a:ext cx="9108504" cy="3182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b="1" kern="1200" dirty="0">
              <a:latin typeface="Segoe UI" panose="020B0502040204020203" pitchFamily="34" charset="0"/>
              <a:ea typeface="Segoe UI" panose="020B0502040204020203" pitchFamily="34" charset="0"/>
              <a:cs typeface="Segoe UI" panose="020B0502040204020203" pitchFamily="34" charset="0"/>
            </a:rPr>
            <a:t>E. </a:t>
          </a:r>
          <a:r>
            <a:rPr lang="ru-RU" sz="1200" b="1" kern="1200" dirty="0">
              <a:latin typeface="Segoe UI" panose="020B0502040204020203" pitchFamily="34" charset="0"/>
              <a:ea typeface="Segoe UI" panose="020B0502040204020203" pitchFamily="34" charset="0"/>
              <a:cs typeface="Segoe UI" panose="020B0502040204020203" pitchFamily="34" charset="0"/>
            </a:rPr>
            <a:t>Подробные пояснения к проекту отчёта</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dsp:txBody>
      <dsp:txXfrm>
        <a:off x="15535" y="2514022"/>
        <a:ext cx="9077434" cy="287170"/>
      </dsp:txXfrm>
    </dsp:sp>
    <dsp:sp modelId="{0614A90F-E954-48DD-8127-8EAC4D0B41CA}">
      <dsp:nvSpPr>
        <dsp:cNvPr id="0" name=""/>
        <dsp:cNvSpPr/>
      </dsp:nvSpPr>
      <dsp:spPr>
        <a:xfrm>
          <a:off x="0" y="2865687"/>
          <a:ext cx="9108504" cy="3182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b="1" kern="1200" dirty="0">
              <a:latin typeface="Segoe UI" panose="020B0502040204020203" pitchFamily="34" charset="0"/>
              <a:ea typeface="Segoe UI" panose="020B0502040204020203" pitchFamily="34" charset="0"/>
              <a:cs typeface="Segoe UI" panose="020B0502040204020203" pitchFamily="34" charset="0"/>
            </a:rPr>
            <a:t>F. </a:t>
          </a:r>
          <a:r>
            <a:rPr lang="ru-RU" sz="1200" b="1" kern="1200" dirty="0">
              <a:latin typeface="Segoe UI" panose="020B0502040204020203" pitchFamily="34" charset="0"/>
              <a:ea typeface="Segoe UI" panose="020B0502040204020203" pitchFamily="34" charset="0"/>
              <a:cs typeface="Segoe UI" panose="020B0502040204020203" pitchFamily="34" charset="0"/>
            </a:rPr>
            <a:t>Приложения к общим пояснениям (основные таблицы)</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dsp:txBody>
      <dsp:txXfrm>
        <a:off x="15535" y="2881222"/>
        <a:ext cx="9077434" cy="287170"/>
      </dsp:txXfrm>
    </dsp:sp>
    <dsp:sp modelId="{F527E740-AA01-45CA-A3A2-8A023C2D33FA}">
      <dsp:nvSpPr>
        <dsp:cNvPr id="0" name=""/>
        <dsp:cNvSpPr/>
      </dsp:nvSpPr>
      <dsp:spPr>
        <a:xfrm>
          <a:off x="0" y="3183927"/>
          <a:ext cx="9108504" cy="110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195"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ru-RU" sz="1200" b="1" kern="1200" dirty="0">
              <a:latin typeface="Segoe UI" panose="020B0502040204020203" pitchFamily="34" charset="0"/>
              <a:ea typeface="Segoe UI" panose="020B0502040204020203" pitchFamily="34" charset="0"/>
              <a:cs typeface="Segoe UI" panose="020B0502040204020203" pitchFamily="34" charset="0"/>
            </a:rPr>
            <a:t>Макроэкономические показатели</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ru-RU" sz="1200" b="1" kern="1200" dirty="0">
              <a:latin typeface="Segoe UI" panose="020B0502040204020203" pitchFamily="34" charset="0"/>
              <a:ea typeface="Segoe UI" panose="020B0502040204020203" pitchFamily="34" charset="0"/>
              <a:cs typeface="Segoe UI" panose="020B0502040204020203" pitchFamily="34" charset="0"/>
            </a:rPr>
            <a:t>Итоговая информация по национальному бюджету</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ru-RU" sz="1200" b="1" kern="1200"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Работа государственных ведомств и агентств и перенос средств по разделам бюджета </a:t>
          </a:r>
          <a:endParaRPr lang="hu-HU" sz="1200" b="1" kern="12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ru-RU" sz="1200" b="1" kern="1200"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Данные о государственной собственности</a:t>
          </a:r>
          <a:endParaRPr lang="hu-HU" sz="1200" b="1" kern="12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ru-RU" sz="1200" b="1" kern="1200"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Данные по гарантиям, взятым на себя правительством</a:t>
          </a:r>
          <a:endParaRPr lang="hu-HU" sz="1200" b="1" kern="12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dsp:txBody>
      <dsp:txXfrm>
        <a:off x="0" y="3183927"/>
        <a:ext cx="9108504" cy="1108485"/>
      </dsp:txXfrm>
    </dsp:sp>
    <dsp:sp modelId="{D80BE5AA-A9F8-470F-B14E-BFAE353D701F}">
      <dsp:nvSpPr>
        <dsp:cNvPr id="0" name=""/>
        <dsp:cNvSpPr/>
      </dsp:nvSpPr>
      <dsp:spPr>
        <a:xfrm>
          <a:off x="0" y="4292412"/>
          <a:ext cx="9108504" cy="3182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ru-RU" sz="1200" b="1" kern="1200" dirty="0">
              <a:latin typeface="Segoe UI" panose="020B0502040204020203" pitchFamily="34" charset="0"/>
              <a:ea typeface="Segoe UI" panose="020B0502040204020203" pitchFamily="34" charset="0"/>
              <a:cs typeface="Segoe UI" panose="020B0502040204020203" pitchFamily="34" charset="0"/>
            </a:rPr>
            <a:t>Статистика ЕС по государственному сектору</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dsp:txBody>
      <dsp:txXfrm>
        <a:off x="15535" y="4307947"/>
        <a:ext cx="9077434" cy="287170"/>
      </dsp:txXfrm>
    </dsp:sp>
    <dsp:sp modelId="{E4B2E0F9-09E4-4B99-9E75-D564AFD2BBF6}">
      <dsp:nvSpPr>
        <dsp:cNvPr id="0" name=""/>
        <dsp:cNvSpPr/>
      </dsp:nvSpPr>
      <dsp:spPr>
        <a:xfrm>
          <a:off x="0" y="4610652"/>
          <a:ext cx="9108504" cy="66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195"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ru-RU" sz="1200" b="1" kern="1200" dirty="0">
              <a:latin typeface="Segoe UI" panose="020B0502040204020203" pitchFamily="34" charset="0"/>
              <a:ea typeface="Segoe UI" panose="020B0502040204020203" pitchFamily="34" charset="0"/>
              <a:cs typeface="Segoe UI" panose="020B0502040204020203" pitchFamily="34" charset="0"/>
            </a:rPr>
            <a:t>Динамика основных показателей государственного сектора </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ru-RU" sz="1200" b="1" kern="1200" dirty="0">
              <a:latin typeface="Segoe UI" panose="020B0502040204020203" pitchFamily="34" charset="0"/>
              <a:ea typeface="Segoe UI" panose="020B0502040204020203" pitchFamily="34" charset="0"/>
              <a:cs typeface="Segoe UI" panose="020B0502040204020203" pitchFamily="34" charset="0"/>
            </a:rPr>
            <a:t>Краткое представление венгерской государственной финансовой статистики в информационных сервисах ЕС</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ru-RU" sz="1200" b="1" kern="1200">
              <a:latin typeface="Segoe UI" panose="020B0502040204020203" pitchFamily="34" charset="0"/>
              <a:ea typeface="Segoe UI" panose="020B0502040204020203" pitchFamily="34" charset="0"/>
              <a:cs typeface="Segoe UI" panose="020B0502040204020203" pitchFamily="34" charset="0"/>
            </a:rPr>
            <a:t>Функциональные расходы</a:t>
          </a:r>
          <a:r>
            <a:rPr lang="hu-HU" sz="1200" b="1" kern="1200">
              <a:latin typeface="Segoe UI" panose="020B0502040204020203" pitchFamily="34" charset="0"/>
              <a:ea typeface="Segoe UI" panose="020B0502040204020203" pitchFamily="34" charset="0"/>
              <a:cs typeface="Segoe UI" panose="020B0502040204020203" pitchFamily="34" charset="0"/>
            </a:rPr>
            <a:t> </a:t>
          </a:r>
          <a:r>
            <a:rPr lang="ru-RU" sz="1200" b="1" kern="1200" dirty="0">
              <a:latin typeface="Segoe UI" panose="020B0502040204020203" pitchFamily="34" charset="0"/>
              <a:ea typeface="Segoe UI" panose="020B0502040204020203" pitchFamily="34" charset="0"/>
              <a:cs typeface="Segoe UI" panose="020B0502040204020203" pitchFamily="34" charset="0"/>
            </a:rPr>
            <a:t>государственного сектора в странах ЕС </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dsp:txBody>
      <dsp:txXfrm>
        <a:off x="0" y="4610652"/>
        <a:ext cx="9108504" cy="668609"/>
      </dsp:txXfrm>
    </dsp:sp>
    <dsp:sp modelId="{26231965-D5E8-43B5-A3DE-6EBA35088AB3}">
      <dsp:nvSpPr>
        <dsp:cNvPr id="0" name=""/>
        <dsp:cNvSpPr/>
      </dsp:nvSpPr>
      <dsp:spPr>
        <a:xfrm>
          <a:off x="0" y="5279262"/>
          <a:ext cx="9108504" cy="3182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b="1" kern="1200" dirty="0">
              <a:latin typeface="Segoe UI" panose="020B0502040204020203" pitchFamily="34" charset="0"/>
              <a:ea typeface="Segoe UI" panose="020B0502040204020203" pitchFamily="34" charset="0"/>
              <a:cs typeface="Segoe UI" panose="020B0502040204020203" pitchFamily="34" charset="0"/>
            </a:rPr>
            <a:t>G. </a:t>
          </a:r>
          <a:r>
            <a:rPr lang="ru-RU" sz="1200" b="1" kern="1200" dirty="0">
              <a:latin typeface="Segoe UI" panose="020B0502040204020203" pitchFamily="34" charset="0"/>
              <a:ea typeface="Segoe UI" panose="020B0502040204020203" pitchFamily="34" charset="0"/>
              <a:cs typeface="Segoe UI" panose="020B0502040204020203" pitchFamily="34" charset="0"/>
            </a:rPr>
            <a:t>Оценка разделов бюджета</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dsp:txBody>
      <dsp:txXfrm>
        <a:off x="15535" y="5294797"/>
        <a:ext cx="9077434" cy="2871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10FDF-E2C4-4CE1-AED6-470C113360C9}">
      <dsp:nvSpPr>
        <dsp:cNvPr id="0" name=""/>
        <dsp:cNvSpPr/>
      </dsp:nvSpPr>
      <dsp:spPr>
        <a:xfrm>
          <a:off x="0" y="6108"/>
          <a:ext cx="8928992" cy="17176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hu-HU" sz="1000" b="1" kern="1200" dirty="0">
              <a:latin typeface="Segoe UI" panose="020B0502040204020203" pitchFamily="34" charset="0"/>
              <a:ea typeface="Segoe UI" panose="020B0502040204020203" pitchFamily="34" charset="0"/>
              <a:cs typeface="Segoe UI" panose="020B0502040204020203" pitchFamily="34" charset="0"/>
            </a:rPr>
            <a:t>1.	</a:t>
          </a:r>
          <a:r>
            <a:rPr lang="ru-RU" sz="1000" b="1" kern="1200" dirty="0">
              <a:latin typeface="Segoe UI" panose="020B0502040204020203" pitchFamily="34" charset="0"/>
              <a:ea typeface="Segoe UI" panose="020B0502040204020203" pitchFamily="34" charset="0"/>
              <a:cs typeface="Segoe UI" panose="020B0502040204020203" pitchFamily="34" charset="0"/>
            </a:rPr>
            <a:t>Задачи экономической политики</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dsp:txBody>
      <dsp:txXfrm>
        <a:off x="8385" y="14493"/>
        <a:ext cx="8912222" cy="154997"/>
      </dsp:txXfrm>
    </dsp:sp>
    <dsp:sp modelId="{99A5C8EF-9E7B-48E4-B9C5-5B3694867A09}">
      <dsp:nvSpPr>
        <dsp:cNvPr id="0" name=""/>
        <dsp:cNvSpPr/>
      </dsp:nvSpPr>
      <dsp:spPr>
        <a:xfrm>
          <a:off x="0" y="187485"/>
          <a:ext cx="8928992" cy="17176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hu-HU" sz="1000" b="1" kern="1200" dirty="0">
              <a:latin typeface="Segoe UI" panose="020B0502040204020203" pitchFamily="34" charset="0"/>
              <a:ea typeface="Segoe UI" panose="020B0502040204020203" pitchFamily="34" charset="0"/>
              <a:cs typeface="Segoe UI" panose="020B0502040204020203" pitchFamily="34" charset="0"/>
            </a:rPr>
            <a:t>2.	</a:t>
          </a:r>
          <a:r>
            <a:rPr lang="ru-RU" sz="1000" b="1" kern="1200" dirty="0">
              <a:latin typeface="Segoe UI" panose="020B0502040204020203" pitchFamily="34" charset="0"/>
              <a:ea typeface="Segoe UI" panose="020B0502040204020203" pitchFamily="34" charset="0"/>
              <a:cs typeface="Segoe UI" panose="020B0502040204020203" pitchFamily="34" charset="0"/>
            </a:rPr>
            <a:t>Макроэкономическое развитие и прогноз</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dsp:txBody>
      <dsp:txXfrm>
        <a:off x="8385" y="195870"/>
        <a:ext cx="8912222" cy="154997"/>
      </dsp:txXfrm>
    </dsp:sp>
    <dsp:sp modelId="{875ACE82-0507-4BCB-8BE8-C626A8C1CE79}">
      <dsp:nvSpPr>
        <dsp:cNvPr id="0" name=""/>
        <dsp:cNvSpPr/>
      </dsp:nvSpPr>
      <dsp:spPr>
        <a:xfrm>
          <a:off x="0" y="359252"/>
          <a:ext cx="8928992" cy="345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495" tIns="12700" rIns="71120" bIns="12700" numCol="1" spcCol="1270" anchor="t" anchorCtr="0">
          <a:noAutofit/>
        </a:bodyPr>
        <a:lstStyle/>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2.1	</a:t>
          </a:r>
          <a:r>
            <a:rPr lang="ru-RU" sz="1000" b="1" kern="1200" dirty="0">
              <a:latin typeface="Segoe UI" panose="020B0502040204020203" pitchFamily="34" charset="0"/>
              <a:ea typeface="Segoe UI" panose="020B0502040204020203" pitchFamily="34" charset="0"/>
              <a:cs typeface="Segoe UI" panose="020B0502040204020203" pitchFamily="34" charset="0"/>
            </a:rPr>
            <a:t>международная обстановка</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2.2	</a:t>
          </a:r>
          <a:r>
            <a:rPr lang="ru-RU" sz="1000" b="1" kern="1200" dirty="0">
              <a:latin typeface="Segoe UI" panose="020B0502040204020203" pitchFamily="34" charset="0"/>
              <a:ea typeface="Segoe UI" panose="020B0502040204020203" pitchFamily="34" charset="0"/>
              <a:cs typeface="Segoe UI" panose="020B0502040204020203" pitchFamily="34" charset="0"/>
            </a:rPr>
            <a:t>компоненты роста</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dsp:txBody>
      <dsp:txXfrm>
        <a:off x="0" y="359252"/>
        <a:ext cx="8928992" cy="345828"/>
      </dsp:txXfrm>
    </dsp:sp>
    <dsp:sp modelId="{F6B06BC8-3026-4C13-9C58-B993C9AA80DA}">
      <dsp:nvSpPr>
        <dsp:cNvPr id="0" name=""/>
        <dsp:cNvSpPr/>
      </dsp:nvSpPr>
      <dsp:spPr>
        <a:xfrm>
          <a:off x="0" y="722959"/>
          <a:ext cx="8928992" cy="17176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hu-HU" sz="1000" b="1" kern="1200" dirty="0">
              <a:latin typeface="Segoe UI" panose="020B0502040204020203" pitchFamily="34" charset="0"/>
              <a:ea typeface="Segoe UI" panose="020B0502040204020203" pitchFamily="34" charset="0"/>
              <a:cs typeface="Segoe UI" panose="020B0502040204020203" pitchFamily="34" charset="0"/>
            </a:rPr>
            <a:t>2.2.1.	</a:t>
          </a:r>
          <a:r>
            <a:rPr lang="ru-RU" sz="1000" b="1" kern="1200" dirty="0">
              <a:latin typeface="Segoe UI" panose="020B0502040204020203" pitchFamily="34" charset="0"/>
              <a:ea typeface="Segoe UI" panose="020B0502040204020203" pitchFamily="34" charset="0"/>
              <a:cs typeface="Segoe UI" panose="020B0502040204020203" pitchFamily="34" charset="0"/>
            </a:rPr>
            <a:t>внешняя экономика</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dsp:txBody>
      <dsp:txXfrm>
        <a:off x="8385" y="731344"/>
        <a:ext cx="8912222" cy="154997"/>
      </dsp:txXfrm>
    </dsp:sp>
    <dsp:sp modelId="{7AADF4C5-2502-40EE-B595-F2431BB48EAE}">
      <dsp:nvSpPr>
        <dsp:cNvPr id="0" name=""/>
        <dsp:cNvSpPr/>
      </dsp:nvSpPr>
      <dsp:spPr>
        <a:xfrm>
          <a:off x="0" y="886457"/>
          <a:ext cx="8928992" cy="17176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hu-HU" sz="1000" b="1" kern="1200" dirty="0">
              <a:latin typeface="Segoe UI" panose="020B0502040204020203" pitchFamily="34" charset="0"/>
              <a:ea typeface="Segoe UI" panose="020B0502040204020203" pitchFamily="34" charset="0"/>
              <a:cs typeface="Segoe UI" panose="020B0502040204020203" pitchFamily="34" charset="0"/>
            </a:rPr>
            <a:t>2.2.2.	</a:t>
          </a:r>
          <a:r>
            <a:rPr lang="ru-RU" sz="1000" b="1" kern="1200" dirty="0">
              <a:latin typeface="Segoe UI" panose="020B0502040204020203" pitchFamily="34" charset="0"/>
              <a:ea typeface="Segoe UI" panose="020B0502040204020203" pitchFamily="34" charset="0"/>
              <a:cs typeface="Segoe UI" panose="020B0502040204020203" pitchFamily="34" charset="0"/>
            </a:rPr>
            <a:t>инвестиции</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dsp:txBody>
      <dsp:txXfrm>
        <a:off x="8385" y="894842"/>
        <a:ext cx="8912222" cy="154997"/>
      </dsp:txXfrm>
    </dsp:sp>
    <dsp:sp modelId="{1B0C226E-4028-49F2-8921-B1078B5BAD57}">
      <dsp:nvSpPr>
        <dsp:cNvPr id="0" name=""/>
        <dsp:cNvSpPr/>
      </dsp:nvSpPr>
      <dsp:spPr>
        <a:xfrm>
          <a:off x="0" y="1067834"/>
          <a:ext cx="8928992" cy="17176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hu-HU" sz="1000" b="1" kern="1200" dirty="0">
              <a:latin typeface="Segoe UI" panose="020B0502040204020203" pitchFamily="34" charset="0"/>
              <a:ea typeface="Segoe UI" panose="020B0502040204020203" pitchFamily="34" charset="0"/>
              <a:cs typeface="Segoe UI" panose="020B0502040204020203" pitchFamily="34" charset="0"/>
            </a:rPr>
            <a:t>2.2.3.	</a:t>
          </a:r>
          <a:r>
            <a:rPr lang="ru-RU" sz="1000" b="1" kern="1200" dirty="0">
              <a:latin typeface="Segoe UI" panose="020B0502040204020203" pitchFamily="34" charset="0"/>
              <a:ea typeface="Segoe UI" panose="020B0502040204020203" pitchFamily="34" charset="0"/>
              <a:cs typeface="Segoe UI" panose="020B0502040204020203" pitchFamily="34" charset="0"/>
            </a:rPr>
            <a:t>потребление</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dsp:txBody>
      <dsp:txXfrm>
        <a:off x="8385" y="1076219"/>
        <a:ext cx="8912222" cy="154997"/>
      </dsp:txXfrm>
    </dsp:sp>
    <dsp:sp modelId="{83B3EA9E-048D-4406-8C51-526F444A38EB}">
      <dsp:nvSpPr>
        <dsp:cNvPr id="0" name=""/>
        <dsp:cNvSpPr/>
      </dsp:nvSpPr>
      <dsp:spPr>
        <a:xfrm>
          <a:off x="0" y="1239601"/>
          <a:ext cx="8928992" cy="1357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495" tIns="12700" rIns="71120" bIns="12700" numCol="1" spcCol="1270" anchor="t" anchorCtr="0">
          <a:noAutofit/>
        </a:bodyPr>
        <a:lstStyle/>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2.3	</a:t>
          </a:r>
          <a:r>
            <a:rPr lang="ru-RU" sz="1000" b="1" kern="1200" dirty="0">
              <a:latin typeface="Segoe UI" panose="020B0502040204020203" pitchFamily="34" charset="0"/>
              <a:ea typeface="Segoe UI" panose="020B0502040204020203" pitchFamily="34" charset="0"/>
              <a:cs typeface="Segoe UI" panose="020B0502040204020203" pitchFamily="34" charset="0"/>
            </a:rPr>
            <a:t>Рынок труда </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2.4	</a:t>
          </a:r>
          <a:r>
            <a:rPr lang="ru-RU" sz="1000" b="1" kern="1200" dirty="0">
              <a:latin typeface="Segoe UI" panose="020B0502040204020203" pitchFamily="34" charset="0"/>
              <a:ea typeface="Segoe UI" panose="020B0502040204020203" pitchFamily="34" charset="0"/>
              <a:cs typeface="Segoe UI" panose="020B0502040204020203" pitchFamily="34" charset="0"/>
            </a:rPr>
            <a:t>Инфляционные тренды </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2.5	</a:t>
          </a:r>
          <a:r>
            <a:rPr lang="ru-RU" sz="1000" b="1" kern="1200" dirty="0">
              <a:latin typeface="Segoe UI" panose="020B0502040204020203" pitchFamily="34" charset="0"/>
              <a:ea typeface="Segoe UI" panose="020B0502040204020203" pitchFamily="34" charset="0"/>
              <a:cs typeface="Segoe UI" panose="020B0502040204020203" pitchFamily="34" charset="0"/>
            </a:rPr>
            <a:t>Циклические процессы </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2.6	</a:t>
          </a:r>
          <a:r>
            <a:rPr lang="ru-RU" sz="1000" b="1" kern="1200" dirty="0">
              <a:latin typeface="Segoe UI" panose="020B0502040204020203" pitchFamily="34" charset="0"/>
              <a:ea typeface="Segoe UI" panose="020B0502040204020203" pitchFamily="34" charset="0"/>
              <a:cs typeface="Segoe UI" panose="020B0502040204020203" pitchFamily="34" charset="0"/>
            </a:rPr>
            <a:t>внешний платёжный баланс</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2.7	</a:t>
          </a:r>
          <a:r>
            <a:rPr lang="ru-RU" sz="1000" b="1" kern="1200" dirty="0">
              <a:latin typeface="Segoe UI" panose="020B0502040204020203" pitchFamily="34" charset="0"/>
              <a:ea typeface="Segoe UI" panose="020B0502040204020203" pitchFamily="34" charset="0"/>
              <a:cs typeface="Segoe UI" panose="020B0502040204020203" pitchFamily="34" charset="0"/>
            </a:rPr>
            <a:t>оценка экономических последствий мер, предложенных правительством </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2.8	</a:t>
          </a:r>
          <a:r>
            <a:rPr lang="ru-RU" sz="1000" b="1" kern="1200" dirty="0">
              <a:latin typeface="Segoe UI" panose="020B0502040204020203" pitchFamily="34" charset="0"/>
              <a:ea typeface="Segoe UI" panose="020B0502040204020203" pitchFamily="34" charset="0"/>
              <a:cs typeface="Segoe UI" panose="020B0502040204020203" pitchFamily="34" charset="0"/>
            </a:rPr>
            <a:t>кредитно-денежная и валютная политика</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2.9	</a:t>
          </a:r>
          <a:r>
            <a:rPr lang="ru-RU" sz="1000" b="1" kern="1200" dirty="0">
              <a:latin typeface="Segoe UI" panose="020B0502040204020203" pitchFamily="34" charset="0"/>
              <a:ea typeface="Segoe UI" panose="020B0502040204020203" pitchFamily="34" charset="0"/>
              <a:cs typeface="Segoe UI" panose="020B0502040204020203" pitchFamily="34" charset="0"/>
            </a:rPr>
            <a:t>финансовый сектор</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dsp:txBody>
      <dsp:txXfrm>
        <a:off x="0" y="1239601"/>
        <a:ext cx="8928992" cy="1357481"/>
      </dsp:txXfrm>
    </dsp:sp>
    <dsp:sp modelId="{C709DF04-D63A-45F5-8F92-628D776C6CF6}">
      <dsp:nvSpPr>
        <dsp:cNvPr id="0" name=""/>
        <dsp:cNvSpPr/>
      </dsp:nvSpPr>
      <dsp:spPr>
        <a:xfrm>
          <a:off x="0" y="2597083"/>
          <a:ext cx="8928992" cy="17176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hu-HU" sz="1000" b="1" kern="1200" dirty="0">
              <a:latin typeface="Segoe UI" panose="020B0502040204020203" pitchFamily="34" charset="0"/>
              <a:ea typeface="Segoe UI" panose="020B0502040204020203" pitchFamily="34" charset="0"/>
              <a:cs typeface="Segoe UI" panose="020B0502040204020203" pitchFamily="34" charset="0"/>
            </a:rPr>
            <a:t>3.	</a:t>
          </a:r>
          <a:r>
            <a:rPr lang="ru-RU" sz="1000" b="1" kern="1200" dirty="0">
              <a:latin typeface="Segoe UI" panose="020B0502040204020203" pitchFamily="34" charset="0"/>
              <a:ea typeface="Segoe UI" panose="020B0502040204020203" pitchFamily="34" charset="0"/>
              <a:cs typeface="Segoe UI" panose="020B0502040204020203" pitchFamily="34" charset="0"/>
            </a:rPr>
            <a:t>Дефицит и долг государственных органов управления</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dsp:txBody>
      <dsp:txXfrm>
        <a:off x="8385" y="2605468"/>
        <a:ext cx="8912222" cy="154997"/>
      </dsp:txXfrm>
    </dsp:sp>
    <dsp:sp modelId="{E76D3CBB-A253-43C9-B569-6843C39DCC97}">
      <dsp:nvSpPr>
        <dsp:cNvPr id="0" name=""/>
        <dsp:cNvSpPr/>
      </dsp:nvSpPr>
      <dsp:spPr>
        <a:xfrm>
          <a:off x="0" y="2768850"/>
          <a:ext cx="8928992" cy="1145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495" tIns="12700" rIns="71120" bIns="12700" numCol="1" spcCol="1270" anchor="t" anchorCtr="0">
          <a:noAutofit/>
        </a:bodyPr>
        <a:lstStyle/>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3.1	</a:t>
          </a:r>
          <a:r>
            <a:rPr lang="ru-RU" sz="1000" b="1" kern="1200" dirty="0">
              <a:latin typeface="Segoe UI" panose="020B0502040204020203" pitchFamily="34" charset="0"/>
              <a:ea typeface="Segoe UI" panose="020B0502040204020203" pitchFamily="34" charset="0"/>
              <a:cs typeface="Segoe UI" panose="020B0502040204020203" pitchFamily="34" charset="0"/>
            </a:rPr>
            <a:t>задачи бюджетной политики</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3.2	</a:t>
          </a:r>
          <a:r>
            <a:rPr lang="ru-RU" sz="1000" b="1" kern="1200" dirty="0">
              <a:latin typeface="Segoe UI" panose="020B0502040204020203" pitchFamily="34" charset="0"/>
              <a:ea typeface="Segoe UI" panose="020B0502040204020203" pitchFamily="34" charset="0"/>
              <a:cs typeface="Segoe UI" panose="020B0502040204020203" pitchFamily="34" charset="0"/>
            </a:rPr>
            <a:t>бюджетный итог </a:t>
          </a:r>
          <a:r>
            <a:rPr lang="hu-HU" sz="1000" b="1" kern="1200" dirty="0">
              <a:latin typeface="Segoe UI" panose="020B0502040204020203" pitchFamily="34" charset="0"/>
              <a:ea typeface="Segoe UI" panose="020B0502040204020203" pitchFamily="34" charset="0"/>
              <a:cs typeface="Segoe UI" panose="020B0502040204020203" pitchFamily="34" charset="0"/>
            </a:rPr>
            <a:t>2017 </a:t>
          </a:r>
          <a:r>
            <a:rPr lang="ru-RU" sz="1000" b="1" kern="1200" dirty="0">
              <a:latin typeface="Segoe UI" panose="020B0502040204020203" pitchFamily="34" charset="0"/>
              <a:ea typeface="Segoe UI" panose="020B0502040204020203" pitchFamily="34" charset="0"/>
              <a:cs typeface="Segoe UI" panose="020B0502040204020203" pitchFamily="34" charset="0"/>
            </a:rPr>
            <a:t>г</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3.3	</a:t>
          </a:r>
          <a:r>
            <a:rPr lang="ru-RU" sz="1000" b="1" kern="1200" dirty="0">
              <a:latin typeface="Segoe UI" panose="020B0502040204020203" pitchFamily="34" charset="0"/>
              <a:ea typeface="Segoe UI" panose="020B0502040204020203" pitchFamily="34" charset="0"/>
              <a:cs typeface="Segoe UI" panose="020B0502040204020203" pitchFamily="34" charset="0"/>
            </a:rPr>
            <a:t>Бюджет на</a:t>
          </a:r>
          <a:r>
            <a:rPr lang="hu-HU" sz="1000" b="1" kern="1200" dirty="0">
              <a:latin typeface="Segoe UI" panose="020B0502040204020203" pitchFamily="34" charset="0"/>
              <a:ea typeface="Segoe UI" panose="020B0502040204020203" pitchFamily="34" charset="0"/>
              <a:cs typeface="Segoe UI" panose="020B0502040204020203" pitchFamily="34" charset="0"/>
            </a:rPr>
            <a:t> 2018 </a:t>
          </a:r>
          <a:r>
            <a:rPr lang="ru-RU" sz="1000" b="1" kern="1200" dirty="0">
              <a:latin typeface="Segoe UI" panose="020B0502040204020203" pitchFamily="34" charset="0"/>
              <a:ea typeface="Segoe UI" panose="020B0502040204020203" pitchFamily="34" charset="0"/>
              <a:cs typeface="Segoe UI" panose="020B0502040204020203" pitchFamily="34" charset="0"/>
            </a:rPr>
            <a:t>г</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3.4	</a:t>
          </a:r>
          <a:r>
            <a:rPr lang="ru-RU" sz="1000" b="1" kern="1200" dirty="0">
              <a:latin typeface="Segoe UI" panose="020B0502040204020203" pitchFamily="34" charset="0"/>
              <a:ea typeface="Segoe UI" panose="020B0502040204020203" pitchFamily="34" charset="0"/>
              <a:cs typeface="Segoe UI" panose="020B0502040204020203" pitchFamily="34" charset="0"/>
            </a:rPr>
            <a:t>бюджетные изменения с </a:t>
          </a:r>
          <a:r>
            <a:rPr lang="hu-HU" sz="1000" b="1" kern="1200" dirty="0">
              <a:latin typeface="Segoe UI" panose="020B0502040204020203" pitchFamily="34" charset="0"/>
              <a:ea typeface="Segoe UI" panose="020B0502040204020203" pitchFamily="34" charset="0"/>
              <a:cs typeface="Segoe UI" panose="020B0502040204020203" pitchFamily="34" charset="0"/>
            </a:rPr>
            <a:t>2019 </a:t>
          </a:r>
          <a:r>
            <a:rPr lang="ru-RU" sz="1000" b="1" kern="1200" dirty="0">
              <a:latin typeface="Segoe UI" panose="020B0502040204020203" pitchFamily="34" charset="0"/>
              <a:ea typeface="Segoe UI" panose="020B0502040204020203" pitchFamily="34" charset="0"/>
              <a:cs typeface="Segoe UI" panose="020B0502040204020203" pitchFamily="34" charset="0"/>
            </a:rPr>
            <a:t>по</a:t>
          </a:r>
          <a:r>
            <a:rPr lang="hu-HU" sz="1000" b="1" kern="1200" dirty="0">
              <a:latin typeface="Segoe UI" panose="020B0502040204020203" pitchFamily="34" charset="0"/>
              <a:ea typeface="Segoe UI" panose="020B0502040204020203" pitchFamily="34" charset="0"/>
              <a:cs typeface="Segoe UI" panose="020B0502040204020203" pitchFamily="34" charset="0"/>
            </a:rPr>
            <a:t> 2022</a:t>
          </a:r>
          <a:r>
            <a:rPr lang="ru-RU" sz="1000" b="1" kern="1200" dirty="0">
              <a:latin typeface="Segoe UI" panose="020B0502040204020203" pitchFamily="34" charset="0"/>
              <a:ea typeface="Segoe UI" panose="020B0502040204020203" pitchFamily="34" charset="0"/>
              <a:cs typeface="Segoe UI" panose="020B0502040204020203" pitchFamily="34" charset="0"/>
            </a:rPr>
            <a:t> </a:t>
          </a:r>
          <a:r>
            <a:rPr lang="ru-RU" sz="1000" b="1" kern="1200" dirty="0" err="1">
              <a:latin typeface="Segoe UI" panose="020B0502040204020203" pitchFamily="34" charset="0"/>
              <a:ea typeface="Segoe UI" panose="020B0502040204020203" pitchFamily="34" charset="0"/>
              <a:cs typeface="Segoe UI" panose="020B0502040204020203" pitchFamily="34" charset="0"/>
            </a:rPr>
            <a:t>гг</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3.5	</a:t>
          </a:r>
          <a:r>
            <a:rPr lang="ru-RU" sz="1000" b="1" kern="1200" dirty="0">
              <a:latin typeface="Segoe UI" panose="020B0502040204020203" pitchFamily="34" charset="0"/>
              <a:ea typeface="Segoe UI" panose="020B0502040204020203" pitchFamily="34" charset="0"/>
              <a:cs typeface="Segoe UI" panose="020B0502040204020203" pitchFamily="34" charset="0"/>
            </a:rPr>
            <a:t>структурный баланс</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3.6	</a:t>
          </a:r>
          <a:r>
            <a:rPr lang="ru-RU" sz="1000" b="1" kern="1200" dirty="0">
              <a:latin typeface="Segoe UI" panose="020B0502040204020203" pitchFamily="34" charset="0"/>
              <a:ea typeface="Segoe UI" panose="020B0502040204020203" pitchFamily="34" charset="0"/>
              <a:cs typeface="Segoe UI" panose="020B0502040204020203" pitchFamily="34" charset="0"/>
            </a:rPr>
            <a:t>долг госорганов </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dsp:txBody>
      <dsp:txXfrm>
        <a:off x="0" y="2768850"/>
        <a:ext cx="8928992" cy="1145601"/>
      </dsp:txXfrm>
    </dsp:sp>
    <dsp:sp modelId="{26929073-DBB7-4AAD-AEC4-4540B6435C36}">
      <dsp:nvSpPr>
        <dsp:cNvPr id="0" name=""/>
        <dsp:cNvSpPr/>
      </dsp:nvSpPr>
      <dsp:spPr>
        <a:xfrm>
          <a:off x="0" y="3914451"/>
          <a:ext cx="8928992" cy="17176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hu-HU" sz="1000" b="1" kern="1200" dirty="0">
              <a:latin typeface="Segoe UI" panose="020B0502040204020203" pitchFamily="34" charset="0"/>
              <a:ea typeface="Segoe UI" panose="020B0502040204020203" pitchFamily="34" charset="0"/>
              <a:cs typeface="Segoe UI" panose="020B0502040204020203" pitchFamily="34" charset="0"/>
            </a:rPr>
            <a:t>4.	</a:t>
          </a:r>
          <a:r>
            <a:rPr lang="ru-RU" sz="1000" b="1" kern="1200" dirty="0">
              <a:latin typeface="Segoe UI" panose="020B0502040204020203" pitchFamily="34" charset="0"/>
              <a:ea typeface="Segoe UI" panose="020B0502040204020203" pitchFamily="34" charset="0"/>
              <a:cs typeface="Segoe UI" panose="020B0502040204020203" pitchFamily="34" charset="0"/>
            </a:rPr>
            <a:t>Анализ чувствительности </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dsp:txBody>
      <dsp:txXfrm>
        <a:off x="8385" y="3922836"/>
        <a:ext cx="8912222" cy="154997"/>
      </dsp:txXfrm>
    </dsp:sp>
    <dsp:sp modelId="{ACA9DE41-1950-4DCF-867C-C2DDB159D905}">
      <dsp:nvSpPr>
        <dsp:cNvPr id="0" name=""/>
        <dsp:cNvSpPr/>
      </dsp:nvSpPr>
      <dsp:spPr>
        <a:xfrm>
          <a:off x="0" y="4095828"/>
          <a:ext cx="8928992" cy="17176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hu-HU" sz="1000" b="1" kern="1200" dirty="0">
              <a:latin typeface="Segoe UI" panose="020B0502040204020203" pitchFamily="34" charset="0"/>
              <a:ea typeface="Segoe UI" panose="020B0502040204020203" pitchFamily="34" charset="0"/>
              <a:cs typeface="Segoe UI" panose="020B0502040204020203" pitchFamily="34" charset="0"/>
            </a:rPr>
            <a:t>5.	</a:t>
          </a:r>
          <a:r>
            <a:rPr lang="ru-RU" sz="1000" b="1" kern="1200" dirty="0">
              <a:latin typeface="Segoe UI" panose="020B0502040204020203" pitchFamily="34" charset="0"/>
              <a:ea typeface="Segoe UI" panose="020B0502040204020203" pitchFamily="34" charset="0"/>
              <a:cs typeface="Segoe UI" panose="020B0502040204020203" pitchFamily="34" charset="0"/>
            </a:rPr>
            <a:t>Долгосрочная устойчивость госфинансов </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dsp:txBody>
      <dsp:txXfrm>
        <a:off x="8385" y="4104213"/>
        <a:ext cx="8912222" cy="154997"/>
      </dsp:txXfrm>
    </dsp:sp>
    <dsp:sp modelId="{AB1F6B9E-334E-4061-8497-7295FC1B9988}">
      <dsp:nvSpPr>
        <dsp:cNvPr id="0" name=""/>
        <dsp:cNvSpPr/>
      </dsp:nvSpPr>
      <dsp:spPr>
        <a:xfrm>
          <a:off x="0" y="4277204"/>
          <a:ext cx="8928992" cy="17176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hu-HU" sz="1000" b="1" kern="1200" dirty="0">
              <a:latin typeface="Segoe UI" panose="020B0502040204020203" pitchFamily="34" charset="0"/>
              <a:ea typeface="Segoe UI" panose="020B0502040204020203" pitchFamily="34" charset="0"/>
              <a:cs typeface="Segoe UI" panose="020B0502040204020203" pitchFamily="34" charset="0"/>
            </a:rPr>
            <a:t>6.	</a:t>
          </a:r>
          <a:r>
            <a:rPr lang="ru-RU" sz="1000" b="1" kern="1200" dirty="0">
              <a:latin typeface="Segoe UI" panose="020B0502040204020203" pitchFamily="34" charset="0"/>
              <a:ea typeface="Segoe UI" panose="020B0502040204020203" pitchFamily="34" charset="0"/>
              <a:cs typeface="Segoe UI" panose="020B0502040204020203" pitchFamily="34" charset="0"/>
            </a:rPr>
            <a:t>Качество госфинансов</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dsp:txBody>
      <dsp:txXfrm>
        <a:off x="8385" y="4285589"/>
        <a:ext cx="8912222" cy="154997"/>
      </dsp:txXfrm>
    </dsp:sp>
    <dsp:sp modelId="{97A780DC-1E23-4592-92B5-E5C56F9CC1E4}">
      <dsp:nvSpPr>
        <dsp:cNvPr id="0" name=""/>
        <dsp:cNvSpPr/>
      </dsp:nvSpPr>
      <dsp:spPr>
        <a:xfrm>
          <a:off x="0" y="4448972"/>
          <a:ext cx="8928992" cy="344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495" tIns="12700" rIns="71120" bIns="12700" numCol="1" spcCol="1270" anchor="t" anchorCtr="0">
          <a:noAutofit/>
        </a:bodyPr>
        <a:lstStyle/>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6.1	</a:t>
          </a:r>
          <a:r>
            <a:rPr lang="ru-RU" sz="1000" b="1" kern="1200" dirty="0">
              <a:latin typeface="Segoe UI" panose="020B0502040204020203" pitchFamily="34" charset="0"/>
              <a:ea typeface="Segoe UI" panose="020B0502040204020203" pitchFamily="34" charset="0"/>
              <a:cs typeface="Segoe UI" panose="020B0502040204020203" pitchFamily="34" charset="0"/>
            </a:rPr>
            <a:t>структура и эффективность расходов госфинансов</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6.2	</a:t>
          </a:r>
          <a:r>
            <a:rPr lang="ru-RU" sz="1000" b="1" kern="1200" dirty="0">
              <a:latin typeface="Segoe UI" panose="020B0502040204020203" pitchFamily="34" charset="0"/>
              <a:ea typeface="Segoe UI" panose="020B0502040204020203" pitchFamily="34" charset="0"/>
              <a:cs typeface="Segoe UI" panose="020B0502040204020203" pitchFamily="34" charset="0"/>
            </a:rPr>
            <a:t>структура и эффективность доходов</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dsp:txBody>
      <dsp:txXfrm>
        <a:off x="0" y="4448972"/>
        <a:ext cx="8928992" cy="344426"/>
      </dsp:txXfrm>
    </dsp:sp>
    <dsp:sp modelId="{ECFF826F-266B-41D6-8194-418376749707}">
      <dsp:nvSpPr>
        <dsp:cNvPr id="0" name=""/>
        <dsp:cNvSpPr/>
      </dsp:nvSpPr>
      <dsp:spPr>
        <a:xfrm>
          <a:off x="0" y="4793398"/>
          <a:ext cx="8928992" cy="17176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hu-HU" sz="1000" b="1" kern="1200" dirty="0">
              <a:latin typeface="Segoe UI" panose="020B0502040204020203" pitchFamily="34" charset="0"/>
              <a:ea typeface="Segoe UI" panose="020B0502040204020203" pitchFamily="34" charset="0"/>
              <a:cs typeface="Segoe UI" panose="020B0502040204020203" pitchFamily="34" charset="0"/>
            </a:rPr>
            <a:t>7.	</a:t>
          </a:r>
          <a:r>
            <a:rPr lang="ru-RU" sz="1000" b="1" kern="1200" dirty="0">
              <a:latin typeface="Segoe UI" panose="020B0502040204020203" pitchFamily="34" charset="0"/>
              <a:ea typeface="Segoe UI" panose="020B0502040204020203" pitchFamily="34" charset="0"/>
              <a:cs typeface="Segoe UI" panose="020B0502040204020203" pitchFamily="34" charset="0"/>
            </a:rPr>
            <a:t>Институциональные характеристики госфинансов</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dsp:txBody>
      <dsp:txXfrm>
        <a:off x="8385" y="4801783"/>
        <a:ext cx="8912222" cy="154997"/>
      </dsp:txXfrm>
    </dsp:sp>
    <dsp:sp modelId="{AAE6BF1A-9EF3-498F-BD00-A00F66324A08}">
      <dsp:nvSpPr>
        <dsp:cNvPr id="0" name=""/>
        <dsp:cNvSpPr/>
      </dsp:nvSpPr>
      <dsp:spPr>
        <a:xfrm>
          <a:off x="0" y="4965165"/>
          <a:ext cx="8928992" cy="401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495" tIns="12700" rIns="71120" bIns="12700" numCol="1" spcCol="1270" anchor="t" anchorCtr="0">
          <a:noAutofit/>
        </a:bodyPr>
        <a:lstStyle/>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7.1	</a:t>
          </a:r>
          <a:r>
            <a:rPr lang="ru-RU" sz="1000" b="1" kern="1200" dirty="0">
              <a:latin typeface="Segoe UI" panose="020B0502040204020203" pitchFamily="34" charset="0"/>
              <a:ea typeface="Segoe UI" panose="020B0502040204020203" pitchFamily="34" charset="0"/>
              <a:cs typeface="Segoe UI" panose="020B0502040204020203" pitchFamily="34" charset="0"/>
            </a:rPr>
            <a:t>Система бюджетных документов и норм</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7.2	</a:t>
          </a:r>
          <a:r>
            <a:rPr lang="ru-RU" sz="1000" b="1" kern="1200" dirty="0">
              <a:latin typeface="Segoe UI" panose="020B0502040204020203" pitchFamily="34" charset="0"/>
              <a:ea typeface="Segoe UI" panose="020B0502040204020203" pitchFamily="34" charset="0"/>
              <a:cs typeface="Segoe UI" panose="020B0502040204020203" pitchFamily="34" charset="0"/>
            </a:rPr>
            <a:t>структура статистической отчётности по госфинансам</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dsp:txBody>
      <dsp:txXfrm>
        <a:off x="0" y="4965165"/>
        <a:ext cx="8928992" cy="401574"/>
      </dsp:txXfrm>
    </dsp:sp>
    <dsp:sp modelId="{E1346244-F2FE-4C34-99AE-9F500D7B55ED}">
      <dsp:nvSpPr>
        <dsp:cNvPr id="0" name=""/>
        <dsp:cNvSpPr/>
      </dsp:nvSpPr>
      <dsp:spPr>
        <a:xfrm>
          <a:off x="0" y="5366740"/>
          <a:ext cx="8928992" cy="17176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ru-RU" sz="1000" b="1" kern="1200" dirty="0">
              <a:latin typeface="Segoe UI" panose="020B0502040204020203" pitchFamily="34" charset="0"/>
              <a:ea typeface="Segoe UI" panose="020B0502040204020203" pitchFamily="34" charset="0"/>
              <a:cs typeface="Segoe UI" panose="020B0502040204020203" pitchFamily="34" charset="0"/>
            </a:rPr>
            <a:t>Таблицы</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dsp:txBody>
      <dsp:txXfrm>
        <a:off x="8385" y="5375125"/>
        <a:ext cx="8912222" cy="1549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010E8-F142-4CAD-8F35-F321D48D58D4}">
      <dsp:nvSpPr>
        <dsp:cNvPr id="0" name=""/>
        <dsp:cNvSpPr/>
      </dsp:nvSpPr>
      <dsp:spPr>
        <a:xfrm>
          <a:off x="2643469" y="1980324"/>
          <a:ext cx="2002029" cy="1560111"/>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2857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b="1" i="0" kern="1200" dirty="0">
              <a:latin typeface="Segoe UI" panose="020B0502040204020203" pitchFamily="34" charset="0"/>
              <a:ea typeface="Segoe UI" panose="020B0502040204020203" pitchFamily="34" charset="0"/>
              <a:cs typeface="Segoe UI" panose="020B0502040204020203" pitchFamily="34" charset="0"/>
            </a:rPr>
            <a:t>Парламент</a:t>
          </a:r>
          <a:endParaRPr lang="hu-HU" sz="1800" b="1" kern="1200" dirty="0">
            <a:latin typeface="Segoe UI" panose="020B0502040204020203" pitchFamily="34" charset="0"/>
            <a:ea typeface="Segoe UI" panose="020B0502040204020203" pitchFamily="34" charset="0"/>
            <a:cs typeface="Segoe UI" panose="020B0502040204020203" pitchFamily="34" charset="0"/>
          </a:endParaRPr>
        </a:p>
      </dsp:txBody>
      <dsp:txXfrm>
        <a:off x="2936659" y="2208797"/>
        <a:ext cx="1415649" cy="1103165"/>
      </dsp:txXfrm>
    </dsp:sp>
    <dsp:sp modelId="{7B608CA9-BA92-486A-9B03-92EF830F2A92}">
      <dsp:nvSpPr>
        <dsp:cNvPr id="0" name=""/>
        <dsp:cNvSpPr/>
      </dsp:nvSpPr>
      <dsp:spPr>
        <a:xfrm rot="10155812">
          <a:off x="1401662" y="2952394"/>
          <a:ext cx="1257899" cy="436685"/>
        </a:xfrm>
        <a:prstGeom prst="lef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B557310-6F24-4885-AC24-1F2824E91631}">
      <dsp:nvSpPr>
        <dsp:cNvPr id="0" name=""/>
        <dsp:cNvSpPr/>
      </dsp:nvSpPr>
      <dsp:spPr>
        <a:xfrm>
          <a:off x="36982" y="2748353"/>
          <a:ext cx="1781729" cy="1054263"/>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ru-RU" sz="1800" b="1" kern="1200" dirty="0">
              <a:latin typeface="Segoe UI" panose="020B0502040204020203" pitchFamily="34" charset="0"/>
              <a:ea typeface="Segoe UI" panose="020B0502040204020203" pitchFamily="34" charset="0"/>
              <a:cs typeface="Segoe UI" panose="020B0502040204020203" pitchFamily="34" charset="0"/>
            </a:rPr>
            <a:t>Бюджетный Совет</a:t>
          </a:r>
          <a:endParaRPr lang="hu-HU" sz="1800" b="1" kern="1200" dirty="0">
            <a:latin typeface="Segoe UI" panose="020B0502040204020203" pitchFamily="34" charset="0"/>
            <a:ea typeface="Segoe UI" panose="020B0502040204020203" pitchFamily="34" charset="0"/>
            <a:cs typeface="Segoe UI" panose="020B0502040204020203" pitchFamily="34" charset="0"/>
          </a:endParaRPr>
        </a:p>
        <a:p>
          <a:pPr marL="0" lvl="0" indent="0" algn="ctr" defTabSz="800100">
            <a:lnSpc>
              <a:spcPct val="90000"/>
            </a:lnSpc>
            <a:spcBef>
              <a:spcPct val="0"/>
            </a:spcBef>
            <a:spcAft>
              <a:spcPct val="35000"/>
            </a:spcAft>
            <a:buNone/>
          </a:pPr>
          <a:r>
            <a:rPr lang="ru-RU" sz="18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документ</a:t>
          </a:r>
          <a:r>
            <a:rPr lang="hu-HU" sz="18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hu-HU" sz="1800" b="1" kern="1200"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ru-RU" sz="1800" b="1" kern="1200" dirty="0">
              <a:solidFill>
                <a:srgbClr val="C00000"/>
              </a:solidFill>
              <a:latin typeface="Segoe UI" panose="020B0502040204020203" pitchFamily="34" charset="0"/>
              <a:ea typeface="Segoe UI" panose="020B0502040204020203" pitchFamily="34" charset="0"/>
              <a:cs typeface="Segoe UI" panose="020B0502040204020203" pitchFamily="34" charset="0"/>
            </a:rPr>
            <a:t>Отчёт</a:t>
          </a:r>
          <a:endParaRPr lang="hu-HU" sz="1800" b="1" kern="1200"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dsp:txBody>
      <dsp:txXfrm>
        <a:off x="67860" y="2779231"/>
        <a:ext cx="1719973" cy="992507"/>
      </dsp:txXfrm>
    </dsp:sp>
    <dsp:sp modelId="{716AB163-9FD1-442C-9F04-E04697D8A3AC}">
      <dsp:nvSpPr>
        <dsp:cNvPr id="0" name=""/>
        <dsp:cNvSpPr/>
      </dsp:nvSpPr>
      <dsp:spPr>
        <a:xfrm rot="15173064">
          <a:off x="2555325" y="1210211"/>
          <a:ext cx="1128924" cy="379474"/>
        </a:xfrm>
        <a:prstGeom prst="lef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143C5D2-4BC6-40E2-A34F-B1E8B6D32D7C}">
      <dsp:nvSpPr>
        <dsp:cNvPr id="0" name=""/>
        <dsp:cNvSpPr/>
      </dsp:nvSpPr>
      <dsp:spPr>
        <a:xfrm>
          <a:off x="1333128" y="300070"/>
          <a:ext cx="3397563" cy="942064"/>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ru-RU" sz="1800" b="1" kern="1200" dirty="0">
              <a:latin typeface="Segoe UI" panose="020B0502040204020203" pitchFamily="34" charset="0"/>
              <a:ea typeface="Segoe UI" panose="020B0502040204020203" pitchFamily="34" charset="0"/>
              <a:cs typeface="Segoe UI" panose="020B0502040204020203" pitchFamily="34" charset="0"/>
            </a:rPr>
            <a:t>Правительство</a:t>
          </a:r>
          <a:endParaRPr lang="hu-HU" sz="1800" b="1" kern="1200" dirty="0">
            <a:latin typeface="Segoe UI" panose="020B0502040204020203" pitchFamily="34" charset="0"/>
            <a:ea typeface="Segoe UI" panose="020B0502040204020203" pitchFamily="34" charset="0"/>
            <a:cs typeface="Segoe UI" panose="020B0502040204020203" pitchFamily="34" charset="0"/>
          </a:endParaRPr>
        </a:p>
        <a:p>
          <a:pPr marL="0" lvl="0" indent="0" algn="ctr" defTabSz="800100">
            <a:lnSpc>
              <a:spcPct val="90000"/>
            </a:lnSpc>
            <a:spcBef>
              <a:spcPct val="0"/>
            </a:spcBef>
            <a:spcAft>
              <a:spcPct val="35000"/>
            </a:spcAft>
            <a:buNone/>
          </a:pPr>
          <a:r>
            <a:rPr lang="ru-RU" sz="1800" b="1" kern="1200" dirty="0">
              <a:latin typeface="Segoe UI" panose="020B0502040204020203" pitchFamily="34" charset="0"/>
              <a:ea typeface="Segoe UI" panose="020B0502040204020203" pitchFamily="34" charset="0"/>
              <a:cs typeface="Segoe UI" panose="020B0502040204020203" pitchFamily="34" charset="0"/>
            </a:rPr>
            <a:t>документ</a:t>
          </a:r>
          <a:r>
            <a:rPr lang="hu-HU" sz="1800" b="1" kern="1200" dirty="0">
              <a:latin typeface="Segoe UI" panose="020B0502040204020203" pitchFamily="34" charset="0"/>
              <a:ea typeface="Segoe UI" panose="020B0502040204020203" pitchFamily="34" charset="0"/>
              <a:cs typeface="Segoe UI" panose="020B0502040204020203" pitchFamily="34" charset="0"/>
            </a:rPr>
            <a:t>: </a:t>
          </a:r>
          <a:r>
            <a:rPr lang="ru-RU" sz="1800" b="1" kern="1200" dirty="0">
              <a:solidFill>
                <a:srgbClr val="C00000"/>
              </a:solidFill>
              <a:latin typeface="Segoe UI" panose="020B0502040204020203" pitchFamily="34" charset="0"/>
              <a:ea typeface="Segoe UI" panose="020B0502040204020203" pitchFamily="34" charset="0"/>
              <a:cs typeface="Segoe UI" panose="020B0502040204020203" pitchFamily="34" charset="0"/>
            </a:rPr>
            <a:t>проект бюджета</a:t>
          </a:r>
          <a:endParaRPr lang="hu-HU" sz="1800" b="1" kern="1200"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dsp:txBody>
      <dsp:txXfrm>
        <a:off x="1360720" y="327662"/>
        <a:ext cx="3342379" cy="886880"/>
      </dsp:txXfrm>
    </dsp:sp>
    <dsp:sp modelId="{6BA878C2-A3D0-4F74-B766-F2E950120065}">
      <dsp:nvSpPr>
        <dsp:cNvPr id="0" name=""/>
        <dsp:cNvSpPr/>
      </dsp:nvSpPr>
      <dsp:spPr>
        <a:xfrm rot="21600000">
          <a:off x="4761721" y="643070"/>
          <a:ext cx="798492" cy="351443"/>
        </a:xfrm>
        <a:prstGeom prst="lef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5AAD96EC-6E80-4C07-A2F4-C376E5C18424}">
      <dsp:nvSpPr>
        <dsp:cNvPr id="0" name=""/>
        <dsp:cNvSpPr/>
      </dsp:nvSpPr>
      <dsp:spPr>
        <a:xfrm>
          <a:off x="5509605" y="372084"/>
          <a:ext cx="1928501" cy="963070"/>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ru-RU" sz="1800" b="1" i="0" kern="1200" dirty="0">
              <a:latin typeface="Segoe UI" panose="020B0502040204020203" pitchFamily="34" charset="0"/>
              <a:ea typeface="Segoe UI" panose="020B0502040204020203" pitchFamily="34" charset="0"/>
              <a:cs typeface="Segoe UI" panose="020B0502040204020203" pitchFamily="34" charset="0"/>
            </a:rPr>
            <a:t>Социальные партнёры</a:t>
          </a:r>
          <a:endParaRPr lang="hu-HU" sz="1800" b="1" i="0" kern="1200" dirty="0">
            <a:latin typeface="Segoe UI" panose="020B0502040204020203" pitchFamily="34" charset="0"/>
            <a:ea typeface="Segoe UI" panose="020B0502040204020203" pitchFamily="34" charset="0"/>
            <a:cs typeface="Segoe UI" panose="020B0502040204020203" pitchFamily="34" charset="0"/>
          </a:endParaRPr>
        </a:p>
      </dsp:txBody>
      <dsp:txXfrm>
        <a:off x="5537812" y="400291"/>
        <a:ext cx="1872087" cy="906656"/>
      </dsp:txXfrm>
    </dsp:sp>
    <dsp:sp modelId="{AA077F29-9BC6-4C1A-AB01-EB57E1B9B86D}">
      <dsp:nvSpPr>
        <dsp:cNvPr id="0" name=""/>
        <dsp:cNvSpPr/>
      </dsp:nvSpPr>
      <dsp:spPr>
        <a:xfrm rot="228638">
          <a:off x="4705157" y="2817649"/>
          <a:ext cx="1857102" cy="418816"/>
        </a:xfrm>
        <a:prstGeom prst="lef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061D2BD-944F-4141-A369-221417FDF57A}">
      <dsp:nvSpPr>
        <dsp:cNvPr id="0" name=""/>
        <dsp:cNvSpPr/>
      </dsp:nvSpPr>
      <dsp:spPr>
        <a:xfrm>
          <a:off x="6087242" y="2336721"/>
          <a:ext cx="2446683" cy="1335688"/>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ru-RU" sz="1800" b="1" i="0" kern="1200" dirty="0">
              <a:latin typeface="Segoe UI" panose="020B0502040204020203" pitchFamily="34" charset="0"/>
              <a:ea typeface="Segoe UI" panose="020B0502040204020203" pitchFamily="34" charset="0"/>
              <a:cs typeface="Segoe UI" panose="020B0502040204020203" pitchFamily="34" charset="0"/>
            </a:rPr>
            <a:t>Государственная счётная палата Венгрии</a:t>
          </a:r>
          <a:endParaRPr lang="hu-HU" sz="1800" b="1" i="0" kern="1200" dirty="0">
            <a:latin typeface="Segoe UI" panose="020B0502040204020203" pitchFamily="34" charset="0"/>
            <a:ea typeface="Segoe UI" panose="020B0502040204020203" pitchFamily="34" charset="0"/>
            <a:cs typeface="Segoe UI" panose="020B0502040204020203" pitchFamily="34" charset="0"/>
          </a:endParaRPr>
        </a:p>
        <a:p>
          <a:pPr marL="0" lvl="0" indent="0" algn="ctr" defTabSz="800100">
            <a:lnSpc>
              <a:spcPct val="90000"/>
            </a:lnSpc>
            <a:spcBef>
              <a:spcPct val="0"/>
            </a:spcBef>
            <a:spcAft>
              <a:spcPct val="35000"/>
            </a:spcAft>
            <a:buNone/>
          </a:pPr>
          <a:r>
            <a:rPr lang="ru-RU" sz="18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документ</a:t>
          </a:r>
          <a:r>
            <a:rPr lang="hu-HU" sz="18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hu-HU" sz="1800" b="1" kern="1200"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ru-RU" sz="1800" b="1" kern="1200" dirty="0">
              <a:solidFill>
                <a:srgbClr val="C00000"/>
              </a:solidFill>
              <a:latin typeface="Segoe UI" panose="020B0502040204020203" pitchFamily="34" charset="0"/>
              <a:ea typeface="Segoe UI" panose="020B0502040204020203" pitchFamily="34" charset="0"/>
              <a:cs typeface="Segoe UI" panose="020B0502040204020203" pitchFamily="34" charset="0"/>
            </a:rPr>
            <a:t>Отчёт</a:t>
          </a:r>
          <a:endParaRPr lang="hu-HU" sz="1800" kern="1200" dirty="0">
            <a:latin typeface="Segoe UI" panose="020B0502040204020203" pitchFamily="34" charset="0"/>
            <a:ea typeface="Segoe UI" panose="020B0502040204020203" pitchFamily="34" charset="0"/>
            <a:cs typeface="Segoe UI" panose="020B0502040204020203" pitchFamily="34" charset="0"/>
          </a:endParaRPr>
        </a:p>
      </dsp:txBody>
      <dsp:txXfrm>
        <a:off x="6126363" y="2375842"/>
        <a:ext cx="2368441" cy="1257446"/>
      </dsp:txXfrm>
    </dsp:sp>
    <dsp:sp modelId="{A5026D94-093E-413E-BD77-2D6651E3F920}">
      <dsp:nvSpPr>
        <dsp:cNvPr id="0" name=""/>
        <dsp:cNvSpPr/>
      </dsp:nvSpPr>
      <dsp:spPr>
        <a:xfrm rot="14615886">
          <a:off x="3740095" y="3795214"/>
          <a:ext cx="859674" cy="439399"/>
        </a:xfrm>
        <a:prstGeom prst="leftArrow">
          <a:avLst>
            <a:gd name="adj1" fmla="val 60000"/>
            <a:gd name="adj2" fmla="val 5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F386B93-FF28-412D-80AA-B4050599F6B0}">
      <dsp:nvSpPr>
        <dsp:cNvPr id="0" name=""/>
        <dsp:cNvSpPr/>
      </dsp:nvSpPr>
      <dsp:spPr>
        <a:xfrm flipH="1">
          <a:off x="3205342" y="4374288"/>
          <a:ext cx="2953272" cy="882295"/>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Итоговый документ</a:t>
          </a:r>
          <a:r>
            <a:rPr lang="hu-HU" sz="18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a:t>
          </a:r>
        </a:p>
        <a:p>
          <a:pPr marL="0" lvl="0" indent="0" algn="ctr" defTabSz="800100">
            <a:lnSpc>
              <a:spcPct val="90000"/>
            </a:lnSpc>
            <a:spcBef>
              <a:spcPct val="0"/>
            </a:spcBef>
            <a:spcAft>
              <a:spcPct val="35000"/>
            </a:spcAft>
            <a:buNone/>
          </a:pPr>
          <a:r>
            <a:rPr lang="ru-RU" sz="1800" b="1" i="1" u="none" kern="1200" dirty="0">
              <a:solidFill>
                <a:srgbClr val="C00000"/>
              </a:solidFill>
              <a:latin typeface="Segoe UI" panose="020B0502040204020203" pitchFamily="34" charset="0"/>
              <a:ea typeface="Segoe UI" panose="020B0502040204020203" pitchFamily="34" charset="0"/>
              <a:cs typeface="Segoe UI" panose="020B0502040204020203" pitchFamily="34" charset="0"/>
            </a:rPr>
            <a:t>Закон о бюджете</a:t>
          </a:r>
          <a:endParaRPr lang="hu-HU" sz="1800" b="1" i="1" u="none" kern="1200"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dsp:txBody>
      <dsp:txXfrm>
        <a:off x="3231184" y="4400130"/>
        <a:ext cx="2901588" cy="8306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4046C-25DF-4F04-AB42-A562EFBA28C8}">
      <dsp:nvSpPr>
        <dsp:cNvPr id="0" name=""/>
        <dsp:cNvSpPr/>
      </dsp:nvSpPr>
      <dsp:spPr>
        <a:xfrm rot="5400000">
          <a:off x="-13127" y="11607"/>
          <a:ext cx="1401520" cy="1393925"/>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b="1" kern="1200" dirty="0">
              <a:latin typeface="Segoe UI" panose="020B0502040204020203" pitchFamily="34" charset="0"/>
              <a:ea typeface="Segoe UI" panose="020B0502040204020203" pitchFamily="34" charset="0"/>
              <a:cs typeface="Segoe UI" panose="020B0502040204020203" pitchFamily="34" charset="0"/>
            </a:rPr>
            <a:t>До 30 июня</a:t>
          </a:r>
          <a:endParaRPr lang="hu-HU" sz="1400" b="1" kern="1200" dirty="0">
            <a:latin typeface="Segoe UI" panose="020B0502040204020203" pitchFamily="34" charset="0"/>
            <a:ea typeface="Segoe UI" panose="020B0502040204020203" pitchFamily="34" charset="0"/>
            <a:cs typeface="Segoe UI" panose="020B0502040204020203" pitchFamily="34" charset="0"/>
          </a:endParaRPr>
        </a:p>
      </dsp:txBody>
      <dsp:txXfrm rot="-5400000">
        <a:off x="-9329" y="704773"/>
        <a:ext cx="1393925" cy="7595"/>
      </dsp:txXfrm>
    </dsp:sp>
    <dsp:sp modelId="{0447E6FF-625C-4A5B-BD74-714A42A581B4}">
      <dsp:nvSpPr>
        <dsp:cNvPr id="0" name=""/>
        <dsp:cNvSpPr/>
      </dsp:nvSpPr>
      <dsp:spPr>
        <a:xfrm rot="5400000">
          <a:off x="4650679" y="-3218050"/>
          <a:ext cx="911467" cy="7363188"/>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kern="1200" dirty="0">
              <a:latin typeface="Segoe UI" panose="020B0502040204020203" pitchFamily="34" charset="0"/>
              <a:ea typeface="Segoe UI" panose="020B0502040204020203" pitchFamily="34" charset="0"/>
              <a:cs typeface="Segoe UI" panose="020B0502040204020203" pitchFamily="34" charset="0"/>
            </a:rPr>
            <a:t>Министр финансов намечает график бюджетного планирования </a:t>
          </a:r>
          <a:endParaRPr lang="hu-HU" sz="14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622300">
            <a:lnSpc>
              <a:spcPct val="90000"/>
            </a:lnSpc>
            <a:spcBef>
              <a:spcPct val="0"/>
            </a:spcBef>
            <a:spcAft>
              <a:spcPct val="15000"/>
            </a:spcAft>
            <a:buChar char="•"/>
          </a:pPr>
          <a:r>
            <a:rPr lang="ru-RU" sz="1400" b="1" kern="1200" dirty="0">
              <a:latin typeface="Segoe UI" panose="020B0502040204020203" pitchFamily="34" charset="0"/>
              <a:ea typeface="Segoe UI" panose="020B0502040204020203" pitchFamily="34" charset="0"/>
              <a:cs typeface="Segoe UI" panose="020B0502040204020203" pitchFamily="34" charset="0"/>
            </a:rPr>
            <a:t>Ведомства и отраслевые министерства, ответственные за бюджетные разделы, готовят смету доходов и расходов</a:t>
          </a:r>
          <a:endParaRPr lang="hu-HU" sz="1400" b="1" kern="1200" dirty="0">
            <a:latin typeface="Segoe UI" panose="020B0502040204020203" pitchFamily="34" charset="0"/>
            <a:ea typeface="Segoe UI" panose="020B0502040204020203" pitchFamily="34" charset="0"/>
            <a:cs typeface="Segoe UI" panose="020B0502040204020203" pitchFamily="34" charset="0"/>
          </a:endParaRPr>
        </a:p>
      </dsp:txBody>
      <dsp:txXfrm rot="-5400000">
        <a:off x="1424819" y="52304"/>
        <a:ext cx="7318694" cy="822479"/>
      </dsp:txXfrm>
    </dsp:sp>
    <dsp:sp modelId="{6FDF1E46-EBFD-4D50-A9E9-0F1AE87DB880}">
      <dsp:nvSpPr>
        <dsp:cNvPr id="0" name=""/>
        <dsp:cNvSpPr/>
      </dsp:nvSpPr>
      <dsp:spPr>
        <a:xfrm rot="5400000">
          <a:off x="-13127" y="1274112"/>
          <a:ext cx="1401520" cy="1393925"/>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b="1" kern="1200" dirty="0">
              <a:latin typeface="Segoe UI" panose="020B0502040204020203" pitchFamily="34" charset="0"/>
              <a:ea typeface="Segoe UI" panose="020B0502040204020203" pitchFamily="34" charset="0"/>
              <a:cs typeface="Segoe UI" panose="020B0502040204020203" pitchFamily="34" charset="0"/>
            </a:rPr>
            <a:t>До 31 июля</a:t>
          </a:r>
          <a:endParaRPr lang="hu-HU" sz="1400" b="1" kern="1200" dirty="0">
            <a:latin typeface="Segoe UI" panose="020B0502040204020203" pitchFamily="34" charset="0"/>
            <a:ea typeface="Segoe UI" panose="020B0502040204020203" pitchFamily="34" charset="0"/>
            <a:cs typeface="Segoe UI" panose="020B0502040204020203" pitchFamily="34" charset="0"/>
          </a:endParaRPr>
        </a:p>
      </dsp:txBody>
      <dsp:txXfrm rot="-5400000">
        <a:off x="-9329" y="1967278"/>
        <a:ext cx="1393925" cy="7595"/>
      </dsp:txXfrm>
    </dsp:sp>
    <dsp:sp modelId="{A1DA08B0-204E-4588-B7C0-C6B66826BB29}">
      <dsp:nvSpPr>
        <dsp:cNvPr id="0" name=""/>
        <dsp:cNvSpPr/>
      </dsp:nvSpPr>
      <dsp:spPr>
        <a:xfrm rot="5400000">
          <a:off x="4650919" y="-2014669"/>
          <a:ext cx="910988" cy="7480957"/>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Переговоры с отраслевыми министерствами, подготовка черновика законопроекта</a:t>
          </a:r>
          <a:endParaRPr lang="hu-HU" sz="14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dsp:txBody>
      <dsp:txXfrm rot="-5400000">
        <a:off x="1365935" y="1314786"/>
        <a:ext cx="7436486" cy="822046"/>
      </dsp:txXfrm>
    </dsp:sp>
    <dsp:sp modelId="{67BFFCD3-5517-4065-BEE8-51D408133A37}">
      <dsp:nvSpPr>
        <dsp:cNvPr id="0" name=""/>
        <dsp:cNvSpPr/>
      </dsp:nvSpPr>
      <dsp:spPr>
        <a:xfrm rot="5400000">
          <a:off x="-13127" y="2732561"/>
          <a:ext cx="1401520" cy="1393925"/>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b="1" kern="1200" dirty="0">
              <a:latin typeface="Segoe UI" panose="020B0502040204020203" pitchFamily="34" charset="0"/>
              <a:ea typeface="Segoe UI" panose="020B0502040204020203" pitchFamily="34" charset="0"/>
              <a:cs typeface="Segoe UI" panose="020B0502040204020203" pitchFamily="34" charset="0"/>
            </a:rPr>
            <a:t>август</a:t>
          </a:r>
          <a:endParaRPr lang="hu-HU" sz="1400" b="1" kern="1200" dirty="0">
            <a:latin typeface="Segoe UI" panose="020B0502040204020203" pitchFamily="34" charset="0"/>
            <a:ea typeface="Segoe UI" panose="020B0502040204020203" pitchFamily="34" charset="0"/>
            <a:cs typeface="Segoe UI" panose="020B0502040204020203" pitchFamily="34" charset="0"/>
          </a:endParaRPr>
        </a:p>
      </dsp:txBody>
      <dsp:txXfrm rot="-5400000">
        <a:off x="-9329" y="3425727"/>
        <a:ext cx="1393925" cy="7595"/>
      </dsp:txXfrm>
    </dsp:sp>
    <dsp:sp modelId="{D5048A69-1903-483A-9B95-49CA66562BC9}">
      <dsp:nvSpPr>
        <dsp:cNvPr id="0" name=""/>
        <dsp:cNvSpPr/>
      </dsp:nvSpPr>
      <dsp:spPr>
        <a:xfrm rot="5400000">
          <a:off x="4454975" y="-556220"/>
          <a:ext cx="1302877" cy="7480957"/>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Пояснительные записки по бюджетным разделам</a:t>
          </a:r>
          <a:endParaRPr lang="hu-HU" sz="14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622300">
            <a:lnSpc>
              <a:spcPct val="90000"/>
            </a:lnSpc>
            <a:spcBef>
              <a:spcPct val="0"/>
            </a:spcBef>
            <a:spcAft>
              <a:spcPct val="15000"/>
            </a:spcAft>
            <a:buChar char="•"/>
          </a:pPr>
          <a:r>
            <a:rPr lang="ru-RU" sz="1400" b="1" kern="1200" dirty="0">
              <a:latin typeface="Segoe UI" panose="020B0502040204020203" pitchFamily="34" charset="0"/>
              <a:ea typeface="Segoe UI" panose="020B0502040204020203" pitchFamily="34" charset="0"/>
              <a:cs typeface="Segoe UI" panose="020B0502040204020203" pitchFamily="34" charset="0"/>
            </a:rPr>
            <a:t>Подготовка первой версии Закона о бюджете</a:t>
          </a:r>
          <a:endParaRPr lang="hu-HU" sz="14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622300">
            <a:lnSpc>
              <a:spcPct val="90000"/>
            </a:lnSpc>
            <a:spcBef>
              <a:spcPct val="0"/>
            </a:spcBef>
            <a:spcAft>
              <a:spcPct val="15000"/>
            </a:spcAft>
            <a:buChar char="•"/>
          </a:pPr>
          <a:r>
            <a:rPr lang="ru-RU" sz="1400" b="1" kern="1200" dirty="0">
              <a:latin typeface="Segoe UI" panose="020B0502040204020203" pitchFamily="34" charset="0"/>
              <a:ea typeface="Segoe UI" panose="020B0502040204020203" pitchFamily="34" charset="0"/>
              <a:cs typeface="Segoe UI" panose="020B0502040204020203" pitchFamily="34" charset="0"/>
            </a:rPr>
            <a:t>Государственный министр по госфинансам направляет законопроект в первом чтении в правительство</a:t>
          </a:r>
          <a:endParaRPr lang="hu-HU" sz="14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622300">
            <a:lnSpc>
              <a:spcPct val="90000"/>
            </a:lnSpc>
            <a:spcBef>
              <a:spcPct val="0"/>
            </a:spcBef>
            <a:spcAft>
              <a:spcPct val="15000"/>
            </a:spcAft>
            <a:buChar char="•"/>
          </a:pPr>
          <a:r>
            <a:rPr lang="ru-RU" sz="1400" b="1" kern="1200" dirty="0">
              <a:latin typeface="Segoe UI" panose="020B0502040204020203" pitchFamily="34" charset="0"/>
              <a:ea typeface="Segoe UI" panose="020B0502040204020203" pitchFamily="34" charset="0"/>
              <a:cs typeface="Segoe UI" panose="020B0502040204020203" pitchFamily="34" charset="0"/>
            </a:rPr>
            <a:t>Правительство принимает необходимые решения и принимает законопроект</a:t>
          </a:r>
          <a:endParaRPr lang="hu-HU" sz="1400" b="1" kern="1200" dirty="0">
            <a:latin typeface="Segoe UI" panose="020B0502040204020203" pitchFamily="34" charset="0"/>
            <a:ea typeface="Segoe UI" panose="020B0502040204020203" pitchFamily="34" charset="0"/>
            <a:cs typeface="Segoe UI" panose="020B0502040204020203" pitchFamily="34" charset="0"/>
          </a:endParaRPr>
        </a:p>
      </dsp:txBody>
      <dsp:txXfrm rot="-5400000">
        <a:off x="1365936" y="2596420"/>
        <a:ext cx="7417356" cy="1175675"/>
      </dsp:txXfrm>
    </dsp:sp>
    <dsp:sp modelId="{2BE7799D-2E6A-4D38-9623-E5AC65D66D31}">
      <dsp:nvSpPr>
        <dsp:cNvPr id="0" name=""/>
        <dsp:cNvSpPr/>
      </dsp:nvSpPr>
      <dsp:spPr>
        <a:xfrm rot="5400000">
          <a:off x="-13127" y="3995066"/>
          <a:ext cx="1401520" cy="1393925"/>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b="1" kern="1200" dirty="0">
              <a:latin typeface="Segoe UI" panose="020B0502040204020203" pitchFamily="34" charset="0"/>
              <a:ea typeface="Segoe UI" panose="020B0502040204020203" pitchFamily="34" charset="0"/>
              <a:cs typeface="Segoe UI" panose="020B0502040204020203" pitchFamily="34" charset="0"/>
            </a:rPr>
            <a:t>До 15 октября</a:t>
          </a:r>
          <a:r>
            <a:rPr lang="hu-HU" sz="1400" b="1" kern="1200" baseline="30000" dirty="0">
              <a:latin typeface="Segoe UI" panose="020B0502040204020203" pitchFamily="34" charset="0"/>
              <a:ea typeface="Segoe UI" panose="020B0502040204020203" pitchFamily="34" charset="0"/>
              <a:cs typeface="Segoe UI" panose="020B0502040204020203" pitchFamily="34" charset="0"/>
            </a:rPr>
            <a:t>*</a:t>
          </a:r>
          <a:endParaRPr lang="hu-HU" sz="1400" b="1" kern="1200" dirty="0">
            <a:latin typeface="Segoe UI" panose="020B0502040204020203" pitchFamily="34" charset="0"/>
            <a:ea typeface="Segoe UI" panose="020B0502040204020203" pitchFamily="34" charset="0"/>
            <a:cs typeface="Segoe UI" panose="020B0502040204020203" pitchFamily="34" charset="0"/>
          </a:endParaRPr>
        </a:p>
      </dsp:txBody>
      <dsp:txXfrm rot="-5400000">
        <a:off x="-9329" y="4688232"/>
        <a:ext cx="1393925" cy="7595"/>
      </dsp:txXfrm>
    </dsp:sp>
    <dsp:sp modelId="{95DF81D7-73E3-4CC1-A739-583974BA5DF1}">
      <dsp:nvSpPr>
        <dsp:cNvPr id="0" name=""/>
        <dsp:cNvSpPr/>
      </dsp:nvSpPr>
      <dsp:spPr>
        <a:xfrm rot="5400000">
          <a:off x="4650919" y="776440"/>
          <a:ext cx="910988" cy="7480957"/>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kern="1200" dirty="0">
              <a:latin typeface="Segoe UI" panose="020B0502040204020203" pitchFamily="34" charset="0"/>
              <a:ea typeface="Segoe UI" panose="020B0502040204020203" pitchFamily="34" charset="0"/>
              <a:cs typeface="Segoe UI" panose="020B0502040204020203" pitchFamily="34" charset="0"/>
            </a:rPr>
            <a:t>Законопроект направляется в Бюджетный совет за получением его заключения (у Бюджетного совета на это 10 дней, в случае несогласия, правительство должно вновь обсуждать законопроект</a:t>
          </a:r>
          <a:r>
            <a:rPr lang="hu-HU" sz="1400" b="1" kern="1200" dirty="0">
              <a:latin typeface="Segoe UI" panose="020B0502040204020203" pitchFamily="34" charset="0"/>
              <a:ea typeface="Segoe UI" panose="020B0502040204020203" pitchFamily="34" charset="0"/>
              <a:cs typeface="Segoe UI" panose="020B0502040204020203" pitchFamily="34" charset="0"/>
            </a:rPr>
            <a:t>)</a:t>
          </a:r>
        </a:p>
        <a:p>
          <a:pPr marL="114300" lvl="1" indent="-114300" algn="l" defTabSz="622300">
            <a:lnSpc>
              <a:spcPct val="90000"/>
            </a:lnSpc>
            <a:spcBef>
              <a:spcPct val="0"/>
            </a:spcBef>
            <a:spcAft>
              <a:spcPct val="15000"/>
            </a:spcAft>
            <a:buChar char="•"/>
          </a:pPr>
          <a:r>
            <a:rPr lang="ru-RU" sz="1400" b="1" kern="1200" dirty="0">
              <a:latin typeface="Segoe UI" panose="020B0502040204020203" pitchFamily="34" charset="0"/>
              <a:ea typeface="Segoe UI" panose="020B0502040204020203" pitchFamily="34" charset="0"/>
              <a:cs typeface="Segoe UI" panose="020B0502040204020203" pitchFamily="34" charset="0"/>
            </a:rPr>
            <a:t>Законопроект вносится в парламент</a:t>
          </a:r>
          <a:endParaRPr lang="hu-HU" sz="1400" b="1" kern="1200" dirty="0">
            <a:latin typeface="Segoe UI" panose="020B0502040204020203" pitchFamily="34" charset="0"/>
            <a:ea typeface="Segoe UI" panose="020B0502040204020203" pitchFamily="34" charset="0"/>
            <a:cs typeface="Segoe UI" panose="020B0502040204020203" pitchFamily="34" charset="0"/>
          </a:endParaRPr>
        </a:p>
      </dsp:txBody>
      <dsp:txXfrm rot="-5400000">
        <a:off x="1365935" y="4105896"/>
        <a:ext cx="7436486" cy="8220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85724-B0ED-4296-8272-27ECD748F9F6}">
      <dsp:nvSpPr>
        <dsp:cNvPr id="0" name=""/>
        <dsp:cNvSpPr/>
      </dsp:nvSpPr>
      <dsp:spPr>
        <a:xfrm>
          <a:off x="0" y="4776"/>
          <a:ext cx="9036496" cy="22461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ru-RU" sz="1000" b="1" kern="1200" dirty="0">
              <a:latin typeface="Segoe UI" panose="020B0502040204020203" pitchFamily="34" charset="0"/>
              <a:ea typeface="Segoe UI" panose="020B0502040204020203" pitchFamily="34" charset="0"/>
              <a:cs typeface="Segoe UI" panose="020B0502040204020203" pitchFamily="34" charset="0"/>
            </a:rPr>
            <a:t>Он содержит</a:t>
          </a:r>
          <a:r>
            <a:rPr lang="hu-HU" sz="1000" b="1" kern="1200" dirty="0">
              <a:latin typeface="Segoe UI" panose="020B0502040204020203" pitchFamily="34" charset="0"/>
              <a:ea typeface="Segoe UI" panose="020B0502040204020203" pitchFamily="34" charset="0"/>
              <a:cs typeface="Segoe UI" panose="020B0502040204020203" pitchFamily="34" charset="0"/>
            </a:rPr>
            <a:t>:</a:t>
          </a:r>
        </a:p>
      </dsp:txBody>
      <dsp:txXfrm>
        <a:off x="10965" y="15741"/>
        <a:ext cx="9014566" cy="202686"/>
      </dsp:txXfrm>
    </dsp:sp>
    <dsp:sp modelId="{DAF146CB-C737-459C-96C2-AD6554EE5DFA}">
      <dsp:nvSpPr>
        <dsp:cNvPr id="0" name=""/>
        <dsp:cNvSpPr/>
      </dsp:nvSpPr>
      <dsp:spPr>
        <a:xfrm>
          <a:off x="0" y="229392"/>
          <a:ext cx="9036496" cy="1333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909" tIns="12700" rIns="71120" bIns="12700" numCol="1" spcCol="1270" anchor="t" anchorCtr="0">
          <a:noAutofit/>
        </a:bodyPr>
        <a:lstStyle/>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 </a:t>
          </a:r>
          <a:r>
            <a:rPr lang="ru-RU" sz="1000" b="1" kern="1200" dirty="0">
              <a:latin typeface="Segoe UI" panose="020B0502040204020203" pitchFamily="34" charset="0"/>
              <a:ea typeface="Segoe UI" panose="020B0502040204020203" pitchFamily="34" charset="0"/>
              <a:cs typeface="Segoe UI" panose="020B0502040204020203" pitchFamily="34" charset="0"/>
            </a:rPr>
            <a:t>Законопроект </a:t>
          </a:r>
          <a:r>
            <a:rPr lang="hu-HU" sz="1000" b="1" kern="1200" dirty="0">
              <a:latin typeface="Segoe UI" panose="020B0502040204020203" pitchFamily="34" charset="0"/>
              <a:ea typeface="Segoe UI" panose="020B0502040204020203" pitchFamily="34" charset="0"/>
              <a:cs typeface="Segoe UI" panose="020B0502040204020203" pitchFamily="34" charset="0"/>
            </a:rPr>
            <a:t>(</a:t>
          </a:r>
          <a:r>
            <a:rPr lang="ru-RU" sz="1000" b="1" kern="1200" dirty="0">
              <a:latin typeface="Segoe UI" panose="020B0502040204020203" pitchFamily="34" charset="0"/>
              <a:ea typeface="Segoe UI" panose="020B0502040204020203" pitchFamily="34" charset="0"/>
              <a:cs typeface="Segoe UI" panose="020B0502040204020203" pitchFamily="34" charset="0"/>
            </a:rPr>
            <a:t>юридический текст</a:t>
          </a:r>
          <a:r>
            <a:rPr lang="hu-HU" sz="1000" b="1" kern="1200" dirty="0">
              <a:latin typeface="Segoe UI" panose="020B0502040204020203" pitchFamily="34" charset="0"/>
              <a:ea typeface="Segoe UI" panose="020B0502040204020203" pitchFamily="34" charset="0"/>
              <a:cs typeface="Segoe UI" panose="020B0502040204020203" pitchFamily="34" charset="0"/>
            </a:rPr>
            <a:t>)</a:t>
          </a:r>
        </a:p>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 </a:t>
          </a:r>
          <a:r>
            <a:rPr lang="ru-RU" sz="1000" b="1" kern="1200" dirty="0">
              <a:latin typeface="Segoe UI" panose="020B0502040204020203" pitchFamily="34" charset="0"/>
              <a:ea typeface="Segoe UI" panose="020B0502040204020203" pitchFamily="34" charset="0"/>
              <a:cs typeface="Segoe UI" panose="020B0502040204020203" pitchFamily="34" charset="0"/>
            </a:rPr>
            <a:t>Общие доходы и расходы</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ru-RU" sz="1000" b="1" kern="1200" dirty="0">
              <a:latin typeface="Segoe UI" panose="020B0502040204020203" pitchFamily="34" charset="0"/>
              <a:ea typeface="Segoe UI" panose="020B0502040204020203" pitchFamily="34" charset="0"/>
              <a:cs typeface="Segoe UI" panose="020B0502040204020203" pitchFamily="34" charset="0"/>
            </a:rPr>
            <a:t>Баланс бюджета</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ru-RU" sz="1000" b="1" kern="1200" dirty="0">
              <a:latin typeface="Segoe UI" panose="020B0502040204020203" pitchFamily="34" charset="0"/>
              <a:ea typeface="Segoe UI" panose="020B0502040204020203" pitchFamily="34" charset="0"/>
              <a:cs typeface="Segoe UI" panose="020B0502040204020203" pitchFamily="34" charset="0"/>
            </a:rPr>
            <a:t>Долг</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ru-RU" sz="1000" b="1" kern="1200" dirty="0">
              <a:latin typeface="Segoe UI" panose="020B0502040204020203" pitchFamily="34" charset="0"/>
              <a:ea typeface="Segoe UI" panose="020B0502040204020203" pitchFamily="34" charset="0"/>
              <a:cs typeface="Segoe UI" panose="020B0502040204020203" pitchFamily="34" charset="0"/>
            </a:rPr>
            <a:t>Положения, касающиеся государственных активов</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ru-RU" sz="1000" b="1" kern="1200" dirty="0">
              <a:latin typeface="Segoe UI" panose="020B0502040204020203" pitchFamily="34" charset="0"/>
              <a:ea typeface="Segoe UI" panose="020B0502040204020203" pitchFamily="34" charset="0"/>
              <a:cs typeface="Segoe UI" panose="020B0502040204020203" pitchFamily="34" charset="0"/>
            </a:rPr>
            <a:t>Особые полномочия министра финансов, отраслевых министерств и руководителей ведомств, ответственных за разделы бюджета</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ru-RU" sz="1000" b="1" kern="1200" dirty="0">
              <a:latin typeface="Segoe UI" panose="020B0502040204020203" pitchFamily="34" charset="0"/>
              <a:ea typeface="Segoe UI" panose="020B0502040204020203" pitchFamily="34" charset="0"/>
              <a:cs typeface="Segoe UI" panose="020B0502040204020203" pitchFamily="34" charset="0"/>
            </a:rPr>
            <a:t>Взаимоотношения местных и центральных органов власти</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dsp:txBody>
      <dsp:txXfrm>
        <a:off x="0" y="229392"/>
        <a:ext cx="9036496" cy="1333088"/>
      </dsp:txXfrm>
    </dsp:sp>
    <dsp:sp modelId="{7C1C0AE9-6908-42F4-9D0E-2F34657187DF}">
      <dsp:nvSpPr>
        <dsp:cNvPr id="0" name=""/>
        <dsp:cNvSpPr/>
      </dsp:nvSpPr>
      <dsp:spPr>
        <a:xfrm>
          <a:off x="0" y="1562481"/>
          <a:ext cx="9036496" cy="22461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ru-RU" sz="1000" b="1" kern="1200" dirty="0">
              <a:latin typeface="Segoe UI" panose="020B0502040204020203" pitchFamily="34" charset="0"/>
              <a:ea typeface="Segoe UI" panose="020B0502040204020203" pitchFamily="34" charset="0"/>
              <a:cs typeface="Segoe UI" panose="020B0502040204020203" pitchFamily="34" charset="0"/>
            </a:rPr>
            <a:t>Приложения к законопроекту </a:t>
          </a:r>
          <a:r>
            <a:rPr lang="hu-HU" sz="1000" b="1" kern="1200" dirty="0">
              <a:latin typeface="Segoe UI" panose="020B0502040204020203" pitchFamily="34" charset="0"/>
              <a:ea typeface="Segoe UI" panose="020B0502040204020203" pitchFamily="34" charset="0"/>
              <a:cs typeface="Segoe UI" panose="020B0502040204020203" pitchFamily="34" charset="0"/>
            </a:rPr>
            <a:t>(9 </a:t>
          </a:r>
          <a:r>
            <a:rPr lang="ru-RU" sz="1000" b="1" kern="1200" dirty="0">
              <a:latin typeface="Segoe UI" panose="020B0502040204020203" pitchFamily="34" charset="0"/>
              <a:ea typeface="Segoe UI" panose="020B0502040204020203" pitchFamily="34" charset="0"/>
              <a:cs typeface="Segoe UI" panose="020B0502040204020203" pitchFamily="34" charset="0"/>
            </a:rPr>
            <a:t>приложений</a:t>
          </a:r>
          <a:r>
            <a:rPr lang="hu-HU" sz="1000" b="1" kern="1200" dirty="0">
              <a:latin typeface="Segoe UI" panose="020B0502040204020203" pitchFamily="34" charset="0"/>
              <a:ea typeface="Segoe UI" panose="020B0502040204020203" pitchFamily="34" charset="0"/>
              <a:cs typeface="Segoe UI" panose="020B0502040204020203" pitchFamily="34" charset="0"/>
            </a:rPr>
            <a:t>):</a:t>
          </a:r>
        </a:p>
      </dsp:txBody>
      <dsp:txXfrm>
        <a:off x="10965" y="1573446"/>
        <a:ext cx="9014566" cy="202686"/>
      </dsp:txXfrm>
    </dsp:sp>
    <dsp:sp modelId="{A068060A-A123-4A41-B2B6-EE9192FBC0D0}">
      <dsp:nvSpPr>
        <dsp:cNvPr id="0" name=""/>
        <dsp:cNvSpPr/>
      </dsp:nvSpPr>
      <dsp:spPr>
        <a:xfrm>
          <a:off x="0" y="1787097"/>
          <a:ext cx="9036496" cy="434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909" tIns="11430" rIns="64008" bIns="11430" numCol="1" spcCol="1270" anchor="t" anchorCtr="0">
          <a:noAutofit/>
        </a:bodyPr>
        <a:lstStyle/>
        <a:p>
          <a:pPr marL="57150" lvl="1" indent="-57150" algn="l" defTabSz="400050" rtl="0">
            <a:lnSpc>
              <a:spcPct val="90000"/>
            </a:lnSpc>
            <a:spcBef>
              <a:spcPct val="0"/>
            </a:spcBef>
            <a:spcAft>
              <a:spcPct val="20000"/>
            </a:spcAft>
            <a:buChar char="•"/>
          </a:pPr>
          <a:r>
            <a:rPr lang="ru-RU" sz="900" b="1" kern="1200" dirty="0">
              <a:solidFill>
                <a:srgbClr val="FF0000"/>
              </a:solidFill>
              <a:latin typeface="Segoe UI" panose="020B0502040204020203" pitchFamily="34" charset="0"/>
              <a:ea typeface="Segoe UI" panose="020B0502040204020203" pitchFamily="34" charset="0"/>
              <a:cs typeface="Segoe UI" panose="020B0502040204020203" pitchFamily="34" charset="0"/>
            </a:rPr>
            <a:t>Распределение расходов и доходов центрального правительства</a:t>
          </a:r>
          <a:endParaRPr lang="hu-HU" sz="900" b="1" kern="12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00050" rtl="0">
            <a:lnSpc>
              <a:spcPct val="90000"/>
            </a:lnSpc>
            <a:spcBef>
              <a:spcPct val="0"/>
            </a:spcBef>
            <a:spcAft>
              <a:spcPct val="20000"/>
            </a:spcAft>
            <a:buChar char="•"/>
          </a:pPr>
          <a:r>
            <a:rPr lang="ru-RU" sz="900" b="1" kern="1200" dirty="0">
              <a:latin typeface="Segoe UI" panose="020B0502040204020203" pitchFamily="34" charset="0"/>
              <a:ea typeface="Segoe UI" panose="020B0502040204020203" pitchFamily="34" charset="0"/>
              <a:cs typeface="Segoe UI" panose="020B0502040204020203" pitchFamily="34" charset="0"/>
            </a:rPr>
            <a:t>Ассигнования ЕС на программный срок с 2014 по 2020 </a:t>
          </a:r>
          <a:r>
            <a:rPr lang="ru-RU" sz="900" b="1" kern="1200" dirty="0" err="1">
              <a:latin typeface="Segoe UI" panose="020B0502040204020203" pitchFamily="34" charset="0"/>
              <a:ea typeface="Segoe UI" panose="020B0502040204020203" pitchFamily="34" charset="0"/>
              <a:cs typeface="Segoe UI" panose="020B0502040204020203" pitchFamily="34" charset="0"/>
            </a:rPr>
            <a:t>гг</a:t>
          </a:r>
          <a:endParaRPr lang="hu-HU" sz="9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00050" rtl="0">
            <a:lnSpc>
              <a:spcPct val="90000"/>
            </a:lnSpc>
            <a:spcBef>
              <a:spcPct val="0"/>
            </a:spcBef>
            <a:spcAft>
              <a:spcPct val="20000"/>
            </a:spcAft>
            <a:buChar char="•"/>
          </a:pPr>
          <a:r>
            <a:rPr lang="ru-RU" sz="900" b="1" kern="1200" dirty="0">
              <a:latin typeface="Segoe UI" panose="020B0502040204020203" pitchFamily="34" charset="0"/>
              <a:ea typeface="Segoe UI" panose="020B0502040204020203" pitchFamily="34" charset="0"/>
              <a:cs typeface="Segoe UI" panose="020B0502040204020203" pitchFamily="34" charset="0"/>
            </a:rPr>
            <a:t>Нормативы по ряду социальных учреждений по защите детства, осуществляющих индивидуальный уход </a:t>
          </a:r>
          <a:endParaRPr lang="hu-HU" sz="900" b="1" kern="1200" dirty="0">
            <a:latin typeface="Segoe UI" panose="020B0502040204020203" pitchFamily="34" charset="0"/>
            <a:ea typeface="Segoe UI" panose="020B0502040204020203" pitchFamily="34" charset="0"/>
            <a:cs typeface="Segoe UI" panose="020B0502040204020203" pitchFamily="34" charset="0"/>
          </a:endParaRPr>
        </a:p>
      </dsp:txBody>
      <dsp:txXfrm>
        <a:off x="0" y="1787097"/>
        <a:ext cx="9036496" cy="434760"/>
      </dsp:txXfrm>
    </dsp:sp>
    <dsp:sp modelId="{77AF5B54-613C-42B3-BC40-4A8C5E901D00}">
      <dsp:nvSpPr>
        <dsp:cNvPr id="0" name=""/>
        <dsp:cNvSpPr/>
      </dsp:nvSpPr>
      <dsp:spPr>
        <a:xfrm>
          <a:off x="0" y="2221857"/>
          <a:ext cx="9036496" cy="22461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ru-RU" sz="1000" b="1" kern="1200" dirty="0">
              <a:latin typeface="Segoe UI" panose="020B0502040204020203" pitchFamily="34" charset="0"/>
              <a:ea typeface="Segoe UI" panose="020B0502040204020203" pitchFamily="34" charset="0"/>
              <a:cs typeface="Segoe UI" panose="020B0502040204020203" pitchFamily="34" charset="0"/>
            </a:rPr>
            <a:t>Общее объяснение</a:t>
          </a:r>
          <a:r>
            <a:rPr lang="hu-HU" sz="1000" b="1" kern="1200" dirty="0">
              <a:latin typeface="Segoe UI" panose="020B0502040204020203" pitchFamily="34" charset="0"/>
              <a:ea typeface="Segoe UI" panose="020B0502040204020203" pitchFamily="34" charset="0"/>
              <a:cs typeface="Segoe UI" panose="020B0502040204020203" pitchFamily="34" charset="0"/>
            </a:rPr>
            <a:t>:</a:t>
          </a:r>
        </a:p>
      </dsp:txBody>
      <dsp:txXfrm>
        <a:off x="10965" y="2232822"/>
        <a:ext cx="9014566" cy="202686"/>
      </dsp:txXfrm>
    </dsp:sp>
    <dsp:sp modelId="{E6F4C3F7-0E72-4F30-8F27-877887307CEF}">
      <dsp:nvSpPr>
        <dsp:cNvPr id="0" name=""/>
        <dsp:cNvSpPr/>
      </dsp:nvSpPr>
      <dsp:spPr>
        <a:xfrm>
          <a:off x="0" y="2446473"/>
          <a:ext cx="9036496" cy="326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909" tIns="12700" rIns="71120" bIns="12700" numCol="1" spcCol="1270" anchor="t" anchorCtr="0">
          <a:noAutofit/>
        </a:bodyPr>
        <a:lstStyle/>
        <a:p>
          <a:pPr marL="57150" lvl="1" indent="-57150" algn="l" defTabSz="444500" rtl="0">
            <a:lnSpc>
              <a:spcPct val="90000"/>
            </a:lnSpc>
            <a:spcBef>
              <a:spcPct val="0"/>
            </a:spcBef>
            <a:spcAft>
              <a:spcPct val="20000"/>
            </a:spcAft>
            <a:buChar char="•"/>
          </a:pPr>
          <a:r>
            <a:rPr lang="ru-RU" sz="1000" b="1" kern="1200" dirty="0">
              <a:latin typeface="Segoe UI" panose="020B0502040204020203" pitchFamily="34" charset="0"/>
              <a:ea typeface="Segoe UI" panose="020B0502040204020203" pitchFamily="34" charset="0"/>
              <a:cs typeface="Segoe UI" panose="020B0502040204020203" pitchFamily="34" charset="0"/>
            </a:rPr>
            <a:t>Экономическая и бюджетная политика</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ru-RU" sz="1000" b="1" kern="1200" dirty="0">
              <a:latin typeface="Segoe UI" panose="020B0502040204020203" pitchFamily="34" charset="0"/>
              <a:ea typeface="Segoe UI" panose="020B0502040204020203" pitchFamily="34" charset="0"/>
              <a:cs typeface="Segoe UI" panose="020B0502040204020203" pitchFamily="34" charset="0"/>
            </a:rPr>
            <a:t>Основные меры</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dsp:txBody>
      <dsp:txXfrm>
        <a:off x="0" y="2446473"/>
        <a:ext cx="9036496" cy="326070"/>
      </dsp:txXfrm>
    </dsp:sp>
    <dsp:sp modelId="{E4154D78-3992-41A2-9A2D-B0D77A7FADAB}">
      <dsp:nvSpPr>
        <dsp:cNvPr id="0" name=""/>
        <dsp:cNvSpPr/>
      </dsp:nvSpPr>
      <dsp:spPr>
        <a:xfrm>
          <a:off x="0" y="2772544"/>
          <a:ext cx="9036496" cy="22461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ru-RU" sz="1000" b="1" kern="1200" dirty="0">
              <a:latin typeface="Segoe UI" panose="020B0502040204020203" pitchFamily="34" charset="0"/>
              <a:ea typeface="Segoe UI" panose="020B0502040204020203" pitchFamily="34" charset="0"/>
              <a:cs typeface="Segoe UI" panose="020B0502040204020203" pitchFamily="34" charset="0"/>
            </a:rPr>
            <a:t>Подробное пояснение</a:t>
          </a:r>
          <a:r>
            <a:rPr lang="hu-HU" sz="1000" b="1" kern="1200" dirty="0">
              <a:latin typeface="Segoe UI" panose="020B0502040204020203" pitchFamily="34" charset="0"/>
              <a:ea typeface="Segoe UI" panose="020B0502040204020203" pitchFamily="34" charset="0"/>
              <a:cs typeface="Segoe UI" panose="020B0502040204020203" pitchFamily="34" charset="0"/>
            </a:rPr>
            <a:t>:</a:t>
          </a:r>
        </a:p>
      </dsp:txBody>
      <dsp:txXfrm>
        <a:off x="10965" y="2783509"/>
        <a:ext cx="9014566" cy="202686"/>
      </dsp:txXfrm>
    </dsp:sp>
    <dsp:sp modelId="{8AD7BCBD-97CC-487D-98C9-62CBAF0EAD5D}">
      <dsp:nvSpPr>
        <dsp:cNvPr id="0" name=""/>
        <dsp:cNvSpPr/>
      </dsp:nvSpPr>
      <dsp:spPr>
        <a:xfrm>
          <a:off x="0" y="2997160"/>
          <a:ext cx="9036496" cy="158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909" tIns="12700" rIns="71120" bIns="12700" numCol="1" spcCol="1270" anchor="t" anchorCtr="0">
          <a:noAutofit/>
        </a:bodyPr>
        <a:lstStyle/>
        <a:p>
          <a:pPr marL="57150" lvl="1" indent="-57150" algn="l" defTabSz="444500" rtl="0">
            <a:lnSpc>
              <a:spcPct val="90000"/>
            </a:lnSpc>
            <a:spcBef>
              <a:spcPct val="0"/>
            </a:spcBef>
            <a:spcAft>
              <a:spcPct val="20000"/>
            </a:spcAft>
            <a:buChar char="•"/>
          </a:pPr>
          <a:r>
            <a:rPr lang="ru-RU" sz="1000" b="1" kern="1200" dirty="0">
              <a:latin typeface="Segoe UI" panose="020B0502040204020203" pitchFamily="34" charset="0"/>
              <a:ea typeface="Segoe UI" panose="020B0502040204020203" pitchFamily="34" charset="0"/>
              <a:cs typeface="Segoe UI" panose="020B0502040204020203" pitchFamily="34" charset="0"/>
            </a:rPr>
            <a:t>Пояснения к законопроекту</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dsp:txBody>
      <dsp:txXfrm>
        <a:off x="0" y="2997160"/>
        <a:ext cx="9036496" cy="158506"/>
      </dsp:txXfrm>
    </dsp:sp>
    <dsp:sp modelId="{A4A043EB-09D7-45EE-BF39-4E8E2653B737}">
      <dsp:nvSpPr>
        <dsp:cNvPr id="0" name=""/>
        <dsp:cNvSpPr/>
      </dsp:nvSpPr>
      <dsp:spPr>
        <a:xfrm>
          <a:off x="0" y="3155666"/>
          <a:ext cx="9036496" cy="22461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ru-RU" sz="1000" b="1" kern="1200" dirty="0">
              <a:latin typeface="Segoe UI" panose="020B0502040204020203" pitchFamily="34" charset="0"/>
              <a:ea typeface="Segoe UI" panose="020B0502040204020203" pitchFamily="34" charset="0"/>
              <a:cs typeface="Segoe UI" panose="020B0502040204020203" pitchFamily="34" charset="0"/>
            </a:rPr>
            <a:t>Приложения к пояснениям (таблицы)</a:t>
          </a:r>
          <a:r>
            <a:rPr lang="hu-HU" sz="1000" b="1" kern="1200" dirty="0">
              <a:latin typeface="Segoe UI" panose="020B0502040204020203" pitchFamily="34" charset="0"/>
              <a:ea typeface="Segoe UI" panose="020B0502040204020203" pitchFamily="34" charset="0"/>
              <a:cs typeface="Segoe UI" panose="020B0502040204020203" pitchFamily="34" charset="0"/>
            </a:rPr>
            <a:t>:</a:t>
          </a:r>
        </a:p>
      </dsp:txBody>
      <dsp:txXfrm>
        <a:off x="10965" y="3166631"/>
        <a:ext cx="9014566" cy="202686"/>
      </dsp:txXfrm>
    </dsp:sp>
    <dsp:sp modelId="{8384F55E-451C-4EC3-A187-1C9B634633BC}">
      <dsp:nvSpPr>
        <dsp:cNvPr id="0" name=""/>
        <dsp:cNvSpPr/>
      </dsp:nvSpPr>
      <dsp:spPr>
        <a:xfrm>
          <a:off x="0" y="3380282"/>
          <a:ext cx="9036496" cy="778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909" tIns="12700" rIns="71120" bIns="12700" numCol="1" spcCol="1270" anchor="t" anchorCtr="0">
          <a:noAutofit/>
        </a:bodyPr>
        <a:lstStyle/>
        <a:p>
          <a:pPr marL="57150" lvl="1" indent="-57150" algn="l" defTabSz="444500" rtl="0">
            <a:lnSpc>
              <a:spcPct val="90000"/>
            </a:lnSpc>
            <a:spcBef>
              <a:spcPct val="0"/>
            </a:spcBef>
            <a:spcAft>
              <a:spcPct val="20000"/>
            </a:spcAft>
            <a:buChar char="•"/>
          </a:pPr>
          <a:r>
            <a:rPr lang="ru-RU" sz="1000" b="1" kern="1200" dirty="0">
              <a:latin typeface="Segoe UI" panose="020B0502040204020203" pitchFamily="34" charset="0"/>
              <a:ea typeface="Segoe UI" panose="020B0502040204020203" pitchFamily="34" charset="0"/>
              <a:cs typeface="Segoe UI" panose="020B0502040204020203" pitchFamily="34" charset="0"/>
            </a:rPr>
            <a:t>Основные характеристики экономического развития </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ru-RU" sz="1000" b="1" kern="1200" dirty="0">
              <a:latin typeface="Segoe UI" panose="020B0502040204020203" pitchFamily="34" charset="0"/>
              <a:ea typeface="Segoe UI" panose="020B0502040204020203" pitchFamily="34" charset="0"/>
              <a:cs typeface="Segoe UI" panose="020B0502040204020203" pitchFamily="34" charset="0"/>
            </a:rPr>
            <a:t>Основные характеристики общегосударственного управления (кассовый метод), экономическая балансовая ведомость, консолидированные расходы</a:t>
          </a:r>
          <a:r>
            <a:rPr lang="en-US" sz="1000" b="1" kern="1200" dirty="0">
              <a:latin typeface="Segoe UI" panose="020B0502040204020203" pitchFamily="34" charset="0"/>
              <a:ea typeface="Segoe UI" panose="020B0502040204020203" pitchFamily="34" charset="0"/>
              <a:cs typeface="Segoe UI" panose="020B0502040204020203" pitchFamily="34" charset="0"/>
            </a:rPr>
            <a:t>,</a:t>
          </a:r>
          <a:r>
            <a:rPr lang="hu-HU" sz="1000" b="1" kern="1200" dirty="0">
              <a:latin typeface="Segoe UI" panose="020B0502040204020203" pitchFamily="34" charset="0"/>
              <a:ea typeface="Segoe UI" panose="020B0502040204020203" pitchFamily="34" charset="0"/>
              <a:cs typeface="Segoe UI" panose="020B0502040204020203" pitchFamily="34" charset="0"/>
            </a:rPr>
            <a:t> </a:t>
          </a:r>
          <a:r>
            <a:rPr lang="ru-RU" sz="1000" b="1" kern="1200" dirty="0">
              <a:latin typeface="Segoe UI" panose="020B0502040204020203" pitchFamily="34" charset="0"/>
              <a:ea typeface="Segoe UI" panose="020B0502040204020203" pitchFamily="34" charset="0"/>
              <a:cs typeface="Segoe UI" panose="020B0502040204020203" pitchFamily="34" charset="0"/>
            </a:rPr>
            <a:t>ведомость функционального баланса</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ru-RU" sz="1000" b="1" kern="1200" dirty="0">
              <a:latin typeface="Segoe UI" panose="020B0502040204020203" pitchFamily="34" charset="0"/>
              <a:ea typeface="Segoe UI" panose="020B0502040204020203" pitchFamily="34" charset="0"/>
              <a:cs typeface="Segoe UI" panose="020B0502040204020203" pitchFamily="34" charset="0"/>
            </a:rPr>
            <a:t>Финансовые отношения с Европейским Союзом</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00050" rtl="0">
            <a:lnSpc>
              <a:spcPct val="90000"/>
            </a:lnSpc>
            <a:spcBef>
              <a:spcPct val="0"/>
            </a:spcBef>
            <a:spcAft>
              <a:spcPct val="20000"/>
            </a:spcAft>
            <a:buChar char="•"/>
          </a:pPr>
          <a:r>
            <a:rPr lang="en-US" sz="900" b="1" kern="1200" dirty="0">
              <a:latin typeface="Segoe UI" panose="020B0502040204020203" pitchFamily="34" charset="0"/>
              <a:ea typeface="Segoe UI" panose="020B0502040204020203" pitchFamily="34" charset="0"/>
              <a:cs typeface="Segoe UI" panose="020B0502040204020203" pitchFamily="34" charset="0"/>
            </a:rPr>
            <a:t>the general government deficit and debt of the European Union methodology</a:t>
          </a:r>
          <a:endParaRPr lang="hu-HU" sz="900" b="1" kern="1200" dirty="0">
            <a:latin typeface="Segoe UI" panose="020B0502040204020203" pitchFamily="34" charset="0"/>
            <a:ea typeface="Segoe UI" panose="020B0502040204020203" pitchFamily="34" charset="0"/>
            <a:cs typeface="Segoe UI" panose="020B0502040204020203" pitchFamily="34" charset="0"/>
          </a:endParaRPr>
        </a:p>
      </dsp:txBody>
      <dsp:txXfrm>
        <a:off x="0" y="3380282"/>
        <a:ext cx="9036496" cy="778945"/>
      </dsp:txXfrm>
    </dsp:sp>
    <dsp:sp modelId="{7D9016E4-B0FD-4EEF-BA7E-EC7CF52EA0E8}">
      <dsp:nvSpPr>
        <dsp:cNvPr id="0" name=""/>
        <dsp:cNvSpPr/>
      </dsp:nvSpPr>
      <dsp:spPr>
        <a:xfrm>
          <a:off x="0" y="4159228"/>
          <a:ext cx="9036496" cy="22461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ru-RU" sz="1000" b="1" kern="1200" dirty="0">
              <a:latin typeface="Segoe UI" panose="020B0502040204020203" pitchFamily="34" charset="0"/>
              <a:ea typeface="Segoe UI" panose="020B0502040204020203" pitchFamily="34" charset="0"/>
              <a:cs typeface="Segoe UI" panose="020B0502040204020203" pitchFamily="34" charset="0"/>
            </a:rPr>
            <a:t>Пояснения по разделам</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dsp:txBody>
      <dsp:txXfrm>
        <a:off x="10965" y="4170193"/>
        <a:ext cx="9014566" cy="202686"/>
      </dsp:txXfrm>
    </dsp:sp>
    <dsp:sp modelId="{E3DC549F-F1E0-4FB2-9C0A-7E1FE6452824}">
      <dsp:nvSpPr>
        <dsp:cNvPr id="0" name=""/>
        <dsp:cNvSpPr/>
      </dsp:nvSpPr>
      <dsp:spPr>
        <a:xfrm>
          <a:off x="0" y="4383844"/>
          <a:ext cx="9036496" cy="1086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909" tIns="12700" rIns="71120" bIns="12700" numCol="1" spcCol="1270" anchor="t" anchorCtr="0">
          <a:noAutofit/>
        </a:bodyPr>
        <a:lstStyle/>
        <a:p>
          <a:pPr marL="57150" lvl="1" indent="-57150" algn="l" defTabSz="444500" rtl="0">
            <a:lnSpc>
              <a:spcPct val="90000"/>
            </a:lnSpc>
            <a:spcBef>
              <a:spcPct val="0"/>
            </a:spcBef>
            <a:spcAft>
              <a:spcPct val="20000"/>
            </a:spcAft>
            <a:buChar char="•"/>
          </a:pPr>
          <a:r>
            <a:rPr lang="ru-RU" sz="1000" b="1" kern="1200" dirty="0">
              <a:latin typeface="Segoe UI" panose="020B0502040204020203" pitchFamily="34" charset="0"/>
              <a:ea typeface="Segoe UI" panose="020B0502040204020203" pitchFamily="34" charset="0"/>
              <a:cs typeface="Segoe UI" panose="020B0502040204020203" pitchFamily="34" charset="0"/>
            </a:rPr>
            <a:t>Бюджет бюджетных учреждений</a:t>
          </a:r>
          <a:r>
            <a:rPr lang="en-US" sz="1000" b="1" kern="1200" dirty="0">
              <a:latin typeface="Segoe UI" panose="020B0502040204020203" pitchFamily="34" charset="0"/>
              <a:ea typeface="Segoe UI" panose="020B0502040204020203" pitchFamily="34" charset="0"/>
              <a:cs typeface="Segoe UI" panose="020B0502040204020203" pitchFamily="34" charset="0"/>
            </a:rPr>
            <a:t>; </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ru-RU" sz="1000" b="1" kern="1200" dirty="0">
              <a:latin typeface="Segoe UI" panose="020B0502040204020203" pitchFamily="34" charset="0"/>
              <a:ea typeface="Segoe UI" panose="020B0502040204020203" pitchFamily="34" charset="0"/>
              <a:cs typeface="Segoe UI" panose="020B0502040204020203" pitchFamily="34" charset="0"/>
            </a:rPr>
            <a:t>Распределение ассигнований по разделам на отраслевые программы и другие программы по усмотрению начальника отрасли (министра</a:t>
          </a:r>
          <a:r>
            <a:rPr lang="en-US" sz="1000" b="1" kern="1200" dirty="0">
              <a:latin typeface="Segoe UI" panose="020B0502040204020203" pitchFamily="34" charset="0"/>
              <a:ea typeface="Segoe UI" panose="020B0502040204020203" pitchFamily="34" charset="0"/>
              <a:cs typeface="Segoe UI" panose="020B0502040204020203" pitchFamily="34" charset="0"/>
            </a:rPr>
            <a:t>); </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ru-RU" sz="1000" b="1" kern="1200" dirty="0">
              <a:latin typeface="Segoe UI" panose="020B0502040204020203" pitchFamily="34" charset="0"/>
              <a:ea typeface="Segoe UI" panose="020B0502040204020203" pitchFamily="34" charset="0"/>
              <a:cs typeface="Segoe UI" panose="020B0502040204020203" pitchFamily="34" charset="0"/>
            </a:rPr>
            <a:t>Проекты ЕС в ведении отраслевых разделов</a:t>
          </a:r>
          <a:r>
            <a:rPr lang="en-US" sz="1000" b="1" kern="1200" dirty="0">
              <a:latin typeface="Segoe UI" panose="020B0502040204020203" pitchFamily="34" charset="0"/>
              <a:ea typeface="Segoe UI" panose="020B0502040204020203" pitchFamily="34" charset="0"/>
              <a:cs typeface="Segoe UI" panose="020B0502040204020203" pitchFamily="34" charset="0"/>
            </a:rPr>
            <a:t>; </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ru-RU" sz="1000" b="1" kern="1200" dirty="0">
              <a:latin typeface="Segoe UI" panose="020B0502040204020203" pitchFamily="34" charset="0"/>
              <a:ea typeface="Segoe UI" panose="020B0502040204020203" pitchFamily="34" charset="0"/>
              <a:cs typeface="Segoe UI" panose="020B0502040204020203" pitchFamily="34" charset="0"/>
            </a:rPr>
            <a:t>Централизованные ассигнования, в основном льготные программы, трансферты для внебюджетных фондов, фондов социального страхования, местным органам власти</a:t>
          </a:r>
          <a:r>
            <a:rPr lang="en-US" sz="1000" b="1" kern="1200" dirty="0">
              <a:latin typeface="Segoe UI" panose="020B0502040204020203" pitchFamily="34" charset="0"/>
              <a:ea typeface="Segoe UI" panose="020B0502040204020203" pitchFamily="34" charset="0"/>
              <a:cs typeface="Segoe UI" panose="020B0502040204020203" pitchFamily="34" charset="0"/>
            </a:rPr>
            <a:t>, </a:t>
          </a:r>
          <a:r>
            <a:rPr lang="ru-RU" sz="1000" b="1" kern="1200" dirty="0">
              <a:latin typeface="Segoe UI" panose="020B0502040204020203" pitchFamily="34" charset="0"/>
              <a:ea typeface="Segoe UI" panose="020B0502040204020203" pitchFamily="34" charset="0"/>
              <a:cs typeface="Segoe UI" panose="020B0502040204020203" pitchFamily="34" charset="0"/>
            </a:rPr>
            <a:t>под особые крупные инвестиционные проекты и на оплату процентов по кредитам;</a:t>
          </a:r>
          <a:r>
            <a:rPr lang="en-US" sz="1000" b="1" kern="1200" dirty="0">
              <a:latin typeface="Segoe UI" panose="020B0502040204020203" pitchFamily="34" charset="0"/>
              <a:ea typeface="Segoe UI" panose="020B0502040204020203" pitchFamily="34" charset="0"/>
              <a:cs typeface="Segoe UI" panose="020B0502040204020203" pitchFamily="34" charset="0"/>
            </a:rPr>
            <a:t> </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ru-RU" sz="1000" b="1" kern="1200" dirty="0">
              <a:latin typeface="Segoe UI" panose="020B0502040204020203" pitchFamily="34" charset="0"/>
              <a:ea typeface="Segoe UI" panose="020B0502040204020203" pitchFamily="34" charset="0"/>
              <a:cs typeface="Segoe UI" panose="020B0502040204020203" pitchFamily="34" charset="0"/>
            </a:rPr>
            <a:t>Среднесрочный прогноз для бюджета, </a:t>
          </a:r>
          <a:r>
            <a:rPr lang="ru-RU" sz="1000" b="1" kern="1200">
              <a:latin typeface="Segoe UI" panose="020B0502040204020203" pitchFamily="34" charset="0"/>
              <a:ea typeface="Segoe UI" panose="020B0502040204020203" pitchFamily="34" charset="0"/>
              <a:cs typeface="Segoe UI" panose="020B0502040204020203" pitchFamily="34" charset="0"/>
            </a:rPr>
            <a:t>централизованные доходы</a:t>
          </a:r>
          <a:r>
            <a:rPr lang="en-US" sz="1000" b="1" kern="1200">
              <a:latin typeface="Segoe UI" panose="020B0502040204020203" pitchFamily="34" charset="0"/>
              <a:ea typeface="Segoe UI" panose="020B0502040204020203" pitchFamily="34" charset="0"/>
              <a:cs typeface="Segoe UI" panose="020B0502040204020203" pitchFamily="34" charset="0"/>
            </a:rPr>
            <a:t>, </a:t>
          </a:r>
          <a:r>
            <a:rPr lang="ru-RU" sz="1000" b="1" kern="1200" dirty="0">
              <a:latin typeface="Segoe UI" panose="020B0502040204020203" pitchFamily="34" charset="0"/>
              <a:ea typeface="Segoe UI" panose="020B0502040204020203" pitchFamily="34" charset="0"/>
              <a:cs typeface="Segoe UI" panose="020B0502040204020203" pitchFamily="34" charset="0"/>
            </a:rPr>
            <a:t>налоговые и </a:t>
          </a:r>
          <a:r>
            <a:rPr lang="ru-RU" sz="1000" b="1" kern="1200">
              <a:latin typeface="Segoe UI" panose="020B0502040204020203" pitchFamily="34" charset="0"/>
              <a:ea typeface="Segoe UI" panose="020B0502040204020203" pitchFamily="34" charset="0"/>
              <a:cs typeface="Segoe UI" panose="020B0502040204020203" pitchFamily="34" charset="0"/>
            </a:rPr>
            <a:t>неналоговые</a:t>
          </a:r>
          <a:r>
            <a:rPr lang="en-US" sz="1000" b="1" kern="1200">
              <a:latin typeface="Segoe UI" panose="020B0502040204020203" pitchFamily="34" charset="0"/>
              <a:ea typeface="Segoe UI" panose="020B0502040204020203" pitchFamily="34" charset="0"/>
              <a:cs typeface="Segoe UI" panose="020B0502040204020203" pitchFamily="34" charset="0"/>
            </a:rPr>
            <a:t> </a:t>
          </a:r>
          <a:r>
            <a:rPr lang="ru-RU" sz="1000" b="1" kern="1200">
              <a:latin typeface="Segoe UI" panose="020B0502040204020203" pitchFamily="34" charset="0"/>
              <a:ea typeface="Segoe UI" panose="020B0502040204020203" pitchFamily="34" charset="0"/>
              <a:cs typeface="Segoe UI" panose="020B0502040204020203" pitchFamily="34" charset="0"/>
            </a:rPr>
            <a:t>доходы</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dsp:txBody>
      <dsp:txXfrm>
        <a:off x="0" y="4383844"/>
        <a:ext cx="9036496" cy="10869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7757D-45A6-492C-ADB4-B92EC151EBBC}">
      <dsp:nvSpPr>
        <dsp:cNvPr id="0" name=""/>
        <dsp:cNvSpPr/>
      </dsp:nvSpPr>
      <dsp:spPr>
        <a:xfrm rot="5400000">
          <a:off x="-252115" y="295614"/>
          <a:ext cx="1680770" cy="1176539"/>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b="1" kern="1200" dirty="0">
              <a:latin typeface="Segoe UI" panose="020B0502040204020203" pitchFamily="34" charset="0"/>
              <a:ea typeface="Segoe UI" panose="020B0502040204020203" pitchFamily="34" charset="0"/>
              <a:cs typeface="Segoe UI" panose="020B0502040204020203" pitchFamily="34" charset="0"/>
            </a:rPr>
            <a:t>Ко второй половине октября</a:t>
          </a:r>
          <a:endParaRPr lang="hu-HU" sz="1400" b="1" kern="1200" dirty="0">
            <a:latin typeface="Segoe UI" panose="020B0502040204020203" pitchFamily="34" charset="0"/>
            <a:ea typeface="Segoe UI" panose="020B0502040204020203" pitchFamily="34" charset="0"/>
            <a:cs typeface="Segoe UI" panose="020B0502040204020203" pitchFamily="34" charset="0"/>
          </a:endParaRPr>
        </a:p>
      </dsp:txBody>
      <dsp:txXfrm rot="-5400000">
        <a:off x="1" y="631769"/>
        <a:ext cx="1176539" cy="504231"/>
      </dsp:txXfrm>
    </dsp:sp>
    <dsp:sp modelId="{7C08A88D-64E3-4DB0-AC5C-A7E669B4E781}">
      <dsp:nvSpPr>
        <dsp:cNvPr id="0" name=""/>
        <dsp:cNvSpPr/>
      </dsp:nvSpPr>
      <dsp:spPr>
        <a:xfrm rot="5400000">
          <a:off x="4461468" y="-3241430"/>
          <a:ext cx="1093075" cy="766293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kern="1200" dirty="0">
              <a:latin typeface="Segoe UI" panose="020B0502040204020203" pitchFamily="34" charset="0"/>
              <a:ea typeface="Segoe UI" panose="020B0502040204020203" pitchFamily="34" charset="0"/>
              <a:cs typeface="Segoe UI" panose="020B0502040204020203" pitchFamily="34" charset="0"/>
            </a:rPr>
            <a:t>Бюджетный Совет и Государственная счётная палата представляют своё заключение</a:t>
          </a:r>
          <a:endParaRPr lang="hu-HU" sz="14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622300">
            <a:lnSpc>
              <a:spcPct val="90000"/>
            </a:lnSpc>
            <a:spcBef>
              <a:spcPct val="0"/>
            </a:spcBef>
            <a:spcAft>
              <a:spcPct val="15000"/>
            </a:spcAft>
            <a:buChar char="•"/>
          </a:pPr>
          <a:r>
            <a:rPr lang="ru-RU" sz="1400" b="1" kern="1200" dirty="0">
              <a:latin typeface="Segoe UI" panose="020B0502040204020203" pitchFamily="34" charset="0"/>
              <a:ea typeface="Segoe UI" panose="020B0502040204020203" pitchFamily="34" charset="0"/>
              <a:cs typeface="Segoe UI" panose="020B0502040204020203" pitchFamily="34" charset="0"/>
            </a:rPr>
            <a:t>Не позднее, чем через 13 дней начинаются общие дебаты</a:t>
          </a:r>
          <a:endParaRPr lang="hu-HU" sz="1400" b="1" kern="1200" dirty="0">
            <a:latin typeface="Segoe UI" panose="020B0502040204020203" pitchFamily="34" charset="0"/>
            <a:ea typeface="Segoe UI" panose="020B0502040204020203" pitchFamily="34" charset="0"/>
            <a:cs typeface="Segoe UI" panose="020B0502040204020203" pitchFamily="34" charset="0"/>
          </a:endParaRPr>
        </a:p>
      </dsp:txBody>
      <dsp:txXfrm rot="-5400000">
        <a:off x="1176540" y="96858"/>
        <a:ext cx="7609572" cy="986355"/>
      </dsp:txXfrm>
    </dsp:sp>
    <dsp:sp modelId="{6314DB4E-7AD9-4EA5-BBB1-7E0D9F73D847}">
      <dsp:nvSpPr>
        <dsp:cNvPr id="0" name=""/>
        <dsp:cNvSpPr/>
      </dsp:nvSpPr>
      <dsp:spPr>
        <a:xfrm rot="5400000">
          <a:off x="-252115" y="1809670"/>
          <a:ext cx="1680770" cy="1176539"/>
        </a:xfrm>
        <a:prstGeom prst="chevron">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b="1" kern="1200" dirty="0">
              <a:latin typeface="Segoe UI" panose="020B0502040204020203" pitchFamily="34" charset="0"/>
              <a:ea typeface="Segoe UI" panose="020B0502040204020203" pitchFamily="34" charset="0"/>
              <a:cs typeface="Segoe UI" panose="020B0502040204020203" pitchFamily="34" charset="0"/>
            </a:rPr>
            <a:t>ноябрь</a:t>
          </a:r>
          <a:endParaRPr lang="hu-HU" sz="1400" b="1" kern="1200" dirty="0">
            <a:latin typeface="Segoe UI" panose="020B0502040204020203" pitchFamily="34" charset="0"/>
            <a:ea typeface="Segoe UI" panose="020B0502040204020203" pitchFamily="34" charset="0"/>
            <a:cs typeface="Segoe UI" panose="020B0502040204020203" pitchFamily="34" charset="0"/>
          </a:endParaRPr>
        </a:p>
      </dsp:txBody>
      <dsp:txXfrm rot="-5400000">
        <a:off x="1" y="2145825"/>
        <a:ext cx="1176539" cy="504231"/>
      </dsp:txXfrm>
    </dsp:sp>
    <dsp:sp modelId="{F9A99BE8-86EE-4C5B-9BC3-A5C4D8036700}">
      <dsp:nvSpPr>
        <dsp:cNvPr id="0" name=""/>
        <dsp:cNvSpPr/>
      </dsp:nvSpPr>
      <dsp:spPr>
        <a:xfrm rot="5400000">
          <a:off x="4461755" y="-1727660"/>
          <a:ext cx="1092500" cy="7662932"/>
        </a:xfrm>
        <a:prstGeom prst="round2Same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kern="1200" dirty="0">
              <a:latin typeface="Segoe UI" panose="020B0502040204020203" pitchFamily="34" charset="0"/>
              <a:ea typeface="Segoe UI" panose="020B0502040204020203" pitchFamily="34" charset="0"/>
              <a:cs typeface="Segoe UI" panose="020B0502040204020203" pitchFamily="34" charset="0"/>
            </a:rPr>
            <a:t>Подробные обсуждения до рассмотрения в парламентских комитетах</a:t>
          </a:r>
          <a:endParaRPr lang="hu-HU" sz="14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622300">
            <a:lnSpc>
              <a:spcPct val="90000"/>
            </a:lnSpc>
            <a:spcBef>
              <a:spcPct val="0"/>
            </a:spcBef>
            <a:spcAft>
              <a:spcPct val="15000"/>
            </a:spcAft>
            <a:buChar char="•"/>
          </a:pPr>
          <a:r>
            <a:rPr lang="ru-RU" sz="14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Глубокие обсуждения в комитетах</a:t>
          </a:r>
          <a:r>
            <a:rPr lang="hu-HU" sz="14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ru-RU" sz="14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подача предложений о поправках и отчёты комитетов</a:t>
          </a:r>
          <a:endParaRPr lang="hu-HU" sz="14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622300">
            <a:lnSpc>
              <a:spcPct val="90000"/>
            </a:lnSpc>
            <a:spcBef>
              <a:spcPct val="0"/>
            </a:spcBef>
            <a:spcAft>
              <a:spcPct val="15000"/>
            </a:spcAft>
            <a:buChar char="•"/>
          </a:pPr>
          <a:r>
            <a:rPr lang="ru-RU" sz="1400" b="1" kern="1200" dirty="0">
              <a:latin typeface="Segoe UI" panose="020B0502040204020203" pitchFamily="34" charset="0"/>
              <a:ea typeface="Segoe UI" panose="020B0502040204020203" pitchFamily="34" charset="0"/>
              <a:cs typeface="Segoe UI" panose="020B0502040204020203" pitchFamily="34" charset="0"/>
            </a:rPr>
            <a:t>Поддержка перечня поправок от правительства</a:t>
          </a:r>
          <a:endParaRPr lang="hu-HU" sz="1400" b="1" kern="1200" dirty="0">
            <a:latin typeface="Segoe UI" panose="020B0502040204020203" pitchFamily="34" charset="0"/>
            <a:ea typeface="Segoe UI" panose="020B0502040204020203" pitchFamily="34" charset="0"/>
            <a:cs typeface="Segoe UI" panose="020B0502040204020203" pitchFamily="34" charset="0"/>
          </a:endParaRPr>
        </a:p>
      </dsp:txBody>
      <dsp:txXfrm rot="-5400000">
        <a:off x="1176540" y="1610886"/>
        <a:ext cx="7609601" cy="985838"/>
      </dsp:txXfrm>
    </dsp:sp>
    <dsp:sp modelId="{F0885D23-CB30-4335-BE9A-AF313FD36128}">
      <dsp:nvSpPr>
        <dsp:cNvPr id="0" name=""/>
        <dsp:cNvSpPr/>
      </dsp:nvSpPr>
      <dsp:spPr>
        <a:xfrm rot="5400000">
          <a:off x="-252115" y="3920221"/>
          <a:ext cx="1680770" cy="1176539"/>
        </a:xfrm>
        <a:prstGeom prst="chevron">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b="1" kern="1200" dirty="0">
              <a:latin typeface="Segoe UI" panose="020B0502040204020203" pitchFamily="34" charset="0"/>
              <a:ea typeface="Segoe UI" panose="020B0502040204020203" pitchFamily="34" charset="0"/>
              <a:cs typeface="Segoe UI" panose="020B0502040204020203" pitchFamily="34" charset="0"/>
            </a:rPr>
            <a:t>Декабрь </a:t>
          </a:r>
          <a:endParaRPr lang="hu-HU" sz="1400" b="1" kern="1200" dirty="0">
            <a:latin typeface="Segoe UI" panose="020B0502040204020203" pitchFamily="34" charset="0"/>
            <a:ea typeface="Segoe UI" panose="020B0502040204020203" pitchFamily="34" charset="0"/>
            <a:cs typeface="Segoe UI" panose="020B0502040204020203" pitchFamily="34" charset="0"/>
          </a:endParaRPr>
        </a:p>
      </dsp:txBody>
      <dsp:txXfrm rot="-5400000">
        <a:off x="1" y="4256376"/>
        <a:ext cx="1176539" cy="504231"/>
      </dsp:txXfrm>
    </dsp:sp>
    <dsp:sp modelId="{B59140A5-22B2-445C-9945-769A4C68D4D0}">
      <dsp:nvSpPr>
        <dsp:cNvPr id="0" name=""/>
        <dsp:cNvSpPr/>
      </dsp:nvSpPr>
      <dsp:spPr>
        <a:xfrm rot="5400000">
          <a:off x="3865260" y="382890"/>
          <a:ext cx="2285489" cy="7662932"/>
        </a:xfrm>
        <a:prstGeom prst="round2Same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kern="1200" dirty="0">
              <a:latin typeface="Segoe UI" panose="020B0502040204020203" pitchFamily="34" charset="0"/>
              <a:ea typeface="Segoe UI" panose="020B0502040204020203" pitchFamily="34" charset="0"/>
              <a:cs typeface="Segoe UI" panose="020B0502040204020203" pitchFamily="34" charset="0"/>
            </a:rPr>
            <a:t>Правовой комитет (в этом случае это будет Бюджетный комитет) направляет краткое изложение всех предлагаемых поправок</a:t>
          </a:r>
          <a:endParaRPr lang="hu-HU" sz="1400" b="1" kern="12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622300">
            <a:lnSpc>
              <a:spcPct val="90000"/>
            </a:lnSpc>
            <a:spcBef>
              <a:spcPct val="0"/>
            </a:spcBef>
            <a:spcAft>
              <a:spcPct val="15000"/>
            </a:spcAft>
            <a:buChar char="•"/>
          </a:pPr>
          <a:r>
            <a:rPr lang="ru-RU" sz="1400" b="1" kern="1200" dirty="0">
              <a:latin typeface="Segoe UI" panose="020B0502040204020203" pitchFamily="34" charset="0"/>
              <a:ea typeface="Segoe UI" panose="020B0502040204020203" pitchFamily="34" charset="0"/>
              <a:cs typeface="Segoe UI" panose="020B0502040204020203" pitchFamily="34" charset="0"/>
            </a:rPr>
            <a:t>Подача общего предложения по проекту закона о бюджете</a:t>
          </a:r>
          <a:endParaRPr lang="hu-HU" sz="14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622300">
            <a:lnSpc>
              <a:spcPct val="90000"/>
            </a:lnSpc>
            <a:spcBef>
              <a:spcPct val="0"/>
            </a:spcBef>
            <a:spcAft>
              <a:spcPct val="15000"/>
            </a:spcAft>
            <a:buChar char="•"/>
          </a:pPr>
          <a:r>
            <a:rPr lang="ru-RU" sz="1400" b="1" kern="1200" dirty="0">
              <a:effectLst/>
              <a:latin typeface="Segoe UI" panose="020B0502040204020203" pitchFamily="34" charset="0"/>
              <a:ea typeface="Segoe UI" panose="020B0502040204020203" pitchFamily="34" charset="0"/>
              <a:cs typeface="Segoe UI" panose="020B0502040204020203" pitchFamily="34" charset="0"/>
            </a:rPr>
            <a:t>Обсуждение докладов комитетов, общий доклад и итоговое обобщение предлагаемых поправок </a:t>
          </a:r>
          <a:r>
            <a:rPr lang="hu-HU" sz="1400" b="1" kern="1200" dirty="0">
              <a:effectLst/>
              <a:latin typeface="Segoe UI" panose="020B0502040204020203" pitchFamily="34" charset="0"/>
              <a:ea typeface="Segoe UI" panose="020B0502040204020203" pitchFamily="34" charset="0"/>
              <a:cs typeface="Segoe UI" panose="020B0502040204020203" pitchFamily="34" charset="0"/>
            </a:rPr>
            <a:t> </a:t>
          </a:r>
          <a:endParaRPr lang="hu-HU" sz="14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622300">
            <a:lnSpc>
              <a:spcPct val="90000"/>
            </a:lnSpc>
            <a:spcBef>
              <a:spcPct val="0"/>
            </a:spcBef>
            <a:spcAft>
              <a:spcPct val="15000"/>
            </a:spcAft>
            <a:buChar char="•"/>
          </a:pPr>
          <a:r>
            <a:rPr lang="ru-RU" sz="1400" b="1" kern="1200" dirty="0">
              <a:latin typeface="Segoe UI" panose="020B0502040204020203" pitchFamily="34" charset="0"/>
              <a:ea typeface="Segoe UI" panose="020B0502040204020203" pitchFamily="34" charset="0"/>
              <a:cs typeface="Segoe UI" panose="020B0502040204020203" pitchFamily="34" charset="0"/>
            </a:rPr>
            <a:t>Общее предложение по проекту бюджета направляется в Бюджетный совет</a:t>
          </a:r>
          <a:endParaRPr lang="hu-HU" sz="14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622300">
            <a:lnSpc>
              <a:spcPct val="90000"/>
            </a:lnSpc>
            <a:spcBef>
              <a:spcPct val="0"/>
            </a:spcBef>
            <a:spcAft>
              <a:spcPct val="15000"/>
            </a:spcAft>
            <a:buChar char="•"/>
          </a:pPr>
          <a:r>
            <a:rPr lang="ru-RU" sz="1400" b="1" kern="1200" dirty="0">
              <a:latin typeface="Segoe UI" panose="020B0502040204020203" pitchFamily="34" charset="0"/>
              <a:ea typeface="Segoe UI" panose="020B0502040204020203" pitchFamily="34" charset="0"/>
              <a:cs typeface="Segoe UI" panose="020B0502040204020203" pitchFamily="34" charset="0"/>
            </a:rPr>
            <a:t>Бюджет направлен Бюджетному совету для получения его заключения. Бюджетный совет должен дать своё согласие на окончательное голосование</a:t>
          </a:r>
          <a:r>
            <a:rPr lang="hu-HU" sz="1400" b="1" kern="1200" dirty="0">
              <a:latin typeface="Segoe UI" panose="020B0502040204020203" pitchFamily="34" charset="0"/>
              <a:ea typeface="Segoe UI" panose="020B0502040204020203" pitchFamily="34" charset="0"/>
              <a:cs typeface="Segoe UI" panose="020B0502040204020203" pitchFamily="34" charset="0"/>
            </a:rPr>
            <a:t>.</a:t>
          </a:r>
        </a:p>
        <a:p>
          <a:pPr marL="114300" lvl="1" indent="-114300" algn="l" defTabSz="622300">
            <a:lnSpc>
              <a:spcPct val="90000"/>
            </a:lnSpc>
            <a:spcBef>
              <a:spcPct val="0"/>
            </a:spcBef>
            <a:spcAft>
              <a:spcPct val="15000"/>
            </a:spcAft>
            <a:buChar char="•"/>
          </a:pPr>
          <a:r>
            <a:rPr lang="ru-RU" sz="1400" b="1" kern="1200" dirty="0">
              <a:latin typeface="Segoe UI" panose="020B0502040204020203" pitchFamily="34" charset="0"/>
              <a:ea typeface="Segoe UI" panose="020B0502040204020203" pitchFamily="34" charset="0"/>
              <a:cs typeface="Segoe UI" panose="020B0502040204020203" pitchFamily="34" charset="0"/>
            </a:rPr>
            <a:t>Заключительное голосование</a:t>
          </a:r>
          <a:endParaRPr lang="hu-HU" sz="1400" b="1" kern="1200" dirty="0">
            <a:latin typeface="Segoe UI" panose="020B0502040204020203" pitchFamily="34" charset="0"/>
            <a:ea typeface="Segoe UI" panose="020B0502040204020203" pitchFamily="34" charset="0"/>
            <a:cs typeface="Segoe UI" panose="020B0502040204020203" pitchFamily="34" charset="0"/>
          </a:endParaRPr>
        </a:p>
      </dsp:txBody>
      <dsp:txXfrm rot="-5400000">
        <a:off x="1176539" y="3183179"/>
        <a:ext cx="7551364" cy="20623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CB97EA-CCCF-411E-8BA3-9725BC82002F}">
      <dsp:nvSpPr>
        <dsp:cNvPr id="0" name=""/>
        <dsp:cNvSpPr/>
      </dsp:nvSpPr>
      <dsp:spPr>
        <a:xfrm>
          <a:off x="7377923" y="3336843"/>
          <a:ext cx="91440" cy="336172"/>
        </a:xfrm>
        <a:custGeom>
          <a:avLst/>
          <a:gdLst/>
          <a:ahLst/>
          <a:cxnLst/>
          <a:rect l="0" t="0" r="0" b="0"/>
          <a:pathLst>
            <a:path>
              <a:moveTo>
                <a:pt x="45720" y="0"/>
              </a:moveTo>
              <a:lnTo>
                <a:pt x="45720" y="33617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CC440C-1D48-49D5-A514-C97293B9DBBB}">
      <dsp:nvSpPr>
        <dsp:cNvPr id="0" name=""/>
        <dsp:cNvSpPr/>
      </dsp:nvSpPr>
      <dsp:spPr>
        <a:xfrm>
          <a:off x="4408307" y="2418834"/>
          <a:ext cx="3015335" cy="336172"/>
        </a:xfrm>
        <a:custGeom>
          <a:avLst/>
          <a:gdLst/>
          <a:ahLst/>
          <a:cxnLst/>
          <a:rect l="0" t="0" r="0" b="0"/>
          <a:pathLst>
            <a:path>
              <a:moveTo>
                <a:pt x="0" y="0"/>
              </a:moveTo>
              <a:lnTo>
                <a:pt x="0" y="200410"/>
              </a:lnTo>
              <a:lnTo>
                <a:pt x="3015335" y="200410"/>
              </a:lnTo>
              <a:lnTo>
                <a:pt x="3015335" y="33617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D69E69-83D4-4861-9C3F-A1E561790CC3}">
      <dsp:nvSpPr>
        <dsp:cNvPr id="0" name=""/>
        <dsp:cNvSpPr/>
      </dsp:nvSpPr>
      <dsp:spPr>
        <a:xfrm>
          <a:off x="5870255" y="3336843"/>
          <a:ext cx="91440" cy="336172"/>
        </a:xfrm>
        <a:custGeom>
          <a:avLst/>
          <a:gdLst/>
          <a:ahLst/>
          <a:cxnLst/>
          <a:rect l="0" t="0" r="0" b="0"/>
          <a:pathLst>
            <a:path>
              <a:moveTo>
                <a:pt x="45720" y="0"/>
              </a:moveTo>
              <a:lnTo>
                <a:pt x="45720" y="33617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977228-4C83-40E3-A3C4-45AE932E3639}">
      <dsp:nvSpPr>
        <dsp:cNvPr id="0" name=""/>
        <dsp:cNvSpPr/>
      </dsp:nvSpPr>
      <dsp:spPr>
        <a:xfrm>
          <a:off x="4408307" y="2418834"/>
          <a:ext cx="1507667" cy="336172"/>
        </a:xfrm>
        <a:custGeom>
          <a:avLst/>
          <a:gdLst/>
          <a:ahLst/>
          <a:cxnLst/>
          <a:rect l="0" t="0" r="0" b="0"/>
          <a:pathLst>
            <a:path>
              <a:moveTo>
                <a:pt x="0" y="0"/>
              </a:moveTo>
              <a:lnTo>
                <a:pt x="0" y="200410"/>
              </a:lnTo>
              <a:lnTo>
                <a:pt x="1507667" y="200410"/>
              </a:lnTo>
              <a:lnTo>
                <a:pt x="1507667" y="33617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DD9C1D-19F3-4091-BFE3-41F858B73CA7}">
      <dsp:nvSpPr>
        <dsp:cNvPr id="0" name=""/>
        <dsp:cNvSpPr/>
      </dsp:nvSpPr>
      <dsp:spPr>
        <a:xfrm>
          <a:off x="4362587" y="3336843"/>
          <a:ext cx="91440" cy="336172"/>
        </a:xfrm>
        <a:custGeom>
          <a:avLst/>
          <a:gdLst/>
          <a:ahLst/>
          <a:cxnLst/>
          <a:rect l="0" t="0" r="0" b="0"/>
          <a:pathLst>
            <a:path>
              <a:moveTo>
                <a:pt x="45720" y="0"/>
              </a:moveTo>
              <a:lnTo>
                <a:pt x="45720" y="33617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19F535-96C9-4D45-9FCA-A29CAE328955}">
      <dsp:nvSpPr>
        <dsp:cNvPr id="0" name=""/>
        <dsp:cNvSpPr/>
      </dsp:nvSpPr>
      <dsp:spPr>
        <a:xfrm>
          <a:off x="4362587" y="2418834"/>
          <a:ext cx="91440" cy="336172"/>
        </a:xfrm>
        <a:custGeom>
          <a:avLst/>
          <a:gdLst/>
          <a:ahLst/>
          <a:cxnLst/>
          <a:rect l="0" t="0" r="0" b="0"/>
          <a:pathLst>
            <a:path>
              <a:moveTo>
                <a:pt x="45720" y="0"/>
              </a:moveTo>
              <a:lnTo>
                <a:pt x="45720" y="33617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D1E9F6-E9C5-493C-84FD-04888979FA4B}">
      <dsp:nvSpPr>
        <dsp:cNvPr id="0" name=""/>
        <dsp:cNvSpPr/>
      </dsp:nvSpPr>
      <dsp:spPr>
        <a:xfrm>
          <a:off x="2854919" y="3336843"/>
          <a:ext cx="91440" cy="336172"/>
        </a:xfrm>
        <a:custGeom>
          <a:avLst/>
          <a:gdLst/>
          <a:ahLst/>
          <a:cxnLst/>
          <a:rect l="0" t="0" r="0" b="0"/>
          <a:pathLst>
            <a:path>
              <a:moveTo>
                <a:pt x="45720" y="0"/>
              </a:moveTo>
              <a:lnTo>
                <a:pt x="45720" y="33617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2BFCDA-1841-4BA2-ABD4-639CCAC3363A}">
      <dsp:nvSpPr>
        <dsp:cNvPr id="0" name=""/>
        <dsp:cNvSpPr/>
      </dsp:nvSpPr>
      <dsp:spPr>
        <a:xfrm>
          <a:off x="2900639" y="2418834"/>
          <a:ext cx="1507667" cy="336172"/>
        </a:xfrm>
        <a:custGeom>
          <a:avLst/>
          <a:gdLst/>
          <a:ahLst/>
          <a:cxnLst/>
          <a:rect l="0" t="0" r="0" b="0"/>
          <a:pathLst>
            <a:path>
              <a:moveTo>
                <a:pt x="1507667" y="0"/>
              </a:moveTo>
              <a:lnTo>
                <a:pt x="1507667" y="200410"/>
              </a:lnTo>
              <a:lnTo>
                <a:pt x="0" y="200410"/>
              </a:lnTo>
              <a:lnTo>
                <a:pt x="0" y="33617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19711E-4BBA-4B8D-9614-C4E17D0D530F}">
      <dsp:nvSpPr>
        <dsp:cNvPr id="0" name=""/>
        <dsp:cNvSpPr/>
      </dsp:nvSpPr>
      <dsp:spPr>
        <a:xfrm>
          <a:off x="1347252" y="3336843"/>
          <a:ext cx="91440" cy="336172"/>
        </a:xfrm>
        <a:custGeom>
          <a:avLst/>
          <a:gdLst/>
          <a:ahLst/>
          <a:cxnLst/>
          <a:rect l="0" t="0" r="0" b="0"/>
          <a:pathLst>
            <a:path>
              <a:moveTo>
                <a:pt x="45720" y="0"/>
              </a:moveTo>
              <a:lnTo>
                <a:pt x="45720" y="33617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A3AE31-8FE2-4C76-A65D-3FA9E3D7B01C}">
      <dsp:nvSpPr>
        <dsp:cNvPr id="0" name=""/>
        <dsp:cNvSpPr/>
      </dsp:nvSpPr>
      <dsp:spPr>
        <a:xfrm>
          <a:off x="1392972" y="2418834"/>
          <a:ext cx="3015335" cy="336172"/>
        </a:xfrm>
        <a:custGeom>
          <a:avLst/>
          <a:gdLst/>
          <a:ahLst/>
          <a:cxnLst/>
          <a:rect l="0" t="0" r="0" b="0"/>
          <a:pathLst>
            <a:path>
              <a:moveTo>
                <a:pt x="3015335" y="0"/>
              </a:moveTo>
              <a:lnTo>
                <a:pt x="3015335" y="200410"/>
              </a:lnTo>
              <a:lnTo>
                <a:pt x="0" y="200410"/>
              </a:lnTo>
              <a:lnTo>
                <a:pt x="0" y="33617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263656-B12A-467D-97E2-28B36B8AFE4A}">
      <dsp:nvSpPr>
        <dsp:cNvPr id="0" name=""/>
        <dsp:cNvSpPr/>
      </dsp:nvSpPr>
      <dsp:spPr>
        <a:xfrm>
          <a:off x="4362587" y="1500824"/>
          <a:ext cx="91440" cy="336172"/>
        </a:xfrm>
        <a:custGeom>
          <a:avLst/>
          <a:gdLst/>
          <a:ahLst/>
          <a:cxnLst/>
          <a:rect l="0" t="0" r="0" b="0"/>
          <a:pathLst>
            <a:path>
              <a:moveTo>
                <a:pt x="45720" y="0"/>
              </a:moveTo>
              <a:lnTo>
                <a:pt x="45720" y="33617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44999C-8CF5-4727-A175-A6169D647D73}">
      <dsp:nvSpPr>
        <dsp:cNvPr id="0" name=""/>
        <dsp:cNvSpPr/>
      </dsp:nvSpPr>
      <dsp:spPr>
        <a:xfrm>
          <a:off x="4362587" y="582815"/>
          <a:ext cx="91440" cy="336172"/>
        </a:xfrm>
        <a:custGeom>
          <a:avLst/>
          <a:gdLst/>
          <a:ahLst/>
          <a:cxnLst/>
          <a:rect l="0" t="0" r="0" b="0"/>
          <a:pathLst>
            <a:path>
              <a:moveTo>
                <a:pt x="45720" y="0"/>
              </a:moveTo>
              <a:lnTo>
                <a:pt x="45720" y="33617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2A5E0D-88BF-4594-9B63-CA9DE9242729}">
      <dsp:nvSpPr>
        <dsp:cNvPr id="0" name=""/>
        <dsp:cNvSpPr/>
      </dsp:nvSpPr>
      <dsp:spPr>
        <a:xfrm>
          <a:off x="3846424" y="978"/>
          <a:ext cx="1123767" cy="58183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82104" numCol="1" spcCol="1270" anchor="ctr" anchorCtr="0">
          <a:noAutofit/>
        </a:bodyPr>
        <a:lstStyle/>
        <a:p>
          <a:pPr marL="0" lvl="0" indent="0" algn="ctr" defTabSz="933450">
            <a:lnSpc>
              <a:spcPct val="90000"/>
            </a:lnSpc>
            <a:spcBef>
              <a:spcPct val="0"/>
            </a:spcBef>
            <a:spcAft>
              <a:spcPct val="35000"/>
            </a:spcAft>
            <a:buNone/>
          </a:pPr>
          <a:r>
            <a:rPr lang="hu-HU" sz="2100" kern="1200" dirty="0"/>
            <a:t>1198</a:t>
          </a:r>
        </a:p>
      </dsp:txBody>
      <dsp:txXfrm>
        <a:off x="3846424" y="978"/>
        <a:ext cx="1123767" cy="581836"/>
      </dsp:txXfrm>
    </dsp:sp>
    <dsp:sp modelId="{A65EC454-5D00-45C1-8EE9-1A349D83599F}">
      <dsp:nvSpPr>
        <dsp:cNvPr id="0" name=""/>
        <dsp:cNvSpPr/>
      </dsp:nvSpPr>
      <dsp:spPr>
        <a:xfrm>
          <a:off x="4071177" y="453518"/>
          <a:ext cx="1011390" cy="193945"/>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endParaRPr lang="hu-HU" sz="1200" kern="1200"/>
        </a:p>
      </dsp:txBody>
      <dsp:txXfrm>
        <a:off x="4071177" y="453518"/>
        <a:ext cx="1011390" cy="193945"/>
      </dsp:txXfrm>
    </dsp:sp>
    <dsp:sp modelId="{379E6960-97E1-4155-AA66-1C643846DCF2}">
      <dsp:nvSpPr>
        <dsp:cNvPr id="0" name=""/>
        <dsp:cNvSpPr/>
      </dsp:nvSpPr>
      <dsp:spPr>
        <a:xfrm>
          <a:off x="3846424" y="918988"/>
          <a:ext cx="1123767" cy="581836"/>
        </a:xfrm>
        <a:prstGeom prst="rect">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82104" numCol="1" spcCol="1270" anchor="ctr" anchorCtr="0">
          <a:noAutofit/>
        </a:bodyPr>
        <a:lstStyle/>
        <a:p>
          <a:pPr marL="0" lvl="0" indent="0" algn="ctr" defTabSz="933450">
            <a:lnSpc>
              <a:spcPct val="90000"/>
            </a:lnSpc>
            <a:spcBef>
              <a:spcPct val="0"/>
            </a:spcBef>
            <a:spcAft>
              <a:spcPct val="35000"/>
            </a:spcAft>
            <a:buNone/>
          </a:pPr>
          <a:r>
            <a:rPr lang="hu-HU" sz="2100" kern="1200" dirty="0"/>
            <a:t>46 </a:t>
          </a:r>
        </a:p>
      </dsp:txBody>
      <dsp:txXfrm>
        <a:off x="3846424" y="918988"/>
        <a:ext cx="1123767" cy="581836"/>
      </dsp:txXfrm>
    </dsp:sp>
    <dsp:sp modelId="{3DC33828-9BE3-4D7C-AA1A-FB4D1C434DC4}">
      <dsp:nvSpPr>
        <dsp:cNvPr id="0" name=""/>
        <dsp:cNvSpPr/>
      </dsp:nvSpPr>
      <dsp:spPr>
        <a:xfrm>
          <a:off x="4071177" y="1371527"/>
          <a:ext cx="1011390" cy="193945"/>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endParaRPr lang="hu-HU" sz="1200" kern="1200"/>
        </a:p>
      </dsp:txBody>
      <dsp:txXfrm>
        <a:off x="4071177" y="1371527"/>
        <a:ext cx="1011390" cy="193945"/>
      </dsp:txXfrm>
    </dsp:sp>
    <dsp:sp modelId="{0B8D8160-A5C2-4E27-9DF7-BD885C849F40}">
      <dsp:nvSpPr>
        <dsp:cNvPr id="0" name=""/>
        <dsp:cNvSpPr/>
      </dsp:nvSpPr>
      <dsp:spPr>
        <a:xfrm>
          <a:off x="3846424" y="1836997"/>
          <a:ext cx="1123767" cy="58183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82104" numCol="1" spcCol="1270" anchor="ctr" anchorCtr="0">
          <a:noAutofit/>
        </a:bodyPr>
        <a:lstStyle/>
        <a:p>
          <a:pPr marL="0" lvl="0" indent="0" algn="ctr" defTabSz="933450">
            <a:lnSpc>
              <a:spcPct val="90000"/>
            </a:lnSpc>
            <a:spcBef>
              <a:spcPct val="0"/>
            </a:spcBef>
            <a:spcAft>
              <a:spcPct val="35000"/>
            </a:spcAft>
            <a:buNone/>
          </a:pPr>
          <a:r>
            <a:rPr lang="hu-HU" sz="2100" kern="1200" dirty="0"/>
            <a:t>1152</a:t>
          </a:r>
        </a:p>
      </dsp:txBody>
      <dsp:txXfrm>
        <a:off x="3846424" y="1836997"/>
        <a:ext cx="1123767" cy="581836"/>
      </dsp:txXfrm>
    </dsp:sp>
    <dsp:sp modelId="{B18E2941-062E-487B-8D3A-5E66150CC5D6}">
      <dsp:nvSpPr>
        <dsp:cNvPr id="0" name=""/>
        <dsp:cNvSpPr/>
      </dsp:nvSpPr>
      <dsp:spPr>
        <a:xfrm>
          <a:off x="4071177" y="2289537"/>
          <a:ext cx="1011390" cy="193945"/>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endParaRPr lang="hu-HU" sz="1200" kern="1200"/>
        </a:p>
      </dsp:txBody>
      <dsp:txXfrm>
        <a:off x="4071177" y="2289537"/>
        <a:ext cx="1011390" cy="193945"/>
      </dsp:txXfrm>
    </dsp:sp>
    <dsp:sp modelId="{6595AAD1-33CA-4705-BC0E-0FDDEBB0CCC2}">
      <dsp:nvSpPr>
        <dsp:cNvPr id="0" name=""/>
        <dsp:cNvSpPr/>
      </dsp:nvSpPr>
      <dsp:spPr>
        <a:xfrm>
          <a:off x="831088" y="2755006"/>
          <a:ext cx="1123767" cy="58183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82104" numCol="1" spcCol="1270" anchor="ctr" anchorCtr="0">
          <a:noAutofit/>
        </a:bodyPr>
        <a:lstStyle/>
        <a:p>
          <a:pPr marL="0" lvl="0" indent="0" algn="ctr" defTabSz="933450">
            <a:lnSpc>
              <a:spcPct val="90000"/>
            </a:lnSpc>
            <a:spcBef>
              <a:spcPct val="0"/>
            </a:spcBef>
            <a:spcAft>
              <a:spcPct val="35000"/>
            </a:spcAft>
            <a:buNone/>
          </a:pPr>
          <a:r>
            <a:rPr lang="hu-HU" sz="2100" kern="1200" dirty="0"/>
            <a:t>MSZP</a:t>
          </a:r>
        </a:p>
      </dsp:txBody>
      <dsp:txXfrm>
        <a:off x="831088" y="2755006"/>
        <a:ext cx="1123767" cy="581836"/>
      </dsp:txXfrm>
    </dsp:sp>
    <dsp:sp modelId="{8D9A0F36-6250-4D34-83AF-68C6C56D789F}">
      <dsp:nvSpPr>
        <dsp:cNvPr id="0" name=""/>
        <dsp:cNvSpPr/>
      </dsp:nvSpPr>
      <dsp:spPr>
        <a:xfrm>
          <a:off x="1055841" y="3207546"/>
          <a:ext cx="1011390" cy="193945"/>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endParaRPr lang="hu-HU" sz="1200" kern="1200"/>
        </a:p>
      </dsp:txBody>
      <dsp:txXfrm>
        <a:off x="1055841" y="3207546"/>
        <a:ext cx="1011390" cy="193945"/>
      </dsp:txXfrm>
    </dsp:sp>
    <dsp:sp modelId="{B9770C4D-C460-4477-8DE9-2A3610D9A08C}">
      <dsp:nvSpPr>
        <dsp:cNvPr id="0" name=""/>
        <dsp:cNvSpPr/>
      </dsp:nvSpPr>
      <dsp:spPr>
        <a:xfrm>
          <a:off x="831088" y="3673015"/>
          <a:ext cx="1123767" cy="58183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82104" numCol="1" spcCol="1270" anchor="ctr" anchorCtr="0">
          <a:noAutofit/>
        </a:bodyPr>
        <a:lstStyle/>
        <a:p>
          <a:pPr marL="0" lvl="0" indent="0" algn="ctr" defTabSz="933450">
            <a:lnSpc>
              <a:spcPct val="90000"/>
            </a:lnSpc>
            <a:spcBef>
              <a:spcPct val="0"/>
            </a:spcBef>
            <a:spcAft>
              <a:spcPct val="35000"/>
            </a:spcAft>
            <a:buNone/>
          </a:pPr>
          <a:r>
            <a:rPr lang="hu-HU" sz="2100" kern="1200" dirty="0"/>
            <a:t>53</a:t>
          </a:r>
        </a:p>
      </dsp:txBody>
      <dsp:txXfrm>
        <a:off x="831088" y="3673015"/>
        <a:ext cx="1123767" cy="581836"/>
      </dsp:txXfrm>
    </dsp:sp>
    <dsp:sp modelId="{EB609C58-FC20-4DED-A86E-9C14E475FEE5}">
      <dsp:nvSpPr>
        <dsp:cNvPr id="0" name=""/>
        <dsp:cNvSpPr/>
      </dsp:nvSpPr>
      <dsp:spPr>
        <a:xfrm>
          <a:off x="1055841" y="4125555"/>
          <a:ext cx="1011390" cy="193945"/>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endParaRPr lang="hu-HU" sz="1200" kern="1200"/>
        </a:p>
      </dsp:txBody>
      <dsp:txXfrm>
        <a:off x="1055841" y="4125555"/>
        <a:ext cx="1011390" cy="193945"/>
      </dsp:txXfrm>
    </dsp:sp>
    <dsp:sp modelId="{E7CE4E30-FBF0-4BC6-9632-48A492E7F5EE}">
      <dsp:nvSpPr>
        <dsp:cNvPr id="0" name=""/>
        <dsp:cNvSpPr/>
      </dsp:nvSpPr>
      <dsp:spPr>
        <a:xfrm>
          <a:off x="2338756" y="2755006"/>
          <a:ext cx="1123767" cy="58183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82104" numCol="1" spcCol="1270" anchor="ctr" anchorCtr="0">
          <a:noAutofit/>
        </a:bodyPr>
        <a:lstStyle/>
        <a:p>
          <a:pPr marL="0" lvl="0" indent="0" algn="ctr" defTabSz="933450">
            <a:lnSpc>
              <a:spcPct val="90000"/>
            </a:lnSpc>
            <a:spcBef>
              <a:spcPct val="0"/>
            </a:spcBef>
            <a:spcAft>
              <a:spcPct val="35000"/>
            </a:spcAft>
            <a:buNone/>
          </a:pPr>
          <a:r>
            <a:rPr lang="hu-HU" sz="2100" kern="1200" dirty="0"/>
            <a:t>Jobbik</a:t>
          </a:r>
        </a:p>
      </dsp:txBody>
      <dsp:txXfrm>
        <a:off x="2338756" y="2755006"/>
        <a:ext cx="1123767" cy="581836"/>
      </dsp:txXfrm>
    </dsp:sp>
    <dsp:sp modelId="{14C1FB51-B7F4-414F-88D6-D1108E7C735A}">
      <dsp:nvSpPr>
        <dsp:cNvPr id="0" name=""/>
        <dsp:cNvSpPr/>
      </dsp:nvSpPr>
      <dsp:spPr>
        <a:xfrm>
          <a:off x="2563509" y="3207546"/>
          <a:ext cx="1011390" cy="193945"/>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endParaRPr lang="hu-HU" sz="1200" kern="1200"/>
        </a:p>
      </dsp:txBody>
      <dsp:txXfrm>
        <a:off x="2563509" y="3207546"/>
        <a:ext cx="1011390" cy="193945"/>
      </dsp:txXfrm>
    </dsp:sp>
    <dsp:sp modelId="{23AA560D-515C-4661-BC98-B8756F02D084}">
      <dsp:nvSpPr>
        <dsp:cNvPr id="0" name=""/>
        <dsp:cNvSpPr/>
      </dsp:nvSpPr>
      <dsp:spPr>
        <a:xfrm>
          <a:off x="2338756" y="3673015"/>
          <a:ext cx="1123767" cy="58183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82104" numCol="1" spcCol="1270" anchor="ctr" anchorCtr="0">
          <a:noAutofit/>
        </a:bodyPr>
        <a:lstStyle/>
        <a:p>
          <a:pPr marL="0" lvl="0" indent="0" algn="ctr" defTabSz="933450">
            <a:lnSpc>
              <a:spcPct val="90000"/>
            </a:lnSpc>
            <a:spcBef>
              <a:spcPct val="0"/>
            </a:spcBef>
            <a:spcAft>
              <a:spcPct val="35000"/>
            </a:spcAft>
            <a:buNone/>
          </a:pPr>
          <a:r>
            <a:rPr lang="hu-HU" sz="2100" kern="1200" dirty="0"/>
            <a:t>1004</a:t>
          </a:r>
        </a:p>
      </dsp:txBody>
      <dsp:txXfrm>
        <a:off x="2338756" y="3673015"/>
        <a:ext cx="1123767" cy="581836"/>
      </dsp:txXfrm>
    </dsp:sp>
    <dsp:sp modelId="{2C1D3FAE-4A65-400A-B6AE-0FEEA2A9BD02}">
      <dsp:nvSpPr>
        <dsp:cNvPr id="0" name=""/>
        <dsp:cNvSpPr/>
      </dsp:nvSpPr>
      <dsp:spPr>
        <a:xfrm>
          <a:off x="2563509" y="4125555"/>
          <a:ext cx="1011390" cy="193945"/>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endParaRPr lang="hu-HU" sz="1200" kern="1200"/>
        </a:p>
      </dsp:txBody>
      <dsp:txXfrm>
        <a:off x="2563509" y="4125555"/>
        <a:ext cx="1011390" cy="193945"/>
      </dsp:txXfrm>
    </dsp:sp>
    <dsp:sp modelId="{D946C1F4-D8ED-4BF2-B2E4-F6C42281FA1B}">
      <dsp:nvSpPr>
        <dsp:cNvPr id="0" name=""/>
        <dsp:cNvSpPr/>
      </dsp:nvSpPr>
      <dsp:spPr>
        <a:xfrm>
          <a:off x="3846424" y="2755006"/>
          <a:ext cx="1123767" cy="58183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82104" numCol="1" spcCol="1270" anchor="ctr" anchorCtr="0">
          <a:noAutofit/>
        </a:bodyPr>
        <a:lstStyle/>
        <a:p>
          <a:pPr marL="0" lvl="0" indent="0" algn="ctr" defTabSz="933450">
            <a:lnSpc>
              <a:spcPct val="90000"/>
            </a:lnSpc>
            <a:spcBef>
              <a:spcPct val="0"/>
            </a:spcBef>
            <a:spcAft>
              <a:spcPct val="35000"/>
            </a:spcAft>
            <a:buNone/>
          </a:pPr>
          <a:r>
            <a:rPr lang="hu-HU" sz="2100" kern="1200" dirty="0"/>
            <a:t>Független</a:t>
          </a:r>
        </a:p>
      </dsp:txBody>
      <dsp:txXfrm>
        <a:off x="3846424" y="2755006"/>
        <a:ext cx="1123767" cy="581836"/>
      </dsp:txXfrm>
    </dsp:sp>
    <dsp:sp modelId="{B9BA64D1-7491-4B43-94C8-E2A6E589C8B6}">
      <dsp:nvSpPr>
        <dsp:cNvPr id="0" name=""/>
        <dsp:cNvSpPr/>
      </dsp:nvSpPr>
      <dsp:spPr>
        <a:xfrm>
          <a:off x="4071177" y="3207546"/>
          <a:ext cx="1011390" cy="193945"/>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endParaRPr lang="hu-HU" sz="1200" kern="1200"/>
        </a:p>
      </dsp:txBody>
      <dsp:txXfrm>
        <a:off x="4071177" y="3207546"/>
        <a:ext cx="1011390" cy="193945"/>
      </dsp:txXfrm>
    </dsp:sp>
    <dsp:sp modelId="{680E929B-941A-4167-AF57-C77F81F5623A}">
      <dsp:nvSpPr>
        <dsp:cNvPr id="0" name=""/>
        <dsp:cNvSpPr/>
      </dsp:nvSpPr>
      <dsp:spPr>
        <a:xfrm>
          <a:off x="3846424" y="3673015"/>
          <a:ext cx="1123767" cy="58183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82104" numCol="1" spcCol="1270" anchor="ctr" anchorCtr="0">
          <a:noAutofit/>
        </a:bodyPr>
        <a:lstStyle/>
        <a:p>
          <a:pPr marL="0" lvl="0" indent="0" algn="ctr" defTabSz="933450">
            <a:lnSpc>
              <a:spcPct val="90000"/>
            </a:lnSpc>
            <a:spcBef>
              <a:spcPct val="0"/>
            </a:spcBef>
            <a:spcAft>
              <a:spcPct val="35000"/>
            </a:spcAft>
            <a:buNone/>
          </a:pPr>
          <a:r>
            <a:rPr lang="hu-HU" sz="2100" kern="1200" dirty="0"/>
            <a:t>41</a:t>
          </a:r>
        </a:p>
      </dsp:txBody>
      <dsp:txXfrm>
        <a:off x="3846424" y="3673015"/>
        <a:ext cx="1123767" cy="581836"/>
      </dsp:txXfrm>
    </dsp:sp>
    <dsp:sp modelId="{3FFA06A7-0F2D-4155-A4D6-2DF7CBB37080}">
      <dsp:nvSpPr>
        <dsp:cNvPr id="0" name=""/>
        <dsp:cNvSpPr/>
      </dsp:nvSpPr>
      <dsp:spPr>
        <a:xfrm>
          <a:off x="4071177" y="4125555"/>
          <a:ext cx="1011390" cy="193945"/>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endParaRPr lang="hu-HU" sz="1200" kern="1200"/>
        </a:p>
      </dsp:txBody>
      <dsp:txXfrm>
        <a:off x="4071177" y="4125555"/>
        <a:ext cx="1011390" cy="193945"/>
      </dsp:txXfrm>
    </dsp:sp>
    <dsp:sp modelId="{C503683A-E033-43DF-BAE4-FED7D3ECBD8D}">
      <dsp:nvSpPr>
        <dsp:cNvPr id="0" name=""/>
        <dsp:cNvSpPr/>
      </dsp:nvSpPr>
      <dsp:spPr>
        <a:xfrm>
          <a:off x="5354091" y="2755006"/>
          <a:ext cx="1123767" cy="58183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82104" numCol="1" spcCol="1270" anchor="ctr" anchorCtr="0">
          <a:noAutofit/>
        </a:bodyPr>
        <a:lstStyle/>
        <a:p>
          <a:pPr marL="0" lvl="0" indent="0" algn="ctr" defTabSz="933450">
            <a:lnSpc>
              <a:spcPct val="90000"/>
            </a:lnSpc>
            <a:spcBef>
              <a:spcPct val="0"/>
            </a:spcBef>
            <a:spcAft>
              <a:spcPct val="35000"/>
            </a:spcAft>
            <a:buNone/>
          </a:pPr>
          <a:r>
            <a:rPr lang="hu-HU" sz="2100" kern="1200" dirty="0"/>
            <a:t>LMP</a:t>
          </a:r>
        </a:p>
      </dsp:txBody>
      <dsp:txXfrm>
        <a:off x="5354091" y="2755006"/>
        <a:ext cx="1123767" cy="581836"/>
      </dsp:txXfrm>
    </dsp:sp>
    <dsp:sp modelId="{C27A4947-4779-45EA-A12C-80D0958095C0}">
      <dsp:nvSpPr>
        <dsp:cNvPr id="0" name=""/>
        <dsp:cNvSpPr/>
      </dsp:nvSpPr>
      <dsp:spPr>
        <a:xfrm>
          <a:off x="5578845" y="3207546"/>
          <a:ext cx="1011390" cy="193945"/>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endParaRPr lang="hu-HU" sz="1200" kern="1200"/>
        </a:p>
      </dsp:txBody>
      <dsp:txXfrm>
        <a:off x="5578845" y="3207546"/>
        <a:ext cx="1011390" cy="193945"/>
      </dsp:txXfrm>
    </dsp:sp>
    <dsp:sp modelId="{4760FCDD-71B4-4825-BA5C-2C023CDE4AF2}">
      <dsp:nvSpPr>
        <dsp:cNvPr id="0" name=""/>
        <dsp:cNvSpPr/>
      </dsp:nvSpPr>
      <dsp:spPr>
        <a:xfrm>
          <a:off x="5354091" y="3673015"/>
          <a:ext cx="1123767" cy="58183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82104" numCol="1" spcCol="1270" anchor="ctr" anchorCtr="0">
          <a:noAutofit/>
        </a:bodyPr>
        <a:lstStyle/>
        <a:p>
          <a:pPr marL="0" lvl="0" indent="0" algn="ctr" defTabSz="933450">
            <a:lnSpc>
              <a:spcPct val="90000"/>
            </a:lnSpc>
            <a:spcBef>
              <a:spcPct val="0"/>
            </a:spcBef>
            <a:spcAft>
              <a:spcPct val="35000"/>
            </a:spcAft>
            <a:buNone/>
          </a:pPr>
          <a:r>
            <a:rPr lang="hu-HU" sz="2100" kern="1200" dirty="0"/>
            <a:t>91</a:t>
          </a:r>
        </a:p>
      </dsp:txBody>
      <dsp:txXfrm>
        <a:off x="5354091" y="3673015"/>
        <a:ext cx="1123767" cy="581836"/>
      </dsp:txXfrm>
    </dsp:sp>
    <dsp:sp modelId="{A771AE18-FB50-4D21-BA16-BBACA6F7E520}">
      <dsp:nvSpPr>
        <dsp:cNvPr id="0" name=""/>
        <dsp:cNvSpPr/>
      </dsp:nvSpPr>
      <dsp:spPr>
        <a:xfrm>
          <a:off x="5578845" y="4125555"/>
          <a:ext cx="1011390" cy="193945"/>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endParaRPr lang="hu-HU" sz="1200" kern="1200"/>
        </a:p>
      </dsp:txBody>
      <dsp:txXfrm>
        <a:off x="5578845" y="4125555"/>
        <a:ext cx="1011390" cy="193945"/>
      </dsp:txXfrm>
    </dsp:sp>
    <dsp:sp modelId="{15163753-C1E3-4ED3-BB3D-0533A04879F4}">
      <dsp:nvSpPr>
        <dsp:cNvPr id="0" name=""/>
        <dsp:cNvSpPr/>
      </dsp:nvSpPr>
      <dsp:spPr>
        <a:xfrm>
          <a:off x="6861759" y="2755006"/>
          <a:ext cx="1123767" cy="581836"/>
        </a:xfrm>
        <a:prstGeom prst="rect">
          <a:avLst/>
        </a:prstGeom>
        <a:solidFill>
          <a:schemeClr val="accent6"/>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82104" numCol="1" spcCol="1270" anchor="ctr" anchorCtr="0">
          <a:noAutofit/>
        </a:bodyPr>
        <a:lstStyle/>
        <a:p>
          <a:pPr marL="0" lvl="0" indent="0" algn="ctr" defTabSz="755650">
            <a:lnSpc>
              <a:spcPct val="90000"/>
            </a:lnSpc>
            <a:spcBef>
              <a:spcPct val="0"/>
            </a:spcBef>
            <a:spcAft>
              <a:spcPct val="35000"/>
            </a:spcAft>
            <a:buNone/>
          </a:pPr>
          <a:r>
            <a:rPr lang="hu-HU" sz="1700" kern="1200" dirty="0"/>
            <a:t>Fidesz-</a:t>
          </a:r>
          <a:r>
            <a:rPr lang="hu-HU" sz="1600" kern="1200" dirty="0"/>
            <a:t>KDNP</a:t>
          </a:r>
          <a:endParaRPr lang="hu-HU" sz="1700" kern="1200" dirty="0"/>
        </a:p>
      </dsp:txBody>
      <dsp:txXfrm>
        <a:off x="6861759" y="2755006"/>
        <a:ext cx="1123767" cy="581836"/>
      </dsp:txXfrm>
    </dsp:sp>
    <dsp:sp modelId="{5E5A307B-4CFD-43CC-AE34-52F4AB41F2C7}">
      <dsp:nvSpPr>
        <dsp:cNvPr id="0" name=""/>
        <dsp:cNvSpPr/>
      </dsp:nvSpPr>
      <dsp:spPr>
        <a:xfrm>
          <a:off x="7086513" y="3207546"/>
          <a:ext cx="1011390" cy="193945"/>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endParaRPr lang="hu-HU" sz="1200" kern="1200"/>
        </a:p>
      </dsp:txBody>
      <dsp:txXfrm>
        <a:off x="7086513" y="3207546"/>
        <a:ext cx="1011390" cy="193945"/>
      </dsp:txXfrm>
    </dsp:sp>
    <dsp:sp modelId="{30D93D17-0281-43EB-AA39-F2FF77E2C29B}">
      <dsp:nvSpPr>
        <dsp:cNvPr id="0" name=""/>
        <dsp:cNvSpPr/>
      </dsp:nvSpPr>
      <dsp:spPr>
        <a:xfrm>
          <a:off x="6861759" y="3673015"/>
          <a:ext cx="1123767" cy="581836"/>
        </a:xfrm>
        <a:prstGeom prst="rect">
          <a:avLst/>
        </a:prstGeom>
        <a:solidFill>
          <a:schemeClr val="accent6"/>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82104" numCol="1" spcCol="1270" anchor="ctr" anchorCtr="0">
          <a:noAutofit/>
        </a:bodyPr>
        <a:lstStyle/>
        <a:p>
          <a:pPr marL="0" lvl="0" indent="0" algn="ctr" defTabSz="933450">
            <a:lnSpc>
              <a:spcPct val="90000"/>
            </a:lnSpc>
            <a:spcBef>
              <a:spcPct val="0"/>
            </a:spcBef>
            <a:spcAft>
              <a:spcPct val="35000"/>
            </a:spcAft>
            <a:buNone/>
          </a:pPr>
          <a:r>
            <a:rPr lang="hu-HU" sz="2100" kern="1200" dirty="0"/>
            <a:t>9</a:t>
          </a:r>
        </a:p>
      </dsp:txBody>
      <dsp:txXfrm>
        <a:off x="6861759" y="3673015"/>
        <a:ext cx="1123767" cy="581836"/>
      </dsp:txXfrm>
    </dsp:sp>
    <dsp:sp modelId="{9D2A159A-7B41-403B-8A97-9F274314D4E6}">
      <dsp:nvSpPr>
        <dsp:cNvPr id="0" name=""/>
        <dsp:cNvSpPr/>
      </dsp:nvSpPr>
      <dsp:spPr>
        <a:xfrm>
          <a:off x="7086513" y="4125555"/>
          <a:ext cx="1011390" cy="193945"/>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endParaRPr lang="hu-HU" sz="1200" kern="1200"/>
        </a:p>
      </dsp:txBody>
      <dsp:txXfrm>
        <a:off x="7086513" y="4125555"/>
        <a:ext cx="1011390" cy="1939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8A16E-AFBF-4832-8D12-588B8650E479}">
      <dsp:nvSpPr>
        <dsp:cNvPr id="0" name=""/>
        <dsp:cNvSpPr/>
      </dsp:nvSpPr>
      <dsp:spPr>
        <a:xfrm>
          <a:off x="4426018" y="3632554"/>
          <a:ext cx="3152863" cy="403863"/>
        </a:xfrm>
        <a:custGeom>
          <a:avLst/>
          <a:gdLst/>
          <a:ahLst/>
          <a:cxnLst/>
          <a:rect l="0" t="0" r="0" b="0"/>
          <a:pathLst>
            <a:path>
              <a:moveTo>
                <a:pt x="0" y="0"/>
              </a:moveTo>
              <a:lnTo>
                <a:pt x="0" y="240764"/>
              </a:lnTo>
              <a:lnTo>
                <a:pt x="3152863" y="240764"/>
              </a:lnTo>
              <a:lnTo>
                <a:pt x="3152863" y="40386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9CDB10-6804-4912-984B-0C885DF11664}">
      <dsp:nvSpPr>
        <dsp:cNvPr id="0" name=""/>
        <dsp:cNvSpPr/>
      </dsp:nvSpPr>
      <dsp:spPr>
        <a:xfrm>
          <a:off x="4426018" y="3632554"/>
          <a:ext cx="626691" cy="403863"/>
        </a:xfrm>
        <a:custGeom>
          <a:avLst/>
          <a:gdLst/>
          <a:ahLst/>
          <a:cxnLst/>
          <a:rect l="0" t="0" r="0" b="0"/>
          <a:pathLst>
            <a:path>
              <a:moveTo>
                <a:pt x="0" y="0"/>
              </a:moveTo>
              <a:lnTo>
                <a:pt x="0" y="240764"/>
              </a:lnTo>
              <a:lnTo>
                <a:pt x="626691" y="240764"/>
              </a:lnTo>
              <a:lnTo>
                <a:pt x="626691" y="40386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00F36F-05A5-4CAA-BC51-384F6C31E1D6}">
      <dsp:nvSpPr>
        <dsp:cNvPr id="0" name=""/>
        <dsp:cNvSpPr/>
      </dsp:nvSpPr>
      <dsp:spPr>
        <a:xfrm>
          <a:off x="2887356" y="3632554"/>
          <a:ext cx="1538661" cy="403863"/>
        </a:xfrm>
        <a:custGeom>
          <a:avLst/>
          <a:gdLst/>
          <a:ahLst/>
          <a:cxnLst/>
          <a:rect l="0" t="0" r="0" b="0"/>
          <a:pathLst>
            <a:path>
              <a:moveTo>
                <a:pt x="1538661" y="0"/>
              </a:moveTo>
              <a:lnTo>
                <a:pt x="1538661" y="240764"/>
              </a:lnTo>
              <a:lnTo>
                <a:pt x="0" y="240764"/>
              </a:lnTo>
              <a:lnTo>
                <a:pt x="0" y="40386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1AF007-B15A-4454-93A6-33067C01AF82}">
      <dsp:nvSpPr>
        <dsp:cNvPr id="0" name=""/>
        <dsp:cNvSpPr/>
      </dsp:nvSpPr>
      <dsp:spPr>
        <a:xfrm>
          <a:off x="912334" y="3632554"/>
          <a:ext cx="3513683" cy="403863"/>
        </a:xfrm>
        <a:custGeom>
          <a:avLst/>
          <a:gdLst/>
          <a:ahLst/>
          <a:cxnLst/>
          <a:rect l="0" t="0" r="0" b="0"/>
          <a:pathLst>
            <a:path>
              <a:moveTo>
                <a:pt x="3513683" y="0"/>
              </a:moveTo>
              <a:lnTo>
                <a:pt x="3513683" y="240764"/>
              </a:lnTo>
              <a:lnTo>
                <a:pt x="0" y="240764"/>
              </a:lnTo>
              <a:lnTo>
                <a:pt x="0" y="40386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8A64A6-56D5-47F5-859D-F7507EED1B2E}">
      <dsp:nvSpPr>
        <dsp:cNvPr id="0" name=""/>
        <dsp:cNvSpPr/>
      </dsp:nvSpPr>
      <dsp:spPr>
        <a:xfrm>
          <a:off x="4380298" y="2553986"/>
          <a:ext cx="91440" cy="379573"/>
        </a:xfrm>
        <a:custGeom>
          <a:avLst/>
          <a:gdLst/>
          <a:ahLst/>
          <a:cxnLst/>
          <a:rect l="0" t="0" r="0" b="0"/>
          <a:pathLst>
            <a:path>
              <a:moveTo>
                <a:pt x="45720" y="0"/>
              </a:moveTo>
              <a:lnTo>
                <a:pt x="45720" y="37957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20FFA0-71BF-4AA8-BA1E-84BC248A1D13}">
      <dsp:nvSpPr>
        <dsp:cNvPr id="0" name=""/>
        <dsp:cNvSpPr/>
      </dsp:nvSpPr>
      <dsp:spPr>
        <a:xfrm>
          <a:off x="4380298" y="1480214"/>
          <a:ext cx="91440" cy="326197"/>
        </a:xfrm>
        <a:custGeom>
          <a:avLst/>
          <a:gdLst/>
          <a:ahLst/>
          <a:cxnLst/>
          <a:rect l="0" t="0" r="0" b="0"/>
          <a:pathLst>
            <a:path>
              <a:moveTo>
                <a:pt x="45720" y="0"/>
              </a:moveTo>
              <a:lnTo>
                <a:pt x="45720" y="32619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32CCAE-5204-4129-8E21-5F7E5332B951}">
      <dsp:nvSpPr>
        <dsp:cNvPr id="0" name=""/>
        <dsp:cNvSpPr/>
      </dsp:nvSpPr>
      <dsp:spPr>
        <a:xfrm>
          <a:off x="3075289" y="563686"/>
          <a:ext cx="2701456" cy="91652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98636" numCol="1" spcCol="1270" anchor="ctr" anchorCtr="0">
          <a:noAutofit/>
        </a:bodyPr>
        <a:lstStyle/>
        <a:p>
          <a:pPr marL="0" lvl="0" indent="0" algn="ctr" defTabSz="622300" rtl="0">
            <a:lnSpc>
              <a:spcPct val="90000"/>
            </a:lnSpc>
            <a:spcBef>
              <a:spcPct val="0"/>
            </a:spcBef>
            <a:spcAft>
              <a:spcPct val="35000"/>
            </a:spcAft>
            <a:buNone/>
          </a:pPr>
          <a:r>
            <a:rPr lang="ru-RU" sz="1400" b="1" kern="1200" dirty="0">
              <a:latin typeface="Segoe UI" panose="020B0502040204020203" pitchFamily="34" charset="0"/>
              <a:ea typeface="Segoe UI" panose="020B0502040204020203" pitchFamily="34" charset="0"/>
              <a:cs typeface="Segoe UI" panose="020B0502040204020203" pitchFamily="34" charset="0"/>
            </a:rPr>
            <a:t>Бюджетные организации </a:t>
          </a:r>
          <a:r>
            <a:rPr lang="hu-HU" sz="1400" b="1" kern="1200" dirty="0">
              <a:latin typeface="Segoe UI" panose="020B0502040204020203" pitchFamily="34" charset="0"/>
              <a:ea typeface="Segoe UI" panose="020B0502040204020203" pitchFamily="34" charset="0"/>
              <a:cs typeface="Segoe UI" panose="020B0502040204020203" pitchFamily="34" charset="0"/>
            </a:rPr>
            <a:t>(</a:t>
          </a:r>
          <a:r>
            <a:rPr lang="ru-RU" sz="1400" b="1" kern="1200" dirty="0">
              <a:latin typeface="Segoe UI" panose="020B0502040204020203" pitchFamily="34" charset="0"/>
              <a:ea typeface="Segoe UI" panose="020B0502040204020203" pitchFamily="34" charset="0"/>
              <a:cs typeface="Segoe UI" panose="020B0502040204020203" pitchFamily="34" charset="0"/>
            </a:rPr>
            <a:t>регулируют свой бюджет</a:t>
          </a:r>
          <a:r>
            <a:rPr lang="hu-HU" sz="1400" b="1" kern="1200" dirty="0">
              <a:latin typeface="Segoe UI" panose="020B0502040204020203" pitchFamily="34" charset="0"/>
              <a:ea typeface="Segoe UI" panose="020B0502040204020203" pitchFamily="34" charset="0"/>
              <a:cs typeface="Segoe UI" panose="020B0502040204020203" pitchFamily="34" charset="0"/>
            </a:rPr>
            <a:t>)</a:t>
          </a:r>
          <a:endParaRPr lang="hu-HU" sz="1400" kern="1200" dirty="0">
            <a:latin typeface="Segoe UI" panose="020B0502040204020203" pitchFamily="34" charset="0"/>
            <a:ea typeface="Segoe UI" panose="020B0502040204020203" pitchFamily="34" charset="0"/>
            <a:cs typeface="Segoe UI" panose="020B0502040204020203" pitchFamily="34" charset="0"/>
          </a:endParaRPr>
        </a:p>
      </dsp:txBody>
      <dsp:txXfrm>
        <a:off x="3075289" y="563686"/>
        <a:ext cx="2701456" cy="916528"/>
      </dsp:txXfrm>
    </dsp:sp>
    <dsp:sp modelId="{25FBA50A-8A50-4137-87C3-1D1F4E826A86}">
      <dsp:nvSpPr>
        <dsp:cNvPr id="0" name=""/>
        <dsp:cNvSpPr/>
      </dsp:nvSpPr>
      <dsp:spPr>
        <a:xfrm>
          <a:off x="4021004" y="1216115"/>
          <a:ext cx="1215041" cy="232998"/>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endParaRPr lang="hu-HU" sz="1500" kern="1200"/>
        </a:p>
      </dsp:txBody>
      <dsp:txXfrm>
        <a:off x="4021004" y="1216115"/>
        <a:ext cx="1215041" cy="232998"/>
      </dsp:txXfrm>
    </dsp:sp>
    <dsp:sp modelId="{DE99F785-5494-49D4-A6C3-0C212CE1D643}">
      <dsp:nvSpPr>
        <dsp:cNvPr id="0" name=""/>
        <dsp:cNvSpPr/>
      </dsp:nvSpPr>
      <dsp:spPr>
        <a:xfrm>
          <a:off x="2446046" y="1806412"/>
          <a:ext cx="3959942" cy="74757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98636" numCol="1" spcCol="1270" anchor="ctr" anchorCtr="0">
          <a:noAutofit/>
        </a:bodyPr>
        <a:lstStyle/>
        <a:p>
          <a:pPr marL="0" lvl="0" indent="0" algn="ctr" defTabSz="622300" rtl="0">
            <a:lnSpc>
              <a:spcPct val="90000"/>
            </a:lnSpc>
            <a:spcBef>
              <a:spcPct val="0"/>
            </a:spcBef>
            <a:spcAft>
              <a:spcPct val="35000"/>
            </a:spcAft>
            <a:buNone/>
          </a:pPr>
          <a:r>
            <a:rPr lang="ru-RU" sz="1400" b="1" kern="1200" dirty="0">
              <a:latin typeface="Segoe UI" panose="020B0502040204020203" pitchFamily="34" charset="0"/>
              <a:ea typeface="Segoe UI" panose="020B0502040204020203" pitchFamily="34" charset="0"/>
              <a:cs typeface="Segoe UI" panose="020B0502040204020203" pitchFamily="34" charset="0"/>
            </a:rPr>
            <a:t>Казначейство</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ru-RU" sz="1400" b="1" kern="1200" dirty="0">
              <a:latin typeface="Segoe UI" panose="020B0502040204020203" pitchFamily="34" charset="0"/>
              <a:ea typeface="Segoe UI" panose="020B0502040204020203" pitchFamily="34" charset="0"/>
              <a:cs typeface="Segoe UI" panose="020B0502040204020203" pitchFamily="34" charset="0"/>
            </a:rPr>
            <a:t>контролирует использование выделенных средств</a:t>
          </a:r>
          <a:r>
            <a:rPr lang="hu-HU" sz="1400" b="1" kern="1200" dirty="0">
              <a:latin typeface="Segoe UI" panose="020B0502040204020203" pitchFamily="34" charset="0"/>
              <a:ea typeface="Segoe UI" panose="020B0502040204020203" pitchFamily="34" charset="0"/>
              <a:cs typeface="Segoe UI" panose="020B0502040204020203" pitchFamily="34" charset="0"/>
            </a:rPr>
            <a:t>)</a:t>
          </a:r>
          <a:endParaRPr lang="hu-HU" sz="1400" kern="1200" dirty="0">
            <a:latin typeface="Segoe UI" panose="020B0502040204020203" pitchFamily="34" charset="0"/>
            <a:ea typeface="Segoe UI" panose="020B0502040204020203" pitchFamily="34" charset="0"/>
            <a:cs typeface="Segoe UI" panose="020B0502040204020203" pitchFamily="34" charset="0"/>
          </a:endParaRPr>
        </a:p>
      </dsp:txBody>
      <dsp:txXfrm>
        <a:off x="2446046" y="1806412"/>
        <a:ext cx="3959942" cy="747574"/>
      </dsp:txXfrm>
    </dsp:sp>
    <dsp:sp modelId="{23BF3814-9049-487C-BACD-AD9B4032D939}">
      <dsp:nvSpPr>
        <dsp:cNvPr id="0" name=""/>
        <dsp:cNvSpPr/>
      </dsp:nvSpPr>
      <dsp:spPr>
        <a:xfrm>
          <a:off x="4021004" y="2374364"/>
          <a:ext cx="1215041" cy="232998"/>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endParaRPr lang="hu-HU" sz="1500" kern="1200"/>
        </a:p>
      </dsp:txBody>
      <dsp:txXfrm>
        <a:off x="4021004" y="2374364"/>
        <a:ext cx="1215041" cy="232998"/>
      </dsp:txXfrm>
    </dsp:sp>
    <dsp:sp modelId="{87D8B9BA-8D4B-42F5-A458-C595D3FD0E57}">
      <dsp:nvSpPr>
        <dsp:cNvPr id="0" name=""/>
        <dsp:cNvSpPr/>
      </dsp:nvSpPr>
      <dsp:spPr>
        <a:xfrm>
          <a:off x="3308172" y="2933559"/>
          <a:ext cx="2235690" cy="69899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98636" numCol="1" spcCol="1270" anchor="ctr" anchorCtr="0">
          <a:noAutofit/>
        </a:bodyPr>
        <a:lstStyle/>
        <a:p>
          <a:pPr marL="0" lvl="0" indent="0" algn="ctr" defTabSz="622300" rtl="0">
            <a:lnSpc>
              <a:spcPct val="90000"/>
            </a:lnSpc>
            <a:spcBef>
              <a:spcPct val="0"/>
            </a:spcBef>
            <a:spcAft>
              <a:spcPct val="35000"/>
            </a:spcAft>
            <a:buNone/>
          </a:pPr>
          <a:r>
            <a:rPr lang="ru-RU" sz="1400" b="1" kern="1200" dirty="0">
              <a:latin typeface="Segoe UI" panose="020B0502040204020203" pitchFamily="34" charset="0"/>
              <a:ea typeface="Segoe UI" panose="020B0502040204020203" pitchFamily="34" charset="0"/>
              <a:cs typeface="Segoe UI" panose="020B0502040204020203" pitchFamily="34" charset="0"/>
            </a:rPr>
            <a:t>Поправки в течение года</a:t>
          </a:r>
          <a:endParaRPr lang="hu-HU" sz="1400" kern="1200" dirty="0">
            <a:latin typeface="Segoe UI" panose="020B0502040204020203" pitchFamily="34" charset="0"/>
            <a:ea typeface="Segoe UI" panose="020B0502040204020203" pitchFamily="34" charset="0"/>
            <a:cs typeface="Segoe UI" panose="020B0502040204020203" pitchFamily="34" charset="0"/>
          </a:endParaRPr>
        </a:p>
      </dsp:txBody>
      <dsp:txXfrm>
        <a:off x="3308172" y="2933559"/>
        <a:ext cx="2235690" cy="698994"/>
      </dsp:txXfrm>
    </dsp:sp>
    <dsp:sp modelId="{127EB263-5B88-452E-88C0-595E715501E4}">
      <dsp:nvSpPr>
        <dsp:cNvPr id="0" name=""/>
        <dsp:cNvSpPr/>
      </dsp:nvSpPr>
      <dsp:spPr>
        <a:xfrm>
          <a:off x="4021004" y="3477221"/>
          <a:ext cx="1215041" cy="232998"/>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endParaRPr lang="hu-HU" sz="1500" kern="1200"/>
        </a:p>
      </dsp:txBody>
      <dsp:txXfrm>
        <a:off x="4021004" y="3477221"/>
        <a:ext cx="1215041" cy="232998"/>
      </dsp:txXfrm>
    </dsp:sp>
    <dsp:sp modelId="{0ADCDBD6-5991-4E73-ADA8-7B95E8273DD7}">
      <dsp:nvSpPr>
        <dsp:cNvPr id="0" name=""/>
        <dsp:cNvSpPr/>
      </dsp:nvSpPr>
      <dsp:spPr>
        <a:xfrm>
          <a:off x="87921" y="4036417"/>
          <a:ext cx="1648825" cy="73323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98636" numCol="1" spcCol="1270" anchor="ctr" anchorCtr="0">
          <a:noAutofit/>
        </a:bodyPr>
        <a:lstStyle/>
        <a:p>
          <a:pPr marL="0" lvl="0" indent="0" algn="ctr" defTabSz="577850" rtl="0">
            <a:lnSpc>
              <a:spcPct val="90000"/>
            </a:lnSpc>
            <a:spcBef>
              <a:spcPct val="0"/>
            </a:spcBef>
            <a:spcAft>
              <a:spcPct val="35000"/>
            </a:spcAft>
            <a:buNone/>
          </a:pPr>
          <a:r>
            <a:rPr lang="ru-RU" sz="1300" b="1" kern="1200" dirty="0">
              <a:latin typeface="Segoe UI" panose="020B0502040204020203" pitchFamily="34" charset="0"/>
              <a:ea typeface="Segoe UI" panose="020B0502040204020203" pitchFamily="34" charset="0"/>
              <a:cs typeface="Segoe UI" panose="020B0502040204020203" pitchFamily="34" charset="0"/>
            </a:rPr>
            <a:t>Парламент (поправки в законы</a:t>
          </a:r>
          <a:r>
            <a:rPr lang="hu-HU" sz="1300" b="1" kern="1200" dirty="0">
              <a:latin typeface="Segoe UI" panose="020B0502040204020203" pitchFamily="34" charset="0"/>
              <a:ea typeface="Segoe UI" panose="020B0502040204020203" pitchFamily="34" charset="0"/>
              <a:cs typeface="Segoe UI" panose="020B0502040204020203" pitchFamily="34" charset="0"/>
            </a:rPr>
            <a:t>)</a:t>
          </a:r>
          <a:endParaRPr lang="hu-HU" sz="1300" kern="1200" dirty="0">
            <a:latin typeface="Segoe UI" panose="020B0502040204020203" pitchFamily="34" charset="0"/>
            <a:ea typeface="Segoe UI" panose="020B0502040204020203" pitchFamily="34" charset="0"/>
            <a:cs typeface="Segoe UI" panose="020B0502040204020203" pitchFamily="34" charset="0"/>
          </a:endParaRPr>
        </a:p>
      </dsp:txBody>
      <dsp:txXfrm>
        <a:off x="87921" y="4036417"/>
        <a:ext cx="1648825" cy="733230"/>
      </dsp:txXfrm>
    </dsp:sp>
    <dsp:sp modelId="{1420AE91-B4A5-40D8-B966-14D182CF3CFF}">
      <dsp:nvSpPr>
        <dsp:cNvPr id="0" name=""/>
        <dsp:cNvSpPr/>
      </dsp:nvSpPr>
      <dsp:spPr>
        <a:xfrm>
          <a:off x="507320" y="4597197"/>
          <a:ext cx="1215041" cy="232998"/>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endParaRPr lang="hu-HU" sz="1500" kern="1200"/>
        </a:p>
      </dsp:txBody>
      <dsp:txXfrm>
        <a:off x="507320" y="4597197"/>
        <a:ext cx="1215041" cy="232998"/>
      </dsp:txXfrm>
    </dsp:sp>
    <dsp:sp modelId="{B305EFA1-1D06-4801-B360-E0B1E17879EC}">
      <dsp:nvSpPr>
        <dsp:cNvPr id="0" name=""/>
        <dsp:cNvSpPr/>
      </dsp:nvSpPr>
      <dsp:spPr>
        <a:xfrm>
          <a:off x="2062944" y="4036417"/>
          <a:ext cx="1648825" cy="69899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98636" numCol="1" spcCol="1270" anchor="ctr" anchorCtr="0">
          <a:noAutofit/>
        </a:bodyPr>
        <a:lstStyle/>
        <a:p>
          <a:pPr marL="0" lvl="0" indent="0" algn="ctr" defTabSz="577850" rtl="0">
            <a:lnSpc>
              <a:spcPct val="90000"/>
            </a:lnSpc>
            <a:spcBef>
              <a:spcPct val="0"/>
            </a:spcBef>
            <a:spcAft>
              <a:spcPct val="35000"/>
            </a:spcAft>
            <a:buNone/>
          </a:pPr>
          <a:r>
            <a:rPr lang="ru-RU" sz="1300" b="1" kern="1200" dirty="0">
              <a:latin typeface="Segoe UI" panose="020B0502040204020203" pitchFamily="34" charset="0"/>
              <a:ea typeface="Segoe UI" panose="020B0502040204020203" pitchFamily="34" charset="0"/>
              <a:cs typeface="Segoe UI" panose="020B0502040204020203" pitchFamily="34" charset="0"/>
            </a:rPr>
            <a:t>разделы</a:t>
          </a:r>
          <a:r>
            <a:rPr lang="hu-HU" sz="1300" b="1" kern="1200" dirty="0">
              <a:latin typeface="Segoe UI" panose="020B0502040204020203" pitchFamily="34" charset="0"/>
              <a:ea typeface="Segoe UI" panose="020B0502040204020203" pitchFamily="34" charset="0"/>
              <a:cs typeface="Segoe UI" panose="020B0502040204020203" pitchFamily="34" charset="0"/>
            </a:rPr>
            <a:t> (</a:t>
          </a:r>
          <a:r>
            <a:rPr lang="ru-RU" sz="1300" b="1" kern="1200" dirty="0">
              <a:latin typeface="Segoe UI" panose="020B0502040204020203" pitchFamily="34" charset="0"/>
              <a:ea typeface="Segoe UI" panose="020B0502040204020203" pitchFamily="34" charset="0"/>
              <a:cs typeface="Segoe UI" panose="020B0502040204020203" pitchFamily="34" charset="0"/>
            </a:rPr>
            <a:t>изменения в пределах полномочий</a:t>
          </a:r>
          <a:r>
            <a:rPr lang="hu-HU" sz="1300" b="1" kern="1200" dirty="0">
              <a:latin typeface="Segoe UI" panose="020B0502040204020203" pitchFamily="34" charset="0"/>
              <a:ea typeface="Segoe UI" panose="020B0502040204020203" pitchFamily="34" charset="0"/>
              <a:cs typeface="Segoe UI" panose="020B0502040204020203" pitchFamily="34" charset="0"/>
            </a:rPr>
            <a:t>)</a:t>
          </a:r>
          <a:endParaRPr lang="hu-HU" sz="1300" kern="1200" dirty="0">
            <a:latin typeface="Segoe UI" panose="020B0502040204020203" pitchFamily="34" charset="0"/>
            <a:ea typeface="Segoe UI" panose="020B0502040204020203" pitchFamily="34" charset="0"/>
            <a:cs typeface="Segoe UI" panose="020B0502040204020203" pitchFamily="34" charset="0"/>
          </a:endParaRPr>
        </a:p>
      </dsp:txBody>
      <dsp:txXfrm>
        <a:off x="2062944" y="4036417"/>
        <a:ext cx="1648825" cy="698994"/>
      </dsp:txXfrm>
    </dsp:sp>
    <dsp:sp modelId="{364FFB4D-DE4F-4D6D-9F7F-D34BA402E3C6}">
      <dsp:nvSpPr>
        <dsp:cNvPr id="0" name=""/>
        <dsp:cNvSpPr/>
      </dsp:nvSpPr>
      <dsp:spPr>
        <a:xfrm>
          <a:off x="2482343" y="4580079"/>
          <a:ext cx="1215041" cy="232998"/>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endParaRPr lang="hu-HU" sz="1500" kern="1200"/>
        </a:p>
      </dsp:txBody>
      <dsp:txXfrm>
        <a:off x="2482343" y="4580079"/>
        <a:ext cx="1215041" cy="232998"/>
      </dsp:txXfrm>
    </dsp:sp>
    <dsp:sp modelId="{34DAEBEA-222A-4F83-B0FC-499320DC58EF}">
      <dsp:nvSpPr>
        <dsp:cNvPr id="0" name=""/>
        <dsp:cNvSpPr/>
      </dsp:nvSpPr>
      <dsp:spPr>
        <a:xfrm>
          <a:off x="4037966" y="4036417"/>
          <a:ext cx="2029484" cy="57873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98636" numCol="1" spcCol="1270" anchor="ctr" anchorCtr="0">
          <a:noAutofit/>
        </a:bodyPr>
        <a:lstStyle/>
        <a:p>
          <a:pPr marL="0" lvl="0" indent="0" algn="ctr" defTabSz="577850" rtl="0">
            <a:lnSpc>
              <a:spcPct val="90000"/>
            </a:lnSpc>
            <a:spcBef>
              <a:spcPct val="0"/>
            </a:spcBef>
            <a:spcAft>
              <a:spcPct val="35000"/>
            </a:spcAft>
            <a:buNone/>
          </a:pPr>
          <a:r>
            <a:rPr lang="ru-RU" sz="1300" b="1" kern="1200" dirty="0">
              <a:latin typeface="Segoe UI" panose="020B0502040204020203" pitchFamily="34" charset="0"/>
              <a:ea typeface="Segoe UI" panose="020B0502040204020203" pitchFamily="34" charset="0"/>
              <a:cs typeface="Segoe UI" panose="020B0502040204020203" pitchFamily="34" charset="0"/>
            </a:rPr>
            <a:t>Организации</a:t>
          </a:r>
          <a:r>
            <a:rPr lang="hu-HU" sz="1300" b="1" kern="1200" dirty="0">
              <a:latin typeface="Segoe UI" panose="020B0502040204020203" pitchFamily="34" charset="0"/>
              <a:ea typeface="Segoe UI" panose="020B0502040204020203" pitchFamily="34" charset="0"/>
              <a:cs typeface="Segoe UI" panose="020B0502040204020203" pitchFamily="34" charset="0"/>
            </a:rPr>
            <a:t> (</a:t>
          </a:r>
          <a:r>
            <a:rPr lang="ru-RU" sz="1300" b="1" kern="1200" dirty="0">
              <a:latin typeface="Segoe UI" panose="020B0502040204020203" pitchFamily="34" charset="0"/>
              <a:ea typeface="Segoe UI" panose="020B0502040204020203" pitchFamily="34" charset="0"/>
              <a:cs typeface="Segoe UI" panose="020B0502040204020203" pitchFamily="34" charset="0"/>
            </a:rPr>
            <a:t>изменения в пределах полномочий</a:t>
          </a:r>
          <a:r>
            <a:rPr lang="hu-HU" sz="1300" b="1" kern="1200" dirty="0">
              <a:latin typeface="Segoe UI" panose="020B0502040204020203" pitchFamily="34" charset="0"/>
              <a:ea typeface="Segoe UI" panose="020B0502040204020203" pitchFamily="34" charset="0"/>
              <a:cs typeface="Segoe UI" panose="020B0502040204020203" pitchFamily="34" charset="0"/>
            </a:rPr>
            <a:t>)</a:t>
          </a:r>
          <a:endParaRPr lang="hu-HU" sz="1300" kern="1200" dirty="0">
            <a:latin typeface="Segoe UI" panose="020B0502040204020203" pitchFamily="34" charset="0"/>
            <a:ea typeface="Segoe UI" panose="020B0502040204020203" pitchFamily="34" charset="0"/>
            <a:cs typeface="Segoe UI" panose="020B0502040204020203" pitchFamily="34" charset="0"/>
          </a:endParaRPr>
        </a:p>
      </dsp:txBody>
      <dsp:txXfrm>
        <a:off x="4037966" y="4036417"/>
        <a:ext cx="2029484" cy="578739"/>
      </dsp:txXfrm>
    </dsp:sp>
    <dsp:sp modelId="{1E98135F-C1B2-41D7-8B97-A87D52B2AE5B}">
      <dsp:nvSpPr>
        <dsp:cNvPr id="0" name=""/>
        <dsp:cNvSpPr/>
      </dsp:nvSpPr>
      <dsp:spPr>
        <a:xfrm>
          <a:off x="4647695" y="4519952"/>
          <a:ext cx="1215041" cy="232998"/>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endParaRPr lang="hu-HU" sz="1500" kern="1200"/>
        </a:p>
      </dsp:txBody>
      <dsp:txXfrm>
        <a:off x="4647695" y="4519952"/>
        <a:ext cx="1215041" cy="232998"/>
      </dsp:txXfrm>
    </dsp:sp>
    <dsp:sp modelId="{0114E927-CB93-4939-AAD8-E8A9B5B96A73}">
      <dsp:nvSpPr>
        <dsp:cNvPr id="0" name=""/>
        <dsp:cNvSpPr/>
      </dsp:nvSpPr>
      <dsp:spPr>
        <a:xfrm>
          <a:off x="6393648" y="4036417"/>
          <a:ext cx="2370465" cy="74666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98636" numCol="1" spcCol="1270" anchor="ctr" anchorCtr="0">
          <a:noAutofit/>
        </a:bodyPr>
        <a:lstStyle/>
        <a:p>
          <a:pPr marL="0" lvl="0" indent="0" algn="ctr" defTabSz="577850" rtl="0">
            <a:lnSpc>
              <a:spcPct val="90000"/>
            </a:lnSpc>
            <a:spcBef>
              <a:spcPct val="0"/>
            </a:spcBef>
            <a:spcAft>
              <a:spcPct val="35000"/>
            </a:spcAft>
            <a:buNone/>
          </a:pPr>
          <a:r>
            <a:rPr lang="ru-RU" sz="1300" b="1" kern="1200" dirty="0">
              <a:latin typeface="Segoe UI" panose="020B0502040204020203" pitchFamily="34" charset="0"/>
              <a:ea typeface="Segoe UI" panose="020B0502040204020203" pitchFamily="34" charset="0"/>
              <a:cs typeface="Segoe UI" panose="020B0502040204020203" pitchFamily="34" charset="0"/>
            </a:rPr>
            <a:t>Правительство </a:t>
          </a:r>
          <a:r>
            <a:rPr lang="hu-HU" sz="1300" b="1" kern="1200" dirty="0">
              <a:latin typeface="Segoe UI" panose="020B0502040204020203" pitchFamily="34" charset="0"/>
              <a:ea typeface="Segoe UI" panose="020B0502040204020203" pitchFamily="34" charset="0"/>
              <a:cs typeface="Segoe UI" panose="020B0502040204020203" pitchFamily="34" charset="0"/>
            </a:rPr>
            <a:t> (</a:t>
          </a:r>
          <a:r>
            <a:rPr lang="ru-RU" sz="1300" b="1" kern="1200" dirty="0">
              <a:latin typeface="Segoe UI" panose="020B0502040204020203" pitchFamily="34" charset="0"/>
              <a:ea typeface="Segoe UI" panose="020B0502040204020203" pitchFamily="34" charset="0"/>
              <a:cs typeface="Segoe UI" panose="020B0502040204020203" pitchFamily="34" charset="0"/>
            </a:rPr>
            <a:t>изменения через Постановление Правительства</a:t>
          </a:r>
          <a:r>
            <a:rPr lang="hu-HU" sz="1300" b="1" kern="1200" dirty="0">
              <a:latin typeface="Segoe UI" panose="020B0502040204020203" pitchFamily="34" charset="0"/>
              <a:ea typeface="Segoe UI" panose="020B0502040204020203" pitchFamily="34" charset="0"/>
              <a:cs typeface="Segoe UI" panose="020B0502040204020203" pitchFamily="34" charset="0"/>
            </a:rPr>
            <a:t>)</a:t>
          </a:r>
          <a:endParaRPr lang="hu-HU" sz="1300" kern="1200" dirty="0">
            <a:latin typeface="Segoe UI" panose="020B0502040204020203" pitchFamily="34" charset="0"/>
            <a:ea typeface="Segoe UI" panose="020B0502040204020203" pitchFamily="34" charset="0"/>
            <a:cs typeface="Segoe UI" panose="020B0502040204020203" pitchFamily="34" charset="0"/>
          </a:endParaRPr>
        </a:p>
      </dsp:txBody>
      <dsp:txXfrm>
        <a:off x="6393648" y="4036417"/>
        <a:ext cx="2370465" cy="746665"/>
      </dsp:txXfrm>
    </dsp:sp>
    <dsp:sp modelId="{AE9D09AD-D315-482E-9421-AE397D1F15C1}">
      <dsp:nvSpPr>
        <dsp:cNvPr id="0" name=""/>
        <dsp:cNvSpPr/>
      </dsp:nvSpPr>
      <dsp:spPr>
        <a:xfrm>
          <a:off x="7173867" y="4603915"/>
          <a:ext cx="1215041" cy="232998"/>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endParaRPr lang="hu-HU" sz="1500" kern="1200"/>
        </a:p>
      </dsp:txBody>
      <dsp:txXfrm>
        <a:off x="7173867" y="4603915"/>
        <a:ext cx="1215041" cy="2329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4E5ED-3BDF-4CA0-9A9C-31EB1968B568}">
      <dsp:nvSpPr>
        <dsp:cNvPr id="0" name=""/>
        <dsp:cNvSpPr/>
      </dsp:nvSpPr>
      <dsp:spPr>
        <a:xfrm>
          <a:off x="-150559" y="0"/>
          <a:ext cx="5040560" cy="5040560"/>
        </a:xfrm>
        <a:prstGeom prst="pie">
          <a:avLst>
            <a:gd name="adj1" fmla="val 5400000"/>
            <a:gd name="adj2" fmla="val 1620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8A0D36-86AD-41C2-A541-0F08901E2341}">
      <dsp:nvSpPr>
        <dsp:cNvPr id="0" name=""/>
        <dsp:cNvSpPr/>
      </dsp:nvSpPr>
      <dsp:spPr>
        <a:xfrm>
          <a:off x="2369720" y="0"/>
          <a:ext cx="6192688" cy="504056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noProof="0" dirty="0">
              <a:latin typeface="Segoe UI" panose="020B0502040204020203" pitchFamily="34" charset="0"/>
              <a:ea typeface="Segoe UI" panose="020B0502040204020203" pitchFamily="34" charset="0"/>
              <a:cs typeface="Segoe UI" panose="020B0502040204020203" pitchFamily="34" charset="0"/>
            </a:rPr>
            <a:t>Уровень общегосударственного управления</a:t>
          </a:r>
          <a:endParaRPr lang="en-US" sz="1600" b="1"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2369720" y="0"/>
        <a:ext cx="3096344" cy="1512171"/>
      </dsp:txXfrm>
    </dsp:sp>
    <dsp:sp modelId="{A0562579-61DA-4694-875A-1D66D75A22DC}">
      <dsp:nvSpPr>
        <dsp:cNvPr id="0" name=""/>
        <dsp:cNvSpPr/>
      </dsp:nvSpPr>
      <dsp:spPr>
        <a:xfrm>
          <a:off x="794544" y="1276682"/>
          <a:ext cx="3276360" cy="3747337"/>
        </a:xfrm>
        <a:prstGeom prst="pie">
          <a:avLst>
            <a:gd name="adj1" fmla="val 5400000"/>
            <a:gd name="adj2" fmla="val 1620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A7B55B-AD24-46CB-B84C-DA9F650AA242}">
      <dsp:nvSpPr>
        <dsp:cNvPr id="0" name=""/>
        <dsp:cNvSpPr/>
      </dsp:nvSpPr>
      <dsp:spPr>
        <a:xfrm>
          <a:off x="2401302" y="1293222"/>
          <a:ext cx="6192688" cy="374733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noProof="0" dirty="0">
              <a:latin typeface="Segoe UI" panose="020B0502040204020203" pitchFamily="34" charset="0"/>
              <a:ea typeface="Segoe UI" panose="020B0502040204020203" pitchFamily="34" charset="0"/>
              <a:cs typeface="Segoe UI" panose="020B0502040204020203" pitchFamily="34" charset="0"/>
            </a:rPr>
            <a:t>Подразделы </a:t>
          </a:r>
        </a:p>
        <a:p>
          <a:pPr marL="0" lvl="0" indent="0" algn="ctr" defTabSz="711200">
            <a:lnSpc>
              <a:spcPct val="90000"/>
            </a:lnSpc>
            <a:spcBef>
              <a:spcPct val="0"/>
            </a:spcBef>
            <a:spcAft>
              <a:spcPct val="35000"/>
            </a:spcAft>
            <a:buNone/>
          </a:pPr>
          <a:r>
            <a:rPr lang="ru-RU" sz="1600" b="1" kern="1200" noProof="0" dirty="0">
              <a:latin typeface="Segoe UI" panose="020B0502040204020203" pitchFamily="34" charset="0"/>
              <a:ea typeface="Segoe UI" panose="020B0502040204020203" pitchFamily="34" charset="0"/>
              <a:cs typeface="Segoe UI" panose="020B0502040204020203" pitchFamily="34" charset="0"/>
            </a:rPr>
            <a:t>общегосударственного управления</a:t>
          </a:r>
          <a:endParaRPr lang="en-US" sz="1600" b="1"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2401302" y="1293222"/>
        <a:ext cx="3096344" cy="1729540"/>
      </dsp:txXfrm>
    </dsp:sp>
    <dsp:sp modelId="{C1256F7B-1AB2-4F2D-A6AE-2504202B5C2C}">
      <dsp:nvSpPr>
        <dsp:cNvPr id="0" name=""/>
        <dsp:cNvSpPr/>
      </dsp:nvSpPr>
      <dsp:spPr>
        <a:xfrm>
          <a:off x="1645135" y="3496889"/>
          <a:ext cx="1512166" cy="1512166"/>
        </a:xfrm>
        <a:prstGeom prst="pie">
          <a:avLst>
            <a:gd name="adj1" fmla="val 5400000"/>
            <a:gd name="adj2" fmla="val 1620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109DFE-79A5-4DBD-A9D2-A7C6DFB4F4B3}">
      <dsp:nvSpPr>
        <dsp:cNvPr id="0" name=""/>
        <dsp:cNvSpPr/>
      </dsp:nvSpPr>
      <dsp:spPr>
        <a:xfrm>
          <a:off x="2396101" y="3528393"/>
          <a:ext cx="6192688" cy="151216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noProof="0" dirty="0">
              <a:latin typeface="Segoe UI" panose="020B0502040204020203" pitchFamily="34" charset="0"/>
              <a:ea typeface="Segoe UI" panose="020B0502040204020203" pitchFamily="34" charset="0"/>
              <a:cs typeface="Segoe UI" panose="020B0502040204020203" pitchFamily="34" charset="0"/>
            </a:rPr>
            <a:t>Подразделы местного уровня </a:t>
          </a:r>
          <a:r>
            <a:rPr lang="ru-RU" sz="1600" b="1" kern="1200" noProof="0" dirty="0" err="1">
              <a:latin typeface="Segoe UI" panose="020B0502040204020203" pitchFamily="34" charset="0"/>
              <a:ea typeface="Segoe UI" panose="020B0502040204020203" pitchFamily="34" charset="0"/>
              <a:cs typeface="Segoe UI" panose="020B0502040204020203" pitchFamily="34" charset="0"/>
            </a:rPr>
            <a:t>госуправления</a:t>
          </a:r>
          <a:endParaRPr lang="en-US" sz="1600" b="1"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2396101" y="3528393"/>
        <a:ext cx="3096344" cy="1512166"/>
      </dsp:txXfrm>
    </dsp:sp>
    <dsp:sp modelId="{08C3C3DB-BF79-40F0-BBD6-9ADD9DC44D76}">
      <dsp:nvSpPr>
        <dsp:cNvPr id="0" name=""/>
        <dsp:cNvSpPr/>
      </dsp:nvSpPr>
      <dsp:spPr>
        <a:xfrm>
          <a:off x="5164944" y="0"/>
          <a:ext cx="3698582" cy="151217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ru-RU" sz="1400" kern="1200" noProof="0" dirty="0">
              <a:latin typeface="Segoe UI" panose="020B0502040204020203" pitchFamily="34" charset="0"/>
              <a:ea typeface="Segoe UI" panose="020B0502040204020203" pitchFamily="34" charset="0"/>
              <a:cs typeface="Segoe UI" panose="020B0502040204020203" pitchFamily="34" charset="0"/>
            </a:rPr>
            <a:t>Ограничен бюджетными правилами и национальным правом</a:t>
          </a:r>
          <a:endParaRPr lang="en-US" sz="1400"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5164944" y="0"/>
        <a:ext cx="3698582" cy="1512171"/>
      </dsp:txXfrm>
    </dsp:sp>
    <dsp:sp modelId="{06ED40FF-95B2-4EA0-B0DE-6D0F312C7CD2}">
      <dsp:nvSpPr>
        <dsp:cNvPr id="0" name=""/>
        <dsp:cNvSpPr/>
      </dsp:nvSpPr>
      <dsp:spPr>
        <a:xfrm>
          <a:off x="5077519" y="1224133"/>
          <a:ext cx="3523732" cy="226824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ru-RU" sz="1400" b="1" u="none" kern="1200" noProof="0" dirty="0">
              <a:latin typeface="Segoe UI" panose="020B0502040204020203" pitchFamily="34" charset="0"/>
              <a:ea typeface="Segoe UI" panose="020B0502040204020203" pitchFamily="34" charset="0"/>
              <a:cs typeface="Segoe UI" panose="020B0502040204020203" pitchFamily="34" charset="0"/>
            </a:rPr>
            <a:t>Местные органы власти</a:t>
          </a:r>
          <a:r>
            <a:rPr lang="en-US" sz="1400" b="1" u="none" kern="1200" noProof="0" dirty="0">
              <a:latin typeface="Segoe UI" panose="020B0502040204020203" pitchFamily="34" charset="0"/>
              <a:ea typeface="Segoe UI" panose="020B0502040204020203" pitchFamily="34" charset="0"/>
              <a:cs typeface="Segoe UI" panose="020B0502040204020203" pitchFamily="34" charset="0"/>
            </a:rPr>
            <a:t>: </a:t>
          </a:r>
          <a:br>
            <a:rPr lang="en-US" sz="1400" b="1" u="none" kern="1200" noProof="0" dirty="0">
              <a:latin typeface="Segoe UI" panose="020B0502040204020203" pitchFamily="34" charset="0"/>
              <a:ea typeface="Segoe UI" panose="020B0502040204020203" pitchFamily="34" charset="0"/>
              <a:cs typeface="Segoe UI" panose="020B0502040204020203" pitchFamily="34" charset="0"/>
            </a:rPr>
          </a:br>
          <a:r>
            <a:rPr lang="ru-RU" sz="1400" kern="1200" noProof="0" dirty="0">
              <a:latin typeface="Segoe UI" panose="020B0502040204020203" pitchFamily="34" charset="0"/>
              <a:ea typeface="Segoe UI" panose="020B0502040204020203" pitchFamily="34" charset="0"/>
              <a:cs typeface="Segoe UI" panose="020B0502040204020203" pitchFamily="34" charset="0"/>
            </a:rPr>
            <a:t>по разрешению Правительства</a:t>
          </a:r>
          <a:endParaRPr lang="en-US" sz="1400" kern="1200" noProof="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622300">
            <a:lnSpc>
              <a:spcPct val="90000"/>
            </a:lnSpc>
            <a:spcBef>
              <a:spcPct val="0"/>
            </a:spcBef>
            <a:spcAft>
              <a:spcPct val="15000"/>
            </a:spcAft>
            <a:buChar char="•"/>
          </a:pPr>
          <a:r>
            <a:rPr lang="ru-RU" sz="1400" b="1" u="none" kern="1200" noProof="0" dirty="0">
              <a:latin typeface="Segoe UI" panose="020B0502040204020203" pitchFamily="34" charset="0"/>
              <a:ea typeface="Segoe UI" panose="020B0502040204020203" pitchFamily="34" charset="0"/>
              <a:cs typeface="Segoe UI" panose="020B0502040204020203" pitchFamily="34" charset="0"/>
            </a:rPr>
            <a:t>Бизнес-корпорации и прочие организации </a:t>
          </a:r>
          <a:r>
            <a:rPr lang="hu-HU" sz="1400" b="1" u="none" kern="1200" noProof="0" dirty="0">
              <a:latin typeface="Segoe UI" panose="020B0502040204020203" pitchFamily="34" charset="0"/>
              <a:ea typeface="Segoe UI" panose="020B0502040204020203" pitchFamily="34" charset="0"/>
              <a:cs typeface="Segoe UI" panose="020B0502040204020203" pitchFamily="34" charset="0"/>
            </a:rPr>
            <a:t>ESA</a:t>
          </a:r>
          <a:r>
            <a:rPr lang="ru-RU" sz="1400" b="1" u="none" kern="1200" noProof="0" dirty="0">
              <a:latin typeface="Segoe UI" panose="020B0502040204020203" pitchFamily="34" charset="0"/>
              <a:ea typeface="Segoe UI" panose="020B0502040204020203" pitchFamily="34" charset="0"/>
              <a:cs typeface="Segoe UI" panose="020B0502040204020203" pitchFamily="34" charset="0"/>
            </a:rPr>
            <a:t>, отнесённые к госсектору по классификации</a:t>
          </a:r>
          <a:r>
            <a:rPr lang="hu-HU" sz="1400" b="1" u="none" kern="1200" noProof="0" dirty="0">
              <a:latin typeface="Segoe UI" panose="020B0502040204020203" pitchFamily="34" charset="0"/>
              <a:ea typeface="Segoe UI" panose="020B0502040204020203" pitchFamily="34" charset="0"/>
              <a:cs typeface="Segoe UI" panose="020B0502040204020203" pitchFamily="34" charset="0"/>
            </a:rPr>
            <a:t>:                     </a:t>
          </a:r>
          <a:r>
            <a:rPr lang="ru-RU" sz="1400" kern="1200" noProof="0" dirty="0">
              <a:latin typeface="Segoe UI" panose="020B0502040204020203" pitchFamily="34" charset="0"/>
              <a:ea typeface="Segoe UI" panose="020B0502040204020203" pitchFamily="34" charset="0"/>
              <a:cs typeface="Segoe UI" panose="020B0502040204020203" pitchFamily="34" charset="0"/>
            </a:rPr>
            <a:t>по разрешению министра финансов</a:t>
          </a:r>
          <a:endParaRPr lang="en-US" sz="1400" b="1" u="none"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5077519" y="1224133"/>
        <a:ext cx="3523732" cy="2268249"/>
      </dsp:txXfrm>
    </dsp:sp>
    <dsp:sp modelId="{58440E0F-267F-47A8-82CE-39CB7E9CA6C8}">
      <dsp:nvSpPr>
        <dsp:cNvPr id="0" name=""/>
        <dsp:cNvSpPr/>
      </dsp:nvSpPr>
      <dsp:spPr>
        <a:xfrm>
          <a:off x="5253453" y="3496889"/>
          <a:ext cx="3521564" cy="151216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ru-RU" sz="1400" kern="1200" noProof="0" dirty="0">
              <a:latin typeface="Segoe UI" panose="020B0502040204020203" pitchFamily="34" charset="0"/>
              <a:ea typeface="Segoe UI" panose="020B0502040204020203" pitchFamily="34" charset="0"/>
              <a:cs typeface="Segoe UI" panose="020B0502040204020203" pitchFamily="34" charset="0"/>
            </a:rPr>
            <a:t>по разрешению министра финансов</a:t>
          </a:r>
          <a:endParaRPr lang="en-US" sz="1400"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5253453" y="3496889"/>
        <a:ext cx="3521564" cy="151216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image" Target="../media/image21.png"/></Relationships>
</file>

<file path=ppt/drawings/drawing1.xml><?xml version="1.0" encoding="utf-8"?>
<c:userShapes xmlns:c="http://schemas.openxmlformats.org/drawingml/2006/chart">
  <cdr:relSizeAnchor xmlns:cdr="http://schemas.openxmlformats.org/drawingml/2006/chartDrawing">
    <cdr:from>
      <cdr:x>0.82408</cdr:x>
      <cdr:y>0.63114</cdr:y>
    </cdr:from>
    <cdr:to>
      <cdr:x>0.90539</cdr:x>
      <cdr:y>0.69222</cdr:y>
    </cdr:to>
    <cdr:sp macro="" textlink="">
      <cdr:nvSpPr>
        <cdr:cNvPr id="6" name="Szövegdoboz 5"/>
        <cdr:cNvSpPr txBox="1"/>
      </cdr:nvSpPr>
      <cdr:spPr>
        <a:xfrm xmlns:a="http://schemas.openxmlformats.org/drawingml/2006/main">
          <a:off x="7663626" y="3831813"/>
          <a:ext cx="756183" cy="3708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hu-HU" sz="1100"/>
        </a:p>
      </cdr:txBody>
    </cdr:sp>
  </cdr:relSizeAnchor>
  <cdr:relSizeAnchor xmlns:cdr="http://schemas.openxmlformats.org/drawingml/2006/chartDrawing">
    <cdr:from>
      <cdr:x>0.79984</cdr:x>
      <cdr:y>0.63593</cdr:y>
    </cdr:from>
    <cdr:to>
      <cdr:x>0.92416</cdr:x>
      <cdr:y>0.69581</cdr:y>
    </cdr:to>
    <cdr:sp macro="" textlink="">
      <cdr:nvSpPr>
        <cdr:cNvPr id="7" name="Szövegdoboz 6"/>
        <cdr:cNvSpPr txBox="1"/>
      </cdr:nvSpPr>
      <cdr:spPr>
        <a:xfrm xmlns:a="http://schemas.openxmlformats.org/drawingml/2006/main">
          <a:off x="7438225" y="3860898"/>
          <a:ext cx="1156088" cy="363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hu-HU" sz="1200" b="1">
              <a:solidFill>
                <a:schemeClr val="bg1"/>
              </a:solidFill>
            </a:rPr>
            <a:t>1027,3 </a:t>
          </a:r>
          <a:r>
            <a:rPr lang="hu-HU" sz="1200" b="1" dirty="0">
              <a:solidFill>
                <a:schemeClr val="bg1"/>
              </a:solidFill>
            </a:rPr>
            <a:t>Mrd Ft</a:t>
          </a:r>
        </a:p>
      </cdr:txBody>
    </cdr:sp>
  </cdr:relSizeAnchor>
  <cdr:relSizeAnchor xmlns:cdr="http://schemas.openxmlformats.org/drawingml/2006/chartDrawing">
    <cdr:from>
      <cdr:x>0.33065</cdr:x>
      <cdr:y>0.01351</cdr:y>
    </cdr:from>
    <cdr:to>
      <cdr:x>0.98725</cdr:x>
      <cdr:y>0.26652</cdr:y>
    </cdr:to>
    <cdr:sp macro="" textlink="">
      <cdr:nvSpPr>
        <cdr:cNvPr id="8" name="Szövegdoboz 7"/>
        <cdr:cNvSpPr txBox="1"/>
      </cdr:nvSpPr>
      <cdr:spPr>
        <a:xfrm xmlns:a="http://schemas.openxmlformats.org/drawingml/2006/main">
          <a:off x="2952328" y="72008"/>
          <a:ext cx="5862779" cy="1348173"/>
        </a:xfrm>
        <a:prstGeom xmlns:a="http://schemas.openxmlformats.org/drawingml/2006/main" prst="rect">
          <a:avLst/>
        </a:prstGeom>
      </cdr:spPr>
      <cdr:txBody>
        <a:bodyPr xmlns:a="http://schemas.openxmlformats.org/drawingml/2006/main" vertOverflow="clip" wrap="square" rtlCol="0" anchor="ctr" anchorCtr="0"/>
        <a:lstStyle xmlns:a="http://schemas.openxmlformats.org/drawingml/2006/main"/>
        <a:p xmlns:a="http://schemas.openxmlformats.org/drawingml/2006/main">
          <a:pPr algn="just">
            <a:spcBef>
              <a:spcPts val="600"/>
            </a:spcBef>
            <a:spcAft>
              <a:spcPts val="600"/>
            </a:spcAft>
          </a:pPr>
          <a:r>
            <a:rPr lang="ru-RU" sz="1200" b="1" dirty="0">
              <a:latin typeface="Segoe UI" panose="020B0502040204020203" pitchFamily="34" charset="0"/>
              <a:ea typeface="Segoe UI" panose="020B0502040204020203" pitchFamily="34" charset="0"/>
              <a:cs typeface="Segoe UI" panose="020B0502040204020203" pitchFamily="34" charset="0"/>
            </a:rPr>
            <a:t>Главная задача правительства – дальнейшее сокращение трудозатрат и повышение привлекательности системы налогообложения в целях повышения занятости и развития предпринимательства</a:t>
          </a:r>
          <a:r>
            <a:rPr lang="en-US" sz="1200" b="1" dirty="0">
              <a:latin typeface="Segoe UI" panose="020B0502040204020203" pitchFamily="34" charset="0"/>
              <a:ea typeface="Segoe UI" panose="020B0502040204020203" pitchFamily="34" charset="0"/>
              <a:cs typeface="Segoe UI" panose="020B0502040204020203" pitchFamily="34" charset="0"/>
            </a:rPr>
            <a:t>.</a:t>
          </a:r>
          <a:endParaRPr lang="hu-HU" sz="1200" b="1" dirty="0">
            <a:latin typeface="Segoe UI" panose="020B0502040204020203" pitchFamily="34" charset="0"/>
            <a:ea typeface="Segoe UI" panose="020B0502040204020203" pitchFamily="34" charset="0"/>
            <a:cs typeface="Segoe UI" panose="020B0502040204020203" pitchFamily="34" charset="0"/>
          </a:endParaRPr>
        </a:p>
        <a:p xmlns:a="http://schemas.openxmlformats.org/drawingml/2006/main">
          <a:pPr algn="just">
            <a:spcBef>
              <a:spcPts val="600"/>
            </a:spcBef>
            <a:spcAft>
              <a:spcPts val="600"/>
            </a:spcAft>
          </a:pPr>
          <a:r>
            <a:rPr lang="ru-RU" sz="1200" b="1" dirty="0">
              <a:latin typeface="Segoe UI" panose="020B0502040204020203" pitchFamily="34" charset="0"/>
              <a:ea typeface="Segoe UI" panose="020B0502040204020203" pitchFamily="34" charset="0"/>
              <a:cs typeface="Segoe UI" panose="020B0502040204020203" pitchFamily="34" charset="0"/>
            </a:rPr>
            <a:t>В</a:t>
          </a:r>
          <a:r>
            <a:rPr lang="en-US" sz="1200" b="1" dirty="0">
              <a:latin typeface="Segoe UI" panose="020B0502040204020203" pitchFamily="34" charset="0"/>
              <a:ea typeface="Segoe UI" panose="020B0502040204020203" pitchFamily="34" charset="0"/>
              <a:cs typeface="Segoe UI" panose="020B0502040204020203" pitchFamily="34" charset="0"/>
            </a:rPr>
            <a:t> 2019</a:t>
          </a:r>
          <a:r>
            <a:rPr lang="ru-RU" sz="1200" b="1" dirty="0">
              <a:latin typeface="Segoe UI" panose="020B0502040204020203" pitchFamily="34" charset="0"/>
              <a:ea typeface="Segoe UI" panose="020B0502040204020203" pitchFamily="34" charset="0"/>
              <a:cs typeface="Segoe UI" panose="020B0502040204020203" pitchFamily="34" charset="0"/>
            </a:rPr>
            <a:t> году будет также прекращена практика пенсионных и социальных отчислений </a:t>
          </a:r>
          <a:r>
            <a:rPr lang="en-US" sz="1200" b="1" dirty="0">
              <a:latin typeface="Segoe UI" panose="020B0502040204020203" pitchFamily="34" charset="0"/>
              <a:ea typeface="Segoe UI" panose="020B0502040204020203" pitchFamily="34" charset="0"/>
              <a:cs typeface="Segoe UI" panose="020B0502040204020203" pitchFamily="34" charset="0"/>
            </a:rPr>
            <a:t> </a:t>
          </a:r>
          <a:r>
            <a:rPr lang="ru-RU" sz="1200" b="1" dirty="0">
              <a:latin typeface="Segoe UI" panose="020B0502040204020203" pitchFamily="34" charset="0"/>
              <a:ea typeface="Segoe UI" panose="020B0502040204020203" pitchFamily="34" charset="0"/>
              <a:cs typeface="Segoe UI" panose="020B0502040204020203" pitchFamily="34" charset="0"/>
            </a:rPr>
            <a:t>на пенсионеров, эта мера составит 45 млрд. форинтов для бюджета</a:t>
          </a:r>
          <a:r>
            <a:rPr lang="en-US" sz="1200" b="1" dirty="0">
              <a:latin typeface="Segoe UI" panose="020B0502040204020203" pitchFamily="34" charset="0"/>
              <a:ea typeface="Segoe UI" panose="020B0502040204020203" pitchFamily="34" charset="0"/>
              <a:cs typeface="Segoe UI" panose="020B0502040204020203" pitchFamily="34" charset="0"/>
            </a:rPr>
            <a:t>.</a:t>
          </a:r>
          <a:endParaRPr lang="hu-HU" sz="1200" dirty="0">
            <a:latin typeface="Segoe UI" panose="020B0502040204020203" pitchFamily="34" charset="0"/>
            <a:ea typeface="Segoe UI" panose="020B0502040204020203" pitchFamily="34" charset="0"/>
            <a:cs typeface="Segoe UI" panose="020B0502040204020203" pitchFamily="34" charset="0"/>
          </a:endParaRPr>
        </a:p>
      </cdr:txBody>
    </cdr:sp>
  </cdr:relSizeAnchor>
  <cdr:relSizeAnchor xmlns:cdr="http://schemas.openxmlformats.org/drawingml/2006/chartDrawing">
    <cdr:from>
      <cdr:x>0.33065</cdr:x>
      <cdr:y>0.27027</cdr:y>
    </cdr:from>
    <cdr:to>
      <cdr:x>0.43056</cdr:x>
      <cdr:y>0.42994</cdr:y>
    </cdr:to>
    <cdr:sp macro="" textlink="">
      <cdr:nvSpPr>
        <cdr:cNvPr id="9" name="Ellipszis 8"/>
        <cdr:cNvSpPr/>
      </cdr:nvSpPr>
      <cdr:spPr>
        <a:xfrm xmlns:a="http://schemas.openxmlformats.org/drawingml/2006/main">
          <a:off x="2952328" y="1440160"/>
          <a:ext cx="892139" cy="850815"/>
        </a:xfrm>
        <a:prstGeom xmlns:a="http://schemas.openxmlformats.org/drawingml/2006/main" prst="ellipse">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hu-HU"/>
        </a:p>
      </cdr:txBody>
    </cdr:sp>
  </cdr:relSizeAnchor>
  <cdr:relSizeAnchor xmlns:cdr="http://schemas.openxmlformats.org/drawingml/2006/chartDrawing">
    <cdr:from>
      <cdr:x>0.56804</cdr:x>
      <cdr:y>0.38746</cdr:y>
    </cdr:from>
    <cdr:to>
      <cdr:x>0.68418</cdr:x>
      <cdr:y>0.56535</cdr:y>
    </cdr:to>
    <cdr:sp macro="" textlink="">
      <cdr:nvSpPr>
        <cdr:cNvPr id="10" name="Ellipszis 9"/>
        <cdr:cNvSpPr/>
      </cdr:nvSpPr>
      <cdr:spPr>
        <a:xfrm xmlns:a="http://schemas.openxmlformats.org/drawingml/2006/main">
          <a:off x="5541924" y="2399572"/>
          <a:ext cx="1133078" cy="1101700"/>
        </a:xfrm>
        <a:prstGeom xmlns:a="http://schemas.openxmlformats.org/drawingml/2006/main" prst="ellipse">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hu-HU"/>
        </a:p>
      </cdr:txBody>
    </cdr:sp>
  </cdr:relSizeAnchor>
  <cdr:relSizeAnchor xmlns:cdr="http://schemas.openxmlformats.org/drawingml/2006/chartDrawing">
    <cdr:from>
      <cdr:x>0.81245</cdr:x>
      <cdr:y>0.50533</cdr:y>
    </cdr:from>
    <cdr:to>
      <cdr:x>0.94794</cdr:x>
      <cdr:y>0.71286</cdr:y>
    </cdr:to>
    <cdr:sp macro="" textlink="">
      <cdr:nvSpPr>
        <cdr:cNvPr id="11" name="Ellipszis 10"/>
        <cdr:cNvSpPr/>
      </cdr:nvSpPr>
      <cdr:spPr>
        <a:xfrm xmlns:a="http://schemas.openxmlformats.org/drawingml/2006/main">
          <a:off x="7926341" y="3129594"/>
          <a:ext cx="1321859" cy="1285266"/>
        </a:xfrm>
        <a:prstGeom xmlns:a="http://schemas.openxmlformats.org/drawingml/2006/main" prst="ellipse">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hu-HU"/>
        </a:p>
      </cdr:txBody>
    </cdr:sp>
  </cdr:relSizeAnchor>
  <cdr:relSizeAnchor xmlns:cdr="http://schemas.openxmlformats.org/drawingml/2006/chartDrawing">
    <cdr:from>
      <cdr:x>0.3158</cdr:x>
      <cdr:y>0.32468</cdr:y>
    </cdr:from>
    <cdr:to>
      <cdr:x>0.45418</cdr:x>
      <cdr:y>0.37698</cdr:y>
    </cdr:to>
    <cdr:sp macro="" textlink="">
      <cdr:nvSpPr>
        <cdr:cNvPr id="2" name="Szövegdoboz 1"/>
        <cdr:cNvSpPr txBox="1"/>
      </cdr:nvSpPr>
      <cdr:spPr>
        <a:xfrm xmlns:a="http://schemas.openxmlformats.org/drawingml/2006/main">
          <a:off x="2819764" y="1800200"/>
          <a:ext cx="1235594" cy="2900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hu-HU"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413,3 </a:t>
          </a:r>
          <a:r>
            <a:rPr lang="ru-RU"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млрд. форинтов</a:t>
          </a:r>
          <a:endParaRPr lang="hu-HU"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cdr:txBody>
    </cdr:sp>
  </cdr:relSizeAnchor>
  <cdr:relSizeAnchor xmlns:cdr="http://schemas.openxmlformats.org/drawingml/2006/chartDrawing">
    <cdr:from>
      <cdr:x>0.55773</cdr:x>
      <cdr:y>0.44156</cdr:y>
    </cdr:from>
    <cdr:to>
      <cdr:x>0.69483</cdr:x>
      <cdr:y>0.51538</cdr:y>
    </cdr:to>
    <cdr:sp macro="" textlink="">
      <cdr:nvSpPr>
        <cdr:cNvPr id="12" name="Szövegdoboz 1"/>
        <cdr:cNvSpPr txBox="1"/>
      </cdr:nvSpPr>
      <cdr:spPr>
        <a:xfrm xmlns:a="http://schemas.openxmlformats.org/drawingml/2006/main">
          <a:off x="4980004" y="2448272"/>
          <a:ext cx="1224136" cy="4093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u-HU"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648,9 </a:t>
          </a:r>
          <a:r>
            <a:rPr lang="ru-RU"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млрд. форинтов</a:t>
          </a:r>
          <a:endParaRPr lang="hu-HU"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cdr:txBody>
    </cdr:sp>
  </cdr:relSizeAnchor>
  <cdr:relSizeAnchor xmlns:cdr="http://schemas.openxmlformats.org/drawingml/2006/chartDrawing">
    <cdr:from>
      <cdr:x>0.82258</cdr:x>
      <cdr:y>0.58108</cdr:y>
    </cdr:from>
    <cdr:to>
      <cdr:x>0.95161</cdr:x>
      <cdr:y>0.64875</cdr:y>
    </cdr:to>
    <cdr:sp macro="" textlink="">
      <cdr:nvSpPr>
        <cdr:cNvPr id="13" name="Szövegdoboz 1"/>
        <cdr:cNvSpPr txBox="1"/>
      </cdr:nvSpPr>
      <cdr:spPr>
        <a:xfrm xmlns:a="http://schemas.openxmlformats.org/drawingml/2006/main">
          <a:off x="7344816" y="3096344"/>
          <a:ext cx="1152128" cy="3605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u-HU"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756,6 </a:t>
          </a:r>
          <a:r>
            <a:rPr lang="ru-RU"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млрд. форинтов</a:t>
          </a:r>
          <a:endParaRPr lang="hu-HU"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0.25203</cdr:x>
      <cdr:y>0.65789</cdr:y>
    </cdr:from>
    <cdr:to>
      <cdr:x>0.66095</cdr:x>
      <cdr:y>0.66268</cdr:y>
    </cdr:to>
    <cdr:cxnSp macro="">
      <cdr:nvCxnSpPr>
        <cdr:cNvPr id="3" name="Egyenes összekötő 2">
          <a:extLst xmlns:a="http://schemas.openxmlformats.org/drawingml/2006/main">
            <a:ext uri="{FF2B5EF4-FFF2-40B4-BE49-F238E27FC236}">
              <a16:creationId xmlns:a16="http://schemas.microsoft.com/office/drawing/2014/main" id="{B4B4A10F-0819-4C77-9395-1B4474AD813B}"/>
            </a:ext>
          </a:extLst>
        </cdr:cNvPr>
        <cdr:cNvCxnSpPr/>
      </cdr:nvCxnSpPr>
      <cdr:spPr>
        <a:xfrm xmlns:a="http://schemas.openxmlformats.org/drawingml/2006/main" flipV="1">
          <a:off x="2232247" y="3600400"/>
          <a:ext cx="3621798" cy="26214"/>
        </a:xfrm>
        <a:prstGeom xmlns:a="http://schemas.openxmlformats.org/drawingml/2006/main" prst="line">
          <a:avLst/>
        </a:prstGeom>
        <a:ln xmlns:a="http://schemas.openxmlformats.org/drawingml/2006/main" w="9525">
          <a:solidFill>
            <a:srgbClr val="FF0000"/>
          </a:solidFill>
          <a:prstDash val="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0.55357</cdr:x>
      <cdr:y>0.14475</cdr:y>
    </cdr:from>
    <cdr:to>
      <cdr:x>0.56911</cdr:x>
      <cdr:y>0.65789</cdr:y>
    </cdr:to>
    <cdr:sp macro="" textlink="">
      <cdr:nvSpPr>
        <cdr:cNvPr id="4" name="Bal oldali kapcsos zárójel 3"/>
        <cdr:cNvSpPr/>
      </cdr:nvSpPr>
      <cdr:spPr>
        <a:xfrm xmlns:a="http://schemas.openxmlformats.org/drawingml/2006/main">
          <a:off x="4902961" y="792160"/>
          <a:ext cx="137598" cy="2808240"/>
        </a:xfrm>
        <a:prstGeom xmlns:a="http://schemas.openxmlformats.org/drawingml/2006/main" prst="leftBrac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hu-HU"/>
        </a:p>
      </cdr:txBody>
    </cdr:sp>
  </cdr:relSizeAnchor>
  <cdr:relSizeAnchor xmlns:cdr="http://schemas.openxmlformats.org/drawingml/2006/chartDrawing">
    <cdr:from>
      <cdr:x>0.40266</cdr:x>
      <cdr:y>0.2982</cdr:y>
    </cdr:from>
    <cdr:to>
      <cdr:x>0.638</cdr:x>
      <cdr:y>0.43593</cdr:y>
    </cdr:to>
    <cdr:sp macro="" textlink="">
      <cdr:nvSpPr>
        <cdr:cNvPr id="5" name="Szövegdoboz 4"/>
        <cdr:cNvSpPr txBox="1"/>
      </cdr:nvSpPr>
      <cdr:spPr>
        <a:xfrm xmlns:a="http://schemas.openxmlformats.org/drawingml/2006/main">
          <a:off x="3744561" y="1810477"/>
          <a:ext cx="2188569" cy="8361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hu-HU" sz="1100"/>
        </a:p>
      </cdr:txBody>
    </cdr:sp>
  </cdr:relSizeAnchor>
  <cdr:relSizeAnchor xmlns:cdr="http://schemas.openxmlformats.org/drawingml/2006/chartDrawing">
    <cdr:from>
      <cdr:x>0.23577</cdr:x>
      <cdr:y>0.33533</cdr:y>
    </cdr:from>
    <cdr:to>
      <cdr:x>0.53659</cdr:x>
      <cdr:y>0.52632</cdr:y>
    </cdr:to>
    <cdr:sp macro="" textlink="">
      <cdr:nvSpPr>
        <cdr:cNvPr id="6" name="Szövegdoboz 5"/>
        <cdr:cNvSpPr txBox="1"/>
      </cdr:nvSpPr>
      <cdr:spPr>
        <a:xfrm xmlns:a="http://schemas.openxmlformats.org/drawingml/2006/main">
          <a:off x="2088211" y="1835130"/>
          <a:ext cx="2664316" cy="10451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hu-HU" sz="2800" b="1" dirty="0">
              <a:solidFill>
                <a:srgbClr val="FF0000"/>
              </a:solidFill>
              <a:latin typeface="Segoe UI" panose="020B0502040204020203" pitchFamily="34" charset="0"/>
              <a:ea typeface="Segoe UI" panose="020B0502040204020203" pitchFamily="34" charset="0"/>
              <a:cs typeface="Segoe UI" panose="020B0502040204020203" pitchFamily="34" charset="0"/>
            </a:rPr>
            <a:t>+333,0 </a:t>
          </a:r>
          <a:r>
            <a:rPr lang="ru-RU" sz="2800" b="1" dirty="0">
              <a:solidFill>
                <a:srgbClr val="FF0000"/>
              </a:solidFill>
              <a:latin typeface="Segoe UI" panose="020B0502040204020203" pitchFamily="34" charset="0"/>
              <a:ea typeface="Segoe UI" panose="020B0502040204020203" pitchFamily="34" charset="0"/>
              <a:cs typeface="Segoe UI" panose="020B0502040204020203" pitchFamily="34" charset="0"/>
            </a:rPr>
            <a:t>млрд форинтов</a:t>
          </a:r>
          <a:endParaRPr lang="hu-HU" sz="28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cdr:txBody>
    </cdr:sp>
  </cdr:relSizeAnchor>
  <cdr:relSizeAnchor xmlns:cdr="http://schemas.openxmlformats.org/drawingml/2006/chartDrawing">
    <cdr:from>
      <cdr:x>0.70732</cdr:x>
      <cdr:y>0.0662</cdr:y>
    </cdr:from>
    <cdr:to>
      <cdr:x>0.95282</cdr:x>
      <cdr:y>0.96444</cdr:y>
    </cdr:to>
    <cdr:grpSp>
      <cdr:nvGrpSpPr>
        <cdr:cNvPr id="2" name="Csoportba foglalás 1">
          <a:extLst xmlns:a="http://schemas.openxmlformats.org/drawingml/2006/main">
            <a:ext uri="{FF2B5EF4-FFF2-40B4-BE49-F238E27FC236}">
              <a16:creationId xmlns:a16="http://schemas.microsoft.com/office/drawing/2014/main" id="{D9D44138-B6AB-4507-8EE4-64483EA596B6}"/>
            </a:ext>
          </a:extLst>
        </cdr:cNvPr>
        <cdr:cNvGrpSpPr/>
      </cdr:nvGrpSpPr>
      <cdr:grpSpPr>
        <a:xfrm xmlns:a="http://schemas.openxmlformats.org/drawingml/2006/main">
          <a:off x="6264722" y="362287"/>
          <a:ext cx="2174389" cy="4915715"/>
          <a:chOff x="7190263" y="381213"/>
          <a:chExt cx="2399369" cy="5875991"/>
        </a:xfrm>
      </cdr:grpSpPr>
      <cdr:sp macro="" textlink="">
        <cdr:nvSpPr>
          <cdr:cNvPr id="8" name="Szövegdoboz 7"/>
          <cdr:cNvSpPr txBox="1"/>
        </cdr:nvSpPr>
        <cdr:spPr>
          <a:xfrm xmlns:a="http://schemas.openxmlformats.org/drawingml/2006/main">
            <a:off x="7197933" y="1067113"/>
            <a:ext cx="2345649" cy="516451"/>
          </a:xfrm>
          <a:prstGeom xmlns:a="http://schemas.openxmlformats.org/drawingml/2006/main" prst="rect">
            <a:avLst/>
          </a:prstGeom>
          <a:ln xmlns:a="http://schemas.openxmlformats.org/drawingml/2006/main">
            <a:solidFill>
              <a:srgbClr val="FF000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Overflow="clip" wrap="square" rtlCol="0" anchor="ctr">
            <a:noAutofit/>
          </a:bodyPr>
          <a:lstStyle xmlns:a="http://schemas.openxmlformats.org/drawingml/2006/main"/>
          <a:p xmlns:a="http://schemas.openxmlformats.org/drawingml/2006/main">
            <a:pPr algn="ctr"/>
            <a:r>
              <a:rPr lang="ru-RU" sz="1100" b="1" dirty="0">
                <a:latin typeface="Segoe UI" panose="020B0502040204020203" pitchFamily="34" charset="0"/>
                <a:ea typeface="Segoe UI" panose="020B0502040204020203" pitchFamily="34" charset="0"/>
                <a:cs typeface="Segoe UI" panose="020B0502040204020203" pitchFamily="34" charset="0"/>
              </a:rPr>
              <a:t>Жилищные гранты</a:t>
            </a:r>
            <a:r>
              <a:rPr lang="hu-HU" sz="1100" b="1" baseline="0" dirty="0">
                <a:latin typeface="Segoe UI" panose="020B0502040204020203" pitchFamily="34" charset="0"/>
                <a:ea typeface="Segoe UI" panose="020B0502040204020203" pitchFamily="34" charset="0"/>
                <a:cs typeface="Segoe UI" panose="020B0502040204020203" pitchFamily="34" charset="0"/>
              </a:rPr>
              <a:t>:</a:t>
            </a:r>
            <a:r>
              <a:rPr lang="hu-HU" sz="1100" baseline="0" dirty="0">
                <a:latin typeface="Segoe UI" panose="020B0502040204020203" pitchFamily="34" charset="0"/>
                <a:ea typeface="Segoe UI" panose="020B0502040204020203" pitchFamily="34" charset="0"/>
                <a:cs typeface="Segoe UI" panose="020B0502040204020203" pitchFamily="34" charset="0"/>
              </a:rPr>
              <a:t>    </a:t>
            </a:r>
          </a:p>
          <a:p xmlns:a="http://schemas.openxmlformats.org/drawingml/2006/main">
            <a:pPr algn="ctr"/>
            <a:r>
              <a:rPr lang="hu-HU" sz="1100" baseline="0" dirty="0">
                <a:latin typeface="Segoe UI" panose="020B0502040204020203" pitchFamily="34" charset="0"/>
                <a:ea typeface="Segoe UI" panose="020B0502040204020203" pitchFamily="34" charset="0"/>
                <a:cs typeface="Segoe UI" panose="020B0502040204020203" pitchFamily="34" charset="0"/>
              </a:rPr>
              <a:t>      </a:t>
            </a:r>
            <a:r>
              <a:rPr lang="hu-HU" sz="1100" b="1" baseline="0" dirty="0">
                <a:solidFill>
                  <a:srgbClr val="FF0000"/>
                </a:solidFill>
                <a:latin typeface="Segoe UI" panose="020B0502040204020203" pitchFamily="34" charset="0"/>
                <a:ea typeface="Segoe UI" panose="020B0502040204020203" pitchFamily="34" charset="0"/>
                <a:cs typeface="Segoe UI" panose="020B0502040204020203" pitchFamily="34" charset="0"/>
              </a:rPr>
              <a:t>242,4</a:t>
            </a:r>
          </a:p>
        </cdr:txBody>
      </cdr:sp>
      <cdr:sp macro="" textlink="">
        <cdr:nvSpPr>
          <cdr:cNvPr id="9" name="Szövegdoboz 8"/>
          <cdr:cNvSpPr txBox="1"/>
        </cdr:nvSpPr>
        <cdr:spPr>
          <a:xfrm xmlns:a="http://schemas.openxmlformats.org/drawingml/2006/main">
            <a:off x="7190293" y="381213"/>
            <a:ext cx="2345649" cy="717410"/>
          </a:xfrm>
          <a:prstGeom xmlns:a="http://schemas.openxmlformats.org/drawingml/2006/main" prst="rect">
            <a:avLst/>
          </a:prstGeom>
          <a:ln xmlns:a="http://schemas.openxmlformats.org/drawingml/2006/main">
            <a:solidFill>
              <a:srgbClr val="FF000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Overflow="clip" wrap="square" rtlCol="0" anchor="ctr">
            <a:spAutoFit/>
          </a:bodyPr>
          <a:lstStyle xmlns:a="http://schemas.openxmlformats.org/drawingml/2006/main"/>
          <a:p xmlns:a="http://schemas.openxmlformats.org/drawingml/2006/main">
            <a:pPr algn="ctr"/>
            <a:r>
              <a:rPr lang="ru-RU" sz="1100" b="1" dirty="0">
                <a:latin typeface="Segoe UI" panose="020B0502040204020203" pitchFamily="34" charset="0"/>
                <a:ea typeface="Segoe UI" panose="020B0502040204020203" pitchFamily="34" charset="0"/>
                <a:cs typeface="Segoe UI" panose="020B0502040204020203" pitchFamily="34" charset="0"/>
              </a:rPr>
              <a:t>Приоритетные автомагистрали</a:t>
            </a:r>
            <a:r>
              <a:rPr lang="hu-HU" sz="1100" b="1" baseline="0" dirty="0">
                <a:latin typeface="Segoe UI" panose="020B0502040204020203" pitchFamily="34" charset="0"/>
                <a:ea typeface="Segoe UI" panose="020B0502040204020203" pitchFamily="34" charset="0"/>
                <a:cs typeface="Segoe UI" panose="020B0502040204020203" pitchFamily="34" charset="0"/>
              </a:rPr>
              <a:t>:</a:t>
            </a:r>
            <a:r>
              <a:rPr lang="hu-HU" sz="1100" baseline="0" dirty="0">
                <a:latin typeface="Segoe UI" panose="020B0502040204020203" pitchFamily="34" charset="0"/>
                <a:ea typeface="Segoe UI" panose="020B0502040204020203" pitchFamily="34" charset="0"/>
                <a:cs typeface="Segoe UI" panose="020B0502040204020203" pitchFamily="34" charset="0"/>
              </a:rPr>
              <a:t>  </a:t>
            </a:r>
          </a:p>
          <a:p xmlns:a="http://schemas.openxmlformats.org/drawingml/2006/main">
            <a:pPr algn="ctr"/>
            <a:r>
              <a:rPr lang="hu-HU" sz="1100" b="1" baseline="0" dirty="0">
                <a:solidFill>
                  <a:srgbClr val="FF0000"/>
                </a:solidFill>
                <a:latin typeface="Segoe UI" panose="020B0502040204020203" pitchFamily="34" charset="0"/>
                <a:ea typeface="Segoe UI" panose="020B0502040204020203" pitchFamily="34" charset="0"/>
                <a:cs typeface="Segoe UI" panose="020B0502040204020203" pitchFamily="34" charset="0"/>
              </a:rPr>
              <a:t>314,4</a:t>
            </a:r>
          </a:p>
        </cdr:txBody>
      </cdr:sp>
      <cdr:sp macro="" textlink="">
        <cdr:nvSpPr>
          <cdr:cNvPr id="10" name="Szövegdoboz 1"/>
          <cdr:cNvSpPr txBox="1"/>
        </cdr:nvSpPr>
        <cdr:spPr>
          <a:xfrm xmlns:a="http://schemas.openxmlformats.org/drawingml/2006/main">
            <a:off x="7190263" y="1568464"/>
            <a:ext cx="2345649" cy="919757"/>
          </a:xfrm>
          <a:prstGeom xmlns:a="http://schemas.openxmlformats.org/drawingml/2006/main" prst="rect">
            <a:avLst/>
          </a:prstGeom>
          <a:ln xmlns:a="http://schemas.openxmlformats.org/drawingml/2006/main">
            <a:solidFill>
              <a:srgbClr val="FF000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wrap="square" rtlCol="0" anchor="ctr">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ru-RU" sz="1100" b="1" dirty="0">
                <a:latin typeface="Segoe UI" panose="020B0502040204020203" pitchFamily="34" charset="0"/>
                <a:ea typeface="Segoe UI" panose="020B0502040204020203" pitchFamily="34" charset="0"/>
                <a:cs typeface="Segoe UI" panose="020B0502040204020203" pitchFamily="34" charset="0"/>
              </a:rPr>
              <a:t>Развитие инфраструктуры в городах национального уровня</a:t>
            </a:r>
            <a:r>
              <a:rPr lang="hu-HU" sz="1100" b="1" baseline="0" dirty="0">
                <a:latin typeface="Segoe UI" panose="020B0502040204020203" pitchFamily="34" charset="0"/>
                <a:ea typeface="Segoe UI" panose="020B0502040204020203" pitchFamily="34" charset="0"/>
                <a:cs typeface="Segoe UI" panose="020B0502040204020203" pitchFamily="34" charset="0"/>
              </a:rPr>
              <a:t>:</a:t>
            </a:r>
            <a:r>
              <a:rPr lang="hu-HU" sz="1100" baseline="0" dirty="0">
                <a:latin typeface="Segoe UI" panose="020B0502040204020203" pitchFamily="34" charset="0"/>
                <a:ea typeface="Segoe UI" panose="020B0502040204020203" pitchFamily="34" charset="0"/>
                <a:cs typeface="Segoe UI" panose="020B0502040204020203" pitchFamily="34" charset="0"/>
              </a:rPr>
              <a:t>                                </a:t>
            </a:r>
            <a:r>
              <a:rPr lang="hu-HU" sz="1100" b="1" baseline="0" dirty="0">
                <a:solidFill>
                  <a:srgbClr val="FF0000"/>
                </a:solidFill>
                <a:latin typeface="Segoe UI" panose="020B0502040204020203" pitchFamily="34" charset="0"/>
                <a:ea typeface="Segoe UI" panose="020B0502040204020203" pitchFamily="34" charset="0"/>
                <a:cs typeface="Segoe UI" panose="020B0502040204020203" pitchFamily="34" charset="0"/>
              </a:rPr>
              <a:t>135,0</a:t>
            </a:r>
          </a:p>
        </cdr:txBody>
      </cdr:sp>
      <cdr:sp macro="" textlink="">
        <cdr:nvSpPr>
          <cdr:cNvPr id="11" name="Szövegdoboz 1"/>
          <cdr:cNvSpPr txBox="1"/>
        </cdr:nvSpPr>
        <cdr:spPr>
          <a:xfrm xmlns:a="http://schemas.openxmlformats.org/drawingml/2006/main">
            <a:off x="7228496" y="2533814"/>
            <a:ext cx="2345649" cy="515064"/>
          </a:xfrm>
          <a:prstGeom xmlns:a="http://schemas.openxmlformats.org/drawingml/2006/main" prst="rect">
            <a:avLst/>
          </a:prstGeom>
          <a:ln xmlns:a="http://schemas.openxmlformats.org/drawingml/2006/main">
            <a:solidFill>
              <a:srgbClr val="FF000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wrap="square" rtlCol="0" anchor="ctr">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ru-RU" b="1" dirty="0">
                <a:latin typeface="Segoe UI" panose="020B0502040204020203" pitchFamily="34" charset="0"/>
                <a:ea typeface="Segoe UI" panose="020B0502040204020203" pitchFamily="34" charset="0"/>
                <a:cs typeface="Segoe UI" panose="020B0502040204020203" pitchFamily="34" charset="0"/>
              </a:rPr>
              <a:t>Инвестиции в АЭС</a:t>
            </a:r>
            <a:r>
              <a:rPr lang="hu-HU" b="1" dirty="0">
                <a:latin typeface="Segoe UI" panose="020B0502040204020203" pitchFamily="34" charset="0"/>
                <a:ea typeface="Segoe UI" panose="020B0502040204020203" pitchFamily="34" charset="0"/>
                <a:cs typeface="Segoe UI" panose="020B0502040204020203" pitchFamily="34" charset="0"/>
              </a:rPr>
              <a:t> (Paks II)</a:t>
            </a:r>
            <a:r>
              <a:rPr lang="hu-HU" sz="1100" b="1" baseline="0" dirty="0">
                <a:latin typeface="Segoe UI" panose="020B0502040204020203" pitchFamily="34" charset="0"/>
                <a:ea typeface="Segoe UI" panose="020B0502040204020203" pitchFamily="34" charset="0"/>
                <a:cs typeface="Segoe UI" panose="020B0502040204020203" pitchFamily="34" charset="0"/>
              </a:rPr>
              <a:t>:</a:t>
            </a:r>
            <a:r>
              <a:rPr lang="hu-HU" sz="1100" baseline="0" dirty="0">
                <a:latin typeface="Segoe UI" panose="020B0502040204020203" pitchFamily="34" charset="0"/>
                <a:ea typeface="Segoe UI" panose="020B0502040204020203" pitchFamily="34" charset="0"/>
                <a:cs typeface="Segoe UI" panose="020B0502040204020203" pitchFamily="34" charset="0"/>
              </a:rPr>
              <a:t>                             </a:t>
            </a:r>
            <a:r>
              <a:rPr lang="hu-HU" sz="1100" b="1" baseline="0" dirty="0">
                <a:solidFill>
                  <a:srgbClr val="FF0000"/>
                </a:solidFill>
                <a:latin typeface="Segoe UI" panose="020B0502040204020203" pitchFamily="34" charset="0"/>
                <a:ea typeface="Segoe UI" panose="020B0502040204020203" pitchFamily="34" charset="0"/>
                <a:cs typeface="Segoe UI" panose="020B0502040204020203" pitchFamily="34" charset="0"/>
              </a:rPr>
              <a:t>106,1 Mrd Ft     </a:t>
            </a:r>
          </a:p>
        </cdr:txBody>
      </cdr:sp>
      <cdr:sp macro="" textlink="">
        <cdr:nvSpPr>
          <cdr:cNvPr id="12" name="Szövegdoboz 1"/>
          <cdr:cNvSpPr txBox="1"/>
        </cdr:nvSpPr>
        <cdr:spPr>
          <a:xfrm xmlns:a="http://schemas.openxmlformats.org/drawingml/2006/main">
            <a:off x="7236137" y="3090844"/>
            <a:ext cx="2345649" cy="717410"/>
          </a:xfrm>
          <a:prstGeom xmlns:a="http://schemas.openxmlformats.org/drawingml/2006/main" prst="rect">
            <a:avLst/>
          </a:prstGeom>
          <a:ln xmlns:a="http://schemas.openxmlformats.org/drawingml/2006/main">
            <a:solidFill>
              <a:srgbClr val="FF000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wrap="square" rtlCol="0" anchor="ctr">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ru-RU" sz="1100" b="1" dirty="0">
                <a:latin typeface="Segoe UI" panose="020B0502040204020203" pitchFamily="34" charset="0"/>
                <a:ea typeface="Segoe UI" panose="020B0502040204020203" pitchFamily="34" charset="0"/>
                <a:cs typeface="Segoe UI" panose="020B0502040204020203" pitchFamily="34" charset="0"/>
              </a:rPr>
              <a:t>Национальный олимпийский центр</a:t>
            </a:r>
            <a:r>
              <a:rPr lang="hu-HU" sz="1100" b="1" baseline="0" dirty="0">
                <a:latin typeface="Segoe UI" panose="020B0502040204020203" pitchFamily="34" charset="0"/>
                <a:ea typeface="Segoe UI" panose="020B0502040204020203" pitchFamily="34" charset="0"/>
                <a:cs typeface="Segoe UI" panose="020B0502040204020203" pitchFamily="34" charset="0"/>
              </a:rPr>
              <a:t>:</a:t>
            </a:r>
            <a:r>
              <a:rPr lang="hu-HU" sz="1100" baseline="0" dirty="0">
                <a:latin typeface="Segoe UI" panose="020B0502040204020203" pitchFamily="34" charset="0"/>
                <a:ea typeface="Segoe UI" panose="020B0502040204020203" pitchFamily="34" charset="0"/>
                <a:cs typeface="Segoe UI" panose="020B0502040204020203" pitchFamily="34" charset="0"/>
              </a:rPr>
              <a:t>                             </a:t>
            </a:r>
            <a:r>
              <a:rPr lang="hu-HU" sz="1100" b="1" baseline="0" dirty="0">
                <a:solidFill>
                  <a:srgbClr val="FF0000"/>
                </a:solidFill>
                <a:latin typeface="Segoe UI" panose="020B0502040204020203" pitchFamily="34" charset="0"/>
                <a:ea typeface="Segoe UI" panose="020B0502040204020203" pitchFamily="34" charset="0"/>
                <a:cs typeface="Segoe UI" panose="020B0502040204020203" pitchFamily="34" charset="0"/>
              </a:rPr>
              <a:t>90,8</a:t>
            </a:r>
          </a:p>
        </cdr:txBody>
      </cdr:sp>
      <cdr:sp macro="" textlink="">
        <cdr:nvSpPr>
          <cdr:cNvPr id="16" name="Szövegdoboz 1"/>
          <cdr:cNvSpPr txBox="1"/>
        </cdr:nvSpPr>
        <cdr:spPr>
          <a:xfrm xmlns:a="http://schemas.openxmlformats.org/drawingml/2006/main">
            <a:off x="7243983" y="3843916"/>
            <a:ext cx="2345649" cy="717410"/>
          </a:xfrm>
          <a:prstGeom xmlns:a="http://schemas.openxmlformats.org/drawingml/2006/main" prst="rect">
            <a:avLst/>
          </a:prstGeom>
          <a:ln xmlns:a="http://schemas.openxmlformats.org/drawingml/2006/main">
            <a:solidFill>
              <a:srgbClr val="FF000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wrap="square" rtlCol="0" anchor="ctr">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ru-RU" sz="1100" b="1" dirty="0">
                <a:latin typeface="Segoe UI" panose="020B0502040204020203" pitchFamily="34" charset="0"/>
                <a:ea typeface="Segoe UI" panose="020B0502040204020203" pitchFamily="34" charset="0"/>
                <a:cs typeface="Segoe UI" panose="020B0502040204020203" pitchFamily="34" charset="0"/>
              </a:rPr>
              <a:t>Ассигнования на поощрение инвестиций</a:t>
            </a:r>
            <a:r>
              <a:rPr lang="hu-HU" sz="1100" b="1" baseline="0" dirty="0">
                <a:latin typeface="Segoe UI" panose="020B0502040204020203" pitchFamily="34" charset="0"/>
                <a:ea typeface="Segoe UI" panose="020B0502040204020203" pitchFamily="34" charset="0"/>
                <a:cs typeface="Segoe UI" panose="020B0502040204020203" pitchFamily="34" charset="0"/>
              </a:rPr>
              <a:t>:</a:t>
            </a:r>
            <a:r>
              <a:rPr lang="hu-HU" sz="1100" baseline="0" dirty="0">
                <a:latin typeface="Segoe UI" panose="020B0502040204020203" pitchFamily="34" charset="0"/>
                <a:ea typeface="Segoe UI" panose="020B0502040204020203" pitchFamily="34" charset="0"/>
                <a:cs typeface="Segoe UI" panose="020B0502040204020203" pitchFamily="34" charset="0"/>
              </a:rPr>
              <a:t>                              </a:t>
            </a:r>
            <a:r>
              <a:rPr lang="hu-HU" sz="1100" b="1" baseline="0" dirty="0">
                <a:solidFill>
                  <a:srgbClr val="FF0000"/>
                </a:solidFill>
                <a:latin typeface="Segoe UI" panose="020B0502040204020203" pitchFamily="34" charset="0"/>
                <a:ea typeface="Segoe UI" panose="020B0502040204020203" pitchFamily="34" charset="0"/>
                <a:cs typeface="Segoe UI" panose="020B0502040204020203" pitchFamily="34" charset="0"/>
              </a:rPr>
              <a:t>50,0</a:t>
            </a:r>
          </a:p>
        </cdr:txBody>
      </cdr:sp>
      <cdr:sp macro="" textlink="">
        <cdr:nvSpPr>
          <cdr:cNvPr id="18" name="Szövegdoboz 1"/>
          <cdr:cNvSpPr txBox="1"/>
        </cdr:nvSpPr>
        <cdr:spPr>
          <a:xfrm xmlns:a="http://schemas.openxmlformats.org/drawingml/2006/main">
            <a:off x="7243677" y="4590685"/>
            <a:ext cx="2345649" cy="919757"/>
          </a:xfrm>
          <a:prstGeom xmlns:a="http://schemas.openxmlformats.org/drawingml/2006/main" prst="rect">
            <a:avLst/>
          </a:prstGeom>
          <a:ln xmlns:a="http://schemas.openxmlformats.org/drawingml/2006/main">
            <a:solidFill>
              <a:srgbClr val="FF000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wrap="square" rtlCol="0" anchor="ctr">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ru-RU" sz="1100" b="1" dirty="0">
                <a:latin typeface="Segoe UI" panose="020B0502040204020203" pitchFamily="34" charset="0"/>
                <a:ea typeface="Segoe UI" panose="020B0502040204020203" pitchFamily="34" charset="0"/>
                <a:cs typeface="Segoe UI" panose="020B0502040204020203" pitchFamily="34" charset="0"/>
              </a:rPr>
              <a:t>Поддержка трансграничных программ экономического развития</a:t>
            </a:r>
            <a:r>
              <a:rPr lang="hu-HU" sz="1100" b="1" baseline="0" dirty="0">
                <a:latin typeface="Segoe UI" panose="020B0502040204020203" pitchFamily="34" charset="0"/>
                <a:ea typeface="Segoe UI" panose="020B0502040204020203" pitchFamily="34" charset="0"/>
                <a:cs typeface="Segoe UI" panose="020B0502040204020203" pitchFamily="34" charset="0"/>
              </a:rPr>
              <a:t>:</a:t>
            </a:r>
            <a:r>
              <a:rPr lang="hu-HU" sz="1100" baseline="0" dirty="0">
                <a:latin typeface="Segoe UI" panose="020B0502040204020203" pitchFamily="34" charset="0"/>
                <a:ea typeface="Segoe UI" panose="020B0502040204020203" pitchFamily="34" charset="0"/>
                <a:cs typeface="Segoe UI" panose="020B0502040204020203" pitchFamily="34" charset="0"/>
              </a:rPr>
              <a:t>                              </a:t>
            </a:r>
            <a:r>
              <a:rPr lang="hu-HU" sz="1100" b="1" baseline="0" dirty="0">
                <a:solidFill>
                  <a:srgbClr val="FF0000"/>
                </a:solidFill>
                <a:latin typeface="Segoe UI" panose="020B0502040204020203" pitchFamily="34" charset="0"/>
                <a:ea typeface="Segoe UI" panose="020B0502040204020203" pitchFamily="34" charset="0"/>
                <a:cs typeface="Segoe UI" panose="020B0502040204020203" pitchFamily="34" charset="0"/>
              </a:rPr>
              <a:t>50,0</a:t>
            </a:r>
          </a:p>
        </cdr:txBody>
      </cdr:sp>
      <cdr:sp macro="" textlink="">
        <cdr:nvSpPr>
          <cdr:cNvPr id="19" name="Szövegdoboz 1"/>
          <cdr:cNvSpPr txBox="1"/>
        </cdr:nvSpPr>
        <cdr:spPr>
          <a:xfrm xmlns:a="http://schemas.openxmlformats.org/drawingml/2006/main">
            <a:off x="7228396" y="5539794"/>
            <a:ext cx="2345649" cy="717410"/>
          </a:xfrm>
          <a:prstGeom xmlns:a="http://schemas.openxmlformats.org/drawingml/2006/main" prst="rect">
            <a:avLst/>
          </a:prstGeom>
          <a:ln xmlns:a="http://schemas.openxmlformats.org/drawingml/2006/main">
            <a:solidFill>
              <a:srgbClr val="FF000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wrap="square" rtlCol="0" anchor="ctr">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ru-RU" sz="1100" b="1" dirty="0">
                <a:latin typeface="Segoe UI" panose="020B0502040204020203" pitchFamily="34" charset="0"/>
                <a:ea typeface="Segoe UI" panose="020B0502040204020203" pitchFamily="34" charset="0"/>
                <a:cs typeface="Segoe UI" panose="020B0502040204020203" pitchFamily="34" charset="0"/>
              </a:rPr>
              <a:t>Программа «здоровый Будапешт»</a:t>
            </a:r>
            <a:r>
              <a:rPr lang="hu-HU" sz="1100" b="1" baseline="0" dirty="0">
                <a:latin typeface="Segoe UI" panose="020B0502040204020203" pitchFamily="34" charset="0"/>
                <a:ea typeface="Segoe UI" panose="020B0502040204020203" pitchFamily="34" charset="0"/>
                <a:cs typeface="Segoe UI" panose="020B0502040204020203" pitchFamily="34" charset="0"/>
              </a:rPr>
              <a:t>:</a:t>
            </a:r>
            <a:r>
              <a:rPr lang="hu-HU" sz="1100" baseline="0" dirty="0">
                <a:latin typeface="Segoe UI" panose="020B0502040204020203" pitchFamily="34" charset="0"/>
                <a:ea typeface="Segoe UI" panose="020B0502040204020203" pitchFamily="34" charset="0"/>
                <a:cs typeface="Segoe UI" panose="020B0502040204020203" pitchFamily="34" charset="0"/>
              </a:rPr>
              <a:t> </a:t>
            </a:r>
          </a:p>
          <a:p xmlns:a="http://schemas.openxmlformats.org/drawingml/2006/main">
            <a:pPr algn="ctr"/>
            <a:r>
              <a:rPr lang="hu-HU" sz="1100" b="1" baseline="0" dirty="0">
                <a:solidFill>
                  <a:srgbClr val="FF0000"/>
                </a:solidFill>
                <a:latin typeface="Segoe UI" panose="020B0502040204020203" pitchFamily="34" charset="0"/>
                <a:ea typeface="Segoe UI" panose="020B0502040204020203" pitchFamily="34" charset="0"/>
                <a:cs typeface="Segoe UI" panose="020B0502040204020203" pitchFamily="34" charset="0"/>
              </a:rPr>
              <a:t>42,0</a:t>
            </a:r>
          </a:p>
        </cdr:txBody>
      </cdr:sp>
    </cdr:grpSp>
  </cdr:relSizeAnchor>
</c:userShapes>
</file>

<file path=ppt/drawings/drawing3.xml><?xml version="1.0" encoding="utf-8"?>
<c:userShapes xmlns:c="http://schemas.openxmlformats.org/drawingml/2006/chart">
  <cdr:relSizeAnchor xmlns:cdr="http://schemas.openxmlformats.org/drawingml/2006/chartDrawing">
    <cdr:from>
      <cdr:x>0</cdr:x>
      <cdr:y>0.2</cdr:y>
    </cdr:from>
    <cdr:to>
      <cdr:x>0.59326</cdr:x>
      <cdr:y>0.55732</cdr:y>
    </cdr:to>
    <cdr:sp macro="" textlink="">
      <cdr:nvSpPr>
        <cdr:cNvPr id="2" name="Szövegdoboz 1"/>
        <cdr:cNvSpPr txBox="1"/>
      </cdr:nvSpPr>
      <cdr:spPr>
        <a:xfrm xmlns:a="http://schemas.openxmlformats.org/drawingml/2006/main">
          <a:off x="0" y="1080120"/>
          <a:ext cx="5360991" cy="19297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200" b="1" dirty="0">
              <a:effectLst/>
              <a:latin typeface="Segoe UI" panose="020B0502040204020203" pitchFamily="34" charset="0"/>
              <a:ea typeface="Segoe UI" panose="020B0502040204020203" pitchFamily="34" charset="0"/>
              <a:cs typeface="Segoe UI" panose="020B0502040204020203" pitchFamily="34" charset="0"/>
            </a:rPr>
            <a:t>Оценка семейных налоговых льгот в зависимости от числа членов семьи и месяцев, в которые даётся право на льготы</a:t>
          </a:r>
          <a:r>
            <a:rPr lang="hu-HU" sz="1200" b="1" dirty="0">
              <a:effectLst/>
              <a:latin typeface="Segoe UI" panose="020B0502040204020203" pitchFamily="34" charset="0"/>
              <a:ea typeface="Segoe UI" panose="020B0502040204020203" pitchFamily="34" charset="0"/>
              <a:cs typeface="Segoe UI" panose="020B0502040204020203" pitchFamily="34" charset="0"/>
            </a:rPr>
            <a:t>:</a:t>
          </a:r>
        </a:p>
        <a:p xmlns:a="http://schemas.openxmlformats.org/drawingml/2006/main">
          <a:r>
            <a:rPr lang="hu-HU" sz="1200" b="1" i="1" dirty="0">
              <a:effectLst/>
              <a:latin typeface="Segoe UI" panose="020B0502040204020203" pitchFamily="34" charset="0"/>
              <a:ea typeface="Segoe UI" panose="020B0502040204020203" pitchFamily="34" charset="0"/>
              <a:cs typeface="Segoe UI" panose="020B0502040204020203" pitchFamily="34" charset="0"/>
            </a:rPr>
            <a:t>a) </a:t>
          </a:r>
          <a:r>
            <a:rPr lang="ru-RU" sz="1200" b="1" dirty="0">
              <a:latin typeface="Segoe UI" panose="020B0502040204020203" pitchFamily="34" charset="0"/>
              <a:ea typeface="Segoe UI" panose="020B0502040204020203" pitchFamily="34" charset="0"/>
              <a:cs typeface="Segoe UI" panose="020B0502040204020203" pitchFamily="34" charset="0"/>
            </a:rPr>
            <a:t>При наличии 1 ребёнка</a:t>
          </a:r>
          <a:r>
            <a:rPr lang="hu-HU" sz="1200" b="1" dirty="0">
              <a:effectLst/>
              <a:latin typeface="Segoe UI" panose="020B0502040204020203" pitchFamily="34" charset="0"/>
              <a:ea typeface="Segoe UI" panose="020B0502040204020203" pitchFamily="34" charset="0"/>
              <a:cs typeface="Segoe UI" panose="020B0502040204020203" pitchFamily="34" charset="0"/>
            </a:rPr>
            <a:t>: 10.000 HUF</a:t>
          </a:r>
          <a:r>
            <a:rPr lang="ru-RU" sz="1200" b="1" dirty="0">
              <a:effectLst/>
              <a:latin typeface="Segoe UI" panose="020B0502040204020203" pitchFamily="34" charset="0"/>
              <a:ea typeface="Segoe UI" panose="020B0502040204020203" pitchFamily="34" charset="0"/>
              <a:cs typeface="Segoe UI" panose="020B0502040204020203" pitchFamily="34" charset="0"/>
            </a:rPr>
            <a:t> (форинтов)</a:t>
          </a:r>
          <a:r>
            <a:rPr lang="hu-HU" sz="1200" b="1" dirty="0">
              <a:effectLst/>
              <a:latin typeface="Segoe UI" panose="020B0502040204020203" pitchFamily="34" charset="0"/>
              <a:ea typeface="Segoe UI" panose="020B0502040204020203" pitchFamily="34" charset="0"/>
              <a:cs typeface="Segoe UI" panose="020B0502040204020203" pitchFamily="34" charset="0"/>
            </a:rPr>
            <a:t>,</a:t>
          </a:r>
        </a:p>
        <a:p xmlns:a="http://schemas.openxmlformats.org/drawingml/2006/main">
          <a:r>
            <a:rPr lang="hu-HU" sz="1200" b="1" i="1" dirty="0">
              <a:effectLst/>
              <a:latin typeface="Segoe UI" panose="020B0502040204020203" pitchFamily="34" charset="0"/>
              <a:ea typeface="Segoe UI" panose="020B0502040204020203" pitchFamily="34" charset="0"/>
              <a:cs typeface="Segoe UI" panose="020B0502040204020203" pitchFamily="34" charset="0"/>
            </a:rPr>
            <a:t>b) </a:t>
          </a:r>
          <a:r>
            <a:rPr lang="ru-RU" sz="1200" b="1" dirty="0">
              <a:latin typeface="Segoe UI" panose="020B0502040204020203" pitchFamily="34" charset="0"/>
              <a:ea typeface="Segoe UI" panose="020B0502040204020203" pitchFamily="34" charset="0"/>
              <a:cs typeface="Segoe UI" panose="020B0502040204020203" pitchFamily="34" charset="0"/>
            </a:rPr>
            <a:t>При наличии 2 детей</a:t>
          </a:r>
          <a:r>
            <a:rPr lang="hu-HU" sz="1200" b="1" dirty="0">
              <a:effectLst/>
              <a:latin typeface="Segoe UI" panose="020B0502040204020203" pitchFamily="34" charset="0"/>
              <a:ea typeface="Segoe UI" panose="020B0502040204020203" pitchFamily="34" charset="0"/>
              <a:cs typeface="Segoe UI" panose="020B0502040204020203" pitchFamily="34" charset="0"/>
            </a:rPr>
            <a:t>:</a:t>
          </a:r>
        </a:p>
        <a:p xmlns:a="http://schemas.openxmlformats.org/drawingml/2006/main">
          <a:pPr lvl="1"/>
          <a:r>
            <a:rPr lang="hu-HU" sz="1200" b="1" dirty="0">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2015 10.000 HUF,</a:t>
          </a:r>
        </a:p>
        <a:p xmlns:a="http://schemas.openxmlformats.org/drawingml/2006/main">
          <a:pPr lvl="1"/>
          <a:r>
            <a:rPr lang="hu-HU" sz="1200" b="1" dirty="0">
              <a:effectLst/>
              <a:latin typeface="Segoe UI" panose="020B0502040204020203" pitchFamily="34" charset="0"/>
              <a:ea typeface="Segoe UI" panose="020B0502040204020203" pitchFamily="34" charset="0"/>
              <a:cs typeface="Segoe UI" panose="020B0502040204020203" pitchFamily="34" charset="0"/>
            </a:rPr>
            <a:t>2016 12.500 </a:t>
          </a:r>
          <a:r>
            <a:rPr lang="hu-HU" sz="1200" b="1" dirty="0">
              <a:latin typeface="Segoe UI" panose="020B0502040204020203" pitchFamily="34" charset="0"/>
              <a:ea typeface="Segoe UI" panose="020B0502040204020203" pitchFamily="34" charset="0"/>
              <a:cs typeface="Segoe UI" panose="020B0502040204020203" pitchFamily="34" charset="0"/>
            </a:rPr>
            <a:t>HUF</a:t>
          </a:r>
          <a:r>
            <a:rPr lang="hu-HU" sz="1200" b="1" dirty="0">
              <a:effectLst/>
              <a:latin typeface="Segoe UI" panose="020B0502040204020203" pitchFamily="34" charset="0"/>
              <a:ea typeface="Segoe UI" panose="020B0502040204020203" pitchFamily="34" charset="0"/>
              <a:cs typeface="Segoe UI" panose="020B0502040204020203" pitchFamily="34" charset="0"/>
            </a:rPr>
            <a:t>,</a:t>
          </a:r>
        </a:p>
        <a:p xmlns:a="http://schemas.openxmlformats.org/drawingml/2006/main">
          <a:pPr lvl="1"/>
          <a:r>
            <a:rPr lang="hu-HU" sz="1200" b="1" dirty="0">
              <a:effectLst/>
              <a:latin typeface="Segoe UI" panose="020B0502040204020203" pitchFamily="34" charset="0"/>
              <a:ea typeface="Segoe UI" panose="020B0502040204020203" pitchFamily="34" charset="0"/>
              <a:cs typeface="Segoe UI" panose="020B0502040204020203" pitchFamily="34" charset="0"/>
            </a:rPr>
            <a:t>2017 15.000 HUF,</a:t>
          </a:r>
        </a:p>
        <a:p xmlns:a="http://schemas.openxmlformats.org/drawingml/2006/main">
          <a:pPr lvl="1"/>
          <a:r>
            <a:rPr lang="hu-HU" sz="1200" b="1" dirty="0">
              <a:effectLst/>
              <a:latin typeface="Segoe UI" panose="020B0502040204020203" pitchFamily="34" charset="0"/>
              <a:ea typeface="Segoe UI" panose="020B0502040204020203" pitchFamily="34" charset="0"/>
              <a:cs typeface="Segoe UI" panose="020B0502040204020203" pitchFamily="34" charset="0"/>
            </a:rPr>
            <a:t>2018 17.500 HUF,</a:t>
          </a:r>
        </a:p>
        <a:p xmlns:a="http://schemas.openxmlformats.org/drawingml/2006/main">
          <a:pPr lvl="1"/>
          <a:r>
            <a:rPr lang="hu-HU" sz="1200" b="1" u="sng" baseline="0" dirty="0">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2019</a:t>
          </a:r>
          <a:r>
            <a:rPr lang="hu-HU" sz="1200" b="1" u="sng" dirty="0">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u="sng" baseline="0" dirty="0">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20.000 HUF</a:t>
          </a:r>
          <a:r>
            <a:rPr lang="hu-HU" sz="1200" b="1" dirty="0">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a:t>
          </a:r>
        </a:p>
        <a:p xmlns:a="http://schemas.openxmlformats.org/drawingml/2006/main">
          <a:r>
            <a:rPr lang="hu-HU" sz="1200" b="1" i="1" dirty="0">
              <a:effectLst/>
              <a:latin typeface="Segoe UI" panose="020B0502040204020203" pitchFamily="34" charset="0"/>
              <a:ea typeface="Segoe UI" panose="020B0502040204020203" pitchFamily="34" charset="0"/>
              <a:cs typeface="Segoe UI" panose="020B0502040204020203" pitchFamily="34" charset="0"/>
            </a:rPr>
            <a:t>c) </a:t>
          </a:r>
          <a:r>
            <a:rPr lang="ru-RU" sz="1200" b="1" dirty="0">
              <a:latin typeface="Segoe UI" panose="020B0502040204020203" pitchFamily="34" charset="0"/>
              <a:ea typeface="Segoe UI" panose="020B0502040204020203" pitchFamily="34" charset="0"/>
              <a:cs typeface="Segoe UI" panose="020B0502040204020203" pitchFamily="34" charset="0"/>
            </a:rPr>
            <a:t>При наличии 3 и более детей</a:t>
          </a:r>
          <a:r>
            <a:rPr lang="hu-HU" sz="1200" b="1" dirty="0">
              <a:effectLst/>
              <a:latin typeface="Segoe UI" panose="020B0502040204020203" pitchFamily="34" charset="0"/>
              <a:ea typeface="Segoe UI" panose="020B0502040204020203" pitchFamily="34" charset="0"/>
              <a:cs typeface="Segoe UI" panose="020B0502040204020203" pitchFamily="34" charset="0"/>
            </a:rPr>
            <a:t>: 33.000 HUF.</a:t>
          </a:r>
          <a:r>
            <a:rPr lang="hu-HU" sz="1200" dirty="0">
              <a:effectLst/>
              <a:latin typeface="Segoe UI" panose="020B0502040204020203" pitchFamily="34" charset="0"/>
              <a:ea typeface="Segoe UI" panose="020B0502040204020203" pitchFamily="34" charset="0"/>
              <a:cs typeface="Segoe UI" panose="020B0502040204020203" pitchFamily="34" charset="0"/>
            </a:rPr>
            <a:t> </a:t>
          </a:r>
        </a:p>
        <a:p xmlns:a="http://schemas.openxmlformats.org/drawingml/2006/main">
          <a:endParaRPr lang="hu-HU" sz="1100" dirty="0"/>
        </a:p>
      </cdr:txBody>
    </cdr:sp>
  </cdr:relSizeAnchor>
  <cdr:relSizeAnchor xmlns:cdr="http://schemas.openxmlformats.org/drawingml/2006/chartDrawing">
    <cdr:from>
      <cdr:x>0.56136</cdr:x>
      <cdr:y>0.19051</cdr:y>
    </cdr:from>
    <cdr:to>
      <cdr:x>0.77043</cdr:x>
      <cdr:y>0.25279</cdr:y>
    </cdr:to>
    <cdr:sp macro="" textlink="">
      <cdr:nvSpPr>
        <cdr:cNvPr id="3" name="Jobbra nyíl 2"/>
        <cdr:cNvSpPr/>
      </cdr:nvSpPr>
      <cdr:spPr>
        <a:xfrm xmlns:a="http://schemas.openxmlformats.org/drawingml/2006/main" rot="19530728">
          <a:off x="5534813" y="1217752"/>
          <a:ext cx="2061341" cy="398048"/>
        </a:xfrm>
        <a:prstGeom xmlns:a="http://schemas.openxmlformats.org/drawingml/2006/main" prst="rightArrow">
          <a:avLst/>
        </a:prstGeom>
        <a:solidFill xmlns:a="http://schemas.openxmlformats.org/drawingml/2006/main">
          <a:srgbClr val="FF0000"/>
        </a:solidFill>
        <a:ln xmlns:a="http://schemas.openxmlformats.org/drawingml/2006/main">
          <a:solidFill>
            <a:srgbClr val="C00000"/>
          </a:solidFill>
        </a:ln>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hu-HU"/>
        </a:p>
      </cdr:txBody>
    </cdr:sp>
  </cdr:relSizeAnchor>
  <cdr:relSizeAnchor xmlns:cdr="http://schemas.openxmlformats.org/drawingml/2006/chartDrawing">
    <cdr:from>
      <cdr:x>0.5559</cdr:x>
      <cdr:y>0.17485</cdr:y>
    </cdr:from>
    <cdr:to>
      <cdr:x>0.70446</cdr:x>
      <cdr:y>0.25269</cdr:y>
    </cdr:to>
    <cdr:sp macro="" textlink="">
      <cdr:nvSpPr>
        <cdr:cNvPr id="4" name="Szövegdoboz 3"/>
        <cdr:cNvSpPr txBox="1"/>
      </cdr:nvSpPr>
      <cdr:spPr>
        <a:xfrm xmlns:a="http://schemas.openxmlformats.org/drawingml/2006/main">
          <a:off x="5169676" y="1061565"/>
          <a:ext cx="1381489" cy="4726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hu-HU" sz="1100"/>
        </a:p>
      </cdr:txBody>
    </cdr:sp>
  </cdr:relSizeAnchor>
  <cdr:relSizeAnchor xmlns:cdr="http://schemas.openxmlformats.org/drawingml/2006/chartDrawing">
    <cdr:from>
      <cdr:x>0.52854</cdr:x>
      <cdr:y>0.40958</cdr:y>
    </cdr:from>
    <cdr:to>
      <cdr:x>0.62686</cdr:x>
      <cdr:y>0.56019</cdr:y>
    </cdr:to>
    <cdr:sp macro="" textlink="">
      <cdr:nvSpPr>
        <cdr:cNvPr id="5" name="Szövegdoboz 4"/>
        <cdr:cNvSpPr txBox="1"/>
      </cdr:nvSpPr>
      <cdr:spPr>
        <a:xfrm xmlns:a="http://schemas.openxmlformats.org/drawingml/2006/main">
          <a:off x="4915191" y="248667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hu-HU" sz="1100"/>
        </a:p>
      </cdr:txBody>
    </cdr:sp>
  </cdr:relSizeAnchor>
  <cdr:relSizeAnchor xmlns:cdr="http://schemas.openxmlformats.org/drawingml/2006/chartDrawing">
    <cdr:from>
      <cdr:x>0.00704</cdr:x>
      <cdr:y>0.01317</cdr:y>
    </cdr:from>
    <cdr:to>
      <cdr:x>0.68506</cdr:x>
      <cdr:y>0.2</cdr:y>
    </cdr:to>
    <cdr:sp macro="" textlink="">
      <cdr:nvSpPr>
        <cdr:cNvPr id="6" name="Szövegdoboz 5"/>
        <cdr:cNvSpPr txBox="1"/>
      </cdr:nvSpPr>
      <cdr:spPr>
        <a:xfrm xmlns:a="http://schemas.openxmlformats.org/drawingml/2006/main">
          <a:off x="63617" y="71126"/>
          <a:ext cx="6126924" cy="10089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just"/>
          <a:r>
            <a:rPr lang="en-US" sz="1200" b="1" dirty="0">
              <a:latin typeface="Segoe UI" panose="020B0502040204020203" pitchFamily="34" charset="0"/>
              <a:ea typeface="Segoe UI" panose="020B0502040204020203" pitchFamily="34" charset="0"/>
              <a:cs typeface="Segoe UI" panose="020B0502040204020203" pitchFamily="34" charset="0"/>
            </a:rPr>
            <a:t>C 2014 </a:t>
          </a:r>
          <a:r>
            <a:rPr lang="ru-RU" sz="1200" b="1" dirty="0">
              <a:latin typeface="Segoe UI" panose="020B0502040204020203" pitchFamily="34" charset="0"/>
              <a:ea typeface="Segoe UI" panose="020B0502040204020203" pitchFamily="34" charset="0"/>
              <a:cs typeface="Segoe UI" panose="020B0502040204020203" pitchFamily="34" charset="0"/>
            </a:rPr>
            <a:t>года преобразуется система семейных пособий, в этом году они стали зависеть от отчислений с зарплаты. С 2016 до 2019 года  правительство постепенно увеличивает налоговые вычеты для семей с двумя детьми. </a:t>
          </a:r>
          <a:r>
            <a:rPr lang="ru-RU" sz="1200" b="1" baseline="0" dirty="0">
              <a:latin typeface="Segoe UI" panose="020B0502040204020203" pitchFamily="34" charset="0"/>
              <a:ea typeface="Segoe UI" panose="020B0502040204020203" pitchFamily="34" charset="0"/>
              <a:cs typeface="Segoe UI" panose="020B0502040204020203" pitchFamily="34" charset="0"/>
            </a:rPr>
            <a:t>В</a:t>
          </a:r>
          <a:r>
            <a:rPr lang="en-US" sz="1200" b="1" baseline="0" dirty="0">
              <a:latin typeface="Segoe UI" panose="020B0502040204020203" pitchFamily="34" charset="0"/>
              <a:ea typeface="Segoe UI" panose="020B0502040204020203" pitchFamily="34" charset="0"/>
              <a:cs typeface="Segoe UI" panose="020B0502040204020203" pitchFamily="34" charset="0"/>
            </a:rPr>
            <a:t> 2019</a:t>
          </a:r>
          <a:r>
            <a:rPr lang="ru-RU" sz="1200" b="1" baseline="0" dirty="0">
              <a:latin typeface="Segoe UI" panose="020B0502040204020203" pitchFamily="34" charset="0"/>
              <a:ea typeface="Segoe UI" panose="020B0502040204020203" pitchFamily="34" charset="0"/>
              <a:cs typeface="Segoe UI" panose="020B0502040204020203" pitchFamily="34" charset="0"/>
            </a:rPr>
            <a:t> году на поддержку из бюджета будет направлено около 355 млрд. </a:t>
          </a:r>
          <a:r>
            <a:rPr lang="en-US" sz="1200" b="1" baseline="0" dirty="0">
              <a:latin typeface="Segoe UI" panose="020B0502040204020203" pitchFamily="34" charset="0"/>
              <a:ea typeface="Segoe UI" panose="020B0502040204020203" pitchFamily="34" charset="0"/>
              <a:cs typeface="Segoe UI" panose="020B0502040204020203" pitchFamily="34" charset="0"/>
            </a:rPr>
            <a:t> </a:t>
          </a:r>
          <a:r>
            <a:rPr lang="ru-RU" sz="1200" b="1" baseline="0" dirty="0">
              <a:latin typeface="Segoe UI" panose="020B0502040204020203" pitchFamily="34" charset="0"/>
              <a:ea typeface="Segoe UI" panose="020B0502040204020203" pitchFamily="34" charset="0"/>
              <a:cs typeface="Segoe UI" panose="020B0502040204020203" pitchFamily="34" charset="0"/>
            </a:rPr>
            <a:t>форинтов</a:t>
          </a:r>
          <a:r>
            <a:rPr lang="en-US" sz="1200" b="1" baseline="0" dirty="0">
              <a:latin typeface="Segoe UI" panose="020B0502040204020203" pitchFamily="34" charset="0"/>
              <a:ea typeface="Segoe UI" panose="020B0502040204020203" pitchFamily="34" charset="0"/>
              <a:cs typeface="Segoe UI" panose="020B0502040204020203" pitchFamily="34" charset="0"/>
            </a:rPr>
            <a:t>.</a:t>
          </a:r>
          <a:endParaRPr lang="hu-HU" sz="1200" b="1" dirty="0">
            <a:latin typeface="Segoe UI" panose="020B0502040204020203" pitchFamily="34" charset="0"/>
            <a:ea typeface="Segoe UI" panose="020B0502040204020203" pitchFamily="34" charset="0"/>
            <a:cs typeface="Segoe UI" panose="020B0502040204020203"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0.06962</cdr:x>
      <cdr:y>0.04906</cdr:y>
    </cdr:from>
    <cdr:to>
      <cdr:x>0.62188</cdr:x>
      <cdr:y>0.33864</cdr:y>
    </cdr:to>
    <cdr:sp macro="" textlink="">
      <cdr:nvSpPr>
        <cdr:cNvPr id="2" name="Szövegdoboz 1"/>
        <cdr:cNvSpPr txBox="1"/>
      </cdr:nvSpPr>
      <cdr:spPr>
        <a:xfrm xmlns:a="http://schemas.openxmlformats.org/drawingml/2006/main">
          <a:off x="647117" y="298111"/>
          <a:ext cx="5133322" cy="1759579"/>
        </a:xfrm>
        <a:prstGeom xmlns:a="http://schemas.openxmlformats.org/drawingml/2006/main" prst="rect">
          <a:avLst/>
        </a:prstGeom>
      </cdr:spPr>
      <cdr:txBody>
        <a:bodyPr xmlns:a="http://schemas.openxmlformats.org/drawingml/2006/main" vertOverflow="clip" wrap="square" rtlCol="0" anchor="ctr" anchorCtr="0">
          <a:noAutofit/>
        </a:bodyPr>
        <a:lstStyle xmlns:a="http://schemas.openxmlformats.org/drawingml/2006/main"/>
        <a:p xmlns:a="http://schemas.openxmlformats.org/drawingml/2006/main">
          <a:pPr lvl="0"/>
          <a:endParaRPr lang="hu-HU" sz="1100" baseline="0"/>
        </a:p>
      </cdr:txBody>
    </cdr:sp>
  </cdr:relSizeAnchor>
  <cdr:relSizeAnchor xmlns:cdr="http://schemas.openxmlformats.org/drawingml/2006/chartDrawing">
    <cdr:from>
      <cdr:x>0.25658</cdr:x>
      <cdr:y>0.34342</cdr:y>
    </cdr:from>
    <cdr:to>
      <cdr:x>0.75095</cdr:x>
      <cdr:y>0.34342</cdr:y>
    </cdr:to>
    <cdr:cxnSp macro="">
      <cdr:nvCxnSpPr>
        <cdr:cNvPr id="5" name="Egyenes összekötő 4">
          <a:extLst xmlns:a="http://schemas.openxmlformats.org/drawingml/2006/main">
            <a:ext uri="{FF2B5EF4-FFF2-40B4-BE49-F238E27FC236}">
              <a16:creationId xmlns:a16="http://schemas.microsoft.com/office/drawing/2014/main" id="{0FA72454-2134-43D4-9769-AE7FC688F8FD}"/>
            </a:ext>
          </a:extLst>
        </cdr:cNvPr>
        <cdr:cNvCxnSpPr/>
      </cdr:nvCxnSpPr>
      <cdr:spPr>
        <a:xfrm xmlns:a="http://schemas.openxmlformats.org/drawingml/2006/main">
          <a:off x="2386074" y="2085023"/>
          <a:ext cx="4597443" cy="0"/>
        </a:xfrm>
        <a:prstGeom xmlns:a="http://schemas.openxmlformats.org/drawingml/2006/main" prst="line">
          <a:avLst/>
        </a:prstGeom>
        <a:ln xmlns:a="http://schemas.openxmlformats.org/drawingml/2006/main" w="12700">
          <a:prstDash val="dash"/>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0.7533</cdr:x>
      <cdr:y>0.08136</cdr:y>
    </cdr:from>
    <cdr:to>
      <cdr:x>0.77833</cdr:x>
      <cdr:y>0.33983</cdr:y>
    </cdr:to>
    <cdr:sp macro="" textlink="">
      <cdr:nvSpPr>
        <cdr:cNvPr id="7" name="Jobb oldali kapcsos zárójel 6"/>
        <cdr:cNvSpPr/>
      </cdr:nvSpPr>
      <cdr:spPr>
        <a:xfrm xmlns:a="http://schemas.openxmlformats.org/drawingml/2006/main">
          <a:off x="7005388" y="493937"/>
          <a:ext cx="232769" cy="1569243"/>
        </a:xfrm>
        <a:prstGeom xmlns:a="http://schemas.openxmlformats.org/drawingml/2006/main" prst="rightBrace">
          <a:avLst>
            <a:gd name="adj1" fmla="val 8333"/>
            <a:gd name="adj2" fmla="val 49078"/>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hu-HU"/>
        </a:p>
      </cdr:txBody>
    </cdr:sp>
  </cdr:relSizeAnchor>
  <cdr:relSizeAnchor xmlns:cdr="http://schemas.openxmlformats.org/drawingml/2006/chartDrawing">
    <cdr:from>
      <cdr:x>0.78068</cdr:x>
      <cdr:y>0.16513</cdr:y>
    </cdr:from>
    <cdr:to>
      <cdr:x>0.89679</cdr:x>
      <cdr:y>0.26564</cdr:y>
    </cdr:to>
    <cdr:sp macro="" textlink="">
      <cdr:nvSpPr>
        <cdr:cNvPr id="8" name="Szövegdoboz 7"/>
        <cdr:cNvSpPr txBox="1"/>
      </cdr:nvSpPr>
      <cdr:spPr>
        <a:xfrm xmlns:a="http://schemas.openxmlformats.org/drawingml/2006/main">
          <a:off x="7259994" y="1002545"/>
          <a:ext cx="1079833" cy="6102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hu-HU" sz="2500" b="1" dirty="0">
              <a:solidFill>
                <a:srgbClr val="FF0000"/>
              </a:solidFill>
              <a:latin typeface="Segoe UI" panose="020B0502040204020203" pitchFamily="34" charset="0"/>
              <a:ea typeface="Segoe UI" panose="020B0502040204020203" pitchFamily="34" charset="0"/>
              <a:cs typeface="Segoe UI" panose="020B0502040204020203" pitchFamily="34" charset="0"/>
            </a:rPr>
            <a:t>+50%</a:t>
          </a:r>
        </a:p>
      </cdr:txBody>
    </cdr:sp>
  </cdr:relSizeAnchor>
  <cdr:relSizeAnchor xmlns:cdr="http://schemas.openxmlformats.org/drawingml/2006/chartDrawing">
    <cdr:from>
      <cdr:x>0.2597</cdr:x>
      <cdr:y>0.58173</cdr:y>
    </cdr:from>
    <cdr:to>
      <cdr:x>0.8319</cdr:x>
      <cdr:y>0.58204</cdr:y>
    </cdr:to>
    <cdr:cxnSp macro="">
      <cdr:nvCxnSpPr>
        <cdr:cNvPr id="9" name="Egyenes összekötő 8">
          <a:extLst xmlns:a="http://schemas.openxmlformats.org/drawingml/2006/main">
            <a:ext uri="{FF2B5EF4-FFF2-40B4-BE49-F238E27FC236}">
              <a16:creationId xmlns:a16="http://schemas.microsoft.com/office/drawing/2014/main" id="{CFB46192-7E94-45DF-9BB2-3D38C9C558FD}"/>
            </a:ext>
          </a:extLst>
        </cdr:cNvPr>
        <cdr:cNvCxnSpPr/>
      </cdr:nvCxnSpPr>
      <cdr:spPr>
        <a:xfrm xmlns:a="http://schemas.openxmlformats.org/drawingml/2006/main">
          <a:off x="2415061" y="3531853"/>
          <a:ext cx="5321275" cy="1849"/>
        </a:xfrm>
        <a:prstGeom xmlns:a="http://schemas.openxmlformats.org/drawingml/2006/main" prst="line">
          <a:avLst/>
        </a:prstGeom>
        <a:ln xmlns:a="http://schemas.openxmlformats.org/drawingml/2006/main" w="12700">
          <a:solidFill>
            <a:schemeClr val="tx2">
              <a:lumMod val="75000"/>
            </a:schemeClr>
          </a:solidFill>
          <a:prstDash val="dash"/>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0.83503</cdr:x>
      <cdr:y>0.43832</cdr:y>
    </cdr:from>
    <cdr:to>
      <cdr:x>0.86005</cdr:x>
      <cdr:y>0.57821</cdr:y>
    </cdr:to>
    <cdr:sp macro="" textlink="">
      <cdr:nvSpPr>
        <cdr:cNvPr id="10" name="Jobb oldali kapcsos zárójel 9"/>
        <cdr:cNvSpPr/>
      </cdr:nvSpPr>
      <cdr:spPr>
        <a:xfrm xmlns:a="http://schemas.openxmlformats.org/drawingml/2006/main">
          <a:off x="7765420" y="2661183"/>
          <a:ext cx="232672" cy="849318"/>
        </a:xfrm>
        <a:prstGeom xmlns:a="http://schemas.openxmlformats.org/drawingml/2006/main" prst="rightBrace">
          <a:avLst>
            <a:gd name="adj1" fmla="val 8333"/>
            <a:gd name="adj2" fmla="val 49078"/>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hu-HU"/>
        </a:p>
      </cdr:txBody>
    </cdr:sp>
  </cdr:relSizeAnchor>
  <cdr:relSizeAnchor xmlns:cdr="http://schemas.openxmlformats.org/drawingml/2006/chartDrawing">
    <cdr:from>
      <cdr:x>0.86399</cdr:x>
      <cdr:y>0.46667</cdr:y>
    </cdr:from>
    <cdr:to>
      <cdr:x>1</cdr:x>
      <cdr:y>0.56587</cdr:y>
    </cdr:to>
    <cdr:sp macro="" textlink="">
      <cdr:nvSpPr>
        <cdr:cNvPr id="11" name="Szövegdoboz 1"/>
        <cdr:cNvSpPr txBox="1"/>
      </cdr:nvSpPr>
      <cdr:spPr>
        <a:xfrm xmlns:a="http://schemas.openxmlformats.org/drawingml/2006/main">
          <a:off x="7807443" y="2553902"/>
          <a:ext cx="1229054" cy="5428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u-HU" sz="2500" b="1" dirty="0">
              <a:solidFill>
                <a:srgbClr val="FF0000"/>
              </a:solidFill>
              <a:latin typeface="Segoe UI" panose="020B0502040204020203" pitchFamily="34" charset="0"/>
              <a:ea typeface="Segoe UI" panose="020B0502040204020203" pitchFamily="34" charset="0"/>
              <a:cs typeface="Segoe UI" panose="020B0502040204020203" pitchFamily="34" charset="0"/>
            </a:rPr>
            <a:t>+50%</a:t>
          </a:r>
        </a:p>
      </cdr:txBody>
    </cdr:sp>
  </cdr:relSizeAnchor>
</c:userShapes>
</file>

<file path=ppt/drawings/drawing5.xml><?xml version="1.0" encoding="utf-8"?>
<c:userShapes xmlns:c="http://schemas.openxmlformats.org/drawingml/2006/chart">
  <cdr:relSizeAnchor xmlns:cdr="http://schemas.openxmlformats.org/drawingml/2006/chartDrawing">
    <cdr:from>
      <cdr:x>0.13384</cdr:x>
      <cdr:y>0.55844</cdr:y>
    </cdr:from>
    <cdr:to>
      <cdr:x>0.37889</cdr:x>
      <cdr:y>0.71429</cdr:y>
    </cdr:to>
    <cdr:sp macro="" textlink="">
      <cdr:nvSpPr>
        <cdr:cNvPr id="2" name="Szövegdoboz 1"/>
        <cdr:cNvSpPr txBox="1"/>
      </cdr:nvSpPr>
      <cdr:spPr>
        <a:xfrm xmlns:a="http://schemas.openxmlformats.org/drawingml/2006/main">
          <a:off x="1219188" y="3096344"/>
          <a:ext cx="2232248" cy="864096"/>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hu-HU" sz="1200" b="1"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40%</a:t>
          </a:r>
          <a:endParaRPr lang="hu-HU" sz="1200" b="1" baseline="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endParaRPr>
        </a:p>
        <a:p xmlns:a="http://schemas.openxmlformats.org/drawingml/2006/main">
          <a:pPr algn="ctr"/>
          <a:r>
            <a:rPr lang="ru-RU" sz="1200" b="1" i="1" dirty="0">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В первом полугодии и 10 млрд форинтов</a:t>
          </a:r>
          <a:r>
            <a:rPr lang="hu-HU" sz="1200" b="1" i="1" dirty="0">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 </a:t>
          </a:r>
          <a:r>
            <a:rPr lang="ru-RU" sz="1200" b="1" i="1" dirty="0">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после первого отчёта </a:t>
          </a:r>
          <a:r>
            <a:rPr lang="hu-HU" sz="1200" b="1" i="1" dirty="0">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EDP </a:t>
          </a:r>
          <a:endParaRPr lang="hu-HU" sz="1200" b="1" i="1"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endParaRPr>
        </a:p>
      </cdr:txBody>
    </cdr:sp>
  </cdr:relSizeAnchor>
  <cdr:relSizeAnchor xmlns:cdr="http://schemas.openxmlformats.org/drawingml/2006/chartDrawing">
    <cdr:from>
      <cdr:x>0.63184</cdr:x>
      <cdr:y>0.63636</cdr:y>
    </cdr:from>
    <cdr:to>
      <cdr:x>0.86108</cdr:x>
      <cdr:y>0.71636</cdr:y>
    </cdr:to>
    <cdr:sp macro="" textlink="">
      <cdr:nvSpPr>
        <cdr:cNvPr id="3" name="Szövegdoboz 1"/>
        <cdr:cNvSpPr txBox="1"/>
      </cdr:nvSpPr>
      <cdr:spPr>
        <a:xfrm xmlns:a="http://schemas.openxmlformats.org/drawingml/2006/main">
          <a:off x="5755692" y="3528392"/>
          <a:ext cx="2088227" cy="443569"/>
        </a:xfrm>
        <a:prstGeom xmlns:a="http://schemas.openxmlformats.org/drawingml/2006/main" prst="rect">
          <a:avLst/>
        </a:prstGeom>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hu-HU" sz="1200" b="1"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30 </a:t>
          </a:r>
          <a:r>
            <a:rPr lang="ru-RU" sz="1200" b="1"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млрд форинтов после</a:t>
          </a:r>
          <a:endParaRPr lang="hu-HU" sz="1200" b="1" baseline="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endParaRPr>
        </a:p>
        <a:p xmlns:a="http://schemas.openxmlformats.org/drawingml/2006/main">
          <a:pPr algn="ctr"/>
          <a:r>
            <a:rPr lang="ru-RU" sz="1200" b="1" i="1"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п</a:t>
          </a:r>
          <a:r>
            <a:rPr lang="ru-RU" sz="1200" b="1" i="1" dirty="0">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ервого отчёта </a:t>
          </a:r>
          <a:r>
            <a:rPr lang="hu-HU" sz="1200" b="1" i="1" dirty="0">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EDP</a:t>
          </a:r>
          <a:endParaRPr lang="hu-HU" sz="1200" b="1" i="1"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endParaRPr>
        </a:p>
      </cdr:txBody>
    </cdr:sp>
  </cdr:relSizeAnchor>
  <cdr:relSizeAnchor xmlns:cdr="http://schemas.openxmlformats.org/drawingml/2006/chartDrawing">
    <cdr:from>
      <cdr:x>0.63184</cdr:x>
      <cdr:y>0.50649</cdr:y>
    </cdr:from>
    <cdr:to>
      <cdr:x>0.86108</cdr:x>
      <cdr:y>0.58649</cdr:y>
    </cdr:to>
    <cdr:sp macro="" textlink="">
      <cdr:nvSpPr>
        <cdr:cNvPr id="4" name="Szövegdoboz 1"/>
        <cdr:cNvSpPr txBox="1"/>
      </cdr:nvSpPr>
      <cdr:spPr>
        <a:xfrm xmlns:a="http://schemas.openxmlformats.org/drawingml/2006/main">
          <a:off x="5755692" y="2808312"/>
          <a:ext cx="2088227" cy="443570"/>
        </a:xfrm>
        <a:prstGeom xmlns:a="http://schemas.openxmlformats.org/drawingml/2006/main" prst="rect">
          <a:avLst/>
        </a:prstGeom>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hu-HU" sz="1200" b="1"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30 </a:t>
          </a:r>
          <a:r>
            <a:rPr lang="ru-RU" sz="1200" b="1"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млрд форинтов </a:t>
          </a:r>
          <a:r>
            <a:rPr lang="ru-RU" sz="1200" b="1" i="1"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п</a:t>
          </a:r>
          <a:r>
            <a:rPr lang="ru-RU" sz="1200" b="1" i="1" dirty="0">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осле второго отчёта </a:t>
          </a:r>
          <a:r>
            <a:rPr lang="hu-HU" sz="1200" b="1" i="1" dirty="0">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EDP</a:t>
          </a:r>
          <a:endParaRPr lang="hu-HU" sz="1200" b="1" i="1"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endParaRPr>
        </a:p>
      </cdr:txBody>
    </cdr:sp>
  </cdr:relSizeAnchor>
  <cdr:relSizeAnchor xmlns:cdr="http://schemas.openxmlformats.org/drawingml/2006/chartDrawing">
    <cdr:from>
      <cdr:x>0.1157</cdr:x>
      <cdr:y>0.01299</cdr:y>
    </cdr:from>
    <cdr:to>
      <cdr:x>0.40028</cdr:x>
      <cdr:y>0.07583</cdr:y>
    </cdr:to>
    <cdr:sp macro="" textlink="">
      <cdr:nvSpPr>
        <cdr:cNvPr id="6" name="Szövegdoboz 1"/>
        <cdr:cNvSpPr txBox="1"/>
      </cdr:nvSpPr>
      <cdr:spPr>
        <a:xfrm xmlns:a="http://schemas.openxmlformats.org/drawingml/2006/main">
          <a:off x="1053964" y="72008"/>
          <a:ext cx="2592288" cy="3484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400" b="1" dirty="0">
              <a:latin typeface="Segoe UI" panose="020B0502040204020203" pitchFamily="34" charset="0"/>
              <a:ea typeface="Segoe UI" panose="020B0502040204020203" pitchFamily="34" charset="0"/>
              <a:cs typeface="Segoe UI" panose="020B0502040204020203" pitchFamily="34" charset="0"/>
            </a:rPr>
            <a:t>165 млрд. форинтов</a:t>
          </a:r>
          <a:endParaRPr lang="hu-HU" sz="1400" b="1" dirty="0">
            <a:latin typeface="Segoe UI" panose="020B0502040204020203" pitchFamily="34" charset="0"/>
            <a:ea typeface="Segoe UI" panose="020B0502040204020203" pitchFamily="34" charset="0"/>
            <a:cs typeface="Segoe UI" panose="020B0502040204020203" pitchFamily="34" charset="0"/>
          </a:endParaRPr>
        </a:p>
      </cdr:txBody>
    </cdr:sp>
  </cdr:relSizeAnchor>
  <cdr:relSizeAnchor xmlns:cdr="http://schemas.openxmlformats.org/drawingml/2006/chartDrawing">
    <cdr:from>
      <cdr:x>0.14174</cdr:x>
      <cdr:y>0.33766</cdr:y>
    </cdr:from>
    <cdr:to>
      <cdr:x>0.38679</cdr:x>
      <cdr:y>0.42857</cdr:y>
    </cdr:to>
    <cdr:sp macro="" textlink="">
      <cdr:nvSpPr>
        <cdr:cNvPr id="7" name="Szövegdoboz 6"/>
        <cdr:cNvSpPr txBox="1"/>
      </cdr:nvSpPr>
      <cdr:spPr>
        <a:xfrm xmlns:a="http://schemas.openxmlformats.org/drawingml/2006/main">
          <a:off x="1291196" y="1872208"/>
          <a:ext cx="2232248" cy="504056"/>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hu-HU" sz="1200" b="1" i="1"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20 </a:t>
          </a:r>
          <a:r>
            <a:rPr lang="ru-RU" sz="1200" b="1" i="1"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млрд форинтов на второй отчёт </a:t>
          </a:r>
          <a:r>
            <a:rPr lang="hu-HU" sz="1200" b="1" i="1"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EDP</a:t>
          </a:r>
        </a:p>
      </cdr:txBody>
    </cdr:sp>
  </cdr:relSizeAnchor>
  <cdr:relSizeAnchor xmlns:cdr="http://schemas.openxmlformats.org/drawingml/2006/chartDrawing">
    <cdr:from>
      <cdr:x>0.18788</cdr:x>
      <cdr:y>0.84416</cdr:y>
    </cdr:from>
    <cdr:to>
      <cdr:x>0.29218</cdr:x>
      <cdr:y>1</cdr:y>
    </cdr:to>
    <cdr:pic>
      <cdr:nvPicPr>
        <cdr:cNvPr id="8" name="Picture 4" descr="KÃ©ptalÃ¡lat a kÃ¶vetkezÅre: ânatural disasterâ">
          <a:extLst xmlns:a="http://schemas.openxmlformats.org/drawingml/2006/main">
            <a:ext uri="{FF2B5EF4-FFF2-40B4-BE49-F238E27FC236}">
              <a16:creationId xmlns:a16="http://schemas.microsoft.com/office/drawing/2014/main" id="{967BEFB6-0105-447F-86B7-7772A4D4DC5D}"/>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1711419" y="4680520"/>
          <a:ext cx="950138" cy="864097"/>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dr:relSizeAnchor xmlns:cdr="http://schemas.openxmlformats.org/drawingml/2006/chartDrawing">
    <cdr:from>
      <cdr:x>0.48012</cdr:x>
      <cdr:y>0.8265</cdr:y>
    </cdr:from>
    <cdr:to>
      <cdr:x>0.60311</cdr:x>
      <cdr:y>0.98234</cdr:y>
    </cdr:to>
    <cdr:pic>
      <cdr:nvPicPr>
        <cdr:cNvPr id="9" name="Picture 6" descr="KÃ©ptalÃ¡lat a kÃ¶vetkezÅre: âlower revenueâ">
          <a:extLst xmlns:a="http://schemas.openxmlformats.org/drawingml/2006/main">
            <a:ext uri="{FF2B5EF4-FFF2-40B4-BE49-F238E27FC236}">
              <a16:creationId xmlns:a16="http://schemas.microsoft.com/office/drawing/2014/main" id="{3D6A8021-204E-4475-BF0E-01FB0DE5B0B8}"/>
            </a:ext>
          </a:extLst>
        </cdr:cNvPr>
        <cdr:cNvPicPr>
          <a:picLocks xmlns:a="http://schemas.openxmlformats.org/drawingml/2006/main" noChangeAspect="1" noChangeArrowheads="1"/>
        </cdr:cNvPicPr>
      </cdr:nvPicPr>
      <cdr:blipFill rotWithShape="1">
        <a:blip xmlns:a="http://schemas.openxmlformats.org/drawingml/2006/main" xmlns:r="http://schemas.openxmlformats.org/officeDocument/2006/relationships" r:embed="rId2" cstate="print">
          <a:extLst>
            <a:ext uri="{28A0092B-C50C-407E-A947-70E740481C1C}">
              <a14:useLocalDpi xmlns:a14="http://schemas.microsoft.com/office/drawing/2010/main" val="0"/>
            </a:ext>
          </a:extLst>
        </a:blip>
        <a:srcRect xmlns:a="http://schemas.openxmlformats.org/drawingml/2006/main" r="13660"/>
        <a:stretch xmlns:a="http://schemas.openxmlformats.org/drawingml/2006/main"/>
      </cdr:blipFill>
      <cdr:spPr bwMode="auto">
        <a:xfrm xmlns:a="http://schemas.openxmlformats.org/drawingml/2006/main">
          <a:off x="4373552" y="4582652"/>
          <a:ext cx="1120359" cy="864073"/>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EEC24AFB-A76A-4AD3-90E2-A2908DF20EE5}" type="datetimeFigureOut">
              <a:rPr lang="hu-HU" smtClean="0"/>
              <a:t>2018. 07. 02.</a:t>
            </a:fld>
            <a:endParaRPr lang="hu-HU"/>
          </a:p>
        </p:txBody>
      </p:sp>
      <p:sp>
        <p:nvSpPr>
          <p:cNvPr id="4" name="Élőláb helye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D5F9BFA2-0DA5-4983-A309-4580EE62C8C4}" type="slidenum">
              <a:rPr lang="hu-HU" smtClean="0"/>
              <a:t>‹#›</a:t>
            </a:fld>
            <a:endParaRPr lang="hu-HU"/>
          </a:p>
        </p:txBody>
      </p:sp>
    </p:spTree>
    <p:extLst>
      <p:ext uri="{BB962C8B-B14F-4D97-AF65-F5344CB8AC3E}">
        <p14:creationId xmlns:p14="http://schemas.microsoft.com/office/powerpoint/2010/main" val="546220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33F4B0EE-8F3A-4D96-AE72-736C7637E840}" type="datetimeFigureOut">
              <a:rPr lang="hu-HU" smtClean="0"/>
              <a:t>2018. 07. 02.</a:t>
            </a:fld>
            <a:endParaRPr lang="hu-HU"/>
          </a:p>
        </p:txBody>
      </p:sp>
      <p:sp>
        <p:nvSpPr>
          <p:cNvPr id="4" name="Diakép helye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332CFCE1-CB4D-4823-886F-E8A6D2798E35}" type="slidenum">
              <a:rPr lang="hu-HU" smtClean="0"/>
              <a:t>‹#›</a:t>
            </a:fld>
            <a:endParaRPr lang="hu-HU"/>
          </a:p>
        </p:txBody>
      </p:sp>
    </p:spTree>
    <p:extLst>
      <p:ext uri="{BB962C8B-B14F-4D97-AF65-F5344CB8AC3E}">
        <p14:creationId xmlns:p14="http://schemas.microsoft.com/office/powerpoint/2010/main" val="4150028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net.jogtar.hu/jogszabaly?docid=A1100368.KOR#lbj133id323d"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net.jogtar.hu/jogszabaly?docid=A1100195.TV#lbj168idc0cc" TargetMode="External"/><Relationship Id="rId2" Type="http://schemas.openxmlformats.org/officeDocument/2006/relationships/slide" Target="../slides/slide52.xml"/><Relationship Id="rId1" Type="http://schemas.openxmlformats.org/officeDocument/2006/relationships/notesMaster" Target="../notesMasters/notesMaster1.xml"/><Relationship Id="rId6" Type="http://schemas.openxmlformats.org/officeDocument/2006/relationships/hyperlink" Target="https://net.jogtar.hu/jogszabaly?docid=A1100195.TV#lbj171idc0cc" TargetMode="External"/><Relationship Id="rId5" Type="http://schemas.openxmlformats.org/officeDocument/2006/relationships/hyperlink" Target="https://net.jogtar.hu/jogszabaly?docid=A1100195.TV#lbj170idc0cc" TargetMode="External"/><Relationship Id="rId4" Type="http://schemas.openxmlformats.org/officeDocument/2006/relationships/hyperlink" Target="https://net.jogtar.hu/jogszabaly?docid=A1100195.TV#lbj169idc0cc"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8" Type="http://schemas.openxmlformats.org/officeDocument/2006/relationships/hyperlink" Target="#_ftnref1"/><Relationship Id="rId3" Type="http://schemas.openxmlformats.org/officeDocument/2006/relationships/hyperlink" Target="https://net.jogtar.hu/jogszabaly?docid=A1100194.TV#lbj20ide677" TargetMode="External"/><Relationship Id="rId7" Type="http://schemas.openxmlformats.org/officeDocument/2006/relationships/hyperlink" Target="#_ftn2"/><Relationship Id="rId2" Type="http://schemas.openxmlformats.org/officeDocument/2006/relationships/slide" Target="../slides/slide55.xml"/><Relationship Id="rId1" Type="http://schemas.openxmlformats.org/officeDocument/2006/relationships/notesMaster" Target="../notesMasters/notesMaster1.xml"/><Relationship Id="rId6" Type="http://schemas.openxmlformats.org/officeDocument/2006/relationships/hyperlink" Target="#_ftn1"/><Relationship Id="rId5" Type="http://schemas.openxmlformats.org/officeDocument/2006/relationships/hyperlink" Target="https://net.jogtar.hu/jogszabaly?docid=A1100195.TV#lbj154id2d5b" TargetMode="External"/><Relationship Id="rId4" Type="http://schemas.openxmlformats.org/officeDocument/2006/relationships/hyperlink" Target="https://net.jogtar.hu/jogszabaly?docid=A1100195.TV#lbj152id2d5b" TargetMode="External"/><Relationship Id="rId9" Type="http://schemas.openxmlformats.org/officeDocument/2006/relationships/hyperlink" Target="#_ftnref2"/></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indent="0">
              <a:buFont typeface="Arial" pitchFamily="34" charset="0"/>
              <a:buNone/>
            </a:pPr>
            <a:endParaRPr lang="hu-HU" dirty="0"/>
          </a:p>
        </p:txBody>
      </p:sp>
      <p:sp>
        <p:nvSpPr>
          <p:cNvPr id="4" name="Dia számának helye 3"/>
          <p:cNvSpPr>
            <a:spLocks noGrp="1"/>
          </p:cNvSpPr>
          <p:nvPr>
            <p:ph type="sldNum" sz="quarter" idx="10"/>
          </p:nvPr>
        </p:nvSpPr>
        <p:spPr/>
        <p:txBody>
          <a:bodyPr/>
          <a:lstStyle/>
          <a:p>
            <a:fld id="{21C13AE8-EB93-4B9C-986A-F7CD5466D6D0}" type="slidenum">
              <a:rPr lang="hu-HU" smtClean="0"/>
              <a:pPr/>
              <a:t>1</a:t>
            </a:fld>
            <a:endParaRPr lang="hu-HU"/>
          </a:p>
        </p:txBody>
      </p:sp>
    </p:spTree>
    <p:extLst>
      <p:ext uri="{BB962C8B-B14F-4D97-AF65-F5344CB8AC3E}">
        <p14:creationId xmlns:p14="http://schemas.microsoft.com/office/powerpoint/2010/main" val="966964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332CFCE1-CB4D-4823-886F-E8A6D2798E35}" type="slidenum">
              <a:rPr lang="hu-HU" smtClean="0"/>
              <a:t>17</a:t>
            </a:fld>
            <a:endParaRPr lang="hu-HU"/>
          </a:p>
        </p:txBody>
      </p:sp>
    </p:spTree>
    <p:extLst>
      <p:ext uri="{BB962C8B-B14F-4D97-AF65-F5344CB8AC3E}">
        <p14:creationId xmlns:p14="http://schemas.microsoft.com/office/powerpoint/2010/main" val="86441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332CFCE1-CB4D-4823-886F-E8A6D2798E35}" type="slidenum">
              <a:rPr lang="hu-HU" smtClean="0"/>
              <a:t>23</a:t>
            </a:fld>
            <a:endParaRPr lang="hu-HU"/>
          </a:p>
        </p:txBody>
      </p:sp>
    </p:spTree>
    <p:extLst>
      <p:ext uri="{BB962C8B-B14F-4D97-AF65-F5344CB8AC3E}">
        <p14:creationId xmlns:p14="http://schemas.microsoft.com/office/powerpoint/2010/main" val="1318481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lvl="2" defTabSz="921532" eaLnBrk="0" fontAlgn="base" hangingPunct="0">
              <a:spcBef>
                <a:spcPct val="30000"/>
              </a:spcBef>
              <a:spcAft>
                <a:spcPct val="0"/>
              </a:spcAft>
              <a:defRPr/>
            </a:pPr>
            <a:r>
              <a:rPr lang="hu-HU" dirty="0"/>
              <a:t>The Bill contains:</a:t>
            </a:r>
          </a:p>
          <a:p>
            <a:pPr marL="633553" lvl="3" indent="-172787" defTabSz="921532" eaLnBrk="0" fontAlgn="base" hangingPunct="0">
              <a:spcBef>
                <a:spcPct val="30000"/>
              </a:spcBef>
              <a:spcAft>
                <a:spcPct val="0"/>
              </a:spcAft>
              <a:buFont typeface="Arial" panose="020B0604020202020204" pitchFamily="34" charset="0"/>
              <a:buChar char="•"/>
              <a:defRPr/>
            </a:pPr>
            <a:r>
              <a:rPr lang="hu-HU" dirty="0"/>
              <a:t>Balance and the</a:t>
            </a:r>
            <a:r>
              <a:rPr lang="hu-HU" baseline="0" dirty="0"/>
              <a:t> revenues and expenditures gross sum</a:t>
            </a:r>
          </a:p>
          <a:p>
            <a:pPr marL="633553" lvl="3" indent="-172787" defTabSz="921532" eaLnBrk="0" fontAlgn="base" hangingPunct="0">
              <a:spcBef>
                <a:spcPct val="30000"/>
              </a:spcBef>
              <a:spcAft>
                <a:spcPct val="0"/>
              </a:spcAft>
              <a:buFont typeface="Arial" panose="020B0604020202020204" pitchFamily="34" charset="0"/>
              <a:buChar char="•"/>
              <a:defRPr/>
            </a:pPr>
            <a:r>
              <a:rPr lang="hu-HU" baseline="0" dirty="0"/>
              <a:t>The amount of balance</a:t>
            </a:r>
          </a:p>
          <a:p>
            <a:pPr marL="633553" lvl="3" indent="-172787" defTabSz="921532" eaLnBrk="0" fontAlgn="base" hangingPunct="0">
              <a:spcBef>
                <a:spcPct val="30000"/>
              </a:spcBef>
              <a:spcAft>
                <a:spcPct val="0"/>
              </a:spcAft>
              <a:buFont typeface="Arial" panose="020B0604020202020204" pitchFamily="34" charset="0"/>
              <a:buChar char="•"/>
              <a:defRPr/>
            </a:pPr>
            <a:r>
              <a:rPr lang="hu-HU" baseline="0" dirty="0"/>
              <a:t>The debt</a:t>
            </a:r>
          </a:p>
          <a:p>
            <a:pPr marL="633553" lvl="3" indent="-172787" defTabSz="921532" eaLnBrk="0" fontAlgn="base" hangingPunct="0">
              <a:spcBef>
                <a:spcPct val="30000"/>
              </a:spcBef>
              <a:spcAft>
                <a:spcPct val="0"/>
              </a:spcAft>
              <a:buFont typeface="Arial" panose="020B0604020202020204" pitchFamily="34" charset="0"/>
              <a:buChar char="•"/>
              <a:defRPr/>
            </a:pPr>
            <a:r>
              <a:rPr lang="en-US" dirty="0"/>
              <a:t>The provisions relating to state assets</a:t>
            </a:r>
            <a:endParaRPr lang="hu-HU" dirty="0"/>
          </a:p>
          <a:p>
            <a:pPr marL="633553" lvl="3" indent="-172787" defTabSz="921532" eaLnBrk="0" fontAlgn="base" hangingPunct="0">
              <a:spcBef>
                <a:spcPct val="30000"/>
              </a:spcBef>
              <a:spcAft>
                <a:spcPct val="0"/>
              </a:spcAft>
              <a:buFont typeface="Arial" panose="020B0604020202020204" pitchFamily="34" charset="0"/>
              <a:buChar char="•"/>
              <a:defRPr/>
            </a:pPr>
            <a:r>
              <a:rPr lang="hu-HU" dirty="0"/>
              <a:t>S</a:t>
            </a:r>
            <a:r>
              <a:rPr lang="en-US" dirty="0" err="1"/>
              <a:t>pecial</a:t>
            </a:r>
            <a:r>
              <a:rPr lang="en-US" dirty="0"/>
              <a:t> powers </a:t>
            </a:r>
            <a:r>
              <a:rPr lang="hu-HU" dirty="0"/>
              <a:t>rights of the M</a:t>
            </a:r>
            <a:r>
              <a:rPr lang="en-US" dirty="0" err="1"/>
              <a:t>inister</a:t>
            </a:r>
            <a:r>
              <a:rPr lang="en-US" dirty="0"/>
              <a:t> for Public Finances</a:t>
            </a:r>
            <a:r>
              <a:rPr lang="hu-HU" dirty="0"/>
              <a:t> and </a:t>
            </a:r>
            <a:r>
              <a:rPr lang="en-US" dirty="0"/>
              <a:t>managing chapter</a:t>
            </a:r>
            <a:r>
              <a:rPr lang="hu-HU" dirty="0"/>
              <a:t> </a:t>
            </a:r>
            <a:r>
              <a:rPr lang="en-US" dirty="0"/>
              <a:t>of the head of departments</a:t>
            </a:r>
            <a:endParaRPr lang="hu-HU" dirty="0"/>
          </a:p>
          <a:p>
            <a:pPr marL="633553" lvl="1" indent="-172787">
              <a:buFont typeface="Arial" panose="020B0604020202020204" pitchFamily="34" charset="0"/>
              <a:buChar char="•"/>
            </a:pPr>
            <a:r>
              <a:rPr lang="hu-HU" dirty="0"/>
              <a:t>Relationship between t</a:t>
            </a:r>
            <a:r>
              <a:rPr lang="en-US" dirty="0"/>
              <a:t>he local government and central government</a:t>
            </a:r>
            <a:endParaRPr lang="hu-HU" dirty="0"/>
          </a:p>
          <a:p>
            <a:pPr marL="633553" lvl="1" indent="-172787">
              <a:buFont typeface="Arial" panose="020B0604020202020204" pitchFamily="34" charset="0"/>
              <a:buChar char="•"/>
            </a:pPr>
            <a:r>
              <a:rPr lang="en-US" dirty="0"/>
              <a:t>Rules on the use of EU funds</a:t>
            </a:r>
            <a:endParaRPr lang="hu-HU" dirty="0"/>
          </a:p>
          <a:p>
            <a:pPr marL="0" lvl="1"/>
            <a:r>
              <a:rPr lang="hu-HU" dirty="0"/>
              <a:t>The Bill annexes (9 pieces):</a:t>
            </a:r>
          </a:p>
          <a:p>
            <a:pPr marL="633553" lvl="1" indent="-172787">
              <a:buFont typeface="Arial" panose="020B0604020202020204" pitchFamily="34" charset="0"/>
              <a:buChar char="•"/>
            </a:pPr>
            <a:r>
              <a:rPr lang="en-US" dirty="0"/>
              <a:t>The central government expenditure and revenue</a:t>
            </a:r>
            <a:r>
              <a:rPr lang="hu-HU" dirty="0"/>
              <a:t> </a:t>
            </a:r>
            <a:r>
              <a:rPr lang="en-US" dirty="0"/>
              <a:t>appropriation</a:t>
            </a:r>
            <a:r>
              <a:rPr lang="hu-HU" dirty="0"/>
              <a:t>s</a:t>
            </a:r>
            <a:endParaRPr lang="en-US" dirty="0"/>
          </a:p>
          <a:p>
            <a:pPr marL="633553" lvl="1" indent="-172787">
              <a:buFont typeface="Arial" panose="020B0604020202020204" pitchFamily="34" charset="0"/>
              <a:buChar char="•"/>
            </a:pPr>
            <a:r>
              <a:rPr lang="en-US" dirty="0"/>
              <a:t>EU appropriations for the 2014-2020 programming period</a:t>
            </a:r>
          </a:p>
          <a:p>
            <a:pPr marL="633553" lvl="1" indent="-172787">
              <a:buFont typeface="Arial" panose="020B0604020202020204" pitchFamily="34" charset="0"/>
              <a:buChar char="•"/>
            </a:pPr>
            <a:r>
              <a:rPr lang="hu-HU" dirty="0"/>
              <a:t>Normatives for s</a:t>
            </a:r>
            <a:r>
              <a:rPr lang="en-US" dirty="0" err="1"/>
              <a:t>ome</a:t>
            </a:r>
            <a:r>
              <a:rPr lang="en-US" dirty="0"/>
              <a:t> social, performing public duties child protection institutions providing personal care</a:t>
            </a:r>
            <a:endParaRPr lang="hu-HU" dirty="0"/>
          </a:p>
          <a:p>
            <a:pPr marL="0" lvl="1"/>
            <a:r>
              <a:rPr lang="hu-HU" dirty="0"/>
              <a:t>General explanation:</a:t>
            </a:r>
          </a:p>
          <a:p>
            <a:pPr marL="633553" lvl="2" indent="-172787" defTabSz="921532" eaLnBrk="0" fontAlgn="base" hangingPunct="0">
              <a:spcBef>
                <a:spcPct val="30000"/>
              </a:spcBef>
              <a:spcAft>
                <a:spcPct val="0"/>
              </a:spcAft>
              <a:buFont typeface="Arial" panose="020B0604020202020204" pitchFamily="34" charset="0"/>
              <a:buChar char="•"/>
              <a:defRPr/>
            </a:pPr>
            <a:r>
              <a:rPr lang="hu-HU" dirty="0"/>
              <a:t>Economic and fiscal policy</a:t>
            </a:r>
          </a:p>
          <a:p>
            <a:pPr marL="633553" lvl="2" indent="-172787">
              <a:buFont typeface="Arial" panose="020B0604020202020204" pitchFamily="34" charset="0"/>
              <a:buChar char="•"/>
            </a:pPr>
            <a:r>
              <a:rPr lang="hu-HU" dirty="0"/>
              <a:t>major measures</a:t>
            </a:r>
          </a:p>
          <a:p>
            <a:pPr marL="0" lvl="2"/>
            <a:r>
              <a:rPr lang="hu-HU" dirty="0"/>
              <a:t>Detailed explanation:</a:t>
            </a:r>
          </a:p>
          <a:p>
            <a:pPr marL="633553" lvl="3" indent="-172787">
              <a:buFont typeface="Arial" panose="020B0604020202020204" pitchFamily="34" charset="0"/>
              <a:buChar char="•"/>
            </a:pPr>
            <a:r>
              <a:rPr lang="hu-HU" dirty="0"/>
              <a:t>Explanation to the budget bill</a:t>
            </a:r>
          </a:p>
          <a:p>
            <a:pPr marL="0" lvl="3"/>
            <a:r>
              <a:rPr lang="en-US" dirty="0"/>
              <a:t>Annexes to the explanatory statement</a:t>
            </a:r>
            <a:r>
              <a:rPr lang="hu-HU" dirty="0"/>
              <a:t>:</a:t>
            </a:r>
          </a:p>
          <a:p>
            <a:pPr marL="633553" lvl="4" indent="-172787">
              <a:buFont typeface="Arial" panose="020B0604020202020204" pitchFamily="34" charset="0"/>
              <a:buChar char="•"/>
            </a:pPr>
            <a:r>
              <a:rPr lang="en-US" dirty="0"/>
              <a:t>The main features of economic development</a:t>
            </a:r>
            <a:endParaRPr lang="hu-HU" dirty="0"/>
          </a:p>
          <a:p>
            <a:pPr marL="633553" lvl="4" indent="-172787" defTabSz="921532" eaLnBrk="0" fontAlgn="base" hangingPunct="0">
              <a:spcBef>
                <a:spcPct val="30000"/>
              </a:spcBef>
              <a:spcAft>
                <a:spcPct val="0"/>
              </a:spcAft>
              <a:buFont typeface="Arial" panose="020B0604020202020204" pitchFamily="34" charset="0"/>
              <a:buChar char="•"/>
              <a:defRPr/>
            </a:pPr>
            <a:r>
              <a:rPr lang="en-US" dirty="0"/>
              <a:t>The main characteristics </a:t>
            </a:r>
            <a:r>
              <a:rPr lang="hu-HU" dirty="0"/>
              <a:t>of t</a:t>
            </a:r>
            <a:r>
              <a:rPr lang="en-US" dirty="0"/>
              <a:t>he general government</a:t>
            </a:r>
            <a:r>
              <a:rPr lang="hu-HU" dirty="0"/>
              <a:t> (cash basis), </a:t>
            </a:r>
            <a:r>
              <a:rPr lang="en-US" dirty="0"/>
              <a:t>economic balance sheet, consolidated expenditures,</a:t>
            </a:r>
            <a:r>
              <a:rPr lang="hu-HU" dirty="0"/>
              <a:t> f</a:t>
            </a:r>
            <a:r>
              <a:rPr lang="en-US" dirty="0" err="1"/>
              <a:t>unctional</a:t>
            </a:r>
            <a:r>
              <a:rPr lang="en-US" dirty="0"/>
              <a:t> balance sheet</a:t>
            </a:r>
            <a:endParaRPr lang="hu-HU" dirty="0"/>
          </a:p>
          <a:p>
            <a:pPr marL="633553" lvl="4" indent="-172787" defTabSz="921532" eaLnBrk="0" fontAlgn="base" hangingPunct="0">
              <a:spcBef>
                <a:spcPct val="30000"/>
              </a:spcBef>
              <a:spcAft>
                <a:spcPct val="0"/>
              </a:spcAft>
              <a:buFont typeface="Arial" panose="020B0604020202020204" pitchFamily="34" charset="0"/>
              <a:buChar char="•"/>
              <a:defRPr/>
            </a:pPr>
            <a:r>
              <a:rPr lang="en-US" dirty="0"/>
              <a:t>Financial </a:t>
            </a:r>
            <a:r>
              <a:rPr lang="hu-HU" dirty="0"/>
              <a:t>r</a:t>
            </a:r>
            <a:r>
              <a:rPr lang="en-US" dirty="0"/>
              <a:t>elations</a:t>
            </a:r>
            <a:r>
              <a:rPr lang="hu-HU" dirty="0"/>
              <a:t> to </a:t>
            </a:r>
            <a:r>
              <a:rPr lang="en-US" dirty="0"/>
              <a:t>European Union</a:t>
            </a:r>
            <a:endParaRPr lang="hu-HU" dirty="0"/>
          </a:p>
          <a:p>
            <a:pPr marL="633553" lvl="4" indent="-172787" defTabSz="921532" eaLnBrk="0" fontAlgn="base" hangingPunct="0">
              <a:spcBef>
                <a:spcPct val="30000"/>
              </a:spcBef>
              <a:spcAft>
                <a:spcPct val="0"/>
              </a:spcAft>
              <a:buFont typeface="Arial" panose="020B0604020202020204" pitchFamily="34" charset="0"/>
              <a:buChar char="•"/>
              <a:defRPr/>
            </a:pPr>
            <a:r>
              <a:rPr lang="en-US" dirty="0"/>
              <a:t>the general government deficit and debt of the European Union methodology</a:t>
            </a:r>
          </a:p>
          <a:p>
            <a:pPr marL="0" lvl="2" defTabSz="921532" eaLnBrk="0" fontAlgn="base" hangingPunct="0">
              <a:spcBef>
                <a:spcPct val="30000"/>
              </a:spcBef>
              <a:spcAft>
                <a:spcPct val="0"/>
              </a:spcAft>
              <a:defRPr/>
            </a:pPr>
            <a:r>
              <a:rPr lang="hu-HU" dirty="0"/>
              <a:t>Explanation for chapters</a:t>
            </a:r>
          </a:p>
          <a:p>
            <a:pPr marL="691149" lvl="1" indent="-230383">
              <a:buFont typeface="Arial" panose="020B0604020202020204" pitchFamily="34" charset="0"/>
              <a:buChar char="•"/>
            </a:pPr>
            <a:r>
              <a:rPr lang="hu-HU" dirty="0"/>
              <a:t>Budget of </a:t>
            </a:r>
            <a:r>
              <a:rPr lang="en-US" dirty="0"/>
              <a:t>budgetary institutions; </a:t>
            </a:r>
            <a:endParaRPr lang="hu-HU" dirty="0"/>
          </a:p>
          <a:p>
            <a:pPr marL="691149" lvl="1" indent="-230383">
              <a:buFont typeface="Arial" panose="020B0604020202020204" pitchFamily="34" charset="0"/>
              <a:buChar char="•"/>
            </a:pPr>
            <a:r>
              <a:rPr lang="en-US" dirty="0"/>
              <a:t>chapter-managed appropriations for sectoral </a:t>
            </a:r>
            <a:r>
              <a:rPr lang="en-US" dirty="0" err="1"/>
              <a:t>programmes</a:t>
            </a:r>
            <a:r>
              <a:rPr lang="en-US" dirty="0"/>
              <a:t> and other </a:t>
            </a:r>
            <a:r>
              <a:rPr lang="en-US" dirty="0" err="1"/>
              <a:t>programmes</a:t>
            </a:r>
            <a:r>
              <a:rPr lang="en-US" dirty="0"/>
              <a:t> under the discretion of the chapter head (minister); </a:t>
            </a:r>
            <a:endParaRPr lang="hu-HU" dirty="0"/>
          </a:p>
          <a:p>
            <a:pPr marL="691149" lvl="1" indent="-230383">
              <a:buFont typeface="Arial" panose="020B0604020202020204" pitchFamily="34" charset="0"/>
              <a:buChar char="•"/>
            </a:pPr>
            <a:r>
              <a:rPr lang="en-US" dirty="0"/>
              <a:t>EU projects managed by the chapter; </a:t>
            </a:r>
            <a:endParaRPr lang="hu-HU" dirty="0"/>
          </a:p>
          <a:p>
            <a:pPr marL="691149" lvl="1" indent="-230383">
              <a:buFont typeface="Arial" panose="020B0604020202020204" pitchFamily="34" charset="0"/>
              <a:buChar char="•"/>
            </a:pPr>
            <a:r>
              <a:rPr lang="en-US" dirty="0"/>
              <a:t>centrally managed appropriations, mainly entitlement </a:t>
            </a:r>
            <a:r>
              <a:rPr lang="en-US" dirty="0" err="1"/>
              <a:t>programmes</a:t>
            </a:r>
            <a:r>
              <a:rPr lang="en-US" dirty="0"/>
              <a:t>, transfers to the </a:t>
            </a:r>
            <a:r>
              <a:rPr lang="en-US" dirty="0" err="1"/>
              <a:t>extrabudgetary</a:t>
            </a:r>
            <a:r>
              <a:rPr lang="en-US" dirty="0"/>
              <a:t> funds, to the social security funds and to local government, special larger investment projects and interest payments; and </a:t>
            </a:r>
            <a:endParaRPr lang="hu-HU" dirty="0"/>
          </a:p>
          <a:p>
            <a:pPr marL="691149" lvl="1" indent="-230383">
              <a:buFont typeface="Arial" panose="020B0604020202020204" pitchFamily="34" charset="0"/>
              <a:buChar char="•"/>
            </a:pPr>
            <a:r>
              <a:rPr lang="hu-HU" dirty="0"/>
              <a:t>Medium term projection for the budget, </a:t>
            </a:r>
            <a:r>
              <a:rPr lang="en-US" dirty="0"/>
              <a:t>central revenues, including tax and non-tax revenues</a:t>
            </a:r>
            <a:endParaRPr lang="hu-HU" dirty="0"/>
          </a:p>
          <a:p>
            <a:endParaRPr lang="hu-HU" dirty="0"/>
          </a:p>
        </p:txBody>
      </p:sp>
      <p:sp>
        <p:nvSpPr>
          <p:cNvPr id="4" name="Dia számának helye 3"/>
          <p:cNvSpPr>
            <a:spLocks noGrp="1"/>
          </p:cNvSpPr>
          <p:nvPr>
            <p:ph type="sldNum" sz="quarter" idx="10"/>
          </p:nvPr>
        </p:nvSpPr>
        <p:spPr/>
        <p:txBody>
          <a:bodyPr/>
          <a:lstStyle/>
          <a:p>
            <a:fld id="{332CFCE1-CB4D-4823-886F-E8A6D2798E35}" type="slidenum">
              <a:rPr lang="hu-HU" smtClean="0"/>
              <a:t>30</a:t>
            </a:fld>
            <a:endParaRPr lang="hu-HU"/>
          </a:p>
        </p:txBody>
      </p:sp>
    </p:spTree>
    <p:extLst>
      <p:ext uri="{BB962C8B-B14F-4D97-AF65-F5344CB8AC3E}">
        <p14:creationId xmlns:p14="http://schemas.microsoft.com/office/powerpoint/2010/main" val="3105550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lvl="2" defTabSz="921532" eaLnBrk="0" fontAlgn="base" hangingPunct="0">
              <a:spcBef>
                <a:spcPct val="30000"/>
              </a:spcBef>
              <a:spcAft>
                <a:spcPct val="0"/>
              </a:spcAft>
              <a:defRPr/>
            </a:pPr>
            <a:r>
              <a:rPr lang="hu-HU" dirty="0"/>
              <a:t>The Bill contains:</a:t>
            </a:r>
          </a:p>
          <a:p>
            <a:pPr marL="633553" lvl="3" indent="-172787" defTabSz="921532" eaLnBrk="0" fontAlgn="base" hangingPunct="0">
              <a:spcBef>
                <a:spcPct val="30000"/>
              </a:spcBef>
              <a:spcAft>
                <a:spcPct val="0"/>
              </a:spcAft>
              <a:buFont typeface="Arial" panose="020B0604020202020204" pitchFamily="34" charset="0"/>
              <a:buChar char="•"/>
              <a:defRPr/>
            </a:pPr>
            <a:r>
              <a:rPr lang="hu-HU" dirty="0"/>
              <a:t>Balance and the</a:t>
            </a:r>
            <a:r>
              <a:rPr lang="hu-HU" baseline="0" dirty="0"/>
              <a:t> revenues and expenditures gross sum</a:t>
            </a:r>
          </a:p>
          <a:p>
            <a:pPr marL="633553" lvl="3" indent="-172787" defTabSz="921532" eaLnBrk="0" fontAlgn="base" hangingPunct="0">
              <a:spcBef>
                <a:spcPct val="30000"/>
              </a:spcBef>
              <a:spcAft>
                <a:spcPct val="0"/>
              </a:spcAft>
              <a:buFont typeface="Arial" panose="020B0604020202020204" pitchFamily="34" charset="0"/>
              <a:buChar char="•"/>
              <a:defRPr/>
            </a:pPr>
            <a:r>
              <a:rPr lang="hu-HU" baseline="0" dirty="0"/>
              <a:t>The amount of balance</a:t>
            </a:r>
          </a:p>
          <a:p>
            <a:pPr marL="633553" lvl="3" indent="-172787" defTabSz="921532" eaLnBrk="0" fontAlgn="base" hangingPunct="0">
              <a:spcBef>
                <a:spcPct val="30000"/>
              </a:spcBef>
              <a:spcAft>
                <a:spcPct val="0"/>
              </a:spcAft>
              <a:buFont typeface="Arial" panose="020B0604020202020204" pitchFamily="34" charset="0"/>
              <a:buChar char="•"/>
              <a:defRPr/>
            </a:pPr>
            <a:r>
              <a:rPr lang="hu-HU" baseline="0" dirty="0"/>
              <a:t>The debt</a:t>
            </a:r>
          </a:p>
          <a:p>
            <a:pPr marL="633553" lvl="3" indent="-172787" defTabSz="921532" eaLnBrk="0" fontAlgn="base" hangingPunct="0">
              <a:spcBef>
                <a:spcPct val="30000"/>
              </a:spcBef>
              <a:spcAft>
                <a:spcPct val="0"/>
              </a:spcAft>
              <a:buFont typeface="Arial" panose="020B0604020202020204" pitchFamily="34" charset="0"/>
              <a:buChar char="•"/>
              <a:defRPr/>
            </a:pPr>
            <a:r>
              <a:rPr lang="en-US" dirty="0"/>
              <a:t>The provisions relating to state assets</a:t>
            </a:r>
            <a:endParaRPr lang="hu-HU" dirty="0"/>
          </a:p>
          <a:p>
            <a:pPr marL="633553" lvl="3" indent="-172787" defTabSz="921532" eaLnBrk="0" fontAlgn="base" hangingPunct="0">
              <a:spcBef>
                <a:spcPct val="30000"/>
              </a:spcBef>
              <a:spcAft>
                <a:spcPct val="0"/>
              </a:spcAft>
              <a:buFont typeface="Arial" panose="020B0604020202020204" pitchFamily="34" charset="0"/>
              <a:buChar char="•"/>
              <a:defRPr/>
            </a:pPr>
            <a:r>
              <a:rPr lang="hu-HU" dirty="0"/>
              <a:t>S</a:t>
            </a:r>
            <a:r>
              <a:rPr lang="en-US" dirty="0" err="1"/>
              <a:t>pecial</a:t>
            </a:r>
            <a:r>
              <a:rPr lang="en-US" dirty="0"/>
              <a:t> powers </a:t>
            </a:r>
            <a:r>
              <a:rPr lang="hu-HU" dirty="0"/>
              <a:t>rights of the M</a:t>
            </a:r>
            <a:r>
              <a:rPr lang="en-US" dirty="0" err="1"/>
              <a:t>inister</a:t>
            </a:r>
            <a:r>
              <a:rPr lang="en-US" dirty="0"/>
              <a:t> for Public Finances</a:t>
            </a:r>
            <a:r>
              <a:rPr lang="hu-HU" dirty="0"/>
              <a:t> and </a:t>
            </a:r>
            <a:r>
              <a:rPr lang="en-US" dirty="0"/>
              <a:t>managing chapter</a:t>
            </a:r>
            <a:r>
              <a:rPr lang="hu-HU" dirty="0"/>
              <a:t> </a:t>
            </a:r>
            <a:r>
              <a:rPr lang="en-US" dirty="0"/>
              <a:t>of the head of departments</a:t>
            </a:r>
            <a:endParaRPr lang="hu-HU" dirty="0"/>
          </a:p>
          <a:p>
            <a:pPr marL="633553" lvl="1" indent="-172787">
              <a:buFont typeface="Arial" panose="020B0604020202020204" pitchFamily="34" charset="0"/>
              <a:buChar char="•"/>
            </a:pPr>
            <a:r>
              <a:rPr lang="hu-HU" dirty="0"/>
              <a:t>Relationship between t</a:t>
            </a:r>
            <a:r>
              <a:rPr lang="en-US" dirty="0"/>
              <a:t>he local government and central government</a:t>
            </a:r>
            <a:endParaRPr lang="hu-HU" dirty="0"/>
          </a:p>
          <a:p>
            <a:pPr marL="633553" lvl="1" indent="-172787">
              <a:buFont typeface="Arial" panose="020B0604020202020204" pitchFamily="34" charset="0"/>
              <a:buChar char="•"/>
            </a:pPr>
            <a:r>
              <a:rPr lang="en-US" dirty="0"/>
              <a:t>Rules on the use of EU funds</a:t>
            </a:r>
            <a:endParaRPr lang="hu-HU" dirty="0"/>
          </a:p>
          <a:p>
            <a:pPr marL="0" lvl="1"/>
            <a:r>
              <a:rPr lang="hu-HU" dirty="0"/>
              <a:t>The Bill annexes (9 pieces):</a:t>
            </a:r>
          </a:p>
          <a:p>
            <a:pPr marL="633553" lvl="1" indent="-172787">
              <a:buFont typeface="Arial" panose="020B0604020202020204" pitchFamily="34" charset="0"/>
              <a:buChar char="•"/>
            </a:pPr>
            <a:r>
              <a:rPr lang="en-US" dirty="0"/>
              <a:t>The central government expenditure and revenue</a:t>
            </a:r>
            <a:r>
              <a:rPr lang="hu-HU" dirty="0"/>
              <a:t> </a:t>
            </a:r>
            <a:r>
              <a:rPr lang="en-US" dirty="0"/>
              <a:t>appropriation</a:t>
            </a:r>
            <a:r>
              <a:rPr lang="hu-HU" dirty="0"/>
              <a:t>s</a:t>
            </a:r>
            <a:endParaRPr lang="en-US" dirty="0"/>
          </a:p>
          <a:p>
            <a:pPr marL="633553" lvl="1" indent="-172787">
              <a:buFont typeface="Arial" panose="020B0604020202020204" pitchFamily="34" charset="0"/>
              <a:buChar char="•"/>
            </a:pPr>
            <a:r>
              <a:rPr lang="en-US" dirty="0"/>
              <a:t>EU appropriations for the 2014-2020 programming period</a:t>
            </a:r>
          </a:p>
          <a:p>
            <a:pPr marL="633553" lvl="1" indent="-172787">
              <a:buFont typeface="Arial" panose="020B0604020202020204" pitchFamily="34" charset="0"/>
              <a:buChar char="•"/>
            </a:pPr>
            <a:r>
              <a:rPr lang="hu-HU" dirty="0"/>
              <a:t>Normatives for s</a:t>
            </a:r>
            <a:r>
              <a:rPr lang="en-US" dirty="0" err="1"/>
              <a:t>ome</a:t>
            </a:r>
            <a:r>
              <a:rPr lang="en-US" dirty="0"/>
              <a:t> social, performing public duties child protection institutions providing personal care</a:t>
            </a:r>
            <a:endParaRPr lang="hu-HU" dirty="0"/>
          </a:p>
          <a:p>
            <a:pPr marL="0" lvl="1"/>
            <a:r>
              <a:rPr lang="hu-HU" dirty="0"/>
              <a:t>General explanation:</a:t>
            </a:r>
          </a:p>
          <a:p>
            <a:pPr marL="633553" lvl="2" indent="-172787" defTabSz="921532" eaLnBrk="0" fontAlgn="base" hangingPunct="0">
              <a:spcBef>
                <a:spcPct val="30000"/>
              </a:spcBef>
              <a:spcAft>
                <a:spcPct val="0"/>
              </a:spcAft>
              <a:buFont typeface="Arial" panose="020B0604020202020204" pitchFamily="34" charset="0"/>
              <a:buChar char="•"/>
              <a:defRPr/>
            </a:pPr>
            <a:r>
              <a:rPr lang="hu-HU" dirty="0"/>
              <a:t>Economic and fiscal policy</a:t>
            </a:r>
          </a:p>
          <a:p>
            <a:pPr marL="633553" lvl="2" indent="-172787">
              <a:buFont typeface="Arial" panose="020B0604020202020204" pitchFamily="34" charset="0"/>
              <a:buChar char="•"/>
            </a:pPr>
            <a:r>
              <a:rPr lang="hu-HU" dirty="0"/>
              <a:t>major measures</a:t>
            </a:r>
          </a:p>
          <a:p>
            <a:pPr marL="0" lvl="2"/>
            <a:r>
              <a:rPr lang="hu-HU" dirty="0"/>
              <a:t>Detailed explanation:</a:t>
            </a:r>
          </a:p>
          <a:p>
            <a:pPr marL="633553" lvl="3" indent="-172787">
              <a:buFont typeface="Arial" panose="020B0604020202020204" pitchFamily="34" charset="0"/>
              <a:buChar char="•"/>
            </a:pPr>
            <a:r>
              <a:rPr lang="hu-HU" dirty="0"/>
              <a:t>Explanation to the budget bill</a:t>
            </a:r>
          </a:p>
          <a:p>
            <a:pPr marL="0" lvl="3"/>
            <a:r>
              <a:rPr lang="en-US" dirty="0"/>
              <a:t>Annexes to the explanatory statement</a:t>
            </a:r>
            <a:r>
              <a:rPr lang="hu-HU" dirty="0"/>
              <a:t>:</a:t>
            </a:r>
          </a:p>
          <a:p>
            <a:pPr marL="633553" lvl="4" indent="-172787">
              <a:buFont typeface="Arial" panose="020B0604020202020204" pitchFamily="34" charset="0"/>
              <a:buChar char="•"/>
            </a:pPr>
            <a:r>
              <a:rPr lang="en-US" dirty="0"/>
              <a:t>The main features of economic development</a:t>
            </a:r>
            <a:endParaRPr lang="hu-HU" dirty="0"/>
          </a:p>
          <a:p>
            <a:pPr marL="633553" lvl="4" indent="-172787" defTabSz="921532" eaLnBrk="0" fontAlgn="base" hangingPunct="0">
              <a:spcBef>
                <a:spcPct val="30000"/>
              </a:spcBef>
              <a:spcAft>
                <a:spcPct val="0"/>
              </a:spcAft>
              <a:buFont typeface="Arial" panose="020B0604020202020204" pitchFamily="34" charset="0"/>
              <a:buChar char="•"/>
              <a:defRPr/>
            </a:pPr>
            <a:r>
              <a:rPr lang="en-US" dirty="0"/>
              <a:t>The main characteristics </a:t>
            </a:r>
            <a:r>
              <a:rPr lang="hu-HU" dirty="0"/>
              <a:t>of t</a:t>
            </a:r>
            <a:r>
              <a:rPr lang="en-US" dirty="0"/>
              <a:t>he general government</a:t>
            </a:r>
            <a:r>
              <a:rPr lang="hu-HU" dirty="0"/>
              <a:t> (cash basis), </a:t>
            </a:r>
            <a:r>
              <a:rPr lang="en-US" dirty="0"/>
              <a:t>economic balance sheet, consolidated expenditures,</a:t>
            </a:r>
            <a:r>
              <a:rPr lang="hu-HU" dirty="0"/>
              <a:t> f</a:t>
            </a:r>
            <a:r>
              <a:rPr lang="en-US" dirty="0" err="1"/>
              <a:t>unctional</a:t>
            </a:r>
            <a:r>
              <a:rPr lang="en-US" dirty="0"/>
              <a:t> balance sheet</a:t>
            </a:r>
            <a:endParaRPr lang="hu-HU" dirty="0"/>
          </a:p>
          <a:p>
            <a:pPr marL="633553" lvl="4" indent="-172787" defTabSz="921532" eaLnBrk="0" fontAlgn="base" hangingPunct="0">
              <a:spcBef>
                <a:spcPct val="30000"/>
              </a:spcBef>
              <a:spcAft>
                <a:spcPct val="0"/>
              </a:spcAft>
              <a:buFont typeface="Arial" panose="020B0604020202020204" pitchFamily="34" charset="0"/>
              <a:buChar char="•"/>
              <a:defRPr/>
            </a:pPr>
            <a:r>
              <a:rPr lang="en-US" dirty="0"/>
              <a:t>Financial </a:t>
            </a:r>
            <a:r>
              <a:rPr lang="hu-HU" dirty="0"/>
              <a:t>r</a:t>
            </a:r>
            <a:r>
              <a:rPr lang="en-US" dirty="0"/>
              <a:t>elations</a:t>
            </a:r>
            <a:r>
              <a:rPr lang="hu-HU" dirty="0"/>
              <a:t> to </a:t>
            </a:r>
            <a:r>
              <a:rPr lang="en-US" dirty="0"/>
              <a:t>European Union</a:t>
            </a:r>
            <a:endParaRPr lang="hu-HU" dirty="0"/>
          </a:p>
          <a:p>
            <a:pPr marL="633553" lvl="4" indent="-172787" defTabSz="921532" eaLnBrk="0" fontAlgn="base" hangingPunct="0">
              <a:spcBef>
                <a:spcPct val="30000"/>
              </a:spcBef>
              <a:spcAft>
                <a:spcPct val="0"/>
              </a:spcAft>
              <a:buFont typeface="Arial" panose="020B0604020202020204" pitchFamily="34" charset="0"/>
              <a:buChar char="•"/>
              <a:defRPr/>
            </a:pPr>
            <a:r>
              <a:rPr lang="en-US" dirty="0"/>
              <a:t>the general government deficit and debt of the European Union methodology</a:t>
            </a:r>
          </a:p>
          <a:p>
            <a:pPr marL="0" lvl="2" defTabSz="921532" eaLnBrk="0" fontAlgn="base" hangingPunct="0">
              <a:spcBef>
                <a:spcPct val="30000"/>
              </a:spcBef>
              <a:spcAft>
                <a:spcPct val="0"/>
              </a:spcAft>
              <a:defRPr/>
            </a:pPr>
            <a:r>
              <a:rPr lang="hu-HU" dirty="0"/>
              <a:t>Explanation for chapters</a:t>
            </a:r>
          </a:p>
          <a:p>
            <a:pPr marL="691149" lvl="1" indent="-230383">
              <a:buFont typeface="Arial" panose="020B0604020202020204" pitchFamily="34" charset="0"/>
              <a:buChar char="•"/>
            </a:pPr>
            <a:r>
              <a:rPr lang="hu-HU" dirty="0"/>
              <a:t>Budget of </a:t>
            </a:r>
            <a:r>
              <a:rPr lang="en-US" dirty="0"/>
              <a:t>budgetary institutions; </a:t>
            </a:r>
            <a:endParaRPr lang="hu-HU" dirty="0"/>
          </a:p>
          <a:p>
            <a:pPr marL="691149" lvl="1" indent="-230383">
              <a:buFont typeface="Arial" panose="020B0604020202020204" pitchFamily="34" charset="0"/>
              <a:buChar char="•"/>
            </a:pPr>
            <a:r>
              <a:rPr lang="en-US" dirty="0"/>
              <a:t>chapter-managed appropriations for sectoral </a:t>
            </a:r>
            <a:r>
              <a:rPr lang="en-US" dirty="0" err="1"/>
              <a:t>programmes</a:t>
            </a:r>
            <a:r>
              <a:rPr lang="en-US" dirty="0"/>
              <a:t> and other </a:t>
            </a:r>
            <a:r>
              <a:rPr lang="en-US" dirty="0" err="1"/>
              <a:t>programmes</a:t>
            </a:r>
            <a:r>
              <a:rPr lang="en-US" dirty="0"/>
              <a:t> under the discretion of the chapter head (minister); </a:t>
            </a:r>
            <a:endParaRPr lang="hu-HU" dirty="0"/>
          </a:p>
          <a:p>
            <a:pPr marL="691149" lvl="1" indent="-230383">
              <a:buFont typeface="Arial" panose="020B0604020202020204" pitchFamily="34" charset="0"/>
              <a:buChar char="•"/>
            </a:pPr>
            <a:r>
              <a:rPr lang="en-US" dirty="0"/>
              <a:t>EU projects managed by the chapter; </a:t>
            </a:r>
            <a:endParaRPr lang="hu-HU" dirty="0"/>
          </a:p>
          <a:p>
            <a:pPr marL="691149" lvl="1" indent="-230383">
              <a:buFont typeface="Arial" panose="020B0604020202020204" pitchFamily="34" charset="0"/>
              <a:buChar char="•"/>
            </a:pPr>
            <a:r>
              <a:rPr lang="en-US" dirty="0"/>
              <a:t>centrally managed appropriations, mainly entitlement </a:t>
            </a:r>
            <a:r>
              <a:rPr lang="en-US" dirty="0" err="1"/>
              <a:t>programmes</a:t>
            </a:r>
            <a:r>
              <a:rPr lang="en-US" dirty="0"/>
              <a:t>, transfers to the </a:t>
            </a:r>
            <a:r>
              <a:rPr lang="en-US" dirty="0" err="1"/>
              <a:t>extrabudgetary</a:t>
            </a:r>
            <a:r>
              <a:rPr lang="en-US" dirty="0"/>
              <a:t> funds, to the social security funds and to local government, special larger investment projects and interest payments; and </a:t>
            </a:r>
            <a:endParaRPr lang="hu-HU" dirty="0"/>
          </a:p>
          <a:p>
            <a:pPr marL="691149" lvl="1" indent="-230383">
              <a:buFont typeface="Arial" panose="020B0604020202020204" pitchFamily="34" charset="0"/>
              <a:buChar char="•"/>
            </a:pPr>
            <a:r>
              <a:rPr lang="hu-HU" dirty="0"/>
              <a:t>Medium term projection for the budget, </a:t>
            </a:r>
            <a:r>
              <a:rPr lang="en-US" dirty="0"/>
              <a:t>central revenues, including tax and non-tax revenues</a:t>
            </a:r>
            <a:endParaRPr lang="hu-HU" dirty="0"/>
          </a:p>
          <a:p>
            <a:endParaRPr lang="hu-HU" dirty="0"/>
          </a:p>
        </p:txBody>
      </p:sp>
      <p:sp>
        <p:nvSpPr>
          <p:cNvPr id="4" name="Dia számának helye 3"/>
          <p:cNvSpPr>
            <a:spLocks noGrp="1"/>
          </p:cNvSpPr>
          <p:nvPr>
            <p:ph type="sldNum" sz="quarter" idx="10"/>
          </p:nvPr>
        </p:nvSpPr>
        <p:spPr/>
        <p:txBody>
          <a:bodyPr/>
          <a:lstStyle/>
          <a:p>
            <a:fld id="{332CFCE1-CB4D-4823-886F-E8A6D2798E35}" type="slidenum">
              <a:rPr lang="hu-HU" smtClean="0"/>
              <a:t>31</a:t>
            </a:fld>
            <a:endParaRPr lang="hu-HU"/>
          </a:p>
        </p:txBody>
      </p:sp>
    </p:spTree>
    <p:extLst>
      <p:ext uri="{BB962C8B-B14F-4D97-AF65-F5344CB8AC3E}">
        <p14:creationId xmlns:p14="http://schemas.microsoft.com/office/powerpoint/2010/main" val="3105550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spcBef>
                <a:spcPts val="600"/>
              </a:spcBef>
              <a:spcAft>
                <a:spcPts val="600"/>
              </a:spcAft>
            </a:pPr>
            <a:r>
              <a:rPr lang="hu-HU" sz="1200" b="1" i="1" dirty="0">
                <a:effectLst/>
                <a:latin typeface="Times New Roman" panose="02020603050405020304" pitchFamily="18" charset="0"/>
                <a:ea typeface="+mn-ea"/>
                <a:cs typeface="Times New Roman" panose="02020603050405020304" pitchFamily="18" charset="0"/>
              </a:rPr>
              <a:t>Rendkívüli kormányzati intézkedések: </a:t>
            </a:r>
          </a:p>
          <a:p>
            <a:pPr algn="just"/>
            <a:r>
              <a:rPr lang="hu-HU" sz="1200" b="1" dirty="0">
                <a:effectLst/>
                <a:latin typeface="Times New Roman" panose="02020603050405020304" pitchFamily="18" charset="0"/>
                <a:ea typeface="+mn-ea"/>
                <a:cs typeface="Times New Roman" panose="02020603050405020304" pitchFamily="18" charset="0"/>
              </a:rPr>
              <a:t>Az Áht. 21. §</a:t>
            </a:r>
            <a:r>
              <a:rPr lang="hu-HU" sz="1200" b="1" dirty="0" err="1">
                <a:effectLst/>
                <a:latin typeface="Times New Roman" panose="02020603050405020304" pitchFamily="18" charset="0"/>
                <a:ea typeface="+mn-ea"/>
                <a:cs typeface="Times New Roman" panose="02020603050405020304" pitchFamily="18" charset="0"/>
              </a:rPr>
              <a:t>-a</a:t>
            </a:r>
            <a:r>
              <a:rPr lang="hu-HU" sz="1200" b="1" dirty="0">
                <a:effectLst/>
                <a:latin typeface="Times New Roman" panose="02020603050405020304" pitchFamily="18" charset="0"/>
                <a:ea typeface="+mn-ea"/>
                <a:cs typeface="Times New Roman" panose="02020603050405020304" pitchFamily="18" charset="0"/>
              </a:rPr>
              <a:t> szerint az I. félévben az RKI 40%-a használható fel, ennél nagyobb felhasználáshoz az Országgyűlés jóváhagyása szükséges.     </a:t>
            </a:r>
          </a:p>
          <a:p>
            <a:pPr algn="just">
              <a:spcBef>
                <a:spcPts val="600"/>
              </a:spcBef>
              <a:spcAft>
                <a:spcPts val="600"/>
              </a:spcAft>
            </a:pPr>
            <a:r>
              <a:rPr lang="hu-HU" sz="1200" b="1" i="1" dirty="0" err="1">
                <a:effectLst/>
                <a:latin typeface="Times New Roman" panose="02020603050405020304" pitchFamily="18" charset="0"/>
                <a:ea typeface="+mn-ea"/>
                <a:cs typeface="Times New Roman" panose="02020603050405020304" pitchFamily="18" charset="0"/>
              </a:rPr>
              <a:t>Országvédelmi</a:t>
            </a:r>
            <a:r>
              <a:rPr lang="hu-HU" sz="1200" b="1" i="1" dirty="0">
                <a:effectLst/>
                <a:latin typeface="Times New Roman" panose="02020603050405020304" pitchFamily="18" charset="0"/>
                <a:ea typeface="+mn-ea"/>
                <a:cs typeface="Times New Roman" panose="02020603050405020304" pitchFamily="18" charset="0"/>
              </a:rPr>
              <a:t> Alap:                        </a:t>
            </a:r>
          </a:p>
          <a:p>
            <a:pPr algn="just"/>
            <a:r>
              <a:rPr lang="hu-HU" sz="1200" b="1" dirty="0">
                <a:effectLst/>
                <a:latin typeface="Times New Roman" panose="02020603050405020304" pitchFamily="18" charset="0"/>
                <a:ea typeface="+mn-ea"/>
                <a:cs typeface="Times New Roman" panose="02020603050405020304" pitchFamily="18" charset="0"/>
              </a:rPr>
              <a:t> A Kvtv. 19. §-a szerint március 31-e után (EDP jelentés) 30,0 Mrd Ft használható fel, amennyiben az EDP hiány a felhasználni kívánt tartalékkal sem haladja meg a hiánycélt, azaz GDP 1,8 %-át. A „maradék” 30,0 Mrd forint szeptember 30-a után használható fel ugyanezen feltétellel.</a:t>
            </a:r>
            <a:endParaRPr lang="hu-HU" sz="1200" b="1" dirty="0">
              <a:latin typeface="Times New Roman" panose="02020603050405020304" pitchFamily="18" charset="0"/>
              <a:cs typeface="Times New Roman" panose="02020603050405020304" pitchFamily="18" charset="0"/>
            </a:endParaRPr>
          </a:p>
          <a:p>
            <a:endParaRPr lang="hu-HU" dirty="0"/>
          </a:p>
          <a:p>
            <a:r>
              <a:rPr lang="hu-HU" dirty="0"/>
              <a:t>(5) A XV. Pénzügyminisztérium fejezet, 26. cím, 2. alcím, 1. Rendkívüli kormányzati intézkedések jogcímcsoport előirányzatnak az Áht. 21. § (3) bekezdésében meghatározott, első félévben felhasználható részéből </a:t>
            </a:r>
            <a:r>
              <a:rPr lang="hu-HU" b="1" dirty="0"/>
              <a:t>legalább 10 000,0 millió forint </a:t>
            </a:r>
            <a:r>
              <a:rPr lang="hu-HU" dirty="0"/>
              <a:t>csak az EDP jelentés 2019. március 31-ig történő benyújtását követően használható fel, amennyiben a benyújtott EDP jelentésben szereplő EDP-hiány – a felhasználni kívánt tartalékösszeg figyelembevételével – nem haladja meg a GDP 1,8%-át.</a:t>
            </a:r>
          </a:p>
          <a:p>
            <a:r>
              <a:rPr lang="hu-HU" dirty="0"/>
              <a:t> (6) A XV. Pénzügyminisztérium fejezet, 26. cím, 2. alcím, 1. Rendkívüli kormányzati intézkedések jogcímcsoport előirányzatnak az Áht. 21. § (3) bekezdése alapján adódó, második félévben felhasználható részéből legalább </a:t>
            </a:r>
            <a:r>
              <a:rPr lang="hu-HU" b="1" dirty="0"/>
              <a:t>20 000,0 millió forint </a:t>
            </a:r>
            <a:r>
              <a:rPr lang="hu-HU" dirty="0"/>
              <a:t>csak az EDP jelentés 2019. szeptember 30-ig történő benyújtását követően használható fel, amennyiben a benyújtott EDP jelentésben szereplő EDP-hiány – a felhasználni kívánt tartalékösszeg figyelembevételével – nem haladja meg a GDP 1,8%-át. </a:t>
            </a:r>
          </a:p>
        </p:txBody>
      </p:sp>
      <p:sp>
        <p:nvSpPr>
          <p:cNvPr id="4" name="Dia számának helye 3"/>
          <p:cNvSpPr>
            <a:spLocks noGrp="1"/>
          </p:cNvSpPr>
          <p:nvPr>
            <p:ph type="sldNum" sz="quarter" idx="10"/>
          </p:nvPr>
        </p:nvSpPr>
        <p:spPr/>
        <p:txBody>
          <a:bodyPr/>
          <a:lstStyle/>
          <a:p>
            <a:fld id="{332CFCE1-CB4D-4823-886F-E8A6D2798E35}" type="slidenum">
              <a:rPr lang="hu-HU" smtClean="0"/>
              <a:t>37</a:t>
            </a:fld>
            <a:endParaRPr lang="hu-HU"/>
          </a:p>
        </p:txBody>
      </p:sp>
    </p:spTree>
    <p:extLst>
      <p:ext uri="{BB962C8B-B14F-4D97-AF65-F5344CB8AC3E}">
        <p14:creationId xmlns:p14="http://schemas.microsoft.com/office/powerpoint/2010/main" val="1467405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FC </a:t>
            </a:r>
            <a:r>
              <a:rPr lang="hu-HU" dirty="0" err="1"/>
              <a:t>resolution</a:t>
            </a:r>
            <a:r>
              <a:rPr lang="hu-HU" dirty="0"/>
              <a:t> </a:t>
            </a:r>
            <a:r>
              <a:rPr lang="hu-HU" dirty="0" err="1"/>
              <a:t>Budget</a:t>
            </a:r>
            <a:r>
              <a:rPr lang="hu-HU" dirty="0"/>
              <a:t> 2017: </a:t>
            </a:r>
          </a:p>
          <a:p>
            <a:r>
              <a:rPr lang="hu-HU" dirty="0"/>
              <a:t>„</a:t>
            </a:r>
            <a:r>
              <a:rPr lang="hu-HU" b="1" dirty="0"/>
              <a:t>The </a:t>
            </a:r>
            <a:r>
              <a:rPr lang="hu-HU" b="1" dirty="0" err="1"/>
              <a:t>Council</a:t>
            </a:r>
            <a:r>
              <a:rPr lang="hu-HU" b="1" dirty="0"/>
              <a:t>’s </a:t>
            </a:r>
            <a:r>
              <a:rPr lang="hu-HU" b="1" dirty="0" err="1"/>
              <a:t>Resolution</a:t>
            </a:r>
            <a:r>
              <a:rPr lang="hu-HU" b="1" dirty="0"/>
              <a:t> </a:t>
            </a:r>
            <a:endParaRPr lang="hu-HU" dirty="0"/>
          </a:p>
          <a:p>
            <a:r>
              <a:rPr lang="hu-HU" dirty="0" err="1"/>
              <a:t>At</a:t>
            </a:r>
            <a:r>
              <a:rPr lang="hu-HU" dirty="0"/>
              <a:t> </a:t>
            </a:r>
            <a:r>
              <a:rPr lang="hu-HU" dirty="0" err="1"/>
              <a:t>its</a:t>
            </a:r>
            <a:r>
              <a:rPr lang="hu-HU" dirty="0"/>
              <a:t> meeting </a:t>
            </a:r>
            <a:r>
              <a:rPr lang="hu-HU" dirty="0" err="1"/>
              <a:t>held</a:t>
            </a:r>
            <a:r>
              <a:rPr lang="hu-HU" dirty="0"/>
              <a:t> </a:t>
            </a:r>
            <a:r>
              <a:rPr lang="hu-HU" dirty="0" err="1"/>
              <a:t>on</a:t>
            </a:r>
            <a:r>
              <a:rPr lang="hu-HU" dirty="0"/>
              <a:t> 21st </a:t>
            </a:r>
            <a:r>
              <a:rPr lang="hu-HU" dirty="0" err="1"/>
              <a:t>April</a:t>
            </a:r>
            <a:r>
              <a:rPr lang="hu-HU" dirty="0"/>
              <a:t> 2016 – </a:t>
            </a:r>
            <a:r>
              <a:rPr lang="hu-HU" dirty="0" err="1"/>
              <a:t>on</a:t>
            </a:r>
            <a:r>
              <a:rPr lang="hu-HU" dirty="0"/>
              <a:t> </a:t>
            </a:r>
            <a:r>
              <a:rPr lang="hu-HU" dirty="0" err="1"/>
              <a:t>the</a:t>
            </a:r>
            <a:r>
              <a:rPr lang="hu-HU" dirty="0"/>
              <a:t> </a:t>
            </a:r>
            <a:r>
              <a:rPr lang="hu-HU" dirty="0" err="1"/>
              <a:t>basis</a:t>
            </a:r>
            <a:r>
              <a:rPr lang="hu-HU" dirty="0"/>
              <a:t> of </a:t>
            </a:r>
            <a:r>
              <a:rPr lang="hu-HU" dirty="0" err="1"/>
              <a:t>the</a:t>
            </a:r>
            <a:r>
              <a:rPr lang="hu-HU" dirty="0"/>
              <a:t> </a:t>
            </a:r>
            <a:r>
              <a:rPr lang="hu-HU" dirty="0" err="1"/>
              <a:t>documents</a:t>
            </a:r>
            <a:r>
              <a:rPr lang="hu-HU" dirty="0"/>
              <a:t> </a:t>
            </a:r>
            <a:r>
              <a:rPr lang="hu-HU" dirty="0" err="1"/>
              <a:t>submitted</a:t>
            </a:r>
            <a:r>
              <a:rPr lang="hu-HU" dirty="0"/>
              <a:t> </a:t>
            </a:r>
            <a:r>
              <a:rPr lang="hu-HU" dirty="0" err="1"/>
              <a:t>by</a:t>
            </a:r>
            <a:r>
              <a:rPr lang="hu-HU" dirty="0"/>
              <a:t> </a:t>
            </a:r>
            <a:r>
              <a:rPr lang="hu-HU" dirty="0" err="1"/>
              <a:t>the</a:t>
            </a:r>
            <a:r>
              <a:rPr lang="hu-HU" dirty="0"/>
              <a:t> </a:t>
            </a:r>
            <a:r>
              <a:rPr lang="hu-HU" dirty="0" err="1"/>
              <a:t>Government</a:t>
            </a:r>
            <a:r>
              <a:rPr lang="hu-HU" dirty="0"/>
              <a:t> </a:t>
            </a:r>
            <a:r>
              <a:rPr lang="hu-HU" dirty="0" err="1"/>
              <a:t>about</a:t>
            </a:r>
            <a:r>
              <a:rPr lang="hu-HU" dirty="0"/>
              <a:t> </a:t>
            </a:r>
            <a:r>
              <a:rPr lang="hu-HU" dirty="0" err="1"/>
              <a:t>the</a:t>
            </a:r>
            <a:r>
              <a:rPr lang="hu-HU" dirty="0"/>
              <a:t> </a:t>
            </a:r>
            <a:r>
              <a:rPr lang="hu-HU" dirty="0" err="1"/>
              <a:t>draft</a:t>
            </a:r>
            <a:r>
              <a:rPr lang="hu-HU" dirty="0"/>
              <a:t> </a:t>
            </a:r>
            <a:r>
              <a:rPr lang="hu-HU" dirty="0" err="1"/>
              <a:t>bill</a:t>
            </a:r>
            <a:r>
              <a:rPr lang="hu-HU" dirty="0"/>
              <a:t> </a:t>
            </a:r>
            <a:r>
              <a:rPr lang="hu-HU" dirty="0" err="1"/>
              <a:t>of</a:t>
            </a:r>
            <a:r>
              <a:rPr lang="hu-HU" dirty="0"/>
              <a:t> </a:t>
            </a:r>
            <a:r>
              <a:rPr lang="hu-HU" dirty="0" err="1"/>
              <a:t>year</a:t>
            </a:r>
            <a:r>
              <a:rPr lang="hu-HU" dirty="0"/>
              <a:t> 2017 </a:t>
            </a:r>
            <a:r>
              <a:rPr lang="hu-HU" dirty="0" err="1"/>
              <a:t>central</a:t>
            </a:r>
            <a:r>
              <a:rPr lang="hu-HU" dirty="0"/>
              <a:t> </a:t>
            </a:r>
            <a:r>
              <a:rPr lang="hu-HU" dirty="0" err="1"/>
              <a:t>budget</a:t>
            </a:r>
            <a:r>
              <a:rPr lang="hu-HU" dirty="0"/>
              <a:t> – </a:t>
            </a:r>
            <a:r>
              <a:rPr lang="hu-HU" dirty="0" err="1"/>
              <a:t>the</a:t>
            </a:r>
            <a:r>
              <a:rPr lang="hu-HU" dirty="0"/>
              <a:t> </a:t>
            </a:r>
            <a:r>
              <a:rPr lang="hu-HU" dirty="0" err="1"/>
              <a:t>Council</a:t>
            </a:r>
            <a:r>
              <a:rPr lang="hu-HU" dirty="0"/>
              <a:t> </a:t>
            </a:r>
            <a:r>
              <a:rPr lang="hu-HU" dirty="0" err="1"/>
              <a:t>formulated</a:t>
            </a:r>
            <a:r>
              <a:rPr lang="hu-HU" dirty="0"/>
              <a:t> </a:t>
            </a:r>
            <a:r>
              <a:rPr lang="hu-HU" dirty="0" err="1"/>
              <a:t>the</a:t>
            </a:r>
            <a:r>
              <a:rPr lang="hu-HU" dirty="0"/>
              <a:t> </a:t>
            </a:r>
            <a:r>
              <a:rPr lang="hu-HU" dirty="0" err="1"/>
              <a:t>following</a:t>
            </a:r>
            <a:r>
              <a:rPr lang="hu-HU" dirty="0"/>
              <a:t> </a:t>
            </a:r>
            <a:r>
              <a:rPr lang="hu-HU" dirty="0" err="1"/>
              <a:t>Opinion</a:t>
            </a:r>
            <a:r>
              <a:rPr lang="hu-HU" dirty="0"/>
              <a:t>:</a:t>
            </a:r>
          </a:p>
          <a:p>
            <a:pPr lvl="0"/>
            <a:r>
              <a:rPr lang="hu-HU" dirty="0" err="1"/>
              <a:t>As</a:t>
            </a:r>
            <a:r>
              <a:rPr lang="hu-HU" dirty="0"/>
              <a:t> </a:t>
            </a:r>
            <a:r>
              <a:rPr lang="hu-HU" dirty="0" err="1"/>
              <a:t>regards</a:t>
            </a:r>
            <a:r>
              <a:rPr lang="hu-HU" dirty="0"/>
              <a:t> </a:t>
            </a:r>
            <a:r>
              <a:rPr lang="hu-HU" dirty="0" err="1"/>
              <a:t>the</a:t>
            </a:r>
            <a:r>
              <a:rPr lang="hu-HU" dirty="0"/>
              <a:t> </a:t>
            </a:r>
            <a:r>
              <a:rPr lang="hu-HU" dirty="0" err="1"/>
              <a:t>authenticity</a:t>
            </a:r>
            <a:r>
              <a:rPr lang="hu-HU" dirty="0"/>
              <a:t> and </a:t>
            </a:r>
            <a:r>
              <a:rPr lang="hu-HU" dirty="0" err="1"/>
              <a:t>feasibility</a:t>
            </a:r>
            <a:r>
              <a:rPr lang="hu-HU" dirty="0"/>
              <a:t> of </a:t>
            </a:r>
            <a:r>
              <a:rPr lang="hu-HU" dirty="0" err="1"/>
              <a:t>the</a:t>
            </a:r>
            <a:r>
              <a:rPr lang="hu-HU" dirty="0"/>
              <a:t> </a:t>
            </a:r>
            <a:r>
              <a:rPr lang="hu-HU" dirty="0" err="1"/>
              <a:t>draft</a:t>
            </a:r>
            <a:r>
              <a:rPr lang="hu-HU" dirty="0"/>
              <a:t> </a:t>
            </a:r>
            <a:r>
              <a:rPr lang="hu-HU" dirty="0" err="1"/>
              <a:t>of</a:t>
            </a:r>
            <a:r>
              <a:rPr lang="hu-HU" dirty="0"/>
              <a:t> </a:t>
            </a:r>
            <a:r>
              <a:rPr lang="hu-HU" dirty="0" err="1"/>
              <a:t>the</a:t>
            </a:r>
            <a:r>
              <a:rPr lang="hu-HU" dirty="0"/>
              <a:t> 2017 </a:t>
            </a:r>
            <a:r>
              <a:rPr lang="hu-HU" dirty="0" err="1"/>
              <a:t>central</a:t>
            </a:r>
            <a:r>
              <a:rPr lang="hu-HU" dirty="0"/>
              <a:t> </a:t>
            </a:r>
            <a:r>
              <a:rPr lang="hu-HU" dirty="0" err="1"/>
              <a:t>budget</a:t>
            </a:r>
            <a:r>
              <a:rPr lang="hu-HU" dirty="0"/>
              <a:t> </a:t>
            </a:r>
            <a:r>
              <a:rPr lang="hu-HU" dirty="0" err="1"/>
              <a:t>bill</a:t>
            </a:r>
            <a:r>
              <a:rPr lang="hu-HU" dirty="0"/>
              <a:t> </a:t>
            </a:r>
            <a:r>
              <a:rPr lang="hu-HU" dirty="0" err="1"/>
              <a:t>the</a:t>
            </a:r>
            <a:r>
              <a:rPr lang="hu-HU" dirty="0"/>
              <a:t> </a:t>
            </a:r>
            <a:r>
              <a:rPr lang="hu-HU" dirty="0" err="1"/>
              <a:t>Council</a:t>
            </a:r>
            <a:r>
              <a:rPr lang="hu-HU" dirty="0"/>
              <a:t> has no </a:t>
            </a:r>
            <a:r>
              <a:rPr lang="hu-HU" dirty="0" err="1"/>
              <a:t>such</a:t>
            </a:r>
            <a:r>
              <a:rPr lang="hu-HU" dirty="0"/>
              <a:t> </a:t>
            </a:r>
            <a:r>
              <a:rPr lang="hu-HU" dirty="0" err="1"/>
              <a:t>fundamental</a:t>
            </a:r>
            <a:r>
              <a:rPr lang="hu-HU" dirty="0"/>
              <a:t> </a:t>
            </a:r>
            <a:r>
              <a:rPr lang="hu-HU" dirty="0" err="1"/>
              <a:t>objections</a:t>
            </a:r>
            <a:r>
              <a:rPr lang="hu-HU" dirty="0"/>
              <a:t> </a:t>
            </a:r>
            <a:r>
              <a:rPr lang="hu-HU" dirty="0" err="1"/>
              <a:t>that</a:t>
            </a:r>
            <a:r>
              <a:rPr lang="hu-HU" dirty="0"/>
              <a:t> </a:t>
            </a:r>
            <a:r>
              <a:rPr lang="hu-HU" dirty="0" err="1"/>
              <a:t>would</a:t>
            </a:r>
            <a:r>
              <a:rPr lang="hu-HU" dirty="0"/>
              <a:t> </a:t>
            </a:r>
            <a:r>
              <a:rPr lang="hu-HU" dirty="0" err="1"/>
              <a:t>justify</a:t>
            </a:r>
            <a:r>
              <a:rPr lang="hu-HU" dirty="0"/>
              <a:t> </a:t>
            </a:r>
            <a:r>
              <a:rPr lang="hu-HU" dirty="0" err="1"/>
              <a:t>the</a:t>
            </a:r>
            <a:r>
              <a:rPr lang="hu-HU" dirty="0"/>
              <a:t> </a:t>
            </a:r>
            <a:r>
              <a:rPr lang="hu-HU" dirty="0" err="1"/>
              <a:t>indication</a:t>
            </a:r>
            <a:r>
              <a:rPr lang="hu-HU" dirty="0"/>
              <a:t> of </a:t>
            </a:r>
            <a:r>
              <a:rPr lang="hu-HU" dirty="0" err="1"/>
              <a:t>nonconcurrence</a:t>
            </a:r>
            <a:r>
              <a:rPr lang="hu-HU" dirty="0"/>
              <a:t> </a:t>
            </a:r>
            <a:r>
              <a:rPr lang="hu-HU" dirty="0" err="1"/>
              <a:t>concerning</a:t>
            </a:r>
            <a:r>
              <a:rPr lang="hu-HU" dirty="0"/>
              <a:t> </a:t>
            </a:r>
            <a:r>
              <a:rPr lang="hu-HU" dirty="0" err="1"/>
              <a:t>the</a:t>
            </a:r>
            <a:r>
              <a:rPr lang="hu-HU" dirty="0"/>
              <a:t> </a:t>
            </a:r>
            <a:r>
              <a:rPr lang="hu-HU" dirty="0" err="1"/>
              <a:t>document</a:t>
            </a:r>
            <a:r>
              <a:rPr lang="hu-HU" dirty="0"/>
              <a:t> </a:t>
            </a:r>
            <a:r>
              <a:rPr lang="hu-HU" dirty="0" err="1"/>
              <a:t>submitted</a:t>
            </a:r>
            <a:r>
              <a:rPr lang="hu-HU" dirty="0"/>
              <a:t> </a:t>
            </a:r>
            <a:r>
              <a:rPr lang="hu-HU" dirty="0" err="1"/>
              <a:t>for</a:t>
            </a:r>
            <a:r>
              <a:rPr lang="hu-HU" dirty="0"/>
              <a:t> </a:t>
            </a:r>
            <a:r>
              <a:rPr lang="hu-HU" dirty="0" err="1"/>
              <a:t>formulating</a:t>
            </a:r>
            <a:r>
              <a:rPr lang="hu-HU" dirty="0"/>
              <a:t> and </a:t>
            </a:r>
            <a:r>
              <a:rPr lang="hu-HU" dirty="0" err="1"/>
              <a:t>opinion</a:t>
            </a:r>
            <a:r>
              <a:rPr lang="hu-HU" dirty="0"/>
              <a:t>. </a:t>
            </a:r>
          </a:p>
          <a:p>
            <a:pPr lvl="0"/>
            <a:r>
              <a:rPr lang="hu-HU" dirty="0" err="1"/>
              <a:t>According</a:t>
            </a:r>
            <a:r>
              <a:rPr lang="hu-HU" dirty="0"/>
              <a:t> </a:t>
            </a:r>
            <a:r>
              <a:rPr lang="hu-HU" dirty="0" err="1"/>
              <a:t>to</a:t>
            </a:r>
            <a:r>
              <a:rPr lang="hu-HU" dirty="0"/>
              <a:t> </a:t>
            </a:r>
            <a:r>
              <a:rPr lang="hu-HU" dirty="0" err="1"/>
              <a:t>the</a:t>
            </a:r>
            <a:r>
              <a:rPr lang="hu-HU" dirty="0"/>
              <a:t> </a:t>
            </a:r>
            <a:r>
              <a:rPr lang="hu-HU" dirty="0" err="1"/>
              <a:t>Council</a:t>
            </a:r>
            <a:r>
              <a:rPr lang="hu-HU" dirty="0"/>
              <a:t>’s </a:t>
            </a:r>
            <a:r>
              <a:rPr lang="hu-HU" dirty="0" err="1"/>
              <a:t>judgement</a:t>
            </a:r>
            <a:r>
              <a:rPr lang="hu-HU" dirty="0"/>
              <a:t> </a:t>
            </a:r>
            <a:r>
              <a:rPr lang="hu-HU" dirty="0" err="1"/>
              <a:t>the</a:t>
            </a:r>
            <a:r>
              <a:rPr lang="hu-HU" dirty="0"/>
              <a:t> </a:t>
            </a:r>
            <a:r>
              <a:rPr lang="hu-HU" dirty="0" err="1"/>
              <a:t>draft</a:t>
            </a:r>
            <a:r>
              <a:rPr lang="hu-HU" dirty="0"/>
              <a:t> </a:t>
            </a:r>
            <a:r>
              <a:rPr lang="hu-HU" dirty="0" err="1"/>
              <a:t>bill</a:t>
            </a:r>
            <a:r>
              <a:rPr lang="hu-HU" dirty="0"/>
              <a:t> is </a:t>
            </a:r>
            <a:r>
              <a:rPr lang="hu-HU" dirty="0" err="1"/>
              <a:t>based</a:t>
            </a:r>
            <a:r>
              <a:rPr lang="hu-HU" dirty="0"/>
              <a:t> </a:t>
            </a:r>
            <a:r>
              <a:rPr lang="hu-HU" dirty="0" err="1"/>
              <a:t>on</a:t>
            </a:r>
            <a:r>
              <a:rPr lang="hu-HU" dirty="0"/>
              <a:t> a </a:t>
            </a:r>
            <a:r>
              <a:rPr lang="hu-HU" dirty="0" err="1"/>
              <a:t>well-established</a:t>
            </a:r>
            <a:r>
              <a:rPr lang="hu-HU" dirty="0"/>
              <a:t> </a:t>
            </a:r>
            <a:r>
              <a:rPr lang="hu-HU" dirty="0" err="1"/>
              <a:t>macroeconomic</a:t>
            </a:r>
            <a:r>
              <a:rPr lang="hu-HU" dirty="0"/>
              <a:t> </a:t>
            </a:r>
            <a:r>
              <a:rPr lang="hu-HU" dirty="0" err="1"/>
              <a:t>forecast</a:t>
            </a:r>
            <a:r>
              <a:rPr lang="hu-HU" dirty="0"/>
              <a:t>. Following the dynamism of economic growth since 2013 – the annual 2, 9 percent in year 2015 – the 2016 economic growth might be around 2, 5 percent. The 2017 budget is built on a 3, 1 percent economic growth that – considering the expected increase of incoming EU funds and other growth factors, primarily that of consumption – can be regarded as solidly founded. </a:t>
            </a:r>
          </a:p>
          <a:p>
            <a:pPr lvl="0"/>
            <a:r>
              <a:rPr lang="hu-HU" dirty="0"/>
              <a:t>The revenue and expenditure appropriations are basically in harmony with the macroeconomic forecast, the preliminary implementation of year 2015 and the expected trends of 2016 as well as with the governmental actions listed in the draft bill. However, even with these considerations the increase of the VAT and personal income tax appropriation – compared to the preceding year – can be regarded as stretched and the further increase of the efficiency of tax collection is necessary to ensure the implementation of the increased appropriations.</a:t>
            </a:r>
          </a:p>
          <a:p>
            <a:pPr lvl="0"/>
            <a:r>
              <a:rPr lang="hu-HU" dirty="0"/>
              <a:t>On the basis of the macroeconomic course and the budget appropriations the Council establishes that the 2, 4 percent GDP proportionate targeted deficit for 2017 – calculated by EU methodology – is in harmony with the economic processes described by the draft budget bill and the planned revenue and expenditure appropriations. The targeted public finance deficit is in harmony with the correction arm of the fiscal regulations of the European Union and Point b) Indent (2) of § 3/A of the Stability Act. However, with the increase of the targeted deficit the structural deficit shall also increase. Hence, the Council considers it justified that in the justification part of the bill the Government should present that the targeted deficit according to the budget bill meets the criteria of the EU concerning the structural deficit as well as the requirement stipulated by Point a) Indent (2) . § 3/A of </a:t>
            </a:r>
            <a:r>
              <a:rPr lang="hu-HU" dirty="0" err="1"/>
              <a:t>the</a:t>
            </a:r>
            <a:r>
              <a:rPr lang="hu-HU" dirty="0"/>
              <a:t> </a:t>
            </a:r>
            <a:r>
              <a:rPr lang="hu-HU" dirty="0" err="1"/>
              <a:t>Stability</a:t>
            </a:r>
            <a:r>
              <a:rPr lang="hu-HU" dirty="0"/>
              <a:t> </a:t>
            </a:r>
            <a:r>
              <a:rPr lang="hu-HU" dirty="0" err="1"/>
              <a:t>Act</a:t>
            </a:r>
            <a:r>
              <a:rPr lang="hu-HU" dirty="0"/>
              <a:t> </a:t>
            </a:r>
            <a:r>
              <a:rPr lang="hu-HU" dirty="0" err="1"/>
              <a:t>arising</a:t>
            </a:r>
            <a:r>
              <a:rPr lang="hu-HU" dirty="0"/>
              <a:t> </a:t>
            </a:r>
            <a:r>
              <a:rPr lang="hu-HU" dirty="0" err="1"/>
              <a:t>from</a:t>
            </a:r>
            <a:r>
              <a:rPr lang="hu-HU" dirty="0"/>
              <a:t> </a:t>
            </a:r>
            <a:r>
              <a:rPr lang="hu-HU" dirty="0" err="1"/>
              <a:t>the</a:t>
            </a:r>
            <a:r>
              <a:rPr lang="hu-HU" dirty="0"/>
              <a:t> </a:t>
            </a:r>
            <a:r>
              <a:rPr lang="hu-HU" dirty="0" err="1"/>
              <a:t>above</a:t>
            </a:r>
            <a:r>
              <a:rPr lang="hu-HU" dirty="0"/>
              <a:t> </a:t>
            </a:r>
            <a:r>
              <a:rPr lang="hu-HU" dirty="0" err="1"/>
              <a:t>regulation</a:t>
            </a:r>
            <a:r>
              <a:rPr lang="hu-HU" dirty="0"/>
              <a:t>. </a:t>
            </a:r>
          </a:p>
          <a:p>
            <a:pPr lvl="0"/>
            <a:r>
              <a:rPr lang="hu-HU" dirty="0"/>
              <a:t>The Council considers it positive that the central budget separates the operational and accumulation budgets as well as that of the EU developments, as this contributes to the transparency of the processes and the separation of costs laying the foundations for long-term growth from </a:t>
            </a:r>
            <a:r>
              <a:rPr lang="hu-HU"/>
              <a:t>current </a:t>
            </a:r>
            <a:r>
              <a:rPr lang="ru-RU"/>
              <a:t>Расходы</a:t>
            </a:r>
            <a:r>
              <a:rPr lang="hu-HU"/>
              <a:t>.</a:t>
            </a:r>
            <a:endParaRPr lang="hu-HU" dirty="0"/>
          </a:p>
          <a:p>
            <a:pPr lvl="0"/>
            <a:r>
              <a:rPr lang="hu-HU" dirty="0"/>
              <a:t>The Council finds that the trends of the year 2016 debt indicator (73, 5 percent of the GDP) and of the year 2017 debt indicator (71, 9 % of the GDP) calculated at unchanged rate and according to the stipulations of the Stability Act, are in harmony with the economic and budgetary processes expected for year 2016 and those planned for year 2017. </a:t>
            </a:r>
            <a:r>
              <a:rPr lang="hu-HU" dirty="0" err="1"/>
              <a:t>This</a:t>
            </a:r>
            <a:r>
              <a:rPr lang="hu-HU" dirty="0"/>
              <a:t> </a:t>
            </a:r>
            <a:r>
              <a:rPr lang="hu-HU" dirty="0" err="1"/>
              <a:t>means</a:t>
            </a:r>
            <a:r>
              <a:rPr lang="hu-HU" dirty="0"/>
              <a:t> </a:t>
            </a:r>
            <a:r>
              <a:rPr lang="hu-HU" dirty="0" err="1"/>
              <a:t>that</a:t>
            </a:r>
            <a:r>
              <a:rPr lang="hu-HU" dirty="0"/>
              <a:t> </a:t>
            </a:r>
            <a:r>
              <a:rPr lang="hu-HU" dirty="0" err="1"/>
              <a:t>the</a:t>
            </a:r>
            <a:r>
              <a:rPr lang="hu-HU" dirty="0"/>
              <a:t> </a:t>
            </a:r>
            <a:r>
              <a:rPr lang="hu-HU" dirty="0" err="1"/>
              <a:t>debt</a:t>
            </a:r>
            <a:r>
              <a:rPr lang="hu-HU" dirty="0"/>
              <a:t> </a:t>
            </a:r>
            <a:r>
              <a:rPr lang="hu-HU" dirty="0" err="1"/>
              <a:t>rule</a:t>
            </a:r>
            <a:r>
              <a:rPr lang="hu-HU" dirty="0"/>
              <a:t> </a:t>
            </a:r>
            <a:r>
              <a:rPr lang="hu-HU" dirty="0" err="1"/>
              <a:t>stipulated</a:t>
            </a:r>
            <a:r>
              <a:rPr lang="hu-HU" dirty="0"/>
              <a:t> </a:t>
            </a:r>
            <a:r>
              <a:rPr lang="hu-HU" dirty="0" err="1"/>
              <a:t>by</a:t>
            </a:r>
            <a:r>
              <a:rPr lang="hu-HU" dirty="0"/>
              <a:t> </a:t>
            </a:r>
            <a:r>
              <a:rPr lang="hu-HU" dirty="0" err="1"/>
              <a:t>the</a:t>
            </a:r>
            <a:r>
              <a:rPr lang="hu-HU" dirty="0"/>
              <a:t> Basic Law of Hungary </a:t>
            </a:r>
            <a:r>
              <a:rPr lang="hu-HU" dirty="0" err="1"/>
              <a:t>shall</a:t>
            </a:r>
            <a:r>
              <a:rPr lang="hu-HU" dirty="0"/>
              <a:t> be </a:t>
            </a:r>
            <a:r>
              <a:rPr lang="hu-HU" dirty="0" err="1"/>
              <a:t>met</a:t>
            </a:r>
            <a:r>
              <a:rPr lang="hu-HU" dirty="0"/>
              <a:t>. The </a:t>
            </a:r>
            <a:r>
              <a:rPr lang="hu-HU" dirty="0" err="1"/>
              <a:t>planned</a:t>
            </a:r>
            <a:r>
              <a:rPr lang="hu-HU" dirty="0"/>
              <a:t> and </a:t>
            </a:r>
            <a:r>
              <a:rPr lang="hu-HU" dirty="0" err="1"/>
              <a:t>expected</a:t>
            </a:r>
            <a:r>
              <a:rPr lang="hu-HU" dirty="0"/>
              <a:t> </a:t>
            </a:r>
            <a:r>
              <a:rPr lang="hu-HU" dirty="0" err="1"/>
              <a:t>measure</a:t>
            </a:r>
            <a:r>
              <a:rPr lang="hu-HU" dirty="0"/>
              <a:t> of </a:t>
            </a:r>
            <a:r>
              <a:rPr lang="hu-HU" dirty="0" err="1"/>
              <a:t>the</a:t>
            </a:r>
            <a:r>
              <a:rPr lang="hu-HU" dirty="0"/>
              <a:t> </a:t>
            </a:r>
            <a:r>
              <a:rPr lang="hu-HU" dirty="0" err="1"/>
              <a:t>debt-rate</a:t>
            </a:r>
            <a:r>
              <a:rPr lang="hu-HU" dirty="0"/>
              <a:t> </a:t>
            </a:r>
            <a:r>
              <a:rPr lang="hu-HU" dirty="0" err="1"/>
              <a:t>decrease</a:t>
            </a:r>
            <a:r>
              <a:rPr lang="hu-HU" dirty="0"/>
              <a:t> is </a:t>
            </a:r>
            <a:r>
              <a:rPr lang="hu-HU" dirty="0" err="1"/>
              <a:t>in</a:t>
            </a:r>
            <a:r>
              <a:rPr lang="hu-HU" dirty="0"/>
              <a:t> </a:t>
            </a:r>
            <a:r>
              <a:rPr lang="hu-HU" dirty="0" err="1"/>
              <a:t>harmony</a:t>
            </a:r>
            <a:r>
              <a:rPr lang="hu-HU" dirty="0"/>
              <a:t> </a:t>
            </a:r>
            <a:r>
              <a:rPr lang="hu-HU" dirty="0" err="1"/>
              <a:t>also</a:t>
            </a:r>
            <a:r>
              <a:rPr lang="hu-HU" dirty="0"/>
              <a:t> </a:t>
            </a:r>
            <a:r>
              <a:rPr lang="hu-HU" dirty="0" err="1"/>
              <a:t>with</a:t>
            </a:r>
            <a:r>
              <a:rPr lang="hu-HU" dirty="0"/>
              <a:t> </a:t>
            </a:r>
            <a:r>
              <a:rPr lang="hu-HU" dirty="0" err="1"/>
              <a:t>the</a:t>
            </a:r>
            <a:r>
              <a:rPr lang="hu-HU" dirty="0"/>
              <a:t> </a:t>
            </a:r>
            <a:r>
              <a:rPr lang="hu-HU" dirty="0" err="1"/>
              <a:t>stipulation</a:t>
            </a:r>
            <a:r>
              <a:rPr lang="hu-HU" dirty="0"/>
              <a:t> of </a:t>
            </a:r>
            <a:r>
              <a:rPr lang="hu-HU" dirty="0" err="1"/>
              <a:t>the</a:t>
            </a:r>
            <a:r>
              <a:rPr lang="hu-HU" dirty="0"/>
              <a:t> European Union </a:t>
            </a:r>
            <a:r>
              <a:rPr lang="hu-HU" dirty="0" err="1"/>
              <a:t>as</a:t>
            </a:r>
            <a:r>
              <a:rPr lang="hu-HU" dirty="0"/>
              <a:t> </a:t>
            </a:r>
            <a:r>
              <a:rPr lang="hu-HU" dirty="0" err="1"/>
              <a:t>regards</a:t>
            </a:r>
            <a:r>
              <a:rPr lang="hu-HU" dirty="0"/>
              <a:t> </a:t>
            </a:r>
            <a:r>
              <a:rPr lang="hu-HU" dirty="0" err="1"/>
              <a:t>government</a:t>
            </a:r>
            <a:r>
              <a:rPr lang="hu-HU" dirty="0"/>
              <a:t> </a:t>
            </a:r>
            <a:r>
              <a:rPr lang="hu-HU" dirty="0" err="1"/>
              <a:t>debt</a:t>
            </a:r>
            <a:r>
              <a:rPr lang="hu-HU" dirty="0"/>
              <a:t>. </a:t>
            </a:r>
          </a:p>
          <a:p>
            <a:pPr lvl="0"/>
            <a:r>
              <a:rPr lang="hu-HU" dirty="0"/>
              <a:t>The Council deems it necessary that the draft budget bill provided three types of reserve systems for unforeseen tasks</a:t>
            </a:r>
            <a:r>
              <a:rPr lang="hu-HU"/>
              <a:t>, </a:t>
            </a:r>
            <a:r>
              <a:rPr lang="ru-RU"/>
              <a:t>Расходы</a:t>
            </a:r>
            <a:r>
              <a:rPr lang="hu-HU"/>
              <a:t> </a:t>
            </a:r>
            <a:r>
              <a:rPr lang="hu-HU" dirty="0"/>
              <a:t>or possible arrears </a:t>
            </a:r>
            <a:r>
              <a:rPr lang="hu-HU"/>
              <a:t>if </a:t>
            </a:r>
            <a:r>
              <a:rPr lang="ru-RU"/>
              <a:t>Доходы</a:t>
            </a:r>
            <a:r>
              <a:rPr lang="hu-HU"/>
              <a:t> </a:t>
            </a:r>
            <a:r>
              <a:rPr lang="hu-HU" dirty="0"/>
              <a:t>- i.e. beyond the HUF 120 billion reserved for Extraordinary Governmental Measures, the HUF 50 billion reserved for the Country Protection Fund and the chapters - shall create stability reserves as well, similarly to the practice introduced in 2016. Apart from this, from the aspect of government debt rule implementation, the planned decrease of the government debt indicator means an implicit reserve as it is higher by 1, 5 percent that the 0, 1 percent stipulated by the Stability Act. According to the Council, from the aspect of the 2017 targeted deficit it is not the prescription of Point b) Indent (2) § 3/A about the 3 percent ceiling of the GDP but the requirement according to Point a), Ident (2) of § 3/A that has the stricter stipulations as regards the determination of the mid-range budgetary goal. Thus the Council would deem it practical if in the Justification section of the bill the Government presented, with regard to what type and measure of risks had it planned the reserves. </a:t>
            </a:r>
          </a:p>
          <a:p>
            <a:pPr lvl="0"/>
            <a:r>
              <a:rPr lang="hu-HU" dirty="0"/>
              <a:t>The Council hereby shall authorise its Chairman to publish its Opinion as regards the draft budget bill and present the Opinion before the </a:t>
            </a:r>
            <a:r>
              <a:rPr lang="ru-RU" dirty="0"/>
              <a:t>Национальное Собрание</a:t>
            </a:r>
            <a:r>
              <a:rPr lang="hu-HU" dirty="0"/>
              <a:t>, with regards to its relations concerning the submitted draft bill.”</a:t>
            </a:r>
          </a:p>
          <a:p>
            <a:endParaRPr lang="hu-HU" dirty="0"/>
          </a:p>
        </p:txBody>
      </p:sp>
      <p:sp>
        <p:nvSpPr>
          <p:cNvPr id="4" name="Dia számának helye 3"/>
          <p:cNvSpPr>
            <a:spLocks noGrp="1"/>
          </p:cNvSpPr>
          <p:nvPr>
            <p:ph type="sldNum" sz="quarter" idx="10"/>
          </p:nvPr>
        </p:nvSpPr>
        <p:spPr/>
        <p:txBody>
          <a:bodyPr/>
          <a:lstStyle/>
          <a:p>
            <a:fld id="{332CFCE1-CB4D-4823-886F-E8A6D2798E35}" type="slidenum">
              <a:rPr lang="hu-HU" smtClean="0"/>
              <a:t>39</a:t>
            </a:fld>
            <a:endParaRPr lang="hu-HU"/>
          </a:p>
        </p:txBody>
      </p:sp>
    </p:spTree>
    <p:extLst>
      <p:ext uri="{BB962C8B-B14F-4D97-AF65-F5344CB8AC3E}">
        <p14:creationId xmlns:p14="http://schemas.microsoft.com/office/powerpoint/2010/main" val="2805888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For the EU countries, the table shows the number of countries that apply to the given feature.</a:t>
            </a:r>
          </a:p>
          <a:p>
            <a:endParaRPr lang="hu-H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a:solidFill>
                  <a:schemeClr val="tx1"/>
                </a:solidFill>
                <a:effectLst/>
                <a:latin typeface="+mn-lt"/>
                <a:ea typeface="+mn-ea"/>
                <a:cs typeface="+mn-cs"/>
              </a:rPr>
              <a:t>THE FUNDAMENTAL LAW OF HUNGARY: Article 3</a:t>
            </a:r>
          </a:p>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a:solidFill>
                  <a:schemeClr val="tx1"/>
                </a:solidFill>
                <a:effectLst/>
                <a:latin typeface="+mn-lt"/>
                <a:ea typeface="+mn-ea"/>
                <a:cs typeface="+mn-cs"/>
              </a:rPr>
              <a:t>The President of the Republic, while simultaneously setting a date for new elections</a:t>
            </a:r>
            <a:r>
              <a:rPr lang="hu-HU" sz="1400" b="1" u="sng" kern="1200" dirty="0">
                <a:solidFill>
                  <a:schemeClr val="tx1"/>
                </a:solidFill>
                <a:effectLst/>
                <a:latin typeface="+mn-lt"/>
                <a:ea typeface="+mn-ea"/>
                <a:cs typeface="+mn-cs"/>
              </a:rPr>
              <a:t>, may </a:t>
            </a:r>
            <a:r>
              <a:rPr lang="hu-HU" sz="1200" kern="1200" dirty="0">
                <a:solidFill>
                  <a:schemeClr val="tx1"/>
                </a:solidFill>
                <a:effectLst/>
                <a:latin typeface="+mn-lt"/>
                <a:ea typeface="+mn-ea"/>
                <a:cs typeface="+mn-cs"/>
              </a:rPr>
              <a:t>dissolve the National Assembly if </a:t>
            </a:r>
          </a:p>
          <a:p>
            <a:pPr marL="228600" marR="0" indent="-228600" algn="l" defTabSz="914400" rtl="0" eaLnBrk="1" fontAlgn="auto" latinLnBrk="0" hangingPunct="1">
              <a:lnSpc>
                <a:spcPct val="100000"/>
              </a:lnSpc>
              <a:spcBef>
                <a:spcPts val="0"/>
              </a:spcBef>
              <a:spcAft>
                <a:spcPts val="0"/>
              </a:spcAft>
              <a:buClrTx/>
              <a:buSzTx/>
              <a:buFontTx/>
              <a:buAutoNum type="alphaLcParenR"/>
              <a:tabLst/>
              <a:defRPr/>
            </a:pPr>
            <a:r>
              <a:rPr lang="hu-HU" sz="1200" kern="1200" dirty="0">
                <a:solidFill>
                  <a:schemeClr val="tx1"/>
                </a:solidFill>
                <a:effectLst/>
                <a:latin typeface="+mn-lt"/>
                <a:ea typeface="+mn-ea"/>
                <a:cs typeface="+mn-cs"/>
              </a:rPr>
              <a:t>the National Assembly, when the mandate of the Government terminates, fails to elect the person proposed for Prime Minister by the President of the Republic within forty days of the presentation of the first proposal, or </a:t>
            </a:r>
          </a:p>
          <a:p>
            <a:pPr marL="228600" marR="0" indent="-228600" algn="l" defTabSz="914400" rtl="0" eaLnBrk="1" fontAlgn="auto" latinLnBrk="0" hangingPunct="1">
              <a:lnSpc>
                <a:spcPct val="100000"/>
              </a:lnSpc>
              <a:spcBef>
                <a:spcPts val="0"/>
              </a:spcBef>
              <a:spcAft>
                <a:spcPts val="0"/>
              </a:spcAft>
              <a:buClrTx/>
              <a:buSzTx/>
              <a:buFontTx/>
              <a:buAutoNum type="alphaLcParenR"/>
              <a:tabLst/>
              <a:defRPr/>
            </a:pPr>
            <a:r>
              <a:rPr lang="hu-HU" sz="1200" b="1" kern="1200" dirty="0">
                <a:solidFill>
                  <a:schemeClr val="tx1"/>
                </a:solidFill>
                <a:effectLst/>
                <a:latin typeface="+mn-lt"/>
                <a:ea typeface="+mn-ea"/>
                <a:cs typeface="+mn-cs"/>
              </a:rPr>
              <a:t>the National Assembly fails to adopt the central budget for the year in question by 31 March</a:t>
            </a:r>
            <a:r>
              <a:rPr lang="hu-HU" sz="1200" kern="1200" dirty="0">
                <a:solidFill>
                  <a:schemeClr val="tx1"/>
                </a:solidFill>
                <a:effectLst/>
                <a:latin typeface="+mn-lt"/>
                <a:ea typeface="+mn-ea"/>
                <a:cs typeface="+mn-cs"/>
              </a:rPr>
              <a:t>.”</a:t>
            </a:r>
          </a:p>
        </p:txBody>
      </p:sp>
      <p:sp>
        <p:nvSpPr>
          <p:cNvPr id="4" name="Dia számának helye 3"/>
          <p:cNvSpPr>
            <a:spLocks noGrp="1"/>
          </p:cNvSpPr>
          <p:nvPr>
            <p:ph type="sldNum" sz="quarter" idx="10"/>
          </p:nvPr>
        </p:nvSpPr>
        <p:spPr/>
        <p:txBody>
          <a:bodyPr/>
          <a:lstStyle/>
          <a:p>
            <a:fld id="{332CFCE1-CB4D-4823-886F-E8A6D2798E35}" type="slidenum">
              <a:rPr lang="hu-HU" smtClean="0"/>
              <a:t>40</a:t>
            </a:fld>
            <a:endParaRPr lang="hu-HU"/>
          </a:p>
        </p:txBody>
      </p:sp>
    </p:spTree>
    <p:extLst>
      <p:ext uri="{BB962C8B-B14F-4D97-AF65-F5344CB8AC3E}">
        <p14:creationId xmlns:p14="http://schemas.microsoft.com/office/powerpoint/2010/main" val="899278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332CFCE1-CB4D-4823-886F-E8A6D2798E35}" type="slidenum">
              <a:rPr lang="hu-HU" smtClean="0"/>
              <a:t>41</a:t>
            </a:fld>
            <a:endParaRPr lang="hu-HU"/>
          </a:p>
        </p:txBody>
      </p:sp>
    </p:spTree>
    <p:extLst>
      <p:ext uri="{BB962C8B-B14F-4D97-AF65-F5344CB8AC3E}">
        <p14:creationId xmlns:p14="http://schemas.microsoft.com/office/powerpoint/2010/main" val="899278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b="1" dirty="0"/>
              <a:t>The 2017 budget appropriation bill is substantiated, in case of the realization of the macroeconomic forecasts taken into account while planning the budget the revenue appropriation is feasible – concluded the State Audit Office of Hungary. The appropriation bill on Hungary’s 2016 central budget is in accordance with the public debt requirement set down in the Fundamental Law and also with the requirements of the legislation governing public finances with the exception of one provision. In its opinion the SAO draws the attention to that the multi-element system of budgetary reserves, as well as the expansion of opportunities for budget restructuring improved the security and flexibility of budget implementation, the management of the risks revealed, as well as that the triple grouping of the incomes and revenues further enhances the transparency of the budget.</a:t>
            </a:r>
          </a:p>
          <a:p>
            <a:r>
              <a:rPr lang="en-US" dirty="0"/>
              <a:t>In fulfilment of its statutory duty, the SAO has prepared its opinion on the appropriation bill on Hungary’s 2017 central budget. The opinion of the SAO is about a given status of the drafting the budget. SAO audit is aiming at to contribute to the adoption of a substantiated budget capable of managing risks arising realistically through enacting the missing legal regulations and adopting the amendment proposals.</a:t>
            </a:r>
            <a:endParaRPr lang="hu-HU" dirty="0"/>
          </a:p>
          <a:p>
            <a:r>
              <a:rPr lang="en-US" dirty="0"/>
              <a:t>The SAO qualified the 99.9 per cent of the audited revenue appropriations as substantiated, 0.1 per cent of them as partly substantiated, the 99.2 per cent of the expenditure appropriations as substantiated, 0.5 per cent of expenditure appropriations as partly substantiated and 0.3 per cent of them as unsubstantiated. The audit considers risky the realization of revenue appropriations amounting to EUR 5.6 billion and noted the risk that certain expenditures with a total of £ 62.7 billion exceeds the amount of the proposed appropriations, though the reserves provide opportunity to the treatment thereof.</a:t>
            </a:r>
          </a:p>
          <a:p>
            <a:r>
              <a:rPr lang="en-US" dirty="0"/>
              <a:t>In its opinion, the SAO draws the attention to that in terms of meeting the budgetary target it is an overall risk that 53.3% of the expenditure appropriations is of the so-called top open that can be exceeded without a change in the law. Based on substantive testing of all appropriations, the SAO found that four of these were drafted without due substantiation.</a:t>
            </a:r>
          </a:p>
          <a:p>
            <a:r>
              <a:rPr lang="en-US" dirty="0"/>
              <a:t>The SAO found, that the preparation of the budget appropriation bill, its compilation, structure and content was in line with the prescriptions of the relevant legal regulations. A new element enhancing the transparency of the budget is included in the bill, i.e. the triple grouping of revenue and expenditure appropriations (operational, domestic accumulation, EU development revenues and expenditures)</a:t>
            </a:r>
            <a:endParaRPr lang="hu-HU" dirty="0"/>
          </a:p>
          <a:p>
            <a:r>
              <a:rPr lang="en-US" dirty="0"/>
              <a:t>The 2017 budget appropriation bill sets out HUF 1166.4 billion deficit of the central subsystem, which is composed - in addition to the planned break-even operating budget – the planned deficit of the accumulation budget of HUF 472.4 billion and the EU development budget is HUF 694.0 billion. According to the EU methodology this corresponds to a 2.4% deficit. Based on the date of the budget appropriation bill the national debt to GDP ratio will decline to 71.9% by the end of 2017, showing a 1.6 percentage point decrease compared to the expected 73.5% in the last day of the year 2016.</a:t>
            </a:r>
          </a:p>
          <a:p>
            <a:r>
              <a:rPr lang="en-US" dirty="0"/>
              <a:t>Accordingly, the budget appropriation bill meets the public debt rule set out in the Fundamental Law. In its opinion the SAO points out that at the same time the structural balance of the general government rate is less </a:t>
            </a:r>
            <a:r>
              <a:rPr lang="en-US" dirty="0" err="1"/>
              <a:t>favourable</a:t>
            </a:r>
            <a:r>
              <a:rPr lang="en-US" dirty="0"/>
              <a:t> than the medium-term fiscal deficit target, which is not in accordance with the realization of the medium-term budgetary objective despite of what is stated in the stability law, but this does not pose a risk in terms of the execution of the budget.</a:t>
            </a:r>
          </a:p>
          <a:p>
            <a:br>
              <a:rPr lang="en-US" dirty="0"/>
            </a:br>
            <a:endParaRPr lang="en-US" dirty="0"/>
          </a:p>
          <a:p>
            <a:endParaRPr lang="en-US" dirty="0"/>
          </a:p>
          <a:p>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332CFCE1-CB4D-4823-886F-E8A6D2798E35}" type="slidenum">
              <a:rPr lang="hu-HU" smtClean="0"/>
              <a:t>42</a:t>
            </a:fld>
            <a:endParaRPr lang="hu-HU"/>
          </a:p>
        </p:txBody>
      </p:sp>
    </p:spTree>
    <p:extLst>
      <p:ext uri="{BB962C8B-B14F-4D97-AF65-F5344CB8AC3E}">
        <p14:creationId xmlns:p14="http://schemas.microsoft.com/office/powerpoint/2010/main" val="899278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 2-szer </a:t>
            </a:r>
            <a:r>
              <a:rPr lang="hu-HU" sz="1200" kern="1200">
                <a:solidFill>
                  <a:schemeClr val="tx1"/>
                </a:solidFill>
                <a:effectLst/>
                <a:latin typeface="+mn-lt"/>
                <a:ea typeface="+mn-ea"/>
                <a:cs typeface="+mn-cs"/>
              </a:rPr>
              <a:t>közlünk várhatót, </a:t>
            </a:r>
            <a:r>
              <a:rPr lang="hu-HU" sz="1200" kern="1200" dirty="0">
                <a:solidFill>
                  <a:schemeClr val="tx1"/>
                </a:solidFill>
                <a:effectLst/>
                <a:latin typeface="+mn-lt"/>
                <a:ea typeface="+mn-ea"/>
                <a:cs typeface="+mn-cs"/>
              </a:rPr>
              <a:t>de minden hónapban vizsgáljuk </a:t>
            </a:r>
            <a:r>
              <a:rPr lang="hu-HU" sz="1200" kern="1200">
                <a:solidFill>
                  <a:schemeClr val="tx1"/>
                </a:solidFill>
                <a:effectLst/>
                <a:latin typeface="+mn-lt"/>
                <a:ea typeface="+mn-ea"/>
                <a:cs typeface="+mn-cs"/>
              </a:rPr>
              <a:t>a teljesülést, </a:t>
            </a:r>
            <a:r>
              <a:rPr lang="hu-HU" sz="1200" kern="1200" dirty="0">
                <a:solidFill>
                  <a:schemeClr val="tx1"/>
                </a:solidFill>
                <a:effectLst/>
                <a:latin typeface="+mn-lt"/>
                <a:ea typeface="+mn-ea"/>
                <a:cs typeface="+mn-cs"/>
              </a:rPr>
              <a:t>mind3 alrendszerre</a:t>
            </a:r>
            <a:endParaRPr lang="hu-HU" dirty="0"/>
          </a:p>
        </p:txBody>
      </p:sp>
      <p:sp>
        <p:nvSpPr>
          <p:cNvPr id="4" name="Dia számának helye 3"/>
          <p:cNvSpPr>
            <a:spLocks noGrp="1"/>
          </p:cNvSpPr>
          <p:nvPr>
            <p:ph type="sldNum" sz="quarter" idx="10"/>
          </p:nvPr>
        </p:nvSpPr>
        <p:spPr/>
        <p:txBody>
          <a:bodyPr/>
          <a:lstStyle/>
          <a:p>
            <a:fld id="{332CFCE1-CB4D-4823-886F-E8A6D2798E35}" type="slidenum">
              <a:rPr lang="hu-HU" smtClean="0"/>
              <a:t>49</a:t>
            </a:fld>
            <a:endParaRPr lang="hu-HU"/>
          </a:p>
        </p:txBody>
      </p:sp>
    </p:spTree>
    <p:extLst>
      <p:ext uri="{BB962C8B-B14F-4D97-AF65-F5344CB8AC3E}">
        <p14:creationId xmlns:p14="http://schemas.microsoft.com/office/powerpoint/2010/main" val="1322404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1"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The Fundamental Law of Hungary</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Article 36, (4): The National Assembly may not adopt an Act on the central budget as a result of which state debt would exceed half of the GDP. (5): As long as state debt exceeds half of the GDP, the National Assembly may only adopt an Act on the central budget which provides for state debt reduction in proportion to the GDP.</a:t>
            </a:r>
          </a:p>
          <a:p>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p>
          <a:p>
            <a:r>
              <a:rPr lang="hu-HU" sz="1200" b="1"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Economic</a:t>
            </a:r>
            <a:r>
              <a:rPr lang="hu-HU" sz="1200" b="1"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Stability</a:t>
            </a:r>
            <a:r>
              <a:rPr lang="hu-HU" sz="1200" b="1"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Act</a:t>
            </a:r>
            <a:r>
              <a:rPr lang="hu-HU" sz="1200" b="1"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4. § (2. &amp; 2.a): At least 0.1 percentage point reduction in the debt to GDP ratio (debt ratio) OR if both inflation and real GDP growth is higher than 3 percent, the change in the nominal debt (defined in the budget) must not exceed the difference of forecasted inflation and half of growth of real GDP.</a:t>
            </a:r>
          </a:p>
          <a:p>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p>
          <a:p>
            <a:r>
              <a:rPr lang="hu-HU" sz="1200" b="1"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Balance</a:t>
            </a:r>
            <a:r>
              <a:rPr lang="hu-HU" sz="1200" b="1"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Rules</a:t>
            </a:r>
            <a:r>
              <a:rPr lang="hu-HU" sz="1200" b="1"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a:t>
            </a:r>
          </a:p>
          <a:p>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3/A. §-a (2a):  In planning the central budget, the government sector balance shall be determined in accordance with the Fundamental Law and EU law, and in accordance with the provisions of the Economic Stability Act. The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government</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sector</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balance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shall</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always</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be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in</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line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with</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medium</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term</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budgetary</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objective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(MTO)</a:t>
            </a:r>
          </a:p>
          <a:p>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3/A. §-a (2b):  Budget deficit, calculated by the methodology (ESA 2010) must be below the 3% of GDP.</a:t>
            </a:r>
          </a:p>
        </p:txBody>
      </p:sp>
      <p:sp>
        <p:nvSpPr>
          <p:cNvPr id="4" name="Dia számának helye 3"/>
          <p:cNvSpPr>
            <a:spLocks noGrp="1"/>
          </p:cNvSpPr>
          <p:nvPr>
            <p:ph type="sldNum" sz="quarter" idx="10"/>
          </p:nvPr>
        </p:nvSpPr>
        <p:spPr/>
        <p:txBody>
          <a:bodyPr/>
          <a:lstStyle/>
          <a:p>
            <a:fld id="{332CFCE1-CB4D-4823-886F-E8A6D2798E35}" type="slidenum">
              <a:rPr lang="hu-HU" smtClean="0"/>
              <a:t>5</a:t>
            </a:fld>
            <a:endParaRPr lang="hu-HU"/>
          </a:p>
        </p:txBody>
      </p:sp>
    </p:spTree>
    <p:extLst>
      <p:ext uri="{BB962C8B-B14F-4D97-AF65-F5344CB8AC3E}">
        <p14:creationId xmlns:p14="http://schemas.microsoft.com/office/powerpoint/2010/main" val="1096238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indent="-171450">
              <a:buFont typeface="Arial" panose="020B0604020202020204" pitchFamily="34" charset="0"/>
              <a:buChar char="•"/>
            </a:pPr>
            <a:r>
              <a:rPr lang="hu-HU" altLang="en-US" sz="1200" b="1" dirty="0">
                <a:latin typeface="Arial" panose="020B0604020202020204" pitchFamily="34" charset="0"/>
                <a:cs typeface="Arial" panose="020B0604020202020204" pitchFamily="34" charset="0"/>
              </a:rPr>
              <a:t>A központi </a:t>
            </a:r>
            <a:r>
              <a:rPr lang="hu-HU" altLang="en-US" sz="1200" b="1">
                <a:latin typeface="Arial" panose="020B0604020202020204" pitchFamily="34" charset="0"/>
                <a:cs typeface="Arial" panose="020B0604020202020204" pitchFamily="34" charset="0"/>
              </a:rPr>
              <a:t>kezelésű előirányzatok, </a:t>
            </a:r>
            <a:r>
              <a:rPr lang="hu-HU" altLang="en-US" sz="1200" b="1" dirty="0">
                <a:latin typeface="Arial" panose="020B0604020202020204" pitchFamily="34" charset="0"/>
                <a:cs typeface="Arial" panose="020B0604020202020204" pitchFamily="34" charset="0"/>
              </a:rPr>
              <a:t>az elkülönített állami pénzalapok és a TB bevételi előirányzatok </a:t>
            </a:r>
            <a:r>
              <a:rPr lang="hu-HU" altLang="en-US" sz="1200">
                <a:latin typeface="Arial" panose="020B0604020202020204" pitchFamily="34" charset="0"/>
                <a:cs typeface="Arial" panose="020B0604020202020204" pitchFamily="34" charset="0"/>
              </a:rPr>
              <a:t>módosítani kell, </a:t>
            </a:r>
            <a:r>
              <a:rPr lang="hu-HU" altLang="en-US" sz="1200" dirty="0">
                <a:latin typeface="Arial" panose="020B0604020202020204" pitchFamily="34" charset="0"/>
                <a:cs typeface="Arial" panose="020B0604020202020204" pitchFamily="34" charset="0"/>
              </a:rPr>
              <a:t>ha az adott költségvetési bevételre vonatkozó jogszabályi előírások év közben változnak. Egyebekben módosítás nélkül túl- és alulteljesülhetnek</a:t>
            </a:r>
          </a:p>
          <a:p>
            <a:pPr marL="0" indent="0">
              <a:buFont typeface="Arial" panose="020B0604020202020204" pitchFamily="34" charset="0"/>
              <a:buNone/>
            </a:pPr>
            <a:endParaRPr lang="hu-HU" altLang="en-US" sz="12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hu-HU" altLang="en-US" sz="1200" b="1" dirty="0">
                <a:latin typeface="Arial" panose="020B0604020202020204" pitchFamily="34" charset="0"/>
                <a:cs typeface="Arial" panose="020B0604020202020204" pitchFamily="34" charset="0"/>
              </a:rPr>
              <a:t>A költségvetési szervi és fejezeti kezelésű </a:t>
            </a:r>
            <a:r>
              <a:rPr lang="hu-HU" altLang="en-US" sz="1200" b="1" u="none" dirty="0">
                <a:latin typeface="Arial" panose="020B0604020202020204" pitchFamily="34" charset="0"/>
                <a:cs typeface="Arial" panose="020B0604020202020204" pitchFamily="34" charset="0"/>
              </a:rPr>
              <a:t>költségvetési bevételi előirányzat </a:t>
            </a:r>
            <a:r>
              <a:rPr lang="hu-HU" altLang="en-US" sz="1200" u="none" dirty="0">
                <a:latin typeface="Arial" panose="020B0604020202020204" pitchFamily="34" charset="0"/>
                <a:cs typeface="Arial" panose="020B0604020202020204" pitchFamily="34" charset="0"/>
              </a:rPr>
              <a:t>csak a túlteljesítés </a:t>
            </a:r>
            <a:r>
              <a:rPr lang="hu-HU" altLang="en-US" sz="1200" u="none">
                <a:latin typeface="Arial" panose="020B0604020202020204" pitchFamily="34" charset="0"/>
                <a:cs typeface="Arial" panose="020B0604020202020204" pitchFamily="34" charset="0"/>
              </a:rPr>
              <a:t>esetén növelhető, </a:t>
            </a:r>
            <a:r>
              <a:rPr lang="hu-HU" altLang="en-US" sz="1200" u="none" dirty="0">
                <a:latin typeface="Arial" panose="020B0604020202020204" pitchFamily="34" charset="0"/>
                <a:cs typeface="Arial" panose="020B0604020202020204" pitchFamily="34" charset="0"/>
              </a:rPr>
              <a:t>bevételek elmaradása esetén pedig csökkentendő a kiadások egyidejű változtatása mellett:</a:t>
            </a:r>
          </a:p>
          <a:p>
            <a:pPr marL="457200" lvl="1" indent="0" algn="just">
              <a:buFontTx/>
              <a:buNone/>
            </a:pPr>
            <a:r>
              <a:rPr lang="hu-HU" altLang="en-US" sz="1200" u="sng" dirty="0">
                <a:latin typeface="Arial" panose="020B0604020202020204" pitchFamily="34" charset="0"/>
                <a:cs typeface="Arial" panose="020B0604020202020204" pitchFamily="34" charset="0"/>
              </a:rPr>
              <a:t>kivéve</a:t>
            </a:r>
            <a:r>
              <a:rPr lang="hu-HU" altLang="en-US" sz="1200" dirty="0">
                <a:latin typeface="Arial" panose="020B0604020202020204" pitchFamily="34" charset="0"/>
                <a:cs typeface="Arial" panose="020B0604020202020204" pitchFamily="34" charset="0"/>
              </a:rPr>
              <a:t> támogatások államháztartáson belülről és </a:t>
            </a:r>
            <a:r>
              <a:rPr lang="hu-HU" altLang="en-US" sz="1200">
                <a:latin typeface="Arial" panose="020B0604020202020204" pitchFamily="34" charset="0"/>
                <a:cs typeface="Arial" panose="020B0604020202020204" pitchFamily="34" charset="0"/>
              </a:rPr>
              <a:t>átvett pénzeszközök, </a:t>
            </a:r>
            <a:r>
              <a:rPr lang="hu-HU" altLang="en-US" sz="1200" dirty="0">
                <a:latin typeface="Arial" panose="020B0604020202020204" pitchFamily="34" charset="0"/>
                <a:cs typeface="Arial" panose="020B0604020202020204" pitchFamily="34" charset="0"/>
              </a:rPr>
              <a:t>megszűnt intézmény </a:t>
            </a:r>
            <a:r>
              <a:rPr lang="hu-HU" altLang="en-US" sz="1200">
                <a:latin typeface="Arial" panose="020B0604020202020204" pitchFamily="34" charset="0"/>
                <a:cs typeface="Arial" panose="020B0604020202020204" pitchFamily="34" charset="0"/>
              </a:rPr>
              <a:t>előirányzatainak átvétele, </a:t>
            </a:r>
            <a:r>
              <a:rPr lang="hu-HU" altLang="en-US" sz="1200" dirty="0">
                <a:latin typeface="Arial" panose="020B0604020202020204" pitchFamily="34" charset="0"/>
                <a:cs typeface="Arial" panose="020B0604020202020204" pitchFamily="34" charset="0"/>
              </a:rPr>
              <a:t>ahol túlteljesülés előtt </a:t>
            </a:r>
            <a:r>
              <a:rPr lang="hu-HU" altLang="en-US" sz="1200">
                <a:latin typeface="Arial" panose="020B0604020202020204" pitchFamily="34" charset="0"/>
                <a:cs typeface="Arial" panose="020B0604020202020204" pitchFamily="34" charset="0"/>
              </a:rPr>
              <a:t>is növelhető,</a:t>
            </a:r>
            <a:endParaRPr lang="hu-HU" altLang="en-US" sz="1200" dirty="0">
              <a:latin typeface="Arial" panose="020B0604020202020204" pitchFamily="34" charset="0"/>
              <a:cs typeface="Arial" panose="020B0604020202020204" pitchFamily="34" charset="0"/>
            </a:endParaRPr>
          </a:p>
          <a:p>
            <a:pPr marL="457200" lvl="1" indent="0" algn="just">
              <a:buFontTx/>
              <a:buNone/>
            </a:pPr>
            <a:r>
              <a:rPr lang="hu-HU" altLang="en-US" sz="1200" dirty="0">
                <a:latin typeface="Arial" panose="020B0604020202020204" pitchFamily="34" charset="0"/>
                <a:cs typeface="Arial" panose="020B0604020202020204" pitchFamily="34" charset="0"/>
              </a:rPr>
              <a:t>többi </a:t>
            </a:r>
            <a:r>
              <a:rPr lang="hu-HU" altLang="en-US" sz="1200" u="sng" dirty="0">
                <a:latin typeface="Arial" panose="020B0604020202020204" pitchFamily="34" charset="0"/>
                <a:cs typeface="Arial" panose="020B0604020202020204" pitchFamily="34" charset="0"/>
              </a:rPr>
              <a:t>költségvetési bevételnél</a:t>
            </a:r>
            <a:r>
              <a:rPr lang="hu-HU" altLang="en-US" sz="1200" dirty="0">
                <a:latin typeface="Arial" panose="020B0604020202020204" pitchFamily="34" charset="0"/>
                <a:cs typeface="Arial" panose="020B0604020202020204" pitchFamily="34" charset="0"/>
              </a:rPr>
              <a:t> a többlet az irányító szerv (központban adott összeghatár felett az NGM) </a:t>
            </a:r>
            <a:r>
              <a:rPr lang="hu-HU" altLang="en-US" sz="1200" u="sng" dirty="0">
                <a:latin typeface="Arial" panose="020B0604020202020204" pitchFamily="34" charset="0"/>
                <a:cs typeface="Arial" panose="020B0604020202020204" pitchFamily="34" charset="0"/>
              </a:rPr>
              <a:t>engedélyével</a:t>
            </a:r>
            <a:r>
              <a:rPr lang="hu-HU" altLang="en-US" sz="1200" dirty="0">
                <a:latin typeface="Arial" panose="020B0604020202020204" pitchFamily="34" charset="0"/>
                <a:cs typeface="Arial" panose="020B0604020202020204" pitchFamily="34" charset="0"/>
              </a:rPr>
              <a:t> </a:t>
            </a:r>
            <a:r>
              <a:rPr lang="hu-HU" altLang="en-US" sz="1200">
                <a:latin typeface="Arial" panose="020B0604020202020204" pitchFamily="34" charset="0"/>
                <a:cs typeface="Arial" panose="020B0604020202020204" pitchFamily="34" charset="0"/>
              </a:rPr>
              <a:t>használható fel,</a:t>
            </a:r>
            <a:endParaRPr lang="hu-HU" altLang="en-US" sz="1200" dirty="0">
              <a:latin typeface="Arial" panose="020B0604020202020204" pitchFamily="34" charset="0"/>
              <a:cs typeface="Arial" panose="020B0604020202020204" pitchFamily="34" charset="0"/>
            </a:endParaRPr>
          </a:p>
          <a:p>
            <a:pPr marL="457200" lvl="1" indent="0" algn="just">
              <a:buFontTx/>
              <a:buNone/>
            </a:pPr>
            <a:r>
              <a:rPr lang="hu-HU" altLang="en-US" sz="1200" u="sng">
                <a:latin typeface="Arial" panose="020B0604020202020204" pitchFamily="34" charset="0"/>
                <a:cs typeface="Arial" panose="020B0604020202020204" pitchFamily="34" charset="0"/>
              </a:rPr>
              <a:t>központi, </a:t>
            </a:r>
            <a:r>
              <a:rPr lang="hu-HU" altLang="en-US" sz="1200" u="sng" dirty="0">
                <a:latin typeface="Arial" panose="020B0604020202020204" pitchFamily="34" charset="0"/>
                <a:cs typeface="Arial" panose="020B0604020202020204" pitchFamily="34" charset="0"/>
              </a:rPr>
              <a:t>irányító szervi támogatás</a:t>
            </a:r>
            <a:r>
              <a:rPr lang="hu-HU" altLang="en-US" sz="1200" dirty="0">
                <a:latin typeface="Arial" panose="020B0604020202020204" pitchFamily="34" charset="0"/>
                <a:cs typeface="Arial" panose="020B0604020202020204" pitchFamily="34" charset="0"/>
              </a:rPr>
              <a:t> (finanszírozás) is </a:t>
            </a:r>
            <a:r>
              <a:rPr lang="hu-HU" altLang="en-US" sz="1200">
                <a:latin typeface="Arial" panose="020B0604020202020204" pitchFamily="34" charset="0"/>
                <a:cs typeface="Arial" panose="020B0604020202020204" pitchFamily="34" charset="0"/>
              </a:rPr>
              <a:t>nőhet Kormány, </a:t>
            </a:r>
            <a:r>
              <a:rPr lang="hu-HU" altLang="en-US" sz="1200" dirty="0">
                <a:latin typeface="Arial" panose="020B0604020202020204" pitchFamily="34" charset="0"/>
                <a:cs typeface="Arial" panose="020B0604020202020204" pitchFamily="34" charset="0"/>
              </a:rPr>
              <a:t>irányító szerv döntésével.</a:t>
            </a:r>
          </a:p>
          <a:p>
            <a:pPr marL="457200" marR="0" lvl="1" indent="0" algn="just" defTabSz="914400" rtl="0" eaLnBrk="1" fontAlgn="auto" latinLnBrk="0" hangingPunct="1">
              <a:lnSpc>
                <a:spcPct val="100000"/>
              </a:lnSpc>
              <a:spcBef>
                <a:spcPts val="0"/>
              </a:spcBef>
              <a:spcAft>
                <a:spcPts val="0"/>
              </a:spcAft>
              <a:buClrTx/>
              <a:buSzTx/>
              <a:buFontTx/>
              <a:buNone/>
              <a:tabLst/>
              <a:defRPr/>
            </a:pPr>
            <a:r>
              <a:rPr lang="hu-HU" altLang="en-US" sz="1200" dirty="0">
                <a:latin typeface="Arial" panose="020B0604020202020204" pitchFamily="34" charset="0"/>
                <a:cs typeface="Arial" panose="020B0604020202020204" pitchFamily="34" charset="0"/>
              </a:rPr>
              <a:t>Összeghatár</a:t>
            </a:r>
            <a:r>
              <a:rPr lang="hu-HU" altLang="en-US" sz="900" i="1" baseline="0" dirty="0">
                <a:latin typeface="Arial" panose="020B0604020202020204" pitchFamily="34" charset="0"/>
                <a:cs typeface="Arial" panose="020B0604020202020204" pitchFamily="34" charset="0"/>
              </a:rPr>
              <a:t> </a:t>
            </a:r>
            <a:r>
              <a:rPr lang="hu-HU" sz="900" b="0" i="1" kern="1200" dirty="0" err="1">
                <a:solidFill>
                  <a:schemeClr val="tx1"/>
                </a:solidFill>
                <a:effectLst/>
                <a:latin typeface="+mn-lt"/>
                <a:ea typeface="+mn-ea"/>
                <a:cs typeface="+mn-cs"/>
              </a:rPr>
              <a:t>Ávr</a:t>
            </a:r>
            <a:r>
              <a:rPr lang="hu-HU" sz="900" b="0" i="1" kern="1200" dirty="0">
                <a:solidFill>
                  <a:schemeClr val="tx1"/>
                </a:solidFill>
                <a:effectLst/>
                <a:latin typeface="+mn-lt"/>
                <a:ea typeface="+mn-ea"/>
                <a:cs typeface="+mn-cs"/>
              </a:rPr>
              <a:t>.</a:t>
            </a:r>
            <a:r>
              <a:rPr lang="hu-HU" sz="900" b="0" i="1" kern="1200" baseline="0" dirty="0">
                <a:solidFill>
                  <a:schemeClr val="tx1"/>
                </a:solidFill>
                <a:effectLst/>
                <a:latin typeface="+mn-lt"/>
                <a:ea typeface="+mn-ea"/>
                <a:cs typeface="+mn-cs"/>
              </a:rPr>
              <a:t> </a:t>
            </a:r>
            <a:r>
              <a:rPr lang="hu-HU" sz="900" b="1" i="1" kern="1200" dirty="0">
                <a:solidFill>
                  <a:schemeClr val="tx1"/>
                </a:solidFill>
                <a:effectLst/>
                <a:latin typeface="+mn-lt"/>
                <a:ea typeface="+mn-ea"/>
                <a:cs typeface="+mn-cs"/>
              </a:rPr>
              <a:t>35. § </a:t>
            </a:r>
            <a:r>
              <a:rPr lang="hu-HU" sz="900" b="0" i="1" kern="1200" dirty="0">
                <a:solidFill>
                  <a:schemeClr val="tx1"/>
                </a:solidFill>
                <a:effectLst/>
                <a:latin typeface="+mn-lt"/>
                <a:ea typeface="+mn-ea"/>
                <a:cs typeface="+mn-cs"/>
              </a:rPr>
              <a:t>(2)</a:t>
            </a:r>
            <a:r>
              <a:rPr lang="hu-HU" sz="900" b="1" i="1" u="none" strike="noStrike" kern="1200" baseline="30000" dirty="0">
                <a:solidFill>
                  <a:schemeClr val="tx1"/>
                </a:solidFill>
                <a:effectLst/>
                <a:latin typeface="+mn-lt"/>
                <a:ea typeface="+mn-ea"/>
                <a:cs typeface="+mn-cs"/>
                <a:hlinkClick r:id="rId3"/>
              </a:rPr>
              <a:t> * </a:t>
            </a:r>
            <a:r>
              <a:rPr lang="hu-HU" sz="900" b="0" i="1" kern="1200" dirty="0">
                <a:solidFill>
                  <a:schemeClr val="tx1"/>
                </a:solidFill>
                <a:effectLst/>
                <a:latin typeface="+mn-lt"/>
                <a:ea typeface="+mn-ea"/>
                <a:cs typeface="+mn-cs"/>
              </a:rPr>
              <a:t> Ha a többletbevétel a Kormány irányítása alá tartozó fejezetbe sorolt </a:t>
            </a:r>
            <a:r>
              <a:rPr lang="hu-HU" sz="900" b="0" i="1" kern="1200">
                <a:solidFill>
                  <a:schemeClr val="tx1"/>
                </a:solidFill>
                <a:effectLst/>
                <a:latin typeface="+mn-lt"/>
                <a:ea typeface="+mn-ea"/>
                <a:cs typeface="+mn-cs"/>
              </a:rPr>
              <a:t>költségvetési szerv, </a:t>
            </a:r>
            <a:r>
              <a:rPr lang="hu-HU" sz="900" b="0" i="1" kern="1200" dirty="0">
                <a:solidFill>
                  <a:schemeClr val="tx1"/>
                </a:solidFill>
                <a:effectLst/>
                <a:latin typeface="+mn-lt"/>
                <a:ea typeface="+mn-ea"/>
                <a:cs typeface="+mn-cs"/>
              </a:rPr>
              <a:t>fejezeti kezelésű előirányzat esetén eléri az eredeti előirányzat 30</a:t>
            </a:r>
            <a:r>
              <a:rPr lang="hu-HU" sz="900" b="0" i="1" kern="1200">
                <a:solidFill>
                  <a:schemeClr val="tx1"/>
                </a:solidFill>
                <a:effectLst/>
                <a:latin typeface="+mn-lt"/>
                <a:ea typeface="+mn-ea"/>
                <a:cs typeface="+mn-cs"/>
              </a:rPr>
              <a:t>%-át, </a:t>
            </a:r>
            <a:r>
              <a:rPr lang="hu-HU" sz="900" b="0" i="1" kern="1200" dirty="0">
                <a:solidFill>
                  <a:schemeClr val="tx1"/>
                </a:solidFill>
                <a:effectLst/>
                <a:latin typeface="+mn-lt"/>
                <a:ea typeface="+mn-ea"/>
                <a:cs typeface="+mn-cs"/>
              </a:rPr>
              <a:t>de legalább az ötven </a:t>
            </a:r>
            <a:r>
              <a:rPr lang="hu-HU" sz="900" b="0" i="1" kern="1200">
                <a:solidFill>
                  <a:schemeClr val="tx1"/>
                </a:solidFill>
                <a:effectLst/>
                <a:latin typeface="+mn-lt"/>
                <a:ea typeface="+mn-ea"/>
                <a:cs typeface="+mn-cs"/>
              </a:rPr>
              <a:t>millió forintot, </a:t>
            </a:r>
            <a:r>
              <a:rPr lang="hu-HU" sz="900" b="0" i="1" kern="1200" dirty="0">
                <a:solidFill>
                  <a:schemeClr val="tx1"/>
                </a:solidFill>
                <a:effectLst/>
                <a:latin typeface="+mn-lt"/>
                <a:ea typeface="+mn-ea"/>
                <a:cs typeface="+mn-cs"/>
              </a:rPr>
              <a:t>az ezt meghaladó többletbevétel az államháztartásért felelős miniszter előzetes engedélyével használható fel.</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lang="hu-HU" altLang="en-US" sz="900" b="0" i="1" kern="1200" dirty="0">
              <a:solidFill>
                <a:schemeClr val="tx1"/>
              </a:solidFill>
              <a:effectLst/>
              <a:latin typeface="+mn-lt"/>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u-HU" altLang="en-US" sz="1200" b="1" u="none" dirty="0">
                <a:latin typeface="Arial" panose="020B0604020202020204" pitchFamily="34" charset="0"/>
                <a:cs typeface="Arial" panose="020B0604020202020204" pitchFamily="34" charset="0"/>
              </a:rPr>
              <a:t>A költségvetési szervi és fejezeti kezelésű kiadási előirányzatok </a:t>
            </a:r>
            <a:r>
              <a:rPr lang="hu-HU" altLang="en-US" sz="1200" u="none" dirty="0">
                <a:latin typeface="Arial" panose="020B0604020202020204" pitchFamily="34" charset="0"/>
                <a:cs typeface="Arial" panose="020B0604020202020204" pitchFamily="34" charset="0"/>
              </a:rPr>
              <a:t>a költségvetési bevételi előirányzatokkal és a maradvánnyal </a:t>
            </a:r>
            <a:r>
              <a:rPr lang="hu-HU" altLang="en-US" sz="1200" u="none">
                <a:latin typeface="Arial" panose="020B0604020202020204" pitchFamily="34" charset="0"/>
                <a:cs typeface="Arial" panose="020B0604020202020204" pitchFamily="34" charset="0"/>
              </a:rPr>
              <a:t>együtt emelhetők, </a:t>
            </a:r>
            <a:r>
              <a:rPr lang="hu-HU" altLang="en-US" sz="1200" u="none" dirty="0">
                <a:latin typeface="Arial" panose="020B0604020202020204" pitchFamily="34" charset="0"/>
                <a:cs typeface="Arial" panose="020B0604020202020204" pitchFamily="34" charset="0"/>
              </a:rPr>
              <a:t>a korábbiak szerint. A növelés főszabályként nem irányulhat a személyi </a:t>
            </a:r>
            <a:r>
              <a:rPr lang="hu-HU" altLang="en-US" sz="1200" u="none">
                <a:latin typeface="Arial" panose="020B0604020202020204" pitchFamily="34" charset="0"/>
                <a:cs typeface="Arial" panose="020B0604020202020204" pitchFamily="34" charset="0"/>
              </a:rPr>
              <a:t>juttatások növelésére, </a:t>
            </a:r>
            <a:r>
              <a:rPr lang="hu-HU" altLang="en-US" sz="1200" u="none" dirty="0">
                <a:latin typeface="Arial" panose="020B0604020202020204" pitchFamily="34" charset="0"/>
                <a:cs typeface="Arial" panose="020B0604020202020204" pitchFamily="34" charset="0"/>
              </a:rPr>
              <a:t>kivéve </a:t>
            </a:r>
            <a:r>
              <a:rPr lang="hu-HU" altLang="en-US" sz="1200" u="none" dirty="0" err="1">
                <a:latin typeface="Arial" panose="020B0604020202020204" pitchFamily="34" charset="0"/>
                <a:cs typeface="Arial" panose="020B0604020202020204" pitchFamily="34" charset="0"/>
              </a:rPr>
              <a:t>Ávr-ben</a:t>
            </a:r>
            <a:r>
              <a:rPr lang="hu-HU" altLang="en-US" sz="1200" u="none" dirty="0">
                <a:latin typeface="Arial" panose="020B0604020202020204" pitchFamily="34" charset="0"/>
                <a:cs typeface="Arial" panose="020B0604020202020204" pitchFamily="34" charset="0"/>
              </a:rPr>
              <a:t> tételesen meghatározott eseteket</a:t>
            </a:r>
            <a:r>
              <a:rPr lang="hu-HU" altLang="en-US" sz="1200" dirty="0">
                <a:latin typeface="Arial" panose="020B0604020202020204" pitchFamily="34" charset="0"/>
                <a:cs typeface="Arial" panose="020B0604020202020204" pitchFamily="34" charset="0"/>
              </a:rPr>
              <a: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u-HU" alt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hu-HU" alt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hu-HU" dirty="0"/>
          </a:p>
          <a:p>
            <a:endParaRPr lang="hu-HU" dirty="0"/>
          </a:p>
        </p:txBody>
      </p:sp>
      <p:sp>
        <p:nvSpPr>
          <p:cNvPr id="4" name="Dia számának helye 3"/>
          <p:cNvSpPr>
            <a:spLocks noGrp="1"/>
          </p:cNvSpPr>
          <p:nvPr>
            <p:ph type="sldNum" sz="quarter" idx="10"/>
          </p:nvPr>
        </p:nvSpPr>
        <p:spPr/>
        <p:txBody>
          <a:bodyPr/>
          <a:lstStyle/>
          <a:p>
            <a:fld id="{332CFCE1-CB4D-4823-886F-E8A6D2798E35}" type="slidenum">
              <a:rPr lang="hu-HU" smtClean="0"/>
              <a:t>51</a:t>
            </a:fld>
            <a:endParaRPr lang="hu-HU"/>
          </a:p>
        </p:txBody>
      </p:sp>
    </p:spTree>
    <p:extLst>
      <p:ext uri="{BB962C8B-B14F-4D97-AF65-F5344CB8AC3E}">
        <p14:creationId xmlns:p14="http://schemas.microsoft.com/office/powerpoint/2010/main" val="4227945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0" i="0" kern="1200" dirty="0">
                <a:solidFill>
                  <a:schemeClr val="tx1"/>
                </a:solidFill>
                <a:effectLst/>
                <a:latin typeface="+mn-lt"/>
                <a:ea typeface="+mn-ea"/>
                <a:cs typeface="+mn-cs"/>
              </a:rPr>
              <a:t>(3) A központi költségvetésről szóló törvény eltérő rendelkezése hiányában a fejezetet irányító szerv az általa irányított fejezetbe sorolt</a:t>
            </a:r>
            <a:r>
              <a:rPr lang="hu-HU" sz="1200" b="1" i="0" u="none" strike="noStrike" kern="1200" baseline="30000" dirty="0">
                <a:solidFill>
                  <a:schemeClr val="tx1"/>
                </a:solidFill>
                <a:effectLst/>
                <a:latin typeface="+mn-lt"/>
                <a:ea typeface="+mn-ea"/>
                <a:cs typeface="+mn-cs"/>
                <a:hlinkClick r:id="rId3"/>
              </a:rPr>
              <a:t> * </a:t>
            </a:r>
            <a:endParaRPr lang="hu-HU" sz="1200" b="0" i="0" kern="1200" dirty="0">
              <a:solidFill>
                <a:schemeClr val="tx1"/>
              </a:solidFill>
              <a:effectLst/>
              <a:latin typeface="+mn-lt"/>
              <a:ea typeface="+mn-ea"/>
              <a:cs typeface="+mn-cs"/>
            </a:endParaRPr>
          </a:p>
          <a:p>
            <a:r>
              <a:rPr lang="hu-HU" sz="1200" b="0" i="1" kern="1200" dirty="0">
                <a:solidFill>
                  <a:schemeClr val="tx1"/>
                </a:solidFill>
                <a:effectLst/>
                <a:latin typeface="+mn-lt"/>
                <a:ea typeface="+mn-ea"/>
                <a:cs typeface="+mn-cs"/>
              </a:rPr>
              <a:t>a) </a:t>
            </a:r>
            <a:r>
              <a:rPr lang="hu-HU" sz="1200" b="0" i="0" kern="1200" dirty="0">
                <a:solidFill>
                  <a:schemeClr val="tx1"/>
                </a:solidFill>
                <a:effectLst/>
                <a:latin typeface="+mn-lt"/>
                <a:ea typeface="+mn-ea"/>
                <a:cs typeface="+mn-cs"/>
              </a:rPr>
              <a:t>költségvetési szervek kiadási előirányzatai terhére előirányzat-átcsoportosítást </a:t>
            </a:r>
            <a:r>
              <a:rPr lang="hu-HU" sz="1200" b="0" i="0" kern="1200">
                <a:solidFill>
                  <a:schemeClr val="tx1"/>
                </a:solidFill>
                <a:effectLst/>
                <a:latin typeface="+mn-lt"/>
                <a:ea typeface="+mn-ea"/>
                <a:cs typeface="+mn-cs"/>
              </a:rPr>
              <a:t>hajthat végre, </a:t>
            </a:r>
            <a:r>
              <a:rPr lang="hu-HU" sz="1200" b="0" i="0" kern="1200" dirty="0">
                <a:solidFill>
                  <a:schemeClr val="tx1"/>
                </a:solidFill>
                <a:effectLst/>
                <a:latin typeface="+mn-lt"/>
                <a:ea typeface="+mn-ea"/>
                <a:cs typeface="+mn-cs"/>
              </a:rPr>
              <a:t>ha a költségvetési szerv kiadási előirányzatain megtakarítás keletkezik vagy az átcsoportosítás a </a:t>
            </a:r>
            <a:r>
              <a:rPr lang="hu-HU" sz="1200" b="0" i="0" kern="1200">
                <a:solidFill>
                  <a:schemeClr val="tx1"/>
                </a:solidFill>
                <a:effectLst/>
                <a:latin typeface="+mn-lt"/>
                <a:ea typeface="+mn-ea"/>
                <a:cs typeface="+mn-cs"/>
              </a:rPr>
              <a:t>közfeladatok változásával, </a:t>
            </a:r>
            <a:r>
              <a:rPr lang="hu-HU" sz="1200" b="0" i="0" kern="1200" dirty="0">
                <a:solidFill>
                  <a:schemeClr val="tx1"/>
                </a:solidFill>
                <a:effectLst/>
                <a:latin typeface="+mn-lt"/>
                <a:ea typeface="+mn-ea"/>
                <a:cs typeface="+mn-cs"/>
              </a:rPr>
              <a:t>költségvetési </a:t>
            </a:r>
            <a:r>
              <a:rPr lang="hu-HU" sz="1200" b="0" i="0" kern="1200">
                <a:solidFill>
                  <a:schemeClr val="tx1"/>
                </a:solidFill>
                <a:effectLst/>
                <a:latin typeface="+mn-lt"/>
                <a:ea typeface="+mn-ea"/>
                <a:cs typeface="+mn-cs"/>
              </a:rPr>
              <a:t>szervek alapításával, </a:t>
            </a:r>
            <a:r>
              <a:rPr lang="hu-HU" sz="1200" b="0" i="0" kern="1200" dirty="0">
                <a:solidFill>
                  <a:schemeClr val="tx1"/>
                </a:solidFill>
                <a:effectLst/>
                <a:latin typeface="+mn-lt"/>
                <a:ea typeface="+mn-ea"/>
                <a:cs typeface="+mn-cs"/>
              </a:rPr>
              <a:t>átalakításával vagy megszüntetésével </a:t>
            </a:r>
            <a:r>
              <a:rPr lang="hu-HU" sz="1200" b="0" i="0" kern="1200">
                <a:solidFill>
                  <a:schemeClr val="tx1"/>
                </a:solidFill>
                <a:effectLst/>
                <a:latin typeface="+mn-lt"/>
                <a:ea typeface="+mn-ea"/>
                <a:cs typeface="+mn-cs"/>
              </a:rPr>
              <a:t>kapcsolatban szükséges,</a:t>
            </a:r>
            <a:endParaRPr lang="hu-HU" sz="1200" b="0" i="0" kern="1200" dirty="0">
              <a:solidFill>
                <a:schemeClr val="tx1"/>
              </a:solidFill>
              <a:effectLst/>
              <a:latin typeface="+mn-lt"/>
              <a:ea typeface="+mn-ea"/>
              <a:cs typeface="+mn-cs"/>
            </a:endParaRPr>
          </a:p>
          <a:p>
            <a:r>
              <a:rPr lang="hu-HU" sz="1200" b="0" i="1" kern="1200" dirty="0">
                <a:solidFill>
                  <a:schemeClr val="tx1"/>
                </a:solidFill>
                <a:effectLst/>
                <a:latin typeface="+mn-lt"/>
                <a:ea typeface="+mn-ea"/>
                <a:cs typeface="+mn-cs"/>
              </a:rPr>
              <a:t>b) </a:t>
            </a:r>
            <a:r>
              <a:rPr lang="hu-HU" sz="1200" b="0" i="0" kern="1200" dirty="0">
                <a:solidFill>
                  <a:schemeClr val="tx1"/>
                </a:solidFill>
                <a:effectLst/>
                <a:latin typeface="+mn-lt"/>
                <a:ea typeface="+mn-ea"/>
                <a:cs typeface="+mn-cs"/>
              </a:rPr>
              <a:t>fejezeti kezelésű előirányzatok és elkülönített állami pénzalapok kiadási előirányzatai terhére előirányzat-átcsoportosítást </a:t>
            </a:r>
            <a:r>
              <a:rPr lang="hu-HU" sz="1200" b="0" i="0" kern="1200">
                <a:solidFill>
                  <a:schemeClr val="tx1"/>
                </a:solidFill>
                <a:effectLst/>
                <a:latin typeface="+mn-lt"/>
                <a:ea typeface="+mn-ea"/>
                <a:cs typeface="+mn-cs"/>
              </a:rPr>
              <a:t>hajthat végre, </a:t>
            </a:r>
            <a:r>
              <a:rPr lang="hu-HU" sz="1200" b="0" i="0" kern="1200" dirty="0">
                <a:solidFill>
                  <a:schemeClr val="tx1"/>
                </a:solidFill>
                <a:effectLst/>
                <a:latin typeface="+mn-lt"/>
                <a:ea typeface="+mn-ea"/>
                <a:cs typeface="+mn-cs"/>
              </a:rPr>
              <a:t>ha</a:t>
            </a:r>
          </a:p>
          <a:p>
            <a:r>
              <a:rPr lang="hu-HU" sz="1200" b="1" i="1" kern="1200" dirty="0" err="1">
                <a:solidFill>
                  <a:schemeClr val="tx1"/>
                </a:solidFill>
                <a:effectLst/>
                <a:latin typeface="+mn-lt"/>
                <a:ea typeface="+mn-ea"/>
                <a:cs typeface="+mn-cs"/>
              </a:rPr>
              <a:t>ba</a:t>
            </a:r>
            <a:r>
              <a:rPr lang="hu-HU" sz="1200" b="1" i="1" kern="1200" dirty="0">
                <a:solidFill>
                  <a:schemeClr val="tx1"/>
                </a:solidFill>
                <a:effectLst/>
                <a:latin typeface="+mn-lt"/>
                <a:ea typeface="+mn-ea"/>
                <a:cs typeface="+mn-cs"/>
              </a:rPr>
              <a:t>) </a:t>
            </a:r>
            <a:r>
              <a:rPr lang="hu-HU" sz="1200" b="1" i="0" kern="1200" dirty="0">
                <a:solidFill>
                  <a:schemeClr val="tx1"/>
                </a:solidFill>
                <a:effectLst/>
                <a:latin typeface="+mn-lt"/>
                <a:ea typeface="+mn-ea"/>
                <a:cs typeface="+mn-cs"/>
              </a:rPr>
              <a:t>azokon </a:t>
            </a:r>
            <a:r>
              <a:rPr lang="hu-HU" sz="1200" b="1" i="0" kern="1200">
                <a:solidFill>
                  <a:schemeClr val="tx1"/>
                </a:solidFill>
                <a:effectLst/>
                <a:latin typeface="+mn-lt"/>
                <a:ea typeface="+mn-ea"/>
                <a:cs typeface="+mn-cs"/>
              </a:rPr>
              <a:t>megtakarítás keletkezik</a:t>
            </a:r>
            <a:r>
              <a:rPr lang="hu-HU" sz="1200" b="0" i="0" kern="1200">
                <a:solidFill>
                  <a:schemeClr val="tx1"/>
                </a:solidFill>
                <a:effectLst/>
                <a:latin typeface="+mn-lt"/>
                <a:ea typeface="+mn-ea"/>
                <a:cs typeface="+mn-cs"/>
              </a:rPr>
              <a:t>,</a:t>
            </a:r>
            <a:endParaRPr lang="hu-HU" sz="1200" b="0" i="0" kern="1200" dirty="0">
              <a:solidFill>
                <a:schemeClr val="tx1"/>
              </a:solidFill>
              <a:effectLst/>
              <a:latin typeface="+mn-lt"/>
              <a:ea typeface="+mn-ea"/>
              <a:cs typeface="+mn-cs"/>
            </a:endParaRPr>
          </a:p>
          <a:p>
            <a:r>
              <a:rPr lang="hu-HU" sz="1200" b="1" i="1" kern="1200" dirty="0" err="1">
                <a:solidFill>
                  <a:schemeClr val="tx1"/>
                </a:solidFill>
                <a:effectLst/>
                <a:latin typeface="+mn-lt"/>
                <a:ea typeface="+mn-ea"/>
                <a:cs typeface="+mn-cs"/>
              </a:rPr>
              <a:t>bb</a:t>
            </a:r>
            <a:r>
              <a:rPr lang="hu-HU" sz="1200" b="1" i="1" kern="1200" dirty="0">
                <a:solidFill>
                  <a:schemeClr val="tx1"/>
                </a:solidFill>
                <a:effectLst/>
                <a:latin typeface="+mn-lt"/>
                <a:ea typeface="+mn-ea"/>
                <a:cs typeface="+mn-cs"/>
              </a:rPr>
              <a:t>) </a:t>
            </a:r>
            <a:r>
              <a:rPr lang="hu-HU" sz="1200" b="1" i="0" kern="1200" dirty="0">
                <a:solidFill>
                  <a:schemeClr val="tx1"/>
                </a:solidFill>
                <a:effectLst/>
                <a:latin typeface="+mn-lt"/>
                <a:ea typeface="+mn-ea"/>
                <a:cs typeface="+mn-cs"/>
              </a:rPr>
              <a:t>az előirányzat-átcsoportosítás a közfeladatok változásával </a:t>
            </a:r>
            <a:r>
              <a:rPr lang="hu-HU" sz="1200" b="1" i="0" kern="1200">
                <a:solidFill>
                  <a:schemeClr val="tx1"/>
                </a:solidFill>
                <a:effectLst/>
                <a:latin typeface="+mn-lt"/>
                <a:ea typeface="+mn-ea"/>
                <a:cs typeface="+mn-cs"/>
              </a:rPr>
              <a:t>kapcsolatban szükséges</a:t>
            </a:r>
            <a:r>
              <a:rPr lang="hu-HU" sz="1200" b="0" i="0" kern="1200">
                <a:solidFill>
                  <a:schemeClr val="tx1"/>
                </a:solidFill>
                <a:effectLst/>
                <a:latin typeface="+mn-lt"/>
                <a:ea typeface="+mn-ea"/>
                <a:cs typeface="+mn-cs"/>
              </a:rPr>
              <a:t>,</a:t>
            </a:r>
            <a:endParaRPr lang="hu-HU" sz="1200" b="0" i="0" kern="1200" dirty="0">
              <a:solidFill>
                <a:schemeClr val="tx1"/>
              </a:solidFill>
              <a:effectLst/>
              <a:latin typeface="+mn-lt"/>
              <a:ea typeface="+mn-ea"/>
              <a:cs typeface="+mn-cs"/>
            </a:endParaRPr>
          </a:p>
          <a:p>
            <a:r>
              <a:rPr lang="hu-HU" sz="1200" b="0" i="1" kern="1200" dirty="0" err="1">
                <a:solidFill>
                  <a:schemeClr val="tx1"/>
                </a:solidFill>
                <a:effectLst/>
                <a:latin typeface="+mn-lt"/>
                <a:ea typeface="+mn-ea"/>
                <a:cs typeface="+mn-cs"/>
              </a:rPr>
              <a:t>bc</a:t>
            </a:r>
            <a:r>
              <a:rPr lang="hu-HU" sz="1200" b="0" i="1" kern="1200" dirty="0">
                <a:solidFill>
                  <a:schemeClr val="tx1"/>
                </a:solidFill>
                <a:effectLst/>
                <a:latin typeface="+mn-lt"/>
                <a:ea typeface="+mn-ea"/>
                <a:cs typeface="+mn-cs"/>
              </a:rPr>
              <a:t>) </a:t>
            </a:r>
            <a:r>
              <a:rPr lang="hu-HU" sz="1200" b="0" i="0" kern="1200" dirty="0">
                <a:solidFill>
                  <a:schemeClr val="tx1"/>
                </a:solidFill>
                <a:effectLst/>
                <a:latin typeface="+mn-lt"/>
                <a:ea typeface="+mn-ea"/>
                <a:cs typeface="+mn-cs"/>
              </a:rPr>
              <a:t>a fejezeti általános tartalék fejezeten belüli előirányzat-átcsoportosítása előre nem valószínűsíthető és nem tervezhető költségvetési kiadás </a:t>
            </a:r>
            <a:r>
              <a:rPr lang="hu-HU" sz="1200" b="0" i="0" kern="1200">
                <a:solidFill>
                  <a:schemeClr val="tx1"/>
                </a:solidFill>
                <a:effectLst/>
                <a:latin typeface="+mn-lt"/>
                <a:ea typeface="+mn-ea"/>
                <a:cs typeface="+mn-cs"/>
              </a:rPr>
              <a:t>teljesítéséhez szükséges,</a:t>
            </a:r>
            <a:endParaRPr lang="hu-HU" sz="1200" b="0" i="0" kern="1200" dirty="0">
              <a:solidFill>
                <a:schemeClr val="tx1"/>
              </a:solidFill>
              <a:effectLst/>
              <a:latin typeface="+mn-lt"/>
              <a:ea typeface="+mn-ea"/>
              <a:cs typeface="+mn-cs"/>
            </a:endParaRPr>
          </a:p>
          <a:p>
            <a:r>
              <a:rPr lang="hu-HU" sz="1200" b="0" i="1" kern="1200" dirty="0" err="1">
                <a:solidFill>
                  <a:schemeClr val="tx1"/>
                </a:solidFill>
                <a:effectLst/>
                <a:latin typeface="+mn-lt"/>
                <a:ea typeface="+mn-ea"/>
                <a:cs typeface="+mn-cs"/>
              </a:rPr>
              <a:t>bd</a:t>
            </a:r>
            <a:r>
              <a:rPr lang="hu-HU" sz="1200" b="0" i="1" kern="1200" dirty="0">
                <a:solidFill>
                  <a:schemeClr val="tx1"/>
                </a:solidFill>
                <a:effectLst/>
                <a:latin typeface="+mn-lt"/>
                <a:ea typeface="+mn-ea"/>
                <a:cs typeface="+mn-cs"/>
              </a:rPr>
              <a:t>) </a:t>
            </a:r>
            <a:r>
              <a:rPr lang="hu-HU" sz="1200" b="0" i="0" kern="1200" dirty="0">
                <a:solidFill>
                  <a:schemeClr val="tx1"/>
                </a:solidFill>
                <a:effectLst/>
                <a:latin typeface="+mn-lt"/>
                <a:ea typeface="+mn-ea"/>
                <a:cs typeface="+mn-cs"/>
              </a:rPr>
              <a:t>az az államháztartás központi alrendszerébe tartozó költségvetési szerv részére költségvetési támogatás biztosításával </a:t>
            </a:r>
            <a:r>
              <a:rPr lang="hu-HU" sz="1200" b="0" i="0" kern="1200">
                <a:solidFill>
                  <a:schemeClr val="tx1"/>
                </a:solidFill>
                <a:effectLst/>
                <a:latin typeface="+mn-lt"/>
                <a:ea typeface="+mn-ea"/>
                <a:cs typeface="+mn-cs"/>
              </a:rPr>
              <a:t>kapcsolatban szükséges,</a:t>
            </a:r>
            <a:endParaRPr lang="hu-HU" sz="1200" b="0" i="0" kern="1200" dirty="0">
              <a:solidFill>
                <a:schemeClr val="tx1"/>
              </a:solidFill>
              <a:effectLst/>
              <a:latin typeface="+mn-lt"/>
              <a:ea typeface="+mn-ea"/>
              <a:cs typeface="+mn-cs"/>
            </a:endParaRPr>
          </a:p>
          <a:p>
            <a:r>
              <a:rPr lang="hu-HU" sz="1200" b="0" i="1" kern="1200" dirty="0">
                <a:solidFill>
                  <a:schemeClr val="tx1"/>
                </a:solidFill>
                <a:effectLst/>
                <a:latin typeface="+mn-lt"/>
                <a:ea typeface="+mn-ea"/>
                <a:cs typeface="+mn-cs"/>
              </a:rPr>
              <a:t>be) </a:t>
            </a:r>
            <a:r>
              <a:rPr lang="hu-HU" sz="1200" b="0" i="0" kern="1200" dirty="0">
                <a:solidFill>
                  <a:schemeClr val="tx1"/>
                </a:solidFill>
                <a:effectLst/>
                <a:latin typeface="+mn-lt"/>
                <a:ea typeface="+mn-ea"/>
                <a:cs typeface="+mn-cs"/>
              </a:rPr>
              <a:t>az európai uniós források felhasználásához kapcsolódik vagy</a:t>
            </a:r>
          </a:p>
          <a:p>
            <a:r>
              <a:rPr lang="hu-HU" sz="1200" b="0" i="1" kern="1200" dirty="0" err="1">
                <a:solidFill>
                  <a:schemeClr val="tx1"/>
                </a:solidFill>
                <a:effectLst/>
                <a:latin typeface="+mn-lt"/>
                <a:ea typeface="+mn-ea"/>
                <a:cs typeface="+mn-cs"/>
              </a:rPr>
              <a:t>bf</a:t>
            </a:r>
            <a:r>
              <a:rPr lang="hu-HU" sz="1200" b="0" i="1" kern="1200" dirty="0">
                <a:solidFill>
                  <a:schemeClr val="tx1"/>
                </a:solidFill>
                <a:effectLst/>
                <a:latin typeface="+mn-lt"/>
                <a:ea typeface="+mn-ea"/>
                <a:cs typeface="+mn-cs"/>
              </a:rPr>
              <a:t>)</a:t>
            </a:r>
            <a:r>
              <a:rPr lang="hu-HU" sz="1200" b="1" i="1" u="none" strike="noStrike" kern="1200" baseline="30000" dirty="0">
                <a:solidFill>
                  <a:schemeClr val="tx1"/>
                </a:solidFill>
                <a:effectLst/>
                <a:latin typeface="+mn-lt"/>
                <a:ea typeface="+mn-ea"/>
                <a:cs typeface="+mn-cs"/>
                <a:hlinkClick r:id="rId4"/>
              </a:rPr>
              <a:t> * </a:t>
            </a:r>
            <a:r>
              <a:rPr lang="hu-HU" sz="1200" b="0" i="1" kern="1200" dirty="0">
                <a:solidFill>
                  <a:schemeClr val="tx1"/>
                </a:solidFill>
                <a:effectLst/>
                <a:latin typeface="+mn-lt"/>
                <a:ea typeface="+mn-ea"/>
                <a:cs typeface="+mn-cs"/>
              </a:rPr>
              <a:t> </a:t>
            </a:r>
            <a:r>
              <a:rPr lang="hu-HU" sz="1200" b="0" i="0" kern="1200" dirty="0">
                <a:solidFill>
                  <a:schemeClr val="tx1"/>
                </a:solidFill>
                <a:effectLst/>
                <a:latin typeface="+mn-lt"/>
                <a:ea typeface="+mn-ea"/>
                <a:cs typeface="+mn-cs"/>
              </a:rPr>
              <a:t>elkülönített állami pénzalap és fejezeti kezelésű előirányzat javára feladatátadással kapcsolatban szükséges.</a:t>
            </a:r>
          </a:p>
          <a:p>
            <a:r>
              <a:rPr lang="hu-HU" sz="1200" b="0" i="0" kern="1200" dirty="0">
                <a:solidFill>
                  <a:schemeClr val="tx1"/>
                </a:solidFill>
                <a:effectLst/>
                <a:latin typeface="+mn-lt"/>
                <a:ea typeface="+mn-ea"/>
                <a:cs typeface="+mn-cs"/>
              </a:rPr>
              <a:t>(4) A (3) bekezdés alapján</a:t>
            </a:r>
          </a:p>
          <a:p>
            <a:r>
              <a:rPr lang="hu-HU" sz="1200" b="0" i="1" kern="1200" dirty="0">
                <a:solidFill>
                  <a:schemeClr val="tx1"/>
                </a:solidFill>
                <a:effectLst/>
                <a:latin typeface="+mn-lt"/>
                <a:ea typeface="+mn-ea"/>
                <a:cs typeface="+mn-cs"/>
              </a:rPr>
              <a:t>a) </a:t>
            </a:r>
            <a:r>
              <a:rPr lang="hu-HU" sz="1200" b="0" i="0" kern="1200" dirty="0">
                <a:solidFill>
                  <a:schemeClr val="tx1"/>
                </a:solidFill>
                <a:effectLst/>
                <a:latin typeface="+mn-lt"/>
                <a:ea typeface="+mn-ea"/>
                <a:cs typeface="+mn-cs"/>
              </a:rPr>
              <a:t>fejezeten belüli előirányzat-átcsoportosításra a fejezetet irányító szerv egyoldalú </a:t>
            </a:r>
            <a:r>
              <a:rPr lang="hu-HU" sz="1200" b="0" i="0" kern="1200">
                <a:solidFill>
                  <a:schemeClr val="tx1"/>
                </a:solidFill>
                <a:effectLst/>
                <a:latin typeface="+mn-lt"/>
                <a:ea typeface="+mn-ea"/>
                <a:cs typeface="+mn-cs"/>
              </a:rPr>
              <a:t>jognyilatkozata alapján,</a:t>
            </a:r>
            <a:endParaRPr lang="hu-HU" sz="1200" b="0" i="0" kern="1200" dirty="0">
              <a:solidFill>
                <a:schemeClr val="tx1"/>
              </a:solidFill>
              <a:effectLst/>
              <a:latin typeface="+mn-lt"/>
              <a:ea typeface="+mn-ea"/>
              <a:cs typeface="+mn-cs"/>
            </a:endParaRPr>
          </a:p>
          <a:p>
            <a:r>
              <a:rPr lang="hu-HU" sz="1200" b="0" i="1" kern="1200" dirty="0">
                <a:solidFill>
                  <a:schemeClr val="tx1"/>
                </a:solidFill>
                <a:effectLst/>
                <a:latin typeface="+mn-lt"/>
                <a:ea typeface="+mn-ea"/>
                <a:cs typeface="+mn-cs"/>
              </a:rPr>
              <a:t>b) </a:t>
            </a:r>
            <a:r>
              <a:rPr lang="hu-HU" sz="1200" b="0" i="0" kern="1200" dirty="0">
                <a:solidFill>
                  <a:schemeClr val="tx1"/>
                </a:solidFill>
                <a:effectLst/>
                <a:latin typeface="+mn-lt"/>
                <a:ea typeface="+mn-ea"/>
                <a:cs typeface="+mn-cs"/>
              </a:rPr>
              <a:t>fejezetek közötti előirányzat-átcsoportosításra az érintett fejezetet irányító szervek megállapodása alapján</a:t>
            </a:r>
            <a:r>
              <a:rPr lang="hu-HU" sz="1200" b="1" i="0" u="none" strike="noStrike" kern="1200" baseline="30000" dirty="0">
                <a:solidFill>
                  <a:schemeClr val="tx1"/>
                </a:solidFill>
                <a:effectLst/>
                <a:latin typeface="+mn-lt"/>
                <a:ea typeface="+mn-ea"/>
                <a:cs typeface="+mn-cs"/>
                <a:hlinkClick r:id="rId5"/>
              </a:rPr>
              <a:t> * </a:t>
            </a:r>
            <a:endParaRPr lang="hu-HU" sz="1200" b="0" i="0" kern="1200" dirty="0">
              <a:solidFill>
                <a:schemeClr val="tx1"/>
              </a:solidFill>
              <a:effectLst/>
              <a:latin typeface="+mn-lt"/>
              <a:ea typeface="+mn-ea"/>
              <a:cs typeface="+mn-cs"/>
            </a:endParaRPr>
          </a:p>
          <a:p>
            <a:r>
              <a:rPr lang="hu-HU" sz="1200" b="0" i="0" kern="1200" dirty="0">
                <a:solidFill>
                  <a:schemeClr val="tx1"/>
                </a:solidFill>
                <a:effectLst/>
                <a:latin typeface="+mn-lt"/>
                <a:ea typeface="+mn-ea"/>
                <a:cs typeface="+mn-cs"/>
              </a:rPr>
              <a:t>kerülhet sor.</a:t>
            </a:r>
          </a:p>
          <a:p>
            <a:r>
              <a:rPr lang="hu-HU" sz="1200" b="0" i="0" kern="1200" dirty="0">
                <a:solidFill>
                  <a:schemeClr val="tx1"/>
                </a:solidFill>
                <a:effectLst/>
                <a:latin typeface="+mn-lt"/>
                <a:ea typeface="+mn-ea"/>
                <a:cs typeface="+mn-cs"/>
              </a:rPr>
              <a:t>(5)</a:t>
            </a:r>
            <a:r>
              <a:rPr lang="hu-HU" sz="1200" b="1" i="0" u="none" strike="noStrike" kern="1200" baseline="30000" dirty="0">
                <a:solidFill>
                  <a:schemeClr val="tx1"/>
                </a:solidFill>
                <a:effectLst/>
                <a:latin typeface="+mn-lt"/>
                <a:ea typeface="+mn-ea"/>
                <a:cs typeface="+mn-cs"/>
                <a:hlinkClick r:id="rId6"/>
              </a:rPr>
              <a:t> * </a:t>
            </a:r>
            <a:r>
              <a:rPr lang="hu-HU" sz="1200" b="0" i="0" kern="1200" dirty="0">
                <a:solidFill>
                  <a:schemeClr val="tx1"/>
                </a:solidFill>
                <a:effectLst/>
                <a:latin typeface="+mn-lt"/>
                <a:ea typeface="+mn-ea"/>
                <a:cs typeface="+mn-cs"/>
              </a:rPr>
              <a:t> </a:t>
            </a:r>
            <a:r>
              <a:rPr lang="hu-HU" sz="1200" b="1" i="0" kern="1200" dirty="0">
                <a:solidFill>
                  <a:schemeClr val="tx1"/>
                </a:solidFill>
                <a:effectLst/>
                <a:latin typeface="+mn-lt"/>
                <a:ea typeface="+mn-ea"/>
                <a:cs typeface="+mn-cs"/>
              </a:rPr>
              <a:t>Az államháztartásért felelős miniszter előzetes hozzájárulására van szükség a (3) bekezdés </a:t>
            </a:r>
            <a:r>
              <a:rPr lang="hu-HU" sz="1200" b="1" i="1" kern="1200" dirty="0">
                <a:solidFill>
                  <a:schemeClr val="tx1"/>
                </a:solidFill>
                <a:effectLst/>
                <a:latin typeface="+mn-lt"/>
                <a:ea typeface="+mn-ea"/>
                <a:cs typeface="+mn-cs"/>
              </a:rPr>
              <a:t>a) </a:t>
            </a:r>
            <a:r>
              <a:rPr lang="hu-HU" sz="1200" b="1" i="0" kern="1200" dirty="0">
                <a:solidFill>
                  <a:schemeClr val="tx1"/>
                </a:solidFill>
                <a:effectLst/>
                <a:latin typeface="+mn-lt"/>
                <a:ea typeface="+mn-ea"/>
                <a:cs typeface="+mn-cs"/>
              </a:rPr>
              <a:t>pontja </a:t>
            </a:r>
            <a:r>
              <a:rPr lang="hu-HU" sz="1200" b="1" i="0" kern="1200">
                <a:solidFill>
                  <a:schemeClr val="tx1"/>
                </a:solidFill>
                <a:effectLst/>
                <a:latin typeface="+mn-lt"/>
                <a:ea typeface="+mn-ea"/>
                <a:cs typeface="+mn-cs"/>
              </a:rPr>
              <a:t>szerinti előirányzat-átcsoportosításhoz, </a:t>
            </a:r>
            <a:r>
              <a:rPr lang="hu-HU" sz="1200" b="1" i="0" kern="1200" dirty="0">
                <a:solidFill>
                  <a:schemeClr val="tx1"/>
                </a:solidFill>
                <a:effectLst/>
                <a:latin typeface="+mn-lt"/>
                <a:ea typeface="+mn-ea"/>
                <a:cs typeface="+mn-cs"/>
              </a:rPr>
              <a:t>ha az a Kormány irányítása alá tartozó fejezetek </a:t>
            </a:r>
            <a:r>
              <a:rPr lang="hu-HU" sz="1200" b="1" i="0" kern="1200">
                <a:solidFill>
                  <a:schemeClr val="tx1"/>
                </a:solidFill>
                <a:effectLst/>
                <a:latin typeface="+mn-lt"/>
                <a:ea typeface="+mn-ea"/>
                <a:cs typeface="+mn-cs"/>
              </a:rPr>
              <a:t>között történik</a:t>
            </a:r>
            <a:r>
              <a:rPr lang="hu-HU" sz="1200" b="0" i="0" kern="1200">
                <a:solidFill>
                  <a:schemeClr val="tx1"/>
                </a:solidFill>
                <a:effectLst/>
                <a:latin typeface="+mn-lt"/>
                <a:ea typeface="+mn-ea"/>
                <a:cs typeface="+mn-cs"/>
              </a:rPr>
              <a:t>, </a:t>
            </a:r>
            <a:r>
              <a:rPr lang="hu-HU" sz="1200" b="0" i="0" kern="1200" dirty="0">
                <a:solidFill>
                  <a:schemeClr val="tx1"/>
                </a:solidFill>
                <a:effectLst/>
                <a:latin typeface="+mn-lt"/>
                <a:ea typeface="+mn-ea"/>
                <a:cs typeface="+mn-cs"/>
              </a:rPr>
              <a:t>és a (3) bekezdés </a:t>
            </a:r>
            <a:r>
              <a:rPr lang="hu-HU" sz="1200" b="0" i="1" kern="1200" dirty="0">
                <a:solidFill>
                  <a:schemeClr val="tx1"/>
                </a:solidFill>
                <a:effectLst/>
                <a:latin typeface="+mn-lt"/>
                <a:ea typeface="+mn-ea"/>
                <a:cs typeface="+mn-cs"/>
              </a:rPr>
              <a:t>b) </a:t>
            </a:r>
            <a:r>
              <a:rPr lang="hu-HU" sz="1200" b="0" i="0" kern="1200" dirty="0">
                <a:solidFill>
                  <a:schemeClr val="tx1"/>
                </a:solidFill>
                <a:effectLst/>
                <a:latin typeface="+mn-lt"/>
                <a:ea typeface="+mn-ea"/>
                <a:cs typeface="+mn-cs"/>
              </a:rPr>
              <a:t>pont </a:t>
            </a:r>
            <a:r>
              <a:rPr lang="hu-HU" sz="1200" b="0" i="1" kern="1200" dirty="0" err="1">
                <a:solidFill>
                  <a:schemeClr val="tx1"/>
                </a:solidFill>
                <a:effectLst/>
                <a:latin typeface="+mn-lt"/>
                <a:ea typeface="+mn-ea"/>
                <a:cs typeface="+mn-cs"/>
              </a:rPr>
              <a:t>ba</a:t>
            </a:r>
            <a:r>
              <a:rPr lang="hu-HU" sz="1200" b="0" i="1" kern="1200" dirty="0">
                <a:solidFill>
                  <a:schemeClr val="tx1"/>
                </a:solidFill>
                <a:effectLst/>
                <a:latin typeface="+mn-lt"/>
                <a:ea typeface="+mn-ea"/>
                <a:cs typeface="+mn-cs"/>
              </a:rPr>
              <a:t>) </a:t>
            </a:r>
            <a:r>
              <a:rPr lang="hu-HU" sz="1200" b="0" i="0" kern="1200" dirty="0">
                <a:solidFill>
                  <a:schemeClr val="tx1"/>
                </a:solidFill>
                <a:effectLst/>
                <a:latin typeface="+mn-lt"/>
                <a:ea typeface="+mn-ea"/>
                <a:cs typeface="+mn-cs"/>
              </a:rPr>
              <a:t>és </a:t>
            </a:r>
            <a:r>
              <a:rPr lang="hu-HU" sz="1200" b="0" i="1" kern="1200" dirty="0" err="1">
                <a:solidFill>
                  <a:schemeClr val="tx1"/>
                </a:solidFill>
                <a:effectLst/>
                <a:latin typeface="+mn-lt"/>
                <a:ea typeface="+mn-ea"/>
                <a:cs typeface="+mn-cs"/>
              </a:rPr>
              <a:t>bb</a:t>
            </a:r>
            <a:r>
              <a:rPr lang="hu-HU" sz="1200" b="0" i="1" kern="1200" dirty="0">
                <a:solidFill>
                  <a:schemeClr val="tx1"/>
                </a:solidFill>
                <a:effectLst/>
                <a:latin typeface="+mn-lt"/>
                <a:ea typeface="+mn-ea"/>
                <a:cs typeface="+mn-cs"/>
              </a:rPr>
              <a:t>) </a:t>
            </a:r>
            <a:r>
              <a:rPr lang="hu-HU" sz="1200" b="0" i="0" kern="1200">
                <a:solidFill>
                  <a:schemeClr val="tx1"/>
                </a:solidFill>
                <a:effectLst/>
                <a:latin typeface="+mn-lt"/>
                <a:ea typeface="+mn-ea"/>
                <a:cs typeface="+mn-cs"/>
              </a:rPr>
              <a:t>alpontja szerinti, </a:t>
            </a:r>
            <a:r>
              <a:rPr lang="hu-HU" sz="1200" b="0" i="0" kern="1200" dirty="0">
                <a:solidFill>
                  <a:schemeClr val="tx1"/>
                </a:solidFill>
                <a:effectLst/>
                <a:latin typeface="+mn-lt"/>
                <a:ea typeface="+mn-ea"/>
                <a:cs typeface="+mn-cs"/>
              </a:rPr>
              <a:t>a Kormány irányítása alá tartozó fejezeten belüli és az ilyen fejezetek közötti előirányzat-átcsoportosításhoz.</a:t>
            </a:r>
          </a:p>
          <a:p>
            <a:endParaRPr lang="hu-HU" dirty="0"/>
          </a:p>
        </p:txBody>
      </p:sp>
      <p:sp>
        <p:nvSpPr>
          <p:cNvPr id="4" name="Dia számának helye 3"/>
          <p:cNvSpPr>
            <a:spLocks noGrp="1"/>
          </p:cNvSpPr>
          <p:nvPr>
            <p:ph type="sldNum" sz="quarter" idx="10"/>
          </p:nvPr>
        </p:nvSpPr>
        <p:spPr/>
        <p:txBody>
          <a:bodyPr/>
          <a:lstStyle/>
          <a:p>
            <a:fld id="{332CFCE1-CB4D-4823-886F-E8A6D2798E35}" type="slidenum">
              <a:rPr lang="hu-HU" smtClean="0"/>
              <a:t>52</a:t>
            </a:fld>
            <a:endParaRPr lang="hu-HU"/>
          </a:p>
        </p:txBody>
      </p:sp>
    </p:spTree>
    <p:extLst>
      <p:ext uri="{BB962C8B-B14F-4D97-AF65-F5344CB8AC3E}">
        <p14:creationId xmlns:p14="http://schemas.microsoft.com/office/powerpoint/2010/main" val="4227945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altLang="en-US" sz="2000" u="sng" dirty="0">
                <a:solidFill>
                  <a:srgbClr val="00B050"/>
                </a:solidFill>
                <a:latin typeface="Arial" panose="020B0604020202020204" pitchFamily="34" charset="0"/>
                <a:cs typeface="Arial" panose="020B0604020202020204" pitchFamily="34" charset="0"/>
              </a:rPr>
              <a:t>központi </a:t>
            </a:r>
            <a:r>
              <a:rPr lang="hu-HU" altLang="en-US" sz="2000" u="sng">
                <a:solidFill>
                  <a:srgbClr val="00B050"/>
                </a:solidFill>
                <a:latin typeface="Arial" panose="020B0604020202020204" pitchFamily="34" charset="0"/>
                <a:cs typeface="Arial" panose="020B0604020202020204" pitchFamily="34" charset="0"/>
              </a:rPr>
              <a:t>költségvetési szervek, </a:t>
            </a:r>
            <a:r>
              <a:rPr lang="hu-HU" altLang="en-US" sz="2000" u="sng" dirty="0">
                <a:solidFill>
                  <a:srgbClr val="00B050"/>
                </a:solidFill>
                <a:latin typeface="Arial" panose="020B0604020202020204" pitchFamily="34" charset="0"/>
                <a:cs typeface="Arial" panose="020B0604020202020204" pitchFamily="34" charset="0"/>
              </a:rPr>
              <a:t>fejezeti kezelésű előirányzatok</a:t>
            </a:r>
          </a:p>
          <a:p>
            <a:pPr algn="just"/>
            <a:r>
              <a:rPr lang="hu-HU" sz="1700" dirty="0"/>
              <a:t>150. § (4) Az államháztartás központi alrendszerébe tartozó költségvetési szerv és a fejezeti kezelésű előirányzat </a:t>
            </a:r>
            <a:r>
              <a:rPr lang="hu-HU" sz="1700" u="sng" dirty="0"/>
              <a:t>kötelezettségvállalással nem terhelt </a:t>
            </a:r>
            <a:r>
              <a:rPr lang="hu-HU" sz="1700" dirty="0"/>
              <a:t>költségvetési maradványát </a:t>
            </a:r>
            <a:r>
              <a:rPr lang="hu-HU" sz="900" i="1" dirty="0"/>
              <a:t>az éves költségvetési beszámolónak a Kincstár által működtetett elektronikus adatszolgáltató rendszerben a Kincstár által </a:t>
            </a:r>
            <a:r>
              <a:rPr lang="hu-HU" sz="900" i="1"/>
              <a:t>történő elfogadását, </a:t>
            </a:r>
            <a:r>
              <a:rPr lang="hu-HU" sz="900" i="1" dirty="0"/>
              <a:t>de legkésőbb az elfogadásra rendelkezésre álló határidő elteltét követő tíz munkanapon belül</a:t>
            </a:r>
            <a:r>
              <a:rPr lang="hu-HU" sz="1700" dirty="0"/>
              <a:t> a </a:t>
            </a:r>
            <a:r>
              <a:rPr lang="hu-HU" sz="1700" b="1" dirty="0"/>
              <a:t>Központi </a:t>
            </a:r>
            <a:r>
              <a:rPr lang="hu-HU" sz="1700" b="1" dirty="0" err="1"/>
              <a:t>Maradványelszámolási</a:t>
            </a:r>
            <a:r>
              <a:rPr lang="hu-HU" sz="1700" b="1" dirty="0"/>
              <a:t> Alap </a:t>
            </a:r>
            <a:r>
              <a:rPr lang="hu-HU" sz="1700" dirty="0"/>
              <a:t>előirányzat javára be kell fizetni.</a:t>
            </a:r>
            <a:endParaRPr lang="hu-HU" sz="1700" u="sng" dirty="0">
              <a:latin typeface="Arial" panose="020B0604020202020204" pitchFamily="34" charset="0"/>
              <a:cs typeface="Arial" panose="020B0604020202020204" pitchFamily="34" charset="0"/>
            </a:endParaRPr>
          </a:p>
          <a:p>
            <a:pPr algn="just"/>
            <a:r>
              <a:rPr lang="hu-HU" sz="1700" dirty="0"/>
              <a:t>152. § (1) A fejezetet irányító szerv a fejezetbe sorolt költségvetési szervek és fejezeti kezelésű előirányzatok </a:t>
            </a:r>
            <a:r>
              <a:rPr lang="hu-HU" sz="1700" u="sng"/>
              <a:t>kötelezettségvállalással terhelt</a:t>
            </a:r>
            <a:r>
              <a:rPr lang="hu-HU" sz="1700"/>
              <a:t>, </a:t>
            </a:r>
            <a:r>
              <a:rPr lang="hu-HU" sz="1700" dirty="0"/>
              <a:t>azonban a költségvetési évet követő év június 30-áig pénzügyileg nem teljesült költségvetési maradványáról a költségvetési évet követő év augusztus 15-éig elszámolást készít az államháztartásért felelős miniszternek.</a:t>
            </a:r>
          </a:p>
          <a:p>
            <a:pPr marL="400050" lvl="1" indent="0" algn="just">
              <a:buNone/>
            </a:pPr>
            <a:r>
              <a:rPr lang="hu-HU" sz="1700" dirty="0"/>
              <a:t>2) A meghiúsult kötelezettségvállalás miatt kötelezettségvállalással nem terhelt költségvetési maradványt </a:t>
            </a:r>
            <a:r>
              <a:rPr lang="hu-HU" sz="1000" dirty="0"/>
              <a:t>az (1) bekezdés szerinti elszámolás elküldését követő tíz munkanapon belül </a:t>
            </a:r>
            <a:r>
              <a:rPr lang="hu-HU" sz="1700" dirty="0"/>
              <a:t>a Központi </a:t>
            </a:r>
            <a:r>
              <a:rPr lang="hu-HU" sz="1700" dirty="0" err="1"/>
              <a:t>Maradványelszámolási</a:t>
            </a:r>
            <a:r>
              <a:rPr lang="hu-HU" sz="1700" dirty="0"/>
              <a:t> Alap előirányzat javára be kell fizetni. </a:t>
            </a:r>
          </a:p>
          <a:p>
            <a:endParaRPr lang="hu-HU" sz="1700" u="sng" dirty="0">
              <a:latin typeface="Arial" panose="020B0604020202020204" pitchFamily="34" charset="0"/>
              <a:cs typeface="Arial" panose="020B0604020202020204" pitchFamily="34" charset="0"/>
            </a:endParaRPr>
          </a:p>
          <a:p>
            <a:r>
              <a:rPr lang="hu-HU" sz="1700" dirty="0"/>
              <a:t>153. § *  </a:t>
            </a:r>
            <a:r>
              <a:rPr lang="hu-HU" sz="1700" b="1" dirty="0"/>
              <a:t>A Központi </a:t>
            </a:r>
            <a:r>
              <a:rPr lang="hu-HU" sz="1700" b="1" dirty="0" err="1"/>
              <a:t>Maradványelszámolási</a:t>
            </a:r>
            <a:r>
              <a:rPr lang="hu-HU" sz="1700" b="1" dirty="0"/>
              <a:t> Alap kiadási előirányzatának előirányzat átcsoportosítással történő felhasználásáról az államháztartásért felelős miniszter előterjesztése alapján a Kormány egyedi határozatban rendelkezik</a:t>
            </a:r>
          </a:p>
          <a:p>
            <a:endParaRPr lang="hu-HU" dirty="0"/>
          </a:p>
        </p:txBody>
      </p:sp>
      <p:sp>
        <p:nvSpPr>
          <p:cNvPr id="4" name="Dia számának helye 3"/>
          <p:cNvSpPr>
            <a:spLocks noGrp="1"/>
          </p:cNvSpPr>
          <p:nvPr>
            <p:ph type="sldNum" sz="quarter" idx="10"/>
          </p:nvPr>
        </p:nvSpPr>
        <p:spPr/>
        <p:txBody>
          <a:bodyPr/>
          <a:lstStyle/>
          <a:p>
            <a:fld id="{332CFCE1-CB4D-4823-886F-E8A6D2798E35}" type="slidenum">
              <a:rPr lang="hu-HU" smtClean="0"/>
              <a:t>53</a:t>
            </a:fld>
            <a:endParaRPr lang="hu-HU"/>
          </a:p>
        </p:txBody>
      </p:sp>
    </p:spTree>
    <p:extLst>
      <p:ext uri="{BB962C8B-B14F-4D97-AF65-F5344CB8AC3E}">
        <p14:creationId xmlns:p14="http://schemas.microsoft.com/office/powerpoint/2010/main" val="4227945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hu-HU" sz="2000" b="1" dirty="0"/>
              <a:t>Country </a:t>
            </a:r>
            <a:r>
              <a:rPr lang="hu-HU" sz="2000" b="1" dirty="0" err="1"/>
              <a:t>Protection</a:t>
            </a:r>
            <a:r>
              <a:rPr lang="hu-HU" sz="2000" b="1" dirty="0"/>
              <a:t> </a:t>
            </a:r>
            <a:r>
              <a:rPr lang="hu-HU" sz="2000" b="1" dirty="0" err="1"/>
              <a:t>Fund</a:t>
            </a:r>
            <a:r>
              <a:rPr lang="hu-HU" sz="2000" b="1" dirty="0"/>
              <a:t> </a:t>
            </a:r>
            <a:r>
              <a:rPr lang="en-US" sz="2000" dirty="0"/>
              <a:t>is a special budget reserve that serves as risk insurance against unforeseen events that could cause a deficit overshoot.</a:t>
            </a:r>
            <a:r>
              <a:rPr lang="hu-HU" sz="2000" dirty="0"/>
              <a:t> </a:t>
            </a:r>
          </a:p>
          <a:p>
            <a:pPr marL="0" marR="0" indent="0" algn="l" defTabSz="914400" rtl="0" eaLnBrk="1" fontAlgn="auto" latinLnBrk="0" hangingPunct="1">
              <a:lnSpc>
                <a:spcPct val="100000"/>
              </a:lnSpc>
              <a:spcBef>
                <a:spcPts val="600"/>
              </a:spcBef>
              <a:spcAft>
                <a:spcPts val="600"/>
              </a:spcAft>
              <a:buClrTx/>
              <a:buSzTx/>
              <a:buFontTx/>
              <a:buNone/>
              <a:tabLst/>
              <a:defRPr/>
            </a:pPr>
            <a:endParaRPr lang="hu-HU" sz="2000" dirty="0"/>
          </a:p>
          <a:p>
            <a:pPr marL="0" marR="0" indent="0" algn="l" defTabSz="914400" rtl="0" eaLnBrk="1" fontAlgn="auto" latinLnBrk="0" hangingPunct="1">
              <a:lnSpc>
                <a:spcPct val="100000"/>
              </a:lnSpc>
              <a:spcBef>
                <a:spcPts val="600"/>
              </a:spcBef>
              <a:spcAft>
                <a:spcPts val="600"/>
              </a:spcAft>
              <a:buClrTx/>
              <a:buSzTx/>
              <a:buFontTx/>
              <a:buNone/>
              <a:tabLst/>
              <a:defRPr/>
            </a:pPr>
            <a:r>
              <a:rPr lang="hu-HU" sz="2000" b="1" dirty="0" err="1"/>
              <a:t>Reserves</a:t>
            </a:r>
            <a:r>
              <a:rPr lang="hu-HU" sz="2000" b="1" dirty="0"/>
              <a:t> </a:t>
            </a:r>
            <a:r>
              <a:rPr lang="hu-HU" sz="2000" b="1" dirty="0" err="1"/>
              <a:t>for</a:t>
            </a:r>
            <a:r>
              <a:rPr lang="hu-HU" sz="2000" b="1" dirty="0"/>
              <a:t> </a:t>
            </a:r>
            <a:r>
              <a:rPr lang="hu-HU" sz="2000" b="1" dirty="0" err="1"/>
              <a:t>extraordinary</a:t>
            </a:r>
            <a:r>
              <a:rPr lang="hu-HU" sz="2000" b="1" dirty="0"/>
              <a:t> </a:t>
            </a:r>
            <a:r>
              <a:rPr lang="hu-HU" sz="2000" b="1" dirty="0" err="1"/>
              <a:t>government</a:t>
            </a:r>
            <a:r>
              <a:rPr lang="hu-HU" sz="2000" b="1" dirty="0"/>
              <a:t> </a:t>
            </a:r>
            <a:r>
              <a:rPr lang="hu-HU" sz="2000" b="1" dirty="0" err="1"/>
              <a:t>measures</a:t>
            </a:r>
            <a:r>
              <a:rPr lang="hu-HU" sz="2000" b="1" dirty="0"/>
              <a:t> </a:t>
            </a:r>
            <a:r>
              <a:rPr lang="en-US" sz="2000" dirty="0"/>
              <a:t>is a</a:t>
            </a:r>
            <a:r>
              <a:rPr lang="hu-HU" sz="2000" dirty="0"/>
              <a:t> on the one hand</a:t>
            </a:r>
            <a:r>
              <a:rPr lang="hu-HU" sz="2000" baseline="0" dirty="0"/>
              <a:t> a contingency reserve for unforeseen expenditure (natural disasters) and on the other hand for foreseen expenditure, but not yet decided/announced (policy reserve) </a:t>
            </a:r>
            <a:endParaRPr lang="hu-HU" sz="2000" dirty="0"/>
          </a:p>
          <a:p>
            <a:pPr>
              <a:spcBef>
                <a:spcPts val="600"/>
              </a:spcBef>
              <a:spcAft>
                <a:spcPts val="600"/>
              </a:spcAft>
            </a:pPr>
            <a:endParaRPr lang="hu-HU" sz="2000" b="1" i="1" dirty="0">
              <a:effectLst/>
              <a:latin typeface="Times New Roman" panose="02020603050405020304" pitchFamily="18" charset="0"/>
              <a:ea typeface="+mn-ea"/>
              <a:cs typeface="Times New Roman" panose="02020603050405020304" pitchFamily="18" charset="0"/>
            </a:endParaRPr>
          </a:p>
          <a:p>
            <a:pPr>
              <a:spcBef>
                <a:spcPts val="600"/>
              </a:spcBef>
              <a:spcAft>
                <a:spcPts val="600"/>
              </a:spcAft>
            </a:pPr>
            <a:endParaRPr lang="hu-HU" sz="2000" b="1" i="1" dirty="0">
              <a:effectLst/>
              <a:latin typeface="Times New Roman" panose="02020603050405020304" pitchFamily="18" charset="0"/>
              <a:ea typeface="+mn-ea"/>
              <a:cs typeface="Times New Roman" panose="02020603050405020304" pitchFamily="18" charset="0"/>
            </a:endParaRPr>
          </a:p>
          <a:p>
            <a:pPr>
              <a:spcBef>
                <a:spcPts val="600"/>
              </a:spcBef>
              <a:spcAft>
                <a:spcPts val="600"/>
              </a:spcAft>
            </a:pPr>
            <a:endParaRPr lang="hu-HU" sz="2000" b="1" i="1" dirty="0">
              <a:effectLst/>
              <a:latin typeface="Times New Roman" panose="02020603050405020304" pitchFamily="18" charset="0"/>
              <a:ea typeface="+mn-ea"/>
              <a:cs typeface="Times New Roman" panose="02020603050405020304" pitchFamily="18" charset="0"/>
            </a:endParaRPr>
          </a:p>
          <a:p>
            <a:pPr>
              <a:spcBef>
                <a:spcPts val="600"/>
              </a:spcBef>
              <a:spcAft>
                <a:spcPts val="600"/>
              </a:spcAft>
            </a:pPr>
            <a:r>
              <a:rPr lang="hu-HU" sz="2000" b="1" i="1" dirty="0">
                <a:effectLst/>
                <a:latin typeface="Times New Roman" panose="02020603050405020304" pitchFamily="18" charset="0"/>
                <a:ea typeface="+mn-ea"/>
                <a:cs typeface="Times New Roman" panose="02020603050405020304" pitchFamily="18" charset="0"/>
              </a:rPr>
              <a:t>Rendkívüli kormányzati intézkedések: </a:t>
            </a:r>
          </a:p>
          <a:p>
            <a:pPr algn="just"/>
            <a:r>
              <a:rPr lang="hu-HU" sz="2000" b="1" dirty="0">
                <a:effectLst/>
                <a:latin typeface="Times New Roman" panose="02020603050405020304" pitchFamily="18" charset="0"/>
                <a:ea typeface="+mn-ea"/>
                <a:cs typeface="Times New Roman" panose="02020603050405020304" pitchFamily="18" charset="0"/>
              </a:rPr>
              <a:t>Az Áht. 21. §</a:t>
            </a:r>
            <a:r>
              <a:rPr lang="hu-HU" sz="2000" b="1" dirty="0" err="1">
                <a:effectLst/>
                <a:latin typeface="Times New Roman" panose="02020603050405020304" pitchFamily="18" charset="0"/>
                <a:ea typeface="+mn-ea"/>
                <a:cs typeface="Times New Roman" panose="02020603050405020304" pitchFamily="18" charset="0"/>
              </a:rPr>
              <a:t>-a</a:t>
            </a:r>
            <a:r>
              <a:rPr lang="hu-HU" sz="2000" b="1" dirty="0">
                <a:effectLst/>
                <a:latin typeface="Times New Roman" panose="02020603050405020304" pitchFamily="18" charset="0"/>
                <a:ea typeface="+mn-ea"/>
                <a:cs typeface="Times New Roman" panose="02020603050405020304" pitchFamily="18" charset="0"/>
              </a:rPr>
              <a:t> szerint az I. félévben az RKI 40%-a használható fel, ennél nagyobb felhasználáshoz az Országgyűlés jóváhagyása szükséges.     </a:t>
            </a:r>
          </a:p>
          <a:p>
            <a:pPr algn="just">
              <a:spcBef>
                <a:spcPts val="600"/>
              </a:spcBef>
              <a:spcAft>
                <a:spcPts val="600"/>
              </a:spcAft>
            </a:pPr>
            <a:r>
              <a:rPr lang="hu-HU" sz="2000" b="1" i="1" dirty="0" err="1">
                <a:effectLst/>
                <a:latin typeface="Times New Roman" panose="02020603050405020304" pitchFamily="18" charset="0"/>
                <a:ea typeface="+mn-ea"/>
                <a:cs typeface="Times New Roman" panose="02020603050405020304" pitchFamily="18" charset="0"/>
              </a:rPr>
              <a:t>Országvédelmi</a:t>
            </a:r>
            <a:r>
              <a:rPr lang="hu-HU" sz="2000" b="1" i="1" dirty="0">
                <a:effectLst/>
                <a:latin typeface="Times New Roman" panose="02020603050405020304" pitchFamily="18" charset="0"/>
                <a:ea typeface="+mn-ea"/>
                <a:cs typeface="Times New Roman" panose="02020603050405020304" pitchFamily="18" charset="0"/>
              </a:rPr>
              <a:t> Alap:                        </a:t>
            </a:r>
          </a:p>
          <a:p>
            <a:pPr algn="just"/>
            <a:r>
              <a:rPr lang="hu-HU" sz="2000" b="1" dirty="0">
                <a:effectLst/>
                <a:latin typeface="Times New Roman" panose="02020603050405020304" pitchFamily="18" charset="0"/>
                <a:ea typeface="+mn-ea"/>
                <a:cs typeface="Times New Roman" panose="02020603050405020304" pitchFamily="18" charset="0"/>
              </a:rPr>
              <a:t> A Kvtv. 19. §-a szerint március 31-e után (EDP jelentés) 30,0 Mrd Ft használható fel, amennyiben az EDP hiány a felhasználni kívánt tartalékkal sem haladja meg a hiánycélt, azaz GDP 1,8 %-át. A „maradék” 30,0 Mrd forint szeptember 30-a után használható fel ugyanezen feltétellel.</a:t>
            </a:r>
            <a:endParaRPr lang="hu-HU" sz="2000" b="1" dirty="0">
              <a:latin typeface="Times New Roman" panose="02020603050405020304" pitchFamily="18" charset="0"/>
              <a:cs typeface="Times New Roman" panose="02020603050405020304" pitchFamily="18" charset="0"/>
            </a:endParaRPr>
          </a:p>
          <a:p>
            <a:endParaRPr lang="hu-HU" sz="2000" dirty="0"/>
          </a:p>
          <a:p>
            <a:r>
              <a:rPr lang="hu-HU" sz="2000" dirty="0"/>
              <a:t>(5) A XV. Pénzügyminisztérium fejezet, 26. cím, 2. alcím, 1. Rendkívüli kormányzati intézkedések jogcímcsoport előirányzatnak az Áht. 21. § (3) bekezdésében meghatározott, első félévben felhasználható részéből </a:t>
            </a:r>
            <a:r>
              <a:rPr lang="hu-HU" sz="2000" b="1" dirty="0"/>
              <a:t>legalább 10 000,0 millió forint </a:t>
            </a:r>
            <a:r>
              <a:rPr lang="hu-HU" sz="2000" dirty="0"/>
              <a:t>csak az EDP jelentés 2019. március 31-ig történő benyújtását követően használható fel, amennyiben a benyújtott EDP jelentésben szereplő EDP-hiány – a felhasználni kívánt tartalékösszeg figyelembevételével – nem haladja meg a GDP 1,8%-át.</a:t>
            </a:r>
          </a:p>
          <a:p>
            <a:r>
              <a:rPr lang="hu-HU" sz="2000" dirty="0"/>
              <a:t> (6) A XV. Pénzügyminisztérium fejezet, 26. cím, 2. alcím, 1. Rendkívüli kormányzati intézkedések jogcímcsoport előirányzatnak az Áht. 21. § (3) bekezdése alapján adódó, második félévben felhasználható részéből legalább </a:t>
            </a:r>
            <a:r>
              <a:rPr lang="hu-HU" sz="2000" b="1" dirty="0"/>
              <a:t>20 000,0 millió forint </a:t>
            </a:r>
            <a:r>
              <a:rPr lang="hu-HU" sz="2000" dirty="0"/>
              <a:t>csak az EDP jelentés 2019. szeptember 30-ig történő benyújtását követően használható fel, amennyiben a benyújtott EDP jelentésben szereplő EDP-hiány – a felhasználni kívánt tartalékösszeg figyelembevételével – nem haladja meg a GDP 1,8%-át. </a:t>
            </a:r>
          </a:p>
          <a:p>
            <a:endParaRPr lang="hu-HU" sz="2000" dirty="0"/>
          </a:p>
        </p:txBody>
      </p:sp>
      <p:sp>
        <p:nvSpPr>
          <p:cNvPr id="4" name="Dia számának helye 3"/>
          <p:cNvSpPr>
            <a:spLocks noGrp="1"/>
          </p:cNvSpPr>
          <p:nvPr>
            <p:ph type="sldNum" sz="quarter" idx="10"/>
          </p:nvPr>
        </p:nvSpPr>
        <p:spPr/>
        <p:txBody>
          <a:bodyPr/>
          <a:lstStyle/>
          <a:p>
            <a:fld id="{332CFCE1-CB4D-4823-886F-E8A6D2798E35}" type="slidenum">
              <a:rPr lang="hu-HU" smtClean="0"/>
              <a:t>54</a:t>
            </a:fld>
            <a:endParaRPr lang="hu-HU"/>
          </a:p>
        </p:txBody>
      </p:sp>
    </p:spTree>
    <p:extLst>
      <p:ext uri="{BB962C8B-B14F-4D97-AF65-F5344CB8AC3E}">
        <p14:creationId xmlns:p14="http://schemas.microsoft.com/office/powerpoint/2010/main" val="4227945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2000" dirty="0"/>
              <a:t>If there are additional revenues, the government could support economic recovery, using within-</a:t>
            </a:r>
            <a:r>
              <a:rPr lang="hu-HU" sz="2000" dirty="0"/>
              <a:t>y</a:t>
            </a:r>
            <a:r>
              <a:rPr lang="en-US" sz="2000" dirty="0"/>
              <a:t>ear savings for spending on priority areas, keeping the deficit target constant.</a:t>
            </a:r>
            <a:endParaRPr lang="hu-HU" sz="2000" dirty="0"/>
          </a:p>
          <a:p>
            <a:endParaRPr lang="hu-HU" sz="2000" dirty="0"/>
          </a:p>
          <a:p>
            <a:r>
              <a:rPr lang="en-US" sz="2000" b="0" i="0" u="none" strike="noStrike" kern="1200" dirty="0">
                <a:solidFill>
                  <a:schemeClr val="tx1"/>
                </a:solidFill>
                <a:effectLst/>
                <a:latin typeface="+mn-lt"/>
                <a:ea typeface="+mn-ea"/>
                <a:cs typeface="+mn-cs"/>
              </a:rPr>
              <a:t>Total amount of supplementary budgets (as a share of GDP)</a:t>
            </a:r>
            <a:r>
              <a:rPr lang="en-US" sz="2000" dirty="0"/>
              <a:t> </a:t>
            </a:r>
            <a:r>
              <a:rPr lang="hu-HU" sz="2000" dirty="0"/>
              <a:t>2014: </a:t>
            </a:r>
            <a:r>
              <a:rPr lang="en-US" sz="2000" b="0" i="0" u="none" strike="noStrike" kern="1200" dirty="0">
                <a:solidFill>
                  <a:schemeClr val="tx1"/>
                </a:solidFill>
                <a:effectLst/>
                <a:latin typeface="+mn-lt"/>
                <a:ea typeface="+mn-ea"/>
                <a:cs typeface="+mn-cs"/>
              </a:rPr>
              <a:t>0,50%</a:t>
            </a:r>
            <a:r>
              <a:rPr lang="en-US" sz="2000" dirty="0"/>
              <a:t> </a:t>
            </a:r>
            <a:r>
              <a:rPr lang="hu-HU" sz="2000" dirty="0"/>
              <a:t>2015: </a:t>
            </a:r>
            <a:r>
              <a:rPr lang="en-US" sz="2000" b="0" i="0" u="none" strike="noStrike" kern="1200" dirty="0">
                <a:solidFill>
                  <a:schemeClr val="tx1"/>
                </a:solidFill>
                <a:effectLst/>
                <a:latin typeface="+mn-lt"/>
                <a:ea typeface="+mn-ea"/>
                <a:cs typeface="+mn-cs"/>
              </a:rPr>
              <a:t>0,40%</a:t>
            </a:r>
            <a:r>
              <a:rPr lang="en-US" sz="2000" dirty="0"/>
              <a:t> </a:t>
            </a:r>
            <a:r>
              <a:rPr lang="hu-HU" sz="2000" dirty="0"/>
              <a:t>2016: </a:t>
            </a:r>
            <a:r>
              <a:rPr lang="en-US" sz="2000" b="0" i="0" u="none" strike="noStrike" kern="1200" dirty="0">
                <a:solidFill>
                  <a:schemeClr val="tx1"/>
                </a:solidFill>
                <a:effectLst/>
                <a:latin typeface="+mn-lt"/>
                <a:ea typeface="+mn-ea"/>
                <a:cs typeface="+mn-cs"/>
              </a:rPr>
              <a:t>1,30%</a:t>
            </a:r>
            <a:r>
              <a:rPr lang="en-US" sz="2000" dirty="0"/>
              <a:t> </a:t>
            </a:r>
            <a:r>
              <a:rPr lang="hu-HU" sz="2000" dirty="0"/>
              <a:t>2017: </a:t>
            </a:r>
            <a:r>
              <a:rPr lang="en-US" sz="2000" b="0" i="0" u="none" strike="noStrike" kern="1200" dirty="0">
                <a:solidFill>
                  <a:schemeClr val="tx1"/>
                </a:solidFill>
                <a:effectLst/>
                <a:latin typeface="+mn-lt"/>
                <a:ea typeface="+mn-ea"/>
                <a:cs typeface="+mn-cs"/>
              </a:rPr>
              <a:t>0,50%</a:t>
            </a:r>
            <a:r>
              <a:rPr lang="en-US" sz="2000" dirty="0"/>
              <a:t> </a:t>
            </a:r>
            <a:endParaRPr lang="hu-HU" sz="2000" dirty="0"/>
          </a:p>
          <a:p>
            <a:endParaRPr lang="hu-HU" sz="2000" dirty="0"/>
          </a:p>
          <a:p>
            <a:r>
              <a:rPr lang="hu-HU" sz="2000" b="1" i="0" kern="1200" dirty="0">
                <a:solidFill>
                  <a:schemeClr val="tx1"/>
                </a:solidFill>
                <a:effectLst/>
                <a:latin typeface="+mn-lt"/>
                <a:ea typeface="+mn-ea"/>
                <a:cs typeface="+mn-cs"/>
              </a:rPr>
              <a:t>5. § </a:t>
            </a:r>
            <a:r>
              <a:rPr lang="hu-HU" sz="2000" b="0" i="0" kern="1200" dirty="0">
                <a:solidFill>
                  <a:schemeClr val="tx1"/>
                </a:solidFill>
                <a:effectLst/>
                <a:latin typeface="+mn-lt"/>
                <a:ea typeface="+mn-ea"/>
                <a:cs typeface="+mn-cs"/>
              </a:rPr>
              <a:t>(1)</a:t>
            </a:r>
            <a:r>
              <a:rPr lang="hu-HU" sz="2000" b="1" i="0" u="none" strike="noStrike" kern="1200" baseline="30000" dirty="0">
                <a:solidFill>
                  <a:schemeClr val="tx1"/>
                </a:solidFill>
                <a:effectLst/>
                <a:latin typeface="+mn-lt"/>
                <a:ea typeface="+mn-ea"/>
                <a:cs typeface="+mn-cs"/>
                <a:hlinkClick r:id="rId3"/>
              </a:rPr>
              <a:t> * </a:t>
            </a:r>
            <a:r>
              <a:rPr lang="hu-HU" sz="2000" b="0" i="0" kern="1200" dirty="0">
                <a:solidFill>
                  <a:schemeClr val="tx1"/>
                </a:solidFill>
                <a:effectLst/>
                <a:latin typeface="+mn-lt"/>
                <a:ea typeface="+mn-ea"/>
                <a:cs typeface="+mn-cs"/>
              </a:rPr>
              <a:t> A Kormány a féléves adatok alapján felülvizsgálja az adósság-szabály érvényesülését, melynek eredményéről tájékoztatja az Országgyűlés illetékes bizottságát és a Költségvetési Tanácsot. A felülvizsgálat eredményeként a Kormány a központi költségvetésről szóló törvény módosítására törvényjavaslatot nyújt be az Országgyűlésnek, ha</a:t>
            </a:r>
          </a:p>
          <a:p>
            <a:r>
              <a:rPr lang="hu-HU" sz="2000" b="0" i="1" kern="1200" dirty="0">
                <a:solidFill>
                  <a:schemeClr val="tx1"/>
                </a:solidFill>
                <a:effectLst/>
                <a:latin typeface="+mn-lt"/>
                <a:ea typeface="+mn-ea"/>
                <a:cs typeface="+mn-cs"/>
              </a:rPr>
              <a:t>a) </a:t>
            </a:r>
            <a:r>
              <a:rPr lang="hu-HU" sz="2000" b="0" i="0" kern="1200" dirty="0">
                <a:solidFill>
                  <a:schemeClr val="tx1"/>
                </a:solidFill>
                <a:effectLst/>
                <a:latin typeface="+mn-lt"/>
                <a:ea typeface="+mn-ea"/>
                <a:cs typeface="+mn-cs"/>
              </a:rPr>
              <a:t>a viszonyítási év utolsó napján fennálló államadósság, illetve a viszonyítási év bruttó hazai termék előzetes tényadatai, vagy</a:t>
            </a:r>
          </a:p>
          <a:p>
            <a:r>
              <a:rPr lang="hu-HU" sz="2000" b="0" i="1" kern="1200" dirty="0">
                <a:solidFill>
                  <a:schemeClr val="tx1"/>
                </a:solidFill>
                <a:effectLst/>
                <a:latin typeface="+mn-lt"/>
                <a:ea typeface="+mn-ea"/>
                <a:cs typeface="+mn-cs"/>
              </a:rPr>
              <a:t>b) </a:t>
            </a:r>
            <a:r>
              <a:rPr lang="hu-HU" sz="2000" b="0" i="0" kern="1200" dirty="0">
                <a:solidFill>
                  <a:schemeClr val="tx1"/>
                </a:solidFill>
                <a:effectLst/>
                <a:latin typeface="+mn-lt"/>
                <a:ea typeface="+mn-ea"/>
                <a:cs typeface="+mn-cs"/>
              </a:rPr>
              <a:t>az államháztartási, makrogazdasági folyamatok alapján a költségvetési év utolsó napján várható államadósság, illetve a költségvetési év bruttó hazai termék várható adata</a:t>
            </a:r>
          </a:p>
          <a:p>
            <a:r>
              <a:rPr lang="hu-HU" sz="2000" b="0" i="0" kern="1200" dirty="0">
                <a:solidFill>
                  <a:schemeClr val="tx1"/>
                </a:solidFill>
                <a:effectLst/>
                <a:latin typeface="+mn-lt"/>
                <a:ea typeface="+mn-ea"/>
                <a:cs typeface="+mn-cs"/>
              </a:rPr>
              <a:t>olyan irányban tér el a központi költségvetésről szóló törvényben meghatározott adatoktól, amely az államadósság-mutató növekedését eredményezné.</a:t>
            </a:r>
          </a:p>
          <a:p>
            <a:endParaRPr lang="hu-HU" sz="2000" b="0" i="0" kern="1200" dirty="0">
              <a:solidFill>
                <a:schemeClr val="tx1"/>
              </a:solidFill>
              <a:effectLst/>
              <a:latin typeface="+mn-lt"/>
              <a:ea typeface="+mn-ea"/>
              <a:cs typeface="+mn-cs"/>
            </a:endParaRPr>
          </a:p>
          <a:p>
            <a:r>
              <a:rPr lang="hu-HU" sz="2000" b="1" i="0" kern="1200" dirty="0">
                <a:solidFill>
                  <a:schemeClr val="tx1"/>
                </a:solidFill>
                <a:effectLst/>
                <a:latin typeface="+mn-lt"/>
                <a:ea typeface="+mn-ea"/>
                <a:cs typeface="+mn-cs"/>
              </a:rPr>
              <a:t>30. §</a:t>
            </a:r>
            <a:r>
              <a:rPr lang="hu-HU" sz="2000" b="0" i="0" kern="1200" dirty="0">
                <a:solidFill>
                  <a:schemeClr val="tx1"/>
                </a:solidFill>
                <a:effectLst/>
                <a:latin typeface="+mn-lt"/>
                <a:ea typeface="+mn-ea"/>
                <a:cs typeface="+mn-cs"/>
              </a:rPr>
              <a:t>(3)</a:t>
            </a:r>
            <a:r>
              <a:rPr lang="hu-HU" sz="2000" b="1" i="0" u="none" strike="noStrike" kern="1200" baseline="30000" dirty="0">
                <a:solidFill>
                  <a:schemeClr val="tx1"/>
                </a:solidFill>
                <a:effectLst/>
                <a:latin typeface="+mn-lt"/>
                <a:ea typeface="+mn-ea"/>
                <a:cs typeface="+mn-cs"/>
                <a:hlinkClick r:id="rId4"/>
              </a:rPr>
              <a:t> * </a:t>
            </a:r>
            <a:r>
              <a:rPr lang="hu-HU" sz="2000" b="0" i="0" kern="1200" dirty="0">
                <a:solidFill>
                  <a:schemeClr val="tx1"/>
                </a:solidFill>
                <a:effectLst/>
                <a:latin typeface="+mn-lt"/>
                <a:ea typeface="+mn-ea"/>
                <a:cs typeface="+mn-cs"/>
              </a:rPr>
              <a:t> A költségvetési bevételi előirányzatok - Kormány rendeletében és a 31. § (1) bekezdésében meghatározott kivételekkel - kizárólag azok túlteljesítése esetén növelhetők, és a </a:t>
            </a:r>
            <a:r>
              <a:rPr lang="hu-HU" sz="2000" b="1" i="0" kern="1200" dirty="0">
                <a:solidFill>
                  <a:schemeClr val="tx1"/>
                </a:solidFill>
                <a:effectLst/>
                <a:latin typeface="+mn-lt"/>
                <a:ea typeface="+mn-ea"/>
                <a:cs typeface="+mn-cs"/>
              </a:rPr>
              <a:t>költségvetési bevételek tervezettől történő elmaradása esetén azokat csökkenteni kell.</a:t>
            </a:r>
          </a:p>
          <a:p>
            <a:endParaRPr lang="hu-HU" sz="2000" b="0" i="0" kern="1200" dirty="0">
              <a:solidFill>
                <a:schemeClr val="tx1"/>
              </a:solidFill>
              <a:effectLst/>
              <a:latin typeface="+mn-lt"/>
              <a:ea typeface="+mn-ea"/>
              <a:cs typeface="+mn-cs"/>
            </a:endParaRPr>
          </a:p>
          <a:p>
            <a:r>
              <a:rPr lang="hu-HU" sz="2000" b="1" i="0" kern="1200" dirty="0">
                <a:solidFill>
                  <a:schemeClr val="tx1"/>
                </a:solidFill>
                <a:effectLst/>
                <a:latin typeface="+mn-lt"/>
                <a:ea typeface="+mn-ea"/>
                <a:cs typeface="+mn-cs"/>
              </a:rPr>
              <a:t>31. §</a:t>
            </a:r>
            <a:r>
              <a:rPr lang="hu-HU" sz="2000" b="1" i="0" u="none" strike="noStrike" kern="1200" baseline="30000" dirty="0">
                <a:solidFill>
                  <a:schemeClr val="tx1"/>
                </a:solidFill>
                <a:effectLst/>
                <a:latin typeface="+mn-lt"/>
                <a:ea typeface="+mn-ea"/>
                <a:cs typeface="+mn-cs"/>
                <a:hlinkClick r:id="rId5"/>
              </a:rPr>
              <a:t> * </a:t>
            </a:r>
            <a:r>
              <a:rPr lang="hu-HU" sz="2000" b="1" i="0" kern="1200" dirty="0">
                <a:solidFill>
                  <a:schemeClr val="tx1"/>
                </a:solidFill>
                <a:effectLst/>
                <a:latin typeface="+mn-lt"/>
                <a:ea typeface="+mn-ea"/>
                <a:cs typeface="+mn-cs"/>
              </a:rPr>
              <a:t> </a:t>
            </a:r>
            <a:r>
              <a:rPr lang="hu-HU" sz="2000" b="0" i="0" kern="1200" dirty="0">
                <a:solidFill>
                  <a:schemeClr val="tx1"/>
                </a:solidFill>
                <a:effectLst/>
                <a:latin typeface="+mn-lt"/>
                <a:ea typeface="+mn-ea"/>
                <a:cs typeface="+mn-cs"/>
              </a:rPr>
              <a:t>(1) A központi kezelésű előirányzatok, az elkülönített állami pénzalapok és a társadalombiztosítás pénzügyi alapjai költségvetési bevételi előirányzatait - és szükség szerint ezzel összhangban a költségvetési kiadási előirányzatait - </a:t>
            </a:r>
            <a:r>
              <a:rPr lang="hu-HU" sz="2000" b="1" i="0" kern="1200" dirty="0">
                <a:solidFill>
                  <a:schemeClr val="tx1"/>
                </a:solidFill>
                <a:effectLst/>
                <a:latin typeface="+mn-lt"/>
                <a:ea typeface="+mn-ea"/>
                <a:cs typeface="+mn-cs"/>
              </a:rPr>
              <a:t>módosítani kell, ha az adott költségvetési bevételre vonatkozó jogszabályi előírások év közben változnak</a:t>
            </a:r>
          </a:p>
          <a:p>
            <a:endParaRPr lang="hu-HU" sz="2000" dirty="0"/>
          </a:p>
          <a:p>
            <a:r>
              <a:rPr lang="hu-HU" sz="2000" b="1" kern="1200" dirty="0">
                <a:solidFill>
                  <a:schemeClr val="tx1"/>
                </a:solidFill>
                <a:effectLst/>
                <a:latin typeface="+mn-lt"/>
                <a:ea typeface="+mn-ea"/>
                <a:cs typeface="+mn-cs"/>
              </a:rPr>
              <a:t>40. § </a:t>
            </a:r>
            <a:r>
              <a:rPr lang="hu-HU" sz="2000" kern="1200" dirty="0">
                <a:solidFill>
                  <a:schemeClr val="tx1"/>
                </a:solidFill>
                <a:effectLst/>
                <a:latin typeface="+mn-lt"/>
                <a:ea typeface="+mn-ea"/>
                <a:cs typeface="+mn-cs"/>
              </a:rPr>
              <a:t>(1)</a:t>
            </a:r>
            <a:r>
              <a:rPr lang="hu-HU" sz="2000" kern="1200" baseline="30000" dirty="0">
                <a:solidFill>
                  <a:schemeClr val="tx1"/>
                </a:solidFill>
                <a:effectLst/>
                <a:latin typeface="+mn-lt"/>
                <a:ea typeface="+mn-ea"/>
                <a:cs typeface="+mn-cs"/>
                <a:hlinkClick r:id="rId6" action="ppaction://hlinkfile"/>
              </a:rPr>
              <a:t>[3]</a:t>
            </a:r>
            <a:r>
              <a:rPr lang="hu-HU" sz="2000" kern="1200" dirty="0">
                <a:solidFill>
                  <a:schemeClr val="tx1"/>
                </a:solidFill>
                <a:effectLst/>
                <a:latin typeface="+mn-lt"/>
                <a:ea typeface="+mn-ea"/>
                <a:cs typeface="+mn-cs"/>
              </a:rPr>
              <a:t> A Kormány a központi költségvetés költségvetési egyenlegének, vagy a Gst. 4. § (1) bekezdése alapján a központi költségvetésről szóló törvényben megállapított értékeknek a tervezettől eltérő, kedvezőtlen alakulása esetén a központi költségvetés költségvetési kiadási előirányzatait - a (2) bekezdésben foglalt kivételekkel - zárolhatja, csökkentheti, törölheti azon költségvetési kiadási előirányzatok kivételével, amelyek évközi módosításának, átcsoportosításának jogát az Országgyűlés magának tartotta fenn.</a:t>
            </a:r>
            <a:r>
              <a:rPr lang="hu-HU" sz="2000" kern="1200" baseline="30000" dirty="0">
                <a:solidFill>
                  <a:schemeClr val="tx1"/>
                </a:solidFill>
                <a:effectLst/>
                <a:latin typeface="+mn-lt"/>
                <a:ea typeface="+mn-ea"/>
                <a:cs typeface="+mn-cs"/>
                <a:hlinkClick r:id="rId7" action="ppaction://hlinkfile"/>
              </a:rPr>
              <a:t>[4]</a:t>
            </a:r>
            <a:endParaRPr lang="hu-HU" sz="2000" kern="1200" dirty="0">
              <a:solidFill>
                <a:schemeClr val="tx1"/>
              </a:solidFill>
              <a:effectLst/>
              <a:latin typeface="+mn-lt"/>
              <a:ea typeface="+mn-ea"/>
              <a:cs typeface="+mn-cs"/>
            </a:endParaRPr>
          </a:p>
          <a:p>
            <a:r>
              <a:rPr lang="hu-HU" sz="2000" kern="1200" baseline="30000" dirty="0">
                <a:solidFill>
                  <a:schemeClr val="tx1"/>
                </a:solidFill>
                <a:effectLst/>
                <a:latin typeface="+mn-lt"/>
                <a:ea typeface="+mn-ea"/>
                <a:cs typeface="+mn-cs"/>
                <a:hlinkClick r:id="rId8" action="ppaction://hlinkfile"/>
              </a:rPr>
              <a:t>[3]</a:t>
            </a:r>
            <a:r>
              <a:rPr lang="hu-HU" sz="2000" kern="1200" dirty="0">
                <a:solidFill>
                  <a:schemeClr val="tx1"/>
                </a:solidFill>
                <a:effectLst/>
                <a:latin typeface="+mn-lt"/>
                <a:ea typeface="+mn-ea"/>
                <a:cs typeface="+mn-cs"/>
              </a:rPr>
              <a:t> Módosította: 2014. évi XCIX. törvény 54. § 8., 34.</a:t>
            </a:r>
          </a:p>
          <a:p>
            <a:r>
              <a:rPr lang="hu-HU" sz="2000" kern="1200" baseline="30000" dirty="0">
                <a:solidFill>
                  <a:schemeClr val="tx1"/>
                </a:solidFill>
                <a:effectLst/>
                <a:latin typeface="+mn-lt"/>
                <a:ea typeface="+mn-ea"/>
                <a:cs typeface="+mn-cs"/>
                <a:hlinkClick r:id="rId9" action="ppaction://hlinkfile"/>
              </a:rPr>
              <a:t>[4]</a:t>
            </a:r>
            <a:r>
              <a:rPr lang="hu-HU" sz="2000" kern="1200" dirty="0">
                <a:solidFill>
                  <a:schemeClr val="tx1"/>
                </a:solidFill>
                <a:effectLst/>
                <a:latin typeface="+mn-lt"/>
                <a:ea typeface="+mn-ea"/>
                <a:cs typeface="+mn-cs"/>
              </a:rPr>
              <a:t> Lásd: 1428/2012. (X. 8.) Korm. határozat, 1635/2012. (XII. 18.) Korm. határozat, 1259/2013. (V. 13.) Korm. határozat, 1381/2014. (VII. 17.) Korm. határozat.</a:t>
            </a:r>
          </a:p>
          <a:p>
            <a:endParaRPr lang="hu-HU" sz="2000" dirty="0"/>
          </a:p>
          <a:p>
            <a:endParaRPr lang="hu-HU" sz="2000" dirty="0"/>
          </a:p>
          <a:p>
            <a:pPr>
              <a:spcBef>
                <a:spcPts val="600"/>
              </a:spcBef>
              <a:spcAft>
                <a:spcPts val="600"/>
              </a:spcAft>
            </a:pPr>
            <a:endParaRPr lang="hu-HU" sz="2000" b="1" i="1" dirty="0">
              <a:effectLst/>
              <a:latin typeface="Times New Roman" panose="02020603050405020304" pitchFamily="18" charset="0"/>
              <a:ea typeface="+mn-ea"/>
              <a:cs typeface="Times New Roman" panose="02020603050405020304" pitchFamily="18" charset="0"/>
            </a:endParaRPr>
          </a:p>
          <a:p>
            <a:pPr>
              <a:spcBef>
                <a:spcPts val="600"/>
              </a:spcBef>
              <a:spcAft>
                <a:spcPts val="600"/>
              </a:spcAft>
            </a:pPr>
            <a:r>
              <a:rPr lang="hu-HU" sz="2000" b="1" i="1" dirty="0">
                <a:effectLst/>
                <a:latin typeface="Times New Roman" panose="02020603050405020304" pitchFamily="18" charset="0"/>
                <a:ea typeface="+mn-ea"/>
                <a:cs typeface="Times New Roman" panose="02020603050405020304" pitchFamily="18" charset="0"/>
              </a:rPr>
              <a:t>Rendkívüli kormányzati intézkedések: </a:t>
            </a:r>
          </a:p>
          <a:p>
            <a:pPr algn="just"/>
            <a:r>
              <a:rPr lang="hu-HU" sz="2000" b="1" dirty="0">
                <a:effectLst/>
                <a:latin typeface="Times New Roman" panose="02020603050405020304" pitchFamily="18" charset="0"/>
                <a:ea typeface="+mn-ea"/>
                <a:cs typeface="Times New Roman" panose="02020603050405020304" pitchFamily="18" charset="0"/>
              </a:rPr>
              <a:t>Az Áht. 21. §</a:t>
            </a:r>
            <a:r>
              <a:rPr lang="hu-HU" sz="2000" b="1" dirty="0" err="1">
                <a:effectLst/>
                <a:latin typeface="Times New Roman" panose="02020603050405020304" pitchFamily="18" charset="0"/>
                <a:ea typeface="+mn-ea"/>
                <a:cs typeface="Times New Roman" panose="02020603050405020304" pitchFamily="18" charset="0"/>
              </a:rPr>
              <a:t>-a</a:t>
            </a:r>
            <a:r>
              <a:rPr lang="hu-HU" sz="2000" b="1" dirty="0">
                <a:effectLst/>
                <a:latin typeface="Times New Roman" panose="02020603050405020304" pitchFamily="18" charset="0"/>
                <a:ea typeface="+mn-ea"/>
                <a:cs typeface="Times New Roman" panose="02020603050405020304" pitchFamily="18" charset="0"/>
              </a:rPr>
              <a:t> szerint az I. félévben az RKI 40%-a használható fel, ennél nagyobb felhasználáshoz az Országgyűlés jóváhagyása szükséges.     </a:t>
            </a:r>
          </a:p>
          <a:p>
            <a:pPr algn="just">
              <a:spcBef>
                <a:spcPts val="600"/>
              </a:spcBef>
              <a:spcAft>
                <a:spcPts val="600"/>
              </a:spcAft>
            </a:pPr>
            <a:r>
              <a:rPr lang="hu-HU" sz="2000" b="1" i="1" dirty="0" err="1">
                <a:effectLst/>
                <a:latin typeface="Times New Roman" panose="02020603050405020304" pitchFamily="18" charset="0"/>
                <a:ea typeface="+mn-ea"/>
                <a:cs typeface="Times New Roman" panose="02020603050405020304" pitchFamily="18" charset="0"/>
              </a:rPr>
              <a:t>Országvédelmi</a:t>
            </a:r>
            <a:r>
              <a:rPr lang="hu-HU" sz="2000" b="1" i="1" dirty="0">
                <a:effectLst/>
                <a:latin typeface="Times New Roman" panose="02020603050405020304" pitchFamily="18" charset="0"/>
                <a:ea typeface="+mn-ea"/>
                <a:cs typeface="Times New Roman" panose="02020603050405020304" pitchFamily="18" charset="0"/>
              </a:rPr>
              <a:t> Alap:                        </a:t>
            </a:r>
          </a:p>
          <a:p>
            <a:pPr algn="just"/>
            <a:r>
              <a:rPr lang="hu-HU" sz="2000" b="1" dirty="0">
                <a:effectLst/>
                <a:latin typeface="Times New Roman" panose="02020603050405020304" pitchFamily="18" charset="0"/>
                <a:ea typeface="+mn-ea"/>
                <a:cs typeface="Times New Roman" panose="02020603050405020304" pitchFamily="18" charset="0"/>
              </a:rPr>
              <a:t> A Kvtv. 19. §-a szerint március 31-e után (EDP jelentés) 30,0 Mrd Ft használható fel, amennyiben az EDP hiány a felhasználni kívánt tartalékkal sem haladja meg a hiánycélt, azaz GDP 1,8 %-át. A „maradék” 30,0 Mrd forint szeptember 30-a után használható fel ugyanezen feltétellel.</a:t>
            </a:r>
            <a:endParaRPr lang="hu-HU" sz="2000" b="1" dirty="0">
              <a:latin typeface="Times New Roman" panose="02020603050405020304" pitchFamily="18" charset="0"/>
              <a:cs typeface="Times New Roman" panose="02020603050405020304" pitchFamily="18" charset="0"/>
            </a:endParaRPr>
          </a:p>
          <a:p>
            <a:endParaRPr lang="hu-HU" sz="2000" dirty="0"/>
          </a:p>
          <a:p>
            <a:r>
              <a:rPr lang="hu-HU" sz="2000" dirty="0"/>
              <a:t>(5) A XV. Pénzügyminisztérium fejezet, 26. cím, 2. alcím, 1. Rendkívüli kormányzati intézkedések jogcímcsoport előirányzatnak az Áht. 21. § (3) bekezdésében meghatározott, első félévben felhasználható részéből </a:t>
            </a:r>
            <a:r>
              <a:rPr lang="hu-HU" sz="2000" b="1" dirty="0"/>
              <a:t>legalább 10 000,0 millió forint </a:t>
            </a:r>
            <a:r>
              <a:rPr lang="hu-HU" sz="2000" dirty="0"/>
              <a:t>csak az EDP jelentés 2019. március 31-ig történő benyújtását követően használható fel, amennyiben a benyújtott EDP jelentésben szereplő EDP-hiány – a felhasználni kívánt tartalékösszeg figyelembevételével – nem haladja meg a GDP 1,8%-át.</a:t>
            </a:r>
          </a:p>
          <a:p>
            <a:r>
              <a:rPr lang="hu-HU" sz="2000" dirty="0"/>
              <a:t> (6) A XV. Pénzügyminisztérium fejezet, 26. cím, 2. alcím, 1. Rendkívüli kormányzati intézkedések jogcímcsoport előirányzatnak az Áht. 21. § (3) bekezdése alapján adódó, második félévben felhasználható részéből legalább </a:t>
            </a:r>
            <a:r>
              <a:rPr lang="hu-HU" sz="2000" b="1" dirty="0"/>
              <a:t>20 000,0 millió forint </a:t>
            </a:r>
            <a:r>
              <a:rPr lang="hu-HU" sz="2000" dirty="0"/>
              <a:t>csak az EDP jelentés 2019. szeptember 30-ig történő benyújtását követően használható fel, amennyiben a benyújtott EDP jelentésben szereplő EDP-hiány – a felhasználni kívánt tartalékösszeg figyelembevételével – nem haladja meg a GDP 1,8%-át. </a:t>
            </a:r>
          </a:p>
          <a:p>
            <a:endParaRPr lang="hu-HU" sz="2000" dirty="0"/>
          </a:p>
        </p:txBody>
      </p:sp>
      <p:sp>
        <p:nvSpPr>
          <p:cNvPr id="4" name="Dia számának helye 3"/>
          <p:cNvSpPr>
            <a:spLocks noGrp="1"/>
          </p:cNvSpPr>
          <p:nvPr>
            <p:ph type="sldNum" sz="quarter" idx="10"/>
          </p:nvPr>
        </p:nvSpPr>
        <p:spPr/>
        <p:txBody>
          <a:bodyPr/>
          <a:lstStyle/>
          <a:p>
            <a:fld id="{332CFCE1-CB4D-4823-886F-E8A6D2798E35}" type="slidenum">
              <a:rPr lang="hu-HU" smtClean="0"/>
              <a:t>55</a:t>
            </a:fld>
            <a:endParaRPr lang="hu-HU"/>
          </a:p>
        </p:txBody>
      </p:sp>
    </p:spTree>
    <p:extLst>
      <p:ext uri="{BB962C8B-B14F-4D97-AF65-F5344CB8AC3E}">
        <p14:creationId xmlns:p14="http://schemas.microsoft.com/office/powerpoint/2010/main" val="4227945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indent="-171450">
              <a:buFontTx/>
              <a:buChar char="-"/>
            </a:pPr>
            <a:r>
              <a:rPr lang="en-US" sz="2000" baseline="0" noProof="0" dirty="0"/>
              <a:t>Financing the budget balance is only one issue in debt management. Debt dynamics are driven mainly by the deficit but </a:t>
            </a:r>
            <a:r>
              <a:rPr lang="en-US" sz="2000" baseline="0" noProof="0" dirty="0" err="1"/>
              <a:t>ther</a:t>
            </a:r>
            <a:r>
              <a:rPr lang="hu-HU" sz="2000" baseline="0" noProof="0" dirty="0"/>
              <a:t>e</a:t>
            </a:r>
            <a:r>
              <a:rPr lang="en-US" sz="2000" baseline="0" noProof="0" dirty="0"/>
              <a:t> are other drivers as well:</a:t>
            </a:r>
          </a:p>
          <a:p>
            <a:pPr marL="171450" indent="-171450">
              <a:buFontTx/>
              <a:buChar char="-"/>
            </a:pPr>
            <a:r>
              <a:rPr lang="en-US" sz="2000" baseline="0" noProof="0" dirty="0"/>
              <a:t>These are elements </a:t>
            </a:r>
            <a:r>
              <a:rPr lang="en-US" sz="2000" baseline="0" noProof="0"/>
              <a:t>beyond deficit, </a:t>
            </a:r>
            <a:r>
              <a:rPr lang="en-US" sz="2000" baseline="0" noProof="0" dirty="0"/>
              <a:t>the so called Stock-flow-adjustment. There are Stock elements that can change independently i.e.: revaluation due to FX rate change. Flow elements can cause debt increase </a:t>
            </a:r>
            <a:r>
              <a:rPr lang="en-US" sz="2000" baseline="0" noProof="0"/>
              <a:t>or decrease, </a:t>
            </a:r>
            <a:r>
              <a:rPr lang="en-US" sz="2000" baseline="0" noProof="0" dirty="0"/>
              <a:t>i.e.: financing from liquid assets. Adjustment elements are special statistical corrections in the debt i.e.: the lease contract of the Hungarian </a:t>
            </a:r>
            <a:r>
              <a:rPr lang="en-US" sz="2000" baseline="0" noProof="0" dirty="0" err="1"/>
              <a:t>Gripen</a:t>
            </a:r>
            <a:r>
              <a:rPr lang="en-US" sz="2000" baseline="0" noProof="0" dirty="0"/>
              <a:t> fighter aircrafts</a:t>
            </a:r>
          </a:p>
          <a:p>
            <a:pPr marL="171450" indent="-171450">
              <a:buFontTx/>
              <a:buChar char="-"/>
            </a:pPr>
            <a:r>
              <a:rPr lang="en-US" sz="2000" baseline="0" noProof="0" dirty="0"/>
              <a:t>When debt is the determining factor within the fiscal </a:t>
            </a:r>
            <a:r>
              <a:rPr lang="en-US" sz="2000" baseline="0" noProof="0"/>
              <a:t>rules framework, </a:t>
            </a:r>
            <a:r>
              <a:rPr lang="en-US" sz="2000" baseline="0" noProof="0" dirty="0"/>
              <a:t>we can assume that there is significant SFA</a:t>
            </a:r>
          </a:p>
          <a:p>
            <a:pPr marL="171450" indent="-171450">
              <a:buFontTx/>
              <a:buChar char="-"/>
            </a:pPr>
            <a:r>
              <a:rPr lang="en-US" sz="2000" baseline="0" noProof="0" dirty="0"/>
              <a:t>One of the biggest SFA element is the difference between cash deficit and ESA deficit. The reason behind this is that in case of EU funded projects the advancements payed by the government will only be refunded by the EU when realization of the project can be verified by invoices which </a:t>
            </a:r>
            <a:r>
              <a:rPr lang="en-US" sz="2000" baseline="0" noProof="0"/>
              <a:t>takes time, </a:t>
            </a:r>
            <a:r>
              <a:rPr lang="en-US" sz="2000" baseline="0" noProof="0" dirty="0"/>
              <a:t>years even. However in ESA statistics the expenditure and revenue for the EU projects are due in the same year and divided among the whole </a:t>
            </a:r>
            <a:r>
              <a:rPr lang="hu-HU" sz="2000" baseline="0" noProof="0" dirty="0"/>
              <a:t>7 </a:t>
            </a:r>
            <a:r>
              <a:rPr lang="hu-HU" sz="2000" baseline="0" noProof="0" dirty="0" err="1"/>
              <a:t>year</a:t>
            </a:r>
            <a:r>
              <a:rPr lang="hu-HU" sz="2000" baseline="0" noProof="0" dirty="0"/>
              <a:t> </a:t>
            </a:r>
            <a:r>
              <a:rPr lang="en-US" sz="2000" baseline="0" noProof="0" dirty="0"/>
              <a:t>program period. In cash budget the initial period will result a significantly higher cash deficit and higher debt while significantly lower deficit and robust debt reduction in the final years. </a:t>
            </a:r>
          </a:p>
          <a:p>
            <a:pPr marL="0" indent="0">
              <a:buFontTx/>
              <a:buNone/>
            </a:pPr>
            <a:endParaRPr lang="en-US" sz="2000" noProof="0" dirty="0"/>
          </a:p>
        </p:txBody>
      </p:sp>
      <p:sp>
        <p:nvSpPr>
          <p:cNvPr id="4" name="Dia számának helye 3"/>
          <p:cNvSpPr>
            <a:spLocks noGrp="1"/>
          </p:cNvSpPr>
          <p:nvPr>
            <p:ph type="sldNum" sz="quarter" idx="10"/>
          </p:nvPr>
        </p:nvSpPr>
        <p:spPr/>
        <p:txBody>
          <a:bodyPr/>
          <a:lstStyle/>
          <a:p>
            <a:fld id="{332CFCE1-CB4D-4823-886F-E8A6D2798E35}" type="slidenum">
              <a:rPr lang="hu-HU" smtClean="0"/>
              <a:t>56</a:t>
            </a:fld>
            <a:endParaRPr lang="hu-HU"/>
          </a:p>
        </p:txBody>
      </p:sp>
    </p:spTree>
    <p:extLst>
      <p:ext uri="{BB962C8B-B14F-4D97-AF65-F5344CB8AC3E}">
        <p14:creationId xmlns:p14="http://schemas.microsoft.com/office/powerpoint/2010/main" val="4227945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indent="-171450">
              <a:buFontTx/>
              <a:buChar char="-"/>
            </a:pPr>
            <a:r>
              <a:rPr lang="en-US" sz="2000" noProof="0" dirty="0"/>
              <a:t>In general the actual cash balance of the budget shows bigger deviations from</a:t>
            </a:r>
            <a:r>
              <a:rPr lang="en-US" sz="2000" baseline="0" noProof="0" dirty="0"/>
              <a:t> the planned than the actual ESA balance</a:t>
            </a:r>
          </a:p>
          <a:p>
            <a:pPr marL="171450" indent="-171450">
              <a:buFontTx/>
              <a:buChar char="-"/>
            </a:pPr>
            <a:r>
              <a:rPr lang="en-US" sz="2000" baseline="0" noProof="0" dirty="0"/>
              <a:t>In some cases it is even in the opposite direction.</a:t>
            </a:r>
          </a:p>
          <a:p>
            <a:pPr marL="171450" indent="-171450">
              <a:buFontTx/>
              <a:buChar char="-"/>
            </a:pPr>
            <a:r>
              <a:rPr lang="en-US" sz="2000" baseline="0" noProof="0" dirty="0"/>
              <a:t>This means that in some year despite the seemingly good ESA deficit, debt management faces challenges</a:t>
            </a:r>
            <a:endParaRPr lang="en-US" sz="2000" noProof="0" dirty="0"/>
          </a:p>
        </p:txBody>
      </p:sp>
      <p:sp>
        <p:nvSpPr>
          <p:cNvPr id="4" name="Dia számának helye 3"/>
          <p:cNvSpPr>
            <a:spLocks noGrp="1"/>
          </p:cNvSpPr>
          <p:nvPr>
            <p:ph type="sldNum" sz="quarter" idx="10"/>
          </p:nvPr>
        </p:nvSpPr>
        <p:spPr/>
        <p:txBody>
          <a:bodyPr/>
          <a:lstStyle/>
          <a:p>
            <a:fld id="{332CFCE1-CB4D-4823-886F-E8A6D2798E35}" type="slidenum">
              <a:rPr lang="hu-HU" smtClean="0"/>
              <a:t>57</a:t>
            </a:fld>
            <a:endParaRPr lang="hu-HU"/>
          </a:p>
        </p:txBody>
      </p:sp>
    </p:spTree>
    <p:extLst>
      <p:ext uri="{BB962C8B-B14F-4D97-AF65-F5344CB8AC3E}">
        <p14:creationId xmlns:p14="http://schemas.microsoft.com/office/powerpoint/2010/main" val="4227945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indent="-171450">
              <a:buFontTx/>
              <a:buChar char="-"/>
            </a:pPr>
            <a:r>
              <a:rPr lang="en-US" sz="2000" noProof="0" dirty="0"/>
              <a:t>Debt accumulation</a:t>
            </a:r>
            <a:r>
              <a:rPr lang="en-US" sz="2000" baseline="0" noProof="0" dirty="0"/>
              <a:t> is limited by different regulations</a:t>
            </a:r>
          </a:p>
          <a:p>
            <a:pPr marL="171450" indent="-171450">
              <a:buFontTx/>
              <a:buChar char="-"/>
            </a:pPr>
            <a:r>
              <a:rPr lang="en-US" sz="2000" baseline="0" noProof="0" dirty="0"/>
              <a:t>On the highest level the fiscal rules of the EU and of Hungary ensures that the debt level is decreasing</a:t>
            </a:r>
          </a:p>
          <a:p>
            <a:pPr marL="171450" indent="-171450">
              <a:buFontTx/>
              <a:buChar char="-"/>
            </a:pPr>
            <a:r>
              <a:rPr lang="en-US" sz="2000" baseline="0" noProof="0" dirty="0"/>
              <a:t>However debt d</a:t>
            </a:r>
            <a:r>
              <a:rPr lang="hu-HU" sz="2000" baseline="0" noProof="0" dirty="0"/>
              <a:t>y</a:t>
            </a:r>
            <a:r>
              <a:rPr lang="en-US" sz="2000" baseline="0" noProof="0" dirty="0" err="1"/>
              <a:t>namics</a:t>
            </a:r>
            <a:r>
              <a:rPr lang="en-US" sz="2000" baseline="0" noProof="0" dirty="0"/>
              <a:t> are not only driven by the budget balance as seen previously</a:t>
            </a:r>
          </a:p>
          <a:p>
            <a:pPr marL="171450" indent="-171450">
              <a:buFontTx/>
              <a:buChar char="-"/>
            </a:pPr>
            <a:r>
              <a:rPr lang="en-US" sz="2000" baseline="0" noProof="0" dirty="0"/>
              <a:t>Local governments and institutions classified into the government sector have their own authority to a certain extent</a:t>
            </a:r>
          </a:p>
          <a:p>
            <a:pPr marL="171450" indent="-171450">
              <a:buFontTx/>
              <a:buChar char="-"/>
            </a:pPr>
            <a:r>
              <a:rPr lang="en-US" sz="2000" baseline="0" noProof="0" dirty="0"/>
              <a:t>Debt accumulation of subsectors of the general government should be controlled</a:t>
            </a:r>
          </a:p>
          <a:p>
            <a:pPr marL="171450" indent="-171450">
              <a:buFontTx/>
              <a:buChar char="-"/>
            </a:pPr>
            <a:r>
              <a:rPr lang="en-US" sz="2000" baseline="0" noProof="0" dirty="0"/>
              <a:t>The Hungarian regulation requires that new debt (i.e.: loans) can only be issued/generated with the consent of the Government (for Local Governments) or the Minister of Finance (for institutions)</a:t>
            </a:r>
          </a:p>
          <a:p>
            <a:pPr marL="171450" indent="-171450">
              <a:buFontTx/>
              <a:buChar char="-"/>
            </a:pPr>
            <a:r>
              <a:rPr lang="en-US" sz="2000" baseline="0" noProof="0" dirty="0"/>
              <a:t>Even institutions outside the government sector but owned by Local Governments must ask for permission</a:t>
            </a:r>
            <a:endParaRPr lang="en-US" sz="2000" noProof="0" dirty="0"/>
          </a:p>
        </p:txBody>
      </p:sp>
      <p:sp>
        <p:nvSpPr>
          <p:cNvPr id="4" name="Dia számának helye 3"/>
          <p:cNvSpPr>
            <a:spLocks noGrp="1"/>
          </p:cNvSpPr>
          <p:nvPr>
            <p:ph type="sldNum" sz="quarter" idx="10"/>
          </p:nvPr>
        </p:nvSpPr>
        <p:spPr/>
        <p:txBody>
          <a:bodyPr/>
          <a:lstStyle/>
          <a:p>
            <a:fld id="{332CFCE1-CB4D-4823-886F-E8A6D2798E35}" type="slidenum">
              <a:rPr lang="hu-HU" smtClean="0"/>
              <a:t>58</a:t>
            </a:fld>
            <a:endParaRPr lang="hu-HU"/>
          </a:p>
        </p:txBody>
      </p:sp>
    </p:spTree>
    <p:extLst>
      <p:ext uri="{BB962C8B-B14F-4D97-AF65-F5344CB8AC3E}">
        <p14:creationId xmlns:p14="http://schemas.microsoft.com/office/powerpoint/2010/main" val="42279454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indent="-171450">
              <a:buFontTx/>
              <a:buChar char="-"/>
            </a:pPr>
            <a:r>
              <a:rPr lang="en-US" sz="2000" noProof="0" dirty="0"/>
              <a:t>During the budget year</a:t>
            </a:r>
            <a:r>
              <a:rPr lang="en-US" sz="2000" baseline="0" noProof="0" dirty="0"/>
              <a:t> the Hungarian law requires the revision of the End-of-Year debt target.</a:t>
            </a:r>
            <a:endParaRPr lang="hu-HU" sz="2000" baseline="0" noProof="0" dirty="0"/>
          </a:p>
          <a:p>
            <a:pPr marL="171450" indent="-171450">
              <a:buFontTx/>
              <a:buChar char="-"/>
            </a:pPr>
            <a:r>
              <a:rPr lang="en-US" sz="2000" baseline="0" noProof="0" dirty="0"/>
              <a:t>Based on the fact data of the first 6 months </a:t>
            </a:r>
          </a:p>
          <a:p>
            <a:pPr marL="171450" indent="-171450">
              <a:buFontTx/>
              <a:buChar char="-"/>
            </a:pPr>
            <a:r>
              <a:rPr lang="en-US" sz="2000" baseline="0" noProof="0" dirty="0"/>
              <a:t>The result of the revision is sent to the Fiscal Council and to the competent committee of the </a:t>
            </a:r>
            <a:r>
              <a:rPr lang="ru-RU" sz="2000" baseline="0" noProof="0" dirty="0"/>
              <a:t>Национальное Собрание</a:t>
            </a:r>
            <a:r>
              <a:rPr lang="en-US" sz="2000" baseline="0" noProof="0" dirty="0"/>
              <a:t> </a:t>
            </a:r>
          </a:p>
          <a:p>
            <a:pPr marL="171450" indent="-171450">
              <a:buFontTx/>
              <a:buChar char="-"/>
            </a:pPr>
            <a:r>
              <a:rPr lang="en-US" sz="2000" baseline="0" noProof="0" dirty="0"/>
              <a:t>If the debt reduction requirement is likely to be missed, </a:t>
            </a:r>
            <a:r>
              <a:rPr lang="en-US" sz="2000" baseline="0" noProof="0" dirty="0" err="1"/>
              <a:t>th</a:t>
            </a:r>
            <a:r>
              <a:rPr lang="hu-HU" sz="2000" baseline="0" noProof="0" dirty="0"/>
              <a:t>e</a:t>
            </a:r>
            <a:r>
              <a:rPr lang="en-US" sz="2000" baseline="0" noProof="0" dirty="0"/>
              <a:t> government must hand in a budget amendment</a:t>
            </a:r>
          </a:p>
          <a:p>
            <a:pPr marL="171450" indent="-171450">
              <a:buFontTx/>
              <a:buChar char="-"/>
            </a:pPr>
            <a:endParaRPr lang="hu-HU" sz="2000" dirty="0"/>
          </a:p>
          <a:p>
            <a:pPr marL="0" indent="0">
              <a:buFontTx/>
              <a:buNone/>
            </a:pPr>
            <a:endParaRPr lang="hu-HU" sz="2000" dirty="0"/>
          </a:p>
        </p:txBody>
      </p:sp>
      <p:sp>
        <p:nvSpPr>
          <p:cNvPr id="4" name="Dia számának helye 3"/>
          <p:cNvSpPr>
            <a:spLocks noGrp="1"/>
          </p:cNvSpPr>
          <p:nvPr>
            <p:ph type="sldNum" sz="quarter" idx="10"/>
          </p:nvPr>
        </p:nvSpPr>
        <p:spPr/>
        <p:txBody>
          <a:bodyPr/>
          <a:lstStyle/>
          <a:p>
            <a:fld id="{332CFCE1-CB4D-4823-886F-E8A6D2798E35}" type="slidenum">
              <a:rPr lang="hu-HU" smtClean="0"/>
              <a:t>59</a:t>
            </a:fld>
            <a:endParaRPr lang="hu-HU"/>
          </a:p>
        </p:txBody>
      </p:sp>
    </p:spTree>
    <p:extLst>
      <p:ext uri="{BB962C8B-B14F-4D97-AF65-F5344CB8AC3E}">
        <p14:creationId xmlns:p14="http://schemas.microsoft.com/office/powerpoint/2010/main" val="42279454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1" kern="1200" dirty="0">
                <a:solidFill>
                  <a:schemeClr val="tx1"/>
                </a:solidFill>
                <a:effectLst/>
                <a:latin typeface="+mn-lt"/>
                <a:ea typeface="+mn-ea"/>
                <a:cs typeface="+mn-cs"/>
              </a:rPr>
              <a:t>Ez a teljes lista, nem fért ki az összes:</a:t>
            </a:r>
          </a:p>
          <a:p>
            <a:endParaRPr lang="hu-HU" sz="1200" b="1" kern="1200" dirty="0">
              <a:solidFill>
                <a:schemeClr val="tx1"/>
              </a:solidFill>
              <a:effectLst/>
              <a:latin typeface="+mn-lt"/>
              <a:ea typeface="+mn-ea"/>
              <a:cs typeface="+mn-cs"/>
            </a:endParaRPr>
          </a:p>
          <a:p>
            <a:r>
              <a:rPr lang="hu-HU" sz="1200" b="1" kern="1200" dirty="0">
                <a:solidFill>
                  <a:schemeClr val="tx1"/>
                </a:solidFill>
                <a:effectLst/>
                <a:latin typeface="+mn-lt"/>
                <a:ea typeface="+mn-ea"/>
                <a:cs typeface="+mn-cs"/>
              </a:rPr>
              <a:t>III. Operation of local governments</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General evaluation of local governments’ operation</a:t>
            </a:r>
          </a:p>
          <a:p>
            <a:pPr lvl="0"/>
            <a:r>
              <a:rPr lang="hu-HU" sz="1200" kern="1200" dirty="0">
                <a:solidFill>
                  <a:schemeClr val="tx1"/>
                </a:solidFill>
                <a:effectLst/>
                <a:latin typeface="+mn-lt"/>
                <a:ea typeface="+mn-ea"/>
                <a:cs typeface="+mn-cs"/>
              </a:rPr>
              <a:t>Implementation of 2017 local governmental budget</a:t>
            </a:r>
          </a:p>
          <a:p>
            <a:pPr lvl="0"/>
            <a:r>
              <a:rPr lang="hu-HU" sz="1200" kern="1200" dirty="0">
                <a:solidFill>
                  <a:schemeClr val="tx1"/>
                </a:solidFill>
                <a:effectLst/>
                <a:latin typeface="+mn-lt"/>
                <a:ea typeface="+mn-ea"/>
                <a:cs typeface="+mn-cs"/>
              </a:rPr>
              <a:t>Developement of assets</a:t>
            </a:r>
          </a:p>
          <a:p>
            <a:pPr lvl="0"/>
            <a:r>
              <a:rPr lang="hu-HU" sz="1200" kern="1200" dirty="0">
                <a:solidFill>
                  <a:schemeClr val="tx1"/>
                </a:solidFill>
                <a:effectLst/>
                <a:latin typeface="+mn-lt"/>
                <a:ea typeface="+mn-ea"/>
                <a:cs typeface="+mn-cs"/>
              </a:rPr>
              <a:t>Functional evolution of expenditures</a:t>
            </a:r>
          </a:p>
          <a:p>
            <a:r>
              <a:rPr lang="hu-HU" sz="1200" b="1" kern="1200" dirty="0">
                <a:solidFill>
                  <a:schemeClr val="tx1"/>
                </a:solidFill>
                <a:effectLst/>
                <a:latin typeface="+mn-lt"/>
                <a:ea typeface="+mn-ea"/>
                <a:cs typeface="+mn-cs"/>
              </a:rPr>
              <a:t>IV. Reporting and informing obligations set by law</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Re-allocation of budget appropriations</a:t>
            </a:r>
          </a:p>
          <a:p>
            <a:pPr lvl="0"/>
            <a:r>
              <a:rPr lang="hu-HU" sz="1200" kern="1200" dirty="0">
                <a:solidFill>
                  <a:schemeClr val="tx1"/>
                </a:solidFill>
                <a:effectLst/>
                <a:latin typeface="+mn-lt"/>
                <a:ea typeface="+mn-ea"/>
                <a:cs typeface="+mn-cs"/>
              </a:rPr>
              <a:t>Reserve appropriations</a:t>
            </a:r>
          </a:p>
          <a:p>
            <a:pPr lvl="0"/>
            <a:r>
              <a:rPr lang="hu-HU" sz="1200" kern="1200" dirty="0">
                <a:solidFill>
                  <a:schemeClr val="tx1"/>
                </a:solidFill>
                <a:effectLst/>
                <a:latin typeface="+mn-lt"/>
                <a:ea typeface="+mn-ea"/>
                <a:cs typeface="+mn-cs"/>
              </a:rPr>
              <a:t>State guarantees</a:t>
            </a:r>
          </a:p>
          <a:p>
            <a:r>
              <a:rPr lang="hu-HU" sz="1200" b="1" kern="1200" dirty="0">
                <a:solidFill>
                  <a:schemeClr val="tx1"/>
                </a:solidFill>
                <a:effectLst/>
                <a:latin typeface="+mn-lt"/>
                <a:ea typeface="+mn-ea"/>
                <a:cs typeface="+mn-cs"/>
              </a:rPr>
              <a:t>V. Authorizations</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Implementation of the authorizations specified in the Budget Act</a:t>
            </a:r>
          </a:p>
          <a:p>
            <a:r>
              <a:rPr lang="hu-HU" sz="1200" b="1" kern="1200" dirty="0">
                <a:solidFill>
                  <a:schemeClr val="tx1"/>
                </a:solidFill>
                <a:effectLst/>
                <a:latin typeface="+mn-lt"/>
                <a:ea typeface="+mn-ea"/>
                <a:cs typeface="+mn-cs"/>
              </a:rPr>
              <a:t>VI. Debt and deficit of the governmental sector according to the methodology of the European Union</a:t>
            </a:r>
            <a:endParaRPr lang="hu-HU" sz="1200" kern="1200" dirty="0">
              <a:solidFill>
                <a:schemeClr val="tx1"/>
              </a:solidFill>
              <a:effectLst/>
              <a:latin typeface="+mn-lt"/>
              <a:ea typeface="+mn-ea"/>
              <a:cs typeface="+mn-cs"/>
            </a:endParaRPr>
          </a:p>
          <a:p>
            <a:r>
              <a:rPr lang="hu-HU" sz="1200" b="1" kern="1200" dirty="0">
                <a:solidFill>
                  <a:schemeClr val="tx1"/>
                </a:solidFill>
                <a:effectLst/>
                <a:latin typeface="+mn-lt"/>
                <a:ea typeface="+mn-ea"/>
                <a:cs typeface="+mn-cs"/>
              </a:rPr>
              <a:t>E. Detailed explanation of the proposal</a:t>
            </a:r>
            <a:endParaRPr lang="hu-HU" sz="1200" kern="1200" dirty="0">
              <a:solidFill>
                <a:schemeClr val="tx1"/>
              </a:solidFill>
              <a:effectLst/>
              <a:latin typeface="+mn-lt"/>
              <a:ea typeface="+mn-ea"/>
              <a:cs typeface="+mn-cs"/>
            </a:endParaRPr>
          </a:p>
          <a:p>
            <a:r>
              <a:rPr lang="hu-HU" sz="1200" b="1" kern="1200" dirty="0">
                <a:solidFill>
                  <a:schemeClr val="tx1"/>
                </a:solidFill>
                <a:effectLst/>
                <a:latin typeface="+mn-lt"/>
                <a:ea typeface="+mn-ea"/>
                <a:cs typeface="+mn-cs"/>
              </a:rPr>
              <a:t>F.	Annexes to the general explanation (tables)</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Macroeconomic indicators</a:t>
            </a:r>
          </a:p>
          <a:p>
            <a:r>
              <a:rPr lang="hu-HU" sz="1200" b="0" kern="1200" dirty="0">
                <a:solidFill>
                  <a:schemeClr val="tx1"/>
                </a:solidFill>
                <a:effectLst/>
                <a:latin typeface="+mn-lt"/>
                <a:ea typeface="+mn-ea"/>
                <a:cs typeface="+mn-cs"/>
              </a:rPr>
              <a:t>Summary of information on national budget</a:t>
            </a:r>
            <a:endParaRPr lang="hu-HU" sz="1200" b="1" kern="1200" dirty="0">
              <a:solidFill>
                <a:schemeClr val="tx1"/>
              </a:solidFill>
              <a:effectLst/>
              <a:latin typeface="+mn-lt"/>
              <a:ea typeface="+mn-ea"/>
              <a:cs typeface="+mn-cs"/>
            </a:endParaRPr>
          </a:p>
          <a:p>
            <a:r>
              <a:rPr lang="hu-HU" sz="1200" b="0" kern="1200" dirty="0">
                <a:solidFill>
                  <a:schemeClr val="tx1"/>
                </a:solidFill>
                <a:effectLst/>
                <a:latin typeface="+mn-lt"/>
                <a:ea typeface="+mn-ea"/>
                <a:cs typeface="+mn-cs"/>
              </a:rPr>
              <a:t>Public finance data in functional and economic structure</a:t>
            </a:r>
            <a:endParaRPr lang="hu-HU" sz="1200" b="1" kern="1200" dirty="0">
              <a:solidFill>
                <a:schemeClr val="tx1"/>
              </a:solidFill>
              <a:effectLst/>
              <a:latin typeface="+mn-lt"/>
              <a:ea typeface="+mn-ea"/>
              <a:cs typeface="+mn-cs"/>
            </a:endParaRPr>
          </a:p>
          <a:p>
            <a:r>
              <a:rPr lang="hu-HU" sz="1200" b="0" kern="1200" dirty="0">
                <a:solidFill>
                  <a:schemeClr val="tx1"/>
                </a:solidFill>
                <a:effectLst/>
                <a:latin typeface="+mn-lt"/>
                <a:ea typeface="+mn-ea"/>
                <a:cs typeface="+mn-cs"/>
              </a:rPr>
              <a:t>Central subsystem’s data in functional and economical structure</a:t>
            </a:r>
            <a:endParaRPr lang="hu-HU" sz="1200" b="1"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Government agencies and chapter-administered appropriations’ data</a:t>
            </a:r>
          </a:p>
          <a:p>
            <a:r>
              <a:rPr lang="hu-HU" sz="1200" kern="1200" dirty="0">
                <a:solidFill>
                  <a:schemeClr val="tx1"/>
                </a:solidFill>
                <a:effectLst/>
                <a:latin typeface="+mn-lt"/>
                <a:ea typeface="+mn-ea"/>
                <a:cs typeface="+mn-cs"/>
              </a:rPr>
              <a:t>Performance of the government agencies and chapter-administered appropriations’ carry over</a:t>
            </a:r>
          </a:p>
          <a:p>
            <a:r>
              <a:rPr lang="hu-HU" sz="1200" b="0" kern="1200" dirty="0">
                <a:solidFill>
                  <a:schemeClr val="tx1"/>
                </a:solidFill>
                <a:effectLst/>
                <a:latin typeface="+mn-lt"/>
                <a:ea typeface="+mn-ea"/>
                <a:cs typeface="+mn-cs"/>
              </a:rPr>
              <a:t>Central appropriations of the central budget</a:t>
            </a:r>
            <a:endParaRPr lang="hu-HU" sz="1200" b="1" kern="1200" dirty="0">
              <a:solidFill>
                <a:schemeClr val="tx1"/>
              </a:solidFill>
              <a:effectLst/>
              <a:latin typeface="+mn-lt"/>
              <a:ea typeface="+mn-ea"/>
              <a:cs typeface="+mn-cs"/>
            </a:endParaRPr>
          </a:p>
          <a:p>
            <a:r>
              <a:rPr lang="hu-HU" sz="1200" b="0" kern="1200" dirty="0">
                <a:solidFill>
                  <a:schemeClr val="tx1"/>
                </a:solidFill>
                <a:effectLst/>
                <a:latin typeface="+mn-lt"/>
                <a:ea typeface="+mn-ea"/>
                <a:cs typeface="+mn-cs"/>
              </a:rPr>
              <a:t>Data on the state property</a:t>
            </a:r>
            <a:endParaRPr lang="hu-HU" sz="1200" b="1" kern="1200" dirty="0">
              <a:solidFill>
                <a:schemeClr val="tx1"/>
              </a:solidFill>
              <a:effectLst/>
              <a:latin typeface="+mn-lt"/>
              <a:ea typeface="+mn-ea"/>
              <a:cs typeface="+mn-cs"/>
            </a:endParaRPr>
          </a:p>
          <a:p>
            <a:r>
              <a:rPr lang="hu-HU" sz="1200" b="0" kern="1200" dirty="0">
                <a:solidFill>
                  <a:schemeClr val="tx1"/>
                </a:solidFill>
                <a:effectLst/>
                <a:latin typeface="+mn-lt"/>
                <a:ea typeface="+mn-ea"/>
                <a:cs typeface="+mn-cs"/>
              </a:rPr>
              <a:t>Data on government debt and government receivables</a:t>
            </a:r>
            <a:endParaRPr lang="hu-HU" sz="1200" b="1" kern="1200" dirty="0">
              <a:solidFill>
                <a:schemeClr val="tx1"/>
              </a:solidFill>
              <a:effectLst/>
              <a:latin typeface="+mn-lt"/>
              <a:ea typeface="+mn-ea"/>
              <a:cs typeface="+mn-cs"/>
            </a:endParaRPr>
          </a:p>
          <a:p>
            <a:r>
              <a:rPr lang="hu-HU" sz="1200" b="0" kern="1200" dirty="0">
                <a:solidFill>
                  <a:schemeClr val="tx1"/>
                </a:solidFill>
                <a:effectLst/>
                <a:latin typeface="+mn-lt"/>
                <a:ea typeface="+mn-ea"/>
                <a:cs typeface="+mn-cs"/>
              </a:rPr>
              <a:t>Data on stock of guarantees undertaken by the government</a:t>
            </a:r>
            <a:endParaRPr lang="hu-HU" sz="1200" b="1" kern="1200" dirty="0">
              <a:solidFill>
                <a:schemeClr val="tx1"/>
              </a:solidFill>
              <a:effectLst/>
              <a:latin typeface="+mn-lt"/>
              <a:ea typeface="+mn-ea"/>
              <a:cs typeface="+mn-cs"/>
            </a:endParaRPr>
          </a:p>
          <a:p>
            <a:r>
              <a:rPr lang="hu-HU" sz="1200" b="0" kern="1200" dirty="0">
                <a:solidFill>
                  <a:schemeClr val="tx1"/>
                </a:solidFill>
                <a:effectLst/>
                <a:latin typeface="+mn-lt"/>
                <a:ea typeface="+mn-ea"/>
                <a:cs typeface="+mn-cs"/>
              </a:rPr>
              <a:t>Data in connection with EU</a:t>
            </a:r>
            <a:endParaRPr lang="hu-HU" sz="1200" b="1" kern="1200" dirty="0">
              <a:solidFill>
                <a:schemeClr val="tx1"/>
              </a:solidFill>
              <a:effectLst/>
              <a:latin typeface="+mn-lt"/>
              <a:ea typeface="+mn-ea"/>
              <a:cs typeface="+mn-cs"/>
            </a:endParaRPr>
          </a:p>
          <a:p>
            <a:r>
              <a:rPr lang="hu-HU" sz="1200" b="0" kern="1200" dirty="0">
                <a:solidFill>
                  <a:schemeClr val="tx1"/>
                </a:solidFill>
                <a:effectLst/>
                <a:latin typeface="+mn-lt"/>
                <a:ea typeface="+mn-ea"/>
                <a:cs typeface="+mn-cs"/>
              </a:rPr>
              <a:t>Other data on central budget</a:t>
            </a:r>
            <a:endParaRPr lang="hu-HU" sz="1200" b="1" kern="1200" dirty="0">
              <a:solidFill>
                <a:schemeClr val="tx1"/>
              </a:solidFill>
              <a:effectLst/>
              <a:latin typeface="+mn-lt"/>
              <a:ea typeface="+mn-ea"/>
              <a:cs typeface="+mn-cs"/>
            </a:endParaRPr>
          </a:p>
          <a:p>
            <a:r>
              <a:rPr lang="hu-HU" sz="1200" b="0" kern="1200" dirty="0">
                <a:solidFill>
                  <a:schemeClr val="tx1"/>
                </a:solidFill>
                <a:effectLst/>
                <a:latin typeface="+mn-lt"/>
                <a:ea typeface="+mn-ea"/>
                <a:cs typeface="+mn-cs"/>
              </a:rPr>
              <a:t>Data of extrabudgetary funds</a:t>
            </a:r>
            <a:endParaRPr lang="hu-HU" sz="1200" b="1" kern="1200" dirty="0">
              <a:solidFill>
                <a:schemeClr val="tx1"/>
              </a:solidFill>
              <a:effectLst/>
              <a:latin typeface="+mn-lt"/>
              <a:ea typeface="+mn-ea"/>
              <a:cs typeface="+mn-cs"/>
            </a:endParaRPr>
          </a:p>
          <a:p>
            <a:r>
              <a:rPr lang="hu-HU" sz="1200" b="0" kern="1200" dirty="0">
                <a:solidFill>
                  <a:schemeClr val="tx1"/>
                </a:solidFill>
                <a:effectLst/>
                <a:latin typeface="+mn-lt"/>
                <a:ea typeface="+mn-ea"/>
                <a:cs typeface="+mn-cs"/>
              </a:rPr>
              <a:t>Data of social security funds</a:t>
            </a:r>
            <a:endParaRPr lang="hu-HU" sz="1200" b="1" kern="1200" dirty="0">
              <a:solidFill>
                <a:schemeClr val="tx1"/>
              </a:solidFill>
              <a:effectLst/>
              <a:latin typeface="+mn-lt"/>
              <a:ea typeface="+mn-ea"/>
              <a:cs typeface="+mn-cs"/>
            </a:endParaRPr>
          </a:p>
          <a:p>
            <a:r>
              <a:rPr lang="hu-HU" sz="1200" b="0" kern="1200" dirty="0">
                <a:solidFill>
                  <a:schemeClr val="tx1"/>
                </a:solidFill>
                <a:effectLst/>
                <a:latin typeface="+mn-lt"/>
                <a:ea typeface="+mn-ea"/>
                <a:cs typeface="+mn-cs"/>
              </a:rPr>
              <a:t>Data of local governmets</a:t>
            </a:r>
            <a:endParaRPr lang="hu-HU" sz="1200" b="1" kern="1200" dirty="0">
              <a:solidFill>
                <a:schemeClr val="tx1"/>
              </a:solidFill>
              <a:effectLst/>
              <a:latin typeface="+mn-lt"/>
              <a:ea typeface="+mn-ea"/>
              <a:cs typeface="+mn-cs"/>
            </a:endParaRPr>
          </a:p>
          <a:p>
            <a:r>
              <a:rPr lang="hu-HU" sz="1200" b="1" kern="1200" dirty="0">
                <a:solidFill>
                  <a:schemeClr val="tx1"/>
                </a:solidFill>
                <a:effectLst/>
                <a:latin typeface="+mn-lt"/>
                <a:ea typeface="+mn-ea"/>
                <a:cs typeface="+mn-cs"/>
              </a:rPr>
              <a:t>EU statistics on the governmental sector</a:t>
            </a:r>
          </a:p>
          <a:p>
            <a:r>
              <a:rPr lang="hu-HU" sz="1200" b="0" kern="1200" dirty="0">
                <a:solidFill>
                  <a:schemeClr val="tx1"/>
                </a:solidFill>
                <a:effectLst/>
                <a:latin typeface="+mn-lt"/>
                <a:ea typeface="+mn-ea"/>
                <a:cs typeface="+mn-cs"/>
              </a:rPr>
              <a:t>The development of the main indicators of the governmental sector</a:t>
            </a:r>
            <a:endParaRPr lang="hu-HU" sz="1200" b="1" kern="1200" dirty="0">
              <a:solidFill>
                <a:schemeClr val="tx1"/>
              </a:solidFill>
              <a:effectLst/>
              <a:latin typeface="+mn-lt"/>
              <a:ea typeface="+mn-ea"/>
              <a:cs typeface="+mn-cs"/>
            </a:endParaRPr>
          </a:p>
          <a:p>
            <a:r>
              <a:rPr lang="hu-HU" sz="1200" b="0" kern="1200" dirty="0">
                <a:solidFill>
                  <a:schemeClr val="tx1"/>
                </a:solidFill>
                <a:effectLst/>
                <a:latin typeface="+mn-lt"/>
                <a:ea typeface="+mn-ea"/>
                <a:cs typeface="+mn-cs"/>
              </a:rPr>
              <a:t>Summary of Hungary’s governmental financial statistics in EU data services</a:t>
            </a:r>
            <a:endParaRPr lang="hu-HU" sz="1200" b="1" kern="1200" dirty="0">
              <a:solidFill>
                <a:schemeClr val="tx1"/>
              </a:solidFill>
              <a:effectLst/>
              <a:latin typeface="+mn-lt"/>
              <a:ea typeface="+mn-ea"/>
              <a:cs typeface="+mn-cs"/>
            </a:endParaRPr>
          </a:p>
          <a:p>
            <a:r>
              <a:rPr lang="hu-HU" sz="1200" b="0" kern="1200" dirty="0">
                <a:solidFill>
                  <a:schemeClr val="tx1"/>
                </a:solidFill>
                <a:effectLst/>
                <a:latin typeface="+mn-lt"/>
                <a:ea typeface="+mn-ea"/>
                <a:cs typeface="+mn-cs"/>
              </a:rPr>
              <a:t>Developments of the revenues and expenditures in the governmental sector</a:t>
            </a:r>
            <a:endParaRPr lang="hu-HU" sz="1200" b="1" kern="1200" dirty="0">
              <a:solidFill>
                <a:schemeClr val="tx1"/>
              </a:solidFill>
              <a:effectLst/>
              <a:latin typeface="+mn-lt"/>
              <a:ea typeface="+mn-ea"/>
              <a:cs typeface="+mn-cs"/>
            </a:endParaRPr>
          </a:p>
          <a:p>
            <a:r>
              <a:rPr lang="hu-HU" sz="1200" b="0" kern="1200" dirty="0">
                <a:solidFill>
                  <a:schemeClr val="tx1"/>
                </a:solidFill>
                <a:effectLst/>
                <a:latin typeface="+mn-lt"/>
                <a:ea typeface="+mn-ea"/>
                <a:cs typeface="+mn-cs"/>
              </a:rPr>
              <a:t>ESA-bridge</a:t>
            </a:r>
            <a:endParaRPr lang="hu-HU" sz="1200" b="1" kern="1200" dirty="0">
              <a:solidFill>
                <a:schemeClr val="tx1"/>
              </a:solidFill>
              <a:effectLst/>
              <a:latin typeface="+mn-lt"/>
              <a:ea typeface="+mn-ea"/>
              <a:cs typeface="+mn-cs"/>
            </a:endParaRPr>
          </a:p>
          <a:p>
            <a:r>
              <a:rPr lang="hu-HU" sz="1200" b="0" kern="1200" dirty="0">
                <a:solidFill>
                  <a:schemeClr val="tx1"/>
                </a:solidFill>
                <a:effectLst/>
                <a:latin typeface="+mn-lt"/>
                <a:ea typeface="+mn-ea"/>
                <a:cs typeface="+mn-cs"/>
              </a:rPr>
              <a:t>Revenues and expenditures of the governmental sector in EU countries</a:t>
            </a:r>
            <a:endParaRPr lang="hu-HU" sz="1200" b="1" kern="1200" dirty="0">
              <a:solidFill>
                <a:schemeClr val="tx1"/>
              </a:solidFill>
              <a:effectLst/>
              <a:latin typeface="+mn-lt"/>
              <a:ea typeface="+mn-ea"/>
              <a:cs typeface="+mn-cs"/>
            </a:endParaRPr>
          </a:p>
          <a:p>
            <a:r>
              <a:rPr lang="hu-HU" sz="1200" b="0" kern="1200" dirty="0">
                <a:solidFill>
                  <a:schemeClr val="tx1"/>
                </a:solidFill>
                <a:effectLst/>
                <a:latin typeface="+mn-lt"/>
                <a:ea typeface="+mn-ea"/>
                <a:cs typeface="+mn-cs"/>
              </a:rPr>
              <a:t>Functional expenditures of the governmental sector in EU countries</a:t>
            </a:r>
            <a:endParaRPr lang="hu-HU" sz="1200" b="1" kern="1200" dirty="0">
              <a:solidFill>
                <a:schemeClr val="tx1"/>
              </a:solidFill>
              <a:effectLst/>
              <a:latin typeface="+mn-lt"/>
              <a:ea typeface="+mn-ea"/>
              <a:cs typeface="+mn-cs"/>
            </a:endParaRPr>
          </a:p>
          <a:p>
            <a:r>
              <a:rPr lang="hu-HU" sz="1200" b="1" kern="1200" dirty="0">
                <a:solidFill>
                  <a:schemeClr val="tx1"/>
                </a:solidFill>
                <a:effectLst/>
                <a:latin typeface="+mn-lt"/>
                <a:ea typeface="+mn-ea"/>
                <a:cs typeface="+mn-cs"/>
              </a:rPr>
              <a:t>G. Chapterly explanations</a:t>
            </a:r>
          </a:p>
          <a:p>
            <a:r>
              <a:rPr lang="hu-HU" sz="1200" kern="1200" dirty="0">
                <a:solidFill>
                  <a:schemeClr val="tx1"/>
                </a:solidFill>
                <a:effectLst/>
                <a:latin typeface="+mn-lt"/>
                <a:ea typeface="+mn-ea"/>
                <a:cs typeface="+mn-cs"/>
              </a:rPr>
              <a:t> </a:t>
            </a:r>
          </a:p>
          <a:p>
            <a:endParaRPr lang="hu-HU" dirty="0"/>
          </a:p>
        </p:txBody>
      </p:sp>
      <p:sp>
        <p:nvSpPr>
          <p:cNvPr id="4" name="Dia számának helye 3"/>
          <p:cNvSpPr>
            <a:spLocks noGrp="1"/>
          </p:cNvSpPr>
          <p:nvPr>
            <p:ph type="sldNum" sz="quarter" idx="10"/>
          </p:nvPr>
        </p:nvSpPr>
        <p:spPr/>
        <p:txBody>
          <a:bodyPr/>
          <a:lstStyle/>
          <a:p>
            <a:fld id="{332CFCE1-CB4D-4823-886F-E8A6D2798E35}" type="slidenum">
              <a:rPr lang="hu-HU" smtClean="0"/>
              <a:t>64</a:t>
            </a:fld>
            <a:endParaRPr lang="hu-HU"/>
          </a:p>
        </p:txBody>
      </p:sp>
    </p:spTree>
    <p:extLst>
      <p:ext uri="{BB962C8B-B14F-4D97-AF65-F5344CB8AC3E}">
        <p14:creationId xmlns:p14="http://schemas.microsoft.com/office/powerpoint/2010/main" val="2293434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spcAft>
                <a:spcPts val="1200"/>
              </a:spcAft>
              <a:buClr>
                <a:schemeClr val="bg1">
                  <a:lumMod val="50000"/>
                </a:schemeClr>
              </a:buClr>
              <a:buSzPct val="70000"/>
              <a:buFont typeface="Wingdings" pitchFamily="2" charset="2"/>
              <a:buNone/>
              <a:defRPr/>
            </a:pPr>
            <a:r>
              <a:rPr lang="en-US" sz="1200" dirty="0">
                <a:latin typeface="Segoe UI" panose="020B0502040204020203" pitchFamily="34" charset="0"/>
                <a:ea typeface="Segoe UI" panose="020B0502040204020203" pitchFamily="34" charset="0"/>
                <a:cs typeface="Segoe UI" panose="020B0502040204020203" pitchFamily="34" charset="0"/>
              </a:rPr>
              <a:t>EU expenditure benchmark  </a:t>
            </a:r>
          </a:p>
          <a:p>
            <a:pPr lvl="1">
              <a:spcAft>
                <a:spcPts val="1200"/>
              </a:spcAft>
              <a:buClr>
                <a:schemeClr val="bg1">
                  <a:lumMod val="50000"/>
                </a:schemeClr>
              </a:buClr>
              <a:buSzPct val="70000"/>
              <a:buFont typeface="Wingdings" pitchFamily="2" charset="2"/>
              <a:buNone/>
              <a:defRPr/>
            </a:pPr>
            <a:r>
              <a:rPr lang="en-US" sz="1200" b="0" i="1" dirty="0">
                <a:latin typeface="Segoe UI" panose="020B0502040204020203" pitchFamily="34" charset="0"/>
                <a:ea typeface="Segoe UI" panose="020B0502040204020203" pitchFamily="34" charset="0"/>
                <a:cs typeface="Segoe UI" panose="020B0502040204020203" pitchFamily="34" charset="0"/>
              </a:rPr>
              <a:t>“Annual expenditure growth should not exceed a reference medium-term rate of potential GDP growth, unless the excess is matched by discretionary revenue measures” (EC, 2016) </a:t>
            </a:r>
            <a:endParaRPr lang="en-US" sz="1200" i="1" dirty="0">
              <a:latin typeface="Segoe UI" panose="020B0502040204020203" pitchFamily="34" charset="0"/>
              <a:ea typeface="Segoe UI" panose="020B0502040204020203" pitchFamily="34" charset="0"/>
              <a:cs typeface="Segoe UI" panose="020B0502040204020203" pitchFamily="34" charset="0"/>
            </a:endParaRPr>
          </a:p>
          <a:p>
            <a:pPr lvl="1">
              <a:spcAft>
                <a:spcPts val="1200"/>
              </a:spcAft>
              <a:buClr>
                <a:schemeClr val="bg1">
                  <a:lumMod val="50000"/>
                </a:schemeClr>
              </a:buClr>
              <a:buSzPct val="70000"/>
              <a:buFont typeface="Wingdings" pitchFamily="2" charset="2"/>
              <a:buNone/>
              <a:defRPr/>
            </a:pPr>
            <a:r>
              <a:rPr lang="en-US" sz="1200" dirty="0">
                <a:latin typeface="Segoe UI" panose="020B0502040204020203" pitchFamily="34" charset="0"/>
                <a:ea typeface="Segoe UI" panose="020B0502040204020203" pitchFamily="34" charset="0"/>
                <a:cs typeface="Segoe UI" panose="020B0502040204020203" pitchFamily="34" charset="0"/>
              </a:rPr>
              <a:t>If the government wants to </a:t>
            </a:r>
            <a:r>
              <a:rPr lang="en-US" sz="1200" u="sng" dirty="0">
                <a:latin typeface="Segoe UI" panose="020B0502040204020203" pitchFamily="34" charset="0"/>
                <a:ea typeface="Segoe UI" panose="020B0502040204020203" pitchFamily="34" charset="0"/>
                <a:cs typeface="Segoe UI" panose="020B0502040204020203" pitchFamily="34" charset="0"/>
              </a:rPr>
              <a:t>improve (deteriorate)</a:t>
            </a:r>
            <a:r>
              <a:rPr lang="en-US" sz="1200" dirty="0">
                <a:latin typeface="Segoe UI" panose="020B0502040204020203" pitchFamily="34" charset="0"/>
                <a:ea typeface="Segoe UI" panose="020B0502040204020203" pitchFamily="34" charset="0"/>
                <a:cs typeface="Segoe UI" panose="020B0502040204020203" pitchFamily="34" charset="0"/>
              </a:rPr>
              <a:t> its structural fiscal position, expenditure </a:t>
            </a:r>
            <a:r>
              <a:rPr lang="en-US" sz="1200" i="1" dirty="0">
                <a:latin typeface="Segoe UI" panose="020B0502040204020203" pitchFamily="34" charset="0"/>
                <a:ea typeface="Segoe UI" panose="020B0502040204020203" pitchFamily="34" charset="0"/>
                <a:cs typeface="Segoe UI" panose="020B0502040204020203" pitchFamily="34" charset="0"/>
              </a:rPr>
              <a:t>net of new revenue measures</a:t>
            </a:r>
            <a:r>
              <a:rPr lang="en-US" sz="1200" dirty="0">
                <a:latin typeface="Segoe UI" panose="020B0502040204020203" pitchFamily="34" charset="0"/>
                <a:ea typeface="Segoe UI" panose="020B0502040204020203" pitchFamily="34" charset="0"/>
                <a:cs typeface="Segoe UI" panose="020B0502040204020203" pitchFamily="34" charset="0"/>
              </a:rPr>
              <a:t> should grow </a:t>
            </a:r>
            <a:r>
              <a:rPr lang="en-US" sz="1200" u="sng" dirty="0">
                <a:latin typeface="Segoe UI" panose="020B0502040204020203" pitchFamily="34" charset="0"/>
                <a:ea typeface="Segoe UI" panose="020B0502040204020203" pitchFamily="34" charset="0"/>
                <a:cs typeface="Segoe UI" panose="020B0502040204020203" pitchFamily="34" charset="0"/>
              </a:rPr>
              <a:t>below (above)</a:t>
            </a:r>
            <a:r>
              <a:rPr lang="en-US" sz="1200" dirty="0">
                <a:latin typeface="Segoe UI" panose="020B0502040204020203" pitchFamily="34" charset="0"/>
                <a:ea typeface="Segoe UI" panose="020B0502040204020203" pitchFamily="34" charset="0"/>
                <a:cs typeface="Segoe UI" panose="020B0502040204020203" pitchFamily="34" charset="0"/>
              </a:rPr>
              <a:t> trend GDP  </a:t>
            </a:r>
            <a:endParaRPr lang="hu-HU" sz="1200" dirty="0">
              <a:latin typeface="Segoe UI" panose="020B0502040204020203" pitchFamily="34" charset="0"/>
              <a:ea typeface="Segoe UI" panose="020B0502040204020203" pitchFamily="34" charset="0"/>
              <a:cs typeface="Segoe UI" panose="020B0502040204020203" pitchFamily="34" charset="0"/>
            </a:endParaRPr>
          </a:p>
          <a:p>
            <a:pPr lvl="1">
              <a:spcAft>
                <a:spcPts val="1200"/>
              </a:spcAft>
              <a:buClr>
                <a:schemeClr val="bg1">
                  <a:lumMod val="50000"/>
                </a:schemeClr>
              </a:buClr>
              <a:buSzPct val="70000"/>
              <a:buFont typeface="Wingdings" pitchFamily="2" charset="2"/>
              <a:buChar char="n"/>
              <a:defRPr/>
            </a:pPr>
            <a:endParaRPr lang="hu-HU" sz="1200" dirty="0">
              <a:latin typeface="Segoe UI" panose="020B0502040204020203" pitchFamily="34" charset="0"/>
              <a:ea typeface="Segoe UI" panose="020B0502040204020203" pitchFamily="34" charset="0"/>
              <a:cs typeface="Segoe UI" panose="020B0502040204020203" pitchFamily="34" charset="0"/>
            </a:endParaRPr>
          </a:p>
          <a:p>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Revenue rules may take two forms, they can set the minimum or maximum level of </a:t>
            </a:r>
            <a:r>
              <a:rPr lang="en-US"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r</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evenue</a:t>
            </a:r>
            <a:r>
              <a:rPr lang="en-US"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s</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Determining</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minimum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income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can</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improve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balance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Determining the revenue ceiling can, however, undermine the position of public finances.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Revenue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ceiling</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usually</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serves</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to</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protect</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economy</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from</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excessive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taxation</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The advantages of revenue-side rules is that they can stimulate tax collection efficiency, improve the quality of tax administration, or rather reduce tax evading and the black economy. The disadvantages of revenue rules, however, is that the cyclical fluctuations are rather poorly managed, as opposed to expenditure rules. Since the most sensitive items to the fluctuation of economic cycles are on the revenue side (tax </a:t>
            </a:r>
            <a:r>
              <a:rPr lang="en-US"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r</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evenue),the rules on this - without further corrections, to prevent the automatic stabilizers from functioning - can be highly pro-cyclical in nature. Three EU Member States apply revenue side rule: In France, Lithuania, the surplus beyond the forecast of the central government is to be used to reduce the budget deficit. In the Netherlands, at the level of the entire government sector, such extra revenue should be separated and 75% is to be used to debt reduction and 25% is to be used to tax reduction.</a:t>
            </a:r>
          </a:p>
          <a:p>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p>
        </p:txBody>
      </p:sp>
      <p:sp>
        <p:nvSpPr>
          <p:cNvPr id="4" name="Dia számának helye 3"/>
          <p:cNvSpPr>
            <a:spLocks noGrp="1"/>
          </p:cNvSpPr>
          <p:nvPr>
            <p:ph type="sldNum" sz="quarter" idx="10"/>
          </p:nvPr>
        </p:nvSpPr>
        <p:spPr/>
        <p:txBody>
          <a:bodyPr/>
          <a:lstStyle/>
          <a:p>
            <a:fld id="{332CFCE1-CB4D-4823-886F-E8A6D2798E35}" type="slidenum">
              <a:rPr lang="hu-HU" smtClean="0"/>
              <a:t>6</a:t>
            </a:fld>
            <a:endParaRPr lang="hu-HU"/>
          </a:p>
        </p:txBody>
      </p:sp>
    </p:spTree>
    <p:extLst>
      <p:ext uri="{BB962C8B-B14F-4D97-AF65-F5344CB8AC3E}">
        <p14:creationId xmlns:p14="http://schemas.microsoft.com/office/powerpoint/2010/main" val="8342267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32CFCE1-CB4D-4823-886F-E8A6D2798E35}" type="slidenum">
              <a:rPr lang="hu-HU" smtClean="0"/>
              <a:t>66</a:t>
            </a:fld>
            <a:endParaRPr lang="hu-HU"/>
          </a:p>
        </p:txBody>
      </p:sp>
    </p:spTree>
    <p:extLst>
      <p:ext uri="{BB962C8B-B14F-4D97-AF65-F5344CB8AC3E}">
        <p14:creationId xmlns:p14="http://schemas.microsoft.com/office/powerpoint/2010/main" val="3982169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indent="-171450">
              <a:buFont typeface="Arial" charset="0"/>
              <a:buChar char="•"/>
            </a:pPr>
            <a:r>
              <a:rPr lang="en-GB" sz="1200" kern="1200" dirty="0">
                <a:solidFill>
                  <a:schemeClr val="tx1"/>
                </a:solidFill>
                <a:effectLst/>
                <a:latin typeface="+mn-lt"/>
                <a:ea typeface="+mn-ea"/>
                <a:cs typeface="+mn-cs"/>
              </a:rPr>
              <a:t>all figures are in percentage points of GDP</a:t>
            </a:r>
            <a:endParaRPr lang="hu-HU" sz="1200" kern="1200" dirty="0">
              <a:solidFill>
                <a:schemeClr val="tx1"/>
              </a:solidFill>
              <a:effectLst/>
              <a:latin typeface="+mn-lt"/>
              <a:ea typeface="+mn-ea"/>
              <a:cs typeface="+mn-cs"/>
            </a:endParaRPr>
          </a:p>
          <a:p>
            <a:r>
              <a:rPr lang="en-US" dirty="0"/>
              <a:t>Member States should achieve a more symmetrical approach to fiscal policy over the cycle through enhanced budgetary discipline in periods of economic recovery, with the objective to avoid pro-cyclical policies and to gradually reach their medium-term budgetary objective, thus creating the necessary room to accommodate economic downturns and reduce government debt at a satisfactory pace, thereby contributing to the long-term sustainability of public finances. Member States that have not yet reached their MTO should take steps to achieve it over the cycle. Their adjustment effort should be higher in good times; it could be more limited in bad times. In order to reach their MTO, Member States of the euro area or of ERM-II should pursue an annual adjustment in cyclically adjusted terms, net of one-off and other temporary measures, of 0.5 of a percentage point of GDP as a benchmark. In parallel, the growth rate of expenditure net of discretionary revenue measures in relation to the reference medium-term rate of potential GDP growth should be expected to yield an annual improvement in the government balance in cyclically adjusted terms net of one-offs and other temporary measures of 0.5 of a percentage point of GDP. </a:t>
            </a:r>
            <a:endParaRPr lang="hu-HU" dirty="0"/>
          </a:p>
          <a:p>
            <a:endParaRPr lang="hu-HU" dirty="0"/>
          </a:p>
          <a:p>
            <a:r>
              <a:rPr lang="en-US" dirty="0"/>
              <a:t>The following matrix clarifies and specifies the fiscal adjustment requirements under the preventive arm of the Pact. This matrix is symmetrical, differentiating between larger fiscal effort to be undertaken during better times and a smaller fiscal effort to be undertaken during difficult economic conditions. </a:t>
            </a:r>
            <a:endParaRPr lang="hu-HU" dirty="0"/>
          </a:p>
          <a:p>
            <a:endParaRPr lang="hu-HU" dirty="0"/>
          </a:p>
          <a:p>
            <a:r>
              <a:rPr lang="en-GB" sz="1200" b="1" u="sng" kern="1200" dirty="0">
                <a:solidFill>
                  <a:schemeClr val="tx1"/>
                </a:solidFill>
                <a:effectLst/>
                <a:latin typeface="+mn-lt"/>
                <a:ea typeface="+mn-ea"/>
                <a:cs typeface="+mn-cs"/>
              </a:rPr>
              <a:t>Definitions:</a:t>
            </a:r>
            <a:endParaRPr lang="hu-HU" sz="1200" b="1"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Fiscal adjustment: improvement in the general government fiscal balance measured in structural terms (i.e. cyclically adjusted and without one-off measures).</a:t>
            </a:r>
            <a:endParaRPr lang="hu-HU"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Growth potential: estimated rate of growth if the economy is at its potential output.</a:t>
            </a:r>
            <a:endParaRPr lang="hu-HU"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Output gap: difference between the level of actual and potential output (expressed in percentage points compared to the potential output). </a:t>
            </a:r>
            <a:endParaRPr lang="hu-HU"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Potential output: a summary indicator of the economy's capacity to generate sustainable, non-inflationary output.</a:t>
            </a:r>
            <a:endParaRPr lang="hu-HU"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Explanations:</a:t>
            </a:r>
            <a:endParaRPr lang="hu-HU"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matrix ensures that Member States can adapt their fiscal adjustments over the economic cycle while taking into account their fiscal consolidation needs.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larger the positive (negative) output gap, the greater (lower) the required adjustment effort.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matrix takes into account the direction into which the economy is moving, i.e. whether the economic situation is improving or deteriorating, by distinguishing whether the real GDP exceeds or falls short of a country-specific potential growth rate.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required effort is also greater for Member States with unfavourable overall fiscal positions,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i.e. where fiscal sustainability is at risk or the debt-to-GDP ratio is above the 60 % of GDP reference value of the Treaty.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All Member States are expected to accumulate savings in good times so as to be able to have sufficient latitude for the operation of the so-called automatic stabilisers (e.g. higher welfare spending and lower tax revenues) during the downturns. In good times, the revenues of the state increase due to more vigorous economic activity and expenditure related to the unemployment falls. Therefore, the matrix envisages a higher fiscal adjustment for the Member States identified as experiencing good times, i.e. when their output gap is estimated to be ≥ 1.5 %. This is particularly important for the Member States with fiscal sustainability risks or debt-to-GDP ratios exceeding the 60 % and therefore such Member States would be required to provide a structural fiscal adjustment of ≥ 0.75 % of GDP or ≥1 % of GDP, depending on whether their good economic situation continues to improve further or not.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normal times, interpreted as an output gap between -1.5 % and +1.5 %, all Member States with a debt-to-GDP ratio below 60 % would be required to make an effort of 0.5 % of GDP, whereas the Member States with debt levels above 60 % of GDP would need to make an adjustment greater than 0.5 % of GDP.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bad times, interpreted as an output gap between -3 % and -1.5 %, the required adjustment would be lower. All EU Member States with the debt-to-GDP ratio below 60 % would be required to ensure a budgetary effort of 0.25 % of GDP when their economies grow above the potential, and a fiscal adjustment of zero would be temporarily allowed when their economies grow below the potential.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very bad times, interpreted as an output gap between -4 % and -3 %, all Member States with the debt-to-GDP ratio below 60 % would be temporarily allowed zero adjustment, meaning that no fiscal effort would be required, whereas Member States with debt-ratios exceeding 60 % would need to provide the annual adjustment of 0.25 % of GDP.</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exceptionally bad times, interpreted as an output gap below -4 % or when real GDP contracts, all Member States, irrespective of their debt levels, would be temporarily exempted from making any fiscal effort.</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output gap thresholds set at -3 % and -4 % are supported by past data: since the 1980s, output gaps in EU countries have been below -4 % in only one year out of twenty, while they reached -3 % in one year out of ten, hence these two values are truly indicating very bad and exceptionally bad times.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332CFCE1-CB4D-4823-886F-E8A6D2798E35}" type="slidenum">
              <a:rPr lang="hu-HU" smtClean="0"/>
              <a:t>7</a:t>
            </a:fld>
            <a:endParaRPr lang="hu-HU"/>
          </a:p>
        </p:txBody>
      </p:sp>
    </p:spTree>
    <p:extLst>
      <p:ext uri="{BB962C8B-B14F-4D97-AF65-F5344CB8AC3E}">
        <p14:creationId xmlns:p14="http://schemas.microsoft.com/office/powerpoint/2010/main" val="4098662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332CFCE1-CB4D-4823-886F-E8A6D2798E35}" type="slidenum">
              <a:rPr lang="hu-HU" smtClean="0"/>
              <a:t>8</a:t>
            </a:fld>
            <a:endParaRPr lang="hu-HU"/>
          </a:p>
        </p:txBody>
      </p:sp>
    </p:spTree>
    <p:extLst>
      <p:ext uri="{BB962C8B-B14F-4D97-AF65-F5344CB8AC3E}">
        <p14:creationId xmlns:p14="http://schemas.microsoft.com/office/powerpoint/2010/main" val="1262766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a:t>RECOMMEND</a:t>
            </a:r>
            <a:r>
              <a:rPr lang="hu-HU" dirty="0"/>
              <a:t>ATIONS</a:t>
            </a:r>
            <a:r>
              <a:rPr lang="en-US" dirty="0"/>
              <a:t>:</a:t>
            </a:r>
            <a:endParaRPr lang="hu-HU" dirty="0"/>
          </a:p>
          <a:p>
            <a:pPr marL="228600" indent="-228600">
              <a:buAutoNum type="arabicParenBoth"/>
            </a:pPr>
            <a:r>
              <a:rPr lang="en-US" dirty="0"/>
              <a:t>Hungary should take the necessary measures to ensure that the nominal growth rate of net primary government expenditure does not exceed 2.8% in 2018, corresponding to an annual structural adjustment of 1% of GDP, thereby putting the country on an appropriate adjustment path towards the medium-term budgetary objective. </a:t>
            </a:r>
            <a:endParaRPr lang="hu-HU" dirty="0"/>
          </a:p>
          <a:p>
            <a:pPr marL="228600" indent="-228600">
              <a:buAutoNum type="arabicParenBoth"/>
            </a:pPr>
            <a:r>
              <a:rPr lang="en-US" dirty="0"/>
              <a:t>Hungary should use any windfall gains for deficit reduction. Budgetary consolidation measures should secure a lasting improvement in the general government structural balance in a growth-friendly manner.</a:t>
            </a:r>
            <a:endParaRPr lang="hu-HU" dirty="0"/>
          </a:p>
          <a:p>
            <a:pPr marL="228600" indent="-228600">
              <a:buAutoNum type="arabicParenBoth"/>
            </a:pPr>
            <a:r>
              <a:rPr lang="en-US" dirty="0"/>
              <a:t>Hungary should report to the Council by 15 October 2018 on action taken in response to this recommendation.</a:t>
            </a:r>
            <a:r>
              <a:rPr lang="hu-HU" dirty="0"/>
              <a:t> </a:t>
            </a:r>
            <a:r>
              <a:rPr lang="en-US" dirty="0"/>
              <a:t>The report should provide sufficiently specified and credibly announced measures, including budgetary impact of each of them, as well as updated and detailed budgetary projections for 2018. </a:t>
            </a:r>
            <a:endParaRPr lang="hu-HU" dirty="0"/>
          </a:p>
          <a:p>
            <a:pPr marL="228600" indent="-228600">
              <a:buAutoNum type="arabicParenBoth"/>
            </a:pPr>
            <a:endParaRPr lang="hu-HU" dirty="0"/>
          </a:p>
          <a:p>
            <a:pPr marL="0" marR="0" indent="0" algn="l" defTabSz="914400" rtl="0" eaLnBrk="1" fontAlgn="auto" latinLnBrk="0" hangingPunct="1">
              <a:lnSpc>
                <a:spcPct val="100000"/>
              </a:lnSpc>
              <a:spcBef>
                <a:spcPts val="0"/>
              </a:spcBef>
              <a:spcAft>
                <a:spcPts val="0"/>
              </a:spcAft>
              <a:buClrTx/>
              <a:buSzTx/>
              <a:buFontTx/>
              <a:buNone/>
              <a:tabLst/>
              <a:defRPr/>
            </a:pPr>
            <a:r>
              <a:rPr lang="hu-HU" baseline="0" dirty="0"/>
              <a:t>A jelenleg ismert adatok és a Bizottság számítása szerint a szabályrendszerből következő javaslat 2019-re a következők: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nominal growth rate of net primary government expenditure does not exceed </a:t>
            </a:r>
            <a:r>
              <a:rPr lang="hu-HU" dirty="0"/>
              <a:t>3,9</a:t>
            </a:r>
            <a:r>
              <a:rPr lang="en-US" dirty="0"/>
              <a:t>% in 201</a:t>
            </a:r>
            <a:r>
              <a:rPr lang="hu-HU" dirty="0"/>
              <a:t>9</a:t>
            </a:r>
            <a:r>
              <a:rPr lang="en-US" dirty="0"/>
              <a:t>, corresponding to an annual structural adjustment of </a:t>
            </a:r>
            <a:r>
              <a:rPr lang="hu-HU" dirty="0"/>
              <a:t>0,75</a:t>
            </a:r>
            <a:r>
              <a:rPr lang="en-US" dirty="0"/>
              <a:t>% of GDP, thereby putting the country on an appropriate adjustment path towards the medium-term budgetary objective. </a:t>
            </a:r>
            <a:endParaRPr lang="hu-HU" dirty="0"/>
          </a:p>
          <a:p>
            <a:endParaRPr lang="hu-HU" dirty="0"/>
          </a:p>
        </p:txBody>
      </p:sp>
      <p:sp>
        <p:nvSpPr>
          <p:cNvPr id="4" name="Dia számának helye 3"/>
          <p:cNvSpPr>
            <a:spLocks noGrp="1"/>
          </p:cNvSpPr>
          <p:nvPr>
            <p:ph type="sldNum" sz="quarter" idx="10"/>
          </p:nvPr>
        </p:nvSpPr>
        <p:spPr/>
        <p:txBody>
          <a:bodyPr/>
          <a:lstStyle/>
          <a:p>
            <a:fld id="{332CFCE1-CB4D-4823-886F-E8A6D2798E35}" type="slidenum">
              <a:rPr lang="hu-HU" smtClean="0"/>
              <a:t>9</a:t>
            </a:fld>
            <a:endParaRPr lang="hu-HU"/>
          </a:p>
        </p:txBody>
      </p:sp>
    </p:spTree>
    <p:extLst>
      <p:ext uri="{BB962C8B-B14F-4D97-AF65-F5344CB8AC3E}">
        <p14:creationId xmlns:p14="http://schemas.microsoft.com/office/powerpoint/2010/main" val="743181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spcBef>
                <a:spcPts val="600"/>
              </a:spcBef>
              <a:spcAft>
                <a:spcPts val="600"/>
              </a:spcAft>
            </a:pPr>
            <a:r>
              <a:rPr lang="en-US" sz="1200" b="1" dirty="0">
                <a:latin typeface="Segoe UI" panose="020B0502040204020203" pitchFamily="34" charset="0"/>
                <a:ea typeface="Segoe UI" panose="020B0502040204020203" pitchFamily="34" charset="0"/>
                <a:cs typeface="Segoe UI" panose="020B0502040204020203" pitchFamily="34" charset="0"/>
              </a:rPr>
              <a:t>According to the Commission's calculations the expenditure rule is breached. Nevertheless, several criticisms can be posed about the methodology of the expenditure rule.</a:t>
            </a:r>
            <a:endParaRPr lang="hu-HU" sz="1200" dirty="0">
              <a:latin typeface="Segoe UI" panose="020B0502040204020203" pitchFamily="34" charset="0"/>
              <a:ea typeface="Segoe UI" panose="020B0502040204020203" pitchFamily="34" charset="0"/>
              <a:cs typeface="Segoe UI" panose="020B0502040204020203" pitchFamily="34" charset="0"/>
            </a:endParaRPr>
          </a:p>
          <a:p>
            <a:pPr marL="342900" lvl="0" indent="-342900" algn="just">
              <a:spcBef>
                <a:spcPts val="600"/>
              </a:spcBef>
              <a:spcAft>
                <a:spcPts val="600"/>
              </a:spcAft>
              <a:buFont typeface="+mj-lt"/>
              <a:buAutoNum type="arabicParenR"/>
            </a:pPr>
            <a:r>
              <a:rPr lang="en-US" sz="1200" dirty="0">
                <a:latin typeface="Segoe UI" panose="020B0502040204020203" pitchFamily="34" charset="0"/>
                <a:ea typeface="Segoe UI" panose="020B0502040204020203" pitchFamily="34" charset="0"/>
                <a:cs typeface="Segoe UI" panose="020B0502040204020203" pitchFamily="34" charset="0"/>
              </a:rPr>
              <a:t>Expenditure related to EU programs covered by EU revenue is, rightly, subtracted from the expenditure aggregate, but the related EU co-financing is not.</a:t>
            </a:r>
            <a:endParaRPr lang="hu-HU" sz="1200" dirty="0">
              <a:latin typeface="Segoe UI" panose="020B0502040204020203" pitchFamily="34" charset="0"/>
              <a:ea typeface="Segoe UI" panose="020B0502040204020203" pitchFamily="34" charset="0"/>
              <a:cs typeface="Segoe UI" panose="020B0502040204020203" pitchFamily="34" charset="0"/>
            </a:endParaRPr>
          </a:p>
          <a:p>
            <a:pPr marL="342900" lvl="0" indent="-342900" algn="just">
              <a:spcBef>
                <a:spcPts val="600"/>
              </a:spcBef>
              <a:spcAft>
                <a:spcPts val="600"/>
              </a:spcAft>
              <a:buFont typeface="+mj-lt"/>
              <a:buAutoNum type="arabicParenR"/>
            </a:pPr>
            <a:r>
              <a:rPr lang="en-US" sz="1200" dirty="0">
                <a:latin typeface="Segoe UI" panose="020B0502040204020203" pitchFamily="34" charset="0"/>
                <a:ea typeface="Segoe UI" panose="020B0502040204020203" pitchFamily="34" charset="0"/>
                <a:cs typeface="Segoe UI" panose="020B0502040204020203" pitchFamily="34" charset="0"/>
              </a:rPr>
              <a:t>The expenditure rule is, in fact, not independent of the measurement of the cyclical position, so it does not solve the problems of the structural balance rule. The value of the expenditure threshold depends on the medium-term potential growth rate and the size of required structural adjustment.</a:t>
            </a:r>
            <a:endParaRPr lang="hu-HU" sz="1200" dirty="0">
              <a:latin typeface="Segoe UI" panose="020B0502040204020203" pitchFamily="34" charset="0"/>
              <a:ea typeface="Segoe UI" panose="020B0502040204020203" pitchFamily="34" charset="0"/>
              <a:cs typeface="Segoe UI" panose="020B0502040204020203" pitchFamily="34" charset="0"/>
            </a:endParaRPr>
          </a:p>
          <a:p>
            <a:pPr marL="342900" lvl="0" indent="-342900" algn="just">
              <a:spcBef>
                <a:spcPts val="600"/>
              </a:spcBef>
              <a:spcAft>
                <a:spcPts val="600"/>
              </a:spcAft>
              <a:buFont typeface="+mj-lt"/>
              <a:buAutoNum type="arabicParenR"/>
            </a:pPr>
            <a:r>
              <a:rPr lang="en-US" sz="1200" dirty="0">
                <a:latin typeface="Segoe UI" panose="020B0502040204020203" pitchFamily="34" charset="0"/>
                <a:ea typeface="Segoe UI" panose="020B0502040204020203" pitchFamily="34" charset="0"/>
                <a:cs typeface="Segoe UI" panose="020B0502040204020203" pitchFamily="34" charset="0"/>
              </a:rPr>
              <a:t>The expenditure aggregate is corrected only by the direct impact of discretionary revenue measures, </a:t>
            </a:r>
            <a:r>
              <a:rPr lang="en-US" sz="1200" dirty="0" err="1">
                <a:latin typeface="Segoe UI" panose="020B0502040204020203" pitchFamily="34" charset="0"/>
                <a:ea typeface="Segoe UI" panose="020B0502040204020203" pitchFamily="34" charset="0"/>
                <a:cs typeface="Segoe UI" panose="020B0502040204020203" pitchFamily="34" charset="0"/>
              </a:rPr>
              <a:t>ie</a:t>
            </a:r>
            <a:r>
              <a:rPr lang="en-US" sz="1200" dirty="0">
                <a:latin typeface="Segoe UI" panose="020B0502040204020203" pitchFamily="34" charset="0"/>
                <a:ea typeface="Segoe UI" panose="020B0502040204020203" pitchFamily="34" charset="0"/>
                <a:cs typeface="Segoe UI" panose="020B0502040204020203" pitchFamily="34" charset="0"/>
              </a:rPr>
              <a:t>, in 2017 by the direct impact of reduction in the social contribution tax on the fiscal balance while the positive indirect effects in connection with the wage increase due to tax reduction, compensating the loss, are out of calculation.</a:t>
            </a:r>
            <a:endParaRPr lang="hu-HU" sz="1200" dirty="0">
              <a:latin typeface="Segoe UI" panose="020B0502040204020203" pitchFamily="34" charset="0"/>
              <a:ea typeface="Segoe UI" panose="020B0502040204020203" pitchFamily="34" charset="0"/>
              <a:cs typeface="Segoe UI" panose="020B0502040204020203" pitchFamily="34" charset="0"/>
            </a:endParaRPr>
          </a:p>
          <a:p>
            <a:endParaRPr lang="hu-HU" dirty="0"/>
          </a:p>
        </p:txBody>
      </p:sp>
      <p:sp>
        <p:nvSpPr>
          <p:cNvPr id="4" name="Dia számának helye 3"/>
          <p:cNvSpPr>
            <a:spLocks noGrp="1"/>
          </p:cNvSpPr>
          <p:nvPr>
            <p:ph type="sldNum" sz="quarter" idx="10"/>
          </p:nvPr>
        </p:nvSpPr>
        <p:spPr/>
        <p:txBody>
          <a:bodyPr/>
          <a:lstStyle/>
          <a:p>
            <a:fld id="{332CFCE1-CB4D-4823-886F-E8A6D2798E35}" type="slidenum">
              <a:rPr lang="hu-HU" smtClean="0"/>
              <a:t>10</a:t>
            </a:fld>
            <a:endParaRPr lang="hu-HU"/>
          </a:p>
        </p:txBody>
      </p:sp>
    </p:spTree>
    <p:extLst>
      <p:ext uri="{BB962C8B-B14F-4D97-AF65-F5344CB8AC3E}">
        <p14:creationId xmlns:p14="http://schemas.microsoft.com/office/powerpoint/2010/main" val="3272053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332CFCE1-CB4D-4823-886F-E8A6D2798E35}" type="slidenum">
              <a:rPr lang="hu-HU" smtClean="0"/>
              <a:t>11</a:t>
            </a:fld>
            <a:endParaRPr lang="hu-HU"/>
          </a:p>
        </p:txBody>
      </p:sp>
    </p:spTree>
    <p:extLst>
      <p:ext uri="{BB962C8B-B14F-4D97-AF65-F5344CB8AC3E}">
        <p14:creationId xmlns:p14="http://schemas.microsoft.com/office/powerpoint/2010/main" val="1934832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332CFCE1-CB4D-4823-886F-E8A6D2798E35}" type="slidenum">
              <a:rPr lang="hu-HU" smtClean="0"/>
              <a:t>16</a:t>
            </a:fld>
            <a:endParaRPr lang="hu-HU"/>
          </a:p>
        </p:txBody>
      </p:sp>
    </p:spTree>
    <p:extLst>
      <p:ext uri="{BB962C8B-B14F-4D97-AF65-F5344CB8AC3E}">
        <p14:creationId xmlns:p14="http://schemas.microsoft.com/office/powerpoint/2010/main" val="312581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p>
        </p:txBody>
      </p:sp>
      <p:sp>
        <p:nvSpPr>
          <p:cNvPr id="4" name="Dátum helye 3"/>
          <p:cNvSpPr>
            <a:spLocks noGrp="1"/>
          </p:cNvSpPr>
          <p:nvPr>
            <p:ph type="dt" sz="half" idx="10"/>
          </p:nvPr>
        </p:nvSpPr>
        <p:spPr/>
        <p:txBody>
          <a:bodyPr/>
          <a:lstStyle/>
          <a:p>
            <a:fld id="{21E64474-9188-4B09-B6F9-642023EE9B39}" type="datetimeFigureOut">
              <a:rPr lang="hu-HU" smtClean="0"/>
              <a:t>2018. 07. 02.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5BB0013-7497-4C33-8887-051EC736CEF9}" type="slidenum">
              <a:rPr lang="hu-HU" smtClean="0"/>
              <a:t>‹#›</a:t>
            </a:fld>
            <a:endParaRPr lang="hu-HU"/>
          </a:p>
        </p:txBody>
      </p:sp>
    </p:spTree>
    <p:extLst>
      <p:ext uri="{BB962C8B-B14F-4D97-AF65-F5344CB8AC3E}">
        <p14:creationId xmlns:p14="http://schemas.microsoft.com/office/powerpoint/2010/main" val="4213906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21E64474-9188-4B09-B6F9-642023EE9B39}" type="datetimeFigureOut">
              <a:rPr lang="hu-HU" smtClean="0"/>
              <a:t>2018. 07. 02.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5BB0013-7497-4C33-8887-051EC736CEF9}" type="slidenum">
              <a:rPr lang="hu-HU" smtClean="0"/>
              <a:t>‹#›</a:t>
            </a:fld>
            <a:endParaRPr lang="hu-HU"/>
          </a:p>
        </p:txBody>
      </p:sp>
    </p:spTree>
    <p:extLst>
      <p:ext uri="{BB962C8B-B14F-4D97-AF65-F5344CB8AC3E}">
        <p14:creationId xmlns:p14="http://schemas.microsoft.com/office/powerpoint/2010/main" val="969159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21E64474-9188-4B09-B6F9-642023EE9B39}" type="datetimeFigureOut">
              <a:rPr lang="hu-HU" smtClean="0"/>
              <a:t>2018. 07. 02.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5BB0013-7497-4C33-8887-051EC736CEF9}" type="slidenum">
              <a:rPr lang="hu-HU" smtClean="0"/>
              <a:t>‹#›</a:t>
            </a:fld>
            <a:endParaRPr lang="hu-HU"/>
          </a:p>
        </p:txBody>
      </p:sp>
    </p:spTree>
    <p:extLst>
      <p:ext uri="{BB962C8B-B14F-4D97-AF65-F5344CB8AC3E}">
        <p14:creationId xmlns:p14="http://schemas.microsoft.com/office/powerpoint/2010/main" val="37473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Összehasonlítás">
    <p:spTree>
      <p:nvGrpSpPr>
        <p:cNvPr id="1" name=""/>
        <p:cNvGrpSpPr/>
        <p:nvPr/>
      </p:nvGrpSpPr>
      <p:grpSpPr>
        <a:xfrm>
          <a:off x="0" y="0"/>
          <a:ext cx="0" cy="0"/>
          <a:chOff x="0" y="0"/>
          <a:chExt cx="0" cy="0"/>
        </a:xfrm>
      </p:grpSpPr>
      <p:grpSp>
        <p:nvGrpSpPr>
          <p:cNvPr id="10" name="Csoportba foglalás 9"/>
          <p:cNvGrpSpPr/>
          <p:nvPr userDrawn="1"/>
        </p:nvGrpSpPr>
        <p:grpSpPr>
          <a:xfrm>
            <a:off x="0" y="6309320"/>
            <a:ext cx="9144000" cy="548680"/>
            <a:chOff x="0" y="6309320"/>
            <a:chExt cx="9144000" cy="548680"/>
          </a:xfrm>
        </p:grpSpPr>
        <p:pic>
          <p:nvPicPr>
            <p:cNvPr id="11" name="Picture 2"/>
            <p:cNvPicPr>
              <a:picLocks noChangeAspect="1" noChangeArrowheads="1"/>
            </p:cNvPicPr>
            <p:nvPr userDrawn="1"/>
          </p:nvPicPr>
          <p:blipFill>
            <a:blip r:embed="rId2" cstate="print">
              <a:duotone>
                <a:schemeClr val="accent1">
                  <a:shade val="45000"/>
                  <a:satMod val="135000"/>
                </a:schemeClr>
                <a:prstClr val="white"/>
              </a:duotone>
              <a:lum contrast="5000"/>
            </a:blip>
            <a:srcRect l="4101" t="81660" r="25000" b="10667"/>
            <a:stretch>
              <a:fillRect/>
            </a:stretch>
          </p:blipFill>
          <p:spPr bwMode="auto">
            <a:xfrm>
              <a:off x="0" y="6309320"/>
              <a:ext cx="9144000" cy="548680"/>
            </a:xfrm>
            <a:prstGeom prst="rect">
              <a:avLst/>
            </a:prstGeom>
            <a:ln>
              <a:noFill/>
            </a:ln>
            <a:effectLst>
              <a:outerShdw blurRad="190500" algn="tl" rotWithShape="0">
                <a:srgbClr val="000000">
                  <a:alpha val="70000"/>
                </a:srgbClr>
              </a:outerShdw>
            </a:effectLst>
          </p:spPr>
        </p:pic>
        <p:sp>
          <p:nvSpPr>
            <p:cNvPr id="12" name="Téglalap 11"/>
            <p:cNvSpPr/>
            <p:nvPr userDrawn="1"/>
          </p:nvSpPr>
          <p:spPr>
            <a:xfrm>
              <a:off x="0" y="6309320"/>
              <a:ext cx="9144000" cy="548680"/>
            </a:xfrm>
            <a:prstGeom prst="rect">
              <a:avLst/>
            </a:prstGeom>
            <a:gradFill>
              <a:gsLst>
                <a:gs pos="56000">
                  <a:schemeClr val="tx2">
                    <a:alpha val="0"/>
                  </a:schemeClr>
                </a:gs>
                <a:gs pos="100000">
                  <a:schemeClr val="tx2">
                    <a:lumMod val="20000"/>
                    <a:lumOff val="80000"/>
                    <a:alpha val="25000"/>
                  </a:schemeClr>
                </a:gs>
                <a:gs pos="0">
                  <a:schemeClr val="tx2">
                    <a:lumMod val="50000"/>
                  </a:schemeClr>
                </a:gs>
              </a:gsLst>
              <a:lin ang="10800000" scaled="0"/>
            </a:gra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3" name="Egyenes összekötő 12"/>
            <p:cNvCxnSpPr/>
            <p:nvPr userDrawn="1"/>
          </p:nvCxnSpPr>
          <p:spPr>
            <a:xfrm>
              <a:off x="0" y="6309320"/>
              <a:ext cx="9144000" cy="0"/>
            </a:xfrm>
            <a:prstGeom prst="line">
              <a:avLst/>
            </a:prstGeom>
            <a:ln w="31750">
              <a:solidFill>
                <a:schemeClr val="bg1">
                  <a:lumMod val="65000"/>
                </a:schemeClr>
              </a:solidFill>
            </a:ln>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
          <p:nvSpPr>
            <p:cNvPr id="14" name="Téglalap 13"/>
            <p:cNvSpPr/>
            <p:nvPr userDrawn="1"/>
          </p:nvSpPr>
          <p:spPr>
            <a:xfrm>
              <a:off x="0" y="6381328"/>
              <a:ext cx="9144000" cy="476672"/>
            </a:xfrm>
            <a:prstGeom prst="rect">
              <a:avLst/>
            </a:prstGeom>
            <a:gradFill flip="none" rotWithShape="1">
              <a:gsLst>
                <a:gs pos="100000">
                  <a:srgbClr val="091625"/>
                </a:gs>
                <a:gs pos="0">
                  <a:schemeClr val="tx2">
                    <a:lumMod val="50000"/>
                    <a:alpha val="0"/>
                  </a:schemeClr>
                </a:gs>
              </a:gsLst>
              <a:lin ang="525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5" name="Picture 2" descr="http://upload.wikimedia.org/wikipedia/commons/thumb/c/c6/Flag_of_Hungary_with_arms_(state).svg/800px-Flag_of_Hungary_with_arms_(state).svg.png"/>
            <p:cNvPicPr>
              <a:picLocks noChangeAspect="1" noChangeArrowheads="1"/>
            </p:cNvPicPr>
            <p:nvPr userDrawn="1"/>
          </p:nvPicPr>
          <p:blipFill>
            <a:blip r:embed="rId3" cstate="print"/>
            <a:srcRect l="10609" r="12117"/>
            <a:stretch>
              <a:fillRect/>
            </a:stretch>
          </p:blipFill>
          <p:spPr bwMode="auto">
            <a:xfrm>
              <a:off x="179512" y="6426000"/>
              <a:ext cx="504056" cy="326154"/>
            </a:xfrm>
            <a:prstGeom prst="rect">
              <a:avLst/>
            </a:prstGeom>
            <a:ln>
              <a:noFill/>
            </a:ln>
            <a:effectLst>
              <a:outerShdw blurRad="190500" algn="tl" rotWithShape="0">
                <a:srgbClr val="000000">
                  <a:alpha val="70000"/>
                </a:srgbClr>
              </a:outerShdw>
            </a:effectLst>
          </p:spPr>
        </p:pic>
      </p:grpSp>
      <p:sp>
        <p:nvSpPr>
          <p:cNvPr id="2" name="Cím 1"/>
          <p:cNvSpPr>
            <a:spLocks noGrp="1"/>
          </p:cNvSpPr>
          <p:nvPr>
            <p:ph type="title"/>
          </p:nvPr>
        </p:nvSpPr>
        <p:spPr>
          <a:xfrm>
            <a:off x="-21771" y="116632"/>
            <a:ext cx="9165771" cy="720080"/>
          </a:xfrm>
        </p:spPr>
        <p:txBody>
          <a:bodyPr>
            <a:normAutofit/>
          </a:bodyPr>
          <a:lstStyle>
            <a:lvl1pPr>
              <a:defRPr sz="2600" b="1">
                <a:latin typeface="Segoe UI" pitchFamily="34" charset="0"/>
                <a:ea typeface="Segoe UI" pitchFamily="34" charset="0"/>
                <a:cs typeface="Segoe UI" pitchFamily="34" charset="0"/>
              </a:defRPr>
            </a:lvl1pPr>
          </a:lstStyle>
          <a:p>
            <a:r>
              <a:rPr lang="x-none"/>
              <a:t>Mintacím szerkesztése</a:t>
            </a:r>
          </a:p>
        </p:txBody>
      </p:sp>
      <p:sp>
        <p:nvSpPr>
          <p:cNvPr id="3" name="Szöveg helye 2"/>
          <p:cNvSpPr>
            <a:spLocks noGrp="1"/>
          </p:cNvSpPr>
          <p:nvPr>
            <p:ph type="body" idx="1"/>
          </p:nvPr>
        </p:nvSpPr>
        <p:spPr>
          <a:xfrm>
            <a:off x="0" y="908720"/>
            <a:ext cx="9144000" cy="360040"/>
          </a:xfrm>
        </p:spPr>
        <p:txBody>
          <a:bodyPr anchor="ctr">
            <a:normAutofit/>
          </a:bodyPr>
          <a:lstStyle>
            <a:lvl1pPr marL="0" indent="0" algn="ctr">
              <a:buNone/>
              <a:defRPr sz="1400" b="0">
                <a:latin typeface="Segoe UI Ligh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Mintaszöveg szerkesztése</a:t>
            </a:r>
          </a:p>
        </p:txBody>
      </p:sp>
      <p:sp>
        <p:nvSpPr>
          <p:cNvPr id="4" name="Tartalom helye 3"/>
          <p:cNvSpPr>
            <a:spLocks noGrp="1"/>
          </p:cNvSpPr>
          <p:nvPr>
            <p:ph sz="half" idx="2"/>
          </p:nvPr>
        </p:nvSpPr>
        <p:spPr>
          <a:xfrm>
            <a:off x="457200" y="1628801"/>
            <a:ext cx="8219256" cy="4248472"/>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Mintaszöveg szerkesztése</a:t>
            </a:r>
          </a:p>
        </p:txBody>
      </p:sp>
      <p:sp>
        <p:nvSpPr>
          <p:cNvPr id="5" name="Dátum helye 4"/>
          <p:cNvSpPr>
            <a:spLocks noGrp="1"/>
          </p:cNvSpPr>
          <p:nvPr>
            <p:ph type="dt" sz="half" idx="10"/>
          </p:nvPr>
        </p:nvSpPr>
        <p:spPr/>
        <p:txBody>
          <a:bodyPr/>
          <a:lstStyle/>
          <a:p>
            <a:endParaRPr lang="x-none"/>
          </a:p>
        </p:txBody>
      </p:sp>
      <p:sp>
        <p:nvSpPr>
          <p:cNvPr id="6" name="Élőláb helye 5"/>
          <p:cNvSpPr>
            <a:spLocks noGrp="1"/>
          </p:cNvSpPr>
          <p:nvPr>
            <p:ph type="ftr" sz="quarter" idx="11"/>
          </p:nvPr>
        </p:nvSpPr>
        <p:spPr/>
        <p:txBody>
          <a:bodyPr/>
          <a:lstStyle/>
          <a:p>
            <a:endParaRPr lang="x-none"/>
          </a:p>
        </p:txBody>
      </p:sp>
      <p:sp>
        <p:nvSpPr>
          <p:cNvPr id="7" name="Dia számának helye 6"/>
          <p:cNvSpPr>
            <a:spLocks noGrp="1"/>
          </p:cNvSpPr>
          <p:nvPr>
            <p:ph type="sldNum" sz="quarter" idx="12"/>
          </p:nvPr>
        </p:nvSpPr>
        <p:spPr>
          <a:xfrm>
            <a:off x="6876256" y="6406514"/>
            <a:ext cx="2133600" cy="365125"/>
          </a:xfrm>
        </p:spPr>
        <p:txBody>
          <a:bodyPr/>
          <a:lstStyle>
            <a:lvl1pPr>
              <a:defRPr b="1"/>
            </a:lvl1pPr>
          </a:lstStyle>
          <a:p>
            <a:fld id="{C7A22EB2-0342-4DD7-941B-0EE5FE384140}" type="slidenum">
              <a:rPr lang="x-none" smtClean="0"/>
              <a:pPr/>
              <a:t>‹#›</a:t>
            </a:fld>
            <a:endParaRPr lang="x-none"/>
          </a:p>
        </p:txBody>
      </p:sp>
    </p:spTree>
    <p:extLst>
      <p:ext uri="{BB962C8B-B14F-4D97-AF65-F5344CB8AC3E}">
        <p14:creationId xmlns:p14="http://schemas.microsoft.com/office/powerpoint/2010/main" val="249227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Összehasonlítás">
    <p:spTree>
      <p:nvGrpSpPr>
        <p:cNvPr id="1" name=""/>
        <p:cNvGrpSpPr/>
        <p:nvPr/>
      </p:nvGrpSpPr>
      <p:grpSpPr>
        <a:xfrm>
          <a:off x="0" y="0"/>
          <a:ext cx="0" cy="0"/>
          <a:chOff x="0" y="0"/>
          <a:chExt cx="0" cy="0"/>
        </a:xfrm>
      </p:grpSpPr>
      <p:grpSp>
        <p:nvGrpSpPr>
          <p:cNvPr id="10" name="Csoportba foglalás 9"/>
          <p:cNvGrpSpPr/>
          <p:nvPr userDrawn="1"/>
        </p:nvGrpSpPr>
        <p:grpSpPr>
          <a:xfrm>
            <a:off x="0" y="6309320"/>
            <a:ext cx="9144000" cy="548680"/>
            <a:chOff x="0" y="6309320"/>
            <a:chExt cx="9144000" cy="548680"/>
          </a:xfrm>
        </p:grpSpPr>
        <p:pic>
          <p:nvPicPr>
            <p:cNvPr id="11" name="Picture 2"/>
            <p:cNvPicPr>
              <a:picLocks noChangeAspect="1" noChangeArrowheads="1"/>
            </p:cNvPicPr>
            <p:nvPr userDrawn="1"/>
          </p:nvPicPr>
          <p:blipFill>
            <a:blip r:embed="rId2" cstate="print">
              <a:duotone>
                <a:schemeClr val="accent1">
                  <a:shade val="45000"/>
                  <a:satMod val="135000"/>
                </a:schemeClr>
                <a:prstClr val="white"/>
              </a:duotone>
              <a:lum contrast="5000"/>
            </a:blip>
            <a:srcRect l="4101" t="81660" r="25000" b="10667"/>
            <a:stretch>
              <a:fillRect/>
            </a:stretch>
          </p:blipFill>
          <p:spPr bwMode="auto">
            <a:xfrm>
              <a:off x="0" y="6309320"/>
              <a:ext cx="9144000" cy="548680"/>
            </a:xfrm>
            <a:prstGeom prst="rect">
              <a:avLst/>
            </a:prstGeom>
            <a:ln>
              <a:noFill/>
            </a:ln>
            <a:effectLst>
              <a:outerShdw blurRad="190500" algn="tl" rotWithShape="0">
                <a:srgbClr val="000000">
                  <a:alpha val="70000"/>
                </a:srgbClr>
              </a:outerShdw>
            </a:effectLst>
          </p:spPr>
        </p:pic>
        <p:sp>
          <p:nvSpPr>
            <p:cNvPr id="12" name="Téglalap 11"/>
            <p:cNvSpPr/>
            <p:nvPr userDrawn="1"/>
          </p:nvSpPr>
          <p:spPr>
            <a:xfrm>
              <a:off x="0" y="6309320"/>
              <a:ext cx="9144000" cy="548680"/>
            </a:xfrm>
            <a:prstGeom prst="rect">
              <a:avLst/>
            </a:prstGeom>
            <a:gradFill>
              <a:gsLst>
                <a:gs pos="56000">
                  <a:schemeClr val="tx2">
                    <a:alpha val="0"/>
                  </a:schemeClr>
                </a:gs>
                <a:gs pos="100000">
                  <a:schemeClr val="tx2">
                    <a:lumMod val="20000"/>
                    <a:lumOff val="80000"/>
                    <a:alpha val="25000"/>
                  </a:schemeClr>
                </a:gs>
                <a:gs pos="0">
                  <a:schemeClr val="tx2">
                    <a:lumMod val="50000"/>
                  </a:schemeClr>
                </a:gs>
              </a:gsLst>
              <a:lin ang="10800000" scaled="0"/>
            </a:gra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3" name="Egyenes összekötő 12"/>
            <p:cNvCxnSpPr/>
            <p:nvPr userDrawn="1"/>
          </p:nvCxnSpPr>
          <p:spPr>
            <a:xfrm>
              <a:off x="0" y="6309320"/>
              <a:ext cx="9144000" cy="0"/>
            </a:xfrm>
            <a:prstGeom prst="line">
              <a:avLst/>
            </a:prstGeom>
            <a:ln w="31750">
              <a:solidFill>
                <a:schemeClr val="bg1">
                  <a:lumMod val="65000"/>
                </a:schemeClr>
              </a:solidFill>
            </a:ln>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
          <p:nvSpPr>
            <p:cNvPr id="14" name="Téglalap 13"/>
            <p:cNvSpPr/>
            <p:nvPr userDrawn="1"/>
          </p:nvSpPr>
          <p:spPr>
            <a:xfrm>
              <a:off x="0" y="6381328"/>
              <a:ext cx="9144000" cy="476672"/>
            </a:xfrm>
            <a:prstGeom prst="rect">
              <a:avLst/>
            </a:prstGeom>
            <a:gradFill flip="none" rotWithShape="1">
              <a:gsLst>
                <a:gs pos="100000">
                  <a:srgbClr val="091625"/>
                </a:gs>
                <a:gs pos="0">
                  <a:schemeClr val="tx2">
                    <a:lumMod val="50000"/>
                    <a:alpha val="0"/>
                  </a:schemeClr>
                </a:gs>
              </a:gsLst>
              <a:lin ang="525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5" name="Picture 2" descr="http://upload.wikimedia.org/wikipedia/commons/thumb/c/c6/Flag_of_Hungary_with_arms_(state).svg/800px-Flag_of_Hungary_with_arms_(state).svg.png"/>
            <p:cNvPicPr>
              <a:picLocks noChangeAspect="1" noChangeArrowheads="1"/>
            </p:cNvPicPr>
            <p:nvPr userDrawn="1"/>
          </p:nvPicPr>
          <p:blipFill>
            <a:blip r:embed="rId3" cstate="print"/>
            <a:srcRect l="10609" r="12117"/>
            <a:stretch>
              <a:fillRect/>
            </a:stretch>
          </p:blipFill>
          <p:spPr bwMode="auto">
            <a:xfrm>
              <a:off x="179512" y="6426000"/>
              <a:ext cx="504056" cy="326154"/>
            </a:xfrm>
            <a:prstGeom prst="rect">
              <a:avLst/>
            </a:prstGeom>
            <a:ln>
              <a:noFill/>
            </a:ln>
            <a:effectLst>
              <a:outerShdw blurRad="190500" algn="tl" rotWithShape="0">
                <a:srgbClr val="000000">
                  <a:alpha val="70000"/>
                </a:srgbClr>
              </a:outerShdw>
            </a:effectLst>
          </p:spPr>
        </p:pic>
      </p:grpSp>
      <p:sp>
        <p:nvSpPr>
          <p:cNvPr id="2" name="Cím 1"/>
          <p:cNvSpPr>
            <a:spLocks noGrp="1"/>
          </p:cNvSpPr>
          <p:nvPr>
            <p:ph type="title"/>
          </p:nvPr>
        </p:nvSpPr>
        <p:spPr>
          <a:xfrm>
            <a:off x="-21771" y="116632"/>
            <a:ext cx="9165771" cy="720080"/>
          </a:xfrm>
        </p:spPr>
        <p:txBody>
          <a:bodyPr>
            <a:normAutofit/>
          </a:bodyPr>
          <a:lstStyle>
            <a:lvl1pPr>
              <a:defRPr sz="2600" b="1">
                <a:latin typeface="Segoe UI" pitchFamily="34" charset="0"/>
                <a:ea typeface="Segoe UI" pitchFamily="34" charset="0"/>
                <a:cs typeface="Segoe UI" pitchFamily="34" charset="0"/>
              </a:defRPr>
            </a:lvl1pPr>
          </a:lstStyle>
          <a:p>
            <a:r>
              <a:rPr lang="x-none"/>
              <a:t>Mintacím szerkesztése</a:t>
            </a:r>
          </a:p>
        </p:txBody>
      </p:sp>
      <p:sp>
        <p:nvSpPr>
          <p:cNvPr id="3" name="Szöveg helye 2"/>
          <p:cNvSpPr>
            <a:spLocks noGrp="1"/>
          </p:cNvSpPr>
          <p:nvPr>
            <p:ph type="body" idx="1"/>
          </p:nvPr>
        </p:nvSpPr>
        <p:spPr>
          <a:xfrm>
            <a:off x="0" y="908720"/>
            <a:ext cx="9144000" cy="360040"/>
          </a:xfrm>
        </p:spPr>
        <p:txBody>
          <a:bodyPr anchor="ctr">
            <a:normAutofit/>
          </a:bodyPr>
          <a:lstStyle>
            <a:lvl1pPr marL="0" indent="0" algn="ctr">
              <a:buNone/>
              <a:defRPr sz="1400" b="0">
                <a:latin typeface="Segoe UI Ligh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Mintaszöveg szerkesztése</a:t>
            </a:r>
          </a:p>
        </p:txBody>
      </p:sp>
      <p:sp>
        <p:nvSpPr>
          <p:cNvPr id="4" name="Tartalom helye 3"/>
          <p:cNvSpPr>
            <a:spLocks noGrp="1"/>
          </p:cNvSpPr>
          <p:nvPr>
            <p:ph sz="half" idx="2"/>
          </p:nvPr>
        </p:nvSpPr>
        <p:spPr>
          <a:xfrm>
            <a:off x="457200" y="1628801"/>
            <a:ext cx="8219256" cy="4248472"/>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Mintaszöveg szerkesztése</a:t>
            </a:r>
          </a:p>
        </p:txBody>
      </p:sp>
      <p:sp>
        <p:nvSpPr>
          <p:cNvPr id="5" name="Dátum helye 4"/>
          <p:cNvSpPr>
            <a:spLocks noGrp="1"/>
          </p:cNvSpPr>
          <p:nvPr>
            <p:ph type="dt" sz="half" idx="10"/>
          </p:nvPr>
        </p:nvSpPr>
        <p:spPr/>
        <p:txBody>
          <a:bodyPr/>
          <a:lstStyle/>
          <a:p>
            <a:endParaRPr lang="x-none"/>
          </a:p>
        </p:txBody>
      </p:sp>
      <p:sp>
        <p:nvSpPr>
          <p:cNvPr id="6" name="Élőláb helye 5"/>
          <p:cNvSpPr>
            <a:spLocks noGrp="1"/>
          </p:cNvSpPr>
          <p:nvPr>
            <p:ph type="ftr" sz="quarter" idx="11"/>
          </p:nvPr>
        </p:nvSpPr>
        <p:spPr/>
        <p:txBody>
          <a:bodyPr/>
          <a:lstStyle/>
          <a:p>
            <a:endParaRPr lang="x-none"/>
          </a:p>
        </p:txBody>
      </p:sp>
      <p:sp>
        <p:nvSpPr>
          <p:cNvPr id="7" name="Dia számának helye 6"/>
          <p:cNvSpPr>
            <a:spLocks noGrp="1"/>
          </p:cNvSpPr>
          <p:nvPr>
            <p:ph type="sldNum" sz="quarter" idx="12"/>
          </p:nvPr>
        </p:nvSpPr>
        <p:spPr>
          <a:xfrm>
            <a:off x="6876256" y="6406514"/>
            <a:ext cx="2133600" cy="365125"/>
          </a:xfrm>
        </p:spPr>
        <p:txBody>
          <a:bodyPr/>
          <a:lstStyle>
            <a:lvl1pPr>
              <a:defRPr b="1"/>
            </a:lvl1pPr>
          </a:lstStyle>
          <a:p>
            <a:fld id="{C7A22EB2-0342-4DD7-941B-0EE5FE384140}" type="slidenum">
              <a:rPr lang="x-none" smtClean="0"/>
              <a:pPr/>
              <a:t>‹#›</a:t>
            </a:fld>
            <a:endParaRPr lang="x-none"/>
          </a:p>
        </p:txBody>
      </p:sp>
    </p:spTree>
    <p:extLst>
      <p:ext uri="{BB962C8B-B14F-4D97-AF65-F5344CB8AC3E}">
        <p14:creationId xmlns:p14="http://schemas.microsoft.com/office/powerpoint/2010/main" val="72087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Összehasonlítás">
    <p:spTree>
      <p:nvGrpSpPr>
        <p:cNvPr id="1" name=""/>
        <p:cNvGrpSpPr/>
        <p:nvPr/>
      </p:nvGrpSpPr>
      <p:grpSpPr>
        <a:xfrm>
          <a:off x="0" y="0"/>
          <a:ext cx="0" cy="0"/>
          <a:chOff x="0" y="0"/>
          <a:chExt cx="0" cy="0"/>
        </a:xfrm>
      </p:grpSpPr>
      <p:grpSp>
        <p:nvGrpSpPr>
          <p:cNvPr id="10" name="Csoportba foglalás 9"/>
          <p:cNvGrpSpPr/>
          <p:nvPr userDrawn="1"/>
        </p:nvGrpSpPr>
        <p:grpSpPr>
          <a:xfrm>
            <a:off x="0" y="6309320"/>
            <a:ext cx="9144000" cy="548680"/>
            <a:chOff x="0" y="6309320"/>
            <a:chExt cx="9144000" cy="548680"/>
          </a:xfrm>
        </p:grpSpPr>
        <p:pic>
          <p:nvPicPr>
            <p:cNvPr id="11" name="Picture 2"/>
            <p:cNvPicPr>
              <a:picLocks noChangeAspect="1" noChangeArrowheads="1"/>
            </p:cNvPicPr>
            <p:nvPr userDrawn="1"/>
          </p:nvPicPr>
          <p:blipFill>
            <a:blip r:embed="rId2" cstate="print">
              <a:duotone>
                <a:schemeClr val="accent1">
                  <a:shade val="45000"/>
                  <a:satMod val="135000"/>
                </a:schemeClr>
                <a:prstClr val="white"/>
              </a:duotone>
              <a:lum contrast="5000"/>
            </a:blip>
            <a:srcRect l="4101" t="81660" r="25000" b="10667"/>
            <a:stretch>
              <a:fillRect/>
            </a:stretch>
          </p:blipFill>
          <p:spPr bwMode="auto">
            <a:xfrm>
              <a:off x="0" y="6309320"/>
              <a:ext cx="9144000" cy="548680"/>
            </a:xfrm>
            <a:prstGeom prst="rect">
              <a:avLst/>
            </a:prstGeom>
            <a:ln>
              <a:noFill/>
            </a:ln>
            <a:effectLst>
              <a:outerShdw blurRad="190500" algn="tl" rotWithShape="0">
                <a:srgbClr val="000000">
                  <a:alpha val="70000"/>
                </a:srgbClr>
              </a:outerShdw>
            </a:effectLst>
          </p:spPr>
        </p:pic>
        <p:sp>
          <p:nvSpPr>
            <p:cNvPr id="12" name="Téglalap 11"/>
            <p:cNvSpPr/>
            <p:nvPr userDrawn="1"/>
          </p:nvSpPr>
          <p:spPr>
            <a:xfrm>
              <a:off x="0" y="6309320"/>
              <a:ext cx="9144000" cy="548680"/>
            </a:xfrm>
            <a:prstGeom prst="rect">
              <a:avLst/>
            </a:prstGeom>
            <a:gradFill>
              <a:gsLst>
                <a:gs pos="56000">
                  <a:schemeClr val="tx2">
                    <a:alpha val="0"/>
                  </a:schemeClr>
                </a:gs>
                <a:gs pos="100000">
                  <a:schemeClr val="tx2">
                    <a:lumMod val="20000"/>
                    <a:lumOff val="80000"/>
                    <a:alpha val="25000"/>
                  </a:schemeClr>
                </a:gs>
                <a:gs pos="0">
                  <a:schemeClr val="tx2">
                    <a:lumMod val="50000"/>
                  </a:schemeClr>
                </a:gs>
              </a:gsLst>
              <a:lin ang="10800000" scaled="0"/>
            </a:gra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cxnSp>
          <p:nvCxnSpPr>
            <p:cNvPr id="13" name="Egyenes összekötő 12"/>
            <p:cNvCxnSpPr/>
            <p:nvPr userDrawn="1"/>
          </p:nvCxnSpPr>
          <p:spPr>
            <a:xfrm>
              <a:off x="0" y="6309320"/>
              <a:ext cx="9144000" cy="0"/>
            </a:xfrm>
            <a:prstGeom prst="line">
              <a:avLst/>
            </a:prstGeom>
            <a:ln w="31750">
              <a:solidFill>
                <a:schemeClr val="bg1">
                  <a:lumMod val="65000"/>
                </a:schemeClr>
              </a:solidFill>
            </a:ln>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
          <p:nvSpPr>
            <p:cNvPr id="14" name="Téglalap 13"/>
            <p:cNvSpPr/>
            <p:nvPr userDrawn="1"/>
          </p:nvSpPr>
          <p:spPr>
            <a:xfrm>
              <a:off x="0" y="6381328"/>
              <a:ext cx="9144000" cy="476672"/>
            </a:xfrm>
            <a:prstGeom prst="rect">
              <a:avLst/>
            </a:prstGeom>
            <a:gradFill flip="none" rotWithShape="1">
              <a:gsLst>
                <a:gs pos="100000">
                  <a:srgbClr val="091625"/>
                </a:gs>
                <a:gs pos="0">
                  <a:schemeClr val="tx2">
                    <a:lumMod val="50000"/>
                    <a:alpha val="0"/>
                  </a:schemeClr>
                </a:gs>
              </a:gsLst>
              <a:lin ang="525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pic>
          <p:nvPicPr>
            <p:cNvPr id="15" name="Picture 2" descr="http://upload.wikimedia.org/wikipedia/commons/thumb/c/c6/Flag_of_Hungary_with_arms_(state).svg/800px-Flag_of_Hungary_with_arms_(state).svg.png"/>
            <p:cNvPicPr>
              <a:picLocks noChangeAspect="1" noChangeArrowheads="1"/>
            </p:cNvPicPr>
            <p:nvPr userDrawn="1"/>
          </p:nvPicPr>
          <p:blipFill>
            <a:blip r:embed="rId3" cstate="print"/>
            <a:srcRect l="10609" r="12117"/>
            <a:stretch>
              <a:fillRect/>
            </a:stretch>
          </p:blipFill>
          <p:spPr bwMode="auto">
            <a:xfrm>
              <a:off x="179512" y="6426000"/>
              <a:ext cx="504056" cy="326154"/>
            </a:xfrm>
            <a:prstGeom prst="rect">
              <a:avLst/>
            </a:prstGeom>
            <a:ln>
              <a:noFill/>
            </a:ln>
            <a:effectLst>
              <a:outerShdw blurRad="190500" algn="tl" rotWithShape="0">
                <a:srgbClr val="000000">
                  <a:alpha val="70000"/>
                </a:srgbClr>
              </a:outerShdw>
            </a:effectLst>
          </p:spPr>
        </p:pic>
      </p:grpSp>
      <p:sp>
        <p:nvSpPr>
          <p:cNvPr id="2" name="Cím 1"/>
          <p:cNvSpPr>
            <a:spLocks noGrp="1"/>
          </p:cNvSpPr>
          <p:nvPr>
            <p:ph type="title"/>
          </p:nvPr>
        </p:nvSpPr>
        <p:spPr>
          <a:xfrm>
            <a:off x="-21771" y="116632"/>
            <a:ext cx="9165771" cy="720080"/>
          </a:xfrm>
        </p:spPr>
        <p:txBody>
          <a:bodyPr>
            <a:normAutofit/>
          </a:bodyPr>
          <a:lstStyle>
            <a:lvl1pPr>
              <a:defRPr sz="2600" b="1">
                <a:latin typeface="Segoe UI" pitchFamily="34" charset="0"/>
                <a:ea typeface="Segoe UI" pitchFamily="34" charset="0"/>
                <a:cs typeface="Segoe UI" pitchFamily="34" charset="0"/>
              </a:defRPr>
            </a:lvl1pPr>
          </a:lstStyle>
          <a:p>
            <a:r>
              <a:rPr lang="x-none"/>
              <a:t>Mintacím szerkesztése</a:t>
            </a:r>
          </a:p>
        </p:txBody>
      </p:sp>
      <p:sp>
        <p:nvSpPr>
          <p:cNvPr id="3" name="Szöveg helye 2"/>
          <p:cNvSpPr>
            <a:spLocks noGrp="1"/>
          </p:cNvSpPr>
          <p:nvPr>
            <p:ph type="body" idx="1"/>
          </p:nvPr>
        </p:nvSpPr>
        <p:spPr>
          <a:xfrm>
            <a:off x="0" y="908720"/>
            <a:ext cx="9144000" cy="360040"/>
          </a:xfrm>
        </p:spPr>
        <p:txBody>
          <a:bodyPr anchor="ctr">
            <a:normAutofit/>
          </a:bodyPr>
          <a:lstStyle>
            <a:lvl1pPr marL="0" indent="0" algn="ctr">
              <a:buNone/>
              <a:defRPr sz="1400" b="0">
                <a:latin typeface="Segoe UI Ligh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Mintaszöveg szerkesztése</a:t>
            </a:r>
          </a:p>
        </p:txBody>
      </p:sp>
      <p:sp>
        <p:nvSpPr>
          <p:cNvPr id="4" name="Tartalom helye 3"/>
          <p:cNvSpPr>
            <a:spLocks noGrp="1"/>
          </p:cNvSpPr>
          <p:nvPr>
            <p:ph sz="half" idx="2"/>
          </p:nvPr>
        </p:nvSpPr>
        <p:spPr>
          <a:xfrm>
            <a:off x="457200" y="1628801"/>
            <a:ext cx="8219256" cy="4248472"/>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Mintaszöveg szerkesztése</a:t>
            </a:r>
          </a:p>
        </p:txBody>
      </p:sp>
      <p:sp>
        <p:nvSpPr>
          <p:cNvPr id="5" name="Dátum helye 4"/>
          <p:cNvSpPr>
            <a:spLocks noGrp="1"/>
          </p:cNvSpPr>
          <p:nvPr>
            <p:ph type="dt" sz="half" idx="10"/>
          </p:nvPr>
        </p:nvSpPr>
        <p:spPr/>
        <p:txBody>
          <a:bodyPr/>
          <a:lstStyle/>
          <a:p>
            <a:endParaRPr lang="x-none">
              <a:solidFill>
                <a:prstClr val="black">
                  <a:tint val="75000"/>
                </a:prstClr>
              </a:solidFill>
            </a:endParaRPr>
          </a:p>
        </p:txBody>
      </p:sp>
      <p:sp>
        <p:nvSpPr>
          <p:cNvPr id="6" name="Élőláb helye 5"/>
          <p:cNvSpPr>
            <a:spLocks noGrp="1"/>
          </p:cNvSpPr>
          <p:nvPr>
            <p:ph type="ftr" sz="quarter" idx="11"/>
          </p:nvPr>
        </p:nvSpPr>
        <p:spPr/>
        <p:txBody>
          <a:bodyPr/>
          <a:lstStyle/>
          <a:p>
            <a:endParaRPr lang="x-none">
              <a:solidFill>
                <a:prstClr val="black">
                  <a:tint val="75000"/>
                </a:prstClr>
              </a:solidFill>
            </a:endParaRPr>
          </a:p>
        </p:txBody>
      </p:sp>
      <p:sp>
        <p:nvSpPr>
          <p:cNvPr id="7" name="Dia számának helye 6"/>
          <p:cNvSpPr>
            <a:spLocks noGrp="1"/>
          </p:cNvSpPr>
          <p:nvPr>
            <p:ph type="sldNum" sz="quarter" idx="12"/>
          </p:nvPr>
        </p:nvSpPr>
        <p:spPr>
          <a:xfrm>
            <a:off x="6876256" y="6406514"/>
            <a:ext cx="2133600" cy="365125"/>
          </a:xfrm>
        </p:spPr>
        <p:txBody>
          <a:bodyPr/>
          <a:lstStyle>
            <a:lvl1pPr>
              <a:defRPr b="1"/>
            </a:lvl1pPr>
          </a:lstStyle>
          <a:p>
            <a:fld id="{C7A22EB2-0342-4DD7-941B-0EE5FE384140}"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2895469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Összehasonlítás">
    <p:spTree>
      <p:nvGrpSpPr>
        <p:cNvPr id="1" name=""/>
        <p:cNvGrpSpPr/>
        <p:nvPr/>
      </p:nvGrpSpPr>
      <p:grpSpPr>
        <a:xfrm>
          <a:off x="0" y="0"/>
          <a:ext cx="0" cy="0"/>
          <a:chOff x="0" y="0"/>
          <a:chExt cx="0" cy="0"/>
        </a:xfrm>
      </p:grpSpPr>
      <p:grpSp>
        <p:nvGrpSpPr>
          <p:cNvPr id="10" name="Csoportba foglalás 9"/>
          <p:cNvGrpSpPr/>
          <p:nvPr userDrawn="1"/>
        </p:nvGrpSpPr>
        <p:grpSpPr>
          <a:xfrm>
            <a:off x="0" y="6309320"/>
            <a:ext cx="9144000" cy="548680"/>
            <a:chOff x="0" y="6309320"/>
            <a:chExt cx="9144000" cy="548680"/>
          </a:xfrm>
        </p:grpSpPr>
        <p:pic>
          <p:nvPicPr>
            <p:cNvPr id="11" name="Picture 2"/>
            <p:cNvPicPr>
              <a:picLocks noChangeAspect="1" noChangeArrowheads="1"/>
            </p:cNvPicPr>
            <p:nvPr userDrawn="1"/>
          </p:nvPicPr>
          <p:blipFill>
            <a:blip r:embed="rId2" cstate="print">
              <a:duotone>
                <a:schemeClr val="accent1">
                  <a:shade val="45000"/>
                  <a:satMod val="135000"/>
                </a:schemeClr>
                <a:prstClr val="white"/>
              </a:duotone>
              <a:lum contrast="5000"/>
            </a:blip>
            <a:srcRect l="4101" t="81660" r="25000" b="10667"/>
            <a:stretch>
              <a:fillRect/>
            </a:stretch>
          </p:blipFill>
          <p:spPr bwMode="auto">
            <a:xfrm>
              <a:off x="0" y="6309320"/>
              <a:ext cx="9144000" cy="548680"/>
            </a:xfrm>
            <a:prstGeom prst="rect">
              <a:avLst/>
            </a:prstGeom>
            <a:ln>
              <a:noFill/>
            </a:ln>
            <a:effectLst>
              <a:outerShdw blurRad="190500" algn="tl" rotWithShape="0">
                <a:srgbClr val="000000">
                  <a:alpha val="70000"/>
                </a:srgbClr>
              </a:outerShdw>
            </a:effectLst>
          </p:spPr>
        </p:pic>
        <p:sp>
          <p:nvSpPr>
            <p:cNvPr id="12" name="Téglalap 11"/>
            <p:cNvSpPr/>
            <p:nvPr userDrawn="1"/>
          </p:nvSpPr>
          <p:spPr>
            <a:xfrm>
              <a:off x="0" y="6309320"/>
              <a:ext cx="9144000" cy="548680"/>
            </a:xfrm>
            <a:prstGeom prst="rect">
              <a:avLst/>
            </a:prstGeom>
            <a:gradFill>
              <a:gsLst>
                <a:gs pos="56000">
                  <a:schemeClr val="tx2">
                    <a:alpha val="0"/>
                  </a:schemeClr>
                </a:gs>
                <a:gs pos="100000">
                  <a:schemeClr val="tx2">
                    <a:lumMod val="20000"/>
                    <a:lumOff val="80000"/>
                    <a:alpha val="25000"/>
                  </a:schemeClr>
                </a:gs>
                <a:gs pos="0">
                  <a:schemeClr val="tx2">
                    <a:lumMod val="50000"/>
                  </a:schemeClr>
                </a:gs>
              </a:gsLst>
              <a:lin ang="10800000" scaled="0"/>
            </a:gra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cxnSp>
          <p:nvCxnSpPr>
            <p:cNvPr id="13" name="Egyenes összekötő 12"/>
            <p:cNvCxnSpPr/>
            <p:nvPr userDrawn="1"/>
          </p:nvCxnSpPr>
          <p:spPr>
            <a:xfrm>
              <a:off x="0" y="6309320"/>
              <a:ext cx="9144000" cy="0"/>
            </a:xfrm>
            <a:prstGeom prst="line">
              <a:avLst/>
            </a:prstGeom>
            <a:ln w="31750">
              <a:solidFill>
                <a:schemeClr val="bg1">
                  <a:lumMod val="65000"/>
                </a:schemeClr>
              </a:solidFill>
            </a:ln>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
          <p:nvSpPr>
            <p:cNvPr id="14" name="Téglalap 13"/>
            <p:cNvSpPr/>
            <p:nvPr userDrawn="1"/>
          </p:nvSpPr>
          <p:spPr>
            <a:xfrm>
              <a:off x="0" y="6381328"/>
              <a:ext cx="9144000" cy="476672"/>
            </a:xfrm>
            <a:prstGeom prst="rect">
              <a:avLst/>
            </a:prstGeom>
            <a:gradFill flip="none" rotWithShape="1">
              <a:gsLst>
                <a:gs pos="100000">
                  <a:srgbClr val="091625"/>
                </a:gs>
                <a:gs pos="0">
                  <a:schemeClr val="tx2">
                    <a:lumMod val="50000"/>
                    <a:alpha val="0"/>
                  </a:schemeClr>
                </a:gs>
              </a:gsLst>
              <a:lin ang="525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pic>
          <p:nvPicPr>
            <p:cNvPr id="15" name="Picture 2" descr="http://upload.wikimedia.org/wikipedia/commons/thumb/c/c6/Flag_of_Hungary_with_arms_(state).svg/800px-Flag_of_Hungary_with_arms_(state).svg.png"/>
            <p:cNvPicPr>
              <a:picLocks noChangeAspect="1" noChangeArrowheads="1"/>
            </p:cNvPicPr>
            <p:nvPr userDrawn="1"/>
          </p:nvPicPr>
          <p:blipFill>
            <a:blip r:embed="rId3" cstate="print"/>
            <a:srcRect l="10609" r="12117"/>
            <a:stretch>
              <a:fillRect/>
            </a:stretch>
          </p:blipFill>
          <p:spPr bwMode="auto">
            <a:xfrm>
              <a:off x="179512" y="6426000"/>
              <a:ext cx="504056" cy="326154"/>
            </a:xfrm>
            <a:prstGeom prst="rect">
              <a:avLst/>
            </a:prstGeom>
            <a:ln>
              <a:noFill/>
            </a:ln>
            <a:effectLst>
              <a:outerShdw blurRad="190500" algn="tl" rotWithShape="0">
                <a:srgbClr val="000000">
                  <a:alpha val="70000"/>
                </a:srgbClr>
              </a:outerShdw>
            </a:effectLst>
          </p:spPr>
        </p:pic>
      </p:grpSp>
      <p:sp>
        <p:nvSpPr>
          <p:cNvPr id="2" name="Cím 1"/>
          <p:cNvSpPr>
            <a:spLocks noGrp="1"/>
          </p:cNvSpPr>
          <p:nvPr>
            <p:ph type="title"/>
          </p:nvPr>
        </p:nvSpPr>
        <p:spPr>
          <a:xfrm>
            <a:off x="-21771" y="116632"/>
            <a:ext cx="9165771" cy="720080"/>
          </a:xfrm>
        </p:spPr>
        <p:txBody>
          <a:bodyPr>
            <a:normAutofit/>
          </a:bodyPr>
          <a:lstStyle>
            <a:lvl1pPr>
              <a:defRPr sz="2600" b="1">
                <a:latin typeface="Segoe UI" pitchFamily="34" charset="0"/>
                <a:ea typeface="Segoe UI" pitchFamily="34" charset="0"/>
                <a:cs typeface="Segoe UI" pitchFamily="34" charset="0"/>
              </a:defRPr>
            </a:lvl1pPr>
          </a:lstStyle>
          <a:p>
            <a:r>
              <a:rPr lang="x-none"/>
              <a:t>Mintacím szerkesztése</a:t>
            </a:r>
          </a:p>
        </p:txBody>
      </p:sp>
      <p:sp>
        <p:nvSpPr>
          <p:cNvPr id="3" name="Szöveg helye 2"/>
          <p:cNvSpPr>
            <a:spLocks noGrp="1"/>
          </p:cNvSpPr>
          <p:nvPr>
            <p:ph type="body" idx="1"/>
          </p:nvPr>
        </p:nvSpPr>
        <p:spPr>
          <a:xfrm>
            <a:off x="0" y="908720"/>
            <a:ext cx="9144000" cy="360040"/>
          </a:xfrm>
        </p:spPr>
        <p:txBody>
          <a:bodyPr anchor="ctr">
            <a:normAutofit/>
          </a:bodyPr>
          <a:lstStyle>
            <a:lvl1pPr marL="0" indent="0" algn="ctr">
              <a:buNone/>
              <a:defRPr sz="1400" b="0">
                <a:latin typeface="Segoe UI Ligh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Mintaszöveg szerkesztése</a:t>
            </a:r>
          </a:p>
        </p:txBody>
      </p:sp>
      <p:sp>
        <p:nvSpPr>
          <p:cNvPr id="4" name="Tartalom helye 3"/>
          <p:cNvSpPr>
            <a:spLocks noGrp="1"/>
          </p:cNvSpPr>
          <p:nvPr>
            <p:ph sz="half" idx="2"/>
          </p:nvPr>
        </p:nvSpPr>
        <p:spPr>
          <a:xfrm>
            <a:off x="457200" y="1628801"/>
            <a:ext cx="8219256" cy="4248472"/>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Mintaszöveg szerkesztése</a:t>
            </a:r>
          </a:p>
        </p:txBody>
      </p:sp>
      <p:sp>
        <p:nvSpPr>
          <p:cNvPr id="5" name="Dátum helye 4"/>
          <p:cNvSpPr>
            <a:spLocks noGrp="1"/>
          </p:cNvSpPr>
          <p:nvPr>
            <p:ph type="dt" sz="half" idx="10"/>
          </p:nvPr>
        </p:nvSpPr>
        <p:spPr/>
        <p:txBody>
          <a:bodyPr/>
          <a:lstStyle/>
          <a:p>
            <a:endParaRPr lang="x-none">
              <a:solidFill>
                <a:prstClr val="black">
                  <a:tint val="75000"/>
                </a:prstClr>
              </a:solidFill>
            </a:endParaRPr>
          </a:p>
        </p:txBody>
      </p:sp>
      <p:sp>
        <p:nvSpPr>
          <p:cNvPr id="6" name="Élőláb helye 5"/>
          <p:cNvSpPr>
            <a:spLocks noGrp="1"/>
          </p:cNvSpPr>
          <p:nvPr>
            <p:ph type="ftr" sz="quarter" idx="11"/>
          </p:nvPr>
        </p:nvSpPr>
        <p:spPr/>
        <p:txBody>
          <a:bodyPr/>
          <a:lstStyle/>
          <a:p>
            <a:endParaRPr lang="x-none">
              <a:solidFill>
                <a:prstClr val="black">
                  <a:tint val="75000"/>
                </a:prstClr>
              </a:solidFill>
            </a:endParaRPr>
          </a:p>
        </p:txBody>
      </p:sp>
      <p:sp>
        <p:nvSpPr>
          <p:cNvPr id="7" name="Dia számának helye 6"/>
          <p:cNvSpPr>
            <a:spLocks noGrp="1"/>
          </p:cNvSpPr>
          <p:nvPr>
            <p:ph type="sldNum" sz="quarter" idx="12"/>
          </p:nvPr>
        </p:nvSpPr>
        <p:spPr>
          <a:xfrm>
            <a:off x="6876256" y="6406514"/>
            <a:ext cx="2133600" cy="365125"/>
          </a:xfrm>
        </p:spPr>
        <p:txBody>
          <a:bodyPr/>
          <a:lstStyle>
            <a:lvl1pPr>
              <a:defRPr b="1"/>
            </a:lvl1pPr>
          </a:lstStyle>
          <a:p>
            <a:fld id="{C7A22EB2-0342-4DD7-941B-0EE5FE384140}"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216711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21E64474-9188-4B09-B6F9-642023EE9B39}" type="datetimeFigureOut">
              <a:rPr lang="hu-HU" smtClean="0"/>
              <a:t>2018. 07. 02.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5BB0013-7497-4C33-8887-051EC736CEF9}" type="slidenum">
              <a:rPr lang="hu-HU" smtClean="0"/>
              <a:t>‹#›</a:t>
            </a:fld>
            <a:endParaRPr lang="hu-HU"/>
          </a:p>
        </p:txBody>
      </p:sp>
    </p:spTree>
    <p:extLst>
      <p:ext uri="{BB962C8B-B14F-4D97-AF65-F5344CB8AC3E}">
        <p14:creationId xmlns:p14="http://schemas.microsoft.com/office/powerpoint/2010/main" val="3439525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21E64474-9188-4B09-B6F9-642023EE9B39}" type="datetimeFigureOut">
              <a:rPr lang="hu-HU" smtClean="0"/>
              <a:t>2018. 07. 02.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5BB0013-7497-4C33-8887-051EC736CEF9}" type="slidenum">
              <a:rPr lang="hu-HU" smtClean="0"/>
              <a:t>‹#›</a:t>
            </a:fld>
            <a:endParaRPr lang="hu-HU"/>
          </a:p>
        </p:txBody>
      </p:sp>
    </p:spTree>
    <p:extLst>
      <p:ext uri="{BB962C8B-B14F-4D97-AF65-F5344CB8AC3E}">
        <p14:creationId xmlns:p14="http://schemas.microsoft.com/office/powerpoint/2010/main" val="1568010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21E64474-9188-4B09-B6F9-642023EE9B39}" type="datetimeFigureOut">
              <a:rPr lang="hu-HU" smtClean="0"/>
              <a:t>2018. 07. 02.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5BB0013-7497-4C33-8887-051EC736CEF9}" type="slidenum">
              <a:rPr lang="hu-HU" smtClean="0"/>
              <a:t>‹#›</a:t>
            </a:fld>
            <a:endParaRPr lang="hu-HU"/>
          </a:p>
        </p:txBody>
      </p:sp>
    </p:spTree>
    <p:extLst>
      <p:ext uri="{BB962C8B-B14F-4D97-AF65-F5344CB8AC3E}">
        <p14:creationId xmlns:p14="http://schemas.microsoft.com/office/powerpoint/2010/main" val="1322333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21E64474-9188-4B09-B6F9-642023EE9B39}" type="datetimeFigureOut">
              <a:rPr lang="hu-HU" smtClean="0"/>
              <a:t>2018. 07. 02.</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A5BB0013-7497-4C33-8887-051EC736CEF9}" type="slidenum">
              <a:rPr lang="hu-HU" smtClean="0"/>
              <a:t>‹#›</a:t>
            </a:fld>
            <a:endParaRPr lang="hu-HU"/>
          </a:p>
        </p:txBody>
      </p:sp>
    </p:spTree>
    <p:extLst>
      <p:ext uri="{BB962C8B-B14F-4D97-AF65-F5344CB8AC3E}">
        <p14:creationId xmlns:p14="http://schemas.microsoft.com/office/powerpoint/2010/main" val="1458289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21E64474-9188-4B09-B6F9-642023EE9B39}" type="datetimeFigureOut">
              <a:rPr lang="hu-HU" smtClean="0"/>
              <a:t>2018. 07. 02.</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A5BB0013-7497-4C33-8887-051EC736CEF9}" type="slidenum">
              <a:rPr lang="hu-HU" smtClean="0"/>
              <a:t>‹#›</a:t>
            </a:fld>
            <a:endParaRPr lang="hu-HU"/>
          </a:p>
        </p:txBody>
      </p:sp>
    </p:spTree>
    <p:extLst>
      <p:ext uri="{BB962C8B-B14F-4D97-AF65-F5344CB8AC3E}">
        <p14:creationId xmlns:p14="http://schemas.microsoft.com/office/powerpoint/2010/main" val="2823138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21E64474-9188-4B09-B6F9-642023EE9B39}" type="datetimeFigureOut">
              <a:rPr lang="hu-HU" smtClean="0"/>
              <a:t>2018. 07. 02.</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A5BB0013-7497-4C33-8887-051EC736CEF9}" type="slidenum">
              <a:rPr lang="hu-HU" smtClean="0"/>
              <a:t>‹#›</a:t>
            </a:fld>
            <a:endParaRPr lang="hu-HU"/>
          </a:p>
        </p:txBody>
      </p:sp>
    </p:spTree>
    <p:extLst>
      <p:ext uri="{BB962C8B-B14F-4D97-AF65-F5344CB8AC3E}">
        <p14:creationId xmlns:p14="http://schemas.microsoft.com/office/powerpoint/2010/main" val="2569230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21E64474-9188-4B09-B6F9-642023EE9B39}" type="datetimeFigureOut">
              <a:rPr lang="hu-HU" smtClean="0"/>
              <a:t>2018. 07. 02.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5BB0013-7497-4C33-8887-051EC736CEF9}" type="slidenum">
              <a:rPr lang="hu-HU" smtClean="0"/>
              <a:t>‹#›</a:t>
            </a:fld>
            <a:endParaRPr lang="hu-HU"/>
          </a:p>
        </p:txBody>
      </p:sp>
    </p:spTree>
    <p:extLst>
      <p:ext uri="{BB962C8B-B14F-4D97-AF65-F5344CB8AC3E}">
        <p14:creationId xmlns:p14="http://schemas.microsoft.com/office/powerpoint/2010/main" val="283148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21E64474-9188-4B09-B6F9-642023EE9B39}" type="datetimeFigureOut">
              <a:rPr lang="hu-HU" smtClean="0"/>
              <a:t>2018. 07. 02.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5BB0013-7497-4C33-8887-051EC736CEF9}" type="slidenum">
              <a:rPr lang="hu-HU" smtClean="0"/>
              <a:t>‹#›</a:t>
            </a:fld>
            <a:endParaRPr lang="hu-HU"/>
          </a:p>
        </p:txBody>
      </p:sp>
    </p:spTree>
    <p:extLst>
      <p:ext uri="{BB962C8B-B14F-4D97-AF65-F5344CB8AC3E}">
        <p14:creationId xmlns:p14="http://schemas.microsoft.com/office/powerpoint/2010/main" val="677136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64474-9188-4B09-B6F9-642023EE9B39}" type="datetimeFigureOut">
              <a:rPr lang="hu-HU" smtClean="0"/>
              <a:t>2018. 07. 02.</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B0013-7497-4C33-8887-051EC736CEF9}" type="slidenum">
              <a:rPr lang="hu-HU" smtClean="0"/>
              <a:t>‹#›</a:t>
            </a:fld>
            <a:endParaRPr lang="hu-HU"/>
          </a:p>
        </p:txBody>
      </p:sp>
    </p:spTree>
    <p:extLst>
      <p:ext uri="{BB962C8B-B14F-4D97-AF65-F5344CB8AC3E}">
        <p14:creationId xmlns:p14="http://schemas.microsoft.com/office/powerpoint/2010/main" val="3718322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54" r:id="rId13"/>
    <p:sldLayoutId id="2147483755" r:id="rId14"/>
    <p:sldLayoutId id="2147483756"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5.xml.rels><?xml version="1.0" encoding="UTF-8" standalone="yes"?>
<Relationships xmlns="http://schemas.openxmlformats.org/package/2006/relationships"><Relationship Id="rId8" Type="http://schemas.openxmlformats.org/officeDocument/2006/relationships/hyperlink" Target="http://www.kormany.hu/" TargetMode="External"/><Relationship Id="rId3" Type="http://schemas.openxmlformats.org/officeDocument/2006/relationships/hyperlink" Target="http://www.ksh.hu/edp_jelentes" TargetMode="External"/><Relationship Id="rId7" Type="http://schemas.openxmlformats.org/officeDocument/2006/relationships/hyperlink" Target="http://www.parlament.hu/" TargetMode="External"/><Relationship Id="rId2" Type="http://schemas.openxmlformats.org/officeDocument/2006/relationships/hyperlink" Target="http://ngmszakmaiteruletek.kormany.hu/edp-jelentes" TargetMode="External"/><Relationship Id="rId1" Type="http://schemas.openxmlformats.org/officeDocument/2006/relationships/slideLayout" Target="../slideLayouts/slideLayout14.xml"/><Relationship Id="rId6" Type="http://schemas.openxmlformats.org/officeDocument/2006/relationships/hyperlink" Target="http://www.parlament.hu/web/koltsegvetesi-tanacs" TargetMode="External"/><Relationship Id="rId5" Type="http://schemas.openxmlformats.org/officeDocument/2006/relationships/hyperlink" Target="https://www.asz.hu/" TargetMode="External"/><Relationship Id="rId4" Type="http://schemas.openxmlformats.org/officeDocument/2006/relationships/hyperlink" Target="http://www.allamkincstar.gov.hu/en/" TargetMode="External"/><Relationship Id="rId9" Type="http://schemas.openxmlformats.org/officeDocument/2006/relationships/hyperlink" Target="http://www.akk.hu/"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eur-lex.europa.eu/legal-content/EN/AUTO/?uri=celex:52015DC0012"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zöveg helye 1"/>
          <p:cNvSpPr txBox="1">
            <a:spLocks/>
          </p:cNvSpPr>
          <p:nvPr/>
        </p:nvSpPr>
        <p:spPr>
          <a:xfrm>
            <a:off x="33804" y="4586368"/>
            <a:ext cx="9144000" cy="1146887"/>
          </a:xfrm>
          <a:prstGeom prst="rect">
            <a:avLst/>
          </a:prstGeom>
        </p:spPr>
        <p:txBody>
          <a:bodyPr vert="horz" lIns="91440" tIns="45720" rIns="91440" bIns="45720" rtlCol="0">
            <a:noAutofit/>
          </a:bodyPr>
          <a:lstStyle>
            <a:lvl1pPr marL="0" indent="0" algn="r" defTabSz="914400" rtl="0" eaLnBrk="1" latinLnBrk="0" hangingPunct="1">
              <a:spcBef>
                <a:spcPct val="20000"/>
              </a:spcBef>
              <a:buFont typeface="Arial" pitchFamily="34" charset="0"/>
              <a:buNone/>
              <a:defRPr sz="1600" kern="1200" cap="none" baseline="0">
                <a:solidFill>
                  <a:schemeClr val="tx1">
                    <a:tint val="75000"/>
                  </a:schemeClr>
                </a:solidFill>
                <a:latin typeface="Segoe UI Light"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endParaRPr lang="en-GB" sz="1800" dirty="0">
              <a:solidFill>
                <a:schemeClr val="tx1"/>
              </a:solidFill>
            </a:endParaRPr>
          </a:p>
        </p:txBody>
      </p:sp>
      <p:sp>
        <p:nvSpPr>
          <p:cNvPr id="10" name="Cím 9"/>
          <p:cNvSpPr>
            <a:spLocks noGrp="1"/>
          </p:cNvSpPr>
          <p:nvPr>
            <p:ph type="title"/>
          </p:nvPr>
        </p:nvSpPr>
        <p:spPr>
          <a:xfrm>
            <a:off x="61983" y="1909867"/>
            <a:ext cx="9091275" cy="2664297"/>
          </a:xfrm>
        </p:spPr>
        <p:txBody>
          <a:bodyPr>
            <a:normAutofit fontScale="90000"/>
          </a:bodyPr>
          <a:lstStyle/>
          <a:p>
            <a:pPr>
              <a:spcBef>
                <a:spcPts val="1200"/>
              </a:spcBef>
            </a:pPr>
            <a:br>
              <a:rPr lang="hu-HU" sz="2800" dirty="0">
                <a:latin typeface="Segoe UI" panose="020B0502040204020203" pitchFamily="34" charset="0"/>
                <a:ea typeface="Segoe UI" panose="020B0502040204020203" pitchFamily="34" charset="0"/>
                <a:cs typeface="Segoe UI" panose="020B0502040204020203" pitchFamily="34" charset="0"/>
              </a:rPr>
            </a:br>
            <a:r>
              <a:rPr lang="ru-RU" sz="2700" b="0" dirty="0">
                <a:latin typeface="Segoe UI" panose="020B0502040204020203" pitchFamily="34" charset="0"/>
                <a:ea typeface="Segoe UI" panose="020B0502040204020203" pitchFamily="34" charset="0"/>
                <a:cs typeface="Segoe UI" panose="020B0502040204020203" pitchFamily="34" charset="0"/>
              </a:rPr>
              <a:t>Министерство финансов</a:t>
            </a:r>
            <a:br>
              <a:rPr lang="hu-HU" sz="2700" b="0" dirty="0">
                <a:latin typeface="Segoe UI" panose="020B0502040204020203" pitchFamily="34" charset="0"/>
                <a:ea typeface="Segoe UI" panose="020B0502040204020203" pitchFamily="34" charset="0"/>
                <a:cs typeface="Segoe UI" panose="020B0502040204020203" pitchFamily="34" charset="0"/>
              </a:rPr>
            </a:br>
            <a:br>
              <a:rPr lang="hu-HU" sz="2700" b="0" dirty="0">
                <a:latin typeface="Segoe UI" panose="020B0502040204020203" pitchFamily="34" charset="0"/>
                <a:ea typeface="Segoe UI" panose="020B0502040204020203" pitchFamily="34" charset="0"/>
                <a:cs typeface="Segoe UI" panose="020B0502040204020203" pitchFamily="34" charset="0"/>
              </a:rPr>
            </a:br>
            <a:br>
              <a:rPr lang="hu-HU" sz="2800" dirty="0">
                <a:latin typeface="Segoe UI" panose="020B0502040204020203" pitchFamily="34" charset="0"/>
                <a:ea typeface="Segoe UI" panose="020B0502040204020203" pitchFamily="34" charset="0"/>
                <a:cs typeface="Segoe UI" panose="020B0502040204020203" pitchFamily="34" charset="0"/>
              </a:rPr>
            </a:br>
            <a:r>
              <a:rPr lang="ru-RU" sz="2800" dirty="0"/>
              <a:t>д-р Сабо </a:t>
            </a:r>
            <a:r>
              <a:rPr lang="ru-RU" sz="2800" dirty="0" err="1"/>
              <a:t>Ласло</a:t>
            </a:r>
            <a:br>
              <a:rPr lang="hu-HU" sz="2800" dirty="0">
                <a:latin typeface="Segoe UI" panose="020B0502040204020203" pitchFamily="34" charset="0"/>
                <a:ea typeface="Segoe UI" panose="020B0502040204020203" pitchFamily="34" charset="0"/>
                <a:cs typeface="Segoe UI" panose="020B0502040204020203" pitchFamily="34" charset="0"/>
              </a:rPr>
            </a:br>
            <a:br>
              <a:rPr lang="ru-RU" sz="2800" dirty="0">
                <a:latin typeface="Segoe UI" panose="020B0502040204020203" pitchFamily="34" charset="0"/>
                <a:ea typeface="Segoe UI" panose="020B0502040204020203" pitchFamily="34" charset="0"/>
                <a:cs typeface="Segoe UI" panose="020B0502040204020203" pitchFamily="34" charset="0"/>
              </a:rPr>
            </a:br>
            <a:r>
              <a:rPr lang="ru-RU" sz="2800" dirty="0"/>
              <a:t>руководитель</a:t>
            </a:r>
            <a:br>
              <a:rPr lang="hu-HU" sz="2800" dirty="0"/>
            </a:br>
            <a:r>
              <a:rPr lang="ru-RU" sz="2800" dirty="0"/>
              <a:t>Управление общего бюджетного планирования</a:t>
            </a:r>
            <a:br>
              <a:rPr lang="hu-HU" sz="2800" dirty="0">
                <a:latin typeface="Segoe UI" panose="020B0502040204020203" pitchFamily="34" charset="0"/>
                <a:ea typeface="Segoe UI" panose="020B0502040204020203" pitchFamily="34" charset="0"/>
                <a:cs typeface="Segoe UI" panose="020B0502040204020203" pitchFamily="34" charset="0"/>
              </a:rPr>
            </a:br>
            <a:endParaRPr lang="hu-HU" sz="2800" dirty="0">
              <a:latin typeface="Segoe UI" panose="020B0502040204020203" pitchFamily="34" charset="0"/>
              <a:ea typeface="Segoe UI" panose="020B0502040204020203" pitchFamily="34" charset="0"/>
              <a:cs typeface="Segoe UI" panose="020B0502040204020203" pitchFamily="34" charset="0"/>
            </a:endParaRPr>
          </a:p>
        </p:txBody>
      </p:sp>
      <p:sp>
        <p:nvSpPr>
          <p:cNvPr id="11" name="Szöveg helye 1"/>
          <p:cNvSpPr txBox="1">
            <a:spLocks/>
          </p:cNvSpPr>
          <p:nvPr/>
        </p:nvSpPr>
        <p:spPr>
          <a:xfrm>
            <a:off x="-18920" y="5389907"/>
            <a:ext cx="9144000" cy="686696"/>
          </a:xfrm>
          <a:prstGeom prst="rect">
            <a:avLst/>
          </a:prstGeom>
        </p:spPr>
        <p:txBody>
          <a:bodyPr vert="horz" lIns="91440" tIns="45720" rIns="91440" bIns="45720" rtlCol="0">
            <a:noAutofit/>
          </a:bodyPr>
          <a:lstStyle>
            <a:lvl1pPr marL="0" indent="0" algn="r" defTabSz="914400" rtl="0" eaLnBrk="1" latinLnBrk="0" hangingPunct="1">
              <a:spcBef>
                <a:spcPct val="20000"/>
              </a:spcBef>
              <a:buFont typeface="Arial" pitchFamily="34" charset="0"/>
              <a:buNone/>
              <a:defRPr sz="1600" kern="1200" cap="none" baseline="0">
                <a:solidFill>
                  <a:schemeClr val="tx1">
                    <a:tint val="75000"/>
                  </a:schemeClr>
                </a:solidFill>
                <a:latin typeface="Segoe UI Light"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ru-RU" dirty="0">
                <a:solidFill>
                  <a:schemeClr val="tx1"/>
                </a:solidFill>
                <a:latin typeface="Segoe UI" panose="020B0502040204020203" pitchFamily="34" charset="0"/>
                <a:ea typeface="Segoe UI" panose="020B0502040204020203" pitchFamily="34" charset="0"/>
                <a:cs typeface="Segoe UI" panose="020B0502040204020203" pitchFamily="34" charset="0"/>
              </a:rPr>
              <a:t>июль</a:t>
            </a:r>
            <a:r>
              <a:rPr lang="hu-HU" dirty="0">
                <a:solidFill>
                  <a:schemeClr val="tx1"/>
                </a:solidFill>
                <a:latin typeface="Segoe UI" panose="020B0502040204020203" pitchFamily="34" charset="0"/>
                <a:ea typeface="Segoe UI" panose="020B0502040204020203" pitchFamily="34" charset="0"/>
                <a:cs typeface="Segoe UI" panose="020B0502040204020203" pitchFamily="34" charset="0"/>
              </a:rPr>
              <a:t> 2018</a:t>
            </a:r>
            <a:r>
              <a:rPr lang="ru-RU" dirty="0">
                <a:solidFill>
                  <a:schemeClr val="tx1"/>
                </a:solidFill>
                <a:latin typeface="Segoe UI" panose="020B0502040204020203" pitchFamily="34" charset="0"/>
                <a:ea typeface="Segoe UI" panose="020B0502040204020203" pitchFamily="34" charset="0"/>
                <a:cs typeface="Segoe UI" panose="020B0502040204020203" pitchFamily="34" charset="0"/>
              </a:rPr>
              <a:t> года</a:t>
            </a:r>
            <a:endParaRPr lang="en-GB"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2" name="Dia számának helye 1"/>
          <p:cNvSpPr>
            <a:spLocks noGrp="1"/>
          </p:cNvSpPr>
          <p:nvPr>
            <p:ph type="sldNum" sz="quarter" idx="12"/>
          </p:nvPr>
        </p:nvSpPr>
        <p:spPr/>
        <p:txBody>
          <a:bodyPr/>
          <a:lstStyle/>
          <a:p>
            <a:fld id="{C7A22EB2-0342-4DD7-941B-0EE5FE384140}" type="slidenum">
              <a:rPr lang="x-none" smtClean="0"/>
              <a:pPr/>
              <a:t>1</a:t>
            </a:fld>
            <a:endParaRPr lang="x-none"/>
          </a:p>
        </p:txBody>
      </p:sp>
      <p:pic>
        <p:nvPicPr>
          <p:cNvPr id="1026" name="Picture 2" descr="C:\Users\SzaboBalintIE\AppData\Local\Microsoft\Windows\Temporary Internet Files\Content.Outlook\4CTNDLAC\Penzugyminiszterium_logo_email.jpg"/>
          <p:cNvPicPr>
            <a:picLocks noChangeAspect="1" noChangeArrowheads="1"/>
          </p:cNvPicPr>
          <p:nvPr/>
        </p:nvPicPr>
        <p:blipFill rotWithShape="1">
          <a:blip r:embed="rId3">
            <a:extLst>
              <a:ext uri="{28A0092B-C50C-407E-A947-70E740481C1C}">
                <a14:useLocalDpi xmlns:a14="http://schemas.microsoft.com/office/drawing/2010/main" val="0"/>
              </a:ext>
            </a:extLst>
          </a:blip>
          <a:srcRect b="16549"/>
          <a:stretch/>
        </p:blipFill>
        <p:spPr bwMode="auto">
          <a:xfrm>
            <a:off x="3347864" y="476673"/>
            <a:ext cx="2700300" cy="159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511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ru-RU" sz="2400" dirty="0"/>
              <a:t>Ф</a:t>
            </a:r>
            <a:r>
              <a:rPr lang="ru-RU" sz="2400" dirty="0">
                <a:latin typeface="Segoe UI" panose="020B0502040204020203" pitchFamily="34" charset="0"/>
                <a:ea typeface="Segoe UI" panose="020B0502040204020203" pitchFamily="34" charset="0"/>
                <a:cs typeface="Segoe UI" panose="020B0502040204020203" pitchFamily="34" charset="0"/>
              </a:rPr>
              <a:t>акторы, влияющие на суждение о состоянии бюджета Венгрии</a:t>
            </a:r>
            <a:endParaRPr lang="hu-HU" sz="2400" dirty="0">
              <a:latin typeface="Segoe UI" panose="020B0502040204020203" pitchFamily="34" charset="0"/>
              <a:ea typeface="Segoe UI" panose="020B0502040204020203" pitchFamily="34" charset="0"/>
              <a:cs typeface="Segoe UI" panose="020B0502040204020203" pitchFamily="34" charset="0"/>
            </a:endParaRPr>
          </a:p>
        </p:txBody>
      </p:sp>
      <p:cxnSp>
        <p:nvCxnSpPr>
          <p:cNvPr id="7" name="Egyenes összekötő 6"/>
          <p:cNvCxnSpPr/>
          <p:nvPr/>
        </p:nvCxnSpPr>
        <p:spPr>
          <a:xfrm>
            <a:off x="107504" y="855762"/>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áblázat 3"/>
          <p:cNvGraphicFramePr>
            <a:graphicFrameLocks noGrp="1"/>
          </p:cNvGraphicFramePr>
          <p:nvPr>
            <p:extLst>
              <p:ext uri="{D42A27DB-BD31-4B8C-83A1-F6EECF244321}">
                <p14:modId xmlns:p14="http://schemas.microsoft.com/office/powerpoint/2010/main" val="3025203655"/>
              </p:ext>
            </p:extLst>
          </p:nvPr>
        </p:nvGraphicFramePr>
        <p:xfrm>
          <a:off x="179511" y="980728"/>
          <a:ext cx="8640960" cy="5074114"/>
        </p:xfrm>
        <a:graphic>
          <a:graphicData uri="http://schemas.openxmlformats.org/drawingml/2006/table">
            <a:tbl>
              <a:tblPr/>
              <a:tblGrid>
                <a:gridCol w="5696121">
                  <a:extLst>
                    <a:ext uri="{9D8B030D-6E8A-4147-A177-3AD203B41FA5}">
                      <a16:colId xmlns:a16="http://schemas.microsoft.com/office/drawing/2014/main" val="20000"/>
                    </a:ext>
                  </a:extLst>
                </a:gridCol>
                <a:gridCol w="981613">
                  <a:extLst>
                    <a:ext uri="{9D8B030D-6E8A-4147-A177-3AD203B41FA5}">
                      <a16:colId xmlns:a16="http://schemas.microsoft.com/office/drawing/2014/main" val="20001"/>
                    </a:ext>
                  </a:extLst>
                </a:gridCol>
                <a:gridCol w="981613">
                  <a:extLst>
                    <a:ext uri="{9D8B030D-6E8A-4147-A177-3AD203B41FA5}">
                      <a16:colId xmlns:a16="http://schemas.microsoft.com/office/drawing/2014/main" val="20002"/>
                    </a:ext>
                  </a:extLst>
                </a:gridCol>
                <a:gridCol w="981613">
                  <a:extLst>
                    <a:ext uri="{9D8B030D-6E8A-4147-A177-3AD203B41FA5}">
                      <a16:colId xmlns:a16="http://schemas.microsoft.com/office/drawing/2014/main" val="20003"/>
                    </a:ext>
                  </a:extLst>
                </a:gridCol>
              </a:tblGrid>
              <a:tr h="872664">
                <a:tc>
                  <a:txBody>
                    <a:bodyPr/>
                    <a:lstStyle/>
                    <a:p>
                      <a:pPr algn="l" fontAlgn="b"/>
                      <a:r>
                        <a:rPr lang="hu-HU" sz="1400" b="0"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ctr"/>
                      <a:r>
                        <a:rPr lang="hu-HU" sz="1400" b="1"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ctr"/>
                      <a:r>
                        <a:rPr lang="hu-HU" sz="1400" b="1"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ctr"/>
                      <a:r>
                        <a:rPr lang="hu-HU" sz="1400" b="1"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2018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0"/>
                  </a:ext>
                </a:extLst>
              </a:tr>
              <a:tr h="840290">
                <a:tc>
                  <a:txBody>
                    <a:bodyPr/>
                    <a:lstStyle/>
                    <a:p>
                      <a:pPr algn="l" fontAlgn="ctr"/>
                      <a:r>
                        <a:rPr lang="ru-RU" sz="14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Отклонение</a:t>
                      </a:r>
                      <a:r>
                        <a:rPr lang="ru-RU" sz="1400" b="1" i="0" u="none" strike="noStrike" baseline="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чистого прироста расходов от эталонного значения суммы расходов в виде доли ВВП</a:t>
                      </a:r>
                      <a:endParaRPr lang="en-US" sz="14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u-HU" sz="1600" b="1" i="0" u="none" strike="noStrike">
                          <a:solidFill>
                            <a:srgbClr val="FF0000"/>
                          </a:solidFill>
                          <a:effectLst/>
                          <a:latin typeface="Segoe UI" panose="020B0502040204020203" pitchFamily="34" charset="0"/>
                          <a:ea typeface="Segoe UI" panose="020B0502040204020203" pitchFamily="34" charset="0"/>
                          <a:cs typeface="Segoe UI" panose="020B0502040204020203" pitchFamily="34" charset="0"/>
                        </a:rPr>
                        <a:t>-1,4</a:t>
                      </a:r>
                      <a:endParaRPr lang="hu-HU" sz="1600" b="1" i="0" u="none" strike="noStrike" dirty="0">
                        <a:solidFill>
                          <a:srgbClr val="FF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hu-HU" sz="1600" b="1" i="0" u="none" strike="noStrike">
                          <a:solidFill>
                            <a:srgbClr val="FF0000"/>
                          </a:solidFill>
                          <a:effectLst/>
                          <a:latin typeface="Segoe UI" panose="020B0502040204020203" pitchFamily="34" charset="0"/>
                          <a:ea typeface="Segoe UI" panose="020B0502040204020203" pitchFamily="34" charset="0"/>
                          <a:cs typeface="Segoe UI" panose="020B0502040204020203" pitchFamily="34" charset="0"/>
                        </a:rPr>
                        <a:t>-2,4</a:t>
                      </a:r>
                      <a:endParaRPr lang="hu-HU" sz="1600" b="1" i="0" u="none" strike="noStrike" dirty="0">
                        <a:solidFill>
                          <a:srgbClr val="FF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hu-HU" sz="1600" b="1" i="0" u="none" strike="noStrike">
                          <a:solidFill>
                            <a:srgbClr val="FF0000"/>
                          </a:solidFill>
                          <a:effectLst/>
                          <a:latin typeface="Segoe UI" panose="020B0502040204020203" pitchFamily="34" charset="0"/>
                          <a:ea typeface="Segoe UI" panose="020B0502040204020203" pitchFamily="34" charset="0"/>
                          <a:cs typeface="Segoe UI" panose="020B0502040204020203" pitchFamily="34" charset="0"/>
                        </a:rPr>
                        <a:t>-1,8</a:t>
                      </a:r>
                      <a:endParaRPr lang="hu-HU" sz="1600" b="1" i="0" u="none" strike="noStrike" dirty="0">
                        <a:solidFill>
                          <a:srgbClr val="FF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840290">
                <a:tc>
                  <a:txBody>
                    <a:bodyPr/>
                    <a:lstStyle/>
                    <a:p>
                      <a:pPr algn="l" fontAlgn="ctr"/>
                      <a:r>
                        <a:rPr lang="ru-RU" sz="14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Отклонение после указанных ниже корректировок</a:t>
                      </a:r>
                      <a:endParaRPr lang="en-US" sz="14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u-HU" sz="1600" b="1" i="0" u="none" strike="noStrike">
                          <a:solidFill>
                            <a:srgbClr val="FF0000"/>
                          </a:solidFill>
                          <a:effectLst/>
                          <a:latin typeface="Segoe UI" panose="020B0502040204020203" pitchFamily="34" charset="0"/>
                          <a:ea typeface="Segoe UI" panose="020B0502040204020203" pitchFamily="34" charset="0"/>
                          <a:cs typeface="Segoe UI" panose="020B0502040204020203" pitchFamily="34" charset="0"/>
                        </a:rPr>
                        <a:t>-0,6</a:t>
                      </a:r>
                      <a:endParaRPr lang="hu-HU" sz="1600" b="1" i="0" u="none" strike="noStrike" dirty="0">
                        <a:solidFill>
                          <a:srgbClr val="FF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hu-HU" sz="1600" b="1" i="0" u="none" strike="noStrike">
                          <a:solidFill>
                            <a:schemeClr val="accent3">
                              <a:lumMod val="50000"/>
                            </a:schemeClr>
                          </a:solidFill>
                          <a:effectLst/>
                          <a:latin typeface="Segoe UI" panose="020B0502040204020203" pitchFamily="34" charset="0"/>
                          <a:ea typeface="Segoe UI" panose="020B0502040204020203" pitchFamily="34" charset="0"/>
                          <a:cs typeface="Segoe UI" panose="020B0502040204020203" pitchFamily="34" charset="0"/>
                        </a:rPr>
                        <a:t>0,0</a:t>
                      </a:r>
                      <a:endParaRPr lang="hu-HU" sz="1600" b="1" i="0" u="none" strike="noStrike" dirty="0">
                        <a:solidFill>
                          <a:schemeClr val="accent3">
                            <a:lumMod val="50000"/>
                          </a:schemeClr>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hu-HU" sz="1600" b="1" i="0" u="none" strike="noStrike">
                          <a:solidFill>
                            <a:schemeClr val="accent3">
                              <a:lumMod val="50000"/>
                            </a:schemeClr>
                          </a:solidFill>
                          <a:effectLst/>
                          <a:latin typeface="Segoe UI" panose="020B0502040204020203" pitchFamily="34" charset="0"/>
                          <a:ea typeface="Segoe UI" panose="020B0502040204020203" pitchFamily="34" charset="0"/>
                          <a:cs typeface="Segoe UI" panose="020B0502040204020203" pitchFamily="34" charset="0"/>
                        </a:rPr>
                        <a:t>0,8</a:t>
                      </a:r>
                      <a:endParaRPr lang="hu-HU" sz="1600" b="1" i="0" u="none" strike="noStrike" dirty="0">
                        <a:solidFill>
                          <a:schemeClr val="accent3">
                            <a:lumMod val="50000"/>
                          </a:schemeClr>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840290">
                <a:tc>
                  <a:txBody>
                    <a:bodyPr/>
                    <a:lstStyle/>
                    <a:p>
                      <a:pPr lvl="1" algn="l" fontAlgn="ctr"/>
                      <a:r>
                        <a:rPr lang="en-US"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1. </a:t>
                      </a:r>
                      <a:r>
                        <a:rPr lang="ru-RU"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учёт </a:t>
                      </a:r>
                      <a:r>
                        <a:rPr lang="ru-RU" sz="1400" b="0" i="0" u="none" strike="noStrike" dirty="0" err="1">
                          <a:solidFill>
                            <a:srgbClr val="000000"/>
                          </a:solidFill>
                          <a:effectLst/>
                          <a:latin typeface="Segoe UI" panose="020B0502040204020203" pitchFamily="34" charset="0"/>
                          <a:ea typeface="Segoe UI" panose="020B0502040204020203" pitchFamily="34" charset="0"/>
                          <a:cs typeface="Segoe UI" panose="020B0502040204020203" pitchFamily="34" charset="0"/>
                        </a:rPr>
                        <a:t>софинансирования</a:t>
                      </a:r>
                      <a:endParaRPr lang="en-US"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4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-0,7</a:t>
                      </a:r>
                      <a:endParaRPr lang="hu-HU"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4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0,1</a:t>
                      </a:r>
                      <a:endParaRPr lang="hu-HU"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4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0,4</a:t>
                      </a:r>
                      <a:endParaRPr lang="hu-HU"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40290">
                <a:tc>
                  <a:txBody>
                    <a:bodyPr/>
                    <a:lstStyle/>
                    <a:p>
                      <a:pPr lvl="1" algn="l" fontAlgn="ctr"/>
                      <a:r>
                        <a:rPr lang="en-US"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2. </a:t>
                      </a:r>
                      <a:r>
                        <a:rPr lang="ru-RU"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разные оценки эталонной суммы расходов</a:t>
                      </a:r>
                      <a:endParaRPr lang="en-US"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4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1,5</a:t>
                      </a:r>
                      <a:endParaRPr lang="hu-HU"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4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0,9</a:t>
                      </a:r>
                      <a:endParaRPr lang="hu-HU"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4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1,4</a:t>
                      </a:r>
                      <a:endParaRPr lang="hu-HU"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40290">
                <a:tc>
                  <a:txBody>
                    <a:bodyPr/>
                    <a:lstStyle/>
                    <a:p>
                      <a:pPr lvl="1" algn="l" fontAlgn="ctr"/>
                      <a:r>
                        <a:rPr lang="en-US"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3. </a:t>
                      </a:r>
                      <a:r>
                        <a:rPr lang="ru-RU"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прямое влияние дискреционных мер в отношении доходов</a:t>
                      </a:r>
                      <a:endParaRPr lang="en-US"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u-HU" sz="14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0,0</a:t>
                      </a:r>
                      <a:endParaRPr lang="hu-HU"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u-HU" sz="14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1,4</a:t>
                      </a:r>
                      <a:endParaRPr lang="hu-HU"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u-HU"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0,8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Szövegdoboz 4"/>
          <p:cNvSpPr txBox="1"/>
          <p:nvPr/>
        </p:nvSpPr>
        <p:spPr>
          <a:xfrm>
            <a:off x="96119" y="6057002"/>
            <a:ext cx="2232248" cy="215444"/>
          </a:xfrm>
          <a:prstGeom prst="rect">
            <a:avLst/>
          </a:prstGeom>
          <a:noFill/>
        </p:spPr>
        <p:txBody>
          <a:bodyPr wrap="square" rtlCol="0">
            <a:spAutoFit/>
          </a:bodyPr>
          <a:lstStyle/>
          <a:p>
            <a:r>
              <a:rPr lang="ru-RU" sz="800" i="1" dirty="0">
                <a:solidFill>
                  <a:srgbClr val="000000"/>
                </a:solidFill>
                <a:latin typeface="Segoe UI" panose="020B0502040204020203" pitchFamily="34" charset="0"/>
                <a:ea typeface="Segoe UI" panose="020B0502040204020203" pitchFamily="34" charset="0"/>
                <a:cs typeface="Segoe UI" panose="020B0502040204020203" pitchFamily="34" charset="0"/>
              </a:rPr>
              <a:t>Источник: Расчёты Минфина</a:t>
            </a:r>
            <a:endParaRPr lang="hu-HU" dirty="0"/>
          </a:p>
        </p:txBody>
      </p:sp>
    </p:spTree>
    <p:extLst>
      <p:ext uri="{BB962C8B-B14F-4D97-AF65-F5344CB8AC3E}">
        <p14:creationId xmlns:p14="http://schemas.microsoft.com/office/powerpoint/2010/main" val="338551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ru-RU" sz="2400" dirty="0"/>
              <a:t>С</a:t>
            </a:r>
            <a:r>
              <a:rPr lang="ru-RU" sz="2400" dirty="0">
                <a:latin typeface="Segoe UI" panose="020B0502040204020203" pitchFamily="34" charset="0"/>
                <a:ea typeface="Segoe UI" panose="020B0502040204020203" pitchFamily="34" charset="0"/>
                <a:cs typeface="Segoe UI" panose="020B0502040204020203" pitchFamily="34" charset="0"/>
              </a:rPr>
              <a:t>реднесрочное бюджетирование</a:t>
            </a:r>
            <a:endParaRPr lang="hu-HU" sz="24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Tartalom helye 3"/>
          <p:cNvSpPr>
            <a:spLocks noGrp="1"/>
          </p:cNvSpPr>
          <p:nvPr>
            <p:ph sz="half" idx="2"/>
          </p:nvPr>
        </p:nvSpPr>
        <p:spPr>
          <a:xfrm>
            <a:off x="107504" y="980728"/>
            <a:ext cx="8856984" cy="4896545"/>
          </a:xfrm>
        </p:spPr>
        <p:txBody>
          <a:bodyPr/>
          <a:lstStyle/>
          <a:p>
            <a:r>
              <a:rPr lang="ru-RU" sz="2200" b="1" dirty="0">
                <a:latin typeface="Segoe UI" panose="020B0502040204020203" pitchFamily="34" charset="0"/>
                <a:ea typeface="Segoe UI" panose="020B0502040204020203" pitchFamily="34" charset="0"/>
                <a:cs typeface="Segoe UI" panose="020B0502040204020203" pitchFamily="34" charset="0"/>
              </a:rPr>
              <a:t>Документы среднесрочного бюджетирования</a:t>
            </a:r>
            <a:r>
              <a:rPr lang="hu-HU" dirty="0">
                <a:latin typeface="Segoe UI" panose="020B0502040204020203" pitchFamily="34" charset="0"/>
                <a:ea typeface="Segoe UI" panose="020B0502040204020203" pitchFamily="34" charset="0"/>
                <a:cs typeface="Segoe UI" panose="020B0502040204020203" pitchFamily="34" charset="0"/>
              </a:rPr>
              <a:t>:</a:t>
            </a:r>
          </a:p>
          <a:p>
            <a:pPr marL="342900" indent="-342900" algn="just">
              <a:lnSpc>
                <a:spcPct val="150000"/>
              </a:lnSpc>
              <a:spcBef>
                <a:spcPts val="600"/>
              </a:spcBef>
              <a:spcAft>
                <a:spcPts val="600"/>
              </a:spcAft>
              <a:buFont typeface="Wingdings" panose="05000000000000000000" pitchFamily="2" charset="2"/>
              <a:buChar char="ü"/>
            </a:pPr>
            <a:r>
              <a:rPr lang="hu-HU" sz="2000" dirty="0">
                <a:latin typeface="Segoe UI" panose="020B0502040204020203" pitchFamily="34" charset="0"/>
                <a:ea typeface="Segoe UI" panose="020B0502040204020203" pitchFamily="34" charset="0"/>
                <a:cs typeface="Segoe UI" panose="020B0502040204020203" pitchFamily="34" charset="0"/>
              </a:rPr>
              <a:t>2043/2017. (XII. 27.) </a:t>
            </a:r>
            <a:r>
              <a:rPr lang="ru-RU" sz="2000" b="1" dirty="0">
                <a:latin typeface="Segoe UI" panose="020B0502040204020203" pitchFamily="34" charset="0"/>
                <a:ea typeface="Segoe UI" panose="020B0502040204020203" pitchFamily="34" charset="0"/>
                <a:cs typeface="Segoe UI" panose="020B0502040204020203" pitchFamily="34" charset="0"/>
              </a:rPr>
              <a:t>Постановление правительства (ПП)</a:t>
            </a:r>
            <a:r>
              <a:rPr lang="en-US" sz="2000" dirty="0">
                <a:latin typeface="Segoe UI" panose="020B0502040204020203" pitchFamily="34" charset="0"/>
                <a:ea typeface="Segoe UI" panose="020B0502040204020203" pitchFamily="34" charset="0"/>
                <a:cs typeface="Segoe UI" panose="020B0502040204020203" pitchFamily="34" charset="0"/>
              </a:rPr>
              <a:t> </a:t>
            </a:r>
            <a:r>
              <a:rPr lang="ru-RU" sz="2000" dirty="0">
                <a:latin typeface="Segoe UI" panose="020B0502040204020203" pitchFamily="34" charset="0"/>
                <a:ea typeface="Segoe UI" panose="020B0502040204020203" pitchFamily="34" charset="0"/>
                <a:cs typeface="Segoe UI" panose="020B0502040204020203" pitchFamily="34" charset="0"/>
              </a:rPr>
              <a:t>по бюджетным доходам и расходам центрального бюджета</a:t>
            </a:r>
            <a:r>
              <a:rPr lang="en-US" sz="2000" dirty="0">
                <a:latin typeface="Segoe UI" panose="020B0502040204020203" pitchFamily="34" charset="0"/>
                <a:ea typeface="Segoe UI" panose="020B0502040204020203" pitchFamily="34" charset="0"/>
                <a:cs typeface="Segoe UI" panose="020B0502040204020203" pitchFamily="34" charset="0"/>
              </a:rPr>
              <a:t>, </a:t>
            </a:r>
            <a:r>
              <a:rPr lang="ru-RU" sz="2000" dirty="0">
                <a:latin typeface="Segoe UI" panose="020B0502040204020203" pitchFamily="34" charset="0"/>
                <a:ea typeface="Segoe UI" panose="020B0502040204020203" pitchFamily="34" charset="0"/>
                <a:cs typeface="Segoe UI" panose="020B0502040204020203" pitchFamily="34" charset="0"/>
              </a:rPr>
              <a:t>а также по балансу бюджета и госдолгу на </a:t>
            </a:r>
            <a:r>
              <a:rPr lang="en-US" sz="2000" dirty="0">
                <a:latin typeface="Segoe UI" panose="020B0502040204020203" pitchFamily="34" charset="0"/>
                <a:ea typeface="Segoe UI" panose="020B0502040204020203" pitchFamily="34" charset="0"/>
                <a:cs typeface="Segoe UI" panose="020B0502040204020203" pitchFamily="34" charset="0"/>
              </a:rPr>
              <a:t>2018-2020</a:t>
            </a:r>
            <a:r>
              <a:rPr lang="ru-RU" sz="2000" dirty="0">
                <a:latin typeface="Segoe UI" panose="020B0502040204020203" pitchFamily="34" charset="0"/>
                <a:ea typeface="Segoe UI" panose="020B0502040204020203" pitchFamily="34" charset="0"/>
                <a:cs typeface="Segoe UI" panose="020B0502040204020203" pitchFamily="34" charset="0"/>
              </a:rPr>
              <a:t> гг.</a:t>
            </a:r>
            <a:endParaRPr lang="hu-HU" sz="2000" dirty="0">
              <a:latin typeface="Segoe UI" panose="020B0502040204020203" pitchFamily="34" charset="0"/>
              <a:ea typeface="Segoe UI" panose="020B0502040204020203" pitchFamily="34" charset="0"/>
              <a:cs typeface="Segoe UI" panose="020B0502040204020203" pitchFamily="34" charset="0"/>
            </a:endParaRPr>
          </a:p>
          <a:p>
            <a:pPr marL="342900" indent="-342900" algn="just">
              <a:lnSpc>
                <a:spcPct val="150000"/>
              </a:lnSpc>
              <a:spcBef>
                <a:spcPts val="600"/>
              </a:spcBef>
              <a:spcAft>
                <a:spcPts val="600"/>
              </a:spcAft>
              <a:buFont typeface="Wingdings" panose="05000000000000000000" pitchFamily="2" charset="2"/>
              <a:buChar char="ü"/>
            </a:pPr>
            <a:r>
              <a:rPr lang="ru-RU" sz="2000" b="1" dirty="0">
                <a:latin typeface="Segoe UI" panose="020B0502040204020203" pitchFamily="34" charset="0"/>
                <a:ea typeface="Segoe UI" panose="020B0502040204020203" pitchFamily="34" charset="0"/>
                <a:cs typeface="Segoe UI" panose="020B0502040204020203" pitchFamily="34" charset="0"/>
              </a:rPr>
              <a:t>Макроэкономический и бюджетный прогноз (МБП) </a:t>
            </a:r>
            <a:r>
              <a:rPr lang="ru-RU" sz="2000" dirty="0">
                <a:latin typeface="Segoe UI" panose="020B0502040204020203" pitchFamily="34" charset="0"/>
                <a:ea typeface="Segoe UI" panose="020B0502040204020203" pitchFamily="34" charset="0"/>
                <a:cs typeface="Segoe UI" panose="020B0502040204020203" pitchFamily="34" charset="0"/>
              </a:rPr>
              <a:t>на</a:t>
            </a:r>
            <a:r>
              <a:rPr lang="ru-RU" sz="2000" b="1" dirty="0">
                <a:latin typeface="Segoe UI" panose="020B0502040204020203" pitchFamily="34" charset="0"/>
                <a:ea typeface="Segoe UI" panose="020B0502040204020203" pitchFamily="34" charset="0"/>
                <a:cs typeface="Segoe UI" panose="020B0502040204020203" pitchFamily="34" charset="0"/>
              </a:rPr>
              <a:t> </a:t>
            </a:r>
            <a:r>
              <a:rPr lang="en-US" sz="2000" dirty="0">
                <a:latin typeface="Segoe UI" panose="020B0502040204020203" pitchFamily="34" charset="0"/>
                <a:ea typeface="Segoe UI" panose="020B0502040204020203" pitchFamily="34" charset="0"/>
                <a:cs typeface="Segoe UI" panose="020B0502040204020203" pitchFamily="34" charset="0"/>
              </a:rPr>
              <a:t>2017-2021</a:t>
            </a:r>
            <a:r>
              <a:rPr lang="ru-RU" sz="2000" dirty="0">
                <a:latin typeface="Segoe UI" panose="020B0502040204020203" pitchFamily="34" charset="0"/>
                <a:ea typeface="Segoe UI" panose="020B0502040204020203" pitchFamily="34" charset="0"/>
                <a:cs typeface="Segoe UI" panose="020B0502040204020203" pitchFamily="34" charset="0"/>
              </a:rPr>
              <a:t> гг.</a:t>
            </a:r>
            <a:endParaRPr lang="hu-HU" sz="2000" dirty="0">
              <a:latin typeface="Segoe UI" panose="020B0502040204020203" pitchFamily="34" charset="0"/>
              <a:ea typeface="Segoe UI" panose="020B0502040204020203" pitchFamily="34" charset="0"/>
              <a:cs typeface="Segoe UI" panose="020B0502040204020203" pitchFamily="34" charset="0"/>
            </a:endParaRPr>
          </a:p>
          <a:p>
            <a:pPr marL="342900" indent="-342900" algn="just">
              <a:lnSpc>
                <a:spcPct val="150000"/>
              </a:lnSpc>
              <a:spcBef>
                <a:spcPts val="600"/>
              </a:spcBef>
              <a:spcAft>
                <a:spcPts val="600"/>
              </a:spcAft>
              <a:buFont typeface="Wingdings" panose="05000000000000000000" pitchFamily="2" charset="2"/>
              <a:buChar char="ü"/>
            </a:pPr>
            <a:r>
              <a:rPr lang="ru-RU" sz="2000" b="1" dirty="0">
                <a:latin typeface="Segoe UI" panose="020B0502040204020203" pitchFamily="34" charset="0"/>
                <a:ea typeface="Segoe UI" panose="020B0502040204020203" pitchFamily="34" charset="0"/>
                <a:cs typeface="Segoe UI" panose="020B0502040204020203" pitchFamily="34" charset="0"/>
              </a:rPr>
              <a:t>Программа сближения (ПС) </a:t>
            </a:r>
            <a:r>
              <a:rPr lang="ru-RU" sz="2000" dirty="0">
                <a:latin typeface="Segoe UI" panose="020B0502040204020203" pitchFamily="34" charset="0"/>
                <a:ea typeface="Segoe UI" panose="020B0502040204020203" pitchFamily="34" charset="0"/>
                <a:cs typeface="Segoe UI" panose="020B0502040204020203" pitchFamily="34" charset="0"/>
              </a:rPr>
              <a:t>на</a:t>
            </a:r>
            <a:r>
              <a:rPr lang="ru-RU" sz="2000" b="1" dirty="0">
                <a:latin typeface="Segoe UI" panose="020B0502040204020203" pitchFamily="34" charset="0"/>
                <a:ea typeface="Segoe UI" panose="020B0502040204020203" pitchFamily="34" charset="0"/>
                <a:cs typeface="Segoe UI" panose="020B0502040204020203" pitchFamily="34" charset="0"/>
              </a:rPr>
              <a:t> </a:t>
            </a:r>
            <a:r>
              <a:rPr lang="hu-HU" sz="2000" dirty="0">
                <a:latin typeface="Segoe UI" panose="020B0502040204020203" pitchFamily="34" charset="0"/>
                <a:ea typeface="Segoe UI" panose="020B0502040204020203" pitchFamily="34" charset="0"/>
                <a:cs typeface="Segoe UI" panose="020B0502040204020203" pitchFamily="34" charset="0"/>
              </a:rPr>
              <a:t>2018-2022</a:t>
            </a:r>
            <a:r>
              <a:rPr lang="ru-RU" sz="2000" dirty="0">
                <a:latin typeface="Segoe UI" panose="020B0502040204020203" pitchFamily="34" charset="0"/>
                <a:ea typeface="Segoe UI" panose="020B0502040204020203" pitchFamily="34" charset="0"/>
                <a:cs typeface="Segoe UI" panose="020B0502040204020203" pitchFamily="34" charset="0"/>
              </a:rPr>
              <a:t> гг.</a:t>
            </a:r>
            <a:endParaRPr lang="hu-HU" sz="2000" dirty="0">
              <a:latin typeface="Segoe UI" panose="020B0502040204020203" pitchFamily="34" charset="0"/>
              <a:ea typeface="Segoe UI" panose="020B0502040204020203" pitchFamily="34" charset="0"/>
              <a:cs typeface="Segoe UI" panose="020B0502040204020203" pitchFamily="34" charset="0"/>
            </a:endParaRPr>
          </a:p>
          <a:p>
            <a:pPr>
              <a:lnSpc>
                <a:spcPct val="150000"/>
              </a:lnSpc>
              <a:spcBef>
                <a:spcPts val="600"/>
              </a:spcBef>
              <a:spcAft>
                <a:spcPts val="600"/>
              </a:spcAft>
            </a:pPr>
            <a:endParaRPr lang="hu-HU" sz="2000" dirty="0">
              <a:latin typeface="Segoe UI" panose="020B0502040204020203" pitchFamily="34" charset="0"/>
              <a:ea typeface="Segoe UI" panose="020B0502040204020203" pitchFamily="34" charset="0"/>
              <a:cs typeface="Segoe UI" panose="020B0502040204020203" pitchFamily="34" charset="0"/>
            </a:endParaRPr>
          </a:p>
        </p:txBody>
      </p:sp>
      <p:cxnSp>
        <p:nvCxnSpPr>
          <p:cNvPr id="5" name="Egyenes összekötő 4"/>
          <p:cNvCxnSpPr/>
          <p:nvPr/>
        </p:nvCxnSpPr>
        <p:spPr>
          <a:xfrm>
            <a:off x="107504" y="855762"/>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481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áblázat 5"/>
          <p:cNvGraphicFramePr>
            <a:graphicFrameLocks noGrp="1"/>
          </p:cNvGraphicFramePr>
          <p:nvPr>
            <p:extLst>
              <p:ext uri="{D42A27DB-BD31-4B8C-83A1-F6EECF244321}">
                <p14:modId xmlns:p14="http://schemas.microsoft.com/office/powerpoint/2010/main" val="1081148596"/>
              </p:ext>
            </p:extLst>
          </p:nvPr>
        </p:nvGraphicFramePr>
        <p:xfrm>
          <a:off x="107504" y="620696"/>
          <a:ext cx="8928997" cy="5445468"/>
        </p:xfrm>
        <a:graphic>
          <a:graphicData uri="http://schemas.openxmlformats.org/drawingml/2006/table">
            <a:tbl>
              <a:tblPr/>
              <a:tblGrid>
                <a:gridCol w="3067735">
                  <a:extLst>
                    <a:ext uri="{9D8B030D-6E8A-4147-A177-3AD203B41FA5}">
                      <a16:colId xmlns:a16="http://schemas.microsoft.com/office/drawing/2014/main" val="20000"/>
                    </a:ext>
                  </a:extLst>
                </a:gridCol>
                <a:gridCol w="976877">
                  <a:extLst>
                    <a:ext uri="{9D8B030D-6E8A-4147-A177-3AD203B41FA5}">
                      <a16:colId xmlns:a16="http://schemas.microsoft.com/office/drawing/2014/main" val="20001"/>
                    </a:ext>
                  </a:extLst>
                </a:gridCol>
                <a:gridCol w="976877">
                  <a:extLst>
                    <a:ext uri="{9D8B030D-6E8A-4147-A177-3AD203B41FA5}">
                      <a16:colId xmlns:a16="http://schemas.microsoft.com/office/drawing/2014/main" val="20002"/>
                    </a:ext>
                  </a:extLst>
                </a:gridCol>
                <a:gridCol w="976877">
                  <a:extLst>
                    <a:ext uri="{9D8B030D-6E8A-4147-A177-3AD203B41FA5}">
                      <a16:colId xmlns:a16="http://schemas.microsoft.com/office/drawing/2014/main" val="20003"/>
                    </a:ext>
                  </a:extLst>
                </a:gridCol>
                <a:gridCol w="976877">
                  <a:extLst>
                    <a:ext uri="{9D8B030D-6E8A-4147-A177-3AD203B41FA5}">
                      <a16:colId xmlns:a16="http://schemas.microsoft.com/office/drawing/2014/main" val="20004"/>
                    </a:ext>
                  </a:extLst>
                </a:gridCol>
                <a:gridCol w="976877">
                  <a:extLst>
                    <a:ext uri="{9D8B030D-6E8A-4147-A177-3AD203B41FA5}">
                      <a16:colId xmlns:a16="http://schemas.microsoft.com/office/drawing/2014/main" val="20005"/>
                    </a:ext>
                  </a:extLst>
                </a:gridCol>
                <a:gridCol w="976877">
                  <a:extLst>
                    <a:ext uri="{9D8B030D-6E8A-4147-A177-3AD203B41FA5}">
                      <a16:colId xmlns:a16="http://schemas.microsoft.com/office/drawing/2014/main" val="20006"/>
                    </a:ext>
                  </a:extLst>
                </a:gridCol>
              </a:tblGrid>
              <a:tr h="504048">
                <a:tc gridSpan="7">
                  <a:txBody>
                    <a:bodyPr/>
                    <a:lstStyle/>
                    <a:p>
                      <a:pPr marL="0" indent="0">
                        <a:buFont typeface="Arial" panose="020B0604020202020204" pitchFamily="34" charset="0"/>
                        <a:buNone/>
                      </a:pPr>
                      <a:r>
                        <a:rPr lang="hu-HU" sz="1400" b="1" dirty="0">
                          <a:latin typeface="Segoe UI" panose="020B0502040204020203" pitchFamily="34" charset="0"/>
                          <a:ea typeface="Segoe UI" panose="020B0502040204020203" pitchFamily="34" charset="0"/>
                          <a:cs typeface="Segoe UI" panose="020B0502040204020203" pitchFamily="34" charset="0"/>
                        </a:rPr>
                        <a:t>2043/2017. (XII. 27.) </a:t>
                      </a:r>
                      <a:r>
                        <a:rPr lang="ru-RU" sz="1400" b="1" dirty="0">
                          <a:latin typeface="Segoe UI" panose="020B0502040204020203" pitchFamily="34" charset="0"/>
                          <a:ea typeface="Segoe UI" panose="020B0502040204020203" pitchFamily="34" charset="0"/>
                          <a:cs typeface="Segoe UI" panose="020B0502040204020203" pitchFamily="34" charset="0"/>
                        </a:rPr>
                        <a:t>Постановление Правительства</a:t>
                      </a:r>
                      <a:r>
                        <a:rPr lang="en-US" sz="1400" b="1" dirty="0">
                          <a:latin typeface="Segoe UI" panose="020B0502040204020203" pitchFamily="34" charset="0"/>
                          <a:ea typeface="Segoe UI" panose="020B0502040204020203" pitchFamily="34" charset="0"/>
                          <a:cs typeface="Segoe UI" panose="020B0502040204020203" pitchFamily="34" charset="0"/>
                        </a:rPr>
                        <a:t> </a:t>
                      </a:r>
                      <a:r>
                        <a:rPr lang="ru-RU" sz="1400" b="1" dirty="0">
                          <a:latin typeface="Segoe UI" panose="020B0502040204020203" pitchFamily="34" charset="0"/>
                          <a:ea typeface="Segoe UI" panose="020B0502040204020203" pitchFamily="34" charset="0"/>
                          <a:cs typeface="Segoe UI" panose="020B0502040204020203" pitchFamily="34" charset="0"/>
                        </a:rPr>
                        <a:t>по бюджетным доходам и бюджетным расходам</a:t>
                      </a:r>
                      <a:r>
                        <a:rPr lang="ru-RU" sz="1400" b="1" baseline="0" dirty="0">
                          <a:latin typeface="Segoe UI" panose="020B0502040204020203" pitchFamily="34" charset="0"/>
                          <a:ea typeface="Segoe UI" panose="020B0502040204020203" pitchFamily="34" charset="0"/>
                          <a:cs typeface="Segoe UI" panose="020B0502040204020203" pitchFamily="34" charset="0"/>
                        </a:rPr>
                        <a:t> центрального бюджета</a:t>
                      </a:r>
                      <a:r>
                        <a:rPr lang="en-US" sz="1400" b="1" dirty="0">
                          <a:latin typeface="Segoe UI" panose="020B0502040204020203" pitchFamily="34" charset="0"/>
                          <a:ea typeface="Segoe UI" panose="020B0502040204020203" pitchFamily="34" charset="0"/>
                          <a:cs typeface="Segoe UI" panose="020B0502040204020203" pitchFamily="34" charset="0"/>
                        </a:rPr>
                        <a:t>, </a:t>
                      </a:r>
                      <a:r>
                        <a:rPr lang="ru-RU" sz="1400" b="1" dirty="0">
                          <a:latin typeface="Segoe UI" panose="020B0502040204020203" pitchFamily="34" charset="0"/>
                          <a:ea typeface="Segoe UI" panose="020B0502040204020203" pitchFamily="34" charset="0"/>
                          <a:cs typeface="Segoe UI" panose="020B0502040204020203" pitchFamily="34" charset="0"/>
                        </a:rPr>
                        <a:t>а также по балансу бюджета и государственному долгу на </a:t>
                      </a:r>
                      <a:r>
                        <a:rPr lang="en-US" sz="1400" b="1" dirty="0">
                          <a:latin typeface="Segoe UI" panose="020B0502040204020203" pitchFamily="34" charset="0"/>
                          <a:ea typeface="Segoe UI" panose="020B0502040204020203" pitchFamily="34" charset="0"/>
                          <a:cs typeface="Segoe UI" panose="020B0502040204020203" pitchFamily="34" charset="0"/>
                        </a:rPr>
                        <a:t>2018-2020</a:t>
                      </a:r>
                      <a:r>
                        <a:rPr lang="ru-RU" sz="1400" b="1" dirty="0">
                          <a:latin typeface="Segoe UI" panose="020B0502040204020203" pitchFamily="34" charset="0"/>
                          <a:ea typeface="Segoe UI" panose="020B0502040204020203" pitchFamily="34" charset="0"/>
                          <a:cs typeface="Segoe UI" panose="020B0502040204020203" pitchFamily="34" charset="0"/>
                        </a:rPr>
                        <a:t> гг.</a:t>
                      </a:r>
                      <a:endParaRPr lang="hu-HU" sz="1400" b="1" dirty="0">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lnL>
                      <a:noFill/>
                    </a:lnL>
                    <a:lnR>
                      <a:noFill/>
                    </a:lnR>
                    <a:lnT>
                      <a:noFill/>
                    </a:lnT>
                    <a:lnB>
                      <a:noFill/>
                    </a:lnB>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0"/>
                  </a:ext>
                </a:extLst>
              </a:tr>
              <a:tr h="144016">
                <a:tc>
                  <a:txBody>
                    <a:bodyPr/>
                    <a:lstStyle/>
                    <a:p>
                      <a:pPr algn="l" fontAlgn="t"/>
                      <a:endPar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t"/>
                      <a:endPar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t"/>
                      <a:endPar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t"/>
                      <a:endPar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t"/>
                      <a:endPar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lnL>
                      <a:noFill/>
                    </a:lnL>
                    <a:lnR>
                      <a:noFill/>
                    </a:lnR>
                    <a:lnT>
                      <a:noFill/>
                    </a:lnT>
                    <a:lnB w="12700" cap="flat" cmpd="sng" algn="ctr">
                      <a:solidFill>
                        <a:schemeClr val="tx1"/>
                      </a:solidFill>
                      <a:prstDash val="solid"/>
                      <a:round/>
                      <a:headEnd type="none" w="med" len="med"/>
                      <a:tailEnd type="none" w="med" len="med"/>
                    </a:lnB>
                  </a:tcPr>
                </a:tc>
                <a:tc gridSpan="2">
                  <a:txBody>
                    <a:bodyPr/>
                    <a:lstStyle/>
                    <a:p>
                      <a:pPr algn="r" fontAlgn="ctr"/>
                      <a:r>
                        <a:rPr lang="ru-RU" sz="1200" b="0" i="1"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млн. форинтов (</a:t>
                      </a:r>
                      <a:r>
                        <a:rPr lang="hu-HU" sz="1200" b="0" i="1"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HUF</a:t>
                      </a:r>
                      <a:r>
                        <a:rPr lang="ru-RU" sz="1200" b="0" i="1"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endParaRPr lang="hu-HU" sz="1200" b="0" i="1"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hu-HU"/>
                    </a:p>
                  </a:txBody>
                  <a:tcPr/>
                </a:tc>
                <a:extLst>
                  <a:ext uri="{0D108BD9-81ED-4DB2-BD59-A6C34878D82A}">
                    <a16:rowId xmlns:a16="http://schemas.microsoft.com/office/drawing/2014/main" val="10001"/>
                  </a:ext>
                </a:extLst>
              </a:tr>
              <a:tr h="432000">
                <a:tc>
                  <a:txBody>
                    <a:bodyPr/>
                    <a:lstStyle/>
                    <a:p>
                      <a:pPr algn="l" fontAlgn="b"/>
                      <a:endPar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2018.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hu-HU"/>
                    </a:p>
                  </a:txBody>
                  <a:tcPr/>
                </a:tc>
                <a:tc gridSpan="2">
                  <a:txBody>
                    <a:bodyPr/>
                    <a:lstStyle/>
                    <a:p>
                      <a:pPr algn="ctr" fontAlgn="ct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2019.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hu-HU"/>
                    </a:p>
                  </a:txBody>
                  <a:tcPr/>
                </a:tc>
                <a:tc gridSpan="2">
                  <a:txBody>
                    <a:bodyPr/>
                    <a:lstStyle/>
                    <a:p>
                      <a:pPr algn="ctr" fontAlgn="ct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2020.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hu-HU"/>
                    </a:p>
                  </a:txBody>
                  <a:tcPr/>
                </a:tc>
                <a:extLst>
                  <a:ext uri="{0D108BD9-81ED-4DB2-BD59-A6C34878D82A}">
                    <a16:rowId xmlns:a16="http://schemas.microsoft.com/office/drawing/2014/main" val="10002"/>
                  </a:ext>
                </a:extLst>
              </a:tr>
              <a:tr h="432000">
                <a:tc>
                  <a:txBody>
                    <a:bodyPr/>
                    <a:lstStyle/>
                    <a:p>
                      <a:pPr algn="ctr" fontAlgn="ctr"/>
                      <a:r>
                        <a:rPr lang="ru-R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Раздел (бюджета)</a:t>
                      </a:r>
                      <a:endPar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ru-R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Расходы</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ru-R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Доходы</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ru-R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Расходы</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ru-R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Доходы</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ru-R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Расходы</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ru-R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Доходы</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432000">
                <a:tc>
                  <a:txBody>
                    <a:bodyPr/>
                    <a:lstStyle/>
                    <a:p>
                      <a:pPr algn="l" fontAlgn="ctr"/>
                      <a:r>
                        <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I. </a:t>
                      </a:r>
                      <a:r>
                        <a:rPr lang="ru-R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Национальное Собрание</a:t>
                      </a:r>
                      <a:endPar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136 086,80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10 980,00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134 754,60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10 980,00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116 950,20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10 980,00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2000">
                <a:tc>
                  <a:txBody>
                    <a:bodyPr/>
                    <a:lstStyle/>
                    <a:p>
                      <a:pPr algn="l" fontAlgn="ctr"/>
                      <a:r>
                        <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II. </a:t>
                      </a:r>
                      <a:r>
                        <a:rPr lang="ru-R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Аппарат Президента Республики</a:t>
                      </a:r>
                      <a:endPar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2 441,90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2 441,90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2 441,90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32000">
                <a:tc>
                  <a:txBody>
                    <a:bodyPr/>
                    <a:lstStyle/>
                    <a:p>
                      <a:pPr algn="l" fontAlgn="ctr"/>
                      <a:r>
                        <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III. </a:t>
                      </a:r>
                      <a:r>
                        <a:rPr lang="ru-R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Конституционный Суд</a:t>
                      </a:r>
                      <a:endPar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1 879,00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1 871,70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1 871,70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32000">
                <a:tc>
                  <a:txBody>
                    <a:bodyPr/>
                    <a:lstStyle/>
                    <a:p>
                      <a:pPr algn="l" fontAlgn="ctr"/>
                      <a:r>
                        <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IV. </a:t>
                      </a:r>
                      <a:r>
                        <a:rPr lang="ru-R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Аппарат Уполномоченного по защите основных прав</a:t>
                      </a:r>
                      <a:endPar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1 331,50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1 331,50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1 331,50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32000">
                <a:tc>
                  <a:txBody>
                    <a:bodyPr/>
                    <a:lstStyle/>
                    <a:p>
                      <a:pPr algn="l" fontAlgn="ctr"/>
                      <a:r>
                        <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V. </a:t>
                      </a:r>
                      <a:r>
                        <a:rPr lang="ru-R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Государственная счётная палата Венгрии</a:t>
                      </a:r>
                      <a:endPar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9 317,40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20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9 317,40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9 317,40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32000">
                <a:tc>
                  <a:txBody>
                    <a:bodyPr/>
                    <a:lstStyle/>
                    <a:p>
                      <a:pPr algn="l" fontAlgn="ctr"/>
                      <a:r>
                        <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32000">
                <a:tc>
                  <a:txBody>
                    <a:bodyPr/>
                    <a:lstStyle/>
                    <a:p>
                      <a:pPr algn="l" fontAlgn="ctr"/>
                      <a:r>
                        <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LXXI. </a:t>
                      </a:r>
                      <a:r>
                        <a:rPr lang="ru-R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Пенсионный Фонд</a:t>
                      </a:r>
                      <a:endPar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3 361 466,20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3 361 466,20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3 </a:t>
                      </a: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491 427,90</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3 491 427,90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3 640 030,00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3 </a:t>
                      </a: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640 030,00</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32000">
                <a:tc>
                  <a:txBody>
                    <a:bodyPr/>
                    <a:lstStyle/>
                    <a:p>
                      <a:pPr algn="l" fontAlgn="ctr"/>
                      <a:r>
                        <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LXXII. </a:t>
                      </a:r>
                      <a:r>
                        <a:rPr lang="ru-R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Фонд медицинского страхования</a:t>
                      </a:r>
                      <a:endPar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 </a:t>
                      </a: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319 092,00</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 </a:t>
                      </a: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319 092,00</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 </a:t>
                      </a: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395 728,10</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 </a:t>
                      </a: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395 728,10</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2 462 845,30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2 462 845,30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432000">
                <a:tc>
                  <a:txBody>
                    <a:bodyPr/>
                    <a:lstStyle/>
                    <a:p>
                      <a:pPr algn="r" fontAlgn="ctr"/>
                      <a:r>
                        <a:rPr lang="ru-RU" sz="12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Итого центральное правительство</a:t>
                      </a:r>
                      <a:endParaRPr lang="hu-HU" sz="12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20 098 098,10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18 </a:t>
                      </a:r>
                      <a:r>
                        <a:rPr lang="hu-HU" sz="105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737 447,90</a:t>
                      </a:r>
                      <a:endPar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20 </a:t>
                      </a:r>
                      <a:r>
                        <a:rPr lang="hu-HU" sz="105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181 183,20</a:t>
                      </a:r>
                      <a:endPar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19 </a:t>
                      </a:r>
                      <a:r>
                        <a:rPr lang="hu-HU" sz="105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787 421,80</a:t>
                      </a:r>
                      <a:endPar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20 </a:t>
                      </a:r>
                      <a:r>
                        <a:rPr lang="hu-HU" sz="105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385 441,00</a:t>
                      </a:r>
                      <a:endPar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19 955 531,60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2" name="Szövegdoboz 1"/>
          <p:cNvSpPr txBox="1"/>
          <p:nvPr/>
        </p:nvSpPr>
        <p:spPr>
          <a:xfrm>
            <a:off x="19422" y="0"/>
            <a:ext cx="9144000" cy="461665"/>
          </a:xfrm>
          <a:prstGeom prst="rect">
            <a:avLst/>
          </a:prstGeom>
          <a:noFill/>
        </p:spPr>
        <p:txBody>
          <a:bodyPr wrap="square" rtlCol="0">
            <a:spAutoFit/>
          </a:bodyPr>
          <a:lstStyle/>
          <a:p>
            <a:pPr algn="ctr"/>
            <a:r>
              <a:rPr lang="ru-RU" sz="2400" b="1" dirty="0">
                <a:latin typeface="Segoe UI" panose="020B0502040204020203" pitchFamily="34" charset="0"/>
                <a:ea typeface="Segoe UI" panose="020B0502040204020203" pitchFamily="34" charset="0"/>
                <a:cs typeface="Segoe UI" panose="020B0502040204020203" pitchFamily="34" charset="0"/>
              </a:rPr>
              <a:t>ПП</a:t>
            </a:r>
            <a:r>
              <a:rPr lang="hu-HU" sz="2400" b="1" dirty="0">
                <a:latin typeface="Segoe UI" panose="020B0502040204020203" pitchFamily="34" charset="0"/>
                <a:ea typeface="Segoe UI" panose="020B0502040204020203" pitchFamily="34" charset="0"/>
                <a:cs typeface="Segoe UI" panose="020B0502040204020203" pitchFamily="34" charset="0"/>
              </a:rPr>
              <a:t> – </a:t>
            </a:r>
            <a:r>
              <a:rPr lang="ru-RU" sz="2400" b="1" dirty="0">
                <a:latin typeface="Segoe UI" panose="020B0502040204020203" pitchFamily="34" charset="0"/>
                <a:ea typeface="Segoe UI" panose="020B0502040204020203" pitchFamily="34" charset="0"/>
                <a:cs typeface="Segoe UI" panose="020B0502040204020203" pitchFamily="34" charset="0"/>
              </a:rPr>
              <a:t>Постановление Правительства </a:t>
            </a:r>
            <a:r>
              <a:rPr lang="hu-HU" sz="2400" b="1" dirty="0">
                <a:latin typeface="Segoe UI" panose="020B0502040204020203" pitchFamily="34" charset="0"/>
                <a:ea typeface="Segoe UI" panose="020B0502040204020203" pitchFamily="34" charset="0"/>
                <a:cs typeface="Segoe UI" panose="020B0502040204020203" pitchFamily="34" charset="0"/>
              </a:rPr>
              <a:t>I.</a:t>
            </a:r>
          </a:p>
        </p:txBody>
      </p:sp>
      <p:cxnSp>
        <p:nvCxnSpPr>
          <p:cNvPr id="4" name="Egyenes összekötő 3"/>
          <p:cNvCxnSpPr/>
          <p:nvPr/>
        </p:nvCxnSpPr>
        <p:spPr>
          <a:xfrm>
            <a:off x="126926" y="548680"/>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72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áblázat 5"/>
          <p:cNvGraphicFramePr>
            <a:graphicFrameLocks noGrp="1"/>
          </p:cNvGraphicFramePr>
          <p:nvPr>
            <p:extLst>
              <p:ext uri="{D42A27DB-BD31-4B8C-83A1-F6EECF244321}">
                <p14:modId xmlns:p14="http://schemas.microsoft.com/office/powerpoint/2010/main" val="2491588041"/>
              </p:ext>
            </p:extLst>
          </p:nvPr>
        </p:nvGraphicFramePr>
        <p:xfrm>
          <a:off x="107504" y="692693"/>
          <a:ext cx="8928991" cy="5472610"/>
        </p:xfrm>
        <a:graphic>
          <a:graphicData uri="http://schemas.openxmlformats.org/drawingml/2006/table">
            <a:tbl>
              <a:tblPr/>
              <a:tblGrid>
                <a:gridCol w="4566541">
                  <a:extLst>
                    <a:ext uri="{9D8B030D-6E8A-4147-A177-3AD203B41FA5}">
                      <a16:colId xmlns:a16="http://schemas.microsoft.com/office/drawing/2014/main" val="20000"/>
                    </a:ext>
                  </a:extLst>
                </a:gridCol>
                <a:gridCol w="1454150">
                  <a:extLst>
                    <a:ext uri="{9D8B030D-6E8A-4147-A177-3AD203B41FA5}">
                      <a16:colId xmlns:a16="http://schemas.microsoft.com/office/drawing/2014/main" val="20001"/>
                    </a:ext>
                  </a:extLst>
                </a:gridCol>
                <a:gridCol w="1454150">
                  <a:extLst>
                    <a:ext uri="{9D8B030D-6E8A-4147-A177-3AD203B41FA5}">
                      <a16:colId xmlns:a16="http://schemas.microsoft.com/office/drawing/2014/main" val="20002"/>
                    </a:ext>
                  </a:extLst>
                </a:gridCol>
                <a:gridCol w="1454150">
                  <a:extLst>
                    <a:ext uri="{9D8B030D-6E8A-4147-A177-3AD203B41FA5}">
                      <a16:colId xmlns:a16="http://schemas.microsoft.com/office/drawing/2014/main" val="20003"/>
                    </a:ext>
                  </a:extLst>
                </a:gridCol>
              </a:tblGrid>
              <a:tr h="603295">
                <a:tc gridSpan="4">
                  <a:txBody>
                    <a:bodyPr/>
                    <a:lstStyle/>
                    <a:p>
                      <a:pPr marL="0" indent="0">
                        <a:buFont typeface="Arial" panose="020B0604020202020204" pitchFamily="34" charset="0"/>
                        <a:buNone/>
                      </a:pPr>
                      <a:r>
                        <a:rPr lang="hu-HU" sz="1400" b="1" dirty="0">
                          <a:latin typeface="Segoe UI" panose="020B0502040204020203" pitchFamily="34" charset="0"/>
                          <a:ea typeface="Segoe UI" panose="020B0502040204020203" pitchFamily="34" charset="0"/>
                          <a:cs typeface="Segoe UI" panose="020B0502040204020203" pitchFamily="34" charset="0"/>
                        </a:rPr>
                        <a:t>2043/2017. (XII. 27.) </a:t>
                      </a:r>
                      <a:r>
                        <a:rPr lang="ru-RU" sz="1400" b="1" dirty="0">
                          <a:latin typeface="Segoe UI" panose="020B0502040204020203" pitchFamily="34" charset="0"/>
                          <a:ea typeface="Segoe UI" panose="020B0502040204020203" pitchFamily="34" charset="0"/>
                          <a:cs typeface="Segoe UI" panose="020B0502040204020203" pitchFamily="34" charset="0"/>
                        </a:rPr>
                        <a:t>Постановление Правительства</a:t>
                      </a:r>
                      <a:r>
                        <a:rPr lang="en-US" sz="1400" b="1" dirty="0">
                          <a:latin typeface="Segoe UI" panose="020B0502040204020203" pitchFamily="34" charset="0"/>
                          <a:ea typeface="Segoe UI" panose="020B0502040204020203" pitchFamily="34" charset="0"/>
                          <a:cs typeface="Segoe UI" panose="020B0502040204020203" pitchFamily="34" charset="0"/>
                        </a:rPr>
                        <a:t> </a:t>
                      </a:r>
                      <a:r>
                        <a:rPr lang="ru-RU" sz="1400" b="1" dirty="0">
                          <a:latin typeface="Segoe UI" panose="020B0502040204020203" pitchFamily="34" charset="0"/>
                          <a:ea typeface="Segoe UI" panose="020B0502040204020203" pitchFamily="34" charset="0"/>
                          <a:cs typeface="Segoe UI" panose="020B0502040204020203" pitchFamily="34" charset="0"/>
                        </a:rPr>
                        <a:t>по бюджетным доходам и бюджетным расходам</a:t>
                      </a:r>
                      <a:r>
                        <a:rPr lang="ru-RU" sz="1400" b="1" baseline="0" dirty="0">
                          <a:latin typeface="Segoe UI" panose="020B0502040204020203" pitchFamily="34" charset="0"/>
                          <a:ea typeface="Segoe UI" panose="020B0502040204020203" pitchFamily="34" charset="0"/>
                          <a:cs typeface="Segoe UI" panose="020B0502040204020203" pitchFamily="34" charset="0"/>
                        </a:rPr>
                        <a:t> центрального бюджета</a:t>
                      </a:r>
                      <a:r>
                        <a:rPr lang="en-US" sz="1400" b="1" dirty="0">
                          <a:latin typeface="Segoe UI" panose="020B0502040204020203" pitchFamily="34" charset="0"/>
                          <a:ea typeface="Segoe UI" panose="020B0502040204020203" pitchFamily="34" charset="0"/>
                          <a:cs typeface="Segoe UI" panose="020B0502040204020203" pitchFamily="34" charset="0"/>
                        </a:rPr>
                        <a:t>, </a:t>
                      </a:r>
                      <a:r>
                        <a:rPr lang="ru-RU" sz="1400" b="1" dirty="0">
                          <a:latin typeface="Segoe UI" panose="020B0502040204020203" pitchFamily="34" charset="0"/>
                          <a:ea typeface="Segoe UI" panose="020B0502040204020203" pitchFamily="34" charset="0"/>
                          <a:cs typeface="Segoe UI" panose="020B0502040204020203" pitchFamily="34" charset="0"/>
                        </a:rPr>
                        <a:t>а также по балансу бюджета и государственному долгу на </a:t>
                      </a:r>
                      <a:r>
                        <a:rPr lang="en-US" sz="1400" b="1" dirty="0">
                          <a:latin typeface="Segoe UI" panose="020B0502040204020203" pitchFamily="34" charset="0"/>
                          <a:ea typeface="Segoe UI" panose="020B0502040204020203" pitchFamily="34" charset="0"/>
                          <a:cs typeface="Segoe UI" panose="020B0502040204020203" pitchFamily="34" charset="0"/>
                        </a:rPr>
                        <a:t>2018-2020</a:t>
                      </a:r>
                      <a:r>
                        <a:rPr lang="ru-RU" sz="1400" b="1" dirty="0">
                          <a:latin typeface="Segoe UI" panose="020B0502040204020203" pitchFamily="34" charset="0"/>
                          <a:ea typeface="Segoe UI" panose="020B0502040204020203" pitchFamily="34" charset="0"/>
                          <a:cs typeface="Segoe UI" panose="020B0502040204020203" pitchFamily="34" charset="0"/>
                        </a:rPr>
                        <a:t> гг.</a:t>
                      </a:r>
                      <a:endParaRPr lang="hu-HU" sz="1400" b="1" dirty="0">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0"/>
                  </a:ext>
                </a:extLst>
              </a:tr>
              <a:tr h="442665">
                <a:tc>
                  <a:txBody>
                    <a:bodyPr/>
                    <a:lstStyle/>
                    <a:p>
                      <a:pPr algn="r" fontAlgn="ctr"/>
                      <a:r>
                        <a:rPr lang="hu-HU" sz="12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2018.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2019.</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2020.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442665">
                <a:tc>
                  <a:txBody>
                    <a:bodyPr/>
                    <a:lstStyle/>
                    <a:p>
                      <a:pPr algn="r" fontAlgn="ctr"/>
                      <a:r>
                        <a:rPr lang="ru-R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Сальдо центральной подсистемы</a:t>
                      </a:r>
                      <a:endPar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 </a:t>
                      </a: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360 650,20</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393 761,40</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429 909,40</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42665">
                <a:tc>
                  <a:txBody>
                    <a:bodyPr/>
                    <a:lstStyle/>
                    <a:p>
                      <a:pPr algn="r" fontAlgn="ctr"/>
                      <a:r>
                        <a:rPr lang="ru-R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Сальдо местных органов власти</a:t>
                      </a:r>
                      <a:endPar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203 100,00</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355 793,00</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147 845,00</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42665">
                <a:tc>
                  <a:txBody>
                    <a:bodyPr/>
                    <a:lstStyle/>
                    <a:p>
                      <a:pPr algn="r" fontAlgn="ctr"/>
                      <a:r>
                        <a:rPr lang="ru-RU" sz="12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Сальдо общегосударственных органов управления</a:t>
                      </a:r>
                      <a:endParaRPr lang="hu-HU" sz="12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 </a:t>
                      </a:r>
                      <a:r>
                        <a:rPr lang="hu-HU" sz="105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157 550,20</a:t>
                      </a:r>
                      <a:endPar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r>
                        <a:rPr lang="hu-HU" sz="105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749 554,40</a:t>
                      </a:r>
                      <a:endPar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r>
                        <a:rPr lang="hu-HU" sz="105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577 754,40</a:t>
                      </a:r>
                      <a:endPar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42665">
                <a:tc>
                  <a:txBody>
                    <a:bodyPr/>
                    <a:lstStyle/>
                    <a:p>
                      <a:pPr algn="r" fontAlgn="ctr"/>
                      <a:r>
                        <a:rPr lang="ru-R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Бридж-финансирование (кредит)</a:t>
                      </a:r>
                      <a:r>
                        <a:rPr lang="ru-RU" sz="1200" b="0" i="0" u="none" strike="noStrike" baseline="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ESA </a:t>
                      </a:r>
                      <a:r>
                        <a:rPr lang="ru-R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r>
                        <a:rPr lang="ru-RU" sz="1200" b="0" i="1"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Европ</a:t>
                      </a:r>
                      <a:r>
                        <a:rPr lang="en-US" sz="1200" b="0" i="1"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r>
                        <a:rPr lang="ru-RU" sz="1200" b="0" i="1"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системы счетов</a:t>
                      </a:r>
                      <a:r>
                        <a:rPr lang="ru-R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endPar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175 603,80</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35 230,20</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120 700,00</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42665">
                <a:tc>
                  <a:txBody>
                    <a:bodyPr/>
                    <a:lstStyle/>
                    <a:p>
                      <a:pPr algn="r" fontAlgn="ctr"/>
                      <a:r>
                        <a:rPr lang="ru-R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Сальдо общегосударственных органов управления по </a:t>
                      </a:r>
                      <a:r>
                        <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ESA</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981 946,40</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784 784,60</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698 454,40</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42665">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ru-RU" sz="12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Сальдо общегосударственных органов управления по </a:t>
                      </a:r>
                      <a:r>
                        <a:rPr lang="hu-HU" sz="12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ESA</a:t>
                      </a:r>
                      <a:r>
                        <a:rPr lang="ru-RU" sz="12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в виде процента ВВП</a:t>
                      </a:r>
                      <a:endParaRPr lang="hu-HU" sz="12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-2,40</a:t>
                      </a: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-1,80</a:t>
                      </a: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-1,50</a:t>
                      </a: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42665">
                <a:tc>
                  <a:txBody>
                    <a:bodyPr/>
                    <a:lstStyle/>
                    <a:p>
                      <a:pPr algn="r" fontAlgn="ctr"/>
                      <a:r>
                        <a:rPr lang="hu-HU" sz="1200" b="0" i="0" u="none" strike="noStrike"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 </a:t>
                      </a:r>
                    </a:p>
                  </a:txBody>
                  <a:tcPr marL="6540" marR="6540" marT="654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u-HU" sz="1050" b="0" i="0" u="none" strike="noStrike"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 </a:t>
                      </a:r>
                    </a:p>
                  </a:txBody>
                  <a:tcPr marL="6540" marR="6540" marT="654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u-HU" sz="1050" b="0" i="0" u="none" strike="noStrike">
                          <a:solidFill>
                            <a:srgbClr val="FFFFFF"/>
                          </a:solidFill>
                          <a:effectLst/>
                          <a:latin typeface="Segoe UI" panose="020B0502040204020203" pitchFamily="34" charset="0"/>
                          <a:ea typeface="Segoe UI" panose="020B0502040204020203" pitchFamily="34" charset="0"/>
                          <a:cs typeface="Segoe UI" panose="020B0502040204020203" pitchFamily="34" charset="0"/>
                        </a:rPr>
                        <a:t> </a:t>
                      </a:r>
                    </a:p>
                  </a:txBody>
                  <a:tcPr marL="6540" marR="6540" marT="654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ru-RU" sz="1050" b="0" i="1"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Млрд. форинтов</a:t>
                      </a:r>
                      <a:endParaRPr lang="hu-HU" sz="1050" b="0" i="1"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42665">
                <a:tc>
                  <a:txBody>
                    <a:bodyPr/>
                    <a:lstStyle/>
                    <a:p>
                      <a:pPr algn="r" fontAlgn="ctr"/>
                      <a:r>
                        <a:rPr lang="hu-HU" sz="12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6540" marR="6540" marT="6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2018. </a:t>
                      </a:r>
                    </a:p>
                  </a:txBody>
                  <a:tcPr marL="6540" marR="6540" marT="6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2019. </a:t>
                      </a:r>
                    </a:p>
                  </a:txBody>
                  <a:tcPr marL="6540" marR="6540" marT="6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2020. </a:t>
                      </a:r>
                    </a:p>
                  </a:txBody>
                  <a:tcPr marL="6540" marR="6540" marT="6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r h="442665">
                <a:tc>
                  <a:txBody>
                    <a:bodyPr/>
                    <a:lstStyle/>
                    <a:p>
                      <a:pPr algn="r" fontAlgn="ctr"/>
                      <a:r>
                        <a:rPr lang="ru-RU" sz="12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Государственный/правительственный</a:t>
                      </a:r>
                      <a:r>
                        <a:rPr lang="ru-RU" sz="1200" b="1" i="0" u="none" strike="noStrike" baseline="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долг</a:t>
                      </a:r>
                      <a:endParaRPr lang="hu-HU" sz="12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hu-HU" sz="105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29 027,30</a:t>
                      </a:r>
                      <a:endPar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hu-HU" sz="105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29 674,80</a:t>
                      </a:r>
                      <a:endPar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hu-HU" sz="105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30 129,40</a:t>
                      </a:r>
                      <a:endPar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42665">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ru-RU" sz="12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Государственный/правительственный</a:t>
                      </a:r>
                      <a:r>
                        <a:rPr lang="ru-RU" sz="1200" b="1" i="0" u="none" strike="noStrike" baseline="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долг </a:t>
                      </a:r>
                      <a:r>
                        <a:rPr lang="ru-RU" sz="12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в виде процента ВВП</a:t>
                      </a:r>
                      <a:endParaRPr lang="hu-HU" sz="12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hu-HU" sz="105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71,20</a:t>
                      </a: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p>
                  </a:txBody>
                  <a:tcPr marL="6540" marR="6540" marT="6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hu-HU" sz="105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68,10</a:t>
                      </a: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p>
                  </a:txBody>
                  <a:tcPr marL="6540" marR="6540" marT="6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64,80%</a:t>
                      </a:r>
                    </a:p>
                  </a:txBody>
                  <a:tcPr marL="6540" marR="6540" marT="6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2" name="Szövegdoboz 1"/>
          <p:cNvSpPr txBox="1"/>
          <p:nvPr/>
        </p:nvSpPr>
        <p:spPr>
          <a:xfrm>
            <a:off x="0" y="116632"/>
            <a:ext cx="9144000" cy="461665"/>
          </a:xfrm>
          <a:prstGeom prst="rect">
            <a:avLst/>
          </a:prstGeom>
          <a:noFill/>
        </p:spPr>
        <p:txBody>
          <a:bodyPr wrap="square" rtlCol="0">
            <a:spAutoFit/>
          </a:bodyPr>
          <a:lstStyle/>
          <a:p>
            <a:pPr algn="ctr"/>
            <a:r>
              <a:rPr lang="ru-RU" sz="2400" b="1" dirty="0">
                <a:latin typeface="Segoe UI" panose="020B0502040204020203" pitchFamily="34" charset="0"/>
                <a:ea typeface="Segoe UI" panose="020B0502040204020203" pitchFamily="34" charset="0"/>
                <a:cs typeface="Segoe UI" panose="020B0502040204020203" pitchFamily="34" charset="0"/>
              </a:rPr>
              <a:t>ПП</a:t>
            </a:r>
            <a:r>
              <a:rPr lang="hu-HU" sz="2400" b="1" dirty="0">
                <a:latin typeface="Segoe UI" panose="020B0502040204020203" pitchFamily="34" charset="0"/>
                <a:ea typeface="Segoe UI" panose="020B0502040204020203" pitchFamily="34" charset="0"/>
                <a:cs typeface="Segoe UI" panose="020B0502040204020203" pitchFamily="34" charset="0"/>
              </a:rPr>
              <a:t> - </a:t>
            </a:r>
            <a:r>
              <a:rPr lang="ru-RU" sz="2400" b="1" dirty="0">
                <a:latin typeface="Segoe UI" panose="020B0502040204020203" pitchFamily="34" charset="0"/>
                <a:ea typeface="Segoe UI" panose="020B0502040204020203" pitchFamily="34" charset="0"/>
                <a:cs typeface="Segoe UI" panose="020B0502040204020203" pitchFamily="34" charset="0"/>
              </a:rPr>
              <a:t>Постановление Правительства</a:t>
            </a:r>
            <a:r>
              <a:rPr lang="hu-HU" sz="2400" b="1" dirty="0">
                <a:latin typeface="Segoe UI" panose="020B0502040204020203" pitchFamily="34" charset="0"/>
                <a:ea typeface="Segoe UI" panose="020B0502040204020203" pitchFamily="34" charset="0"/>
                <a:cs typeface="Segoe UI" panose="020B0502040204020203" pitchFamily="34" charset="0"/>
              </a:rPr>
              <a:t> II.</a:t>
            </a:r>
          </a:p>
        </p:txBody>
      </p:sp>
      <p:cxnSp>
        <p:nvCxnSpPr>
          <p:cNvPr id="4" name="Egyenes összekötő 3"/>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63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672157"/>
            <a:ext cx="9165771" cy="308571"/>
          </a:xfrm>
        </p:spPr>
        <p:txBody>
          <a:bodyPr>
            <a:normAutofit/>
          </a:bodyPr>
          <a:lstStyle/>
          <a:p>
            <a:pPr algn="l"/>
            <a:r>
              <a:rPr lang="ru-RU" sz="1400" dirty="0"/>
              <a:t>Макроэкономический прогноз на </a:t>
            </a:r>
            <a:r>
              <a:rPr lang="hu-HU" sz="1400" dirty="0"/>
              <a:t>2017-2021</a:t>
            </a:r>
            <a:r>
              <a:rPr lang="ru-RU" sz="1400" dirty="0"/>
              <a:t> гг.</a:t>
            </a:r>
            <a:r>
              <a:rPr lang="hu-HU" sz="1400" dirty="0"/>
              <a:t> (</a:t>
            </a:r>
            <a:r>
              <a:rPr lang="ru-RU" sz="1400" dirty="0"/>
              <a:t>в годовом исчислении</a:t>
            </a:r>
            <a:r>
              <a:rPr lang="hu-HU" sz="1400" dirty="0"/>
              <a:t>, </a:t>
            </a:r>
            <a:r>
              <a:rPr lang="ru-RU" sz="1400" dirty="0"/>
              <a:t>%</a:t>
            </a:r>
            <a:r>
              <a:rPr lang="hu-HU" sz="1400" dirty="0"/>
              <a:t>)</a:t>
            </a:r>
          </a:p>
        </p:txBody>
      </p:sp>
      <p:sp>
        <p:nvSpPr>
          <p:cNvPr id="5" name="Szövegdoboz 4"/>
          <p:cNvSpPr txBox="1"/>
          <p:nvPr/>
        </p:nvSpPr>
        <p:spPr>
          <a:xfrm>
            <a:off x="0" y="116632"/>
            <a:ext cx="9144000" cy="453970"/>
          </a:xfrm>
          <a:prstGeom prst="rect">
            <a:avLst/>
          </a:prstGeom>
          <a:noFill/>
        </p:spPr>
        <p:txBody>
          <a:bodyPr wrap="square" rtlCol="0">
            <a:spAutoFit/>
          </a:bodyPr>
          <a:lstStyle/>
          <a:p>
            <a:pPr algn="ctr"/>
            <a:r>
              <a:rPr lang="ru-RU" sz="2350" b="1" dirty="0">
                <a:latin typeface="Segoe UI" panose="020B0502040204020203" pitchFamily="34" charset="0"/>
                <a:ea typeface="Segoe UI" panose="020B0502040204020203" pitchFamily="34" charset="0"/>
                <a:cs typeface="Segoe UI" panose="020B0502040204020203" pitchFamily="34" charset="0"/>
              </a:rPr>
              <a:t>ЗСБ</a:t>
            </a:r>
            <a:r>
              <a:rPr lang="hu-HU" sz="2350" b="1" dirty="0">
                <a:latin typeface="Segoe UI" panose="020B0502040204020203" pitchFamily="34" charset="0"/>
                <a:ea typeface="Segoe UI" panose="020B0502040204020203" pitchFamily="34" charset="0"/>
                <a:cs typeface="Segoe UI" panose="020B0502040204020203" pitchFamily="34" charset="0"/>
              </a:rPr>
              <a:t> (</a:t>
            </a:r>
            <a:r>
              <a:rPr lang="ru-RU" sz="2350" b="1" dirty="0">
                <a:latin typeface="Segoe UI" panose="020B0502040204020203" pitchFamily="34" charset="0"/>
                <a:ea typeface="Segoe UI" panose="020B0502040204020203" pitchFamily="34" charset="0"/>
                <a:cs typeface="Segoe UI" panose="020B0502040204020203" pitchFamily="34" charset="0"/>
              </a:rPr>
              <a:t>декабрь</a:t>
            </a:r>
            <a:r>
              <a:rPr lang="hu-HU" sz="2350" b="1" dirty="0">
                <a:latin typeface="Segoe UI" panose="020B0502040204020203" pitchFamily="34" charset="0"/>
                <a:ea typeface="Segoe UI" panose="020B0502040204020203" pitchFamily="34" charset="0"/>
                <a:cs typeface="Segoe UI" panose="020B0502040204020203" pitchFamily="34" charset="0"/>
              </a:rPr>
              <a:t> ~ </a:t>
            </a:r>
            <a:r>
              <a:rPr lang="ru-RU" sz="2350" b="1" dirty="0">
                <a:latin typeface="Segoe UI" panose="020B0502040204020203" pitchFamily="34" charset="0"/>
                <a:ea typeface="Segoe UI" panose="020B0502040204020203" pitchFamily="34" charset="0"/>
                <a:cs typeface="Segoe UI" panose="020B0502040204020203" pitchFamily="34" charset="0"/>
              </a:rPr>
              <a:t>Постановление Правительства</a:t>
            </a:r>
            <a:r>
              <a:rPr lang="hu-HU" sz="2350" b="1" dirty="0">
                <a:latin typeface="Segoe UI" panose="020B0502040204020203" pitchFamily="34" charset="0"/>
                <a:ea typeface="Segoe UI" panose="020B0502040204020203" pitchFamily="34" charset="0"/>
                <a:cs typeface="Segoe UI" panose="020B0502040204020203" pitchFamily="34" charset="0"/>
              </a:rPr>
              <a:t>) I.</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125" t="29445" r="30521" b="7221"/>
          <a:stretch/>
        </p:blipFill>
        <p:spPr bwMode="auto">
          <a:xfrm>
            <a:off x="251520" y="1052735"/>
            <a:ext cx="8640960" cy="5211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Egyenes összekötő 5"/>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976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672157"/>
            <a:ext cx="9165771" cy="308571"/>
          </a:xfrm>
        </p:spPr>
        <p:txBody>
          <a:bodyPr>
            <a:normAutofit/>
          </a:bodyPr>
          <a:lstStyle/>
          <a:p>
            <a:pPr algn="l"/>
            <a:r>
              <a:rPr lang="ru-RU" sz="1400" dirty="0"/>
              <a:t>Макроэкономический и бюджетный прогноз на </a:t>
            </a:r>
            <a:r>
              <a:rPr lang="hu-HU" sz="1400" dirty="0"/>
              <a:t>2018-2021</a:t>
            </a:r>
            <a:r>
              <a:rPr lang="ru-RU" sz="1400" dirty="0"/>
              <a:t> гг.</a:t>
            </a:r>
            <a:endParaRPr lang="hu-HU" sz="14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583" t="24971" r="30260" b="28117"/>
          <a:stretch/>
        </p:blipFill>
        <p:spPr bwMode="auto">
          <a:xfrm>
            <a:off x="0" y="1052736"/>
            <a:ext cx="4464496" cy="3853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625" t="28889" r="30521" b="16142"/>
          <a:stretch/>
        </p:blipFill>
        <p:spPr bwMode="auto">
          <a:xfrm>
            <a:off x="4572000" y="1052736"/>
            <a:ext cx="4464496" cy="523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zövegdoboz 4"/>
          <p:cNvSpPr txBox="1"/>
          <p:nvPr/>
        </p:nvSpPr>
        <p:spPr>
          <a:xfrm>
            <a:off x="0" y="116632"/>
            <a:ext cx="9144000" cy="453970"/>
          </a:xfrm>
          <a:prstGeom prst="rect">
            <a:avLst/>
          </a:prstGeom>
          <a:noFill/>
        </p:spPr>
        <p:txBody>
          <a:bodyPr wrap="square" rtlCol="0">
            <a:spAutoFit/>
          </a:bodyPr>
          <a:lstStyle/>
          <a:p>
            <a:pPr algn="ctr"/>
            <a:r>
              <a:rPr lang="ru-RU" sz="2350" b="1" dirty="0">
                <a:latin typeface="Segoe UI" panose="020B0502040204020203" pitchFamily="34" charset="0"/>
                <a:ea typeface="Segoe UI" panose="020B0502040204020203" pitchFamily="34" charset="0"/>
                <a:cs typeface="Segoe UI" panose="020B0502040204020203" pitchFamily="34" charset="0"/>
              </a:rPr>
              <a:t>ЗСБ</a:t>
            </a:r>
            <a:r>
              <a:rPr lang="hu-HU" sz="2350" b="1" dirty="0">
                <a:latin typeface="Segoe UI" panose="020B0502040204020203" pitchFamily="34" charset="0"/>
                <a:ea typeface="Segoe UI" panose="020B0502040204020203" pitchFamily="34" charset="0"/>
                <a:cs typeface="Segoe UI" panose="020B0502040204020203" pitchFamily="34" charset="0"/>
              </a:rPr>
              <a:t> (</a:t>
            </a:r>
            <a:r>
              <a:rPr lang="ru-RU" sz="2350" b="1" dirty="0">
                <a:latin typeface="Segoe UI" panose="020B0502040204020203" pitchFamily="34" charset="0"/>
                <a:ea typeface="Segoe UI" panose="020B0502040204020203" pitchFamily="34" charset="0"/>
                <a:cs typeface="Segoe UI" panose="020B0502040204020203" pitchFamily="34" charset="0"/>
              </a:rPr>
              <a:t>декабрь</a:t>
            </a:r>
            <a:r>
              <a:rPr lang="hu-HU" sz="2350" b="1" dirty="0">
                <a:latin typeface="Segoe UI" panose="020B0502040204020203" pitchFamily="34" charset="0"/>
                <a:ea typeface="Segoe UI" panose="020B0502040204020203" pitchFamily="34" charset="0"/>
                <a:cs typeface="Segoe UI" panose="020B0502040204020203" pitchFamily="34" charset="0"/>
              </a:rPr>
              <a:t> ~ </a:t>
            </a:r>
            <a:r>
              <a:rPr lang="ru-RU" sz="2350" b="1" dirty="0">
                <a:latin typeface="Segoe UI" panose="020B0502040204020203" pitchFamily="34" charset="0"/>
                <a:ea typeface="Segoe UI" panose="020B0502040204020203" pitchFamily="34" charset="0"/>
                <a:cs typeface="Segoe UI" panose="020B0502040204020203" pitchFamily="34" charset="0"/>
              </a:rPr>
              <a:t>Постановление Правительства</a:t>
            </a:r>
            <a:r>
              <a:rPr lang="hu-HU" sz="2350" b="1" dirty="0">
                <a:latin typeface="Segoe UI" panose="020B0502040204020203" pitchFamily="34" charset="0"/>
                <a:ea typeface="Segoe UI" panose="020B0502040204020203" pitchFamily="34" charset="0"/>
                <a:cs typeface="Segoe UI" panose="020B0502040204020203" pitchFamily="34" charset="0"/>
              </a:rPr>
              <a:t>) II.</a:t>
            </a:r>
          </a:p>
        </p:txBody>
      </p:sp>
      <p:cxnSp>
        <p:nvCxnSpPr>
          <p:cNvPr id="6" name="Egyenes összekötő 5"/>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34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0" y="116632"/>
            <a:ext cx="9144000" cy="461665"/>
          </a:xfrm>
          <a:prstGeom prst="rect">
            <a:avLst/>
          </a:prstGeom>
          <a:noFill/>
        </p:spPr>
        <p:txBody>
          <a:bodyPr wrap="square" rtlCol="0">
            <a:spAutoFit/>
          </a:bodyPr>
          <a:lstStyle/>
          <a:p>
            <a:pPr algn="ctr"/>
            <a:r>
              <a:rPr lang="ru-RU" sz="2400" b="1" dirty="0">
                <a:latin typeface="Segoe UI" panose="020B0502040204020203" pitchFamily="34" charset="0"/>
                <a:ea typeface="Segoe UI" panose="020B0502040204020203" pitchFamily="34" charset="0"/>
                <a:cs typeface="Segoe UI" panose="020B0502040204020203" pitchFamily="34" charset="0"/>
              </a:rPr>
              <a:t>ПС – Программа сближения</a:t>
            </a:r>
            <a:r>
              <a:rPr lang="hu-HU" sz="2400" b="1" dirty="0">
                <a:latin typeface="Segoe UI" panose="020B0502040204020203" pitchFamily="34" charset="0"/>
                <a:ea typeface="Segoe UI" panose="020B0502040204020203" pitchFamily="34" charset="0"/>
                <a:cs typeface="Segoe UI" panose="020B0502040204020203" pitchFamily="34" charset="0"/>
              </a:rPr>
              <a:t> I.</a:t>
            </a:r>
          </a:p>
        </p:txBody>
      </p:sp>
      <p:cxnSp>
        <p:nvCxnSpPr>
          <p:cNvPr id="5" name="Egyenes összekötő 4"/>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0" name="Diagram 99"/>
          <p:cNvGraphicFramePr/>
          <p:nvPr>
            <p:extLst>
              <p:ext uri="{D42A27DB-BD31-4B8C-83A1-F6EECF244321}">
                <p14:modId xmlns:p14="http://schemas.microsoft.com/office/powerpoint/2010/main" val="3384592788"/>
              </p:ext>
            </p:extLst>
          </p:nvPr>
        </p:nvGraphicFramePr>
        <p:xfrm>
          <a:off x="107504" y="692696"/>
          <a:ext cx="8928992"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495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692696"/>
            <a:ext cx="9165771" cy="288032"/>
          </a:xfrm>
        </p:spPr>
        <p:txBody>
          <a:bodyPr>
            <a:noAutofit/>
          </a:bodyPr>
          <a:lstStyle/>
          <a:p>
            <a:pPr algn="l"/>
            <a:r>
              <a:rPr lang="hu-HU" sz="1400" dirty="0"/>
              <a:t>a) </a:t>
            </a:r>
            <a:r>
              <a:rPr lang="ru-RU" sz="1400" dirty="0"/>
              <a:t>Бюджетные перспективы органов общегосударственного управления</a:t>
            </a:r>
            <a:endParaRPr lang="hu-HU" sz="1400" dirty="0"/>
          </a:p>
        </p:txBody>
      </p:sp>
      <p:sp>
        <p:nvSpPr>
          <p:cNvPr id="4" name="Szövegdoboz 3"/>
          <p:cNvSpPr txBox="1"/>
          <p:nvPr/>
        </p:nvSpPr>
        <p:spPr>
          <a:xfrm>
            <a:off x="0" y="116632"/>
            <a:ext cx="9144000" cy="461665"/>
          </a:xfrm>
          <a:prstGeom prst="rect">
            <a:avLst/>
          </a:prstGeom>
          <a:noFill/>
        </p:spPr>
        <p:txBody>
          <a:bodyPr wrap="square" rtlCol="0">
            <a:spAutoFit/>
          </a:bodyPr>
          <a:lstStyle/>
          <a:p>
            <a:pPr algn="ctr"/>
            <a:r>
              <a:rPr lang="ru-RU" sz="2400" b="1" dirty="0">
                <a:latin typeface="Segoe UI" panose="020B0502040204020203" pitchFamily="34" charset="0"/>
                <a:ea typeface="Segoe UI" panose="020B0502040204020203" pitchFamily="34" charset="0"/>
                <a:cs typeface="Segoe UI" panose="020B0502040204020203" pitchFamily="34" charset="0"/>
              </a:rPr>
              <a:t>ПС</a:t>
            </a:r>
            <a:r>
              <a:rPr lang="hu-HU" sz="2400" b="1" dirty="0">
                <a:latin typeface="Segoe UI" panose="020B0502040204020203" pitchFamily="34" charset="0"/>
                <a:ea typeface="Segoe UI" panose="020B0502040204020203" pitchFamily="34" charset="0"/>
                <a:cs typeface="Segoe UI" panose="020B0502040204020203" pitchFamily="34" charset="0"/>
              </a:rPr>
              <a:t> II.</a:t>
            </a:r>
          </a:p>
        </p:txBody>
      </p:sp>
      <p:graphicFrame>
        <p:nvGraphicFramePr>
          <p:cNvPr id="3" name="Táblázat 2"/>
          <p:cNvGraphicFramePr>
            <a:graphicFrameLocks noGrp="1"/>
          </p:cNvGraphicFramePr>
          <p:nvPr>
            <p:extLst>
              <p:ext uri="{D42A27DB-BD31-4B8C-83A1-F6EECF244321}">
                <p14:modId xmlns:p14="http://schemas.microsoft.com/office/powerpoint/2010/main" val="1613912116"/>
              </p:ext>
            </p:extLst>
          </p:nvPr>
        </p:nvGraphicFramePr>
        <p:xfrm>
          <a:off x="107506" y="1124738"/>
          <a:ext cx="8928988" cy="5112575"/>
        </p:xfrm>
        <a:graphic>
          <a:graphicData uri="http://schemas.openxmlformats.org/drawingml/2006/table">
            <a:tbl>
              <a:tblPr firstRow="1" firstCol="1" lastRow="1" lastCol="1" bandRow="1" bandCol="1"/>
              <a:tblGrid>
                <a:gridCol w="3530870">
                  <a:extLst>
                    <a:ext uri="{9D8B030D-6E8A-4147-A177-3AD203B41FA5}">
                      <a16:colId xmlns:a16="http://schemas.microsoft.com/office/drawing/2014/main" val="20000"/>
                    </a:ext>
                  </a:extLst>
                </a:gridCol>
                <a:gridCol w="700731">
                  <a:extLst>
                    <a:ext uri="{9D8B030D-6E8A-4147-A177-3AD203B41FA5}">
                      <a16:colId xmlns:a16="http://schemas.microsoft.com/office/drawing/2014/main" val="20001"/>
                    </a:ext>
                  </a:extLst>
                </a:gridCol>
                <a:gridCol w="818623">
                  <a:extLst>
                    <a:ext uri="{9D8B030D-6E8A-4147-A177-3AD203B41FA5}">
                      <a16:colId xmlns:a16="http://schemas.microsoft.com/office/drawing/2014/main" val="20002"/>
                    </a:ext>
                  </a:extLst>
                </a:gridCol>
                <a:gridCol w="646323">
                  <a:extLst>
                    <a:ext uri="{9D8B030D-6E8A-4147-A177-3AD203B41FA5}">
                      <a16:colId xmlns:a16="http://schemas.microsoft.com/office/drawing/2014/main" val="20003"/>
                    </a:ext>
                  </a:extLst>
                </a:gridCol>
                <a:gridCol w="646323">
                  <a:extLst>
                    <a:ext uri="{9D8B030D-6E8A-4147-A177-3AD203B41FA5}">
                      <a16:colId xmlns:a16="http://schemas.microsoft.com/office/drawing/2014/main" val="20004"/>
                    </a:ext>
                  </a:extLst>
                </a:gridCol>
                <a:gridCol w="646323">
                  <a:extLst>
                    <a:ext uri="{9D8B030D-6E8A-4147-A177-3AD203B41FA5}">
                      <a16:colId xmlns:a16="http://schemas.microsoft.com/office/drawing/2014/main" val="20005"/>
                    </a:ext>
                  </a:extLst>
                </a:gridCol>
                <a:gridCol w="646323">
                  <a:extLst>
                    <a:ext uri="{9D8B030D-6E8A-4147-A177-3AD203B41FA5}">
                      <a16:colId xmlns:a16="http://schemas.microsoft.com/office/drawing/2014/main" val="20006"/>
                    </a:ext>
                  </a:extLst>
                </a:gridCol>
                <a:gridCol w="646323">
                  <a:extLst>
                    <a:ext uri="{9D8B030D-6E8A-4147-A177-3AD203B41FA5}">
                      <a16:colId xmlns:a16="http://schemas.microsoft.com/office/drawing/2014/main" val="20007"/>
                    </a:ext>
                  </a:extLst>
                </a:gridCol>
                <a:gridCol w="647149">
                  <a:extLst>
                    <a:ext uri="{9D8B030D-6E8A-4147-A177-3AD203B41FA5}">
                      <a16:colId xmlns:a16="http://schemas.microsoft.com/office/drawing/2014/main" val="20008"/>
                    </a:ext>
                  </a:extLst>
                </a:gridCol>
              </a:tblGrid>
              <a:tr h="313221">
                <a:tc>
                  <a:txBody>
                    <a:bodyPr/>
                    <a:lstStyle/>
                    <a:p>
                      <a:pPr>
                        <a:lnSpc>
                          <a:spcPct val="110000"/>
                        </a:lnSpc>
                        <a:spcAft>
                          <a:spcPts val="0"/>
                        </a:spcAft>
                        <a:tabLst>
                          <a:tab pos="6751320" algn="l"/>
                        </a:tabLst>
                      </a:pPr>
                      <a:r>
                        <a:rPr lang="hu-HU" sz="105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 </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19959" marR="99447"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solidFill>
                      <a:srgbClr val="1F497D"/>
                    </a:solidFill>
                  </a:tcPr>
                </a:tc>
                <a:tc rowSpan="2">
                  <a:txBody>
                    <a:bodyPr/>
                    <a:lstStyle/>
                    <a:p>
                      <a:pPr algn="ctr">
                        <a:lnSpc>
                          <a:spcPct val="110000"/>
                        </a:lnSpc>
                        <a:spcAft>
                          <a:spcPts val="0"/>
                        </a:spcAft>
                        <a:tabLst>
                          <a:tab pos="6751320" algn="l"/>
                        </a:tabLst>
                      </a:pPr>
                      <a:r>
                        <a:rPr lang="ru-RU" sz="105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Код </a:t>
                      </a:r>
                      <a:r>
                        <a:rPr lang="hu-HU" sz="105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ESA </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39569" marR="39569"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1F497D"/>
                    </a:solidFill>
                  </a:tcPr>
                </a:tc>
                <a:tc>
                  <a:txBody>
                    <a:bodyPr/>
                    <a:lstStyle/>
                    <a:p>
                      <a:pPr algn="ctr">
                        <a:lnSpc>
                          <a:spcPct val="110000"/>
                        </a:lnSpc>
                        <a:spcAft>
                          <a:spcPts val="0"/>
                        </a:spcAft>
                        <a:tabLst>
                          <a:tab pos="6751320" algn="l"/>
                        </a:tabLst>
                      </a:pPr>
                      <a:r>
                        <a:rPr lang="hu-HU" sz="105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2017</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19959" marR="19959"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solidFill>
                      <a:srgbClr val="1F497D"/>
                    </a:solidFill>
                  </a:tcPr>
                </a:tc>
                <a:tc>
                  <a:txBody>
                    <a:bodyPr/>
                    <a:lstStyle/>
                    <a:p>
                      <a:pPr algn="ctr">
                        <a:lnSpc>
                          <a:spcPct val="110000"/>
                        </a:lnSpc>
                        <a:spcAft>
                          <a:spcPts val="0"/>
                        </a:spcAft>
                        <a:tabLst>
                          <a:tab pos="6751320" algn="l"/>
                        </a:tabLst>
                      </a:pPr>
                      <a:r>
                        <a:rPr lang="hu-HU" sz="105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2017</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9805" marT="9805" marB="9805"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a:noFill/>
                    </a:lnB>
                    <a:solidFill>
                      <a:srgbClr val="1F497D"/>
                    </a:solidFill>
                  </a:tcPr>
                </a:tc>
                <a:tc>
                  <a:txBody>
                    <a:bodyPr/>
                    <a:lstStyle/>
                    <a:p>
                      <a:pPr algn="ctr">
                        <a:lnSpc>
                          <a:spcPct val="110000"/>
                        </a:lnSpc>
                        <a:spcAft>
                          <a:spcPts val="0"/>
                        </a:spcAft>
                        <a:tabLst>
                          <a:tab pos="6751320" algn="l"/>
                        </a:tabLst>
                      </a:pPr>
                      <a:r>
                        <a:rPr lang="hu-HU" sz="105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2018</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9805" marT="9805" marB="9805" anchor="ctr">
                    <a:lnL>
                      <a:noFill/>
                    </a:lnL>
                    <a:lnR>
                      <a:noFill/>
                    </a:lnR>
                    <a:lnT w="12700" cap="flat" cmpd="sng" algn="ctr">
                      <a:solidFill>
                        <a:srgbClr val="808080"/>
                      </a:solidFill>
                      <a:prstDash val="solid"/>
                      <a:round/>
                      <a:headEnd type="none" w="med" len="med"/>
                      <a:tailEnd type="none" w="med" len="med"/>
                    </a:lnT>
                    <a:lnB>
                      <a:noFill/>
                    </a:lnB>
                    <a:solidFill>
                      <a:srgbClr val="1F497D"/>
                    </a:solidFill>
                  </a:tcPr>
                </a:tc>
                <a:tc>
                  <a:txBody>
                    <a:bodyPr/>
                    <a:lstStyle/>
                    <a:p>
                      <a:pPr algn="ctr">
                        <a:lnSpc>
                          <a:spcPct val="110000"/>
                        </a:lnSpc>
                        <a:spcAft>
                          <a:spcPts val="0"/>
                        </a:spcAft>
                        <a:tabLst>
                          <a:tab pos="6751320" algn="l"/>
                        </a:tabLst>
                      </a:pPr>
                      <a:r>
                        <a:rPr lang="hu-HU" sz="105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2019</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9805" marT="9805" marB="9805" anchor="ctr">
                    <a:lnL>
                      <a:noFill/>
                    </a:lnL>
                    <a:lnR>
                      <a:noFill/>
                    </a:lnR>
                    <a:lnT w="12700" cap="flat" cmpd="sng" algn="ctr">
                      <a:solidFill>
                        <a:srgbClr val="808080"/>
                      </a:solidFill>
                      <a:prstDash val="solid"/>
                      <a:round/>
                      <a:headEnd type="none" w="med" len="med"/>
                      <a:tailEnd type="none" w="med" len="med"/>
                    </a:lnT>
                    <a:lnB>
                      <a:noFill/>
                    </a:lnB>
                    <a:solidFill>
                      <a:srgbClr val="1F497D"/>
                    </a:solidFill>
                  </a:tcPr>
                </a:tc>
                <a:tc>
                  <a:txBody>
                    <a:bodyPr/>
                    <a:lstStyle/>
                    <a:p>
                      <a:pPr algn="ctr">
                        <a:lnSpc>
                          <a:spcPct val="110000"/>
                        </a:lnSpc>
                        <a:spcAft>
                          <a:spcPts val="0"/>
                        </a:spcAft>
                        <a:tabLst>
                          <a:tab pos="6751320" algn="l"/>
                        </a:tabLst>
                      </a:pPr>
                      <a:r>
                        <a:rPr lang="hu-HU" sz="105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2020</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9805" marT="9805" marB="9805" anchor="ctr">
                    <a:lnL>
                      <a:noFill/>
                    </a:lnL>
                    <a:lnR>
                      <a:noFill/>
                    </a:lnR>
                    <a:lnT w="12700" cap="flat" cmpd="sng" algn="ctr">
                      <a:solidFill>
                        <a:srgbClr val="808080"/>
                      </a:solidFill>
                      <a:prstDash val="solid"/>
                      <a:round/>
                      <a:headEnd type="none" w="med" len="med"/>
                      <a:tailEnd type="none" w="med" len="med"/>
                    </a:lnT>
                    <a:lnB>
                      <a:noFill/>
                    </a:lnB>
                    <a:solidFill>
                      <a:srgbClr val="1F497D"/>
                    </a:solidFill>
                  </a:tcPr>
                </a:tc>
                <a:tc>
                  <a:txBody>
                    <a:bodyPr/>
                    <a:lstStyle/>
                    <a:p>
                      <a:pPr algn="ctr">
                        <a:lnSpc>
                          <a:spcPct val="110000"/>
                        </a:lnSpc>
                        <a:spcAft>
                          <a:spcPts val="0"/>
                        </a:spcAft>
                        <a:tabLst>
                          <a:tab pos="6751320" algn="l"/>
                        </a:tabLst>
                      </a:pPr>
                      <a:r>
                        <a:rPr lang="hu-HU" sz="1050" b="1">
                          <a:solidFill>
                            <a:srgbClr val="FFFFFF"/>
                          </a:solidFill>
                          <a:effectLst/>
                          <a:latin typeface="Segoe UI" panose="020B0502040204020203" pitchFamily="34" charset="0"/>
                          <a:ea typeface="Segoe UI" panose="020B0502040204020203" pitchFamily="34" charset="0"/>
                          <a:cs typeface="Segoe UI" panose="020B0502040204020203" pitchFamily="34" charset="0"/>
                        </a:rPr>
                        <a:t>2021</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9805" marT="9805" marB="9805" anchor="ctr">
                    <a:lnL>
                      <a:noFill/>
                    </a:lnL>
                    <a:lnR>
                      <a:noFill/>
                    </a:lnR>
                    <a:lnT w="12700" cap="flat" cmpd="sng" algn="ctr">
                      <a:solidFill>
                        <a:srgbClr val="808080"/>
                      </a:solidFill>
                      <a:prstDash val="solid"/>
                      <a:round/>
                      <a:headEnd type="none" w="med" len="med"/>
                      <a:tailEnd type="none" w="med" len="med"/>
                    </a:lnT>
                    <a:lnB>
                      <a:noFill/>
                    </a:lnB>
                    <a:solidFill>
                      <a:srgbClr val="1F497D"/>
                    </a:solidFill>
                  </a:tcPr>
                </a:tc>
                <a:tc>
                  <a:txBody>
                    <a:bodyPr/>
                    <a:lstStyle/>
                    <a:p>
                      <a:pPr algn="ctr">
                        <a:lnSpc>
                          <a:spcPct val="110000"/>
                        </a:lnSpc>
                        <a:spcAft>
                          <a:spcPts val="0"/>
                        </a:spcAft>
                        <a:tabLst>
                          <a:tab pos="6751320" algn="l"/>
                        </a:tabLst>
                      </a:pPr>
                      <a:r>
                        <a:rPr lang="hu-HU" sz="1050" b="1">
                          <a:solidFill>
                            <a:srgbClr val="FFFFFF"/>
                          </a:solidFill>
                          <a:effectLst/>
                          <a:latin typeface="Segoe UI" panose="020B0502040204020203" pitchFamily="34" charset="0"/>
                          <a:ea typeface="Segoe UI" panose="020B0502040204020203" pitchFamily="34" charset="0"/>
                          <a:cs typeface="Segoe UI" panose="020B0502040204020203" pitchFamily="34" charset="0"/>
                        </a:rPr>
                        <a:t>2022</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9805" marT="9805" marB="9805" anchor="ctr">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solidFill>
                      <a:srgbClr val="1F497D"/>
                    </a:solidFill>
                  </a:tcPr>
                </a:tc>
                <a:extLst>
                  <a:ext uri="{0D108BD9-81ED-4DB2-BD59-A6C34878D82A}">
                    <a16:rowId xmlns:a16="http://schemas.microsoft.com/office/drawing/2014/main" val="10000"/>
                  </a:ext>
                </a:extLst>
              </a:tr>
              <a:tr h="587440">
                <a:tc>
                  <a:txBody>
                    <a:bodyPr/>
                    <a:lstStyle/>
                    <a:p>
                      <a:pPr>
                        <a:lnSpc>
                          <a:spcPct val="110000"/>
                        </a:lnSpc>
                        <a:spcAft>
                          <a:spcPts val="0"/>
                        </a:spcAft>
                        <a:tabLst>
                          <a:tab pos="6751320" algn="l"/>
                        </a:tabLst>
                      </a:pPr>
                      <a:r>
                        <a:rPr lang="hu-HU" sz="105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 </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solidFill>
                      <a:srgbClr val="1F497D"/>
                    </a:solidFill>
                  </a:tcPr>
                </a:tc>
                <a:tc vMerge="1">
                  <a:txBody>
                    <a:bodyPr/>
                    <a:lstStyle/>
                    <a:p>
                      <a:endParaRPr lang="hu-HU"/>
                    </a:p>
                  </a:txBody>
                  <a:tcPr/>
                </a:tc>
                <a:tc>
                  <a:txBody>
                    <a:bodyPr/>
                    <a:lstStyle/>
                    <a:p>
                      <a:pPr algn="ctr">
                        <a:lnSpc>
                          <a:spcPct val="110000"/>
                        </a:lnSpc>
                        <a:spcAft>
                          <a:spcPts val="0"/>
                        </a:spcAft>
                        <a:tabLst>
                          <a:tab pos="6751320" algn="l"/>
                        </a:tabLst>
                      </a:pPr>
                      <a:r>
                        <a:rPr lang="hu-HU" sz="105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HUF billion</a:t>
                      </a:r>
                      <a:r>
                        <a:rPr lang="ru-RU" sz="105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 (млрд. форинтов)</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19959" marR="19959"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solidFill>
                      <a:srgbClr val="1F497D"/>
                    </a:solidFill>
                  </a:tcPr>
                </a:tc>
                <a:tc gridSpan="6">
                  <a:txBody>
                    <a:bodyPr/>
                    <a:lstStyle/>
                    <a:p>
                      <a:pPr algn="ctr">
                        <a:lnSpc>
                          <a:spcPct val="110000"/>
                        </a:lnSpc>
                        <a:spcAft>
                          <a:spcPts val="0"/>
                        </a:spcAft>
                        <a:tabLst>
                          <a:tab pos="6751320" algn="l"/>
                        </a:tabLst>
                      </a:pPr>
                      <a:r>
                        <a:rPr lang="ru-RU" sz="105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 ВВП</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9805"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solidFill>
                      <a:srgbClr val="1F497D"/>
                    </a:solidFill>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1"/>
                  </a:ext>
                </a:extLst>
              </a:tr>
              <a:tr h="313221">
                <a:tc gridSpan="9">
                  <a:txBody>
                    <a:bodyPr/>
                    <a:lstStyle/>
                    <a:p>
                      <a:pPr marL="449580">
                        <a:lnSpc>
                          <a:spcPct val="110000"/>
                        </a:lnSpc>
                        <a:spcAft>
                          <a:spcPts val="0"/>
                        </a:spcAft>
                        <a:tabLst>
                          <a:tab pos="6751320" algn="l"/>
                        </a:tabLst>
                      </a:pPr>
                      <a:r>
                        <a:rPr lang="ru-RU" sz="1050" b="1" dirty="0">
                          <a:effectLst/>
                          <a:latin typeface="Segoe UI" panose="020B0502040204020203" pitchFamily="34" charset="0"/>
                          <a:ea typeface="Segoe UI" panose="020B0502040204020203" pitchFamily="34" charset="0"/>
                          <a:cs typeface="Segoe UI" panose="020B0502040204020203" pitchFamily="34" charset="0"/>
                        </a:rPr>
                        <a:t>Чистый</a:t>
                      </a:r>
                      <a:r>
                        <a:rPr lang="ru-RU" sz="1050" b="1" baseline="0" dirty="0">
                          <a:effectLst/>
                          <a:latin typeface="Segoe UI" panose="020B0502040204020203" pitchFamily="34" charset="0"/>
                          <a:ea typeface="Segoe UI" panose="020B0502040204020203" pitchFamily="34" charset="0"/>
                          <a:cs typeface="Segoe UI" panose="020B0502040204020203" pitchFamily="34" charset="0"/>
                        </a:rPr>
                        <a:t> кредит </a:t>
                      </a:r>
                      <a:r>
                        <a:rPr lang="hu-HU" sz="1050" b="1" dirty="0">
                          <a:effectLst/>
                          <a:latin typeface="Segoe UI" panose="020B0502040204020203" pitchFamily="34" charset="0"/>
                          <a:ea typeface="Segoe UI" panose="020B0502040204020203" pitchFamily="34" charset="0"/>
                          <a:cs typeface="Segoe UI" panose="020B0502040204020203" pitchFamily="34" charset="0"/>
                        </a:rPr>
                        <a:t>(EDP B.9.) </a:t>
                      </a:r>
                      <a:r>
                        <a:rPr lang="ru-RU" sz="1050" b="1" dirty="0">
                          <a:effectLst/>
                          <a:latin typeface="Segoe UI" panose="020B0502040204020203" pitchFamily="34" charset="0"/>
                          <a:ea typeface="Segoe UI" panose="020B0502040204020203" pitchFamily="34" charset="0"/>
                          <a:cs typeface="Segoe UI" panose="020B0502040204020203" pitchFamily="34" charset="0"/>
                        </a:rPr>
                        <a:t>по секторам</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2"/>
                  </a:ext>
                </a:extLst>
              </a:tr>
              <a:tr h="325952">
                <a:tc>
                  <a:txBody>
                    <a:bodyPr/>
                    <a:lstStyle/>
                    <a:p>
                      <a:pPr>
                        <a:lnSpc>
                          <a:spcPct val="115000"/>
                        </a:lnSpc>
                        <a:spcAft>
                          <a:spcPts val="0"/>
                        </a:spcAft>
                        <a:tabLst>
                          <a:tab pos="6751320" algn="l"/>
                        </a:tabLst>
                      </a:pPr>
                      <a:r>
                        <a:rPr lang="hu-HU" sz="1050" dirty="0">
                          <a:effectLst/>
                          <a:latin typeface="Segoe UI" panose="020B0502040204020203" pitchFamily="34" charset="0"/>
                          <a:ea typeface="Segoe UI" panose="020B0502040204020203" pitchFamily="34" charset="0"/>
                          <a:cs typeface="Segoe UI" panose="020B0502040204020203" pitchFamily="34" charset="0"/>
                        </a:rPr>
                        <a:t>1. </a:t>
                      </a:r>
                      <a:r>
                        <a:rPr lang="ru-RU" sz="1050" dirty="0">
                          <a:effectLst/>
                          <a:latin typeface="Segoe UI" panose="020B0502040204020203" pitchFamily="34" charset="0"/>
                          <a:ea typeface="Segoe UI" panose="020B0502040204020203" pitchFamily="34" charset="0"/>
                          <a:cs typeface="Segoe UI" panose="020B0502040204020203" pitchFamily="34" charset="0"/>
                        </a:rPr>
                        <a:t>Общегосударственные органы управления</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50">
                          <a:effectLst/>
                          <a:latin typeface="Segoe UI" panose="020B0502040204020203" pitchFamily="34" charset="0"/>
                          <a:ea typeface="Segoe UI" panose="020B0502040204020203" pitchFamily="34" charset="0"/>
                          <a:cs typeface="Segoe UI" panose="020B0502040204020203" pitchFamily="34" charset="0"/>
                        </a:rPr>
                        <a:t>S.13</a:t>
                      </a: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-746.3</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-2.0</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-2.4</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a:noFill/>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-1.8</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a:noFill/>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-1.5</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a:noFill/>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-1.2</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a:noFill/>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-0.5</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10003"/>
                  </a:ext>
                </a:extLst>
              </a:tr>
              <a:tr h="325952">
                <a:tc>
                  <a:txBody>
                    <a:bodyPr/>
                    <a:lstStyle/>
                    <a:p>
                      <a:pPr>
                        <a:lnSpc>
                          <a:spcPct val="115000"/>
                        </a:lnSpc>
                        <a:spcAft>
                          <a:spcPts val="0"/>
                        </a:spcAft>
                        <a:tabLst>
                          <a:tab pos="6751320" algn="l"/>
                        </a:tabLst>
                      </a:pPr>
                      <a:r>
                        <a:rPr lang="hu-HU" sz="1050" dirty="0">
                          <a:effectLst/>
                          <a:latin typeface="Segoe UI" panose="020B0502040204020203" pitchFamily="34" charset="0"/>
                          <a:ea typeface="Segoe UI" panose="020B0502040204020203" pitchFamily="34" charset="0"/>
                          <a:cs typeface="Segoe UI" panose="020B0502040204020203" pitchFamily="34" charset="0"/>
                        </a:rPr>
                        <a:t>2. </a:t>
                      </a:r>
                      <a:r>
                        <a:rPr lang="ru-RU" sz="1050" dirty="0">
                          <a:effectLst/>
                          <a:latin typeface="Segoe UI" panose="020B0502040204020203" pitchFamily="34" charset="0"/>
                          <a:ea typeface="Segoe UI" panose="020B0502040204020203" pitchFamily="34" charset="0"/>
                          <a:cs typeface="Segoe UI" panose="020B0502040204020203" pitchFamily="34" charset="0"/>
                        </a:rPr>
                        <a:t>Центральное правительство</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effectLst/>
                          <a:latin typeface="Segoe UI" panose="020B0502040204020203" pitchFamily="34" charset="0"/>
                          <a:ea typeface="Segoe UI" panose="020B0502040204020203" pitchFamily="34" charset="0"/>
                          <a:cs typeface="Segoe UI" panose="020B0502040204020203" pitchFamily="34" charset="0"/>
                        </a:rPr>
                        <a:t>S.1311</a:t>
                      </a: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-720.6</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-1.9</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-3.0</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a:noFill/>
                    </a:lnL>
                    <a:lnR>
                      <a:noFill/>
                    </a:lnR>
                    <a:lnT>
                      <a:noFill/>
                    </a:lnT>
                    <a:lnB>
                      <a:noFill/>
                    </a:lnB>
                  </a:tcPr>
                </a:tc>
                <a:tc>
                  <a:txBody>
                    <a:bodyPr/>
                    <a:lstStyle/>
                    <a:p>
                      <a:pPr algn="ctr">
                        <a:lnSpc>
                          <a:spcPct val="115000"/>
                        </a:lnSpc>
                        <a:spcAft>
                          <a:spcPts val="0"/>
                        </a:spcAft>
                        <a:tabLst>
                          <a:tab pos="6751320" algn="l"/>
                        </a:tabLst>
                      </a:pPr>
                      <a:r>
                        <a:rPr lang="hu-HU"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-2.1</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a:noFill/>
                    </a:lnL>
                    <a:lnR>
                      <a:noFill/>
                    </a:lnR>
                    <a:lnT>
                      <a:noFill/>
                    </a:lnT>
                    <a:lnB>
                      <a:noFill/>
                    </a:lnB>
                  </a:tcPr>
                </a:tc>
                <a:tc>
                  <a:txBody>
                    <a:bodyPr/>
                    <a:lstStyle/>
                    <a:p>
                      <a:pPr algn="ctr">
                        <a:lnSpc>
                          <a:spcPct val="115000"/>
                        </a:lnSpc>
                        <a:spcAft>
                          <a:spcPts val="0"/>
                        </a:spcAft>
                        <a:tabLst>
                          <a:tab pos="6751320" algn="l"/>
                        </a:tabLst>
                      </a:pPr>
                      <a:r>
                        <a:rPr lang="hu-HU"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-1.7</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a:noFill/>
                    </a:lnL>
                    <a:lnR>
                      <a:noFill/>
                    </a:lnR>
                    <a:lnT>
                      <a:noFill/>
                    </a:lnT>
                    <a:lnB>
                      <a:noFill/>
                    </a:lnB>
                  </a:tcPr>
                </a:tc>
                <a:tc>
                  <a:txBody>
                    <a:bodyPr/>
                    <a:lstStyle/>
                    <a:p>
                      <a:pPr algn="ctr">
                        <a:lnSpc>
                          <a:spcPct val="115000"/>
                        </a:lnSpc>
                        <a:spcAft>
                          <a:spcPts val="0"/>
                        </a:spcAft>
                        <a:tabLst>
                          <a:tab pos="6751320" algn="l"/>
                        </a:tabLst>
                      </a:pPr>
                      <a:r>
                        <a:rPr lang="hu-HU"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-1.3</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a:noFill/>
                    </a:lnL>
                    <a:lnR>
                      <a:noFill/>
                    </a:lnR>
                    <a:lnT>
                      <a:noFill/>
                    </a:lnT>
                    <a:lnB>
                      <a:noFill/>
                    </a:lnB>
                  </a:tcPr>
                </a:tc>
                <a:tc>
                  <a:txBody>
                    <a:bodyPr/>
                    <a:lstStyle/>
                    <a:p>
                      <a:pPr algn="ctr">
                        <a:lnSpc>
                          <a:spcPct val="115000"/>
                        </a:lnSpc>
                        <a:spcAft>
                          <a:spcPts val="0"/>
                        </a:spcAft>
                        <a:tabLst>
                          <a:tab pos="6751320" algn="l"/>
                        </a:tabLst>
                      </a:pPr>
                      <a:r>
                        <a:rPr lang="hu-HU"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-0.5</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325952">
                <a:tc>
                  <a:txBody>
                    <a:bodyPr/>
                    <a:lstStyle/>
                    <a:p>
                      <a:pPr>
                        <a:lnSpc>
                          <a:spcPct val="115000"/>
                        </a:lnSpc>
                        <a:spcAft>
                          <a:spcPts val="0"/>
                        </a:spcAft>
                        <a:tabLst>
                          <a:tab pos="6751320" algn="l"/>
                        </a:tabLst>
                      </a:pPr>
                      <a:r>
                        <a:rPr lang="hu-HU" sz="1050" dirty="0">
                          <a:effectLst/>
                          <a:latin typeface="Segoe UI" panose="020B0502040204020203" pitchFamily="34" charset="0"/>
                          <a:ea typeface="Segoe UI" panose="020B0502040204020203" pitchFamily="34" charset="0"/>
                          <a:cs typeface="Segoe UI" panose="020B0502040204020203" pitchFamily="34" charset="0"/>
                        </a:rPr>
                        <a:t>3. </a:t>
                      </a:r>
                      <a:r>
                        <a:rPr lang="ru-RU" sz="1050" dirty="0">
                          <a:effectLst/>
                          <a:latin typeface="Segoe UI" panose="020B0502040204020203" pitchFamily="34" charset="0"/>
                          <a:ea typeface="Segoe UI" panose="020B0502040204020203" pitchFamily="34" charset="0"/>
                          <a:cs typeface="Segoe UI" panose="020B0502040204020203" pitchFamily="34" charset="0"/>
                        </a:rPr>
                        <a:t>Аппарат </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19959" marR="99447"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effectLst/>
                          <a:latin typeface="Segoe UI" panose="020B0502040204020203" pitchFamily="34" charset="0"/>
                          <a:ea typeface="Segoe UI" panose="020B0502040204020203" pitchFamily="34" charset="0"/>
                          <a:cs typeface="Segoe UI" panose="020B0502040204020203" pitchFamily="34" charset="0"/>
                        </a:rPr>
                        <a:t>S.1312</a:t>
                      </a: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325952">
                <a:tc>
                  <a:txBody>
                    <a:bodyPr/>
                    <a:lstStyle/>
                    <a:p>
                      <a:pPr>
                        <a:lnSpc>
                          <a:spcPct val="115000"/>
                        </a:lnSpc>
                        <a:spcAft>
                          <a:spcPts val="0"/>
                        </a:spcAft>
                        <a:tabLst>
                          <a:tab pos="6751320" algn="l"/>
                        </a:tabLst>
                      </a:pPr>
                      <a:r>
                        <a:rPr lang="hu-HU" sz="1050" dirty="0">
                          <a:effectLst/>
                          <a:latin typeface="Segoe UI" panose="020B0502040204020203" pitchFamily="34" charset="0"/>
                          <a:ea typeface="Segoe UI" panose="020B0502040204020203" pitchFamily="34" charset="0"/>
                          <a:cs typeface="Segoe UI" panose="020B0502040204020203" pitchFamily="34" charset="0"/>
                        </a:rPr>
                        <a:t>4. </a:t>
                      </a:r>
                      <a:r>
                        <a:rPr lang="ru-RU" sz="1050" dirty="0">
                          <a:effectLst/>
                          <a:latin typeface="Segoe UI" panose="020B0502040204020203" pitchFamily="34" charset="0"/>
                          <a:ea typeface="Segoe UI" panose="020B0502040204020203" pitchFamily="34" charset="0"/>
                          <a:cs typeface="Segoe UI" panose="020B0502040204020203" pitchFamily="34" charset="0"/>
                        </a:rPr>
                        <a:t>Местные органы управления</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effectLst/>
                          <a:latin typeface="Segoe UI" panose="020B0502040204020203" pitchFamily="34" charset="0"/>
                          <a:ea typeface="Segoe UI" panose="020B0502040204020203" pitchFamily="34" charset="0"/>
                          <a:cs typeface="Segoe UI" panose="020B0502040204020203" pitchFamily="34" charset="0"/>
                        </a:rPr>
                        <a:t>S.1313</a:t>
                      </a: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-10.1</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0.0</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0.4</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a:noFill/>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0.0</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a:noFill/>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0.0</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a:noFill/>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0.0</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a:noFill/>
                    </a:lnL>
                    <a:lnR>
                      <a:noFill/>
                    </a:lnR>
                    <a:lnT>
                      <a:noFill/>
                    </a:lnT>
                    <a:lnB>
                      <a:noFill/>
                    </a:lnB>
                  </a:tcPr>
                </a:tc>
                <a:tc>
                  <a:txBody>
                    <a:bodyPr/>
                    <a:lstStyle/>
                    <a:p>
                      <a:pPr algn="ctr">
                        <a:lnSpc>
                          <a:spcPct val="115000"/>
                        </a:lnSpc>
                        <a:spcAft>
                          <a:spcPts val="0"/>
                        </a:spcAft>
                        <a:tabLst>
                          <a:tab pos="6751320" algn="l"/>
                        </a:tabLst>
                      </a:pPr>
                      <a:r>
                        <a:rPr lang="hu-HU"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0.0</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325952">
                <a:tc>
                  <a:txBody>
                    <a:bodyPr/>
                    <a:lstStyle/>
                    <a:p>
                      <a:pPr>
                        <a:lnSpc>
                          <a:spcPct val="115000"/>
                        </a:lnSpc>
                        <a:spcAft>
                          <a:spcPts val="0"/>
                        </a:spcAft>
                        <a:tabLst>
                          <a:tab pos="6751320" algn="l"/>
                        </a:tabLst>
                      </a:pPr>
                      <a:r>
                        <a:rPr lang="hu-HU" sz="1050" dirty="0">
                          <a:effectLst/>
                          <a:latin typeface="Segoe UI" panose="020B0502040204020203" pitchFamily="34" charset="0"/>
                          <a:ea typeface="Segoe UI" panose="020B0502040204020203" pitchFamily="34" charset="0"/>
                          <a:cs typeface="Segoe UI" panose="020B0502040204020203" pitchFamily="34" charset="0"/>
                        </a:rPr>
                        <a:t>5. </a:t>
                      </a:r>
                      <a:r>
                        <a:rPr lang="ru-RU" sz="1050" dirty="0">
                          <a:effectLst/>
                          <a:latin typeface="Segoe UI" panose="020B0502040204020203" pitchFamily="34" charset="0"/>
                          <a:ea typeface="Segoe UI" panose="020B0502040204020203" pitchFamily="34" charset="0"/>
                          <a:cs typeface="Segoe UI" panose="020B0502040204020203" pitchFamily="34" charset="0"/>
                        </a:rPr>
                        <a:t>Фонды</a:t>
                      </a:r>
                      <a:r>
                        <a:rPr lang="ru-RU" sz="1050" baseline="0" dirty="0">
                          <a:effectLst/>
                          <a:latin typeface="Segoe UI" panose="020B0502040204020203" pitchFamily="34" charset="0"/>
                          <a:ea typeface="Segoe UI" panose="020B0502040204020203" pitchFamily="34" charset="0"/>
                          <a:cs typeface="Segoe UI" panose="020B0502040204020203" pitchFamily="34" charset="0"/>
                        </a:rPr>
                        <a:t> соцстрахования</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50">
                          <a:effectLst/>
                          <a:latin typeface="Segoe UI" panose="020B0502040204020203" pitchFamily="34" charset="0"/>
                          <a:ea typeface="Segoe UI" panose="020B0502040204020203" pitchFamily="34" charset="0"/>
                          <a:cs typeface="Segoe UI" panose="020B0502040204020203" pitchFamily="34" charset="0"/>
                        </a:rPr>
                        <a:t>S.1314</a:t>
                      </a: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-15.6</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0.0</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w="12700" cap="flat" cmpd="sng" algn="ctr">
                      <a:solidFill>
                        <a:srgbClr val="808080"/>
                      </a:solidFill>
                      <a:prstDash val="solid"/>
                      <a:round/>
                      <a:headEnd type="none" w="med" len="med"/>
                      <a:tailEnd type="none" w="med" len="med"/>
                    </a:lnL>
                    <a:lnR>
                      <a:noFill/>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0.3</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a:noFill/>
                    </a:lnL>
                    <a:lnR>
                      <a:noFill/>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0.3</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a:noFill/>
                    </a:lnL>
                    <a:lnR>
                      <a:noFill/>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0.1</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a:noFill/>
                    </a:lnL>
                    <a:lnR>
                      <a:noFill/>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0.1</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a:noFill/>
                    </a:lnL>
                    <a:lnR>
                      <a:noFill/>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0.1</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a:noFill/>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7"/>
                  </a:ext>
                </a:extLst>
              </a:tr>
              <a:tr h="313221">
                <a:tc gridSpan="9">
                  <a:txBody>
                    <a:bodyPr/>
                    <a:lstStyle/>
                    <a:p>
                      <a:pPr marL="449580">
                        <a:lnSpc>
                          <a:spcPct val="110000"/>
                        </a:lnSpc>
                        <a:spcAft>
                          <a:spcPts val="0"/>
                        </a:spcAft>
                        <a:tabLst>
                          <a:tab pos="6751320" algn="l"/>
                        </a:tabLst>
                      </a:pPr>
                      <a:r>
                        <a:rPr lang="ru-RU" sz="1050" b="1" dirty="0">
                          <a:effectLst/>
                          <a:latin typeface="Segoe UI" panose="020B0502040204020203" pitchFamily="34" charset="0"/>
                          <a:ea typeface="Segoe UI" panose="020B0502040204020203" pitchFamily="34" charset="0"/>
                          <a:cs typeface="Segoe UI" panose="020B0502040204020203" pitchFamily="34" charset="0"/>
                        </a:rPr>
                        <a:t>Общегосударственные</a:t>
                      </a:r>
                      <a:r>
                        <a:rPr lang="ru-RU" sz="1050" b="1" baseline="0" dirty="0">
                          <a:effectLst/>
                          <a:latin typeface="Segoe UI" panose="020B0502040204020203" pitchFamily="34" charset="0"/>
                          <a:ea typeface="Segoe UI" panose="020B0502040204020203" pitchFamily="34" charset="0"/>
                          <a:cs typeface="Segoe UI" panose="020B0502040204020203" pitchFamily="34" charset="0"/>
                        </a:rPr>
                        <a:t> органы управления </a:t>
                      </a:r>
                      <a:r>
                        <a:rPr lang="hu-HU" sz="1050" b="1" dirty="0">
                          <a:effectLst/>
                          <a:latin typeface="Segoe UI" panose="020B0502040204020203" pitchFamily="34" charset="0"/>
                          <a:ea typeface="Segoe UI" panose="020B0502040204020203" pitchFamily="34" charset="0"/>
                          <a:cs typeface="Segoe UI" panose="020B0502040204020203" pitchFamily="34" charset="0"/>
                        </a:rPr>
                        <a:t>(S.13)</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8"/>
                  </a:ext>
                </a:extLst>
              </a:tr>
              <a:tr h="325952">
                <a:tc>
                  <a:txBody>
                    <a:bodyPr/>
                    <a:lstStyle/>
                    <a:p>
                      <a:pPr>
                        <a:lnSpc>
                          <a:spcPct val="115000"/>
                        </a:lnSpc>
                        <a:spcAft>
                          <a:spcPts val="0"/>
                        </a:spcAft>
                        <a:tabLst>
                          <a:tab pos="6751320" algn="l"/>
                        </a:tabLst>
                      </a:pPr>
                      <a:r>
                        <a:rPr lang="hu-HU" sz="1050" dirty="0">
                          <a:effectLst/>
                          <a:latin typeface="Segoe UI" panose="020B0502040204020203" pitchFamily="34" charset="0"/>
                          <a:ea typeface="Segoe UI" panose="020B0502040204020203" pitchFamily="34" charset="0"/>
                          <a:cs typeface="Segoe UI" panose="020B0502040204020203" pitchFamily="34" charset="0"/>
                        </a:rPr>
                        <a:t>6. </a:t>
                      </a:r>
                      <a:r>
                        <a:rPr lang="ru-RU" sz="1050" dirty="0">
                          <a:effectLst/>
                          <a:latin typeface="Segoe UI" panose="020B0502040204020203" pitchFamily="34" charset="0"/>
                          <a:ea typeface="Segoe UI" panose="020B0502040204020203" pitchFamily="34" charset="0"/>
                          <a:cs typeface="Segoe UI" panose="020B0502040204020203" pitchFamily="34" charset="0"/>
                        </a:rPr>
                        <a:t>Всего доходов</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19959" marR="19959"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50">
                          <a:effectLst/>
                          <a:latin typeface="Segoe UI" panose="020B0502040204020203" pitchFamily="34" charset="0"/>
                          <a:ea typeface="Segoe UI" panose="020B0502040204020203" pitchFamily="34" charset="0"/>
                          <a:cs typeface="Segoe UI" panose="020B0502040204020203" pitchFamily="34" charset="0"/>
                        </a:rPr>
                        <a:t>TR</a:t>
                      </a: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17,008.4</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44.5</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45.5</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45.1</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42.9</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41.0</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39.9</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10009"/>
                  </a:ext>
                </a:extLst>
              </a:tr>
              <a:tr h="325952">
                <a:tc>
                  <a:txBody>
                    <a:bodyPr/>
                    <a:lstStyle/>
                    <a:p>
                      <a:pPr>
                        <a:lnSpc>
                          <a:spcPct val="115000"/>
                        </a:lnSpc>
                        <a:spcAft>
                          <a:spcPts val="0"/>
                        </a:spcAft>
                        <a:tabLst>
                          <a:tab pos="6751320" algn="l"/>
                        </a:tabLst>
                      </a:pPr>
                      <a:r>
                        <a:rPr lang="hu-HU" sz="1050" dirty="0">
                          <a:effectLst/>
                          <a:latin typeface="Segoe UI" panose="020B0502040204020203" pitchFamily="34" charset="0"/>
                          <a:ea typeface="Segoe UI" panose="020B0502040204020203" pitchFamily="34" charset="0"/>
                          <a:cs typeface="Segoe UI" panose="020B0502040204020203" pitchFamily="34" charset="0"/>
                        </a:rPr>
                        <a:t>7. </a:t>
                      </a:r>
                      <a:r>
                        <a:rPr lang="ru-RU" sz="1050" dirty="0">
                          <a:effectLst/>
                          <a:latin typeface="Segoe UI" panose="020B0502040204020203" pitchFamily="34" charset="0"/>
                          <a:ea typeface="Segoe UI" panose="020B0502040204020203" pitchFamily="34" charset="0"/>
                          <a:cs typeface="Segoe UI" panose="020B0502040204020203" pitchFamily="34" charset="0"/>
                        </a:rPr>
                        <a:t>Всего расходов</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19959" marR="19959"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effectLst/>
                          <a:latin typeface="Segoe UI" panose="020B0502040204020203" pitchFamily="34" charset="0"/>
                          <a:ea typeface="Segoe UI" panose="020B0502040204020203" pitchFamily="34" charset="0"/>
                          <a:cs typeface="Segoe UI" panose="020B0502040204020203" pitchFamily="34" charset="0"/>
                        </a:rPr>
                        <a:t>TE</a:t>
                      </a: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17,754.7</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46.5</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47.9</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46.9</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44.4</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42.2</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40.5</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325952">
                <a:tc>
                  <a:txBody>
                    <a:bodyPr/>
                    <a:lstStyle/>
                    <a:p>
                      <a:pPr>
                        <a:lnSpc>
                          <a:spcPct val="115000"/>
                        </a:lnSpc>
                        <a:spcAft>
                          <a:spcPts val="0"/>
                        </a:spcAft>
                        <a:tabLst>
                          <a:tab pos="6751320" algn="l"/>
                        </a:tabLst>
                      </a:pPr>
                      <a:r>
                        <a:rPr lang="hu-HU" sz="1050" dirty="0">
                          <a:effectLst/>
                          <a:latin typeface="Segoe UI" panose="020B0502040204020203" pitchFamily="34" charset="0"/>
                          <a:ea typeface="Segoe UI" panose="020B0502040204020203" pitchFamily="34" charset="0"/>
                          <a:cs typeface="Segoe UI" panose="020B0502040204020203" pitchFamily="34" charset="0"/>
                        </a:rPr>
                        <a:t>8. </a:t>
                      </a:r>
                      <a:r>
                        <a:rPr lang="ru-RU" sz="1050" dirty="0">
                          <a:effectLst/>
                          <a:latin typeface="Segoe UI" panose="020B0502040204020203" pitchFamily="34" charset="0"/>
                          <a:ea typeface="Segoe UI" panose="020B0502040204020203" pitchFamily="34" charset="0"/>
                          <a:cs typeface="Segoe UI" panose="020B0502040204020203" pitchFamily="34" charset="0"/>
                        </a:rPr>
                        <a:t>Остаток </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19959" marR="19959"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effectLst/>
                          <a:latin typeface="Segoe UI" panose="020B0502040204020203" pitchFamily="34" charset="0"/>
                          <a:ea typeface="Segoe UI" panose="020B0502040204020203" pitchFamily="34" charset="0"/>
                          <a:cs typeface="Segoe UI" panose="020B0502040204020203" pitchFamily="34" charset="0"/>
                        </a:rPr>
                        <a:t>B.9</a:t>
                      </a: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-746.3</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-2.0</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-2.4</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-1.8</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-1.5</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-1.2</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-0.5</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325952">
                <a:tc>
                  <a:txBody>
                    <a:bodyPr/>
                    <a:lstStyle/>
                    <a:p>
                      <a:pPr>
                        <a:lnSpc>
                          <a:spcPct val="115000"/>
                        </a:lnSpc>
                        <a:spcAft>
                          <a:spcPts val="0"/>
                        </a:spcAft>
                        <a:tabLst>
                          <a:tab pos="6751320" algn="l"/>
                        </a:tabLst>
                      </a:pPr>
                      <a:r>
                        <a:rPr lang="hu-HU" sz="1050" dirty="0">
                          <a:effectLst/>
                          <a:latin typeface="Segoe UI" panose="020B0502040204020203" pitchFamily="34" charset="0"/>
                          <a:ea typeface="Segoe UI" panose="020B0502040204020203" pitchFamily="34" charset="0"/>
                          <a:cs typeface="Segoe UI" panose="020B0502040204020203" pitchFamily="34" charset="0"/>
                        </a:rPr>
                        <a:t>9</a:t>
                      </a:r>
                      <a:r>
                        <a:rPr lang="hu-HU" sz="1050">
                          <a:effectLst/>
                          <a:latin typeface="Segoe UI" panose="020B0502040204020203" pitchFamily="34" charset="0"/>
                          <a:ea typeface="Segoe UI" panose="020B0502040204020203" pitchFamily="34" charset="0"/>
                          <a:cs typeface="Segoe UI" panose="020B0502040204020203" pitchFamily="34" charset="0"/>
                        </a:rPr>
                        <a:t>. </a:t>
                      </a:r>
                      <a:r>
                        <a:rPr lang="ru-RU" sz="1050">
                          <a:effectLst/>
                          <a:latin typeface="Segoe UI" panose="020B0502040204020203" pitchFamily="34" charset="0"/>
                          <a:ea typeface="Segoe UI" panose="020B0502040204020203" pitchFamily="34" charset="0"/>
                          <a:cs typeface="Segoe UI" panose="020B0502040204020203" pitchFamily="34" charset="0"/>
                        </a:rPr>
                        <a:t>Расходы </a:t>
                      </a:r>
                      <a:r>
                        <a:rPr lang="ru-RU" sz="1050" dirty="0">
                          <a:effectLst/>
                          <a:latin typeface="Segoe UI" panose="020B0502040204020203" pitchFamily="34" charset="0"/>
                          <a:ea typeface="Segoe UI" panose="020B0502040204020203" pitchFamily="34" charset="0"/>
                          <a:cs typeface="Segoe UI" panose="020B0502040204020203" pitchFamily="34" charset="0"/>
                        </a:rPr>
                        <a:t>на выплату процентов</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19959" marR="19959"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effectLst/>
                          <a:latin typeface="Segoe UI" panose="020B0502040204020203" pitchFamily="34" charset="0"/>
                          <a:ea typeface="Segoe UI" panose="020B0502040204020203" pitchFamily="34" charset="0"/>
                          <a:cs typeface="Segoe UI" panose="020B0502040204020203" pitchFamily="34" charset="0"/>
                        </a:rPr>
                        <a:t>D.41</a:t>
                      </a:r>
                    </a:p>
                  </a:txBody>
                  <a:tcPr marL="9805"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1,067.4</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2.8</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2.6</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2.4</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2.3</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2.2</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2.1</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325952">
                <a:tc>
                  <a:txBody>
                    <a:bodyPr/>
                    <a:lstStyle/>
                    <a:p>
                      <a:pPr>
                        <a:lnSpc>
                          <a:spcPct val="115000"/>
                        </a:lnSpc>
                        <a:spcAft>
                          <a:spcPts val="0"/>
                        </a:spcAft>
                        <a:tabLst>
                          <a:tab pos="6751320" algn="l"/>
                        </a:tabLst>
                      </a:pPr>
                      <a:r>
                        <a:rPr lang="hu-HU" sz="1050" dirty="0">
                          <a:effectLst/>
                          <a:latin typeface="Segoe UI" panose="020B0502040204020203" pitchFamily="34" charset="0"/>
                          <a:ea typeface="Segoe UI" panose="020B0502040204020203" pitchFamily="34" charset="0"/>
                          <a:cs typeface="Segoe UI" panose="020B0502040204020203" pitchFamily="34" charset="0"/>
                        </a:rPr>
                        <a:t>10. </a:t>
                      </a:r>
                      <a:r>
                        <a:rPr lang="ru-RU" sz="1050" dirty="0">
                          <a:effectLst/>
                          <a:latin typeface="Segoe UI" panose="020B0502040204020203" pitchFamily="34" charset="0"/>
                          <a:ea typeface="Segoe UI" panose="020B0502040204020203" pitchFamily="34" charset="0"/>
                          <a:cs typeface="Segoe UI" panose="020B0502040204020203" pitchFamily="34" charset="0"/>
                        </a:rPr>
                        <a:t>Первичный баланс</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19959" marR="19959"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effectLst/>
                          <a:latin typeface="Segoe UI" panose="020B0502040204020203" pitchFamily="34" charset="0"/>
                          <a:ea typeface="Segoe UI" panose="020B0502040204020203" pitchFamily="34" charset="0"/>
                          <a:cs typeface="Segoe UI" panose="020B0502040204020203" pitchFamily="34" charset="0"/>
                        </a:rPr>
                        <a:t> </a:t>
                      </a: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321.1</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0.8</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0.2</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0.6</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0.8</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1.0</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1.6</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325952">
                <a:tc>
                  <a:txBody>
                    <a:bodyPr/>
                    <a:lstStyle/>
                    <a:p>
                      <a:pPr>
                        <a:lnSpc>
                          <a:spcPct val="115000"/>
                        </a:lnSpc>
                        <a:spcAft>
                          <a:spcPts val="0"/>
                        </a:spcAft>
                        <a:tabLst>
                          <a:tab pos="6751320" algn="l"/>
                        </a:tabLst>
                      </a:pPr>
                      <a:r>
                        <a:rPr lang="hu-HU" sz="1050" dirty="0">
                          <a:effectLst/>
                          <a:latin typeface="Segoe UI" panose="020B0502040204020203" pitchFamily="34" charset="0"/>
                          <a:ea typeface="Segoe UI" panose="020B0502040204020203" pitchFamily="34" charset="0"/>
                          <a:cs typeface="Segoe UI" panose="020B0502040204020203" pitchFamily="34" charset="0"/>
                        </a:rPr>
                        <a:t>11. </a:t>
                      </a:r>
                      <a:r>
                        <a:rPr lang="ru-RU" sz="1050" dirty="0">
                          <a:effectLst/>
                          <a:latin typeface="Segoe UI" panose="020B0502040204020203" pitchFamily="34" charset="0"/>
                          <a:ea typeface="Segoe UI" panose="020B0502040204020203" pitchFamily="34" charset="0"/>
                          <a:cs typeface="Segoe UI" panose="020B0502040204020203" pitchFamily="34" charset="0"/>
                        </a:rPr>
                        <a:t>Разовые</a:t>
                      </a:r>
                      <a:r>
                        <a:rPr lang="ru-RU" sz="1050" baseline="0" dirty="0">
                          <a:effectLst/>
                          <a:latin typeface="Segoe UI" panose="020B0502040204020203" pitchFamily="34" charset="0"/>
                          <a:ea typeface="Segoe UI" panose="020B0502040204020203" pitchFamily="34" charset="0"/>
                          <a:cs typeface="Segoe UI" panose="020B0502040204020203" pitchFamily="34" charset="0"/>
                        </a:rPr>
                        <a:t> и другие временные меры</a:t>
                      </a:r>
                      <a:r>
                        <a:rPr lang="hu-HU" sz="1050" baseline="30000" dirty="0">
                          <a:effectLst/>
                          <a:latin typeface="Segoe UI" panose="020B0502040204020203" pitchFamily="34" charset="0"/>
                          <a:ea typeface="Segoe UI" panose="020B0502040204020203" pitchFamily="34" charset="0"/>
                          <a:cs typeface="Segoe UI" panose="020B0502040204020203" pitchFamily="34" charset="0"/>
                        </a:rPr>
                        <a:t>1</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19959" marR="19959"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50">
                          <a:effectLst/>
                          <a:latin typeface="Segoe UI" panose="020B0502040204020203" pitchFamily="34" charset="0"/>
                          <a:ea typeface="Segoe UI" panose="020B0502040204020203" pitchFamily="34" charset="0"/>
                          <a:cs typeface="Segoe UI" panose="020B0502040204020203" pitchFamily="34" charset="0"/>
                        </a:rPr>
                        <a:t> </a:t>
                      </a: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140.4</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0.4</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0.0</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0.0</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0.0</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0.0</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0.0</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cxnSp>
        <p:nvCxnSpPr>
          <p:cNvPr id="5" name="Egyenes összekötő 4"/>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77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578297"/>
            <a:ext cx="9165771" cy="258416"/>
          </a:xfrm>
        </p:spPr>
        <p:txBody>
          <a:bodyPr>
            <a:noAutofit/>
          </a:bodyPr>
          <a:lstStyle/>
          <a:p>
            <a:pPr algn="l"/>
            <a:r>
              <a:rPr lang="hu-HU" sz="1400" dirty="0"/>
              <a:t>b) </a:t>
            </a:r>
            <a:r>
              <a:rPr lang="ru-RU" sz="1400" dirty="0"/>
              <a:t>Бюджетные перспективы органов </a:t>
            </a:r>
            <a:r>
              <a:rPr lang="ru-RU" sz="1400" dirty="0" err="1"/>
              <a:t>госуправления</a:t>
            </a:r>
            <a:r>
              <a:rPr lang="hu-HU" sz="1400" dirty="0"/>
              <a:t> </a:t>
            </a:r>
          </a:p>
        </p:txBody>
      </p:sp>
      <p:sp>
        <p:nvSpPr>
          <p:cNvPr id="4" name="Szövegdoboz 3"/>
          <p:cNvSpPr txBox="1"/>
          <p:nvPr/>
        </p:nvSpPr>
        <p:spPr>
          <a:xfrm>
            <a:off x="0" y="116632"/>
            <a:ext cx="9144000" cy="461665"/>
          </a:xfrm>
          <a:prstGeom prst="rect">
            <a:avLst/>
          </a:prstGeom>
          <a:noFill/>
        </p:spPr>
        <p:txBody>
          <a:bodyPr wrap="square" rtlCol="0">
            <a:spAutoFit/>
          </a:bodyPr>
          <a:lstStyle/>
          <a:p>
            <a:pPr algn="ctr"/>
            <a:r>
              <a:rPr lang="ru-RU" sz="2400" b="1" dirty="0">
                <a:latin typeface="Segoe UI" panose="020B0502040204020203" pitchFamily="34" charset="0"/>
                <a:ea typeface="Segoe UI" panose="020B0502040204020203" pitchFamily="34" charset="0"/>
                <a:cs typeface="Segoe UI" panose="020B0502040204020203" pitchFamily="34" charset="0"/>
              </a:rPr>
              <a:t>ПС</a:t>
            </a:r>
            <a:r>
              <a:rPr lang="hu-HU" sz="2400" b="1" dirty="0">
                <a:latin typeface="Segoe UI" panose="020B0502040204020203" pitchFamily="34" charset="0"/>
                <a:ea typeface="Segoe UI" panose="020B0502040204020203" pitchFamily="34" charset="0"/>
                <a:cs typeface="Segoe UI" panose="020B0502040204020203" pitchFamily="34" charset="0"/>
              </a:rPr>
              <a:t> III.</a:t>
            </a:r>
          </a:p>
        </p:txBody>
      </p:sp>
      <p:graphicFrame>
        <p:nvGraphicFramePr>
          <p:cNvPr id="3" name="Táblázat 2"/>
          <p:cNvGraphicFramePr>
            <a:graphicFrameLocks noGrp="1"/>
          </p:cNvGraphicFramePr>
          <p:nvPr>
            <p:extLst>
              <p:ext uri="{D42A27DB-BD31-4B8C-83A1-F6EECF244321}">
                <p14:modId xmlns:p14="http://schemas.microsoft.com/office/powerpoint/2010/main" val="3520112772"/>
              </p:ext>
            </p:extLst>
          </p:nvPr>
        </p:nvGraphicFramePr>
        <p:xfrm>
          <a:off x="107506" y="908727"/>
          <a:ext cx="8928988" cy="5557492"/>
        </p:xfrm>
        <a:graphic>
          <a:graphicData uri="http://schemas.openxmlformats.org/drawingml/2006/table">
            <a:tbl>
              <a:tblPr firstRow="1" firstCol="1" lastRow="1" lastCol="1" bandRow="1" bandCol="1"/>
              <a:tblGrid>
                <a:gridCol w="3530870">
                  <a:extLst>
                    <a:ext uri="{9D8B030D-6E8A-4147-A177-3AD203B41FA5}">
                      <a16:colId xmlns:a16="http://schemas.microsoft.com/office/drawing/2014/main" val="20000"/>
                    </a:ext>
                  </a:extLst>
                </a:gridCol>
                <a:gridCol w="700731">
                  <a:extLst>
                    <a:ext uri="{9D8B030D-6E8A-4147-A177-3AD203B41FA5}">
                      <a16:colId xmlns:a16="http://schemas.microsoft.com/office/drawing/2014/main" val="20001"/>
                    </a:ext>
                  </a:extLst>
                </a:gridCol>
                <a:gridCol w="818623">
                  <a:extLst>
                    <a:ext uri="{9D8B030D-6E8A-4147-A177-3AD203B41FA5}">
                      <a16:colId xmlns:a16="http://schemas.microsoft.com/office/drawing/2014/main" val="20002"/>
                    </a:ext>
                  </a:extLst>
                </a:gridCol>
                <a:gridCol w="646323">
                  <a:extLst>
                    <a:ext uri="{9D8B030D-6E8A-4147-A177-3AD203B41FA5}">
                      <a16:colId xmlns:a16="http://schemas.microsoft.com/office/drawing/2014/main" val="20003"/>
                    </a:ext>
                  </a:extLst>
                </a:gridCol>
                <a:gridCol w="646323">
                  <a:extLst>
                    <a:ext uri="{9D8B030D-6E8A-4147-A177-3AD203B41FA5}">
                      <a16:colId xmlns:a16="http://schemas.microsoft.com/office/drawing/2014/main" val="20004"/>
                    </a:ext>
                  </a:extLst>
                </a:gridCol>
                <a:gridCol w="646323">
                  <a:extLst>
                    <a:ext uri="{9D8B030D-6E8A-4147-A177-3AD203B41FA5}">
                      <a16:colId xmlns:a16="http://schemas.microsoft.com/office/drawing/2014/main" val="20005"/>
                    </a:ext>
                  </a:extLst>
                </a:gridCol>
                <a:gridCol w="646323">
                  <a:extLst>
                    <a:ext uri="{9D8B030D-6E8A-4147-A177-3AD203B41FA5}">
                      <a16:colId xmlns:a16="http://schemas.microsoft.com/office/drawing/2014/main" val="20006"/>
                    </a:ext>
                  </a:extLst>
                </a:gridCol>
                <a:gridCol w="646323">
                  <a:extLst>
                    <a:ext uri="{9D8B030D-6E8A-4147-A177-3AD203B41FA5}">
                      <a16:colId xmlns:a16="http://schemas.microsoft.com/office/drawing/2014/main" val="20007"/>
                    </a:ext>
                  </a:extLst>
                </a:gridCol>
                <a:gridCol w="647149">
                  <a:extLst>
                    <a:ext uri="{9D8B030D-6E8A-4147-A177-3AD203B41FA5}">
                      <a16:colId xmlns:a16="http://schemas.microsoft.com/office/drawing/2014/main" val="20008"/>
                    </a:ext>
                  </a:extLst>
                </a:gridCol>
              </a:tblGrid>
              <a:tr h="185625">
                <a:tc>
                  <a:txBody>
                    <a:bodyPr/>
                    <a:lstStyle/>
                    <a:p>
                      <a:pPr>
                        <a:lnSpc>
                          <a:spcPct val="110000"/>
                        </a:lnSpc>
                        <a:spcAft>
                          <a:spcPts val="0"/>
                        </a:spcAft>
                        <a:tabLst>
                          <a:tab pos="6751320" algn="l"/>
                        </a:tabLst>
                      </a:pPr>
                      <a:r>
                        <a:rPr lang="hu-HU" sz="100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 </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99447"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solidFill>
                      <a:srgbClr val="1F497D"/>
                    </a:solidFill>
                  </a:tcPr>
                </a:tc>
                <a:tc rowSpan="2">
                  <a:txBody>
                    <a:bodyPr/>
                    <a:lstStyle/>
                    <a:p>
                      <a:pPr algn="ctr">
                        <a:lnSpc>
                          <a:spcPct val="110000"/>
                        </a:lnSpc>
                        <a:spcAft>
                          <a:spcPts val="0"/>
                        </a:spcAft>
                        <a:tabLst>
                          <a:tab pos="6751320" algn="l"/>
                        </a:tabLst>
                      </a:pPr>
                      <a:r>
                        <a:rPr lang="ru-RU" sz="100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Код </a:t>
                      </a:r>
                      <a:r>
                        <a:rPr lang="hu-HU" sz="100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ESA </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39569" marR="39569"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1F497D"/>
                    </a:solidFill>
                  </a:tcPr>
                </a:tc>
                <a:tc>
                  <a:txBody>
                    <a:bodyPr/>
                    <a:lstStyle/>
                    <a:p>
                      <a:pPr algn="ctr">
                        <a:lnSpc>
                          <a:spcPct val="110000"/>
                        </a:lnSpc>
                        <a:spcAft>
                          <a:spcPts val="0"/>
                        </a:spcAft>
                        <a:tabLst>
                          <a:tab pos="6751320" algn="l"/>
                        </a:tabLst>
                      </a:pPr>
                      <a:r>
                        <a:rPr lang="hu-HU" sz="100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2017</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19959"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solidFill>
                      <a:srgbClr val="1F497D"/>
                    </a:solidFill>
                  </a:tcPr>
                </a:tc>
                <a:tc>
                  <a:txBody>
                    <a:bodyPr/>
                    <a:lstStyle/>
                    <a:p>
                      <a:pPr algn="ctr">
                        <a:lnSpc>
                          <a:spcPct val="110000"/>
                        </a:lnSpc>
                        <a:spcAft>
                          <a:spcPts val="0"/>
                        </a:spcAft>
                        <a:tabLst>
                          <a:tab pos="6751320" algn="l"/>
                        </a:tabLst>
                      </a:pPr>
                      <a:r>
                        <a:rPr lang="hu-HU" sz="100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2017</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9805" marT="9805" marB="9805"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a:noFill/>
                    </a:lnB>
                    <a:solidFill>
                      <a:srgbClr val="1F497D"/>
                    </a:solidFill>
                  </a:tcPr>
                </a:tc>
                <a:tc>
                  <a:txBody>
                    <a:bodyPr/>
                    <a:lstStyle/>
                    <a:p>
                      <a:pPr algn="ctr">
                        <a:lnSpc>
                          <a:spcPct val="110000"/>
                        </a:lnSpc>
                        <a:spcAft>
                          <a:spcPts val="0"/>
                        </a:spcAft>
                        <a:tabLst>
                          <a:tab pos="6751320" algn="l"/>
                        </a:tabLst>
                      </a:pPr>
                      <a:r>
                        <a:rPr lang="hu-HU" sz="1000" b="1">
                          <a:solidFill>
                            <a:srgbClr val="FFFFFF"/>
                          </a:solidFill>
                          <a:effectLst/>
                          <a:latin typeface="Segoe UI" panose="020B0502040204020203" pitchFamily="34" charset="0"/>
                          <a:ea typeface="Segoe UI" panose="020B0502040204020203" pitchFamily="34" charset="0"/>
                          <a:cs typeface="Segoe UI" panose="020B0502040204020203" pitchFamily="34" charset="0"/>
                        </a:rPr>
                        <a:t>2018</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9805" marT="9805" marB="9805" anchor="ctr">
                    <a:lnL>
                      <a:noFill/>
                    </a:lnL>
                    <a:lnR>
                      <a:noFill/>
                    </a:lnR>
                    <a:lnT w="12700" cap="flat" cmpd="sng" algn="ctr">
                      <a:solidFill>
                        <a:srgbClr val="808080"/>
                      </a:solidFill>
                      <a:prstDash val="solid"/>
                      <a:round/>
                      <a:headEnd type="none" w="med" len="med"/>
                      <a:tailEnd type="none" w="med" len="med"/>
                    </a:lnT>
                    <a:lnB>
                      <a:noFill/>
                    </a:lnB>
                    <a:solidFill>
                      <a:srgbClr val="1F497D"/>
                    </a:solidFill>
                  </a:tcPr>
                </a:tc>
                <a:tc>
                  <a:txBody>
                    <a:bodyPr/>
                    <a:lstStyle/>
                    <a:p>
                      <a:pPr algn="ctr">
                        <a:lnSpc>
                          <a:spcPct val="110000"/>
                        </a:lnSpc>
                        <a:spcAft>
                          <a:spcPts val="0"/>
                        </a:spcAft>
                        <a:tabLst>
                          <a:tab pos="6751320" algn="l"/>
                        </a:tabLst>
                      </a:pPr>
                      <a:r>
                        <a:rPr lang="hu-HU" sz="100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2019</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9805" marT="9805" marB="9805" anchor="ctr">
                    <a:lnL>
                      <a:noFill/>
                    </a:lnL>
                    <a:lnR>
                      <a:noFill/>
                    </a:lnR>
                    <a:lnT w="12700" cap="flat" cmpd="sng" algn="ctr">
                      <a:solidFill>
                        <a:srgbClr val="808080"/>
                      </a:solidFill>
                      <a:prstDash val="solid"/>
                      <a:round/>
                      <a:headEnd type="none" w="med" len="med"/>
                      <a:tailEnd type="none" w="med" len="med"/>
                    </a:lnT>
                    <a:lnB>
                      <a:noFill/>
                    </a:lnB>
                    <a:solidFill>
                      <a:srgbClr val="1F497D"/>
                    </a:solidFill>
                  </a:tcPr>
                </a:tc>
                <a:tc>
                  <a:txBody>
                    <a:bodyPr/>
                    <a:lstStyle/>
                    <a:p>
                      <a:pPr algn="ctr">
                        <a:lnSpc>
                          <a:spcPct val="110000"/>
                        </a:lnSpc>
                        <a:spcAft>
                          <a:spcPts val="0"/>
                        </a:spcAft>
                        <a:tabLst>
                          <a:tab pos="6751320" algn="l"/>
                        </a:tabLst>
                      </a:pPr>
                      <a:r>
                        <a:rPr lang="hu-HU" sz="100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2020</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9805" marT="9805" marB="9805" anchor="ctr">
                    <a:lnL>
                      <a:noFill/>
                    </a:lnL>
                    <a:lnR>
                      <a:noFill/>
                    </a:lnR>
                    <a:lnT w="12700" cap="flat" cmpd="sng" algn="ctr">
                      <a:solidFill>
                        <a:srgbClr val="808080"/>
                      </a:solidFill>
                      <a:prstDash val="solid"/>
                      <a:round/>
                      <a:headEnd type="none" w="med" len="med"/>
                      <a:tailEnd type="none" w="med" len="med"/>
                    </a:lnT>
                    <a:lnB>
                      <a:noFill/>
                    </a:lnB>
                    <a:solidFill>
                      <a:srgbClr val="1F497D"/>
                    </a:solidFill>
                  </a:tcPr>
                </a:tc>
                <a:tc>
                  <a:txBody>
                    <a:bodyPr/>
                    <a:lstStyle/>
                    <a:p>
                      <a:pPr algn="ctr">
                        <a:lnSpc>
                          <a:spcPct val="110000"/>
                        </a:lnSpc>
                        <a:spcAft>
                          <a:spcPts val="0"/>
                        </a:spcAft>
                        <a:tabLst>
                          <a:tab pos="6751320" algn="l"/>
                        </a:tabLst>
                      </a:pPr>
                      <a:r>
                        <a:rPr lang="hu-HU" sz="100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2021</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9805" marT="9805" marB="9805" anchor="ctr">
                    <a:lnL>
                      <a:noFill/>
                    </a:lnL>
                    <a:lnR>
                      <a:noFill/>
                    </a:lnR>
                    <a:lnT w="12700" cap="flat" cmpd="sng" algn="ctr">
                      <a:solidFill>
                        <a:srgbClr val="808080"/>
                      </a:solidFill>
                      <a:prstDash val="solid"/>
                      <a:round/>
                      <a:headEnd type="none" w="med" len="med"/>
                      <a:tailEnd type="none" w="med" len="med"/>
                    </a:lnT>
                    <a:lnB>
                      <a:noFill/>
                    </a:lnB>
                    <a:solidFill>
                      <a:srgbClr val="1F497D"/>
                    </a:solidFill>
                  </a:tcPr>
                </a:tc>
                <a:tc>
                  <a:txBody>
                    <a:bodyPr/>
                    <a:lstStyle/>
                    <a:p>
                      <a:pPr algn="ctr">
                        <a:lnSpc>
                          <a:spcPct val="110000"/>
                        </a:lnSpc>
                        <a:spcAft>
                          <a:spcPts val="0"/>
                        </a:spcAft>
                        <a:tabLst>
                          <a:tab pos="6751320" algn="l"/>
                        </a:tabLst>
                      </a:pPr>
                      <a:r>
                        <a:rPr lang="hu-HU" sz="1000" b="1">
                          <a:solidFill>
                            <a:srgbClr val="FFFFFF"/>
                          </a:solidFill>
                          <a:effectLst/>
                          <a:latin typeface="Segoe UI" panose="020B0502040204020203" pitchFamily="34" charset="0"/>
                          <a:ea typeface="Segoe UI" panose="020B0502040204020203" pitchFamily="34" charset="0"/>
                          <a:cs typeface="Segoe UI" panose="020B0502040204020203" pitchFamily="34" charset="0"/>
                        </a:rPr>
                        <a:t>2022</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9805" marT="9805" marB="9805" anchor="ctr">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solidFill>
                      <a:srgbClr val="1F497D"/>
                    </a:solidFill>
                  </a:tcPr>
                </a:tc>
                <a:extLst>
                  <a:ext uri="{0D108BD9-81ED-4DB2-BD59-A6C34878D82A}">
                    <a16:rowId xmlns:a16="http://schemas.microsoft.com/office/drawing/2014/main" val="10000"/>
                  </a:ext>
                </a:extLst>
              </a:tr>
              <a:tr h="185625">
                <a:tc>
                  <a:txBody>
                    <a:bodyPr/>
                    <a:lstStyle/>
                    <a:p>
                      <a:pPr>
                        <a:lnSpc>
                          <a:spcPct val="110000"/>
                        </a:lnSpc>
                        <a:spcAft>
                          <a:spcPts val="0"/>
                        </a:spcAft>
                        <a:tabLst>
                          <a:tab pos="6751320" algn="l"/>
                        </a:tabLst>
                      </a:pPr>
                      <a:r>
                        <a:rPr lang="hu-HU" sz="100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 </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solidFill>
                      <a:srgbClr val="1F497D"/>
                    </a:solidFill>
                  </a:tcPr>
                </a:tc>
                <a:tc vMerge="1">
                  <a:txBody>
                    <a:bodyPr/>
                    <a:lstStyle/>
                    <a:p>
                      <a:endParaRPr lang="hu-HU"/>
                    </a:p>
                  </a:txBody>
                  <a:tcPr/>
                </a:tc>
                <a:tc>
                  <a:txBody>
                    <a:bodyPr/>
                    <a:lstStyle/>
                    <a:p>
                      <a:pPr algn="ctr">
                        <a:lnSpc>
                          <a:spcPct val="110000"/>
                        </a:lnSpc>
                        <a:spcAft>
                          <a:spcPts val="0"/>
                        </a:spcAft>
                        <a:tabLst>
                          <a:tab pos="6751320" algn="l"/>
                        </a:tabLst>
                      </a:pPr>
                      <a:r>
                        <a:rPr lang="ru-RU" sz="900" b="1" dirty="0" err="1">
                          <a:solidFill>
                            <a:srgbClr val="FFFFFF"/>
                          </a:solidFill>
                          <a:effectLst/>
                          <a:latin typeface="Segoe UI" panose="020B0502040204020203" pitchFamily="34" charset="0"/>
                          <a:ea typeface="Segoe UI" panose="020B0502040204020203" pitchFamily="34" charset="0"/>
                          <a:cs typeface="Segoe UI" panose="020B0502040204020203" pitchFamily="34" charset="0"/>
                        </a:rPr>
                        <a:t>Млрд.фор</a:t>
                      </a:r>
                      <a:endParaRPr lang="hu-HU" sz="9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19959"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solidFill>
                      <a:srgbClr val="1F497D"/>
                    </a:solidFill>
                  </a:tcPr>
                </a:tc>
                <a:tc gridSpan="6">
                  <a:txBody>
                    <a:bodyPr/>
                    <a:lstStyle/>
                    <a:p>
                      <a:pPr algn="ctr">
                        <a:lnSpc>
                          <a:spcPct val="110000"/>
                        </a:lnSpc>
                        <a:spcAft>
                          <a:spcPts val="0"/>
                        </a:spcAft>
                        <a:tabLst>
                          <a:tab pos="6751320" algn="l"/>
                        </a:tabLst>
                      </a:pPr>
                      <a:r>
                        <a:rPr lang="ru-RU" sz="100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 ВВП</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9805"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solidFill>
                      <a:srgbClr val="1F497D"/>
                    </a:solidFill>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1"/>
                  </a:ext>
                </a:extLst>
              </a:tr>
              <a:tr h="185625">
                <a:tc gridSpan="9">
                  <a:txBody>
                    <a:bodyPr/>
                    <a:lstStyle/>
                    <a:p>
                      <a:pPr marL="449580">
                        <a:lnSpc>
                          <a:spcPct val="110000"/>
                        </a:lnSpc>
                        <a:spcAft>
                          <a:spcPts val="0"/>
                        </a:spcAft>
                        <a:tabLst>
                          <a:tab pos="6751320" algn="l"/>
                        </a:tabLst>
                      </a:pPr>
                      <a:r>
                        <a:rPr lang="ru-RU" sz="1000" b="1" dirty="0">
                          <a:effectLst/>
                          <a:latin typeface="Segoe UI" panose="020B0502040204020203" pitchFamily="34" charset="0"/>
                          <a:ea typeface="Segoe UI" panose="020B0502040204020203" pitchFamily="34" charset="0"/>
                          <a:cs typeface="Segoe UI" panose="020B0502040204020203" pitchFamily="34" charset="0"/>
                        </a:rPr>
                        <a:t>Некоторые компоненты доходов</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2"/>
                  </a:ext>
                </a:extLst>
              </a:tr>
              <a:tr h="193012">
                <a:tc>
                  <a:txBody>
                    <a:bodyPr/>
                    <a:lstStyle/>
                    <a:p>
                      <a:pPr>
                        <a:lnSpc>
                          <a:spcPct val="115000"/>
                        </a:lnSpc>
                        <a:spcAft>
                          <a:spcPts val="0"/>
                        </a:spcAft>
                        <a:tabLst>
                          <a:tab pos="6751320" algn="l"/>
                        </a:tabLst>
                      </a:pPr>
                      <a:r>
                        <a:rPr lang="hu-HU" sz="1000" dirty="0">
                          <a:effectLst/>
                          <a:latin typeface="Segoe UI" panose="020B0502040204020203" pitchFamily="34" charset="0"/>
                          <a:ea typeface="Segoe UI" panose="020B0502040204020203" pitchFamily="34" charset="0"/>
                          <a:cs typeface="Segoe UI" panose="020B0502040204020203" pitchFamily="34" charset="0"/>
                        </a:rPr>
                        <a:t>12. </a:t>
                      </a:r>
                      <a:r>
                        <a:rPr lang="ru-RU" sz="1000" dirty="0">
                          <a:effectLst/>
                          <a:latin typeface="Segoe UI" panose="020B0502040204020203" pitchFamily="34" charset="0"/>
                          <a:ea typeface="Segoe UI" panose="020B0502040204020203" pitchFamily="34" charset="0"/>
                          <a:cs typeface="Segoe UI" panose="020B0502040204020203" pitchFamily="34" charset="0"/>
                        </a:rPr>
                        <a:t>Итого налогов</a:t>
                      </a:r>
                      <a:r>
                        <a:rPr lang="hu-HU" sz="1000" dirty="0">
                          <a:effectLst/>
                          <a:latin typeface="Segoe UI" panose="020B0502040204020203" pitchFamily="34" charset="0"/>
                          <a:ea typeface="Segoe UI" panose="020B0502040204020203" pitchFamily="34" charset="0"/>
                          <a:cs typeface="Segoe UI" panose="020B0502040204020203" pitchFamily="34" charset="0"/>
                        </a:rPr>
                        <a:t> (12=12a+12b+12c)</a:t>
                      </a: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00" dirty="0">
                          <a:effectLst/>
                          <a:latin typeface="Segoe UI" panose="020B0502040204020203" pitchFamily="34" charset="0"/>
                          <a:ea typeface="Segoe UI" panose="020B0502040204020203" pitchFamily="34" charset="0"/>
                          <a:cs typeface="Segoe UI" panose="020B0502040204020203" pitchFamily="34" charset="0"/>
                        </a:rPr>
                        <a:t> </a:t>
                      </a: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9,740.3</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25.5</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25.1</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25.0</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24.8</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24.6</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24.3</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10003"/>
                  </a:ext>
                </a:extLst>
              </a:tr>
              <a:tr h="193012">
                <a:tc>
                  <a:txBody>
                    <a:bodyPr/>
                    <a:lstStyle/>
                    <a:p>
                      <a:pPr>
                        <a:lnSpc>
                          <a:spcPct val="115000"/>
                        </a:lnSpc>
                        <a:spcAft>
                          <a:spcPts val="0"/>
                        </a:spcAft>
                        <a:tabLst>
                          <a:tab pos="6751320" algn="l"/>
                        </a:tabLst>
                      </a:pPr>
                      <a:r>
                        <a:rPr lang="hu-HU" sz="1000" dirty="0">
                          <a:effectLst/>
                          <a:latin typeface="Segoe UI" panose="020B0502040204020203" pitchFamily="34" charset="0"/>
                          <a:ea typeface="Segoe UI" panose="020B0502040204020203" pitchFamily="34" charset="0"/>
                          <a:cs typeface="Segoe UI" panose="020B0502040204020203" pitchFamily="34" charset="0"/>
                        </a:rPr>
                        <a:t>12a. </a:t>
                      </a:r>
                      <a:r>
                        <a:rPr lang="ru-RU" sz="1000" dirty="0">
                          <a:effectLst/>
                          <a:latin typeface="Segoe UI" panose="020B0502040204020203" pitchFamily="34" charset="0"/>
                          <a:ea typeface="Segoe UI" panose="020B0502040204020203" pitchFamily="34" charset="0"/>
                          <a:cs typeface="Segoe UI" panose="020B0502040204020203" pitchFamily="34" charset="0"/>
                        </a:rPr>
                        <a:t>Налоги на производство и импорт</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D.2</a:t>
                      </a: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6,891.7</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18.0</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18.1</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17.9</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17.6</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17.4</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17.0</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93012">
                <a:tc>
                  <a:txBody>
                    <a:bodyPr/>
                    <a:lstStyle/>
                    <a:p>
                      <a:pPr>
                        <a:lnSpc>
                          <a:spcPct val="115000"/>
                        </a:lnSpc>
                        <a:spcAft>
                          <a:spcPts val="0"/>
                        </a:spcAft>
                        <a:tabLst>
                          <a:tab pos="6751320" algn="l"/>
                        </a:tabLst>
                      </a:pPr>
                      <a:r>
                        <a:rPr lang="hu-HU" sz="1000" dirty="0">
                          <a:effectLst/>
                          <a:latin typeface="Segoe UI" panose="020B0502040204020203" pitchFamily="34" charset="0"/>
                          <a:ea typeface="Segoe UI" panose="020B0502040204020203" pitchFamily="34" charset="0"/>
                          <a:cs typeface="Segoe UI" panose="020B0502040204020203" pitchFamily="34" charset="0"/>
                        </a:rPr>
                        <a:t>12b. </a:t>
                      </a:r>
                      <a:r>
                        <a:rPr lang="ru-RU" sz="1000" dirty="0">
                          <a:effectLst/>
                          <a:latin typeface="Segoe UI" panose="020B0502040204020203" pitchFamily="34" charset="0"/>
                          <a:ea typeface="Segoe UI" panose="020B0502040204020203" pitchFamily="34" charset="0"/>
                          <a:cs typeface="Segoe UI" panose="020B0502040204020203" pitchFamily="34" charset="0"/>
                        </a:rPr>
                        <a:t>Текущие налоги на доход, имущество и т.п. </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D.5</a:t>
                      </a: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2,833.4</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7.4</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6.9</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7.0</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7.1</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7.2</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7.2</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93012">
                <a:tc>
                  <a:txBody>
                    <a:bodyPr/>
                    <a:lstStyle/>
                    <a:p>
                      <a:pPr>
                        <a:lnSpc>
                          <a:spcPct val="115000"/>
                        </a:lnSpc>
                        <a:spcAft>
                          <a:spcPts val="0"/>
                        </a:spcAft>
                        <a:tabLst>
                          <a:tab pos="6751320" algn="l"/>
                        </a:tabLst>
                      </a:pPr>
                      <a:r>
                        <a:rPr lang="hu-HU" sz="1000" dirty="0">
                          <a:effectLst/>
                          <a:latin typeface="Segoe UI" panose="020B0502040204020203" pitchFamily="34" charset="0"/>
                          <a:ea typeface="Segoe UI" panose="020B0502040204020203" pitchFamily="34" charset="0"/>
                          <a:cs typeface="Segoe UI" panose="020B0502040204020203" pitchFamily="34" charset="0"/>
                        </a:rPr>
                        <a:t>12c. </a:t>
                      </a:r>
                      <a:r>
                        <a:rPr lang="ru-RU" sz="1000" dirty="0">
                          <a:effectLst/>
                          <a:latin typeface="Segoe UI" panose="020B0502040204020203" pitchFamily="34" charset="0"/>
                          <a:ea typeface="Segoe UI" panose="020B0502040204020203" pitchFamily="34" charset="0"/>
                          <a:cs typeface="Segoe UI" panose="020B0502040204020203" pitchFamily="34" charset="0"/>
                        </a:rPr>
                        <a:t>Налоги на капитал</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D.91</a:t>
                      </a: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15.2</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0.0</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0.0</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0.0</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0.0</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0.0</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0.0</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93012">
                <a:tc>
                  <a:txBody>
                    <a:bodyPr/>
                    <a:lstStyle/>
                    <a:p>
                      <a:pPr>
                        <a:lnSpc>
                          <a:spcPct val="115000"/>
                        </a:lnSpc>
                        <a:spcAft>
                          <a:spcPts val="0"/>
                        </a:spcAft>
                        <a:tabLst>
                          <a:tab pos="6751320" algn="l"/>
                        </a:tabLst>
                      </a:pPr>
                      <a:r>
                        <a:rPr lang="hu-HU" sz="1000" dirty="0">
                          <a:effectLst/>
                          <a:latin typeface="Segoe UI" panose="020B0502040204020203" pitchFamily="34" charset="0"/>
                          <a:ea typeface="Segoe UI" panose="020B0502040204020203" pitchFamily="34" charset="0"/>
                          <a:cs typeface="Segoe UI" panose="020B0502040204020203" pitchFamily="34" charset="0"/>
                        </a:rPr>
                        <a:t>13. </a:t>
                      </a:r>
                      <a:r>
                        <a:rPr lang="ru-RU" sz="1000" dirty="0">
                          <a:effectLst/>
                          <a:latin typeface="Segoe UI" panose="020B0502040204020203" pitchFamily="34" charset="0"/>
                          <a:ea typeface="Segoe UI" panose="020B0502040204020203" pitchFamily="34" charset="0"/>
                          <a:cs typeface="Segoe UI" panose="020B0502040204020203" pitchFamily="34" charset="0"/>
                        </a:rPr>
                        <a:t>Социальные отчисления</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D.61</a:t>
                      </a: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4,898.4</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12.8</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12.7</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12.6</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12.2</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11.6</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11.2</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93012">
                <a:tc>
                  <a:txBody>
                    <a:bodyPr/>
                    <a:lstStyle/>
                    <a:p>
                      <a:pPr>
                        <a:lnSpc>
                          <a:spcPct val="115000"/>
                        </a:lnSpc>
                        <a:spcAft>
                          <a:spcPts val="0"/>
                        </a:spcAft>
                        <a:tabLst>
                          <a:tab pos="6751320" algn="l"/>
                        </a:tabLst>
                      </a:pPr>
                      <a:r>
                        <a:rPr lang="hu-HU" sz="1000" dirty="0">
                          <a:effectLst/>
                          <a:latin typeface="Segoe UI" panose="020B0502040204020203" pitchFamily="34" charset="0"/>
                          <a:ea typeface="Segoe UI" panose="020B0502040204020203" pitchFamily="34" charset="0"/>
                          <a:cs typeface="Segoe UI" panose="020B0502040204020203" pitchFamily="34" charset="0"/>
                        </a:rPr>
                        <a:t>14. </a:t>
                      </a:r>
                      <a:r>
                        <a:rPr lang="ru-RU" sz="1000" dirty="0">
                          <a:effectLst/>
                          <a:latin typeface="Segoe UI" panose="020B0502040204020203" pitchFamily="34" charset="0"/>
                          <a:ea typeface="Segoe UI" panose="020B0502040204020203" pitchFamily="34" charset="0"/>
                          <a:cs typeface="Segoe UI" panose="020B0502040204020203" pitchFamily="34" charset="0"/>
                        </a:rPr>
                        <a:t>Имущественный доход</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D.4</a:t>
                      </a: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141.2</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0.4</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0.5</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0.4</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0.4</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0.3</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0.3</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93012">
                <a:tc>
                  <a:txBody>
                    <a:bodyPr/>
                    <a:lstStyle/>
                    <a:p>
                      <a:pPr>
                        <a:lnSpc>
                          <a:spcPct val="115000"/>
                        </a:lnSpc>
                        <a:spcAft>
                          <a:spcPts val="0"/>
                        </a:spcAft>
                        <a:tabLst>
                          <a:tab pos="6751320" algn="l"/>
                        </a:tabLst>
                      </a:pPr>
                      <a:r>
                        <a:rPr lang="hu-HU" sz="1000" dirty="0">
                          <a:effectLst/>
                          <a:latin typeface="Segoe UI" panose="020B0502040204020203" pitchFamily="34" charset="0"/>
                          <a:ea typeface="Segoe UI" panose="020B0502040204020203" pitchFamily="34" charset="0"/>
                          <a:cs typeface="Segoe UI" panose="020B0502040204020203" pitchFamily="34" charset="0"/>
                        </a:rPr>
                        <a:t>15. </a:t>
                      </a:r>
                      <a:r>
                        <a:rPr lang="ru-RU" sz="1000" dirty="0">
                          <a:effectLst/>
                          <a:latin typeface="Segoe UI" panose="020B0502040204020203" pitchFamily="34" charset="0"/>
                          <a:ea typeface="Segoe UI" panose="020B0502040204020203" pitchFamily="34" charset="0"/>
                          <a:cs typeface="Segoe UI" panose="020B0502040204020203" pitchFamily="34" charset="0"/>
                        </a:rPr>
                        <a:t>Другие </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 </a:t>
                      </a: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2,228.5</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5.8</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7.3</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7.1</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5.6</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4.5</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4.2</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193012">
                <a:tc>
                  <a:txBody>
                    <a:bodyPr/>
                    <a:lstStyle/>
                    <a:p>
                      <a:pPr>
                        <a:lnSpc>
                          <a:spcPct val="115000"/>
                        </a:lnSpc>
                        <a:spcAft>
                          <a:spcPts val="0"/>
                        </a:spcAft>
                        <a:tabLst>
                          <a:tab pos="6751320" algn="l"/>
                        </a:tabLst>
                      </a:pPr>
                      <a:r>
                        <a:rPr lang="hu-HU" sz="1000" dirty="0">
                          <a:effectLst/>
                          <a:latin typeface="Segoe UI" panose="020B0502040204020203" pitchFamily="34" charset="0"/>
                          <a:ea typeface="Segoe UI" panose="020B0502040204020203" pitchFamily="34" charset="0"/>
                          <a:cs typeface="Segoe UI" panose="020B0502040204020203" pitchFamily="34" charset="0"/>
                        </a:rPr>
                        <a:t>16.=6. </a:t>
                      </a:r>
                      <a:r>
                        <a:rPr lang="ru-RU" sz="1000" dirty="0">
                          <a:effectLst/>
                          <a:latin typeface="Segoe UI" panose="020B0502040204020203" pitchFamily="34" charset="0"/>
                          <a:ea typeface="Segoe UI" panose="020B0502040204020203" pitchFamily="34" charset="0"/>
                          <a:cs typeface="Segoe UI" panose="020B0502040204020203" pitchFamily="34" charset="0"/>
                        </a:rPr>
                        <a:t>Итого доходов</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TR</a:t>
                      </a: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17,008.4</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44.5</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45.5</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45.1</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42.9</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41.0</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39.9</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93012">
                <a:tc>
                  <a:txBody>
                    <a:bodyPr/>
                    <a:lstStyle/>
                    <a:p>
                      <a:pPr>
                        <a:lnSpc>
                          <a:spcPct val="115000"/>
                        </a:lnSpc>
                        <a:spcAft>
                          <a:spcPts val="0"/>
                        </a:spcAft>
                        <a:tabLst>
                          <a:tab pos="6751320" algn="l"/>
                        </a:tabLst>
                      </a:pPr>
                      <a:r>
                        <a:rPr lang="ru-RU" sz="1000" dirty="0">
                          <a:effectLst/>
                          <a:latin typeface="Segoe UI" panose="020B0502040204020203" pitchFamily="34" charset="0"/>
                          <a:ea typeface="Segoe UI" panose="020B0502040204020203" pitchFamily="34" charset="0"/>
                          <a:cs typeface="Segoe UI" panose="020B0502040204020203" pitchFamily="34" charset="0"/>
                        </a:rPr>
                        <a:t>Налоговая нагрузка</a:t>
                      </a:r>
                      <a:r>
                        <a:rPr lang="hu-HU" sz="1000" baseline="30000" dirty="0">
                          <a:effectLst/>
                          <a:latin typeface="Segoe UI" panose="020B0502040204020203" pitchFamily="34" charset="0"/>
                          <a:ea typeface="Segoe UI" panose="020B0502040204020203" pitchFamily="34" charset="0"/>
                          <a:cs typeface="Segoe UI" panose="020B0502040204020203" pitchFamily="34" charset="0"/>
                        </a:rPr>
                        <a:t>2 </a:t>
                      </a:r>
                      <a:r>
                        <a:rPr lang="hu-HU" sz="1000" dirty="0">
                          <a:effectLst/>
                          <a:latin typeface="Segoe UI" panose="020B0502040204020203" pitchFamily="34" charset="0"/>
                          <a:ea typeface="Segoe UI" panose="020B0502040204020203" pitchFamily="34" charset="0"/>
                          <a:cs typeface="Segoe UI" panose="020B0502040204020203" pitchFamily="34" charset="0"/>
                        </a:rPr>
                        <a:t>(D.2+D.5+D.61+D.91-D.995)</a:t>
                      </a: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 </a:t>
                      </a: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14,687.5</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38.5</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37.9</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37.7</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37.1</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36.3</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35.6</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11"/>
                  </a:ext>
                </a:extLst>
              </a:tr>
              <a:tr h="185625">
                <a:tc gridSpan="9">
                  <a:txBody>
                    <a:bodyPr/>
                    <a:lstStyle/>
                    <a:p>
                      <a:pPr marL="449580">
                        <a:lnSpc>
                          <a:spcPct val="110000"/>
                        </a:lnSpc>
                        <a:spcAft>
                          <a:spcPts val="0"/>
                        </a:spcAft>
                        <a:tabLst>
                          <a:tab pos="6751320" algn="l"/>
                        </a:tabLst>
                      </a:pPr>
                      <a:r>
                        <a:rPr lang="ru-RU" sz="1000" b="1" dirty="0">
                          <a:effectLst/>
                          <a:latin typeface="Segoe UI" panose="020B0502040204020203" pitchFamily="34" charset="0"/>
                          <a:ea typeface="Segoe UI" panose="020B0502040204020203" pitchFamily="34" charset="0"/>
                          <a:cs typeface="Segoe UI" panose="020B0502040204020203" pitchFamily="34" charset="0"/>
                        </a:rPr>
                        <a:t>Некоторые компоненты расходов</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12"/>
                  </a:ext>
                </a:extLst>
              </a:tr>
              <a:tr h="269056">
                <a:tc>
                  <a:txBody>
                    <a:bodyPr/>
                    <a:lstStyle/>
                    <a:p>
                      <a:pPr>
                        <a:lnSpc>
                          <a:spcPct val="115000"/>
                        </a:lnSpc>
                        <a:spcAft>
                          <a:spcPts val="0"/>
                        </a:spcAft>
                        <a:tabLst>
                          <a:tab pos="6751320" algn="l"/>
                        </a:tabLst>
                      </a:pPr>
                      <a:r>
                        <a:rPr lang="hu-HU" sz="1000" dirty="0">
                          <a:effectLst/>
                          <a:latin typeface="Segoe UI" panose="020B0502040204020203" pitchFamily="34" charset="0"/>
                          <a:ea typeface="Segoe UI" panose="020B0502040204020203" pitchFamily="34" charset="0"/>
                          <a:cs typeface="Segoe UI" panose="020B0502040204020203" pitchFamily="34" charset="0"/>
                        </a:rPr>
                        <a:t>17. </a:t>
                      </a:r>
                      <a:r>
                        <a:rPr lang="ru-RU" sz="1000" dirty="0" err="1">
                          <a:effectLst/>
                          <a:latin typeface="Segoe UI" panose="020B0502040204020203" pitchFamily="34" charset="0"/>
                          <a:ea typeface="Segoe UI" panose="020B0502040204020203" pitchFamily="34" charset="0"/>
                          <a:cs typeface="Segoe UI" panose="020B0502040204020203" pitchFamily="34" charset="0"/>
                        </a:rPr>
                        <a:t>Вознаграж</a:t>
                      </a:r>
                      <a:r>
                        <a:rPr lang="ru-RU" sz="1000" dirty="0">
                          <a:effectLst/>
                          <a:latin typeface="Segoe UI" panose="020B0502040204020203" pitchFamily="34" charset="0"/>
                          <a:ea typeface="Segoe UI" panose="020B0502040204020203" pitchFamily="34" charset="0"/>
                          <a:cs typeface="Segoe UI" panose="020B0502040204020203" pitchFamily="34" charset="0"/>
                        </a:rPr>
                        <a:t>.</a:t>
                      </a:r>
                      <a:r>
                        <a:rPr lang="ru-RU" sz="1000" baseline="0" dirty="0">
                          <a:effectLst/>
                          <a:latin typeface="Segoe UI" panose="020B0502040204020203" pitchFamily="34" charset="0"/>
                          <a:ea typeface="Segoe UI" panose="020B0502040204020203" pitchFamily="34" charset="0"/>
                          <a:cs typeface="Segoe UI" panose="020B0502040204020203" pitchFamily="34" charset="0"/>
                        </a:rPr>
                        <a:t> работникам</a:t>
                      </a:r>
                      <a:r>
                        <a:rPr lang="hu-HU" sz="1000" dirty="0">
                          <a:effectLst/>
                          <a:latin typeface="Segoe UI" panose="020B0502040204020203" pitchFamily="34" charset="0"/>
                          <a:ea typeface="Segoe UI" panose="020B0502040204020203" pitchFamily="34" charset="0"/>
                          <a:cs typeface="Segoe UI" panose="020B0502040204020203" pitchFamily="34" charset="0"/>
                        </a:rPr>
                        <a:t>+ </a:t>
                      </a:r>
                      <a:r>
                        <a:rPr lang="ru-RU" sz="1000" dirty="0">
                          <a:effectLst/>
                          <a:latin typeface="Segoe UI" panose="020B0502040204020203" pitchFamily="34" charset="0"/>
                          <a:ea typeface="Segoe UI" panose="020B0502040204020203" pitchFamily="34" charset="0"/>
                          <a:cs typeface="Segoe UI" panose="020B0502040204020203" pitchFamily="34" charset="0"/>
                        </a:rPr>
                        <a:t>промежуточное потребление</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D.1+P.2</a:t>
                      </a:r>
                    </a:p>
                  </a:txBody>
                  <a:tcPr marL="9805" marR="9805"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6,861.6</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18.0</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17.8</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17.0</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15.6</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14.5</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13.7</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10013"/>
                  </a:ext>
                </a:extLst>
              </a:tr>
              <a:tr h="193012">
                <a:tc>
                  <a:txBody>
                    <a:bodyPr/>
                    <a:lstStyle/>
                    <a:p>
                      <a:pPr>
                        <a:lnSpc>
                          <a:spcPct val="115000"/>
                        </a:lnSpc>
                        <a:spcAft>
                          <a:spcPts val="0"/>
                        </a:spcAft>
                        <a:tabLst>
                          <a:tab pos="6751320" algn="l"/>
                        </a:tabLst>
                      </a:pPr>
                      <a:r>
                        <a:rPr lang="hu-HU" sz="1000" dirty="0">
                          <a:effectLst/>
                          <a:latin typeface="Segoe UI" panose="020B0502040204020203" pitchFamily="34" charset="0"/>
                          <a:ea typeface="Segoe UI" panose="020B0502040204020203" pitchFamily="34" charset="0"/>
                          <a:cs typeface="Segoe UI" panose="020B0502040204020203" pitchFamily="34" charset="0"/>
                        </a:rPr>
                        <a:t>17.a. </a:t>
                      </a:r>
                      <a:r>
                        <a:rPr lang="ru-RU" sz="1000" dirty="0">
                          <a:effectLst/>
                          <a:latin typeface="Segoe UI" panose="020B0502040204020203" pitchFamily="34" charset="0"/>
                          <a:ea typeface="Segoe UI" panose="020B0502040204020203" pitchFamily="34" charset="0"/>
                          <a:cs typeface="Segoe UI" panose="020B0502040204020203" pitchFamily="34" charset="0"/>
                        </a:rPr>
                        <a:t>Вознаграждение</a:t>
                      </a:r>
                      <a:r>
                        <a:rPr lang="ru-RU" sz="1000" baseline="0" dirty="0">
                          <a:effectLst/>
                          <a:latin typeface="Segoe UI" panose="020B0502040204020203" pitchFamily="34" charset="0"/>
                          <a:ea typeface="Segoe UI" panose="020B0502040204020203" pitchFamily="34" charset="0"/>
                          <a:cs typeface="Segoe UI" panose="020B0502040204020203" pitchFamily="34" charset="0"/>
                        </a:rPr>
                        <a:t> работникам</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D.1</a:t>
                      </a:r>
                    </a:p>
                  </a:txBody>
                  <a:tcPr marL="9805" marR="9805"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4,132.7</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10.8</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10.5</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9.9</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9.3</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8.5</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7.9</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193012">
                <a:tc>
                  <a:txBody>
                    <a:bodyPr/>
                    <a:lstStyle/>
                    <a:p>
                      <a:pPr>
                        <a:lnSpc>
                          <a:spcPct val="115000"/>
                        </a:lnSpc>
                        <a:spcAft>
                          <a:spcPts val="0"/>
                        </a:spcAft>
                        <a:tabLst>
                          <a:tab pos="6751320" algn="l"/>
                        </a:tabLst>
                      </a:pPr>
                      <a:r>
                        <a:rPr lang="hu-HU" sz="1000" dirty="0">
                          <a:effectLst/>
                          <a:latin typeface="Segoe UI" panose="020B0502040204020203" pitchFamily="34" charset="0"/>
                          <a:ea typeface="Segoe UI" panose="020B0502040204020203" pitchFamily="34" charset="0"/>
                          <a:cs typeface="Segoe UI" panose="020B0502040204020203" pitchFamily="34" charset="0"/>
                        </a:rPr>
                        <a:t>17.b. </a:t>
                      </a:r>
                      <a:r>
                        <a:rPr lang="ru-RU" sz="1000" dirty="0">
                          <a:effectLst/>
                          <a:latin typeface="Segoe UI" panose="020B0502040204020203" pitchFamily="34" charset="0"/>
                          <a:ea typeface="Segoe UI" panose="020B0502040204020203" pitchFamily="34" charset="0"/>
                          <a:cs typeface="Segoe UI" panose="020B0502040204020203" pitchFamily="34" charset="0"/>
                        </a:rPr>
                        <a:t>промежуточное потребление</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P.2</a:t>
                      </a:r>
                    </a:p>
                  </a:txBody>
                  <a:tcPr marL="9805" marR="9805"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2,728.9</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7.1</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7.3</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7.1</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6.4</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6.0</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5.7</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193012">
                <a:tc>
                  <a:txBody>
                    <a:bodyPr/>
                    <a:lstStyle/>
                    <a:p>
                      <a:pPr>
                        <a:lnSpc>
                          <a:spcPct val="115000"/>
                        </a:lnSpc>
                        <a:spcAft>
                          <a:spcPts val="0"/>
                        </a:spcAft>
                        <a:tabLst>
                          <a:tab pos="6751320" algn="l"/>
                        </a:tabLst>
                      </a:pPr>
                      <a:r>
                        <a:rPr lang="hu-HU" sz="1000" dirty="0">
                          <a:effectLst/>
                          <a:latin typeface="Segoe UI" panose="020B0502040204020203" pitchFamily="34" charset="0"/>
                          <a:ea typeface="Segoe UI" panose="020B0502040204020203" pitchFamily="34" charset="0"/>
                          <a:cs typeface="Segoe UI" panose="020B0502040204020203" pitchFamily="34" charset="0"/>
                        </a:rPr>
                        <a:t>18. </a:t>
                      </a:r>
                      <a:r>
                        <a:rPr lang="ru-RU" sz="1000" dirty="0" err="1">
                          <a:effectLst/>
                          <a:latin typeface="Segoe UI" panose="020B0502040204020203" pitchFamily="34" charset="0"/>
                          <a:ea typeface="Segoe UI" panose="020B0502040204020203" pitchFamily="34" charset="0"/>
                          <a:cs typeface="Segoe UI" panose="020B0502040204020203" pitchFamily="34" charset="0"/>
                        </a:rPr>
                        <a:t>соцвыплаты</a:t>
                      </a:r>
                      <a:r>
                        <a:rPr lang="hu-HU" sz="1000" dirty="0">
                          <a:effectLst/>
                          <a:latin typeface="Segoe UI" panose="020B0502040204020203" pitchFamily="34" charset="0"/>
                          <a:ea typeface="Segoe UI" panose="020B0502040204020203" pitchFamily="34" charset="0"/>
                          <a:cs typeface="Segoe UI" panose="020B0502040204020203" pitchFamily="34" charset="0"/>
                        </a:rPr>
                        <a:t> (18=18.a+18.b)</a:t>
                      </a: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 </a:t>
                      </a:r>
                    </a:p>
                  </a:txBody>
                  <a:tcPr marL="9805" marR="9805"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5,407.2</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14.2</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13.8</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13.1</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12.7</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12.3</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11.8</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193012">
                <a:tc>
                  <a:txBody>
                    <a:bodyPr/>
                    <a:lstStyle/>
                    <a:p>
                      <a:pPr marL="161925">
                        <a:lnSpc>
                          <a:spcPct val="115000"/>
                        </a:lnSpc>
                        <a:spcAft>
                          <a:spcPts val="0"/>
                        </a:spcAft>
                        <a:tabLst>
                          <a:tab pos="6751320" algn="l"/>
                        </a:tabLst>
                      </a:pPr>
                      <a:r>
                        <a:rPr lang="ru-RU" sz="1000" i="1" dirty="0">
                          <a:effectLst/>
                          <a:latin typeface="Segoe UI" panose="020B0502040204020203" pitchFamily="34" charset="0"/>
                          <a:ea typeface="Segoe UI" panose="020B0502040204020203" pitchFamily="34" charset="0"/>
                          <a:cs typeface="Segoe UI" panose="020B0502040204020203" pitchFamily="34" charset="0"/>
                        </a:rPr>
                        <a:t>В</a:t>
                      </a:r>
                      <a:r>
                        <a:rPr lang="ru-RU" sz="1000" i="1" baseline="0" dirty="0">
                          <a:effectLst/>
                          <a:latin typeface="Segoe UI" panose="020B0502040204020203" pitchFamily="34" charset="0"/>
                          <a:ea typeface="Segoe UI" panose="020B0502040204020203" pitchFamily="34" charset="0"/>
                          <a:cs typeface="Segoe UI" panose="020B0502040204020203" pitchFamily="34" charset="0"/>
                        </a:rPr>
                        <a:t> том числе</a:t>
                      </a:r>
                      <a:r>
                        <a:rPr lang="hu-HU" sz="1000" i="1" dirty="0">
                          <a:effectLst/>
                          <a:latin typeface="Segoe UI" panose="020B0502040204020203" pitchFamily="34" charset="0"/>
                          <a:ea typeface="Segoe UI" panose="020B0502040204020203" pitchFamily="34" charset="0"/>
                          <a:cs typeface="Segoe UI" panose="020B0502040204020203" pitchFamily="34" charset="0"/>
                        </a:rPr>
                        <a:t>:</a:t>
                      </a:r>
                      <a:r>
                        <a:rPr lang="hu-HU" sz="1000" dirty="0">
                          <a:effectLst/>
                          <a:latin typeface="Segoe UI" panose="020B0502040204020203" pitchFamily="34" charset="0"/>
                          <a:ea typeface="Segoe UI" panose="020B0502040204020203" pitchFamily="34" charset="0"/>
                          <a:cs typeface="Segoe UI" panose="020B0502040204020203" pitchFamily="34" charset="0"/>
                        </a:rPr>
                        <a:t> </a:t>
                      </a:r>
                      <a:r>
                        <a:rPr lang="ru-RU" sz="1000" dirty="0">
                          <a:effectLst/>
                          <a:latin typeface="Segoe UI" panose="020B0502040204020203" pitchFamily="34" charset="0"/>
                          <a:ea typeface="Segoe UI" panose="020B0502040204020203" pitchFamily="34" charset="0"/>
                          <a:cs typeface="Segoe UI" panose="020B0502040204020203" pitchFamily="34" charset="0"/>
                        </a:rPr>
                        <a:t>пособия по безработице</a:t>
                      </a:r>
                      <a:r>
                        <a:rPr lang="hu-HU" sz="1000" baseline="30000" dirty="0">
                          <a:effectLst/>
                          <a:latin typeface="Segoe UI" panose="020B0502040204020203" pitchFamily="34" charset="0"/>
                          <a:ea typeface="Segoe UI" panose="020B0502040204020203" pitchFamily="34" charset="0"/>
                          <a:cs typeface="Segoe UI" panose="020B0502040204020203" pitchFamily="34" charset="0"/>
                        </a:rPr>
                        <a:t>3</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 </a:t>
                      </a:r>
                    </a:p>
                  </a:txBody>
                  <a:tcPr marL="9805" marR="9805"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84.6</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0.2</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0.2</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0.2</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0.2</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0.2</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0.2</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17"/>
                  </a:ext>
                </a:extLst>
              </a:tr>
              <a:tr h="528790">
                <a:tc>
                  <a:txBody>
                    <a:bodyPr/>
                    <a:lstStyle/>
                    <a:p>
                      <a:pPr>
                        <a:lnSpc>
                          <a:spcPct val="115000"/>
                        </a:lnSpc>
                        <a:spcAft>
                          <a:spcPts val="0"/>
                        </a:spcAft>
                        <a:tabLst>
                          <a:tab pos="6751320" algn="l"/>
                        </a:tabLst>
                      </a:pPr>
                      <a:r>
                        <a:rPr lang="hu-HU" sz="1000" dirty="0">
                          <a:effectLst/>
                          <a:latin typeface="Segoe UI" panose="020B0502040204020203" pitchFamily="34" charset="0"/>
                          <a:ea typeface="Segoe UI" panose="020B0502040204020203" pitchFamily="34" charset="0"/>
                          <a:cs typeface="Segoe UI" panose="020B0502040204020203" pitchFamily="34" charset="0"/>
                        </a:rPr>
                        <a:t>18.a. </a:t>
                      </a:r>
                      <a:r>
                        <a:rPr lang="ru-RU" sz="1000" dirty="0">
                          <a:effectLst/>
                          <a:latin typeface="Segoe UI" panose="020B0502040204020203" pitchFamily="34" charset="0"/>
                          <a:ea typeface="Segoe UI" panose="020B0502040204020203" pitchFamily="34" charset="0"/>
                          <a:cs typeface="Segoe UI" panose="020B0502040204020203" pitchFamily="34" charset="0"/>
                        </a:rPr>
                        <a:t>Мат</a:t>
                      </a:r>
                      <a:r>
                        <a:rPr lang="ru-RU" sz="1000" baseline="0" dirty="0">
                          <a:effectLst/>
                          <a:latin typeface="Segoe UI" panose="020B0502040204020203" pitchFamily="34" charset="0"/>
                          <a:ea typeface="Segoe UI" panose="020B0502040204020203" pitchFamily="34" charset="0"/>
                          <a:cs typeface="Segoe UI" panose="020B0502040204020203" pitchFamily="34" charset="0"/>
                        </a:rPr>
                        <a:t>помощь, </a:t>
                      </a:r>
                      <a:r>
                        <a:rPr lang="ru-RU" sz="1000" baseline="0" dirty="0" err="1">
                          <a:effectLst/>
                          <a:latin typeface="Segoe UI" panose="020B0502040204020203" pitchFamily="34" charset="0"/>
                          <a:ea typeface="Segoe UI" panose="020B0502040204020203" pitchFamily="34" charset="0"/>
                          <a:cs typeface="Segoe UI" panose="020B0502040204020203" pitchFamily="34" charset="0"/>
                        </a:rPr>
                        <a:t>предоставл</a:t>
                      </a:r>
                      <a:r>
                        <a:rPr lang="ru-RU" sz="1000" baseline="0" dirty="0">
                          <a:effectLst/>
                          <a:latin typeface="Segoe UI" panose="020B0502040204020203" pitchFamily="34" charset="0"/>
                          <a:ea typeface="Segoe UI" panose="020B0502040204020203" pitchFamily="34" charset="0"/>
                          <a:cs typeface="Segoe UI" panose="020B0502040204020203" pitchFamily="34" charset="0"/>
                        </a:rPr>
                        <a:t>. через рыночные механизмы</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D.6311, D.63121, </a:t>
                      </a:r>
                      <a:r>
                        <a:rPr lang="hu-HU" sz="1000" dirty="0">
                          <a:effectLst/>
                          <a:latin typeface="Segoe UI" panose="020B0502040204020203" pitchFamily="34" charset="0"/>
                          <a:ea typeface="Segoe UI" panose="020B0502040204020203" pitchFamily="34" charset="0"/>
                          <a:cs typeface="Segoe UI" panose="020B0502040204020203" pitchFamily="34" charset="0"/>
                        </a:rPr>
                        <a:t>D.63131</a:t>
                      </a:r>
                    </a:p>
                  </a:txBody>
                  <a:tcPr marL="9805" marR="9805"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734.7</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1.9</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1.9</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1.8</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1.7</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1.6</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1.5</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18"/>
                  </a:ext>
                </a:extLst>
              </a:tr>
              <a:tr h="193012">
                <a:tc>
                  <a:txBody>
                    <a:bodyPr/>
                    <a:lstStyle/>
                    <a:p>
                      <a:pPr>
                        <a:lnSpc>
                          <a:spcPct val="115000"/>
                        </a:lnSpc>
                        <a:spcAft>
                          <a:spcPts val="0"/>
                        </a:spcAft>
                        <a:tabLst>
                          <a:tab pos="6751320" algn="l"/>
                        </a:tabLst>
                      </a:pPr>
                      <a:r>
                        <a:rPr lang="hu-HU" sz="1000" dirty="0">
                          <a:effectLst/>
                          <a:latin typeface="Segoe UI" panose="020B0502040204020203" pitchFamily="34" charset="0"/>
                          <a:ea typeface="Segoe UI" panose="020B0502040204020203" pitchFamily="34" charset="0"/>
                          <a:cs typeface="Segoe UI" panose="020B0502040204020203" pitchFamily="34" charset="0"/>
                        </a:rPr>
                        <a:t>18.b. </a:t>
                      </a:r>
                      <a:r>
                        <a:rPr lang="ru-RU" sz="1000" dirty="0">
                          <a:effectLst/>
                          <a:latin typeface="Segoe UI" panose="020B0502040204020203" pitchFamily="34" charset="0"/>
                          <a:ea typeface="Segoe UI" panose="020B0502040204020203" pitchFamily="34" charset="0"/>
                          <a:cs typeface="Segoe UI" panose="020B0502040204020203" pitchFamily="34" charset="0"/>
                        </a:rPr>
                        <a:t>Другие социальные</a:t>
                      </a:r>
                      <a:r>
                        <a:rPr lang="ru-RU" sz="1000" baseline="0" dirty="0">
                          <a:effectLst/>
                          <a:latin typeface="Segoe UI" panose="020B0502040204020203" pitchFamily="34" charset="0"/>
                          <a:ea typeface="Segoe UI" panose="020B0502040204020203" pitchFamily="34" charset="0"/>
                          <a:cs typeface="Segoe UI" panose="020B0502040204020203" pitchFamily="34" charset="0"/>
                        </a:rPr>
                        <a:t> пособия</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D.62</a:t>
                      </a:r>
                    </a:p>
                  </a:txBody>
                  <a:tcPr marL="9805" marR="9805"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4,672.5</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12.2</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11.9</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11.3</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11.0</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10.7</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10.3</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19"/>
                  </a:ext>
                </a:extLst>
              </a:tr>
              <a:tr h="193012">
                <a:tc>
                  <a:txBody>
                    <a:bodyPr/>
                    <a:lstStyle/>
                    <a:p>
                      <a:pPr>
                        <a:lnSpc>
                          <a:spcPct val="115000"/>
                        </a:lnSpc>
                        <a:spcAft>
                          <a:spcPts val="0"/>
                        </a:spcAft>
                        <a:tabLst>
                          <a:tab pos="6751320" algn="l"/>
                        </a:tabLst>
                      </a:pPr>
                      <a:r>
                        <a:rPr lang="hu-HU" sz="1000" dirty="0">
                          <a:effectLst/>
                          <a:latin typeface="Segoe UI" panose="020B0502040204020203" pitchFamily="34" charset="0"/>
                          <a:ea typeface="Segoe UI" panose="020B0502040204020203" pitchFamily="34" charset="0"/>
                          <a:cs typeface="Segoe UI" panose="020B0502040204020203" pitchFamily="34" charset="0"/>
                        </a:rPr>
                        <a:t>19.=9</a:t>
                      </a:r>
                      <a:r>
                        <a:rPr lang="hu-HU" sz="1000">
                          <a:effectLst/>
                          <a:latin typeface="Segoe UI" panose="020B0502040204020203" pitchFamily="34" charset="0"/>
                          <a:ea typeface="Segoe UI" panose="020B0502040204020203" pitchFamily="34" charset="0"/>
                          <a:cs typeface="Segoe UI" panose="020B0502040204020203" pitchFamily="34" charset="0"/>
                        </a:rPr>
                        <a:t>. </a:t>
                      </a:r>
                      <a:r>
                        <a:rPr lang="ru-RU" sz="1000">
                          <a:effectLst/>
                          <a:latin typeface="Segoe UI" panose="020B0502040204020203" pitchFamily="34" charset="0"/>
                          <a:ea typeface="Segoe UI" panose="020B0502040204020203" pitchFamily="34" charset="0"/>
                          <a:cs typeface="Segoe UI" panose="020B0502040204020203" pitchFamily="34" charset="0"/>
                        </a:rPr>
                        <a:t>расходы </a:t>
                      </a:r>
                      <a:r>
                        <a:rPr lang="ru-RU" sz="1000" dirty="0">
                          <a:effectLst/>
                          <a:latin typeface="Segoe UI" panose="020B0502040204020203" pitchFamily="34" charset="0"/>
                          <a:ea typeface="Segoe UI" panose="020B0502040204020203" pitchFamily="34" charset="0"/>
                          <a:cs typeface="Segoe UI" panose="020B0502040204020203" pitchFamily="34" charset="0"/>
                        </a:rPr>
                        <a:t>по уплате процентов</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D.41</a:t>
                      </a:r>
                    </a:p>
                  </a:txBody>
                  <a:tcPr marL="9805" marR="9805"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1,067.4</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2.8</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2.6</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2.4</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2.3</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2.2</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2.1</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20"/>
                  </a:ext>
                </a:extLst>
              </a:tr>
              <a:tr h="193012">
                <a:tc>
                  <a:txBody>
                    <a:bodyPr/>
                    <a:lstStyle/>
                    <a:p>
                      <a:pPr>
                        <a:lnSpc>
                          <a:spcPct val="115000"/>
                        </a:lnSpc>
                        <a:spcAft>
                          <a:spcPts val="0"/>
                        </a:spcAft>
                        <a:tabLst>
                          <a:tab pos="6751320" algn="l"/>
                        </a:tabLst>
                      </a:pPr>
                      <a:r>
                        <a:rPr lang="hu-HU" sz="1000" dirty="0">
                          <a:effectLst/>
                          <a:latin typeface="Segoe UI" panose="020B0502040204020203" pitchFamily="34" charset="0"/>
                          <a:ea typeface="Segoe UI" panose="020B0502040204020203" pitchFamily="34" charset="0"/>
                          <a:cs typeface="Segoe UI" panose="020B0502040204020203" pitchFamily="34" charset="0"/>
                        </a:rPr>
                        <a:t>20. </a:t>
                      </a:r>
                      <a:r>
                        <a:rPr lang="ru-RU" sz="1000" dirty="0">
                          <a:effectLst/>
                          <a:latin typeface="Segoe UI" panose="020B0502040204020203" pitchFamily="34" charset="0"/>
                          <a:ea typeface="Segoe UI" panose="020B0502040204020203" pitchFamily="34" charset="0"/>
                          <a:cs typeface="Segoe UI" panose="020B0502040204020203" pitchFamily="34" charset="0"/>
                        </a:rPr>
                        <a:t>Субсидии</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D.3</a:t>
                      </a:r>
                    </a:p>
                  </a:txBody>
                  <a:tcPr marL="9805" marR="9805"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499.5</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1.3</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1.4</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1.4</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1.3</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1.2</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1.1</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21"/>
                  </a:ext>
                </a:extLst>
              </a:tr>
              <a:tr h="193012">
                <a:tc>
                  <a:txBody>
                    <a:bodyPr/>
                    <a:lstStyle/>
                    <a:p>
                      <a:pPr>
                        <a:lnSpc>
                          <a:spcPct val="115000"/>
                        </a:lnSpc>
                        <a:spcAft>
                          <a:spcPts val="0"/>
                        </a:spcAft>
                        <a:tabLst>
                          <a:tab pos="6751320" algn="l"/>
                        </a:tabLst>
                      </a:pPr>
                      <a:r>
                        <a:rPr lang="hu-HU" sz="1000" dirty="0">
                          <a:effectLst/>
                          <a:latin typeface="Segoe UI" panose="020B0502040204020203" pitchFamily="34" charset="0"/>
                          <a:ea typeface="Segoe UI" panose="020B0502040204020203" pitchFamily="34" charset="0"/>
                          <a:cs typeface="Segoe UI" panose="020B0502040204020203" pitchFamily="34" charset="0"/>
                        </a:rPr>
                        <a:t>21. </a:t>
                      </a:r>
                      <a:r>
                        <a:rPr lang="ru-RU" sz="1000" dirty="0">
                          <a:effectLst/>
                          <a:latin typeface="Segoe UI" panose="020B0502040204020203" pitchFamily="34" charset="0"/>
                          <a:ea typeface="Segoe UI" panose="020B0502040204020203" pitchFamily="34" charset="0"/>
                          <a:cs typeface="Segoe UI" panose="020B0502040204020203" pitchFamily="34" charset="0"/>
                        </a:rPr>
                        <a:t>Валовое накопление основного</a:t>
                      </a:r>
                      <a:r>
                        <a:rPr lang="ru-RU" sz="1000" baseline="0" dirty="0">
                          <a:effectLst/>
                          <a:latin typeface="Segoe UI" panose="020B0502040204020203" pitchFamily="34" charset="0"/>
                          <a:ea typeface="Segoe UI" panose="020B0502040204020203" pitchFamily="34" charset="0"/>
                          <a:cs typeface="Segoe UI" panose="020B0502040204020203" pitchFamily="34" charset="0"/>
                        </a:rPr>
                        <a:t> капитала </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P.51</a:t>
                      </a:r>
                    </a:p>
                  </a:txBody>
                  <a:tcPr marL="9805" marR="9805"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1,687.3</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4.4</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6.0</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7.0</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6.5</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5.8</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5.5</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22"/>
                  </a:ext>
                </a:extLst>
              </a:tr>
              <a:tr h="193012">
                <a:tc>
                  <a:txBody>
                    <a:bodyPr/>
                    <a:lstStyle/>
                    <a:p>
                      <a:pPr>
                        <a:lnSpc>
                          <a:spcPct val="115000"/>
                        </a:lnSpc>
                        <a:spcAft>
                          <a:spcPts val="0"/>
                        </a:spcAft>
                        <a:tabLst>
                          <a:tab pos="6751320" algn="l"/>
                        </a:tabLst>
                      </a:pPr>
                      <a:r>
                        <a:rPr lang="hu-HU" sz="1000" dirty="0">
                          <a:effectLst/>
                          <a:latin typeface="Segoe UI" panose="020B0502040204020203" pitchFamily="34" charset="0"/>
                          <a:ea typeface="Segoe UI" panose="020B0502040204020203" pitchFamily="34" charset="0"/>
                          <a:cs typeface="Segoe UI" panose="020B0502040204020203" pitchFamily="34" charset="0"/>
                        </a:rPr>
                        <a:t>22. </a:t>
                      </a:r>
                      <a:r>
                        <a:rPr lang="ru-RU" sz="1000" dirty="0">
                          <a:effectLst/>
                          <a:latin typeface="Segoe UI" panose="020B0502040204020203" pitchFamily="34" charset="0"/>
                          <a:ea typeface="Segoe UI" panose="020B0502040204020203" pitchFamily="34" charset="0"/>
                          <a:cs typeface="Segoe UI" panose="020B0502040204020203" pitchFamily="34" charset="0"/>
                        </a:rPr>
                        <a:t>Движение</a:t>
                      </a:r>
                      <a:r>
                        <a:rPr lang="ru-RU" sz="1000" baseline="0" dirty="0">
                          <a:effectLst/>
                          <a:latin typeface="Segoe UI" panose="020B0502040204020203" pitchFamily="34" charset="0"/>
                          <a:ea typeface="Segoe UI" panose="020B0502040204020203" pitchFamily="34" charset="0"/>
                          <a:cs typeface="Segoe UI" panose="020B0502040204020203" pitchFamily="34" charset="0"/>
                        </a:rPr>
                        <a:t> капитала</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D.9</a:t>
                      </a:r>
                    </a:p>
                  </a:txBody>
                  <a:tcPr marL="9805" marR="9805"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988.9</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2.6</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2.6</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2.3</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2.6</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3.0</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3.1</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23"/>
                  </a:ext>
                </a:extLst>
              </a:tr>
              <a:tr h="193012">
                <a:tc>
                  <a:txBody>
                    <a:bodyPr/>
                    <a:lstStyle/>
                    <a:p>
                      <a:pPr>
                        <a:lnSpc>
                          <a:spcPct val="115000"/>
                        </a:lnSpc>
                        <a:spcAft>
                          <a:spcPts val="0"/>
                        </a:spcAft>
                        <a:tabLst>
                          <a:tab pos="6751320" algn="l"/>
                        </a:tabLst>
                      </a:pPr>
                      <a:r>
                        <a:rPr lang="hu-HU" sz="1000" dirty="0">
                          <a:effectLst/>
                          <a:latin typeface="Segoe UI" panose="020B0502040204020203" pitchFamily="34" charset="0"/>
                          <a:ea typeface="Segoe UI" panose="020B0502040204020203" pitchFamily="34" charset="0"/>
                          <a:cs typeface="Segoe UI" panose="020B0502040204020203" pitchFamily="34" charset="0"/>
                        </a:rPr>
                        <a:t>23. </a:t>
                      </a:r>
                      <a:r>
                        <a:rPr lang="ru-RU" sz="1000" dirty="0">
                          <a:effectLst/>
                          <a:latin typeface="Segoe UI" panose="020B0502040204020203" pitchFamily="34" charset="0"/>
                          <a:ea typeface="Segoe UI" panose="020B0502040204020203" pitchFamily="34" charset="0"/>
                          <a:cs typeface="Segoe UI" panose="020B0502040204020203" pitchFamily="34" charset="0"/>
                        </a:rPr>
                        <a:t>другое</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 </a:t>
                      </a:r>
                    </a:p>
                  </a:txBody>
                  <a:tcPr marL="9805" marR="9805"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1,242.8</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3.3</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3.7</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3.7</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3.4</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3.3</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3.1</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24"/>
                  </a:ext>
                </a:extLst>
              </a:tr>
              <a:tr h="193012">
                <a:tc>
                  <a:txBody>
                    <a:bodyPr/>
                    <a:lstStyle/>
                    <a:p>
                      <a:pPr>
                        <a:lnSpc>
                          <a:spcPct val="115000"/>
                        </a:lnSpc>
                        <a:spcAft>
                          <a:spcPts val="0"/>
                        </a:spcAft>
                        <a:tabLst>
                          <a:tab pos="6751320" algn="l"/>
                        </a:tabLst>
                      </a:pPr>
                      <a:r>
                        <a:rPr lang="hu-HU" sz="1000" dirty="0">
                          <a:effectLst/>
                          <a:latin typeface="Segoe UI" panose="020B0502040204020203" pitchFamily="34" charset="0"/>
                          <a:ea typeface="Segoe UI" panose="020B0502040204020203" pitchFamily="34" charset="0"/>
                          <a:cs typeface="Segoe UI" panose="020B0502040204020203" pitchFamily="34" charset="0"/>
                        </a:rPr>
                        <a:t>24.=7. </a:t>
                      </a:r>
                      <a:r>
                        <a:rPr lang="ru-RU" sz="1000" dirty="0">
                          <a:effectLst/>
                          <a:latin typeface="Segoe UI" panose="020B0502040204020203" pitchFamily="34" charset="0"/>
                          <a:ea typeface="Segoe UI" panose="020B0502040204020203" pitchFamily="34" charset="0"/>
                          <a:cs typeface="Segoe UI" panose="020B0502040204020203" pitchFamily="34" charset="0"/>
                        </a:rPr>
                        <a:t>итого расходов</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00" dirty="0">
                          <a:effectLst/>
                          <a:latin typeface="Segoe UI" panose="020B0502040204020203" pitchFamily="34" charset="0"/>
                          <a:ea typeface="Segoe UI" panose="020B0502040204020203" pitchFamily="34" charset="0"/>
                          <a:cs typeface="Segoe UI" panose="020B0502040204020203" pitchFamily="34" charset="0"/>
                        </a:rPr>
                        <a:t>TE</a:t>
                      </a:r>
                    </a:p>
                  </a:txBody>
                  <a:tcPr marL="9805" marR="9805"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17,754.7</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46.5</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47.9</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46.9</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44.4</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42.2</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40.5</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25"/>
                  </a:ext>
                </a:extLst>
              </a:tr>
            </a:tbl>
          </a:graphicData>
        </a:graphic>
      </p:graphicFrame>
      <p:cxnSp>
        <p:nvCxnSpPr>
          <p:cNvPr id="5" name="Egyenes összekötő 4"/>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96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p:cNvSpPr>
            <a:spLocks noGrp="1"/>
          </p:cNvSpPr>
          <p:nvPr>
            <p:ph sz="half" idx="2"/>
          </p:nvPr>
        </p:nvSpPr>
        <p:spPr>
          <a:xfrm>
            <a:off x="0" y="0"/>
            <a:ext cx="9144000" cy="6237312"/>
          </a:xfrm>
        </p:spPr>
        <p:txBody>
          <a:bodyPr anchor="ctr">
            <a:normAutofit/>
          </a:bodyPr>
          <a:lstStyle/>
          <a:p>
            <a:pPr algn="ctr"/>
            <a:r>
              <a:rPr lang="ru-RU" sz="2800" b="1" dirty="0">
                <a:latin typeface="Segoe UI" panose="020B0502040204020203" pitchFamily="34" charset="0"/>
                <a:ea typeface="Segoe UI" panose="020B0502040204020203" pitchFamily="34" charset="0"/>
                <a:cs typeface="Segoe UI" panose="020B0502040204020203" pitchFamily="34" charset="0"/>
              </a:rPr>
              <a:t>Бюджетное планирование</a:t>
            </a:r>
            <a:endParaRPr lang="hu-HU" sz="2800" b="1" dirty="0">
              <a:latin typeface="Segoe UI" panose="020B0502040204020203" pitchFamily="34" charset="0"/>
              <a:ea typeface="Segoe UI" panose="020B0502040204020203" pitchFamily="34" charset="0"/>
              <a:cs typeface="Segoe UI" panose="020B0502040204020203" pitchFamily="34" charset="0"/>
            </a:endParaRPr>
          </a:p>
          <a:p>
            <a:pPr algn="ctr"/>
            <a:r>
              <a:rPr lang="hu-HU" sz="2000" b="1" dirty="0">
                <a:latin typeface="Segoe UI" panose="020B0502040204020203" pitchFamily="34" charset="0"/>
                <a:ea typeface="Segoe UI" panose="020B0502040204020203" pitchFamily="34" charset="0"/>
                <a:cs typeface="Segoe UI" panose="020B0502040204020203" pitchFamily="34" charset="0"/>
              </a:rPr>
              <a:t>(</a:t>
            </a:r>
            <a:r>
              <a:rPr lang="ru-RU" sz="2000" b="1" dirty="0">
                <a:latin typeface="Segoe UI" panose="020B0502040204020203" pitchFamily="34" charset="0"/>
                <a:ea typeface="Segoe UI" panose="020B0502040204020203" pitchFamily="34" charset="0"/>
                <a:cs typeface="Segoe UI" panose="020B0502040204020203" pitchFamily="34" charset="0"/>
              </a:rPr>
              <a:t>в узком смысле</a:t>
            </a:r>
            <a:r>
              <a:rPr lang="hu-HU" sz="2000" b="1" dirty="0">
                <a:latin typeface="Segoe UI" panose="020B0502040204020203" pitchFamily="34" charset="0"/>
                <a:ea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295432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p:cNvSpPr>
            <a:spLocks noGrp="1"/>
          </p:cNvSpPr>
          <p:nvPr>
            <p:ph sz="half" idx="2"/>
          </p:nvPr>
        </p:nvSpPr>
        <p:spPr>
          <a:xfrm>
            <a:off x="107504" y="0"/>
            <a:ext cx="9036496" cy="6309320"/>
          </a:xfrm>
        </p:spPr>
        <p:txBody>
          <a:bodyPr anchor="ctr">
            <a:normAutofit/>
          </a:bodyPr>
          <a:lstStyle/>
          <a:p>
            <a:pPr marL="457200" indent="-457200">
              <a:lnSpc>
                <a:spcPct val="150000"/>
              </a:lnSpc>
              <a:buFont typeface="+mj-lt"/>
              <a:buAutoNum type="arabicPeriod"/>
            </a:pPr>
            <a:r>
              <a:rPr lang="ru-RU" sz="2800" b="1" dirty="0">
                <a:latin typeface="Segoe UI" panose="020B0502040204020203" pitchFamily="34" charset="0"/>
                <a:ea typeface="Segoe UI" panose="020B0502040204020203" pitchFamily="34" charset="0"/>
                <a:cs typeface="Segoe UI" panose="020B0502040204020203" pitchFamily="34" charset="0"/>
              </a:rPr>
              <a:t>Бюджетные правила и среднесрочное бюджетирование</a:t>
            </a:r>
            <a:endParaRPr lang="hu-HU" sz="2800" b="1" dirty="0">
              <a:latin typeface="Segoe UI" panose="020B0502040204020203" pitchFamily="34" charset="0"/>
              <a:ea typeface="Segoe UI" panose="020B0502040204020203" pitchFamily="34" charset="0"/>
              <a:cs typeface="Segoe UI" panose="020B0502040204020203" pitchFamily="34" charset="0"/>
            </a:endParaRPr>
          </a:p>
          <a:p>
            <a:pPr marL="457200" indent="-457200">
              <a:lnSpc>
                <a:spcPct val="150000"/>
              </a:lnSpc>
              <a:buFont typeface="+mj-lt"/>
              <a:buAutoNum type="arabicPeriod"/>
            </a:pPr>
            <a:r>
              <a:rPr lang="ru-RU" sz="2800" b="1" dirty="0">
                <a:latin typeface="Segoe UI" panose="020B0502040204020203" pitchFamily="34" charset="0"/>
                <a:ea typeface="Segoe UI" panose="020B0502040204020203" pitchFamily="34" charset="0"/>
                <a:cs typeface="Segoe UI" panose="020B0502040204020203" pitchFamily="34" charset="0"/>
              </a:rPr>
              <a:t>Бюджетное планирование</a:t>
            </a:r>
            <a:endParaRPr lang="hu-HU" sz="2800" b="1" dirty="0">
              <a:latin typeface="Segoe UI" panose="020B0502040204020203" pitchFamily="34" charset="0"/>
              <a:ea typeface="Segoe UI" panose="020B0502040204020203" pitchFamily="34" charset="0"/>
              <a:cs typeface="Segoe UI" panose="020B0502040204020203" pitchFamily="34" charset="0"/>
            </a:endParaRPr>
          </a:p>
          <a:p>
            <a:pPr marL="457200" indent="-457200">
              <a:lnSpc>
                <a:spcPct val="150000"/>
              </a:lnSpc>
              <a:buFont typeface="+mj-lt"/>
              <a:buAutoNum type="arabicPeriod"/>
            </a:pPr>
            <a:r>
              <a:rPr lang="ru-RU" sz="2800" b="1" dirty="0">
                <a:latin typeface="Segoe UI" panose="020B0502040204020203" pitchFamily="34" charset="0"/>
                <a:ea typeface="Segoe UI" panose="020B0502040204020203" pitchFamily="34" charset="0"/>
                <a:cs typeface="Segoe UI" panose="020B0502040204020203" pitchFamily="34" charset="0"/>
              </a:rPr>
              <a:t>Исполнение бюджета</a:t>
            </a:r>
            <a:endParaRPr lang="hu-HU" sz="2800" b="1" dirty="0">
              <a:latin typeface="Segoe UI" panose="020B0502040204020203" pitchFamily="34" charset="0"/>
              <a:ea typeface="Segoe UI" panose="020B0502040204020203" pitchFamily="34" charset="0"/>
              <a:cs typeface="Segoe UI" panose="020B0502040204020203" pitchFamily="34" charset="0"/>
            </a:endParaRPr>
          </a:p>
          <a:p>
            <a:pPr marL="457200" indent="-457200">
              <a:lnSpc>
                <a:spcPct val="150000"/>
              </a:lnSpc>
              <a:buFont typeface="+mj-lt"/>
              <a:buAutoNum type="arabicPeriod"/>
            </a:pPr>
            <a:r>
              <a:rPr lang="ru-RU" sz="2800" b="1" dirty="0">
                <a:latin typeface="Segoe UI" panose="020B0502040204020203" pitchFamily="34" charset="0"/>
                <a:ea typeface="Segoe UI" panose="020B0502040204020203" pitchFamily="34" charset="0"/>
                <a:cs typeface="Segoe UI" panose="020B0502040204020203" pitchFamily="34" charset="0"/>
              </a:rPr>
              <a:t>Порядок подготовки годового отчёта</a:t>
            </a:r>
            <a:endParaRPr lang="hu-HU" sz="2800" b="1" dirty="0">
              <a:latin typeface="Segoe UI" panose="020B0502040204020203" pitchFamily="34" charset="0"/>
              <a:ea typeface="Segoe UI" panose="020B0502040204020203" pitchFamily="34" charset="0"/>
              <a:cs typeface="Segoe UI" panose="020B0502040204020203" pitchFamily="34" charset="0"/>
            </a:endParaRPr>
          </a:p>
          <a:p>
            <a:pPr>
              <a:lnSpc>
                <a:spcPct val="150000"/>
              </a:lnSpc>
            </a:pPr>
            <a:endParaRPr lang="hu-HU" sz="2800" b="1"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3865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19422" y="125414"/>
            <a:ext cx="9144000" cy="461665"/>
          </a:xfrm>
          <a:prstGeom prst="rect">
            <a:avLst/>
          </a:prstGeom>
        </p:spPr>
        <p:txBody>
          <a:bodyPr wrap="square">
            <a:spAutoFit/>
          </a:bodyPr>
          <a:lstStyle/>
          <a:p>
            <a:pPr algn="ctr"/>
            <a:r>
              <a:rPr lang="ru-RU" sz="2400" b="1" dirty="0">
                <a:latin typeface="Segoe UI" panose="020B0502040204020203" pitchFamily="34" charset="0"/>
                <a:ea typeface="Segoe UI" panose="020B0502040204020203" pitchFamily="34" charset="0"/>
                <a:cs typeface="Segoe UI" panose="020B0502040204020203" pitchFamily="34" charset="0"/>
              </a:rPr>
              <a:t>Участники процесса формирования бюджета</a:t>
            </a:r>
            <a:endParaRPr lang="hu-HU" sz="2400"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9" name="Tartalom helye 3"/>
          <p:cNvGraphicFramePr>
            <a:graphicFrameLocks noGrp="1"/>
          </p:cNvGraphicFramePr>
          <p:nvPr>
            <p:ph idx="1"/>
            <p:extLst>
              <p:ext uri="{D42A27DB-BD31-4B8C-83A1-F6EECF244321}">
                <p14:modId xmlns:p14="http://schemas.microsoft.com/office/powerpoint/2010/main" val="2684655559"/>
              </p:ext>
            </p:extLst>
          </p:nvPr>
        </p:nvGraphicFramePr>
        <p:xfrm>
          <a:off x="286544" y="764704"/>
          <a:ext cx="8605936"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Egyenes összekötő 3"/>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02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19422" y="125414"/>
            <a:ext cx="9144000" cy="461665"/>
          </a:xfrm>
          <a:prstGeom prst="rect">
            <a:avLst/>
          </a:prstGeom>
        </p:spPr>
        <p:txBody>
          <a:bodyPr wrap="square">
            <a:spAutoFit/>
          </a:bodyPr>
          <a:lstStyle/>
          <a:p>
            <a:pPr algn="ctr"/>
            <a:r>
              <a:rPr lang="ru-RU" sz="2400" b="1" dirty="0">
                <a:latin typeface="Segoe UI" panose="020B0502040204020203" pitchFamily="34" charset="0"/>
                <a:ea typeface="Segoe UI" panose="020B0502040204020203" pitchFamily="34" charset="0"/>
                <a:cs typeface="Segoe UI" panose="020B0502040204020203" pitchFamily="34" charset="0"/>
              </a:rPr>
              <a:t>Роль правительства</a:t>
            </a:r>
            <a:endParaRPr lang="hu-HU" sz="2400" dirty="0">
              <a:latin typeface="Segoe UI" panose="020B0502040204020203" pitchFamily="34" charset="0"/>
              <a:ea typeface="Segoe UI" panose="020B0502040204020203" pitchFamily="34" charset="0"/>
              <a:cs typeface="Segoe UI" panose="020B0502040204020203" pitchFamily="34" charset="0"/>
            </a:endParaRPr>
          </a:p>
        </p:txBody>
      </p:sp>
      <p:cxnSp>
        <p:nvCxnSpPr>
          <p:cNvPr id="4" name="Egyenes összekötő 3"/>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artalom helye 2"/>
          <p:cNvSpPr>
            <a:spLocks noGrp="1"/>
          </p:cNvSpPr>
          <p:nvPr>
            <p:ph idx="1"/>
          </p:nvPr>
        </p:nvSpPr>
        <p:spPr>
          <a:xfrm>
            <a:off x="3538264" y="836712"/>
            <a:ext cx="5482952" cy="4968552"/>
          </a:xfrm>
        </p:spPr>
        <p:txBody>
          <a:bodyPr>
            <a:normAutofit/>
          </a:bodyPr>
          <a:lstStyle/>
          <a:p>
            <a:pPr marL="285750" indent="-285750" algn="just">
              <a:spcBef>
                <a:spcPts val="600"/>
              </a:spcBef>
              <a:spcAft>
                <a:spcPts val="600"/>
              </a:spcAft>
              <a:buFont typeface="Wingdings" panose="05000000000000000000" pitchFamily="2" charset="2"/>
              <a:buChar char="ü"/>
            </a:pPr>
            <a:r>
              <a:rPr lang="ru-RU" sz="1600" dirty="0">
                <a:latin typeface="Segoe UI" panose="020B0502040204020203" pitchFamily="34" charset="0"/>
                <a:ea typeface="Segoe UI" panose="020B0502040204020203" pitchFamily="34" charset="0"/>
                <a:cs typeface="Segoe UI" panose="020B0502040204020203" pitchFamily="34" charset="0"/>
              </a:rPr>
              <a:t>Правительство – важнейший орган исполнительной власти</a:t>
            </a:r>
            <a:r>
              <a:rPr lang="hu-HU" sz="1600" dirty="0">
                <a:latin typeface="Segoe UI" panose="020B0502040204020203" pitchFamily="34" charset="0"/>
                <a:ea typeface="Segoe UI" panose="020B0502040204020203" pitchFamily="34" charset="0"/>
                <a:cs typeface="Segoe UI" panose="020B0502040204020203" pitchFamily="34" charset="0"/>
              </a:rPr>
              <a:t>,</a:t>
            </a:r>
          </a:p>
          <a:p>
            <a:pPr marL="285750" indent="-285750" algn="just">
              <a:spcBef>
                <a:spcPts val="600"/>
              </a:spcBef>
              <a:spcAft>
                <a:spcPts val="600"/>
              </a:spcAft>
              <a:buFont typeface="Wingdings" panose="05000000000000000000" pitchFamily="2" charset="2"/>
              <a:buChar char="ü"/>
            </a:pPr>
            <a:r>
              <a:rPr lang="ru-RU" sz="1600" dirty="0">
                <a:latin typeface="Segoe UI" panose="020B0502040204020203" pitchFamily="34" charset="0"/>
                <a:ea typeface="Segoe UI" panose="020B0502040204020203" pitchFamily="34" charset="0"/>
                <a:cs typeface="Segoe UI" panose="020B0502040204020203" pitchFamily="34" charset="0"/>
              </a:rPr>
              <a:t>Главный управляющий орган государственной администрации</a:t>
            </a:r>
            <a:r>
              <a:rPr lang="hu-HU" sz="1600" dirty="0">
                <a:latin typeface="Segoe UI" panose="020B0502040204020203" pitchFamily="34" charset="0"/>
                <a:ea typeface="Segoe UI" panose="020B0502040204020203" pitchFamily="34" charset="0"/>
                <a:cs typeface="Segoe UI" panose="020B0502040204020203" pitchFamily="34" charset="0"/>
              </a:rPr>
              <a:t>,</a:t>
            </a:r>
          </a:p>
          <a:p>
            <a:pPr marL="285750" indent="-285750" algn="just">
              <a:spcBef>
                <a:spcPts val="600"/>
              </a:spcBef>
              <a:spcAft>
                <a:spcPts val="600"/>
              </a:spcAft>
              <a:buFont typeface="Wingdings" panose="05000000000000000000" pitchFamily="2" charset="2"/>
              <a:buChar char="ü"/>
            </a:pPr>
            <a:r>
              <a:rPr lang="ru-RU" sz="1600" dirty="0">
                <a:latin typeface="Segoe UI" panose="020B0502040204020203" pitchFamily="34" charset="0"/>
                <a:ea typeface="Segoe UI" panose="020B0502040204020203" pitchFamily="34" charset="0"/>
                <a:cs typeface="Segoe UI" panose="020B0502040204020203" pitchFamily="34" charset="0"/>
              </a:rPr>
              <a:t>Реализует решения парламента (законодательного органа)</a:t>
            </a:r>
            <a:r>
              <a:rPr lang="en-US" sz="1600" dirty="0">
                <a:latin typeface="Segoe UI" panose="020B0502040204020203" pitchFamily="34" charset="0"/>
                <a:ea typeface="Segoe UI" panose="020B0502040204020203" pitchFamily="34" charset="0"/>
                <a:cs typeface="Segoe UI" panose="020B0502040204020203" pitchFamily="34" charset="0"/>
              </a:rPr>
              <a:t>, </a:t>
            </a:r>
            <a:endParaRPr lang="hu-HU" sz="1600" dirty="0">
              <a:latin typeface="Segoe UI" panose="020B0502040204020203" pitchFamily="34" charset="0"/>
              <a:ea typeface="Segoe UI" panose="020B0502040204020203" pitchFamily="34" charset="0"/>
              <a:cs typeface="Segoe UI" panose="020B0502040204020203" pitchFamily="34" charset="0"/>
            </a:endParaRPr>
          </a:p>
          <a:p>
            <a:pPr marL="285750" indent="-285750" algn="just">
              <a:spcBef>
                <a:spcPts val="600"/>
              </a:spcBef>
              <a:spcAft>
                <a:spcPts val="600"/>
              </a:spcAft>
              <a:buFont typeface="Wingdings" panose="05000000000000000000" pitchFamily="2" charset="2"/>
              <a:buChar char="ü"/>
            </a:pPr>
            <a:r>
              <a:rPr lang="ru-RU" sz="1600" dirty="0">
                <a:latin typeface="Segoe UI" panose="020B0502040204020203" pitchFamily="34" charset="0"/>
                <a:ea typeface="Segoe UI" panose="020B0502040204020203" pitchFamily="34" charset="0"/>
                <a:cs typeface="Segoe UI" panose="020B0502040204020203" pitchFamily="34" charset="0"/>
              </a:rPr>
              <a:t>Добивается достижения целей, заявленных в программе правительства</a:t>
            </a:r>
            <a:r>
              <a:rPr lang="hu-HU" sz="1600" dirty="0">
                <a:latin typeface="Segoe UI" panose="020B0502040204020203" pitchFamily="34" charset="0"/>
                <a:ea typeface="Segoe UI" panose="020B0502040204020203" pitchFamily="34" charset="0"/>
                <a:cs typeface="Segoe UI" panose="020B0502040204020203" pitchFamily="34" charset="0"/>
              </a:rPr>
              <a:t>,</a:t>
            </a:r>
          </a:p>
          <a:p>
            <a:pPr marL="285750" indent="-285750" algn="just">
              <a:spcBef>
                <a:spcPts val="600"/>
              </a:spcBef>
              <a:spcAft>
                <a:spcPts val="600"/>
              </a:spcAft>
              <a:buFont typeface="Wingdings" panose="05000000000000000000" pitchFamily="2" charset="2"/>
              <a:buChar char="ü"/>
            </a:pPr>
            <a:r>
              <a:rPr lang="ru-RU" sz="1600" b="1" dirty="0">
                <a:latin typeface="Segoe UI" panose="020B0502040204020203" pitchFamily="34" charset="0"/>
                <a:ea typeface="Segoe UI" panose="020B0502040204020203" pitchFamily="34" charset="0"/>
                <a:cs typeface="Segoe UI" panose="020B0502040204020203" pitchFamily="34" charset="0"/>
              </a:rPr>
              <a:t>Правительство представляет проект закона о бюджете в парламент </a:t>
            </a:r>
            <a:endParaRPr lang="hu-HU" sz="1600" b="1" dirty="0">
              <a:latin typeface="Segoe UI" panose="020B0502040204020203" pitchFamily="34" charset="0"/>
              <a:ea typeface="Segoe UI" panose="020B0502040204020203" pitchFamily="34" charset="0"/>
              <a:cs typeface="Segoe UI" panose="020B0502040204020203" pitchFamily="34" charset="0"/>
            </a:endParaRPr>
          </a:p>
          <a:p>
            <a:pPr marL="285750" indent="-285750" algn="just">
              <a:spcBef>
                <a:spcPts val="600"/>
              </a:spcBef>
              <a:spcAft>
                <a:spcPts val="600"/>
              </a:spcAft>
              <a:buFont typeface="Wingdings" panose="05000000000000000000" pitchFamily="2" charset="2"/>
              <a:buChar char="ü"/>
            </a:pPr>
            <a:r>
              <a:rPr lang="ru-RU" sz="1600" dirty="0">
                <a:latin typeface="Segoe UI" panose="020B0502040204020203" pitchFamily="34" charset="0"/>
                <a:ea typeface="Segoe UI" panose="020B0502040204020203" pitchFamily="34" charset="0"/>
                <a:cs typeface="Segoe UI" panose="020B0502040204020203" pitchFamily="34" charset="0"/>
              </a:rPr>
              <a:t>В сферу обязанностей и компетенции правительства входят все вопросы, не порученные прямым образом сфере обязанностей и компетенции другого органа по основному закону или другому нормативному акту  </a:t>
            </a:r>
            <a:r>
              <a:rPr lang="en-US" sz="1600" dirty="0">
                <a:latin typeface="Segoe UI" panose="020B0502040204020203" pitchFamily="34" charset="0"/>
                <a:ea typeface="Segoe UI" panose="020B0502040204020203" pitchFamily="34" charset="0"/>
                <a:cs typeface="Segoe UI" panose="020B0502040204020203" pitchFamily="34" charset="0"/>
              </a:rPr>
              <a:t> </a:t>
            </a:r>
            <a:endParaRPr lang="hu-HU" sz="1600" dirty="0">
              <a:latin typeface="Segoe UI" panose="020B0502040204020203" pitchFamily="34" charset="0"/>
              <a:ea typeface="Segoe UI" panose="020B0502040204020203" pitchFamily="34" charset="0"/>
              <a:cs typeface="Segoe UI" panose="020B0502040204020203"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64704"/>
            <a:ext cx="2808312"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636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360040"/>
          </a:xfrm>
        </p:spPr>
        <p:txBody>
          <a:bodyPr>
            <a:noAutofit/>
          </a:bodyPr>
          <a:lstStyle/>
          <a:p>
            <a:pPr lvl="0"/>
            <a:r>
              <a:rPr lang="ru-RU" sz="2400" dirty="0"/>
              <a:t>Согласование с заинтересованными представителями</a:t>
            </a:r>
            <a:endParaRPr lang="hu-HU" sz="2400" dirty="0"/>
          </a:p>
        </p:txBody>
      </p:sp>
      <p:sp>
        <p:nvSpPr>
          <p:cNvPr id="6" name="Téglalap 5"/>
          <p:cNvSpPr/>
          <p:nvPr/>
        </p:nvSpPr>
        <p:spPr>
          <a:xfrm>
            <a:off x="54918" y="587079"/>
            <a:ext cx="9073008" cy="5509200"/>
          </a:xfrm>
          <a:prstGeom prst="rect">
            <a:avLst/>
          </a:prstGeom>
        </p:spPr>
        <p:txBody>
          <a:bodyPr wrap="square">
            <a:spAutoFit/>
          </a:bodyPr>
          <a:lstStyle/>
          <a:p>
            <a:pPr marL="742950" lvl="1" indent="-285750" algn="just">
              <a:buFont typeface="+mj-lt"/>
              <a:buAutoNum type="arabicParenR"/>
            </a:pPr>
            <a:r>
              <a:rPr lang="ru-RU" sz="1300" b="1" dirty="0">
                <a:latin typeface="Segoe UI" panose="020B0502040204020203" pitchFamily="34" charset="0"/>
                <a:ea typeface="Segoe UI" panose="020B0502040204020203" pitchFamily="34" charset="0"/>
                <a:cs typeface="Segoe UI" panose="020B0502040204020203" pitchFamily="34" charset="0"/>
              </a:rPr>
              <a:t>Постоянный консультационный форум частного сектора и правительства </a:t>
            </a:r>
            <a:r>
              <a:rPr lang="en-GB" sz="1300" dirty="0">
                <a:latin typeface="Segoe UI" panose="020B0502040204020203" pitchFamily="34" charset="0"/>
                <a:ea typeface="Segoe UI" panose="020B0502040204020203" pitchFamily="34" charset="0"/>
                <a:cs typeface="Segoe UI" panose="020B0502040204020203" pitchFamily="34" charset="0"/>
              </a:rPr>
              <a:t>VKF</a:t>
            </a:r>
            <a:endParaRPr lang="hu-HU" sz="1300" dirty="0">
              <a:latin typeface="Segoe UI" panose="020B0502040204020203" pitchFamily="34" charset="0"/>
              <a:ea typeface="Segoe UI" panose="020B0502040204020203" pitchFamily="34" charset="0"/>
              <a:cs typeface="Segoe UI" panose="020B0502040204020203" pitchFamily="34" charset="0"/>
            </a:endParaRPr>
          </a:p>
          <a:p>
            <a:pPr algn="just"/>
            <a:r>
              <a:rPr lang="ru-RU" sz="1300" dirty="0">
                <a:latin typeface="Segoe UI" panose="020B0502040204020203" pitchFamily="34" charset="0"/>
                <a:ea typeface="Segoe UI" panose="020B0502040204020203" pitchFamily="34" charset="0"/>
                <a:cs typeface="Segoe UI" panose="020B0502040204020203" pitchFamily="34" charset="0"/>
              </a:rPr>
              <a:t>Постоянный консультационный форум частного сектора и правительства </a:t>
            </a:r>
            <a:r>
              <a:rPr lang="en-GB" sz="1300" dirty="0">
                <a:latin typeface="Segoe UI" panose="020B0502040204020203" pitchFamily="34" charset="0"/>
                <a:ea typeface="Segoe UI" panose="020B0502040204020203" pitchFamily="34" charset="0"/>
                <a:cs typeface="Segoe UI" panose="020B0502040204020203" pitchFamily="34" charset="0"/>
              </a:rPr>
              <a:t>(A </a:t>
            </a:r>
            <a:r>
              <a:rPr lang="en-GB" sz="1300" dirty="0" err="1">
                <a:latin typeface="Segoe UI" panose="020B0502040204020203" pitchFamily="34" charset="0"/>
                <a:ea typeface="Segoe UI" panose="020B0502040204020203" pitchFamily="34" charset="0"/>
                <a:cs typeface="Segoe UI" panose="020B0502040204020203" pitchFamily="34" charset="0"/>
              </a:rPr>
              <a:t>Versenyszféra</a:t>
            </a:r>
            <a:r>
              <a:rPr lang="en-GB" sz="1300" dirty="0">
                <a:latin typeface="Segoe UI" panose="020B0502040204020203" pitchFamily="34" charset="0"/>
                <a:ea typeface="Segoe UI" panose="020B0502040204020203" pitchFamily="34" charset="0"/>
                <a:cs typeface="Segoe UI" panose="020B0502040204020203" pitchFamily="34" charset="0"/>
              </a:rPr>
              <a:t> és a </a:t>
            </a:r>
            <a:r>
              <a:rPr lang="en-GB" sz="1300" dirty="0" err="1">
                <a:latin typeface="Segoe UI" panose="020B0502040204020203" pitchFamily="34" charset="0"/>
                <a:ea typeface="Segoe UI" panose="020B0502040204020203" pitchFamily="34" charset="0"/>
                <a:cs typeface="Segoe UI" panose="020B0502040204020203" pitchFamily="34" charset="0"/>
              </a:rPr>
              <a:t>Kormány</a:t>
            </a:r>
            <a:r>
              <a:rPr lang="en-GB" sz="1300" dirty="0">
                <a:latin typeface="Segoe UI" panose="020B0502040204020203" pitchFamily="34" charset="0"/>
                <a:ea typeface="Segoe UI" panose="020B0502040204020203" pitchFamily="34" charset="0"/>
                <a:cs typeface="Segoe UI" panose="020B0502040204020203" pitchFamily="34" charset="0"/>
              </a:rPr>
              <a:t> </a:t>
            </a:r>
            <a:r>
              <a:rPr lang="en-GB" sz="1300" dirty="0" err="1">
                <a:latin typeface="Segoe UI" panose="020B0502040204020203" pitchFamily="34" charset="0"/>
                <a:ea typeface="Segoe UI" panose="020B0502040204020203" pitchFamily="34" charset="0"/>
                <a:cs typeface="Segoe UI" panose="020B0502040204020203" pitchFamily="34" charset="0"/>
              </a:rPr>
              <a:t>Állandó</a:t>
            </a:r>
            <a:r>
              <a:rPr lang="en-GB" sz="1300" dirty="0">
                <a:latin typeface="Segoe UI" panose="020B0502040204020203" pitchFamily="34" charset="0"/>
                <a:ea typeface="Segoe UI" panose="020B0502040204020203" pitchFamily="34" charset="0"/>
                <a:cs typeface="Segoe UI" panose="020B0502040204020203" pitchFamily="34" charset="0"/>
              </a:rPr>
              <a:t> </a:t>
            </a:r>
            <a:r>
              <a:rPr lang="en-GB" sz="1300" dirty="0" err="1">
                <a:latin typeface="Segoe UI" panose="020B0502040204020203" pitchFamily="34" charset="0"/>
                <a:ea typeface="Segoe UI" panose="020B0502040204020203" pitchFamily="34" charset="0"/>
                <a:cs typeface="Segoe UI" panose="020B0502040204020203" pitchFamily="34" charset="0"/>
              </a:rPr>
              <a:t>Konzultációs</a:t>
            </a:r>
            <a:r>
              <a:rPr lang="en-GB" sz="1300" dirty="0">
                <a:latin typeface="Segoe UI" panose="020B0502040204020203" pitchFamily="34" charset="0"/>
                <a:ea typeface="Segoe UI" panose="020B0502040204020203" pitchFamily="34" charset="0"/>
                <a:cs typeface="Segoe UI" panose="020B0502040204020203" pitchFamily="34" charset="0"/>
              </a:rPr>
              <a:t> </a:t>
            </a:r>
            <a:r>
              <a:rPr lang="en-GB" sz="1300" dirty="0" err="1">
                <a:latin typeface="Segoe UI" panose="020B0502040204020203" pitchFamily="34" charset="0"/>
                <a:ea typeface="Segoe UI" panose="020B0502040204020203" pitchFamily="34" charset="0"/>
                <a:cs typeface="Segoe UI" panose="020B0502040204020203" pitchFamily="34" charset="0"/>
              </a:rPr>
              <a:t>Fóruma</a:t>
            </a:r>
            <a:r>
              <a:rPr lang="en-GB" sz="1300" dirty="0">
                <a:latin typeface="Segoe UI" panose="020B0502040204020203" pitchFamily="34" charset="0"/>
                <a:ea typeface="Segoe UI" panose="020B0502040204020203" pitchFamily="34" charset="0"/>
                <a:cs typeface="Segoe UI" panose="020B0502040204020203" pitchFamily="34" charset="0"/>
              </a:rPr>
              <a:t>, VKF)</a:t>
            </a:r>
            <a:r>
              <a:rPr lang="ru-RU" sz="1300" dirty="0">
                <a:latin typeface="Segoe UI" panose="020B0502040204020203" pitchFamily="34" charset="0"/>
                <a:ea typeface="Segoe UI" panose="020B0502040204020203" pitchFamily="34" charset="0"/>
                <a:cs typeface="Segoe UI" panose="020B0502040204020203" pitchFamily="34" charset="0"/>
              </a:rPr>
              <a:t> – это консультативный орган национального уровня, куда входят</a:t>
            </a:r>
            <a:r>
              <a:rPr lang="en-GB" sz="1300" dirty="0">
                <a:latin typeface="Segoe UI" panose="020B0502040204020203" pitchFamily="34" charset="0"/>
                <a:ea typeface="Segoe UI" panose="020B0502040204020203" pitchFamily="34" charset="0"/>
                <a:cs typeface="Segoe UI" panose="020B0502040204020203" pitchFamily="34" charset="0"/>
              </a:rPr>
              <a:t>:</a:t>
            </a:r>
            <a:endParaRPr lang="hu-HU" sz="1300" dirty="0">
              <a:latin typeface="Segoe UI" panose="020B0502040204020203" pitchFamily="34" charset="0"/>
              <a:ea typeface="Segoe UI" panose="020B0502040204020203" pitchFamily="34" charset="0"/>
              <a:cs typeface="Segoe UI" panose="020B0502040204020203" pitchFamily="34" charset="0"/>
            </a:endParaRPr>
          </a:p>
          <a:p>
            <a:pPr marL="714375" lvl="0" indent="-342900" algn="just">
              <a:buFont typeface="Wingdings"/>
              <a:buChar char=""/>
            </a:pPr>
            <a:r>
              <a:rPr lang="ru-RU" sz="1300" dirty="0">
                <a:latin typeface="Segoe UI" panose="020B0502040204020203" pitchFamily="34" charset="0"/>
                <a:ea typeface="Segoe UI" panose="020B0502040204020203" pitchFamily="34" charset="0"/>
                <a:cs typeface="Segoe UI" panose="020B0502040204020203" pitchFamily="34" charset="0"/>
              </a:rPr>
              <a:t>Правительство</a:t>
            </a:r>
            <a:endParaRPr lang="hu-HU" sz="1300" dirty="0">
              <a:latin typeface="Segoe UI" panose="020B0502040204020203" pitchFamily="34" charset="0"/>
              <a:ea typeface="Segoe UI" panose="020B0502040204020203" pitchFamily="34" charset="0"/>
              <a:cs typeface="Segoe UI" panose="020B0502040204020203" pitchFamily="34" charset="0"/>
            </a:endParaRPr>
          </a:p>
          <a:p>
            <a:pPr marL="714375" lvl="0" indent="-342900" algn="just">
              <a:buFont typeface="Wingdings"/>
              <a:buChar char=""/>
            </a:pPr>
            <a:r>
              <a:rPr lang="ru-RU" sz="1300" dirty="0">
                <a:latin typeface="Segoe UI" panose="020B0502040204020203" pitchFamily="34" charset="0"/>
                <a:ea typeface="Segoe UI" panose="020B0502040204020203" pitchFamily="34" charset="0"/>
                <a:cs typeface="Segoe UI" panose="020B0502040204020203" pitchFamily="34" charset="0"/>
              </a:rPr>
              <a:t>Организации по защите интересов работодателей</a:t>
            </a:r>
            <a:endParaRPr lang="hu-HU" sz="1300" dirty="0">
              <a:latin typeface="Segoe UI" panose="020B0502040204020203" pitchFamily="34" charset="0"/>
              <a:ea typeface="Segoe UI" panose="020B0502040204020203" pitchFamily="34" charset="0"/>
              <a:cs typeface="Segoe UI" panose="020B0502040204020203" pitchFamily="34" charset="0"/>
            </a:endParaRPr>
          </a:p>
          <a:p>
            <a:pPr marL="714375" lvl="0" indent="-342900" algn="just">
              <a:buFont typeface="Wingdings"/>
              <a:buChar char=""/>
            </a:pPr>
            <a:r>
              <a:rPr lang="ru-RU" sz="1300" dirty="0">
                <a:latin typeface="Segoe UI" panose="020B0502040204020203" pitchFamily="34" charset="0"/>
                <a:ea typeface="Segoe UI" panose="020B0502040204020203" pitchFamily="34" charset="0"/>
                <a:cs typeface="Segoe UI" panose="020B0502040204020203" pitchFamily="34" charset="0"/>
              </a:rPr>
              <a:t>Организации по защите интересов работников </a:t>
            </a:r>
            <a:r>
              <a:rPr lang="en-GB" sz="1300" dirty="0">
                <a:latin typeface="Segoe UI" panose="020B0502040204020203" pitchFamily="34" charset="0"/>
                <a:ea typeface="Segoe UI" panose="020B0502040204020203" pitchFamily="34" charset="0"/>
                <a:cs typeface="Segoe UI" panose="020B0502040204020203" pitchFamily="34" charset="0"/>
              </a:rPr>
              <a:t>(</a:t>
            </a:r>
            <a:r>
              <a:rPr lang="ru-RU" sz="1300" dirty="0">
                <a:latin typeface="Segoe UI" panose="020B0502040204020203" pitchFamily="34" charset="0"/>
                <a:ea typeface="Segoe UI" panose="020B0502040204020203" pitchFamily="34" charset="0"/>
                <a:cs typeface="Segoe UI" panose="020B0502040204020203" pitchFamily="34" charset="0"/>
              </a:rPr>
              <a:t>профсоюзы</a:t>
            </a:r>
            <a:r>
              <a:rPr lang="en-GB" sz="1300" dirty="0">
                <a:latin typeface="Segoe UI" panose="020B0502040204020203" pitchFamily="34" charset="0"/>
                <a:ea typeface="Segoe UI" panose="020B0502040204020203" pitchFamily="34" charset="0"/>
                <a:cs typeface="Segoe UI" panose="020B0502040204020203" pitchFamily="34" charset="0"/>
              </a:rPr>
              <a:t>)</a:t>
            </a:r>
            <a:endParaRPr lang="hu-HU" sz="1300" dirty="0">
              <a:latin typeface="Segoe UI" panose="020B0502040204020203" pitchFamily="34" charset="0"/>
              <a:ea typeface="Segoe UI" panose="020B0502040204020203" pitchFamily="34" charset="0"/>
              <a:cs typeface="Segoe UI" panose="020B0502040204020203" pitchFamily="34" charset="0"/>
            </a:endParaRPr>
          </a:p>
          <a:p>
            <a:pPr algn="just"/>
            <a:r>
              <a:rPr lang="ru-RU" sz="1300" dirty="0">
                <a:latin typeface="Segoe UI" panose="020B0502040204020203" pitchFamily="34" charset="0"/>
                <a:ea typeface="Segoe UI" panose="020B0502040204020203" pitchFamily="34" charset="0"/>
                <a:cs typeface="Segoe UI" panose="020B0502040204020203" pitchFamily="34" charset="0"/>
              </a:rPr>
              <a:t>За организацию работы </a:t>
            </a:r>
            <a:r>
              <a:rPr lang="en-GB" sz="1300" dirty="0">
                <a:latin typeface="Segoe UI" panose="020B0502040204020203" pitchFamily="34" charset="0"/>
                <a:ea typeface="Segoe UI" panose="020B0502040204020203" pitchFamily="34" charset="0"/>
                <a:cs typeface="Segoe UI" panose="020B0502040204020203" pitchFamily="34" charset="0"/>
              </a:rPr>
              <a:t>VKF</a:t>
            </a:r>
            <a:r>
              <a:rPr lang="ru-RU" sz="1300" dirty="0">
                <a:latin typeface="Segoe UI" panose="020B0502040204020203" pitchFamily="34" charset="0"/>
                <a:ea typeface="Segoe UI" panose="020B0502040204020203" pitchFamily="34" charset="0"/>
                <a:cs typeface="Segoe UI" panose="020B0502040204020203" pitchFamily="34" charset="0"/>
              </a:rPr>
              <a:t> отвечает Минфин</a:t>
            </a:r>
            <a:r>
              <a:rPr lang="en-GB" sz="1300" dirty="0">
                <a:latin typeface="Segoe UI" panose="020B0502040204020203" pitchFamily="34" charset="0"/>
                <a:ea typeface="Segoe UI" panose="020B0502040204020203" pitchFamily="34" charset="0"/>
                <a:cs typeface="Segoe UI" panose="020B0502040204020203" pitchFamily="34" charset="0"/>
              </a:rPr>
              <a:t>. </a:t>
            </a:r>
            <a:endParaRPr lang="hu-HU" sz="1300" dirty="0">
              <a:latin typeface="Segoe UI" panose="020B0502040204020203" pitchFamily="34" charset="0"/>
              <a:ea typeface="Segoe UI" panose="020B0502040204020203" pitchFamily="34" charset="0"/>
              <a:cs typeface="Segoe UI" panose="020B0502040204020203" pitchFamily="34" charset="0"/>
            </a:endParaRPr>
          </a:p>
          <a:p>
            <a:pPr marL="742950" lvl="1" indent="-285750" algn="just">
              <a:buFont typeface="+mj-lt"/>
              <a:buAutoNum type="arabicParenR" startAt="2"/>
            </a:pPr>
            <a:r>
              <a:rPr lang="ru-RU" sz="1300" b="1" dirty="0">
                <a:latin typeface="Segoe UI" panose="020B0502040204020203" pitchFamily="34" charset="0"/>
                <a:ea typeface="Segoe UI" panose="020B0502040204020203" pitchFamily="34" charset="0"/>
                <a:cs typeface="Segoe UI" panose="020B0502040204020203" pitchFamily="34" charset="0"/>
              </a:rPr>
              <a:t>Национальный Совет достижения согласия на государственной службе </a:t>
            </a:r>
            <a:r>
              <a:rPr lang="en-GB" sz="1300" dirty="0">
                <a:latin typeface="Segoe UI" panose="020B0502040204020203" pitchFamily="34" charset="0"/>
                <a:ea typeface="Segoe UI" panose="020B0502040204020203" pitchFamily="34" charset="0"/>
                <a:cs typeface="Segoe UI" panose="020B0502040204020203" pitchFamily="34" charset="0"/>
              </a:rPr>
              <a:t>OKÉT</a:t>
            </a:r>
            <a:endParaRPr lang="hu-HU" sz="1300" b="1" dirty="0">
              <a:latin typeface="Segoe UI" panose="020B0502040204020203" pitchFamily="34" charset="0"/>
              <a:ea typeface="Segoe UI" panose="020B0502040204020203" pitchFamily="34" charset="0"/>
              <a:cs typeface="Segoe UI" panose="020B0502040204020203" pitchFamily="34" charset="0"/>
            </a:endParaRPr>
          </a:p>
          <a:p>
            <a:pPr algn="just"/>
            <a:r>
              <a:rPr lang="ru-RU" sz="1300" dirty="0">
                <a:latin typeface="Segoe UI" panose="020B0502040204020203" pitchFamily="34" charset="0"/>
                <a:ea typeface="Segoe UI" panose="020B0502040204020203" pitchFamily="34" charset="0"/>
                <a:cs typeface="Segoe UI" panose="020B0502040204020203" pitchFamily="34" charset="0"/>
              </a:rPr>
              <a:t>Национальный Совет достижения согласия на государственной службе (</a:t>
            </a:r>
            <a:r>
              <a:rPr lang="en-GB" sz="1300" dirty="0">
                <a:latin typeface="Segoe UI" panose="020B0502040204020203" pitchFamily="34" charset="0"/>
                <a:ea typeface="Segoe UI" panose="020B0502040204020203" pitchFamily="34" charset="0"/>
                <a:cs typeface="Segoe UI" panose="020B0502040204020203" pitchFamily="34" charset="0"/>
              </a:rPr>
              <a:t>OKÉT</a:t>
            </a:r>
            <a:r>
              <a:rPr lang="ru-RU" sz="1300" dirty="0">
                <a:latin typeface="Segoe UI" panose="020B0502040204020203" pitchFamily="34" charset="0"/>
                <a:ea typeface="Segoe UI" panose="020B0502040204020203" pitchFamily="34" charset="0"/>
                <a:cs typeface="Segoe UI" panose="020B0502040204020203" pitchFamily="34" charset="0"/>
              </a:rPr>
              <a:t>) – это крупнейшая площадка достижения согласия между государственным сектором и правительством</a:t>
            </a:r>
            <a:r>
              <a:rPr lang="en-GB" sz="1300" dirty="0">
                <a:latin typeface="Segoe UI" panose="020B0502040204020203" pitchFamily="34" charset="0"/>
                <a:ea typeface="Segoe UI" panose="020B0502040204020203" pitchFamily="34" charset="0"/>
                <a:cs typeface="Segoe UI" panose="020B0502040204020203" pitchFamily="34" charset="0"/>
              </a:rPr>
              <a:t>.  </a:t>
            </a:r>
            <a:endParaRPr lang="hu-HU" sz="1300" dirty="0">
              <a:latin typeface="Segoe UI" panose="020B0502040204020203" pitchFamily="34" charset="0"/>
              <a:ea typeface="Segoe UI" panose="020B0502040204020203" pitchFamily="34" charset="0"/>
              <a:cs typeface="Segoe UI" panose="020B0502040204020203" pitchFamily="34" charset="0"/>
            </a:endParaRPr>
          </a:p>
          <a:p>
            <a:pPr marL="457200" algn="just"/>
            <a:r>
              <a:rPr lang="ru-RU" sz="1300" dirty="0">
                <a:latin typeface="Segoe UI" panose="020B0502040204020203" pitchFamily="34" charset="0"/>
                <a:ea typeface="Segoe UI" panose="020B0502040204020203" pitchFamily="34" charset="0"/>
                <a:cs typeface="Segoe UI" panose="020B0502040204020203" pitchFamily="34" charset="0"/>
              </a:rPr>
              <a:t>Работа</a:t>
            </a:r>
            <a:r>
              <a:rPr lang="en-GB" sz="1300" dirty="0">
                <a:latin typeface="Segoe UI" panose="020B0502040204020203" pitchFamily="34" charset="0"/>
                <a:ea typeface="Segoe UI" panose="020B0502040204020203" pitchFamily="34" charset="0"/>
                <a:cs typeface="Segoe UI" panose="020B0502040204020203" pitchFamily="34" charset="0"/>
              </a:rPr>
              <a:t> OKÉT </a:t>
            </a:r>
            <a:r>
              <a:rPr lang="ru-RU" sz="1300" dirty="0">
                <a:latin typeface="Segoe UI" panose="020B0502040204020203" pitchFamily="34" charset="0"/>
                <a:ea typeface="Segoe UI" panose="020B0502040204020203" pitchFamily="34" charset="0"/>
                <a:cs typeface="Segoe UI" panose="020B0502040204020203" pitchFamily="34" charset="0"/>
              </a:rPr>
              <a:t>в основном определяется Законом о государственной службе</a:t>
            </a:r>
            <a:r>
              <a:rPr lang="en-GB" sz="1300" dirty="0">
                <a:latin typeface="Segoe UI" panose="020B0502040204020203" pitchFamily="34" charset="0"/>
                <a:ea typeface="Segoe UI" panose="020B0502040204020203" pitchFamily="34" charset="0"/>
                <a:cs typeface="Segoe UI" panose="020B0502040204020203" pitchFamily="34" charset="0"/>
              </a:rPr>
              <a:t>.  </a:t>
            </a:r>
            <a:endParaRPr lang="hu-HU" sz="1300" dirty="0">
              <a:latin typeface="Segoe UI" panose="020B0502040204020203" pitchFamily="34" charset="0"/>
              <a:ea typeface="Segoe UI" panose="020B0502040204020203" pitchFamily="34" charset="0"/>
              <a:cs typeface="Segoe UI" panose="020B0502040204020203" pitchFamily="34" charset="0"/>
            </a:endParaRPr>
          </a:p>
          <a:p>
            <a:pPr marL="742950" lvl="1" indent="-285750" algn="just">
              <a:buFont typeface="+mj-lt"/>
              <a:buAutoNum type="arabicParenR" startAt="3"/>
            </a:pPr>
            <a:r>
              <a:rPr lang="ru-RU" sz="1300" b="1" dirty="0">
                <a:latin typeface="Segoe UI" panose="020B0502040204020203" pitchFamily="34" charset="0"/>
                <a:ea typeface="Segoe UI" panose="020B0502040204020203" pitchFamily="34" charset="0"/>
                <a:cs typeface="Segoe UI" panose="020B0502040204020203" pitchFamily="34" charset="0"/>
              </a:rPr>
              <a:t>Национальный экономический и социальный Совет Венгрии</a:t>
            </a:r>
            <a:endParaRPr lang="hu-HU" sz="1300" b="1" dirty="0">
              <a:latin typeface="Segoe UI" panose="020B0502040204020203" pitchFamily="34" charset="0"/>
              <a:ea typeface="Segoe UI" panose="020B0502040204020203" pitchFamily="34" charset="0"/>
              <a:cs typeface="Segoe UI" panose="020B0502040204020203" pitchFamily="34" charset="0"/>
            </a:endParaRPr>
          </a:p>
          <a:p>
            <a:pPr algn="just"/>
            <a:r>
              <a:rPr lang="ru-RU" sz="1300" dirty="0">
                <a:latin typeface="Segoe UI" panose="020B0502040204020203" pitchFamily="34" charset="0"/>
                <a:ea typeface="Segoe UI" panose="020B0502040204020203" pitchFamily="34" charset="0"/>
                <a:cs typeface="Segoe UI" panose="020B0502040204020203" pitchFamily="34" charset="0"/>
              </a:rPr>
              <a:t>В 2011 году Парламент принял ЗАКОН </a:t>
            </a:r>
            <a:r>
              <a:rPr lang="en-GB" sz="1300" dirty="0">
                <a:latin typeface="Segoe UI" panose="020B0502040204020203" pitchFamily="34" charset="0"/>
                <a:ea typeface="Segoe UI" panose="020B0502040204020203" pitchFamily="34" charset="0"/>
                <a:cs typeface="Segoe UI" panose="020B0502040204020203" pitchFamily="34" charset="0"/>
              </a:rPr>
              <a:t>XCIII </a:t>
            </a:r>
            <a:r>
              <a:rPr lang="ru-RU" sz="1300" dirty="0">
                <a:latin typeface="Segoe UI" panose="020B0502040204020203" pitchFamily="34" charset="0"/>
                <a:ea typeface="Segoe UI" panose="020B0502040204020203" pitchFamily="34" charset="0"/>
                <a:cs typeface="Segoe UI" panose="020B0502040204020203" pitchFamily="34" charset="0"/>
              </a:rPr>
              <a:t>о Национальном экономическом и социальном Совете Венгрии (английское сокращённое наименование </a:t>
            </a:r>
            <a:r>
              <a:rPr lang="en-GB" sz="1300" dirty="0">
                <a:latin typeface="Segoe UI" panose="020B0502040204020203" pitchFamily="34" charset="0"/>
                <a:ea typeface="Segoe UI" panose="020B0502040204020203" pitchFamily="34" charset="0"/>
                <a:cs typeface="Segoe UI" panose="020B0502040204020203" pitchFamily="34" charset="0"/>
              </a:rPr>
              <a:t>NESC</a:t>
            </a:r>
            <a:r>
              <a:rPr lang="ru-RU" sz="1300" dirty="0">
                <a:latin typeface="Segoe UI" panose="020B0502040204020203" pitchFamily="34" charset="0"/>
                <a:ea typeface="Segoe UI" panose="020B0502040204020203" pitchFamily="34" charset="0"/>
                <a:cs typeface="Segoe UI" panose="020B0502040204020203" pitchFamily="34" charset="0"/>
              </a:rPr>
              <a:t>, а венгерское - </a:t>
            </a:r>
            <a:r>
              <a:rPr lang="en-GB" sz="1300" dirty="0">
                <a:latin typeface="Segoe UI" panose="020B0502040204020203" pitchFamily="34" charset="0"/>
                <a:ea typeface="Segoe UI" panose="020B0502040204020203" pitchFamily="34" charset="0"/>
                <a:cs typeface="Segoe UI" panose="020B0502040204020203" pitchFamily="34" charset="0"/>
              </a:rPr>
              <a:t>NGTT)</a:t>
            </a:r>
            <a:r>
              <a:rPr lang="ru-RU" sz="1300" dirty="0">
                <a:latin typeface="Segoe UI" panose="020B0502040204020203" pitchFamily="34" charset="0"/>
                <a:ea typeface="Segoe UI" panose="020B0502040204020203" pitchFamily="34" charset="0"/>
                <a:cs typeface="Segoe UI" panose="020B0502040204020203" pitchFamily="34" charset="0"/>
              </a:rPr>
              <a:t>, признавая роль экономического и социального диалога, чтобы обсуждать стратегические задачи национальной экономики и социальной политики и добиваться согласия между общественными группами с разными интересами</a:t>
            </a:r>
            <a:r>
              <a:rPr lang="en-GB" sz="1300" dirty="0">
                <a:latin typeface="Segoe UI" panose="020B0502040204020203" pitchFamily="34" charset="0"/>
                <a:ea typeface="Segoe UI" panose="020B0502040204020203" pitchFamily="34" charset="0"/>
                <a:cs typeface="Segoe UI" panose="020B0502040204020203" pitchFamily="34" charset="0"/>
              </a:rPr>
              <a:t>.</a:t>
            </a:r>
            <a:endParaRPr lang="hu-HU" sz="1300" dirty="0">
              <a:latin typeface="Segoe UI" panose="020B0502040204020203" pitchFamily="34" charset="0"/>
              <a:ea typeface="Segoe UI" panose="020B0502040204020203" pitchFamily="34" charset="0"/>
              <a:cs typeface="Segoe UI" panose="020B0502040204020203" pitchFamily="34" charset="0"/>
            </a:endParaRPr>
          </a:p>
          <a:p>
            <a:pPr marL="806450" lvl="1" indent="-342900" algn="just">
              <a:buFont typeface="+mj-lt"/>
              <a:buAutoNum type="arabicParenR" startAt="4"/>
            </a:pPr>
            <a:r>
              <a:rPr lang="ru-RU" sz="1300" b="1" dirty="0">
                <a:latin typeface="Segoe UI" panose="020B0502040204020203" pitchFamily="34" charset="0"/>
                <a:ea typeface="Segoe UI" panose="020B0502040204020203" pitchFamily="34" charset="0"/>
                <a:cs typeface="Segoe UI" panose="020B0502040204020203" pitchFamily="34" charset="0"/>
              </a:rPr>
              <a:t>Форумы местных органов власти</a:t>
            </a:r>
            <a:endParaRPr lang="hu-HU" sz="1300" b="1" dirty="0">
              <a:latin typeface="Segoe UI" panose="020B0502040204020203" pitchFamily="34" charset="0"/>
              <a:ea typeface="Segoe UI" panose="020B0502040204020203" pitchFamily="34" charset="0"/>
              <a:cs typeface="Segoe UI" panose="020B0502040204020203" pitchFamily="34" charset="0"/>
            </a:endParaRPr>
          </a:p>
          <a:p>
            <a:pPr marL="742950" lvl="1" indent="-285750" algn="just">
              <a:buFont typeface="+mj-lt"/>
              <a:buAutoNum type="arabicParenR" startAt="4"/>
            </a:pPr>
            <a:r>
              <a:rPr lang="ru-RU" sz="1300" b="1" dirty="0">
                <a:latin typeface="Segoe UI" panose="020B0502040204020203" pitchFamily="34" charset="0"/>
                <a:ea typeface="Segoe UI" panose="020B0502040204020203" pitchFamily="34" charset="0"/>
                <a:cs typeface="Segoe UI" panose="020B0502040204020203" pitchFamily="34" charset="0"/>
              </a:rPr>
              <a:t>Дополнительные общественные форумы</a:t>
            </a:r>
            <a:endParaRPr lang="hu-HU" sz="1300" b="1" dirty="0">
              <a:latin typeface="Segoe UI" panose="020B0502040204020203" pitchFamily="34" charset="0"/>
              <a:ea typeface="Segoe UI" panose="020B0502040204020203" pitchFamily="34" charset="0"/>
              <a:cs typeface="Segoe UI" panose="020B0502040204020203" pitchFamily="34" charset="0"/>
            </a:endParaRPr>
          </a:p>
          <a:p>
            <a:pPr algn="just"/>
            <a:r>
              <a:rPr lang="ru-RU" sz="1300" dirty="0">
                <a:latin typeface="Segoe UI" panose="020B0502040204020203" pitchFamily="34" charset="0"/>
                <a:ea typeface="Segoe UI" panose="020B0502040204020203" pitchFamily="34" charset="0"/>
                <a:cs typeface="Segoe UI" panose="020B0502040204020203" pitchFamily="34" charset="0"/>
              </a:rPr>
              <a:t>В число других статусных межведомственных форумов национального уровня по обсуждению условий жизни, работы и занятости государственных служащих, входят</a:t>
            </a:r>
            <a:r>
              <a:rPr lang="en-GB" sz="1300" dirty="0">
                <a:latin typeface="Segoe UI" panose="020B0502040204020203" pitchFamily="34" charset="0"/>
                <a:ea typeface="Segoe UI" panose="020B0502040204020203" pitchFamily="34" charset="0"/>
                <a:cs typeface="Segoe UI" panose="020B0502040204020203" pitchFamily="34" charset="0"/>
              </a:rPr>
              <a:t>:</a:t>
            </a:r>
            <a:endParaRPr lang="hu-HU" sz="1300" dirty="0">
              <a:latin typeface="Segoe UI" panose="020B0502040204020203" pitchFamily="34" charset="0"/>
              <a:ea typeface="Segoe UI" panose="020B0502040204020203" pitchFamily="34" charset="0"/>
              <a:cs typeface="Segoe UI" panose="020B0502040204020203" pitchFamily="34" charset="0"/>
            </a:endParaRPr>
          </a:p>
          <a:p>
            <a:pPr marL="342900" lvl="0" indent="-342900" algn="just">
              <a:buFont typeface="Symbol"/>
              <a:buChar char=""/>
            </a:pPr>
            <a:r>
              <a:rPr lang="ru-RU" sz="1300" dirty="0">
                <a:latin typeface="Segoe UI" panose="020B0502040204020203" pitchFamily="34" charset="0"/>
                <a:ea typeface="Segoe UI" panose="020B0502040204020203" pitchFamily="34" charset="0"/>
                <a:cs typeface="Segoe UI" panose="020B0502040204020203" pitchFamily="34" charset="0"/>
              </a:rPr>
              <a:t>Национальный трудовой совет госслужащих </a:t>
            </a:r>
            <a:r>
              <a:rPr lang="en-GB" sz="1300" dirty="0">
                <a:latin typeface="Segoe UI" panose="020B0502040204020203" pitchFamily="34" charset="0"/>
                <a:ea typeface="Segoe UI" panose="020B0502040204020203" pitchFamily="34" charset="0"/>
                <a:cs typeface="Segoe UI" panose="020B0502040204020203" pitchFamily="34" charset="0"/>
              </a:rPr>
              <a:t>(KOMT). </a:t>
            </a:r>
            <a:endParaRPr lang="hu-HU" sz="1300" dirty="0">
              <a:latin typeface="Segoe UI" panose="020B0502040204020203" pitchFamily="34" charset="0"/>
              <a:ea typeface="Segoe UI" panose="020B0502040204020203" pitchFamily="34" charset="0"/>
              <a:cs typeface="Segoe UI" panose="020B0502040204020203" pitchFamily="34" charset="0"/>
            </a:endParaRPr>
          </a:p>
          <a:p>
            <a:pPr marL="342900" lvl="0" indent="-342900" algn="just">
              <a:buFont typeface="Symbol"/>
              <a:buChar char=""/>
            </a:pPr>
            <a:r>
              <a:rPr lang="ru-RU" sz="1300" dirty="0">
                <a:latin typeface="Segoe UI" panose="020B0502040204020203" pitchFamily="34" charset="0"/>
                <a:ea typeface="Segoe UI" panose="020B0502040204020203" pitchFamily="34" charset="0"/>
                <a:cs typeface="Segoe UI" panose="020B0502040204020203" pitchFamily="34" charset="0"/>
              </a:rPr>
              <a:t>Форум согласования интересов должностных лиц на госслужбе </a:t>
            </a:r>
            <a:r>
              <a:rPr lang="en-GB" sz="1300" dirty="0">
                <a:latin typeface="Segoe UI" panose="020B0502040204020203" pitchFamily="34" charset="0"/>
                <a:ea typeface="Segoe UI" panose="020B0502040204020203" pitchFamily="34" charset="0"/>
                <a:cs typeface="Segoe UI" panose="020B0502040204020203" pitchFamily="34" charset="0"/>
              </a:rPr>
              <a:t>(KEF) </a:t>
            </a:r>
            <a:endParaRPr lang="hu-HU" sz="1300" dirty="0">
              <a:latin typeface="Segoe UI" panose="020B0502040204020203" pitchFamily="34" charset="0"/>
              <a:ea typeface="Segoe UI" panose="020B0502040204020203" pitchFamily="34" charset="0"/>
              <a:cs typeface="Segoe UI" panose="020B0502040204020203" pitchFamily="34" charset="0"/>
            </a:endParaRPr>
          </a:p>
          <a:p>
            <a:pPr marL="342900" lvl="0" indent="-342900" algn="just">
              <a:buFont typeface="Symbol"/>
              <a:buChar char=""/>
            </a:pPr>
            <a:r>
              <a:rPr lang="ru-RU" sz="1300" dirty="0">
                <a:latin typeface="Segoe UI" panose="020B0502040204020203" pitchFamily="34" charset="0"/>
                <a:ea typeface="Segoe UI" panose="020B0502040204020203" pitchFamily="34" charset="0"/>
                <a:cs typeface="Segoe UI" panose="020B0502040204020203" pitchFamily="34" charset="0"/>
              </a:rPr>
              <a:t>Форум согласования интересов представителей вооружённых сил </a:t>
            </a:r>
            <a:r>
              <a:rPr lang="en-GB" sz="1300" dirty="0">
                <a:latin typeface="Segoe UI" panose="020B0502040204020203" pitchFamily="34" charset="0"/>
                <a:ea typeface="Segoe UI" panose="020B0502040204020203" pitchFamily="34" charset="0"/>
                <a:cs typeface="Segoe UI" panose="020B0502040204020203" pitchFamily="34" charset="0"/>
              </a:rPr>
              <a:t>(HEF) </a:t>
            </a:r>
            <a:endParaRPr lang="hu-HU" sz="1300" dirty="0">
              <a:latin typeface="Segoe UI" panose="020B0502040204020203" pitchFamily="34" charset="0"/>
              <a:ea typeface="Segoe UI" panose="020B0502040204020203" pitchFamily="34" charset="0"/>
              <a:cs typeface="Segoe UI" panose="020B0502040204020203" pitchFamily="34" charset="0"/>
            </a:endParaRPr>
          </a:p>
          <a:p>
            <a:pPr marL="342900" lvl="0" indent="-342900" algn="just">
              <a:buFont typeface="Symbol"/>
              <a:buChar char=""/>
            </a:pPr>
            <a:r>
              <a:rPr lang="ru-RU" sz="1300" dirty="0">
                <a:latin typeface="Segoe UI" panose="020B0502040204020203" pitchFamily="34" charset="0"/>
                <a:ea typeface="Segoe UI" panose="020B0502040204020203" pitchFamily="34" charset="0"/>
                <a:cs typeface="Segoe UI" panose="020B0502040204020203" pitchFamily="34" charset="0"/>
              </a:rPr>
              <a:t>Форум согласования интересов представителей полиции обсуждает интересы сторон в органах правопорядка</a:t>
            </a:r>
            <a:r>
              <a:rPr lang="en-GB" sz="1300" dirty="0">
                <a:latin typeface="Segoe UI" panose="020B0502040204020203" pitchFamily="34" charset="0"/>
                <a:ea typeface="Segoe UI" panose="020B0502040204020203" pitchFamily="34" charset="0"/>
                <a:cs typeface="Segoe UI" panose="020B0502040204020203" pitchFamily="34" charset="0"/>
              </a:rPr>
              <a:t>. </a:t>
            </a:r>
            <a:endParaRPr lang="hu-HU" sz="1300" dirty="0">
              <a:latin typeface="Segoe UI" panose="020B0502040204020203" pitchFamily="34" charset="0"/>
              <a:ea typeface="Segoe UI" panose="020B0502040204020203" pitchFamily="34" charset="0"/>
              <a:cs typeface="Segoe UI" panose="020B0502040204020203" pitchFamily="34" charset="0"/>
            </a:endParaRPr>
          </a:p>
          <a:p>
            <a:pPr marL="342900" lvl="0" indent="-342900" algn="just">
              <a:buFont typeface="Symbol"/>
              <a:buChar char=""/>
            </a:pPr>
            <a:r>
              <a:rPr lang="ru-RU" sz="1300" dirty="0">
                <a:latin typeface="Segoe UI" panose="020B0502040204020203" pitchFamily="34" charset="0"/>
                <a:ea typeface="Segoe UI" panose="020B0502040204020203" pitchFamily="34" charset="0"/>
                <a:cs typeface="Segoe UI" panose="020B0502040204020203" pitchFamily="34" charset="0"/>
              </a:rPr>
              <a:t>Совет согласования интересов органов внутренних дел </a:t>
            </a:r>
            <a:r>
              <a:rPr lang="en-GB" sz="1300" dirty="0">
                <a:latin typeface="Segoe UI" panose="020B0502040204020203" pitchFamily="34" charset="0"/>
                <a:ea typeface="Segoe UI" panose="020B0502040204020203" pitchFamily="34" charset="0"/>
                <a:cs typeface="Segoe UI" panose="020B0502040204020203" pitchFamily="34" charset="0"/>
              </a:rPr>
              <a:t>(BET) </a:t>
            </a:r>
            <a:endParaRPr lang="hu-HU" sz="1300" dirty="0">
              <a:latin typeface="Segoe UI" panose="020B0502040204020203" pitchFamily="34" charset="0"/>
              <a:ea typeface="Segoe UI" panose="020B0502040204020203" pitchFamily="34" charset="0"/>
              <a:cs typeface="Segoe UI" panose="020B0502040204020203" pitchFamily="34" charset="0"/>
            </a:endParaRPr>
          </a:p>
          <a:p>
            <a:pPr algn="just"/>
            <a:r>
              <a:rPr lang="ru-RU" sz="1300" dirty="0">
                <a:latin typeface="Segoe UI" panose="020B0502040204020203" pitchFamily="34" charset="0"/>
                <a:ea typeface="Segoe UI" panose="020B0502040204020203" pitchFamily="34" charset="0"/>
                <a:cs typeface="Segoe UI" panose="020B0502040204020203" pitchFamily="34" charset="0"/>
              </a:rPr>
              <a:t>Их деятельность определяется соглашениями, заключёнными подписавшими их сторонами</a:t>
            </a:r>
            <a:r>
              <a:rPr lang="en-GB" sz="1400" dirty="0">
                <a:latin typeface="Segoe UI" panose="020B0502040204020203" pitchFamily="34" charset="0"/>
                <a:ea typeface="Segoe UI" panose="020B0502040204020203" pitchFamily="34" charset="0"/>
                <a:cs typeface="Segoe UI" panose="020B0502040204020203" pitchFamily="34" charset="0"/>
              </a:rPr>
              <a:t>.</a:t>
            </a:r>
            <a:endParaRPr lang="hu-HU" sz="1400" dirty="0">
              <a:latin typeface="Segoe UI" panose="020B0502040204020203" pitchFamily="34" charset="0"/>
              <a:ea typeface="Segoe UI" panose="020B0502040204020203" pitchFamily="34" charset="0"/>
              <a:cs typeface="Segoe UI" panose="020B0502040204020203" pitchFamily="34" charset="0"/>
            </a:endParaRPr>
          </a:p>
        </p:txBody>
      </p:sp>
      <p:cxnSp>
        <p:nvCxnSpPr>
          <p:cNvPr id="4" name="Egyenes összekötő 3"/>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34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360040"/>
          </a:xfrm>
        </p:spPr>
        <p:txBody>
          <a:bodyPr>
            <a:noAutofit/>
          </a:bodyPr>
          <a:lstStyle/>
          <a:p>
            <a:r>
              <a:rPr lang="ru-RU" sz="2400" dirty="0"/>
              <a:t>Роль правительства в процессе планирования</a:t>
            </a:r>
            <a:endParaRPr lang="hu-HU" sz="2400" dirty="0">
              <a:solidFill>
                <a:srgbClr val="FF0000"/>
              </a:solidFill>
            </a:endParaRPr>
          </a:p>
        </p:txBody>
      </p:sp>
      <p:cxnSp>
        <p:nvCxnSpPr>
          <p:cNvPr id="4" name="Egyenes összekötő 3"/>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Diagram 4"/>
          <p:cNvGraphicFramePr/>
          <p:nvPr>
            <p:extLst>
              <p:ext uri="{D42A27DB-BD31-4B8C-83A1-F6EECF244321}">
                <p14:modId xmlns:p14="http://schemas.microsoft.com/office/powerpoint/2010/main" val="700472409"/>
              </p:ext>
            </p:extLst>
          </p:nvPr>
        </p:nvGraphicFramePr>
        <p:xfrm>
          <a:off x="126926" y="692696"/>
          <a:ext cx="8837562"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724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34330"/>
            <a:ext cx="9165771" cy="470447"/>
          </a:xfrm>
        </p:spPr>
        <p:txBody>
          <a:bodyPr>
            <a:normAutofit/>
          </a:bodyPr>
          <a:lstStyle/>
          <a:p>
            <a:r>
              <a:rPr lang="ru-RU" sz="2400" dirty="0"/>
              <a:t>Документы бюджетного планирования</a:t>
            </a:r>
            <a:endParaRPr lang="hu-HU" sz="2400" dirty="0"/>
          </a:p>
        </p:txBody>
      </p:sp>
      <p:sp>
        <p:nvSpPr>
          <p:cNvPr id="4" name="Tartalom helye 3"/>
          <p:cNvSpPr>
            <a:spLocks noGrp="1"/>
          </p:cNvSpPr>
          <p:nvPr>
            <p:ph sz="half" idx="2"/>
          </p:nvPr>
        </p:nvSpPr>
        <p:spPr>
          <a:xfrm>
            <a:off x="126926" y="692696"/>
            <a:ext cx="8928992" cy="4608512"/>
          </a:xfrm>
        </p:spPr>
        <p:txBody>
          <a:bodyPr anchor="ctr">
            <a:normAutofit/>
          </a:bodyPr>
          <a:lstStyle/>
          <a:p>
            <a:pPr marL="342900" indent="-342900">
              <a:lnSpc>
                <a:spcPct val="150000"/>
              </a:lnSpc>
              <a:buFont typeface="Wingdings" panose="05000000000000000000" pitchFamily="2" charset="2"/>
              <a:buChar char="ü"/>
            </a:pPr>
            <a:r>
              <a:rPr lang="ru-RU" sz="2000" b="1" dirty="0">
                <a:latin typeface="Segoe UI" panose="020B0502040204020203" pitchFamily="34" charset="0"/>
                <a:ea typeface="Segoe UI" panose="020B0502040204020203" pitchFamily="34" charset="0"/>
                <a:cs typeface="Segoe UI" panose="020B0502040204020203" pitchFamily="34" charset="0"/>
              </a:rPr>
              <a:t>Информация о планировании с макроэкономическим прогнозом</a:t>
            </a:r>
            <a:endParaRPr lang="hu-HU" sz="2000" b="1" dirty="0">
              <a:latin typeface="Segoe UI" panose="020B0502040204020203" pitchFamily="34" charset="0"/>
              <a:ea typeface="Segoe UI" panose="020B0502040204020203" pitchFamily="34" charset="0"/>
              <a:cs typeface="Segoe UI" panose="020B0502040204020203" pitchFamily="34" charset="0"/>
            </a:endParaRPr>
          </a:p>
          <a:p>
            <a:pPr marL="342900" indent="-342900">
              <a:lnSpc>
                <a:spcPct val="150000"/>
              </a:lnSpc>
              <a:buFont typeface="Wingdings" panose="05000000000000000000" pitchFamily="2" charset="2"/>
              <a:buChar char="ü"/>
            </a:pPr>
            <a:r>
              <a:rPr lang="ru-RU" sz="2000" b="1" dirty="0">
                <a:latin typeface="Segoe UI" panose="020B0502040204020203" pitchFamily="34" charset="0"/>
                <a:ea typeface="Segoe UI" panose="020B0502040204020203" pitchFamily="34" charset="0"/>
                <a:cs typeface="Segoe UI" panose="020B0502040204020203" pitchFamily="34" charset="0"/>
              </a:rPr>
              <a:t>Проект бюджета (бюджетное предложение)</a:t>
            </a:r>
            <a:endParaRPr lang="hu-HU" sz="2000" b="1" dirty="0">
              <a:latin typeface="Segoe UI" panose="020B0502040204020203" pitchFamily="34" charset="0"/>
              <a:ea typeface="Segoe UI" panose="020B0502040204020203" pitchFamily="34" charset="0"/>
              <a:cs typeface="Segoe UI" panose="020B0502040204020203" pitchFamily="34" charset="0"/>
            </a:endParaRPr>
          </a:p>
          <a:p>
            <a:pPr marL="342900" indent="-342900">
              <a:lnSpc>
                <a:spcPct val="150000"/>
              </a:lnSpc>
              <a:buFont typeface="Wingdings" panose="05000000000000000000" pitchFamily="2" charset="2"/>
              <a:buChar char="ü"/>
            </a:pPr>
            <a:r>
              <a:rPr lang="ru-RU" sz="2000" b="1" dirty="0">
                <a:latin typeface="Segoe UI" panose="020B0502040204020203" pitchFamily="34" charset="0"/>
                <a:ea typeface="Segoe UI" panose="020B0502040204020203" pitchFamily="34" charset="0"/>
                <a:cs typeface="Segoe UI" panose="020B0502040204020203" pitchFamily="34" charset="0"/>
              </a:rPr>
              <a:t>Заключение Бюджетного совета</a:t>
            </a:r>
            <a:endParaRPr lang="hu-HU" sz="2000" b="1" dirty="0">
              <a:latin typeface="Segoe UI" panose="020B0502040204020203" pitchFamily="34" charset="0"/>
              <a:ea typeface="Segoe UI" panose="020B0502040204020203" pitchFamily="34" charset="0"/>
              <a:cs typeface="Segoe UI" panose="020B0502040204020203" pitchFamily="34" charset="0"/>
            </a:endParaRPr>
          </a:p>
          <a:p>
            <a:pPr marL="342900" indent="-342900">
              <a:lnSpc>
                <a:spcPct val="150000"/>
              </a:lnSpc>
              <a:buFont typeface="Wingdings" panose="05000000000000000000" pitchFamily="2" charset="2"/>
              <a:buChar char="ü"/>
            </a:pPr>
            <a:r>
              <a:rPr lang="ru-RU" sz="2000" b="1" dirty="0">
                <a:latin typeface="Segoe UI" panose="020B0502040204020203" pitchFamily="34" charset="0"/>
                <a:ea typeface="Segoe UI" panose="020B0502040204020203" pitchFamily="34" charset="0"/>
                <a:cs typeface="Segoe UI" panose="020B0502040204020203" pitchFamily="34" charset="0"/>
              </a:rPr>
              <a:t>Заключение Государственной счётной палаты</a:t>
            </a:r>
            <a:endParaRPr lang="hu-HU" sz="2000" b="1" dirty="0">
              <a:latin typeface="Segoe UI" panose="020B0502040204020203" pitchFamily="34" charset="0"/>
              <a:ea typeface="Segoe UI" panose="020B0502040204020203" pitchFamily="34" charset="0"/>
              <a:cs typeface="Segoe UI" panose="020B0502040204020203" pitchFamily="34" charset="0"/>
            </a:endParaRPr>
          </a:p>
        </p:txBody>
      </p:sp>
      <p:cxnSp>
        <p:nvCxnSpPr>
          <p:cNvPr id="5" name="Egyenes összekötő 4"/>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34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9947"/>
            <a:ext cx="9165771" cy="470447"/>
          </a:xfrm>
        </p:spPr>
        <p:txBody>
          <a:bodyPr>
            <a:normAutofit fontScale="90000"/>
          </a:bodyPr>
          <a:lstStyle/>
          <a:p>
            <a:r>
              <a:rPr lang="ru-RU" sz="2400" dirty="0"/>
              <a:t>Информация о планировании</a:t>
            </a:r>
            <a:r>
              <a:rPr lang="hu-HU" sz="2400" dirty="0"/>
              <a:t> I. </a:t>
            </a:r>
            <a:r>
              <a:rPr lang="ru-RU" sz="2400" dirty="0"/>
              <a:t>Макроэкономический прогноз</a:t>
            </a:r>
            <a:endParaRPr lang="hu-HU" sz="2400" dirty="0"/>
          </a:p>
        </p:txBody>
      </p:sp>
      <p:cxnSp>
        <p:nvCxnSpPr>
          <p:cNvPr id="5" name="Egyenes összekötő 4"/>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églalap 5"/>
          <p:cNvSpPr/>
          <p:nvPr/>
        </p:nvSpPr>
        <p:spPr>
          <a:xfrm>
            <a:off x="126926" y="764704"/>
            <a:ext cx="8928991" cy="5039841"/>
          </a:xfrm>
          <a:prstGeom prst="rect">
            <a:avLst/>
          </a:prstGeom>
        </p:spPr>
        <p:txBody>
          <a:bodyPr wrap="square">
            <a:spAutoFit/>
          </a:bodyPr>
          <a:lstStyle/>
          <a:p>
            <a:pPr>
              <a:lnSpc>
                <a:spcPct val="150000"/>
              </a:lnSpc>
            </a:pPr>
            <a:r>
              <a:rPr lang="ru-RU" b="1" dirty="0">
                <a:latin typeface="Segoe UI" panose="020B0502040204020203" pitchFamily="34" charset="0"/>
                <a:ea typeface="Segoe UI" panose="020B0502040204020203" pitchFamily="34" charset="0"/>
                <a:cs typeface="Segoe UI" panose="020B0502040204020203" pitchFamily="34" charset="0"/>
              </a:rPr>
              <a:t>Указывается следующее</a:t>
            </a:r>
            <a:r>
              <a:rPr lang="en-US" b="1" dirty="0">
                <a:latin typeface="Segoe UI" panose="020B0502040204020203" pitchFamily="34" charset="0"/>
                <a:ea typeface="Segoe UI" panose="020B0502040204020203" pitchFamily="34" charset="0"/>
                <a:cs typeface="Segoe UI" panose="020B0502040204020203" pitchFamily="34" charset="0"/>
              </a:rPr>
              <a:t>:</a:t>
            </a:r>
          </a:p>
          <a:p>
            <a:pPr marL="361950" indent="-361950">
              <a:buFont typeface="+mj-lt"/>
              <a:buAutoNum type="arabicPeriod"/>
            </a:pPr>
            <a:r>
              <a:rPr lang="ru-RU" dirty="0">
                <a:latin typeface="Segoe UI" panose="020B0502040204020203" pitchFamily="34" charset="0"/>
                <a:ea typeface="Segoe UI" panose="020B0502040204020203" pitchFamily="34" charset="0"/>
                <a:cs typeface="Segoe UI" panose="020B0502040204020203" pitchFamily="34" charset="0"/>
              </a:rPr>
              <a:t>Основные приоритеты экономической и налогово-бюджетной политики</a:t>
            </a:r>
            <a:r>
              <a:rPr lang="en-US" dirty="0">
                <a:latin typeface="Segoe UI" panose="020B0502040204020203" pitchFamily="34" charset="0"/>
                <a:ea typeface="Segoe UI" panose="020B0502040204020203" pitchFamily="34" charset="0"/>
                <a:cs typeface="Segoe UI" panose="020B0502040204020203" pitchFamily="34" charset="0"/>
              </a:rPr>
              <a:t>	</a:t>
            </a:r>
          </a:p>
          <a:p>
            <a:pPr marL="361950" indent="-361950">
              <a:buFont typeface="+mj-lt"/>
              <a:buAutoNum type="arabicPeriod"/>
            </a:pPr>
            <a:r>
              <a:rPr lang="ru-RU" dirty="0">
                <a:latin typeface="Segoe UI" panose="020B0502040204020203" pitchFamily="34" charset="0"/>
                <a:ea typeface="Segoe UI" panose="020B0502040204020203" pitchFamily="34" charset="0"/>
                <a:cs typeface="Segoe UI" panose="020B0502040204020203" pitchFamily="34" charset="0"/>
              </a:rPr>
              <a:t>График планирования, переговоров с отраслевыми министерствами и принятие бюджета</a:t>
            </a:r>
            <a:endParaRPr lang="en-US" dirty="0">
              <a:latin typeface="Segoe UI" panose="020B0502040204020203" pitchFamily="34" charset="0"/>
              <a:ea typeface="Segoe UI" panose="020B0502040204020203" pitchFamily="34" charset="0"/>
              <a:cs typeface="Segoe UI" panose="020B0502040204020203" pitchFamily="34" charset="0"/>
            </a:endParaRPr>
          </a:p>
          <a:p>
            <a:pPr marL="361950" indent="-361950">
              <a:buFont typeface="+mj-lt"/>
              <a:buAutoNum type="arabicPeriod"/>
            </a:pPr>
            <a:r>
              <a:rPr lang="ru-RU" dirty="0">
                <a:latin typeface="Segoe UI" panose="020B0502040204020203" pitchFamily="34" charset="0"/>
                <a:ea typeface="Segoe UI" panose="020B0502040204020203" pitchFamily="34" charset="0"/>
                <a:cs typeface="Segoe UI" panose="020B0502040204020203" pitchFamily="34" charset="0"/>
              </a:rPr>
              <a:t>Критерии, учитываемые при планировании</a:t>
            </a:r>
            <a:endParaRPr lang="en-US" dirty="0">
              <a:latin typeface="Segoe UI" panose="020B0502040204020203" pitchFamily="34" charset="0"/>
              <a:ea typeface="Segoe UI" panose="020B0502040204020203" pitchFamily="34" charset="0"/>
              <a:cs typeface="Segoe UI" panose="020B0502040204020203" pitchFamily="34" charset="0"/>
            </a:endParaRPr>
          </a:p>
          <a:p>
            <a:pPr marL="361950" indent="-361950">
              <a:buFont typeface="+mj-lt"/>
              <a:buAutoNum type="arabicPeriod"/>
            </a:pPr>
            <a:r>
              <a:rPr lang="ru-RU" dirty="0">
                <a:latin typeface="Segoe UI" panose="020B0502040204020203" pitchFamily="34" charset="0"/>
                <a:ea typeface="Segoe UI" panose="020B0502040204020203" pitchFamily="34" charset="0"/>
                <a:cs typeface="Segoe UI" panose="020B0502040204020203" pitchFamily="34" charset="0"/>
              </a:rPr>
              <a:t>Задачи и сроки для министерств и ведомств, участвующих в планировании </a:t>
            </a:r>
            <a:endParaRPr lang="hu-HU" dirty="0">
              <a:latin typeface="Segoe UI" panose="020B0502040204020203" pitchFamily="34" charset="0"/>
              <a:ea typeface="Segoe UI" panose="020B0502040204020203" pitchFamily="34" charset="0"/>
              <a:cs typeface="Segoe UI" panose="020B0502040204020203" pitchFamily="34" charset="0"/>
            </a:endParaRPr>
          </a:p>
          <a:p>
            <a:endParaRPr lang="hu-HU" b="1" dirty="0">
              <a:latin typeface="Segoe UI" panose="020B0502040204020203" pitchFamily="34" charset="0"/>
              <a:ea typeface="Segoe UI" panose="020B0502040204020203" pitchFamily="34" charset="0"/>
              <a:cs typeface="Segoe UI" panose="020B0502040204020203" pitchFamily="34" charset="0"/>
            </a:endParaRPr>
          </a:p>
          <a:p>
            <a:pPr>
              <a:spcBef>
                <a:spcPts val="600"/>
              </a:spcBef>
              <a:spcAft>
                <a:spcPts val="600"/>
              </a:spcAft>
            </a:pPr>
            <a:r>
              <a:rPr lang="ru-RU" b="1" dirty="0">
                <a:latin typeface="Segoe UI" panose="020B0502040204020203" pitchFamily="34" charset="0"/>
                <a:ea typeface="Segoe UI" panose="020B0502040204020203" pitchFamily="34" charset="0"/>
                <a:cs typeface="Segoe UI" panose="020B0502040204020203" pitchFamily="34" charset="0"/>
              </a:rPr>
              <a:t>Основные макроэкономические перспективы на </a:t>
            </a:r>
            <a:r>
              <a:rPr lang="hu-HU" b="1" dirty="0">
                <a:latin typeface="Segoe UI" panose="020B0502040204020203" pitchFamily="34" charset="0"/>
                <a:ea typeface="Segoe UI" panose="020B0502040204020203" pitchFamily="34" charset="0"/>
                <a:cs typeface="Segoe UI" panose="020B0502040204020203" pitchFamily="34" charset="0"/>
              </a:rPr>
              <a:t>2019</a:t>
            </a:r>
            <a:r>
              <a:rPr lang="ru-RU" b="1" dirty="0">
                <a:latin typeface="Segoe UI" panose="020B0502040204020203" pitchFamily="34" charset="0"/>
                <a:ea typeface="Segoe UI" panose="020B0502040204020203" pitchFamily="34" charset="0"/>
                <a:cs typeface="Segoe UI" panose="020B0502040204020203" pitchFamily="34" charset="0"/>
              </a:rPr>
              <a:t> год</a:t>
            </a:r>
            <a:r>
              <a:rPr lang="hu-HU" b="1" dirty="0">
                <a:latin typeface="Segoe UI" panose="020B0502040204020203" pitchFamily="34" charset="0"/>
                <a:ea typeface="Segoe UI" panose="020B0502040204020203" pitchFamily="34" charset="0"/>
                <a:cs typeface="Segoe UI" panose="020B0502040204020203" pitchFamily="34" charset="0"/>
              </a:rPr>
              <a:t>:</a:t>
            </a:r>
          </a:p>
          <a:p>
            <a:pPr marL="285750" indent="-285750">
              <a:spcBef>
                <a:spcPts val="300"/>
              </a:spcBef>
              <a:spcAft>
                <a:spcPts val="300"/>
              </a:spcAft>
              <a:buFont typeface="Arial" panose="020B0604020202020204" pitchFamily="34" charset="0"/>
              <a:buChar char="•"/>
            </a:pPr>
            <a:r>
              <a:rPr lang="ru-RU" dirty="0">
                <a:latin typeface="Segoe UI" panose="020B0502040204020203" pitchFamily="34" charset="0"/>
                <a:ea typeface="Segoe UI" panose="020B0502040204020203" pitchFamily="34" charset="0"/>
                <a:cs typeface="Segoe UI" panose="020B0502040204020203" pitchFamily="34" charset="0"/>
              </a:rPr>
              <a:t>ВВП</a:t>
            </a:r>
            <a:r>
              <a:rPr lang="hu-HU" dirty="0">
                <a:latin typeface="Segoe UI" panose="020B0502040204020203" pitchFamily="34" charset="0"/>
                <a:ea typeface="Segoe UI" panose="020B0502040204020203" pitchFamily="34" charset="0"/>
                <a:cs typeface="Segoe UI" panose="020B0502040204020203" pitchFamily="34" charset="0"/>
              </a:rPr>
              <a:t> : 				 43 934.5 </a:t>
            </a:r>
            <a:r>
              <a:rPr lang="ru-RU" dirty="0">
                <a:latin typeface="Segoe UI" panose="020B0502040204020203" pitchFamily="34" charset="0"/>
                <a:ea typeface="Segoe UI" panose="020B0502040204020203" pitchFamily="34" charset="0"/>
                <a:cs typeface="Segoe UI" panose="020B0502040204020203" pitchFamily="34" charset="0"/>
              </a:rPr>
              <a:t>млрд. форинтов</a:t>
            </a:r>
            <a:endParaRPr lang="hu-HU" dirty="0">
              <a:latin typeface="Segoe UI" panose="020B0502040204020203" pitchFamily="34" charset="0"/>
              <a:ea typeface="Segoe UI" panose="020B0502040204020203" pitchFamily="34" charset="0"/>
              <a:cs typeface="Segoe UI" panose="020B0502040204020203" pitchFamily="34" charset="0"/>
            </a:endParaRPr>
          </a:p>
          <a:p>
            <a:pPr marL="285750" indent="-285750">
              <a:spcBef>
                <a:spcPts val="300"/>
              </a:spcBef>
              <a:spcAft>
                <a:spcPts val="300"/>
              </a:spcAft>
              <a:buFont typeface="Arial" panose="020B0604020202020204" pitchFamily="34" charset="0"/>
              <a:buChar char="•"/>
            </a:pPr>
            <a:r>
              <a:rPr lang="ru-RU" dirty="0">
                <a:latin typeface="Segoe UI" panose="020B0502040204020203" pitchFamily="34" charset="0"/>
                <a:ea typeface="Segoe UI" panose="020B0502040204020203" pitchFamily="34" charset="0"/>
                <a:cs typeface="Segoe UI" panose="020B0502040204020203" pitchFamily="34" charset="0"/>
              </a:rPr>
              <a:t>Инфляция</a:t>
            </a:r>
            <a:r>
              <a:rPr lang="hu-HU" dirty="0">
                <a:latin typeface="Segoe UI" panose="020B0502040204020203" pitchFamily="34" charset="0"/>
                <a:ea typeface="Segoe UI" panose="020B0502040204020203" pitchFamily="34" charset="0"/>
                <a:cs typeface="Segoe UI" panose="020B0502040204020203" pitchFamily="34" charset="0"/>
              </a:rPr>
              <a:t>: 			    2.7%</a:t>
            </a:r>
          </a:p>
          <a:p>
            <a:pPr marL="285750" indent="-285750">
              <a:spcBef>
                <a:spcPts val="300"/>
              </a:spcBef>
              <a:spcAft>
                <a:spcPts val="300"/>
              </a:spcAft>
              <a:buFont typeface="Arial" panose="020B0604020202020204" pitchFamily="34" charset="0"/>
              <a:buChar char="•"/>
            </a:pPr>
            <a:r>
              <a:rPr lang="ru-RU" dirty="0">
                <a:latin typeface="Segoe UI" panose="020B0502040204020203" pitchFamily="34" charset="0"/>
                <a:ea typeface="Segoe UI" panose="020B0502040204020203" pitchFamily="34" charset="0"/>
                <a:cs typeface="Segoe UI" panose="020B0502040204020203" pitchFamily="34" charset="0"/>
              </a:rPr>
              <a:t>Валютный курс</a:t>
            </a:r>
            <a:r>
              <a:rPr lang="hu-HU" dirty="0">
                <a:latin typeface="Segoe UI" panose="020B0502040204020203" pitchFamily="34" charset="0"/>
                <a:ea typeface="Segoe UI" panose="020B0502040204020203" pitchFamily="34" charset="0"/>
                <a:cs typeface="Segoe UI" panose="020B0502040204020203" pitchFamily="34" charset="0"/>
              </a:rPr>
              <a:t>: 		   311.3 HUF/EUR, 264.8 HUF/USD, 275.1 HUF/CHF</a:t>
            </a:r>
          </a:p>
          <a:p>
            <a:pPr marL="285750" indent="-285750">
              <a:spcBef>
                <a:spcPts val="300"/>
              </a:spcBef>
              <a:spcAft>
                <a:spcPts val="300"/>
              </a:spcAft>
              <a:buFont typeface="Arial" panose="020B0604020202020204" pitchFamily="34" charset="0"/>
              <a:buChar char="•"/>
            </a:pPr>
            <a:r>
              <a:rPr lang="ru-RU" dirty="0">
                <a:latin typeface="Segoe UI" panose="020B0502040204020203" pitchFamily="34" charset="0"/>
                <a:ea typeface="Segoe UI" panose="020B0502040204020203" pitchFamily="34" charset="0"/>
                <a:cs typeface="Segoe UI" panose="020B0502040204020203" pitchFamily="34" charset="0"/>
              </a:rPr>
              <a:t>Цена нефти «</a:t>
            </a:r>
            <a:r>
              <a:rPr lang="ru-RU" dirty="0" err="1">
                <a:latin typeface="Segoe UI" panose="020B0502040204020203" pitchFamily="34" charset="0"/>
                <a:ea typeface="Segoe UI" panose="020B0502040204020203" pitchFamily="34" charset="0"/>
                <a:cs typeface="Segoe UI" panose="020B0502040204020203" pitchFamily="34" charset="0"/>
              </a:rPr>
              <a:t>брент</a:t>
            </a:r>
            <a:r>
              <a:rPr lang="ru-RU" dirty="0">
                <a:latin typeface="Segoe UI" panose="020B0502040204020203" pitchFamily="34" charset="0"/>
                <a:ea typeface="Segoe UI" panose="020B0502040204020203" pitchFamily="34" charset="0"/>
                <a:cs typeface="Segoe UI" panose="020B0502040204020203" pitchFamily="34" charset="0"/>
              </a:rPr>
              <a:t>» (среднегодовая)</a:t>
            </a:r>
            <a:r>
              <a:rPr lang="hu-HU" dirty="0">
                <a:latin typeface="Segoe UI" panose="020B0502040204020203" pitchFamily="34" charset="0"/>
                <a:ea typeface="Segoe UI" panose="020B0502040204020203" pitchFamily="34" charset="0"/>
                <a:cs typeface="Segoe UI" panose="020B0502040204020203" pitchFamily="34" charset="0"/>
              </a:rPr>
              <a:t>: 	   61.8 $/</a:t>
            </a:r>
            <a:r>
              <a:rPr lang="ru-RU" dirty="0">
                <a:latin typeface="Segoe UI" panose="020B0502040204020203" pitchFamily="34" charset="0"/>
                <a:ea typeface="Segoe UI" panose="020B0502040204020203" pitchFamily="34" charset="0"/>
                <a:cs typeface="Segoe UI" panose="020B0502040204020203" pitchFamily="34" charset="0"/>
              </a:rPr>
              <a:t>баррель</a:t>
            </a:r>
            <a:endParaRPr lang="hu-HU" dirty="0">
              <a:latin typeface="Segoe UI" panose="020B0502040204020203" pitchFamily="34" charset="0"/>
              <a:ea typeface="Segoe UI" panose="020B0502040204020203" pitchFamily="34" charset="0"/>
              <a:cs typeface="Segoe UI" panose="020B0502040204020203" pitchFamily="34" charset="0"/>
            </a:endParaRPr>
          </a:p>
          <a:p>
            <a:pPr marL="285750" indent="-285750">
              <a:spcBef>
                <a:spcPts val="300"/>
              </a:spcBef>
              <a:spcAft>
                <a:spcPts val="300"/>
              </a:spcAft>
              <a:buFont typeface="Arial" panose="020B0604020202020204" pitchFamily="34" charset="0"/>
              <a:buChar char="•"/>
            </a:pPr>
            <a:r>
              <a:rPr lang="ru-RU" dirty="0">
                <a:latin typeface="Segoe UI" panose="020B0502040204020203" pitchFamily="34" charset="0"/>
                <a:ea typeface="Segoe UI" panose="020B0502040204020203" pitchFamily="34" charset="0"/>
                <a:cs typeface="Segoe UI" panose="020B0502040204020203" pitchFamily="34" charset="0"/>
              </a:rPr>
              <a:t>Валовый рост фонда заработной платы</a:t>
            </a:r>
            <a:r>
              <a:rPr lang="hu-HU" dirty="0">
                <a:latin typeface="Segoe UI" panose="020B0502040204020203" pitchFamily="34" charset="0"/>
                <a:ea typeface="Segoe UI" panose="020B0502040204020203" pitchFamily="34" charset="0"/>
                <a:cs typeface="Segoe UI" panose="020B0502040204020203" pitchFamily="34" charset="0"/>
              </a:rPr>
              <a:t>: 	   10.3%</a:t>
            </a:r>
          </a:p>
          <a:p>
            <a:pPr marL="285750" indent="-285750">
              <a:spcBef>
                <a:spcPts val="300"/>
              </a:spcBef>
              <a:spcAft>
                <a:spcPts val="300"/>
              </a:spcAft>
              <a:buFont typeface="Arial" panose="020B0604020202020204" pitchFamily="34" charset="0"/>
              <a:buChar char="•"/>
            </a:pPr>
            <a:r>
              <a:rPr lang="ru-RU" dirty="0">
                <a:latin typeface="Segoe UI" panose="020B0502040204020203" pitchFamily="34" charset="0"/>
                <a:ea typeface="Segoe UI" panose="020B0502040204020203" pitchFamily="34" charset="0"/>
                <a:cs typeface="Segoe UI" panose="020B0502040204020203" pitchFamily="34" charset="0"/>
              </a:rPr>
              <a:t>Валовый рост средней зарплаты</a:t>
            </a:r>
            <a:r>
              <a:rPr lang="hu-HU" dirty="0">
                <a:latin typeface="Segoe UI" panose="020B0502040204020203" pitchFamily="34" charset="0"/>
                <a:ea typeface="Segoe UI" panose="020B0502040204020203" pitchFamily="34" charset="0"/>
                <a:cs typeface="Segoe UI" panose="020B0502040204020203" pitchFamily="34" charset="0"/>
              </a:rPr>
              <a:t>:    8.8%</a:t>
            </a:r>
          </a:p>
          <a:p>
            <a:pPr marL="285750" indent="-285750">
              <a:spcBef>
                <a:spcPts val="300"/>
              </a:spcBef>
              <a:spcAft>
                <a:spcPts val="300"/>
              </a:spcAft>
              <a:buFont typeface="Arial" panose="020B0604020202020204" pitchFamily="34" charset="0"/>
              <a:buChar char="•"/>
            </a:pPr>
            <a:r>
              <a:rPr lang="ru-RU" dirty="0">
                <a:latin typeface="Segoe UI" panose="020B0502040204020203" pitchFamily="34" charset="0"/>
                <a:ea typeface="Segoe UI" panose="020B0502040204020203" pitchFamily="34" charset="0"/>
                <a:cs typeface="Segoe UI" panose="020B0502040204020203" pitchFamily="34" charset="0"/>
              </a:rPr>
              <a:t>Рост занятости</a:t>
            </a:r>
            <a:r>
              <a:rPr lang="hu-HU" dirty="0">
                <a:latin typeface="Segoe UI" panose="020B0502040204020203" pitchFamily="34" charset="0"/>
                <a:ea typeface="Segoe UI" panose="020B0502040204020203" pitchFamily="34" charset="0"/>
                <a:cs typeface="Segoe UI" panose="020B0502040204020203" pitchFamily="34" charset="0"/>
              </a:rPr>
              <a:t>:		     1.5%</a:t>
            </a:r>
          </a:p>
        </p:txBody>
      </p:sp>
    </p:spTree>
    <p:extLst>
      <p:ext uri="{BB962C8B-B14F-4D97-AF65-F5344CB8AC3E}">
        <p14:creationId xmlns:p14="http://schemas.microsoft.com/office/powerpoint/2010/main" val="122594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9947"/>
            <a:ext cx="9165771" cy="577132"/>
          </a:xfrm>
        </p:spPr>
        <p:txBody>
          <a:bodyPr>
            <a:normAutofit fontScale="90000"/>
          </a:bodyPr>
          <a:lstStyle/>
          <a:p>
            <a:r>
              <a:rPr lang="ru-RU" sz="2400" dirty="0"/>
              <a:t>Информация о планировании</a:t>
            </a:r>
            <a:r>
              <a:rPr lang="hu-HU" sz="2400" dirty="0"/>
              <a:t> II. </a:t>
            </a:r>
            <a:r>
              <a:rPr lang="ru-RU" sz="2400" dirty="0"/>
              <a:t>Учитываемые в планах критерии</a:t>
            </a:r>
            <a:endParaRPr lang="hu-HU" sz="2400" dirty="0"/>
          </a:p>
        </p:txBody>
      </p:sp>
      <p:cxnSp>
        <p:nvCxnSpPr>
          <p:cNvPr id="5" name="Egyenes összekötő 4"/>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Téglalap 2"/>
          <p:cNvSpPr/>
          <p:nvPr/>
        </p:nvSpPr>
        <p:spPr>
          <a:xfrm>
            <a:off x="0" y="692696"/>
            <a:ext cx="9144000" cy="5532284"/>
          </a:xfrm>
          <a:prstGeom prst="rect">
            <a:avLst/>
          </a:prstGeom>
        </p:spPr>
        <p:txBody>
          <a:bodyPr wrap="square">
            <a:spAutoFit/>
          </a:bodyPr>
          <a:lstStyle/>
          <a:p>
            <a:pPr marL="342900" lvl="0" indent="-342900">
              <a:spcBef>
                <a:spcPts val="300"/>
              </a:spcBef>
              <a:spcAft>
                <a:spcPts val="300"/>
              </a:spcAft>
              <a:buFont typeface="Wingdings" panose="05000000000000000000" pitchFamily="2" charset="2"/>
              <a:buChar char="ü"/>
            </a:pPr>
            <a:r>
              <a:rPr lang="ru-RU" sz="2000" dirty="0">
                <a:solidFill>
                  <a:prstClr val="black"/>
                </a:solidFill>
                <a:latin typeface="Segoe UI" panose="020B0502040204020203" pitchFamily="34" charset="0"/>
                <a:ea typeface="Segoe UI" panose="020B0502040204020203" pitchFamily="34" charset="0"/>
                <a:cs typeface="Segoe UI" panose="020B0502040204020203" pitchFamily="34" charset="0"/>
              </a:rPr>
              <a:t>Подробный бюджетный план </a:t>
            </a:r>
            <a:r>
              <a:rPr lang="ru-RU" sz="2000" b="1" dirty="0">
                <a:solidFill>
                  <a:prstClr val="black"/>
                </a:solidFill>
                <a:latin typeface="Segoe UI" panose="020B0502040204020203" pitchFamily="34" charset="0"/>
                <a:ea typeface="Segoe UI" panose="020B0502040204020203" pitchFamily="34" charset="0"/>
                <a:cs typeface="Segoe UI" panose="020B0502040204020203" pitchFamily="34" charset="0"/>
              </a:rPr>
              <a:t>по каждому разделу бюджета </a:t>
            </a:r>
            <a:r>
              <a:rPr lang="ru-RU" sz="2000" dirty="0">
                <a:solidFill>
                  <a:prstClr val="black"/>
                </a:solidFill>
                <a:latin typeface="Segoe UI" panose="020B0502040204020203" pitchFamily="34" charset="0"/>
                <a:ea typeface="Segoe UI" panose="020B0502040204020203" pitchFamily="34" charset="0"/>
                <a:cs typeface="Segoe UI" panose="020B0502040204020203" pitchFamily="34" charset="0"/>
              </a:rPr>
              <a:t>готовится органом, ответственным за данный раздел и направляется в Минфин</a:t>
            </a:r>
            <a:endParaRPr lang="hu-HU" sz="20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342900" lvl="0" indent="-342900">
              <a:spcBef>
                <a:spcPts val="300"/>
              </a:spcBef>
              <a:spcAft>
                <a:spcPts val="300"/>
              </a:spcAft>
              <a:buFont typeface="Wingdings" panose="05000000000000000000" pitchFamily="2" charset="2"/>
              <a:buChar char="ü"/>
            </a:pPr>
            <a:r>
              <a:rPr lang="ru-RU" sz="2000" dirty="0">
                <a:solidFill>
                  <a:prstClr val="black"/>
                </a:solidFill>
                <a:latin typeface="Segoe UI" panose="020B0502040204020203" pitchFamily="34" charset="0"/>
                <a:ea typeface="Segoe UI" panose="020B0502040204020203" pitchFamily="34" charset="0"/>
                <a:cs typeface="Segoe UI" panose="020B0502040204020203" pitchFamily="34" charset="0"/>
              </a:rPr>
              <a:t>Базисное планирование</a:t>
            </a:r>
            <a:r>
              <a:rPr lang="hu-HU" sz="2000" dirty="0">
                <a:solidFill>
                  <a:prstClr val="black"/>
                </a:solidFill>
                <a:latin typeface="Segoe UI" panose="020B0502040204020203" pitchFamily="34" charset="0"/>
                <a:ea typeface="Segoe UI" panose="020B0502040204020203" pitchFamily="34" charset="0"/>
                <a:cs typeface="Segoe UI" panose="020B0502040204020203" pitchFamily="34" charset="0"/>
              </a:rPr>
              <a:t>:</a:t>
            </a:r>
          </a:p>
          <a:p>
            <a:pPr marL="1200150" lvl="2" indent="-400050">
              <a:buFont typeface="Wingdings" panose="05000000000000000000" pitchFamily="2" charset="2"/>
              <a:buChar char="§"/>
              <a:tabLst>
                <a:tab pos="990600" algn="l"/>
              </a:tabLst>
            </a:pPr>
            <a:r>
              <a:rPr lang="ru-RU" dirty="0">
                <a:solidFill>
                  <a:prstClr val="black"/>
                </a:solidFill>
                <a:latin typeface="Segoe UI" panose="020B0502040204020203" pitchFamily="34" charset="0"/>
                <a:ea typeface="Segoe UI" panose="020B0502040204020203" pitchFamily="34" charset="0"/>
                <a:cs typeface="Segoe UI" panose="020B0502040204020203" pitchFamily="34" charset="0"/>
              </a:rPr>
              <a:t>На основе данных базисного года </a:t>
            </a:r>
            <a:r>
              <a:rPr lang="hu-HU" dirty="0">
                <a:solidFill>
                  <a:prstClr val="black"/>
                </a:solidFill>
                <a:latin typeface="Segoe UI" panose="020B0502040204020203" pitchFamily="34" charset="0"/>
                <a:ea typeface="Segoe UI" panose="020B0502040204020203" pitchFamily="34" charset="0"/>
                <a:cs typeface="Segoe UI" panose="020B0502040204020203" pitchFamily="34" charset="0"/>
              </a:rPr>
              <a:t>(Exp</a:t>
            </a:r>
            <a:r>
              <a:rPr lang="hu-HU" baseline="-25000" dirty="0">
                <a:solidFill>
                  <a:prstClr val="black"/>
                </a:solidFill>
                <a:latin typeface="Segoe UI" panose="020B0502040204020203" pitchFamily="34" charset="0"/>
                <a:ea typeface="Segoe UI" panose="020B0502040204020203" pitchFamily="34" charset="0"/>
                <a:cs typeface="Segoe UI" panose="020B0502040204020203" pitchFamily="34" charset="0"/>
              </a:rPr>
              <a:t>t-1</a:t>
            </a:r>
            <a:r>
              <a:rPr lang="hu-HU" dirty="0">
                <a:solidFill>
                  <a:prstClr val="black"/>
                </a:solidFill>
                <a:latin typeface="Segoe UI" panose="020B0502040204020203" pitchFamily="34" charset="0"/>
                <a:ea typeface="Segoe UI" panose="020B0502040204020203" pitchFamily="34" charset="0"/>
                <a:cs typeface="Segoe UI" panose="020B0502040204020203" pitchFamily="34" charset="0"/>
              </a:rPr>
              <a:t>) </a:t>
            </a:r>
          </a:p>
          <a:p>
            <a:pPr marL="1200150" lvl="2" indent="-400050">
              <a:buFont typeface="Wingdings" panose="05000000000000000000" pitchFamily="2" charset="2"/>
              <a:buChar char="§"/>
              <a:tabLst>
                <a:tab pos="990600" algn="l"/>
              </a:tabLst>
            </a:pPr>
            <a:r>
              <a:rPr lang="ru-RU" dirty="0">
                <a:solidFill>
                  <a:prstClr val="black"/>
                </a:solidFill>
                <a:latin typeface="Segoe UI" panose="020B0502040204020203" pitchFamily="34" charset="0"/>
                <a:ea typeface="Segoe UI" panose="020B0502040204020203" pitchFamily="34" charset="0"/>
                <a:cs typeface="Segoe UI" panose="020B0502040204020203" pitchFamily="34" charset="0"/>
              </a:rPr>
              <a:t>С поправкой на организационные изменения и изменение задач </a:t>
            </a:r>
            <a:r>
              <a:rPr lang="hu-HU" dirty="0">
                <a:solidFill>
                  <a:prstClr val="black"/>
                </a:solidFill>
                <a:latin typeface="Segoe UI" panose="020B0502040204020203" pitchFamily="34" charset="0"/>
                <a:ea typeface="Segoe UI" panose="020B0502040204020203" pitchFamily="34" charset="0"/>
                <a:cs typeface="Segoe UI" panose="020B0502040204020203" pitchFamily="34" charset="0"/>
              </a:rPr>
              <a:t>(M) </a:t>
            </a:r>
          </a:p>
          <a:p>
            <a:pPr marL="1200150" lvl="2" indent="-400050">
              <a:buFont typeface="Wingdings" panose="05000000000000000000" pitchFamily="2" charset="2"/>
              <a:buChar char="§"/>
              <a:tabLst>
                <a:tab pos="990600" algn="l"/>
              </a:tabLst>
            </a:pPr>
            <a:r>
              <a:rPr lang="ru-RU" dirty="0">
                <a:solidFill>
                  <a:prstClr val="black"/>
                </a:solidFill>
                <a:latin typeface="Segoe UI" panose="020B0502040204020203" pitchFamily="34" charset="0"/>
                <a:ea typeface="Segoe UI" panose="020B0502040204020203" pitchFamily="34" charset="0"/>
                <a:cs typeface="Segoe UI" panose="020B0502040204020203" pitchFamily="34" charset="0"/>
              </a:rPr>
              <a:t>С учётом места для манёвра с целью увеличения расходов </a:t>
            </a:r>
            <a:r>
              <a:rPr lang="hu-HU" dirty="0">
                <a:solidFill>
                  <a:prstClr val="black"/>
                </a:solidFill>
                <a:latin typeface="Segoe UI" panose="020B0502040204020203" pitchFamily="34" charset="0"/>
                <a:ea typeface="Segoe UI" panose="020B0502040204020203" pitchFamily="34" charset="0"/>
                <a:cs typeface="Segoe UI" panose="020B0502040204020203" pitchFamily="34" charset="0"/>
              </a:rPr>
              <a:t>(Exp</a:t>
            </a:r>
            <a:r>
              <a:rPr lang="hu-HU" baseline="-25000" dirty="0">
                <a:solidFill>
                  <a:prstClr val="black"/>
                </a:solidFill>
                <a:latin typeface="Segoe UI" panose="020B0502040204020203" pitchFamily="34" charset="0"/>
                <a:ea typeface="Segoe UI" panose="020B0502040204020203" pitchFamily="34" charset="0"/>
                <a:cs typeface="Segoe UI" panose="020B0502040204020203" pitchFamily="34" charset="0"/>
              </a:rPr>
              <a:t>RM</a:t>
            </a:r>
            <a:r>
              <a:rPr lang="hu-HU" dirty="0">
                <a:solidFill>
                  <a:prstClr val="black"/>
                </a:solidFill>
                <a:latin typeface="Segoe UI" panose="020B0502040204020203" pitchFamily="34" charset="0"/>
                <a:ea typeface="Segoe UI" panose="020B0502040204020203" pitchFamily="34" charset="0"/>
                <a:cs typeface="Segoe UI" panose="020B0502040204020203" pitchFamily="34" charset="0"/>
              </a:rPr>
              <a:t>)</a:t>
            </a:r>
            <a:endParaRPr lang="en-US"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lvl="0">
              <a:spcBef>
                <a:spcPts val="300"/>
              </a:spcBef>
              <a:spcAft>
                <a:spcPts val="300"/>
              </a:spcAft>
            </a:pPr>
            <a:r>
              <a:rPr lang="hu-HU" sz="2000"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hu-HU" b="1" dirty="0" err="1">
                <a:solidFill>
                  <a:prstClr val="black"/>
                </a:solidFill>
                <a:latin typeface="Segoe UI" panose="020B0502040204020203" pitchFamily="34" charset="0"/>
                <a:ea typeface="Segoe UI" panose="020B0502040204020203" pitchFamily="34" charset="0"/>
                <a:cs typeface="Segoe UI" panose="020B0502040204020203" pitchFamily="34" charset="0"/>
              </a:rPr>
              <a:t>Exp</a:t>
            </a:r>
            <a:r>
              <a:rPr lang="hu-HU" b="1" baseline="-25000" dirty="0" err="1">
                <a:solidFill>
                  <a:prstClr val="black"/>
                </a:solidFill>
                <a:latin typeface="Segoe UI" panose="020B0502040204020203" pitchFamily="34" charset="0"/>
                <a:ea typeface="Segoe UI" panose="020B0502040204020203" pitchFamily="34" charset="0"/>
                <a:cs typeface="Segoe UI" panose="020B0502040204020203" pitchFamily="34" charset="0"/>
              </a:rPr>
              <a:t>t</a:t>
            </a:r>
            <a:r>
              <a:rPr lang="hu-HU" b="1" dirty="0">
                <a:solidFill>
                  <a:prstClr val="black"/>
                </a:solidFill>
                <a:latin typeface="Segoe UI" panose="020B0502040204020203" pitchFamily="34" charset="0"/>
                <a:ea typeface="Segoe UI" panose="020B0502040204020203" pitchFamily="34" charset="0"/>
                <a:cs typeface="Segoe UI" panose="020B0502040204020203" pitchFamily="34" charset="0"/>
              </a:rPr>
              <a:t> = Exp</a:t>
            </a:r>
            <a:r>
              <a:rPr lang="hu-HU" b="1" baseline="-25000" dirty="0">
                <a:solidFill>
                  <a:prstClr val="black"/>
                </a:solidFill>
                <a:latin typeface="Segoe UI" panose="020B0502040204020203" pitchFamily="34" charset="0"/>
                <a:ea typeface="Segoe UI" panose="020B0502040204020203" pitchFamily="34" charset="0"/>
                <a:cs typeface="Segoe UI" panose="020B0502040204020203" pitchFamily="34" charset="0"/>
              </a:rPr>
              <a:t>t-1</a:t>
            </a:r>
            <a:r>
              <a:rPr lang="hu-HU" b="1" dirty="0">
                <a:solidFill>
                  <a:prstClr val="black"/>
                </a:solidFill>
                <a:latin typeface="Segoe UI" panose="020B0502040204020203" pitchFamily="34" charset="0"/>
                <a:ea typeface="Segoe UI" panose="020B0502040204020203" pitchFamily="34" charset="0"/>
                <a:cs typeface="Segoe UI" panose="020B0502040204020203" pitchFamily="34" charset="0"/>
              </a:rPr>
              <a:t>*M +/- </a:t>
            </a:r>
            <a:r>
              <a:rPr lang="hu-HU" b="1" dirty="0" err="1">
                <a:solidFill>
                  <a:prstClr val="black"/>
                </a:solidFill>
                <a:latin typeface="Segoe UI" panose="020B0502040204020203" pitchFamily="34" charset="0"/>
                <a:ea typeface="Segoe UI" panose="020B0502040204020203" pitchFamily="34" charset="0"/>
                <a:cs typeface="Segoe UI" panose="020B0502040204020203" pitchFamily="34" charset="0"/>
              </a:rPr>
              <a:t>Exp</a:t>
            </a:r>
            <a:r>
              <a:rPr lang="hu-HU" b="1" baseline="-25000" dirty="0" err="1">
                <a:solidFill>
                  <a:prstClr val="black"/>
                </a:solidFill>
                <a:latin typeface="Segoe UI" panose="020B0502040204020203" pitchFamily="34" charset="0"/>
                <a:ea typeface="Segoe UI" panose="020B0502040204020203" pitchFamily="34" charset="0"/>
                <a:cs typeface="Segoe UI" panose="020B0502040204020203" pitchFamily="34" charset="0"/>
              </a:rPr>
              <a:t>RM</a:t>
            </a:r>
            <a:r>
              <a:rPr lang="hu-HU" b="1" dirty="0">
                <a:solidFill>
                  <a:prstClr val="black"/>
                </a:solidFill>
                <a:latin typeface="Segoe UI" panose="020B0502040204020203" pitchFamily="34" charset="0"/>
                <a:ea typeface="Segoe UI" panose="020B0502040204020203" pitchFamily="34" charset="0"/>
                <a:cs typeface="Segoe UI" panose="020B0502040204020203" pitchFamily="34" charset="0"/>
              </a:rPr>
              <a:t> </a:t>
            </a:r>
          </a:p>
          <a:p>
            <a:pPr marL="342900" lvl="0" indent="-342900">
              <a:spcBef>
                <a:spcPts val="300"/>
              </a:spcBef>
              <a:spcAft>
                <a:spcPts val="300"/>
              </a:spcAft>
              <a:buFont typeface="Wingdings" panose="05000000000000000000" pitchFamily="2" charset="2"/>
              <a:buChar char="ü"/>
            </a:pPr>
            <a:r>
              <a:rPr lang="ru-RU" sz="2000" dirty="0">
                <a:solidFill>
                  <a:prstClr val="black"/>
                </a:solidFill>
                <a:latin typeface="Segoe UI" panose="020B0502040204020203" pitchFamily="34" charset="0"/>
                <a:ea typeface="Segoe UI" panose="020B0502040204020203" pitchFamily="34" charset="0"/>
                <a:cs typeface="Segoe UI" panose="020B0502040204020203" pitchFamily="34" charset="0"/>
              </a:rPr>
              <a:t>Планирующие органы должны составить список своих проектов в приоритетном порядке и убедиться в том, что их предложение по расходам опирается на реалистичный план осуществления </a:t>
            </a:r>
            <a:endParaRPr lang="hu-HU" sz="20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342900" lvl="0" indent="-342900">
              <a:spcBef>
                <a:spcPts val="300"/>
              </a:spcBef>
              <a:spcAft>
                <a:spcPts val="300"/>
              </a:spcAft>
              <a:buFont typeface="Wingdings" panose="05000000000000000000" pitchFamily="2" charset="2"/>
              <a:buChar char="ü"/>
            </a:pPr>
            <a:r>
              <a:rPr lang="ru-RU" sz="2000" dirty="0">
                <a:solidFill>
                  <a:prstClr val="black"/>
                </a:solidFill>
                <a:latin typeface="Segoe UI" panose="020B0502040204020203" pitchFamily="34" charset="0"/>
                <a:ea typeface="Segoe UI" panose="020B0502040204020203" pitchFamily="34" charset="0"/>
                <a:cs typeface="Segoe UI" panose="020B0502040204020203" pitchFamily="34" charset="0"/>
              </a:rPr>
              <a:t>Пояснительная записка к разделам бюджетного документа должна показывать, какие цели и результаты должны быть достигнуты</a:t>
            </a:r>
            <a:endParaRPr lang="hu-HU" sz="20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342900" lvl="0" indent="-342900">
              <a:spcBef>
                <a:spcPts val="300"/>
              </a:spcBef>
              <a:spcAft>
                <a:spcPts val="300"/>
              </a:spcAft>
              <a:buFont typeface="Wingdings" panose="05000000000000000000" pitchFamily="2" charset="2"/>
              <a:buChar char="ü"/>
            </a:pPr>
            <a:r>
              <a:rPr lang="ru-RU" sz="2000" dirty="0">
                <a:solidFill>
                  <a:prstClr val="black"/>
                </a:solidFill>
                <a:latin typeface="Segoe UI" panose="020B0502040204020203" pitchFamily="34" charset="0"/>
                <a:ea typeface="Segoe UI" panose="020B0502040204020203" pitchFamily="34" charset="0"/>
                <a:cs typeface="Segoe UI" panose="020B0502040204020203" pitchFamily="34" charset="0"/>
              </a:rPr>
              <a:t>Основные направления планирования</a:t>
            </a:r>
            <a:r>
              <a:rPr lang="hu-HU" sz="2000" dirty="0">
                <a:solidFill>
                  <a:prstClr val="black"/>
                </a:solidFill>
                <a:latin typeface="Segoe UI" panose="020B0502040204020203" pitchFamily="34" charset="0"/>
                <a:ea typeface="Segoe UI" panose="020B0502040204020203" pitchFamily="34" charset="0"/>
                <a:cs typeface="Segoe UI" panose="020B0502040204020203" pitchFamily="34" charset="0"/>
              </a:rPr>
              <a:t>:</a:t>
            </a:r>
            <a:endParaRPr lang="hu-HU" sz="2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200150" lvl="2" indent="-400050">
              <a:buFont typeface="Wingdings" panose="05000000000000000000" pitchFamily="2" charset="2"/>
              <a:buChar char="§"/>
            </a:pPr>
            <a:r>
              <a:rPr lang="ru-RU" dirty="0">
                <a:solidFill>
                  <a:prstClr val="black"/>
                </a:solidFill>
                <a:latin typeface="Segoe UI" panose="020B0502040204020203" pitchFamily="34" charset="0"/>
                <a:ea typeface="Segoe UI" panose="020B0502040204020203" pitchFamily="34" charset="0"/>
                <a:cs typeface="Segoe UI" panose="020B0502040204020203" pitchFamily="34" charset="0"/>
              </a:rPr>
              <a:t>Штатная численность</a:t>
            </a: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 </a:t>
            </a:r>
            <a:endParaRPr lang="hu-HU"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200150" lvl="2" indent="-400050">
              <a:buFont typeface="Wingdings" panose="05000000000000000000" pitchFamily="2" charset="2"/>
              <a:buChar char="§"/>
            </a:pPr>
            <a:r>
              <a:rPr lang="ru-RU" dirty="0">
                <a:solidFill>
                  <a:prstClr val="black"/>
                </a:solidFill>
                <a:latin typeface="Segoe UI" panose="020B0502040204020203" pitchFamily="34" charset="0"/>
                <a:ea typeface="Segoe UI" panose="020B0502040204020203" pitchFamily="34" charset="0"/>
                <a:cs typeface="Segoe UI" panose="020B0502040204020203" pitchFamily="34" charset="0"/>
              </a:rPr>
              <a:t>Зарплаты</a:t>
            </a: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 </a:t>
            </a:r>
            <a:endParaRPr lang="hu-HU"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200150" lvl="2" indent="-400050">
              <a:buFont typeface="Wingdings" panose="05000000000000000000" pitchFamily="2" charset="2"/>
              <a:buChar char="§"/>
            </a:pPr>
            <a:r>
              <a:rPr lang="ru-RU">
                <a:solidFill>
                  <a:prstClr val="black"/>
                </a:solidFill>
                <a:latin typeface="Segoe UI" panose="020B0502040204020203" pitchFamily="34" charset="0"/>
                <a:ea typeface="Segoe UI" panose="020B0502040204020203" pitchFamily="34" charset="0"/>
                <a:cs typeface="Segoe UI" panose="020B0502040204020203" pitchFamily="34" charset="0"/>
              </a:rPr>
              <a:t>Текущие расходы</a:t>
            </a:r>
            <a:endParaRPr lang="hu-HU"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200150" lvl="2" indent="-400050">
              <a:buFont typeface="Wingdings" panose="05000000000000000000" pitchFamily="2" charset="2"/>
              <a:buChar char="§"/>
            </a:pPr>
            <a:r>
              <a:rPr lang="ru-RU" dirty="0">
                <a:solidFill>
                  <a:prstClr val="black"/>
                </a:solidFill>
                <a:latin typeface="Segoe UI" panose="020B0502040204020203" pitchFamily="34" charset="0"/>
                <a:ea typeface="Segoe UI" panose="020B0502040204020203" pitchFamily="34" charset="0"/>
                <a:cs typeface="Segoe UI" panose="020B0502040204020203" pitchFamily="34" charset="0"/>
              </a:rPr>
              <a:t>Капитальные затраты</a:t>
            </a:r>
            <a:endParaRPr lang="hu-HU" sz="2000" baseline="-25000" dirty="0">
              <a:ln w="12700">
                <a:solidFill>
                  <a:schemeClr val="tx1"/>
                </a:solidFill>
              </a:ln>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2854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470447"/>
          </a:xfrm>
        </p:spPr>
        <p:txBody>
          <a:bodyPr>
            <a:normAutofit fontScale="90000"/>
          </a:bodyPr>
          <a:lstStyle/>
          <a:p>
            <a:r>
              <a:rPr lang="ru-RU" dirty="0">
                <a:latin typeface="Segoe UI" panose="020B0502040204020203" pitchFamily="34" charset="0"/>
                <a:ea typeface="Segoe UI" panose="020B0502040204020203" pitchFamily="34" charset="0"/>
                <a:cs typeface="Segoe UI" panose="020B0502040204020203" pitchFamily="34" charset="0"/>
              </a:rPr>
              <a:t>Доступ к системе</a:t>
            </a:r>
            <a:endParaRPr lang="hu-HU" dirty="0">
              <a:latin typeface="Segoe UI" panose="020B0502040204020203" pitchFamily="34" charset="0"/>
              <a:ea typeface="Segoe UI" panose="020B0502040204020203" pitchFamily="34" charset="0"/>
              <a:cs typeface="Segoe UI" panose="020B0502040204020203" pitchFamily="34" charset="0"/>
            </a:endParaRPr>
          </a:p>
        </p:txBody>
      </p:sp>
      <p:pic>
        <p:nvPicPr>
          <p:cNvPr id="13314" name="Kép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1052737"/>
            <a:ext cx="8998448" cy="519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Egyenes összekötő 3"/>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35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1"/>
            <a:ext cx="9165771" cy="470447"/>
          </a:xfrm>
        </p:spPr>
        <p:txBody>
          <a:bodyPr>
            <a:normAutofit/>
          </a:bodyPr>
          <a:lstStyle/>
          <a:p>
            <a:r>
              <a:rPr lang="ru-RU" sz="2400" dirty="0">
                <a:latin typeface="Segoe UI" panose="020B0502040204020203" pitchFamily="34" charset="0"/>
                <a:ea typeface="Segoe UI" panose="020B0502040204020203" pitchFamily="34" charset="0"/>
                <a:cs typeface="Segoe UI" panose="020B0502040204020203" pitchFamily="34" charset="0"/>
              </a:rPr>
              <a:t>Экран системы</a:t>
            </a:r>
            <a:endParaRPr lang="hu-HU" sz="2400" dirty="0">
              <a:latin typeface="Segoe UI" panose="020B0502040204020203" pitchFamily="34" charset="0"/>
              <a:ea typeface="Segoe UI" panose="020B0502040204020203" pitchFamily="34" charset="0"/>
              <a:cs typeface="Segoe UI" panose="020B0502040204020203" pitchFamily="34" charset="0"/>
            </a:endParaRPr>
          </a:p>
        </p:txBody>
      </p:sp>
      <p:pic>
        <p:nvPicPr>
          <p:cNvPr id="14338" name="Kép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52736"/>
            <a:ext cx="8784976" cy="51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Egyenes összekötő 3"/>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708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470447"/>
          </a:xfrm>
        </p:spPr>
        <p:txBody>
          <a:bodyPr>
            <a:normAutofit/>
          </a:bodyPr>
          <a:lstStyle/>
          <a:p>
            <a:r>
              <a:rPr lang="ru-RU" sz="2400" dirty="0"/>
              <a:t>Рабочая поверхность системы</a:t>
            </a:r>
            <a:endParaRPr lang="hu-HU" sz="2400" dirty="0"/>
          </a:p>
        </p:txBody>
      </p:sp>
      <p:pic>
        <p:nvPicPr>
          <p:cNvPr id="15362" name="Kép 3"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692696"/>
            <a:ext cx="8960668"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Egyenes összekötő 3"/>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07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615" y="0"/>
            <a:ext cx="9165771" cy="6309320"/>
          </a:xfrm>
        </p:spPr>
        <p:txBody>
          <a:bodyPr>
            <a:normAutofit/>
          </a:bodyPr>
          <a:lstStyle/>
          <a:p>
            <a:r>
              <a:rPr lang="ru-RU" sz="2800" dirty="0"/>
              <a:t>Среднесрочный прогноз и бюджетные правила</a:t>
            </a:r>
            <a:endParaRPr lang="hu-HU" sz="2800" dirty="0"/>
          </a:p>
        </p:txBody>
      </p:sp>
    </p:spTree>
    <p:extLst>
      <p:ext uri="{BB962C8B-B14F-4D97-AF65-F5344CB8AC3E}">
        <p14:creationId xmlns:p14="http://schemas.microsoft.com/office/powerpoint/2010/main" val="377842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470447"/>
          </a:xfrm>
        </p:spPr>
        <p:txBody>
          <a:bodyPr/>
          <a:lstStyle/>
          <a:p>
            <a:r>
              <a:rPr lang="ru-RU" sz="2400" dirty="0">
                <a:latin typeface="Segoe UI" panose="020B0502040204020203" pitchFamily="34" charset="0"/>
                <a:ea typeface="Segoe UI" panose="020B0502040204020203" pitchFamily="34" charset="0"/>
                <a:cs typeface="Segoe UI" panose="020B0502040204020203" pitchFamily="34" charset="0"/>
              </a:rPr>
              <a:t>Проект бюджета (бюджетное предложение)</a:t>
            </a:r>
            <a:endParaRPr lang="hu-HU" dirty="0">
              <a:latin typeface="Segoe UI" panose="020B0502040204020203" pitchFamily="34" charset="0"/>
              <a:ea typeface="Segoe UI" panose="020B0502040204020203" pitchFamily="34" charset="0"/>
              <a:cs typeface="Segoe UI" panose="020B0502040204020203" pitchFamily="34" charset="0"/>
            </a:endParaRPr>
          </a:p>
        </p:txBody>
      </p:sp>
      <p:sp>
        <p:nvSpPr>
          <p:cNvPr id="5" name="Szövegdoboz 4"/>
          <p:cNvSpPr txBox="1"/>
          <p:nvPr/>
        </p:nvSpPr>
        <p:spPr>
          <a:xfrm>
            <a:off x="4139952" y="980728"/>
            <a:ext cx="4752528" cy="5078313"/>
          </a:xfrm>
          <a:prstGeom prst="rect">
            <a:avLst/>
          </a:prstGeom>
          <a:noFill/>
        </p:spPr>
        <p:txBody>
          <a:bodyPr wrap="square" rtlCol="0">
            <a:spAutoFit/>
          </a:bodyPr>
          <a:lstStyle/>
          <a:p>
            <a:r>
              <a:rPr lang="hu-HU" dirty="0">
                <a:solidFill>
                  <a:prstClr val="black"/>
                </a:solidFill>
                <a:latin typeface="+mn-lt"/>
              </a:rPr>
              <a:t>2 </a:t>
            </a:r>
            <a:r>
              <a:rPr lang="ru-RU" dirty="0">
                <a:solidFill>
                  <a:prstClr val="black"/>
                </a:solidFill>
              </a:rPr>
              <a:t>тома</a:t>
            </a:r>
            <a:r>
              <a:rPr lang="hu-HU" dirty="0">
                <a:solidFill>
                  <a:prstClr val="black"/>
                </a:solidFill>
                <a:latin typeface="+mn-lt"/>
              </a:rPr>
              <a:t>: </a:t>
            </a:r>
            <a:r>
              <a:rPr lang="ru-RU" dirty="0">
                <a:solidFill>
                  <a:prstClr val="black"/>
                </a:solidFill>
                <a:latin typeface="+mn-lt"/>
              </a:rPr>
              <a:t>основной том и том с разделами</a:t>
            </a:r>
            <a:endParaRPr lang="hu-HU" dirty="0">
              <a:solidFill>
                <a:prstClr val="black"/>
              </a:solidFill>
              <a:latin typeface="+mn-lt"/>
            </a:endParaRPr>
          </a:p>
          <a:p>
            <a:pPr marL="285750" indent="-285750">
              <a:buFont typeface="Arial" panose="020B0604020202020204" pitchFamily="34" charset="0"/>
              <a:buChar char="•"/>
            </a:pPr>
            <a:r>
              <a:rPr lang="ru-RU" dirty="0">
                <a:solidFill>
                  <a:prstClr val="black"/>
                </a:solidFill>
                <a:latin typeface="+mn-lt"/>
              </a:rPr>
              <a:t>Части</a:t>
            </a:r>
            <a:r>
              <a:rPr lang="hu-HU" dirty="0">
                <a:solidFill>
                  <a:prstClr val="black"/>
                </a:solidFill>
                <a:latin typeface="+mn-lt"/>
              </a:rPr>
              <a:t> </a:t>
            </a:r>
            <a:r>
              <a:rPr lang="ru-RU" b="1" dirty="0">
                <a:solidFill>
                  <a:prstClr val="black"/>
                </a:solidFill>
                <a:latin typeface="+mn-lt"/>
              </a:rPr>
              <a:t>Основного тома</a:t>
            </a:r>
            <a:r>
              <a:rPr lang="hu-HU" dirty="0">
                <a:solidFill>
                  <a:prstClr val="black"/>
                </a:solidFill>
                <a:latin typeface="+mn-lt"/>
              </a:rPr>
              <a:t>:</a:t>
            </a:r>
          </a:p>
          <a:p>
            <a:pPr marL="742950" lvl="1" indent="-285750">
              <a:buFont typeface="Symbol" panose="05050102010706020507" pitchFamily="18" charset="2"/>
              <a:buChar char=""/>
            </a:pPr>
            <a:r>
              <a:rPr lang="ru-RU" dirty="0">
                <a:solidFill>
                  <a:prstClr val="black"/>
                </a:solidFill>
                <a:latin typeface="+mn-lt"/>
              </a:rPr>
              <a:t>Юридические положения</a:t>
            </a:r>
            <a:r>
              <a:rPr lang="hu-HU" dirty="0">
                <a:solidFill>
                  <a:prstClr val="black"/>
                </a:solidFill>
                <a:latin typeface="+mn-lt"/>
              </a:rPr>
              <a:t>, </a:t>
            </a:r>
            <a:r>
              <a:rPr lang="ru-RU" dirty="0">
                <a:solidFill>
                  <a:prstClr val="black"/>
                </a:solidFill>
              </a:rPr>
              <a:t>одобрение закона</a:t>
            </a:r>
            <a:endParaRPr lang="hu-HU" dirty="0">
              <a:solidFill>
                <a:prstClr val="black"/>
              </a:solidFill>
              <a:latin typeface="+mn-lt"/>
            </a:endParaRPr>
          </a:p>
          <a:p>
            <a:pPr marL="1200150" lvl="2" indent="-285750">
              <a:buFont typeface="Wingdings" panose="05000000000000000000" pitchFamily="2" charset="2"/>
              <a:buChar char="§"/>
            </a:pPr>
            <a:r>
              <a:rPr lang="ru-RU" dirty="0">
                <a:solidFill>
                  <a:prstClr val="black"/>
                </a:solidFill>
                <a:latin typeface="+mn-lt"/>
              </a:rPr>
              <a:t>Подраздел центрального бюджета</a:t>
            </a:r>
            <a:endParaRPr lang="hu-HU" dirty="0">
              <a:solidFill>
                <a:prstClr val="black"/>
              </a:solidFill>
              <a:latin typeface="+mn-lt"/>
            </a:endParaRPr>
          </a:p>
          <a:p>
            <a:pPr marL="1200150" lvl="2" indent="-285750">
              <a:buFont typeface="Wingdings" panose="05000000000000000000" pitchFamily="2" charset="2"/>
              <a:buChar char="§"/>
            </a:pPr>
            <a:r>
              <a:rPr lang="ru-RU" dirty="0">
                <a:solidFill>
                  <a:prstClr val="black"/>
                </a:solidFill>
                <a:latin typeface="+mn-lt"/>
              </a:rPr>
              <a:t>Внебюджетные фонды</a:t>
            </a:r>
            <a:endParaRPr lang="hu-HU" dirty="0">
              <a:solidFill>
                <a:prstClr val="black"/>
              </a:solidFill>
              <a:latin typeface="+mn-lt"/>
            </a:endParaRPr>
          </a:p>
          <a:p>
            <a:pPr marL="1200150" lvl="2" indent="-285750">
              <a:buFont typeface="Wingdings" panose="05000000000000000000" pitchFamily="2" charset="2"/>
              <a:buChar char="§"/>
            </a:pPr>
            <a:r>
              <a:rPr lang="ru-RU" dirty="0">
                <a:solidFill>
                  <a:prstClr val="black"/>
                </a:solidFill>
                <a:latin typeface="+mn-lt"/>
              </a:rPr>
              <a:t>Фонды социального страхования</a:t>
            </a:r>
            <a:endParaRPr lang="en-US" dirty="0">
              <a:solidFill>
                <a:prstClr val="black"/>
              </a:solidFill>
              <a:latin typeface="+mn-lt"/>
            </a:endParaRPr>
          </a:p>
          <a:p>
            <a:pPr marL="742950" lvl="1" indent="-285750">
              <a:buFont typeface="Symbol" panose="05050102010706020507" pitchFamily="18" charset="2"/>
              <a:buChar char=""/>
            </a:pPr>
            <a:r>
              <a:rPr lang="ru-RU" b="1" i="1" dirty="0">
                <a:solidFill>
                  <a:srgbClr val="FF0000"/>
                </a:solidFill>
                <a:latin typeface="+mn-lt"/>
              </a:rPr>
              <a:t>Приложения к Закону</a:t>
            </a:r>
            <a:r>
              <a:rPr lang="hu-HU" b="1" i="1" dirty="0">
                <a:solidFill>
                  <a:srgbClr val="FF0000"/>
                </a:solidFill>
                <a:latin typeface="+mn-lt"/>
              </a:rPr>
              <a:t> </a:t>
            </a:r>
            <a:endParaRPr lang="en-US" b="1" i="1" dirty="0">
              <a:solidFill>
                <a:srgbClr val="FF0000"/>
              </a:solidFill>
              <a:latin typeface="+mn-lt"/>
            </a:endParaRPr>
          </a:p>
          <a:p>
            <a:pPr marL="742950" lvl="1" indent="-285750">
              <a:buFont typeface="Symbol" panose="05050102010706020507" pitchFamily="18" charset="2"/>
              <a:buChar char=""/>
            </a:pPr>
            <a:r>
              <a:rPr lang="ru-RU" dirty="0">
                <a:solidFill>
                  <a:prstClr val="black"/>
                </a:solidFill>
                <a:latin typeface="+mn-lt"/>
              </a:rPr>
              <a:t>Общее </a:t>
            </a:r>
            <a:r>
              <a:rPr lang="ru-RU" dirty="0">
                <a:solidFill>
                  <a:prstClr val="black"/>
                </a:solidFill>
              </a:rPr>
              <a:t>по</a:t>
            </a:r>
            <a:r>
              <a:rPr lang="ru-RU" dirty="0">
                <a:solidFill>
                  <a:prstClr val="black"/>
                </a:solidFill>
                <a:latin typeface="+mn-lt"/>
              </a:rPr>
              <a:t>яснение</a:t>
            </a:r>
            <a:endParaRPr lang="en-US" dirty="0">
              <a:solidFill>
                <a:prstClr val="black"/>
              </a:solidFill>
              <a:latin typeface="+mn-lt"/>
            </a:endParaRPr>
          </a:p>
          <a:p>
            <a:pPr marL="742950" lvl="1" indent="-285750">
              <a:buFont typeface="Symbol" panose="05050102010706020507" pitchFamily="18" charset="2"/>
              <a:buChar char=""/>
            </a:pPr>
            <a:r>
              <a:rPr lang="ru-RU" dirty="0">
                <a:solidFill>
                  <a:prstClr val="black"/>
                </a:solidFill>
                <a:latin typeface="+mn-lt"/>
              </a:rPr>
              <a:t>Подробные пояснения</a:t>
            </a:r>
            <a:r>
              <a:rPr lang="hu-HU" dirty="0">
                <a:solidFill>
                  <a:prstClr val="black"/>
                </a:solidFill>
                <a:latin typeface="+mn-lt"/>
              </a:rPr>
              <a:t> </a:t>
            </a:r>
          </a:p>
          <a:p>
            <a:pPr marL="742950" lvl="1" indent="-285750">
              <a:buFont typeface="Symbol" panose="05050102010706020507" pitchFamily="18" charset="2"/>
              <a:buChar char=""/>
            </a:pPr>
            <a:r>
              <a:rPr lang="ru-RU" dirty="0">
                <a:solidFill>
                  <a:prstClr val="black"/>
                </a:solidFill>
                <a:latin typeface="+mn-lt"/>
              </a:rPr>
              <a:t>Приложения к общему пояснению</a:t>
            </a:r>
            <a:endParaRPr lang="hu-HU" dirty="0">
              <a:solidFill>
                <a:prstClr val="black"/>
              </a:solidFill>
            </a:endParaRPr>
          </a:p>
          <a:p>
            <a:pPr marL="285750" lvl="1" indent="-285750">
              <a:buFont typeface="Arial" panose="020B0604020202020204" pitchFamily="34" charset="0"/>
              <a:buChar char="•"/>
            </a:pPr>
            <a:r>
              <a:rPr lang="ru-RU" dirty="0">
                <a:solidFill>
                  <a:prstClr val="black"/>
                </a:solidFill>
              </a:rPr>
              <a:t>Части </a:t>
            </a:r>
            <a:r>
              <a:rPr lang="ru-RU" b="1" dirty="0">
                <a:solidFill>
                  <a:prstClr val="black"/>
                </a:solidFill>
                <a:latin typeface="+mn-lt"/>
              </a:rPr>
              <a:t>тома с разделами</a:t>
            </a:r>
            <a:endParaRPr lang="hu-HU" b="1" dirty="0">
              <a:solidFill>
                <a:prstClr val="black"/>
              </a:solidFill>
              <a:latin typeface="+mn-lt"/>
            </a:endParaRPr>
          </a:p>
          <a:p>
            <a:pPr marL="747713" lvl="2" indent="-285750">
              <a:buFont typeface="Wingdings" panose="05000000000000000000" pitchFamily="2" charset="2"/>
              <a:buChar char="v"/>
            </a:pPr>
            <a:r>
              <a:rPr lang="hu-HU" dirty="0">
                <a:solidFill>
                  <a:prstClr val="black"/>
                </a:solidFill>
                <a:latin typeface="+mn-lt"/>
              </a:rPr>
              <a:t>36 </a:t>
            </a:r>
            <a:r>
              <a:rPr lang="ru-RU" dirty="0">
                <a:solidFill>
                  <a:prstClr val="black"/>
                </a:solidFill>
                <a:latin typeface="+mn-lt"/>
              </a:rPr>
              <a:t>разделов</a:t>
            </a:r>
            <a:endParaRPr lang="hu-HU" dirty="0">
              <a:solidFill>
                <a:prstClr val="black"/>
              </a:solidFill>
              <a:latin typeface="+mn-lt"/>
            </a:endParaRPr>
          </a:p>
          <a:p>
            <a:pPr marL="747713" lvl="2" indent="-285750">
              <a:buFont typeface="Wingdings" panose="05000000000000000000" pitchFamily="2" charset="2"/>
              <a:buChar char="v"/>
            </a:pPr>
            <a:r>
              <a:rPr lang="ru-RU" dirty="0">
                <a:solidFill>
                  <a:prstClr val="black"/>
                </a:solidFill>
                <a:latin typeface="+mn-lt"/>
              </a:rPr>
              <a:t>Экономический и бюджетный прогноз </a:t>
            </a:r>
            <a:endParaRPr lang="hu-HU" dirty="0">
              <a:solidFill>
                <a:prstClr val="black"/>
              </a:solidFill>
              <a:latin typeface="+mn-lt"/>
            </a:endParaRPr>
          </a:p>
          <a:p>
            <a:pPr marL="747713" lvl="2" indent="-285750">
              <a:buFont typeface="Wingdings" panose="05000000000000000000" pitchFamily="2" charset="2"/>
              <a:buChar char="v"/>
            </a:pPr>
            <a:r>
              <a:rPr lang="ru-RU" dirty="0">
                <a:solidFill>
                  <a:prstClr val="black"/>
                </a:solidFill>
                <a:latin typeface="+mn-lt"/>
              </a:rPr>
              <a:t>Бюджет для граждан</a:t>
            </a:r>
            <a:endParaRPr lang="hu-HU" dirty="0">
              <a:solidFill>
                <a:prstClr val="black"/>
              </a:solidFill>
              <a:latin typeface="+mn-lt"/>
            </a:endParaRPr>
          </a:p>
          <a:p>
            <a:pPr marL="747713" lvl="2" indent="-285750">
              <a:buFont typeface="Wingdings" panose="05000000000000000000" pitchFamily="2" charset="2"/>
              <a:buChar char="v"/>
            </a:pPr>
            <a:r>
              <a:rPr lang="ru-RU" dirty="0">
                <a:solidFill>
                  <a:prstClr val="black"/>
                </a:solidFill>
              </a:rPr>
              <a:t>прочее</a:t>
            </a:r>
            <a:endParaRPr lang="hu-HU" dirty="0">
              <a:solidFill>
                <a:prstClr val="black"/>
              </a:solidFill>
              <a:latin typeface="+mn-lt"/>
            </a:endParaRPr>
          </a:p>
          <a:p>
            <a:pPr marL="285750" indent="-285750">
              <a:buFont typeface="Arial" panose="020B0604020202020204" pitchFamily="34" charset="0"/>
              <a:buChar char="•"/>
            </a:pPr>
            <a:endParaRPr lang="hu-HU" dirty="0">
              <a:solidFill>
                <a:prstClr val="black"/>
              </a:solidFill>
            </a:endParaRPr>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000" t="16092" r="30443" b="6834"/>
          <a:stretch/>
        </p:blipFill>
        <p:spPr bwMode="auto">
          <a:xfrm>
            <a:off x="179512" y="692696"/>
            <a:ext cx="3960440"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Egyenes összekötő 6"/>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43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432048"/>
          </a:xfrm>
        </p:spPr>
        <p:txBody>
          <a:bodyPr>
            <a:normAutofit fontScale="90000"/>
          </a:bodyPr>
          <a:lstStyle/>
          <a:p>
            <a:r>
              <a:rPr lang="ru-RU" sz="2400" dirty="0">
                <a:latin typeface="Segoe UI" panose="020B0502040204020203" pitchFamily="34" charset="0"/>
                <a:ea typeface="Segoe UI" panose="020B0502040204020203" pitchFamily="34" charset="0"/>
                <a:cs typeface="Segoe UI" panose="020B0502040204020203" pitchFamily="34" charset="0"/>
              </a:rPr>
              <a:t>Проект бюджета</a:t>
            </a:r>
            <a:r>
              <a:rPr lang="hu-HU" sz="2400" dirty="0">
                <a:latin typeface="Segoe UI" panose="020B0502040204020203" pitchFamily="34" charset="0"/>
                <a:ea typeface="Segoe UI" panose="020B0502040204020203" pitchFamily="34" charset="0"/>
                <a:cs typeface="Segoe UI" panose="020B0502040204020203" pitchFamily="34" charset="0"/>
              </a:rPr>
              <a:t> – </a:t>
            </a:r>
            <a:r>
              <a:rPr lang="ru-RU" sz="2400" dirty="0">
                <a:latin typeface="Segoe UI" panose="020B0502040204020203" pitchFamily="34" charset="0"/>
                <a:ea typeface="Segoe UI" panose="020B0502040204020203" pitchFamily="34" charset="0"/>
                <a:cs typeface="Segoe UI" panose="020B0502040204020203" pitchFamily="34" charset="0"/>
              </a:rPr>
              <a:t>подробнее</a:t>
            </a:r>
            <a:endParaRPr lang="hu-HU"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7" name="Diagram 6"/>
          <p:cNvGraphicFramePr/>
          <p:nvPr>
            <p:extLst>
              <p:ext uri="{D42A27DB-BD31-4B8C-83A1-F6EECF244321}">
                <p14:modId xmlns:p14="http://schemas.microsoft.com/office/powerpoint/2010/main" val="3974768222"/>
              </p:ext>
            </p:extLst>
          </p:nvPr>
        </p:nvGraphicFramePr>
        <p:xfrm>
          <a:off x="0" y="764704"/>
          <a:ext cx="9036496" cy="5475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Egyenes összekötő 3"/>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01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Egyenes összekötő 4"/>
          <p:cNvCxnSpPr/>
          <p:nvPr/>
        </p:nvCxnSpPr>
        <p:spPr>
          <a:xfrm>
            <a:off x="107504"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Diagram 5"/>
          <p:cNvGraphicFramePr/>
          <p:nvPr>
            <p:extLst>
              <p:ext uri="{D42A27DB-BD31-4B8C-83A1-F6EECF244321}">
                <p14:modId xmlns:p14="http://schemas.microsoft.com/office/powerpoint/2010/main" val="2277744361"/>
              </p:ext>
            </p:extLst>
          </p:nvPr>
        </p:nvGraphicFramePr>
        <p:xfrm>
          <a:off x="107504" y="764704"/>
          <a:ext cx="8928992" cy="5400599"/>
        </p:xfrm>
        <a:graphic>
          <a:graphicData uri="http://schemas.openxmlformats.org/drawingml/2006/chart">
            <c:chart xmlns:c="http://schemas.openxmlformats.org/drawingml/2006/chart" xmlns:r="http://schemas.openxmlformats.org/officeDocument/2006/relationships" r:id="rId2"/>
          </a:graphicData>
        </a:graphic>
      </p:graphicFrame>
      <p:sp>
        <p:nvSpPr>
          <p:cNvPr id="7" name="Cím 6"/>
          <p:cNvSpPr>
            <a:spLocks noGrp="1"/>
          </p:cNvSpPr>
          <p:nvPr>
            <p:ph type="title"/>
          </p:nvPr>
        </p:nvSpPr>
        <p:spPr>
          <a:xfrm>
            <a:off x="-21771" y="116632"/>
            <a:ext cx="9165771" cy="504056"/>
          </a:xfrm>
        </p:spPr>
        <p:txBody>
          <a:bodyPr>
            <a:normAutofit fontScale="90000"/>
          </a:bodyPr>
          <a:lstStyle/>
          <a:p>
            <a:r>
              <a:rPr lang="ru-RU" sz="2400" dirty="0">
                <a:latin typeface="Segoe UI" panose="020B0502040204020203" pitchFamily="34" charset="0"/>
                <a:ea typeface="Segoe UI" panose="020B0502040204020203" pitchFamily="34" charset="0"/>
                <a:cs typeface="Segoe UI" panose="020B0502040204020203" pitchFamily="34" charset="0"/>
              </a:rPr>
              <a:t>Бюджет для граждан по центральному подразделу на 2019 г. </a:t>
            </a:r>
            <a:r>
              <a:rPr lang="hu-HU" sz="2400">
                <a:latin typeface="Segoe UI" panose="020B0502040204020203" pitchFamily="34" charset="0"/>
                <a:ea typeface="Segoe UI" panose="020B0502040204020203" pitchFamily="34" charset="0"/>
                <a:cs typeface="Segoe UI" panose="020B0502040204020203" pitchFamily="34" charset="0"/>
              </a:rPr>
              <a:t>: </a:t>
            </a:r>
            <a:r>
              <a:rPr lang="ru-RU" sz="2400">
                <a:latin typeface="Segoe UI" panose="020B0502040204020203" pitchFamily="34" charset="0"/>
                <a:ea typeface="Segoe UI" panose="020B0502040204020203" pitchFamily="34" charset="0"/>
                <a:cs typeface="Segoe UI" panose="020B0502040204020203" pitchFamily="34" charset="0"/>
              </a:rPr>
              <a:t>Расходы</a:t>
            </a:r>
            <a:endParaRPr lang="hu-HU" sz="24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8514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432048"/>
          </a:xfrm>
        </p:spPr>
        <p:txBody>
          <a:bodyPr>
            <a:normAutofit fontScale="90000"/>
          </a:bodyPr>
          <a:lstStyle/>
          <a:p>
            <a:r>
              <a:rPr lang="ru-RU" sz="2800" dirty="0"/>
              <a:t>Бюджет для граждан по центральному подразделу на 2019 г. </a:t>
            </a:r>
            <a:r>
              <a:rPr lang="hu-HU" sz="2800"/>
              <a:t>: </a:t>
            </a:r>
            <a:r>
              <a:rPr lang="ru-RU" sz="2800"/>
              <a:t>Доходы</a:t>
            </a:r>
            <a:endParaRPr lang="hu-HU"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5" name="Diagram 4"/>
          <p:cNvGraphicFramePr/>
          <p:nvPr>
            <p:extLst>
              <p:ext uri="{D42A27DB-BD31-4B8C-83A1-F6EECF244321}">
                <p14:modId xmlns:p14="http://schemas.microsoft.com/office/powerpoint/2010/main" val="3929586919"/>
              </p:ext>
            </p:extLst>
          </p:nvPr>
        </p:nvGraphicFramePr>
        <p:xfrm>
          <a:off x="0" y="836712"/>
          <a:ext cx="9036496" cy="5400600"/>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Egyenes összekötő 3"/>
          <p:cNvCxnSpPr/>
          <p:nvPr/>
        </p:nvCxnSpPr>
        <p:spPr>
          <a:xfrm>
            <a:off x="107504"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073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432048"/>
          </a:xfrm>
        </p:spPr>
        <p:txBody>
          <a:bodyPr>
            <a:noAutofit/>
          </a:bodyPr>
          <a:lstStyle/>
          <a:p>
            <a:r>
              <a:rPr lang="ru-RU" sz="2200" dirty="0"/>
              <a:t>Бюджет для граждан по центральному подразделу на 2019 г. </a:t>
            </a:r>
            <a:r>
              <a:rPr lang="hu-HU" sz="2400" dirty="0"/>
              <a:t>: </a:t>
            </a:r>
            <a:r>
              <a:rPr lang="ru-RU" sz="2400" dirty="0"/>
              <a:t>социальные взносы</a:t>
            </a:r>
            <a:endParaRPr lang="hu-HU" sz="2400" dirty="0"/>
          </a:p>
        </p:txBody>
      </p:sp>
      <p:graphicFrame>
        <p:nvGraphicFramePr>
          <p:cNvPr id="5" name="Diagram 4"/>
          <p:cNvGraphicFramePr/>
          <p:nvPr>
            <p:extLst>
              <p:ext uri="{D42A27DB-BD31-4B8C-83A1-F6EECF244321}">
                <p14:modId xmlns:p14="http://schemas.microsoft.com/office/powerpoint/2010/main" val="3512310674"/>
              </p:ext>
            </p:extLst>
          </p:nvPr>
        </p:nvGraphicFramePr>
        <p:xfrm>
          <a:off x="24044" y="692696"/>
          <a:ext cx="8928992" cy="5544617"/>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Egyenes összekötő 3"/>
          <p:cNvCxnSpPr/>
          <p:nvPr/>
        </p:nvCxnSpPr>
        <p:spPr>
          <a:xfrm>
            <a:off x="107504"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08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04056"/>
          </a:xfrm>
        </p:spPr>
        <p:txBody>
          <a:bodyPr>
            <a:normAutofit fontScale="90000"/>
          </a:bodyPr>
          <a:lstStyle/>
          <a:p>
            <a:r>
              <a:rPr lang="ru-RU" sz="2400" dirty="0"/>
              <a:t>Бюджет для граждан по центральному подразделу на 2019 г. </a:t>
            </a:r>
            <a:r>
              <a:rPr lang="hu-HU" sz="2400" dirty="0"/>
              <a:t>: </a:t>
            </a:r>
            <a:r>
              <a:rPr lang="ru-RU" sz="2400" dirty="0"/>
              <a:t>внутреннее развитие</a:t>
            </a:r>
            <a:endParaRPr lang="hu-HU" sz="2400" dirty="0"/>
          </a:p>
        </p:txBody>
      </p:sp>
      <p:graphicFrame>
        <p:nvGraphicFramePr>
          <p:cNvPr id="5" name="Diagram 4"/>
          <p:cNvGraphicFramePr/>
          <p:nvPr>
            <p:extLst>
              <p:ext uri="{D42A27DB-BD31-4B8C-83A1-F6EECF244321}">
                <p14:modId xmlns:p14="http://schemas.microsoft.com/office/powerpoint/2010/main" val="845393719"/>
              </p:ext>
            </p:extLst>
          </p:nvPr>
        </p:nvGraphicFramePr>
        <p:xfrm>
          <a:off x="107505" y="764704"/>
          <a:ext cx="8856984" cy="5472608"/>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Egyenes összekötő 3"/>
          <p:cNvCxnSpPr/>
          <p:nvPr/>
        </p:nvCxnSpPr>
        <p:spPr>
          <a:xfrm>
            <a:off x="107504"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05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432048"/>
          </a:xfrm>
        </p:spPr>
        <p:txBody>
          <a:bodyPr>
            <a:noAutofit/>
          </a:bodyPr>
          <a:lstStyle/>
          <a:p>
            <a:r>
              <a:rPr lang="ru-RU" sz="2400" dirty="0"/>
              <a:t>Бюджет для граждан по центральному подразделу на 2019г. </a:t>
            </a:r>
            <a:r>
              <a:rPr lang="hu-HU" sz="2400" dirty="0"/>
              <a:t>: </a:t>
            </a:r>
            <a:r>
              <a:rPr lang="ru-RU" sz="2400" dirty="0"/>
              <a:t>семейные налоговые льготы</a:t>
            </a:r>
            <a:endParaRPr lang="hu-HU" sz="2000"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5" name="Diagram 4"/>
          <p:cNvGraphicFramePr/>
          <p:nvPr>
            <p:extLst>
              <p:ext uri="{D42A27DB-BD31-4B8C-83A1-F6EECF244321}">
                <p14:modId xmlns:p14="http://schemas.microsoft.com/office/powerpoint/2010/main" val="1837418814"/>
              </p:ext>
            </p:extLst>
          </p:nvPr>
        </p:nvGraphicFramePr>
        <p:xfrm>
          <a:off x="107504" y="764704"/>
          <a:ext cx="9036495" cy="5400600"/>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Egyenes összekötő 3"/>
          <p:cNvCxnSpPr/>
          <p:nvPr/>
        </p:nvCxnSpPr>
        <p:spPr>
          <a:xfrm>
            <a:off x="107504" y="620688"/>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286000" y="3429000"/>
            <a:ext cx="4572000" cy="0"/>
          </a:xfrm>
          <a:prstGeom prst="rect">
            <a:avLst/>
          </a:prstGeom>
        </p:spPr>
        <p:txBody>
          <a:bodyPr/>
          <a:lstStyle/>
          <a:p>
            <a:endParaRPr lang="ru-RU" dirty="0"/>
          </a:p>
        </p:txBody>
      </p:sp>
    </p:spTree>
    <p:extLst>
      <p:ext uri="{BB962C8B-B14F-4D97-AF65-F5344CB8AC3E}">
        <p14:creationId xmlns:p14="http://schemas.microsoft.com/office/powerpoint/2010/main" val="323990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04056"/>
          </a:xfrm>
        </p:spPr>
        <p:txBody>
          <a:bodyPr>
            <a:normAutofit fontScale="90000"/>
          </a:bodyPr>
          <a:lstStyle/>
          <a:p>
            <a:r>
              <a:rPr lang="ru-RU" sz="2400" dirty="0"/>
              <a:t>Бюджет для граждан по центральному подразделу на 2019 г. </a:t>
            </a:r>
            <a:r>
              <a:rPr lang="hu-HU" sz="2400" dirty="0"/>
              <a:t>: </a:t>
            </a:r>
            <a:r>
              <a:rPr lang="ru-RU" sz="2400" dirty="0"/>
              <a:t>резервы</a:t>
            </a:r>
            <a:endParaRPr lang="hu-HU" sz="2000"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5" name="Diagram 4"/>
          <p:cNvGraphicFramePr/>
          <p:nvPr>
            <p:extLst>
              <p:ext uri="{D42A27DB-BD31-4B8C-83A1-F6EECF244321}">
                <p14:modId xmlns:p14="http://schemas.microsoft.com/office/powerpoint/2010/main" val="1618855700"/>
              </p:ext>
            </p:extLst>
          </p:nvPr>
        </p:nvGraphicFramePr>
        <p:xfrm>
          <a:off x="-1" y="692696"/>
          <a:ext cx="9036497" cy="5472608"/>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Egyenes összekötő 3"/>
          <p:cNvCxnSpPr/>
          <p:nvPr/>
        </p:nvCxnSpPr>
        <p:spPr>
          <a:xfrm>
            <a:off x="107504" y="620688"/>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90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04056"/>
          </a:xfrm>
        </p:spPr>
        <p:txBody>
          <a:bodyPr>
            <a:normAutofit/>
          </a:bodyPr>
          <a:lstStyle/>
          <a:p>
            <a:r>
              <a:rPr lang="ru-RU" sz="2400" dirty="0"/>
              <a:t>Роль Бюджетного Совета </a:t>
            </a:r>
            <a:endParaRPr lang="hu-HU" sz="2400" dirty="0">
              <a:latin typeface="Segoe UI" panose="020B0502040204020203" pitchFamily="34" charset="0"/>
              <a:ea typeface="Segoe UI" panose="020B0502040204020203" pitchFamily="34" charset="0"/>
              <a:cs typeface="Segoe UI" panose="020B0502040204020203" pitchFamily="34" charset="0"/>
            </a:endParaRPr>
          </a:p>
        </p:txBody>
      </p:sp>
      <p:cxnSp>
        <p:nvCxnSpPr>
          <p:cNvPr id="11" name="Egyenes összekötő 10"/>
          <p:cNvCxnSpPr/>
          <p:nvPr/>
        </p:nvCxnSpPr>
        <p:spPr>
          <a:xfrm>
            <a:off x="107504" y="620688"/>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artalom helye 2"/>
          <p:cNvSpPr>
            <a:spLocks noGrp="1"/>
          </p:cNvSpPr>
          <p:nvPr>
            <p:ph idx="1"/>
          </p:nvPr>
        </p:nvSpPr>
        <p:spPr>
          <a:xfrm>
            <a:off x="3491880" y="764704"/>
            <a:ext cx="5472608" cy="5256584"/>
          </a:xfrm>
        </p:spPr>
        <p:txBody>
          <a:bodyPr>
            <a:normAutofit/>
          </a:bodyPr>
          <a:lstStyle/>
          <a:p>
            <a:pPr marL="285750" indent="-285750" algn="just">
              <a:spcBef>
                <a:spcPts val="600"/>
              </a:spcBef>
              <a:spcAft>
                <a:spcPts val="600"/>
              </a:spcAft>
              <a:buFont typeface="Wingdings" panose="05000000000000000000" pitchFamily="2" charset="2"/>
              <a:buChar char="ü"/>
            </a:pPr>
            <a:r>
              <a:rPr lang="ru-RU" sz="1600" dirty="0">
                <a:latin typeface="Segoe UI" panose="020B0502040204020203" pitchFamily="34" charset="0"/>
                <a:ea typeface="Segoe UI" panose="020B0502040204020203" pitchFamily="34" charset="0"/>
                <a:cs typeface="Segoe UI" panose="020B0502040204020203" pitchFamily="34" charset="0"/>
              </a:rPr>
              <a:t>Делает замечания по поводу планирования и исполнения бюджета, использования государственных средств и состояния госфинансов </a:t>
            </a:r>
            <a:endParaRPr lang="hu-HU" sz="1600" dirty="0">
              <a:latin typeface="Segoe UI" panose="020B0502040204020203" pitchFamily="34" charset="0"/>
              <a:ea typeface="Segoe UI" panose="020B0502040204020203" pitchFamily="34" charset="0"/>
              <a:cs typeface="Segoe UI" panose="020B0502040204020203" pitchFamily="34" charset="0"/>
            </a:endParaRPr>
          </a:p>
          <a:p>
            <a:pPr marL="285750" indent="-285750" algn="just">
              <a:spcBef>
                <a:spcPts val="600"/>
              </a:spcBef>
              <a:spcAft>
                <a:spcPts val="600"/>
              </a:spcAft>
              <a:buFont typeface="Wingdings" panose="05000000000000000000" pitchFamily="2" charset="2"/>
              <a:buChar char="ü"/>
            </a:pPr>
            <a:r>
              <a:rPr lang="ru-RU" sz="1600" dirty="0">
                <a:latin typeface="Segoe UI" panose="020B0502040204020203" pitchFamily="34" charset="0"/>
                <a:ea typeface="Segoe UI" panose="020B0502040204020203" pitchFamily="34" charset="0"/>
                <a:cs typeface="Segoe UI" panose="020B0502040204020203" pitchFamily="34" charset="0"/>
              </a:rPr>
              <a:t>Делает замечания </a:t>
            </a:r>
            <a:r>
              <a:rPr lang="ru-RU" sz="1600" b="1" dirty="0">
                <a:latin typeface="Segoe UI" panose="020B0502040204020203" pitchFamily="34" charset="0"/>
                <a:ea typeface="Segoe UI" panose="020B0502040204020203" pitchFamily="34" charset="0"/>
                <a:cs typeface="Segoe UI" panose="020B0502040204020203" pitchFamily="34" charset="0"/>
              </a:rPr>
              <a:t>по всем вопросам, </a:t>
            </a:r>
            <a:r>
              <a:rPr lang="ru-RU" sz="1600" dirty="0">
                <a:latin typeface="Segoe UI" panose="020B0502040204020203" pitchFamily="34" charset="0"/>
                <a:ea typeface="Segoe UI" panose="020B0502040204020203" pitchFamily="34" charset="0"/>
                <a:cs typeface="Segoe UI" panose="020B0502040204020203" pitchFamily="34" charset="0"/>
              </a:rPr>
              <a:t>относящимся к планированию и исполнению бюджета, или к использованию государственных средств </a:t>
            </a:r>
            <a:endParaRPr lang="en-US" sz="1600" dirty="0">
              <a:latin typeface="Segoe UI" panose="020B0502040204020203" pitchFamily="34" charset="0"/>
              <a:ea typeface="Segoe UI" panose="020B0502040204020203" pitchFamily="34" charset="0"/>
              <a:cs typeface="Segoe UI" panose="020B0502040204020203" pitchFamily="34" charset="0"/>
            </a:endParaRPr>
          </a:p>
          <a:p>
            <a:pPr marL="285750" indent="-285750" algn="just">
              <a:spcBef>
                <a:spcPts val="600"/>
              </a:spcBef>
              <a:spcAft>
                <a:spcPts val="600"/>
              </a:spcAft>
              <a:buFont typeface="Wingdings" panose="05000000000000000000" pitchFamily="2" charset="2"/>
              <a:buChar char="ü"/>
            </a:pPr>
            <a:r>
              <a:rPr lang="ru-RU" sz="1600" dirty="0">
                <a:latin typeface="Segoe UI" panose="020B0502040204020203" pitchFamily="34" charset="0"/>
                <a:ea typeface="Segoe UI" panose="020B0502040204020203" pitchFamily="34" charset="0"/>
                <a:cs typeface="Segoe UI" panose="020B0502040204020203" pitchFamily="34" charset="0"/>
              </a:rPr>
              <a:t>Оценивает состояние бюджета и его исполнения, а также ситуацию с государственным долгом</a:t>
            </a:r>
            <a:endParaRPr lang="hu-HU" sz="1600" dirty="0">
              <a:latin typeface="Segoe UI" panose="020B0502040204020203" pitchFamily="34" charset="0"/>
              <a:ea typeface="Segoe UI" panose="020B0502040204020203" pitchFamily="34" charset="0"/>
              <a:cs typeface="Segoe UI" panose="020B0502040204020203" pitchFamily="34" charset="0"/>
            </a:endParaRPr>
          </a:p>
          <a:p>
            <a:pPr marL="285750" indent="-285750" algn="just">
              <a:spcBef>
                <a:spcPts val="600"/>
              </a:spcBef>
              <a:spcAft>
                <a:spcPts val="600"/>
              </a:spcAft>
              <a:buFont typeface="Wingdings" panose="05000000000000000000" pitchFamily="2" charset="2"/>
              <a:buChar char="ü"/>
            </a:pPr>
            <a:r>
              <a:rPr lang="ru-RU" sz="1600" dirty="0">
                <a:latin typeface="Segoe UI" panose="020B0502040204020203" pitchFamily="34" charset="0"/>
                <a:ea typeface="Segoe UI" panose="020B0502040204020203" pitchFamily="34" charset="0"/>
                <a:cs typeface="Segoe UI" panose="020B0502040204020203" pitchFamily="34" charset="0"/>
              </a:rPr>
              <a:t>Поддерживает законодательную работу Парламента</a:t>
            </a:r>
            <a:endParaRPr lang="hu-HU" sz="1600" dirty="0">
              <a:latin typeface="Segoe UI" panose="020B0502040204020203" pitchFamily="34" charset="0"/>
              <a:ea typeface="Segoe UI" panose="020B0502040204020203" pitchFamily="34" charset="0"/>
              <a:cs typeface="Segoe UI" panose="020B0502040204020203" pitchFamily="34" charset="0"/>
            </a:endParaRPr>
          </a:p>
          <a:p>
            <a:pPr marL="285750" indent="-285750" algn="just">
              <a:spcBef>
                <a:spcPts val="600"/>
              </a:spcBef>
              <a:spcAft>
                <a:spcPts val="600"/>
              </a:spcAft>
              <a:buFont typeface="Wingdings" panose="05000000000000000000" pitchFamily="2" charset="2"/>
              <a:buChar char="ü"/>
            </a:pPr>
            <a:r>
              <a:rPr lang="ru-RU" sz="1600" b="1" dirty="0">
                <a:latin typeface="Segoe UI" panose="020B0502040204020203" pitchFamily="34" charset="0"/>
                <a:ea typeface="Segoe UI" panose="020B0502040204020203" pitchFamily="34" charset="0"/>
                <a:cs typeface="Segoe UI" panose="020B0502040204020203" pitchFamily="34" charset="0"/>
              </a:rPr>
              <a:t>Принятие Закона о бюджете возможно только при согласии Бюджетного совета, поэтому он обладает правом вето на законы о бюджете</a:t>
            </a:r>
            <a:endParaRPr lang="en-US" sz="1600" b="1" dirty="0">
              <a:latin typeface="Segoe UI" panose="020B0502040204020203" pitchFamily="34" charset="0"/>
              <a:ea typeface="Segoe UI" panose="020B0502040204020203" pitchFamily="34" charset="0"/>
              <a:cs typeface="Segoe UI" panose="020B0502040204020203" pitchFamily="34" charset="0"/>
            </a:endParaRPr>
          </a:p>
          <a:p>
            <a:pPr marL="285750" indent="-285750" algn="just">
              <a:spcBef>
                <a:spcPts val="600"/>
              </a:spcBef>
              <a:spcAft>
                <a:spcPts val="600"/>
              </a:spcAft>
              <a:buFont typeface="Wingdings" panose="05000000000000000000" pitchFamily="2" charset="2"/>
              <a:buChar char="ü"/>
            </a:pPr>
            <a:r>
              <a:rPr lang="ru-RU" sz="1600" dirty="0">
                <a:latin typeface="Segoe UI" panose="020B0502040204020203" pitchFamily="34" charset="0"/>
                <a:ea typeface="Segoe UI" panose="020B0502040204020203" pitchFamily="34" charset="0"/>
                <a:cs typeface="Segoe UI" panose="020B0502040204020203" pitchFamily="34" charset="0"/>
              </a:rPr>
              <a:t>Президент государства может распустить парламент, если он не примет закон о бюджете до конца марта (по любой причине), поэтому важно уложиться в отведенное время для получения заключения Бюджетного совета </a:t>
            </a:r>
            <a:r>
              <a:rPr lang="en-US" sz="1600" dirty="0">
                <a:latin typeface="Segoe UI" panose="020B0502040204020203" pitchFamily="34" charset="0"/>
                <a:ea typeface="Segoe UI" panose="020B0502040204020203" pitchFamily="34" charset="0"/>
                <a:cs typeface="Segoe UI" panose="020B0502040204020203" pitchFamily="34" charset="0"/>
              </a:rPr>
              <a:t>(</a:t>
            </a:r>
            <a:r>
              <a:rPr lang="ru-RU" sz="1600" dirty="0">
                <a:latin typeface="Segoe UI" panose="020B0502040204020203" pitchFamily="34" charset="0"/>
                <a:ea typeface="Segoe UI" panose="020B0502040204020203" pitchFamily="34" charset="0"/>
                <a:cs typeface="Segoe UI" panose="020B0502040204020203" pitchFamily="34" charset="0"/>
              </a:rPr>
              <a:t>для утверждения достаточно голосов двух из трёх членов Совета</a:t>
            </a:r>
            <a:r>
              <a:rPr lang="en-US" sz="1600" dirty="0">
                <a:latin typeface="Segoe UI" panose="020B0502040204020203" pitchFamily="34" charset="0"/>
                <a:ea typeface="Segoe UI" panose="020B0502040204020203" pitchFamily="34" charset="0"/>
                <a:cs typeface="Segoe UI" panose="020B0502040204020203" pitchFamily="34" charset="0"/>
              </a:rPr>
              <a:t>) </a:t>
            </a:r>
            <a:endParaRPr lang="hu-HU" sz="1600" dirty="0">
              <a:latin typeface="Segoe UI" panose="020B0502040204020203" pitchFamily="34" charset="0"/>
              <a:ea typeface="Segoe UI" panose="020B0502040204020203" pitchFamily="34" charset="0"/>
              <a:cs typeface="Segoe UI" panose="020B0502040204020203" pitchFamily="34" charset="0"/>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00808"/>
            <a:ext cx="2664296"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313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04056"/>
          </a:xfrm>
        </p:spPr>
        <p:txBody>
          <a:bodyPr>
            <a:normAutofit/>
          </a:bodyPr>
          <a:lstStyle/>
          <a:p>
            <a:r>
              <a:rPr lang="ru-RU" sz="2400" dirty="0"/>
              <a:t>Заключение Бюджетного совета о законопроекте</a:t>
            </a:r>
            <a:endParaRPr lang="hu-HU" sz="2400" dirty="0">
              <a:latin typeface="Segoe UI" panose="020B0502040204020203" pitchFamily="34" charset="0"/>
              <a:ea typeface="Segoe UI" panose="020B0502040204020203" pitchFamily="34" charset="0"/>
              <a:cs typeface="Segoe UI" panose="020B0502040204020203" pitchFamily="34" charset="0"/>
            </a:endParaRPr>
          </a:p>
        </p:txBody>
      </p:sp>
      <p:cxnSp>
        <p:nvCxnSpPr>
          <p:cNvPr id="11" name="Egyenes összekötő 10"/>
          <p:cNvCxnSpPr/>
          <p:nvPr/>
        </p:nvCxnSpPr>
        <p:spPr>
          <a:xfrm>
            <a:off x="107504" y="620688"/>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Szövegdoboz 6"/>
          <p:cNvSpPr txBox="1"/>
          <p:nvPr/>
        </p:nvSpPr>
        <p:spPr>
          <a:xfrm>
            <a:off x="3707904" y="816964"/>
            <a:ext cx="5112127" cy="4770537"/>
          </a:xfrm>
          <a:prstGeom prst="rect">
            <a:avLst/>
          </a:prstGeom>
          <a:noFill/>
        </p:spPr>
        <p:txBody>
          <a:bodyPr wrap="square" rtlCol="0">
            <a:spAutoFit/>
          </a:bodyPr>
          <a:lstStyle/>
          <a:p>
            <a:pPr marL="285750" indent="-285750">
              <a:buFont typeface="Arial" panose="020B0604020202020204" pitchFamily="34" charset="0"/>
              <a:buChar char="•"/>
            </a:pPr>
            <a:r>
              <a:rPr lang="hu-HU" sz="1600" dirty="0">
                <a:solidFill>
                  <a:prstClr val="black"/>
                </a:solidFill>
                <a:latin typeface="+mn-lt"/>
              </a:rPr>
              <a:t>13 </a:t>
            </a:r>
            <a:r>
              <a:rPr lang="ru-RU" sz="1600" dirty="0">
                <a:solidFill>
                  <a:prstClr val="black"/>
                </a:solidFill>
                <a:latin typeface="+mn-lt"/>
              </a:rPr>
              <a:t>страниц</a:t>
            </a:r>
            <a:endParaRPr lang="hu-HU" sz="1600" dirty="0">
              <a:solidFill>
                <a:prstClr val="black"/>
              </a:solidFill>
              <a:latin typeface="+mn-lt"/>
            </a:endParaRPr>
          </a:p>
          <a:p>
            <a:pPr marL="285750" indent="-285750">
              <a:buFont typeface="Arial" panose="020B0604020202020204" pitchFamily="34" charset="0"/>
              <a:buChar char="•"/>
            </a:pPr>
            <a:r>
              <a:rPr lang="ru-RU" sz="1600" dirty="0">
                <a:solidFill>
                  <a:prstClr val="black"/>
                </a:solidFill>
                <a:latin typeface="+mn-lt"/>
              </a:rPr>
              <a:t>Содержание</a:t>
            </a:r>
            <a:r>
              <a:rPr lang="hu-HU" sz="1600" dirty="0">
                <a:solidFill>
                  <a:prstClr val="black"/>
                </a:solidFill>
                <a:latin typeface="+mn-lt"/>
              </a:rPr>
              <a:t>:</a:t>
            </a:r>
          </a:p>
          <a:p>
            <a:pPr marL="857250" lvl="1" indent="-400050">
              <a:buFont typeface="+mj-lt"/>
              <a:buAutoNum type="romanUcPeriod"/>
            </a:pPr>
            <a:r>
              <a:rPr lang="ru-RU" sz="1600" dirty="0">
                <a:solidFill>
                  <a:prstClr val="black"/>
                </a:solidFill>
                <a:latin typeface="+mn-lt"/>
              </a:rPr>
              <a:t>Предварительная информация, правовые основы и публичность подготовки Заключения</a:t>
            </a:r>
            <a:endParaRPr lang="hu-HU" sz="1600" dirty="0">
              <a:solidFill>
                <a:prstClr val="black"/>
              </a:solidFill>
              <a:latin typeface="+mn-lt"/>
            </a:endParaRPr>
          </a:p>
          <a:p>
            <a:pPr marL="857250" lvl="1" indent="-400050">
              <a:buFont typeface="+mj-lt"/>
              <a:buAutoNum type="romanUcPeriod"/>
            </a:pPr>
            <a:r>
              <a:rPr lang="ru-RU" sz="1600" dirty="0">
                <a:solidFill>
                  <a:prstClr val="black"/>
                </a:solidFill>
                <a:latin typeface="+mn-lt"/>
              </a:rPr>
              <a:t>Решение Совета</a:t>
            </a:r>
            <a:endParaRPr lang="hu-HU" sz="1600" dirty="0">
              <a:solidFill>
                <a:prstClr val="black"/>
              </a:solidFill>
              <a:latin typeface="+mn-lt"/>
            </a:endParaRPr>
          </a:p>
          <a:p>
            <a:pPr marL="857250" lvl="1" indent="-400050">
              <a:buFont typeface="+mj-lt"/>
              <a:buAutoNum type="romanUcPeriod"/>
            </a:pPr>
            <a:r>
              <a:rPr lang="ru-RU" sz="1600" dirty="0">
                <a:solidFill>
                  <a:prstClr val="black"/>
                </a:solidFill>
                <a:latin typeface="+mn-lt"/>
              </a:rPr>
              <a:t>Аргументация </a:t>
            </a:r>
            <a:r>
              <a:rPr lang="hu-HU" sz="1600" dirty="0">
                <a:solidFill>
                  <a:prstClr val="black"/>
                </a:solidFill>
                <a:latin typeface="+mn-lt"/>
              </a:rPr>
              <a:t> </a:t>
            </a:r>
          </a:p>
          <a:p>
            <a:pPr marL="1314450" lvl="2" indent="-400050">
              <a:buFont typeface="Courier New" panose="02070309020205020404" pitchFamily="49" charset="0"/>
              <a:buChar char="o"/>
            </a:pPr>
            <a:r>
              <a:rPr lang="ru-RU" sz="1600" dirty="0">
                <a:solidFill>
                  <a:prstClr val="black"/>
                </a:solidFill>
              </a:rPr>
              <a:t>Достоверн</a:t>
            </a:r>
            <a:r>
              <a:rPr lang="ru-RU" sz="1600" dirty="0">
                <a:solidFill>
                  <a:prstClr val="black"/>
                </a:solidFill>
                <a:latin typeface="+mn-lt"/>
              </a:rPr>
              <a:t>ость законопроекта</a:t>
            </a:r>
            <a:endParaRPr lang="hu-HU" sz="1600" dirty="0">
              <a:solidFill>
                <a:prstClr val="black"/>
              </a:solidFill>
              <a:latin typeface="+mn-lt"/>
            </a:endParaRPr>
          </a:p>
          <a:p>
            <a:pPr marL="1314450" lvl="2" indent="-400050">
              <a:buFont typeface="Courier New" panose="02070309020205020404" pitchFamily="49" charset="0"/>
              <a:buChar char="o"/>
            </a:pPr>
            <a:r>
              <a:rPr lang="ru-RU" sz="1600" dirty="0">
                <a:solidFill>
                  <a:prstClr val="black"/>
                </a:solidFill>
                <a:latin typeface="+mn-lt"/>
              </a:rPr>
              <a:t>Ожидаемая реализация бюджета 2015 и 2016 гг.</a:t>
            </a:r>
            <a:endParaRPr lang="hu-HU" sz="1600" dirty="0">
              <a:solidFill>
                <a:prstClr val="black"/>
              </a:solidFill>
              <a:latin typeface="+mn-lt"/>
            </a:endParaRPr>
          </a:p>
          <a:p>
            <a:pPr marL="1314450" lvl="2" indent="-400050">
              <a:buFont typeface="Courier New" panose="02070309020205020404" pitchFamily="49" charset="0"/>
              <a:buChar char="o"/>
            </a:pPr>
            <a:r>
              <a:rPr lang="ru-RU" sz="1600" dirty="0">
                <a:solidFill>
                  <a:prstClr val="black"/>
                </a:solidFill>
                <a:latin typeface="+mn-lt"/>
              </a:rPr>
              <a:t>Оценка целей и условий бюджета 2017 г. </a:t>
            </a:r>
            <a:endParaRPr lang="hu-HU" sz="1600" dirty="0">
              <a:solidFill>
                <a:prstClr val="black"/>
              </a:solidFill>
              <a:latin typeface="+mn-lt"/>
            </a:endParaRPr>
          </a:p>
          <a:p>
            <a:pPr marL="1771650" lvl="3" indent="-400050">
              <a:buFont typeface="Wingdings" panose="05000000000000000000" pitchFamily="2" charset="2"/>
              <a:buChar char="§"/>
            </a:pPr>
            <a:r>
              <a:rPr lang="ru-RU" sz="1600" dirty="0">
                <a:solidFill>
                  <a:prstClr val="black"/>
                </a:solidFill>
                <a:latin typeface="+mn-lt"/>
              </a:rPr>
              <a:t>Ожидаемые макроэкономические показатели</a:t>
            </a:r>
            <a:r>
              <a:rPr lang="hu-HU" sz="1600" dirty="0">
                <a:solidFill>
                  <a:prstClr val="black"/>
                </a:solidFill>
                <a:latin typeface="+mn-lt"/>
              </a:rPr>
              <a:t> </a:t>
            </a:r>
          </a:p>
          <a:p>
            <a:pPr marL="1771650" lvl="3" indent="-400050">
              <a:buFont typeface="Wingdings" panose="05000000000000000000" pitchFamily="2" charset="2"/>
              <a:buChar char="§"/>
            </a:pPr>
            <a:r>
              <a:rPr lang="ru-RU" sz="1600">
                <a:solidFill>
                  <a:prstClr val="black"/>
                </a:solidFill>
                <a:latin typeface="+mn-lt"/>
              </a:rPr>
              <a:t>Доходы</a:t>
            </a:r>
            <a:r>
              <a:rPr lang="en-US" sz="1600">
                <a:solidFill>
                  <a:prstClr val="black"/>
                </a:solidFill>
                <a:latin typeface="+mn-lt"/>
              </a:rPr>
              <a:t> </a:t>
            </a:r>
            <a:r>
              <a:rPr lang="ru-RU" sz="1600">
                <a:solidFill>
                  <a:prstClr val="black"/>
                </a:solidFill>
                <a:latin typeface="+mn-lt"/>
              </a:rPr>
              <a:t>и расходы</a:t>
            </a:r>
            <a:r>
              <a:rPr lang="en-US" sz="1600">
                <a:solidFill>
                  <a:prstClr val="black"/>
                </a:solidFill>
                <a:latin typeface="+mn-lt"/>
              </a:rPr>
              <a:t> </a:t>
            </a:r>
            <a:r>
              <a:rPr lang="ru-RU" sz="1600" dirty="0">
                <a:solidFill>
                  <a:prstClr val="black"/>
                </a:solidFill>
                <a:latin typeface="+mn-lt"/>
              </a:rPr>
              <a:t>центрального бюджета</a:t>
            </a:r>
            <a:endParaRPr lang="hu-HU" sz="1600" dirty="0">
              <a:solidFill>
                <a:prstClr val="black"/>
              </a:solidFill>
              <a:latin typeface="+mn-lt"/>
            </a:endParaRPr>
          </a:p>
          <a:p>
            <a:pPr marL="1771650" lvl="3" indent="-400050">
              <a:buFont typeface="Wingdings" panose="05000000000000000000" pitchFamily="2" charset="2"/>
              <a:buChar char="§"/>
            </a:pPr>
            <a:r>
              <a:rPr lang="ru-RU" sz="1600" dirty="0">
                <a:solidFill>
                  <a:prstClr val="black"/>
                </a:solidFill>
                <a:latin typeface="+mn-lt"/>
              </a:rPr>
              <a:t>Государственный финансовый дефицит</a:t>
            </a:r>
            <a:endParaRPr lang="hu-HU" sz="1600" dirty="0">
              <a:solidFill>
                <a:prstClr val="black"/>
              </a:solidFill>
              <a:latin typeface="+mn-lt"/>
            </a:endParaRPr>
          </a:p>
          <a:p>
            <a:pPr marL="1771650" lvl="3" indent="-400050">
              <a:buFont typeface="Wingdings" panose="05000000000000000000" pitchFamily="2" charset="2"/>
              <a:buChar char="§"/>
            </a:pPr>
            <a:r>
              <a:rPr lang="ru-RU" sz="1600" dirty="0">
                <a:solidFill>
                  <a:prstClr val="black"/>
                </a:solidFill>
                <a:latin typeface="+mn-lt"/>
              </a:rPr>
              <a:t>Государственный/правительствен-</a:t>
            </a:r>
            <a:r>
              <a:rPr lang="ru-RU" sz="1600" dirty="0" err="1">
                <a:solidFill>
                  <a:prstClr val="black"/>
                </a:solidFill>
                <a:latin typeface="+mn-lt"/>
              </a:rPr>
              <a:t>ный</a:t>
            </a:r>
            <a:r>
              <a:rPr lang="ru-RU" sz="1600" dirty="0">
                <a:solidFill>
                  <a:prstClr val="black"/>
                </a:solidFill>
                <a:latin typeface="+mn-lt"/>
              </a:rPr>
              <a:t> долг</a:t>
            </a:r>
            <a:endParaRPr lang="hu-HU" sz="1600" dirty="0">
              <a:solidFill>
                <a:prstClr val="black"/>
              </a:solidFill>
              <a:latin typeface="+mn-lt"/>
            </a:endParaRPr>
          </a:p>
          <a:p>
            <a:pPr marL="1314450" lvl="2" indent="-400050">
              <a:buFont typeface="Courier New" panose="02070309020205020404" pitchFamily="49" charset="0"/>
              <a:buChar char="o"/>
            </a:pPr>
            <a:r>
              <a:rPr lang="ru-RU" sz="1600" dirty="0">
                <a:solidFill>
                  <a:prstClr val="black"/>
                </a:solidFill>
                <a:latin typeface="+mn-lt"/>
              </a:rPr>
              <a:t>Прочее </a:t>
            </a:r>
            <a:endParaRPr lang="hu-HU" sz="1600" dirty="0">
              <a:solidFill>
                <a:prstClr val="black"/>
              </a:solidFill>
              <a:latin typeface="+mn-lt"/>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486"/>
          <a:stretch/>
        </p:blipFill>
        <p:spPr bwMode="auto">
          <a:xfrm>
            <a:off x="179512" y="965644"/>
            <a:ext cx="3456384" cy="462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030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432048"/>
          </a:xfrm>
        </p:spPr>
        <p:txBody>
          <a:bodyPr>
            <a:normAutofit fontScale="90000"/>
          </a:bodyPr>
          <a:lstStyle/>
          <a:p>
            <a:r>
              <a:rPr lang="ru-RU" sz="2400" dirty="0"/>
              <a:t>Подсистемы государственного управления</a:t>
            </a:r>
            <a:endParaRPr lang="hu-HU" sz="2400"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5" name="Diagram 4"/>
          <p:cNvGraphicFramePr/>
          <p:nvPr>
            <p:extLst>
              <p:ext uri="{D42A27DB-BD31-4B8C-83A1-F6EECF244321}">
                <p14:modId xmlns:p14="http://schemas.microsoft.com/office/powerpoint/2010/main" val="3291261691"/>
              </p:ext>
            </p:extLst>
          </p:nvPr>
        </p:nvGraphicFramePr>
        <p:xfrm>
          <a:off x="323528" y="908720"/>
          <a:ext cx="8496944"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Egyenes összekötő 3"/>
          <p:cNvCxnSpPr/>
          <p:nvPr/>
        </p:nvCxnSpPr>
        <p:spPr>
          <a:xfrm>
            <a:off x="107504" y="764704"/>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50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76064"/>
          </a:xfrm>
        </p:spPr>
        <p:txBody>
          <a:bodyPr>
            <a:normAutofit/>
          </a:bodyPr>
          <a:lstStyle/>
          <a:p>
            <a:r>
              <a:rPr lang="ru-RU" sz="2400" dirty="0"/>
              <a:t>Независимые бюджетные организации (НБО)</a:t>
            </a:r>
            <a:endParaRPr lang="hu-HU" sz="2400"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4" name="Táblázat 3"/>
          <p:cNvGraphicFramePr>
            <a:graphicFrameLocks noGrp="1"/>
          </p:cNvGraphicFramePr>
          <p:nvPr>
            <p:extLst>
              <p:ext uri="{D42A27DB-BD31-4B8C-83A1-F6EECF244321}">
                <p14:modId xmlns:p14="http://schemas.microsoft.com/office/powerpoint/2010/main" val="1214676266"/>
              </p:ext>
            </p:extLst>
          </p:nvPr>
        </p:nvGraphicFramePr>
        <p:xfrm>
          <a:off x="179511" y="908723"/>
          <a:ext cx="8784975" cy="5081966"/>
        </p:xfrm>
        <a:graphic>
          <a:graphicData uri="http://schemas.openxmlformats.org/drawingml/2006/table">
            <a:tbl>
              <a:tblPr/>
              <a:tblGrid>
                <a:gridCol w="2423441">
                  <a:extLst>
                    <a:ext uri="{9D8B030D-6E8A-4147-A177-3AD203B41FA5}">
                      <a16:colId xmlns:a16="http://schemas.microsoft.com/office/drawing/2014/main" val="20000"/>
                    </a:ext>
                  </a:extLst>
                </a:gridCol>
                <a:gridCol w="3938092">
                  <a:extLst>
                    <a:ext uri="{9D8B030D-6E8A-4147-A177-3AD203B41FA5}">
                      <a16:colId xmlns:a16="http://schemas.microsoft.com/office/drawing/2014/main" val="20001"/>
                    </a:ext>
                  </a:extLst>
                </a:gridCol>
                <a:gridCol w="1211721">
                  <a:extLst>
                    <a:ext uri="{9D8B030D-6E8A-4147-A177-3AD203B41FA5}">
                      <a16:colId xmlns:a16="http://schemas.microsoft.com/office/drawing/2014/main" val="20002"/>
                    </a:ext>
                  </a:extLst>
                </a:gridCol>
                <a:gridCol w="1211721">
                  <a:extLst>
                    <a:ext uri="{9D8B030D-6E8A-4147-A177-3AD203B41FA5}">
                      <a16:colId xmlns:a16="http://schemas.microsoft.com/office/drawing/2014/main" val="20003"/>
                    </a:ext>
                  </a:extLst>
                </a:gridCol>
              </a:tblGrid>
              <a:tr h="322832">
                <a:tc>
                  <a:txBody>
                    <a:bodyPr/>
                    <a:lstStyle/>
                    <a:p>
                      <a:pPr algn="l" fontAlgn="b"/>
                      <a:endParaRPr lang="hu-HU" sz="14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hu-HU" sz="1400" b="1"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b"/>
                      <a:r>
                        <a:rPr lang="hu-HU" sz="1400" b="1"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EU*</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b"/>
                      <a:r>
                        <a:rPr lang="hu-HU" sz="1400" b="1"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HU</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0"/>
                  </a:ext>
                </a:extLst>
              </a:tr>
              <a:tr h="307461">
                <a:tc rowSpan="6">
                  <a:txBody>
                    <a:bodyPr/>
                    <a:lstStyle/>
                    <a:p>
                      <a:pPr algn="ctr" fontAlgn="ctr"/>
                      <a:r>
                        <a:rPr lang="ru-RU" sz="1400" b="1" i="0" u="none" strike="noStrike" noProof="0"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Правило налогово-бюджетной политики</a:t>
                      </a:r>
                      <a:endParaRPr lang="en-US" sz="1400" b="1" i="0" u="none" strike="noStrike" noProof="0"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l" fontAlgn="b"/>
                      <a:r>
                        <a:rPr lang="ru-RU" sz="1400" b="0" i="0" u="none" strike="noStrike" noProof="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Лимит дефицита</a:t>
                      </a:r>
                      <a:endParaRPr lang="en-US" sz="1400" b="0" i="0" u="none" strike="noStrike" noProof="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hu-HU" sz="14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hu-HU"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07461">
                <a:tc vMerge="1">
                  <a:txBody>
                    <a:bodyPr/>
                    <a:lstStyle/>
                    <a:p>
                      <a:endParaRPr lang="hu-HU"/>
                    </a:p>
                  </a:txBody>
                  <a:tcPr/>
                </a:tc>
                <a:tc>
                  <a:txBody>
                    <a:bodyPr/>
                    <a:lstStyle/>
                    <a:p>
                      <a:pPr algn="l" fontAlgn="b"/>
                      <a:r>
                        <a:rPr lang="ru-RU" sz="1400" b="0" i="0" u="none" strike="noStrike" noProof="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Стабилизационный фонд</a:t>
                      </a:r>
                      <a:endParaRPr lang="en-US" sz="1400" b="0" i="0" u="none" strike="noStrike" noProof="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hu-HU" sz="14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3</a:t>
                      </a:r>
                    </a:p>
                  </a:txBody>
                  <a:tcPr marL="9525" marR="9525" marT="9525" marB="0" anchor="ctr">
                    <a:lnL>
                      <a:noFill/>
                    </a:lnL>
                    <a:lnR>
                      <a:noFill/>
                    </a:lnR>
                    <a:lnT>
                      <a:noFill/>
                    </a:lnT>
                    <a:lnB>
                      <a:noFill/>
                    </a:lnB>
                  </a:tcPr>
                </a:tc>
                <a:tc>
                  <a:txBody>
                    <a:bodyPr/>
                    <a:lstStyle/>
                    <a:p>
                      <a:pPr algn="ctr" fontAlgn="b"/>
                      <a:r>
                        <a:rPr lang="hu-HU"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307461">
                <a:tc vMerge="1">
                  <a:txBody>
                    <a:bodyPr/>
                    <a:lstStyle/>
                    <a:p>
                      <a:endParaRPr lang="hu-HU"/>
                    </a:p>
                  </a:txBody>
                  <a:tcPr/>
                </a:tc>
                <a:tc>
                  <a:txBody>
                    <a:bodyPr/>
                    <a:lstStyle/>
                    <a:p>
                      <a:pPr algn="l" fontAlgn="b"/>
                      <a:r>
                        <a:rPr lang="ru-RU" sz="1400" b="0" i="0" u="none" strike="noStrike" noProof="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Лимит основных расходов</a:t>
                      </a:r>
                      <a:endParaRPr lang="en-US" sz="1400" b="0" i="0" u="none" strike="noStrike" noProof="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hu-HU" sz="14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a:t>
                      </a:r>
                    </a:p>
                  </a:txBody>
                  <a:tcPr marL="9525" marR="9525" marT="9525" marB="0" anchor="ctr">
                    <a:lnL>
                      <a:noFill/>
                    </a:lnL>
                    <a:lnR>
                      <a:noFill/>
                    </a:lnR>
                    <a:lnT>
                      <a:noFill/>
                    </a:lnT>
                    <a:lnB>
                      <a:noFill/>
                    </a:lnB>
                  </a:tcPr>
                </a:tc>
                <a:tc>
                  <a:txBody>
                    <a:bodyPr/>
                    <a:lstStyle/>
                    <a:p>
                      <a:pPr algn="ctr" fontAlgn="b"/>
                      <a:r>
                        <a:rPr lang="hu-HU"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307461">
                <a:tc vMerge="1">
                  <a:txBody>
                    <a:bodyPr/>
                    <a:lstStyle/>
                    <a:p>
                      <a:endParaRPr lang="hu-HU"/>
                    </a:p>
                  </a:txBody>
                  <a:tcPr/>
                </a:tc>
                <a:tc>
                  <a:txBody>
                    <a:bodyPr/>
                    <a:lstStyle/>
                    <a:p>
                      <a:pPr algn="l" fontAlgn="b"/>
                      <a:r>
                        <a:rPr lang="ru-RU" sz="1400" b="0" i="0" u="none" strike="noStrike" noProof="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Общее сальдо</a:t>
                      </a:r>
                      <a:endParaRPr lang="en-US" sz="1400" b="0" i="0" u="none" strike="noStrike" noProof="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hu-HU" sz="14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20</a:t>
                      </a:r>
                    </a:p>
                  </a:txBody>
                  <a:tcPr marL="9525" marR="9525" marT="9525" marB="0" anchor="ctr">
                    <a:lnL>
                      <a:noFill/>
                    </a:lnL>
                    <a:lnR>
                      <a:noFill/>
                    </a:lnR>
                    <a:lnT>
                      <a:noFill/>
                    </a:lnT>
                    <a:lnB>
                      <a:noFill/>
                    </a:lnB>
                  </a:tcPr>
                </a:tc>
                <a:tc>
                  <a:txBody>
                    <a:bodyPr/>
                    <a:lstStyle/>
                    <a:p>
                      <a:pPr algn="ctr" fontAlgn="b"/>
                      <a:r>
                        <a:rPr lang="hu-HU" sz="14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X</a:t>
                      </a:r>
                      <a:r>
                        <a:rPr lang="hu-HU"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307461">
                <a:tc vMerge="1">
                  <a:txBody>
                    <a:bodyPr/>
                    <a:lstStyle/>
                    <a:p>
                      <a:endParaRPr lang="hu-HU"/>
                    </a:p>
                  </a:txBody>
                  <a:tcPr/>
                </a:tc>
                <a:tc>
                  <a:txBody>
                    <a:bodyPr/>
                    <a:lstStyle/>
                    <a:p>
                      <a:pPr algn="l" fontAlgn="b"/>
                      <a:r>
                        <a:rPr lang="ru-RU" sz="1400" b="0" i="0" u="none" strike="noStrike" noProof="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Лимит долга</a:t>
                      </a:r>
                      <a:endParaRPr lang="en-US" sz="1400" b="0" i="0" u="none" strike="noStrike" noProof="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hu-HU" sz="140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7</a:t>
                      </a:r>
                    </a:p>
                  </a:txBody>
                  <a:tcPr marL="9525" marR="9525" marT="9525" marB="0" anchor="ctr">
                    <a:lnL>
                      <a:noFill/>
                    </a:lnL>
                    <a:lnR>
                      <a:noFill/>
                    </a:lnR>
                    <a:lnT>
                      <a:noFill/>
                    </a:lnT>
                    <a:lnB>
                      <a:noFill/>
                    </a:lnB>
                  </a:tcPr>
                </a:tc>
                <a:tc>
                  <a:txBody>
                    <a:bodyPr/>
                    <a:lstStyle/>
                    <a:p>
                      <a:pPr algn="ctr" fontAlgn="b"/>
                      <a:r>
                        <a:rPr lang="hu-HU" sz="14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X</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322832">
                <a:tc vMerge="1">
                  <a:txBody>
                    <a:bodyPr/>
                    <a:lstStyle/>
                    <a:p>
                      <a:endParaRPr lang="hu-HU"/>
                    </a:p>
                  </a:txBody>
                  <a:tcPr/>
                </a:tc>
                <a:tc>
                  <a:txBody>
                    <a:bodyPr/>
                    <a:lstStyle/>
                    <a:p>
                      <a:pPr algn="l" fontAlgn="b"/>
                      <a:r>
                        <a:rPr lang="ru-RU" sz="1400" b="0" i="0" u="none" strike="noStrike" noProof="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Устойчивость </a:t>
                      </a:r>
                      <a:r>
                        <a:rPr lang="en-US" sz="1400" b="0" i="0" u="none" strike="noStrike" noProof="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hu-HU" sz="140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hu-HU" sz="14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7461">
                <a:tc rowSpan="3">
                  <a:txBody>
                    <a:bodyPr/>
                    <a:lstStyle/>
                    <a:p>
                      <a:pPr algn="ctr" fontAlgn="ctr"/>
                      <a:r>
                        <a:rPr lang="ru-RU" sz="1400" b="1" i="0" u="none" strike="noStrike" noProof="0"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Основания </a:t>
                      </a:r>
                      <a:endParaRPr lang="en-US" sz="1400" b="1" i="0" u="none" strike="noStrike" noProof="0"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l" fontAlgn="b"/>
                      <a:r>
                        <a:rPr lang="ru-RU" sz="1400" b="0" i="0" u="none" strike="noStrike" noProof="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Конституция </a:t>
                      </a:r>
                      <a:r>
                        <a:rPr lang="en-US" sz="1400" b="0" i="0" u="none" strike="noStrike" noProof="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hu-HU" sz="140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6</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hu-HU" sz="14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X</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7"/>
                  </a:ext>
                </a:extLst>
              </a:tr>
              <a:tr h="307461">
                <a:tc vMerge="1">
                  <a:txBody>
                    <a:bodyPr/>
                    <a:lstStyle/>
                    <a:p>
                      <a:endParaRPr lang="hu-HU"/>
                    </a:p>
                  </a:txBody>
                  <a:tcPr/>
                </a:tc>
                <a:tc>
                  <a:txBody>
                    <a:bodyPr/>
                    <a:lstStyle/>
                    <a:p>
                      <a:pPr algn="l" fontAlgn="b"/>
                      <a:r>
                        <a:rPr lang="ru-RU" sz="1400" b="0" i="0" u="none" strike="noStrike" noProof="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Закон</a:t>
                      </a:r>
                      <a:endParaRPr lang="en-US" sz="1400" b="0" i="0" u="none" strike="noStrike" noProof="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hu-HU" sz="140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12</a:t>
                      </a:r>
                    </a:p>
                  </a:txBody>
                  <a:tcPr marL="9525" marR="9525" marT="9525" marB="0" anchor="ctr">
                    <a:lnL>
                      <a:noFill/>
                    </a:lnL>
                    <a:lnR>
                      <a:noFill/>
                    </a:lnR>
                    <a:lnT>
                      <a:noFill/>
                    </a:lnT>
                    <a:lnB>
                      <a:noFill/>
                    </a:lnB>
                  </a:tcPr>
                </a:tc>
                <a:tc>
                  <a:txBody>
                    <a:bodyPr/>
                    <a:lstStyle/>
                    <a:p>
                      <a:pPr algn="ctr" fontAlgn="b"/>
                      <a:r>
                        <a:rPr lang="hu-HU" sz="14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322832">
                <a:tc vMerge="1">
                  <a:txBody>
                    <a:bodyPr/>
                    <a:lstStyle/>
                    <a:p>
                      <a:endParaRPr lang="hu-HU"/>
                    </a:p>
                  </a:txBody>
                  <a:tcPr/>
                </a:tc>
                <a:tc>
                  <a:txBody>
                    <a:bodyPr/>
                    <a:lstStyle/>
                    <a:p>
                      <a:pPr algn="l" fontAlgn="b"/>
                      <a:r>
                        <a:rPr lang="ru-RU" sz="1400" b="0" i="0" u="none" strike="noStrike" noProof="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Политические, соглашения</a:t>
                      </a:r>
                      <a:endParaRPr lang="en-US" sz="1400" b="0" i="0" u="none" strike="noStrike" noProof="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hu-HU" sz="140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hu-HU" sz="14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56502">
                <a:tc rowSpan="2">
                  <a:txBody>
                    <a:bodyPr/>
                    <a:lstStyle/>
                    <a:p>
                      <a:pPr algn="ctr" fontAlgn="ctr"/>
                      <a:r>
                        <a:rPr lang="ru-RU" sz="1400" b="1" i="0" u="none" strike="noStrike" noProof="0"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Рейтинг государственного закона</a:t>
                      </a:r>
                      <a:endParaRPr lang="en-US" sz="1400" b="1" i="0" u="none" strike="noStrike" noProof="0"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l" fontAlgn="b"/>
                      <a:r>
                        <a:rPr lang="ru-RU" sz="1400" b="0" i="0" u="none" strike="noStrike" noProof="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Независимая или парламентская организация</a:t>
                      </a:r>
                      <a:endParaRPr lang="en-US" sz="1400" b="0" i="0" u="none" strike="noStrike" noProof="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hu-HU" sz="140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22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hu-HU" sz="14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X</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0"/>
                  </a:ext>
                </a:extLst>
              </a:tr>
              <a:tr h="322832">
                <a:tc vMerge="1">
                  <a:txBody>
                    <a:bodyPr/>
                    <a:lstStyle/>
                    <a:p>
                      <a:endParaRPr lang="hu-HU"/>
                    </a:p>
                  </a:txBody>
                  <a:tcPr/>
                </a:tc>
                <a:tc>
                  <a:txBody>
                    <a:bodyPr/>
                    <a:lstStyle/>
                    <a:p>
                      <a:pPr algn="l" fontAlgn="b"/>
                      <a:r>
                        <a:rPr lang="ru-RU" sz="1400" b="0" i="0" u="none" strike="noStrike" noProof="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Принадлежность к исполнительной ветви власти</a:t>
                      </a:r>
                      <a:endParaRPr lang="en-US" sz="1400" b="0" i="0" u="none" strike="noStrike" noProof="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w="28575" cap="flat" cmpd="sng" algn="ctr">
                      <a:solidFill>
                        <a:srgbClr val="FF0000"/>
                      </a:solidFill>
                      <a:prstDash val="solid"/>
                      <a:round/>
                      <a:headEnd type="none" w="med" len="med"/>
                      <a:tailEnd type="none" w="med" len="med"/>
                    </a:lnB>
                  </a:tcPr>
                </a:tc>
                <a:tc>
                  <a:txBody>
                    <a:bodyPr/>
                    <a:lstStyle/>
                    <a:p>
                      <a:pPr algn="ctr" fontAlgn="b"/>
                      <a:r>
                        <a:rPr lang="hu-HU" sz="140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1</a:t>
                      </a:r>
                    </a:p>
                  </a:txBody>
                  <a:tcPr marL="9525" marR="9525" marT="9525" marB="0" anchor="ctr">
                    <a:lnL>
                      <a:noFill/>
                    </a:lnL>
                    <a:lnR>
                      <a:noFill/>
                    </a:lnR>
                    <a:lnT>
                      <a:noFill/>
                    </a:lnT>
                    <a:lnB w="28575" cap="flat" cmpd="sng" algn="ctr">
                      <a:solidFill>
                        <a:srgbClr val="FF0000"/>
                      </a:solidFill>
                      <a:prstDash val="solid"/>
                      <a:round/>
                      <a:headEnd type="none" w="med" len="med"/>
                      <a:tailEnd type="none" w="med" len="med"/>
                    </a:lnB>
                  </a:tcPr>
                </a:tc>
                <a:tc>
                  <a:txBody>
                    <a:bodyPr/>
                    <a:lstStyle/>
                    <a:p>
                      <a:pPr algn="ctr" fontAlgn="b"/>
                      <a:r>
                        <a:rPr lang="hu-HU" sz="14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w="285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11"/>
                  </a:ext>
                </a:extLst>
              </a:tr>
              <a:tr h="322832">
                <a:tc rowSpan="3">
                  <a:txBody>
                    <a:bodyPr/>
                    <a:lstStyle/>
                    <a:p>
                      <a:pPr algn="ctr" fontAlgn="ctr"/>
                      <a:r>
                        <a:rPr lang="ru-RU" sz="1400" b="1" i="0" u="none" strike="noStrike" noProof="0"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Какие наказания могут применить НБО</a:t>
                      </a:r>
                      <a:endParaRPr lang="en-US" sz="1400" b="1" i="0" u="none" strike="noStrike" noProof="0"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l" fontAlgn="b"/>
                      <a:r>
                        <a:rPr lang="ru-RU" sz="1400" b="1" i="0" u="none" strike="noStrike" noProof="0"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Право</a:t>
                      </a:r>
                      <a:r>
                        <a:rPr lang="ru-RU" sz="1400" b="1" i="0" u="none" strike="noStrike" baseline="0" noProof="0"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 вето</a:t>
                      </a:r>
                      <a:endParaRPr lang="en-US" sz="1400" b="1" i="0" u="none" strike="noStrike" noProof="0"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12700" cap="flat" cmpd="sng" algn="ctr">
                      <a:solidFill>
                        <a:srgbClr val="FF0000"/>
                      </a:solidFill>
                      <a:prstDash val="solid"/>
                      <a:round/>
                      <a:headEnd type="none" w="med" len="med"/>
                      <a:tailEnd type="none" w="med" len="med"/>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0000"/>
                    </a:solidFill>
                  </a:tcPr>
                </a:tc>
                <a:tc>
                  <a:txBody>
                    <a:bodyPr/>
                    <a:lstStyle/>
                    <a:p>
                      <a:pPr algn="ctr" fontAlgn="b"/>
                      <a:r>
                        <a:rPr lang="hu-HU" sz="1400" b="1"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0 </a:t>
                      </a:r>
                    </a:p>
                  </a:txBody>
                  <a:tcPr marL="9525" marR="9525" marT="9525" marB="0" anchor="ctr">
                    <a:lnL>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0000"/>
                    </a:solidFill>
                  </a:tcPr>
                </a:tc>
                <a:tc>
                  <a:txBody>
                    <a:bodyPr/>
                    <a:lstStyle/>
                    <a:p>
                      <a:pPr algn="ctr" fontAlgn="b"/>
                      <a:r>
                        <a:rPr lang="hu-HU" sz="1400" b="1"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X</a:t>
                      </a:r>
                    </a:p>
                  </a:txBody>
                  <a:tcPr marL="9525" marR="9525" marT="9525" marB="0" anchor="ctr">
                    <a:lnL>
                      <a:noFill/>
                    </a:lnL>
                    <a:lnR w="127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0000"/>
                    </a:solidFill>
                  </a:tcPr>
                </a:tc>
                <a:extLst>
                  <a:ext uri="{0D108BD9-81ED-4DB2-BD59-A6C34878D82A}">
                    <a16:rowId xmlns:a16="http://schemas.microsoft.com/office/drawing/2014/main" val="10012"/>
                  </a:ext>
                </a:extLst>
              </a:tr>
              <a:tr h="322832">
                <a:tc vMerge="1">
                  <a:txBody>
                    <a:bodyPr/>
                    <a:lstStyle/>
                    <a:p>
                      <a:endParaRPr lang="hu-HU"/>
                    </a:p>
                  </a:txBody>
                  <a:tcPr/>
                </a:tc>
                <a:tc>
                  <a:txBody>
                    <a:bodyPr/>
                    <a:lstStyle/>
                    <a:p>
                      <a:pPr algn="l" fontAlgn="b"/>
                      <a:r>
                        <a:rPr lang="ru-RU" sz="1400" b="0" i="0" u="none" strike="noStrike" noProof="0" dirty="0" err="1">
                          <a:solidFill>
                            <a:srgbClr val="000000"/>
                          </a:solidFill>
                          <a:effectLst/>
                          <a:latin typeface="Segoe UI" panose="020B0502040204020203" pitchFamily="34" charset="0"/>
                          <a:ea typeface="Segoe UI" panose="020B0502040204020203" pitchFamily="34" charset="0"/>
                          <a:cs typeface="Segoe UI" panose="020B0502040204020203" pitchFamily="34" charset="0"/>
                        </a:rPr>
                        <a:t>Репутационные</a:t>
                      </a:r>
                      <a:r>
                        <a:rPr lang="ru-RU" sz="1400" b="0" i="0" u="none" strike="noStrike" baseline="0" noProof="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потери</a:t>
                      </a:r>
                      <a:endParaRPr lang="en-US" sz="1400" b="0" i="0" u="none" strike="noStrike" noProof="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w="28575" cap="flat" cmpd="sng" algn="ctr">
                      <a:solidFill>
                        <a:srgbClr val="FF0000"/>
                      </a:solidFill>
                      <a:prstDash val="solid"/>
                      <a:round/>
                      <a:headEnd type="none" w="med" len="med"/>
                      <a:tailEnd type="none" w="med" len="med"/>
                    </a:lnT>
                    <a:lnB>
                      <a:noFill/>
                    </a:lnB>
                  </a:tcPr>
                </a:tc>
                <a:tc>
                  <a:txBody>
                    <a:bodyPr/>
                    <a:lstStyle/>
                    <a:p>
                      <a:pPr algn="ctr" fontAlgn="b"/>
                      <a:r>
                        <a:rPr lang="hu-HU" sz="140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22</a:t>
                      </a:r>
                    </a:p>
                  </a:txBody>
                  <a:tcPr marL="9525" marR="9525" marT="9525" marB="0" anchor="ctr">
                    <a:lnL>
                      <a:noFill/>
                    </a:lnL>
                    <a:lnR>
                      <a:noFill/>
                    </a:lnR>
                    <a:lnT w="28575" cap="flat" cmpd="sng" algn="ctr">
                      <a:solidFill>
                        <a:srgbClr val="FF0000"/>
                      </a:solidFill>
                      <a:prstDash val="solid"/>
                      <a:round/>
                      <a:headEnd type="none" w="med" len="med"/>
                      <a:tailEnd type="none" w="med" len="med"/>
                    </a:lnT>
                    <a:lnB>
                      <a:noFill/>
                    </a:lnB>
                  </a:tcPr>
                </a:tc>
                <a:tc>
                  <a:txBody>
                    <a:bodyPr/>
                    <a:lstStyle/>
                    <a:p>
                      <a:pPr algn="ctr" fontAlgn="b"/>
                      <a:r>
                        <a:rPr lang="hu-HU" sz="14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X</a:t>
                      </a:r>
                    </a:p>
                  </a:txBody>
                  <a:tcPr marL="9525" marR="9525" marT="9525" marB="0" anchor="ctr">
                    <a:lnL>
                      <a:noFill/>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a:noFill/>
                    </a:lnB>
                  </a:tcPr>
                </a:tc>
                <a:extLst>
                  <a:ext uri="{0D108BD9-81ED-4DB2-BD59-A6C34878D82A}">
                    <a16:rowId xmlns:a16="http://schemas.microsoft.com/office/drawing/2014/main" val="10013"/>
                  </a:ext>
                </a:extLst>
              </a:tr>
              <a:tr h="322832">
                <a:tc vMerge="1">
                  <a:txBody>
                    <a:bodyPr/>
                    <a:lstStyle/>
                    <a:p>
                      <a:endParaRPr lang="hu-HU"/>
                    </a:p>
                  </a:txBody>
                  <a:tcPr/>
                </a:tc>
                <a:tc>
                  <a:txBody>
                    <a:bodyPr/>
                    <a:lstStyle/>
                    <a:p>
                      <a:pPr algn="l" fontAlgn="b"/>
                      <a:r>
                        <a:rPr lang="ru-RU" sz="1400" b="0" i="0" u="none" strike="noStrike" noProof="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Юридические </a:t>
                      </a:r>
                      <a:endParaRPr lang="en-US" sz="1400" b="0" i="0" u="none" strike="noStrike" noProof="0"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hu-HU" sz="14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3</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hu-HU" sz="14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X</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cxnSp>
        <p:nvCxnSpPr>
          <p:cNvPr id="5" name="Egyenes összekötő 4"/>
          <p:cNvCxnSpPr/>
          <p:nvPr/>
        </p:nvCxnSpPr>
        <p:spPr>
          <a:xfrm>
            <a:off x="107504" y="764704"/>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Szövegdoboz 5"/>
          <p:cNvSpPr txBox="1"/>
          <p:nvPr/>
        </p:nvSpPr>
        <p:spPr>
          <a:xfrm>
            <a:off x="86964" y="6049179"/>
            <a:ext cx="8949531" cy="338554"/>
          </a:xfrm>
          <a:prstGeom prst="rect">
            <a:avLst/>
          </a:prstGeom>
          <a:noFill/>
        </p:spPr>
        <p:txBody>
          <a:bodyPr wrap="square" rtlCol="0">
            <a:spAutoFit/>
          </a:bodyPr>
          <a:lstStyle/>
          <a:p>
            <a:r>
              <a:rPr lang="ru-RU" sz="800" dirty="0">
                <a:latin typeface="Segoe UI" panose="020B0502040204020203" pitchFamily="34" charset="0"/>
                <a:ea typeface="Segoe UI" panose="020B0502040204020203" pitchFamily="34" charset="0"/>
                <a:cs typeface="Segoe UI" panose="020B0502040204020203" pitchFamily="34" charset="0"/>
              </a:rPr>
              <a:t>Источник</a:t>
            </a:r>
            <a:r>
              <a:rPr lang="hu-HU" sz="800" dirty="0">
                <a:latin typeface="Segoe UI" panose="020B0502040204020203" pitchFamily="34" charset="0"/>
                <a:ea typeface="Segoe UI" panose="020B0502040204020203" pitchFamily="34" charset="0"/>
                <a:cs typeface="Segoe UI" panose="020B0502040204020203" pitchFamily="34" charset="0"/>
              </a:rPr>
              <a:t>:  Árpád Kovács: Rule-Based Budgeting: The Road  to Budget Stability</a:t>
            </a:r>
            <a:r>
              <a:rPr lang="ru-RU" sz="800" dirty="0">
                <a:latin typeface="Segoe UI" panose="020B0502040204020203" pitchFamily="34" charset="0"/>
                <a:ea typeface="Segoe UI" panose="020B0502040204020203" pitchFamily="34" charset="0"/>
                <a:cs typeface="Segoe UI" panose="020B0502040204020203" pitchFamily="34" charset="0"/>
              </a:rPr>
              <a:t> (Бюджетирование по правилам: Дорога к бюджетной стабильности)</a:t>
            </a:r>
            <a:r>
              <a:rPr lang="hu-HU" sz="800" dirty="0">
                <a:latin typeface="Segoe UI" panose="020B0502040204020203" pitchFamily="34" charset="0"/>
                <a:ea typeface="Segoe UI" panose="020B0502040204020203" pitchFamily="34" charset="0"/>
                <a:cs typeface="Segoe UI" panose="020B0502040204020203" pitchFamily="34" charset="0"/>
              </a:rPr>
              <a:t>, </a:t>
            </a:r>
            <a:r>
              <a:rPr lang="ru-RU" sz="800" dirty="0">
                <a:latin typeface="Segoe UI" panose="020B0502040204020203" pitchFamily="34" charset="0"/>
                <a:ea typeface="Segoe UI" panose="020B0502040204020203" pitchFamily="34" charset="0"/>
                <a:cs typeface="Segoe UI" panose="020B0502040204020203" pitchFamily="34" charset="0"/>
              </a:rPr>
              <a:t>Расчёты Минфина</a:t>
            </a:r>
            <a:r>
              <a:rPr lang="hu-HU" sz="800" dirty="0">
                <a:latin typeface="Segoe UI" panose="020B0502040204020203" pitchFamily="34" charset="0"/>
                <a:ea typeface="Segoe UI" panose="020B0502040204020203" pitchFamily="34" charset="0"/>
                <a:cs typeface="Segoe UI" panose="020B0502040204020203" pitchFamily="34" charset="0"/>
              </a:rPr>
              <a:t>; *</a:t>
            </a:r>
            <a:r>
              <a:rPr lang="ru-RU" sz="800" dirty="0">
                <a:latin typeface="Segoe UI" panose="020B0502040204020203" pitchFamily="34" charset="0"/>
                <a:ea typeface="Segoe UI" panose="020B0502040204020203" pitchFamily="34" charset="0"/>
                <a:cs typeface="Segoe UI" panose="020B0502040204020203" pitchFamily="34" charset="0"/>
              </a:rPr>
              <a:t>Таблица показывает число стран, применяющих данную характеристику</a:t>
            </a:r>
            <a:endParaRPr lang="hu-HU" sz="8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9593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76064"/>
          </a:xfrm>
        </p:spPr>
        <p:txBody>
          <a:bodyPr>
            <a:normAutofit/>
          </a:bodyPr>
          <a:lstStyle/>
          <a:p>
            <a:pPr fontAlgn="b"/>
            <a:r>
              <a:rPr lang="ru-RU" sz="2400" dirty="0"/>
              <a:t>Роль Государственной счётной палаты Венгрии</a:t>
            </a:r>
            <a:endParaRPr lang="en-US" sz="2400" dirty="0">
              <a:solidFill>
                <a:srgbClr val="000000"/>
              </a:solidFill>
            </a:endParaRPr>
          </a:p>
        </p:txBody>
      </p:sp>
      <p:cxnSp>
        <p:nvCxnSpPr>
          <p:cNvPr id="5" name="Egyenes összekötő 4"/>
          <p:cNvCxnSpPr/>
          <p:nvPr/>
        </p:nvCxnSpPr>
        <p:spPr>
          <a:xfrm>
            <a:off x="107504" y="764704"/>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Tartalom helye 2"/>
          <p:cNvSpPr>
            <a:spLocks noGrp="1"/>
          </p:cNvSpPr>
          <p:nvPr>
            <p:ph idx="1"/>
          </p:nvPr>
        </p:nvSpPr>
        <p:spPr>
          <a:xfrm>
            <a:off x="3563888" y="908720"/>
            <a:ext cx="5328592" cy="4608512"/>
          </a:xfrm>
        </p:spPr>
        <p:txBody>
          <a:bodyPr>
            <a:normAutofit/>
          </a:bodyPr>
          <a:lstStyle/>
          <a:p>
            <a:pPr marL="285750" indent="-285750" algn="just">
              <a:spcBef>
                <a:spcPts val="600"/>
              </a:spcBef>
              <a:spcAft>
                <a:spcPts val="600"/>
              </a:spcAft>
              <a:buFont typeface="Wingdings" panose="05000000000000000000" pitchFamily="2" charset="2"/>
              <a:buChar char="ü"/>
            </a:pPr>
            <a:r>
              <a:rPr lang="ru-RU" sz="1500" dirty="0">
                <a:latin typeface="Segoe UI" panose="020B0502040204020203" pitchFamily="34" charset="0"/>
                <a:ea typeface="Segoe UI" panose="020B0502040204020203" pitchFamily="34" charset="0"/>
                <a:cs typeface="Segoe UI" panose="020B0502040204020203" pitchFamily="34" charset="0"/>
              </a:rPr>
              <a:t>Государственная счётная палата Венгрии – это высший орган финансового и экономического аудита </a:t>
            </a:r>
            <a:r>
              <a:rPr lang="en-US" sz="1500" dirty="0">
                <a:latin typeface="Segoe UI" panose="020B0502040204020203" pitchFamily="34" charset="0"/>
                <a:ea typeface="Segoe UI" panose="020B0502040204020203" pitchFamily="34" charset="0"/>
                <a:cs typeface="Segoe UI" panose="020B0502040204020203" pitchFamily="34" charset="0"/>
              </a:rPr>
              <a:t> </a:t>
            </a:r>
            <a:r>
              <a:rPr lang="ru-RU" sz="1500" dirty="0">
                <a:latin typeface="Segoe UI" panose="020B0502040204020203" pitchFamily="34" charset="0"/>
                <a:ea typeface="Segoe UI" panose="020B0502040204020203" pitchFamily="34" charset="0"/>
                <a:cs typeface="Segoe UI" panose="020B0502040204020203" pitchFamily="34" charset="0"/>
              </a:rPr>
              <a:t>Национального Собрания</a:t>
            </a:r>
            <a:endParaRPr lang="hu-HU" sz="1500" dirty="0">
              <a:latin typeface="Segoe UI" panose="020B0502040204020203" pitchFamily="34" charset="0"/>
              <a:ea typeface="Segoe UI" panose="020B0502040204020203" pitchFamily="34" charset="0"/>
              <a:cs typeface="Segoe UI" panose="020B0502040204020203" pitchFamily="34" charset="0"/>
            </a:endParaRPr>
          </a:p>
          <a:p>
            <a:pPr marL="285750" indent="-285750" algn="just">
              <a:spcBef>
                <a:spcPts val="600"/>
              </a:spcBef>
              <a:spcAft>
                <a:spcPts val="600"/>
              </a:spcAft>
              <a:buFont typeface="Wingdings" panose="05000000000000000000" pitchFamily="2" charset="2"/>
              <a:buChar char="ü"/>
            </a:pPr>
            <a:r>
              <a:rPr lang="ru-RU" sz="1500" dirty="0">
                <a:latin typeface="Segoe UI" panose="020B0502040204020203" pitchFamily="34" charset="0"/>
                <a:ea typeface="Segoe UI" panose="020B0502040204020203" pitchFamily="34" charset="0"/>
                <a:cs typeface="Segoe UI" panose="020B0502040204020203" pitchFamily="34" charset="0"/>
              </a:rPr>
              <a:t>Государственная счётная палата (ГСП) – единственный неправительственный орган, осуществляющий надзор за бюджетом с января по декабрь </a:t>
            </a:r>
            <a:endParaRPr lang="hu-HU" sz="1500" dirty="0">
              <a:latin typeface="Segoe UI" panose="020B0502040204020203" pitchFamily="34" charset="0"/>
              <a:ea typeface="Segoe UI" panose="020B0502040204020203" pitchFamily="34" charset="0"/>
              <a:cs typeface="Segoe UI" panose="020B0502040204020203" pitchFamily="34" charset="0"/>
            </a:endParaRPr>
          </a:p>
          <a:p>
            <a:pPr marL="285750" indent="-285750" algn="just">
              <a:spcBef>
                <a:spcPts val="600"/>
              </a:spcBef>
              <a:spcAft>
                <a:spcPts val="600"/>
              </a:spcAft>
              <a:buFont typeface="Wingdings" panose="05000000000000000000" pitchFamily="2" charset="2"/>
              <a:buChar char="ü"/>
            </a:pPr>
            <a:r>
              <a:rPr lang="ru-RU" sz="1500" dirty="0">
                <a:latin typeface="Segoe UI" panose="020B0502040204020203" pitchFamily="34" charset="0"/>
                <a:ea typeface="Segoe UI" panose="020B0502040204020203" pitchFamily="34" charset="0"/>
                <a:cs typeface="Segoe UI" panose="020B0502040204020203" pitchFamily="34" charset="0"/>
              </a:rPr>
              <a:t>ГСП также готовит анализ бюджетного процесса текущего и предыдущего года</a:t>
            </a:r>
            <a:endParaRPr lang="hu-HU" sz="1500" dirty="0">
              <a:latin typeface="Segoe UI" panose="020B0502040204020203" pitchFamily="34" charset="0"/>
              <a:ea typeface="Segoe UI" panose="020B0502040204020203" pitchFamily="34" charset="0"/>
              <a:cs typeface="Segoe UI" panose="020B0502040204020203" pitchFamily="34" charset="0"/>
            </a:endParaRPr>
          </a:p>
          <a:p>
            <a:pPr marL="285750" indent="-285750" algn="just">
              <a:spcBef>
                <a:spcPts val="600"/>
              </a:spcBef>
              <a:spcAft>
                <a:spcPts val="600"/>
              </a:spcAft>
              <a:buFont typeface="Wingdings" panose="05000000000000000000" pitchFamily="2" charset="2"/>
              <a:buChar char="ü"/>
            </a:pPr>
            <a:r>
              <a:rPr lang="ru-RU" sz="1500" dirty="0">
                <a:latin typeface="Segoe UI" panose="020B0502040204020203" pitchFamily="34" charset="0"/>
                <a:ea typeface="Segoe UI" panose="020B0502040204020203" pitchFamily="34" charset="0"/>
                <a:cs typeface="Segoe UI" panose="020B0502040204020203" pitchFamily="34" charset="0"/>
              </a:rPr>
              <a:t>ГСП имеет полное и объективное представление об итоговых счетах и надёжности данных бюджета</a:t>
            </a:r>
            <a:endParaRPr lang="hu-HU" sz="1500" dirty="0">
              <a:latin typeface="Segoe UI" panose="020B0502040204020203" pitchFamily="34" charset="0"/>
              <a:ea typeface="Segoe UI" panose="020B0502040204020203" pitchFamily="34" charset="0"/>
              <a:cs typeface="Segoe UI" panose="020B0502040204020203" pitchFamily="34" charset="0"/>
            </a:endParaRPr>
          </a:p>
          <a:p>
            <a:pPr marL="285750" indent="-285750" algn="just">
              <a:spcBef>
                <a:spcPts val="600"/>
              </a:spcBef>
              <a:spcAft>
                <a:spcPts val="600"/>
              </a:spcAft>
              <a:buFont typeface="Wingdings" panose="05000000000000000000" pitchFamily="2" charset="2"/>
              <a:buChar char="ü"/>
            </a:pPr>
            <a:r>
              <a:rPr lang="ru-RU" sz="1500" dirty="0">
                <a:latin typeface="Segoe UI" panose="020B0502040204020203" pitchFamily="34" charset="0"/>
                <a:ea typeface="Segoe UI" panose="020B0502040204020203" pitchFamily="34" charset="0"/>
                <a:cs typeface="Segoe UI" panose="020B0502040204020203" pitchFamily="34" charset="0"/>
              </a:rPr>
              <a:t>ГСП обеспечивает исполнение положений Основного закона в отношении государственного долга, отслеживает расчёты, на основании которых даётся плановая цифра по госдолгу</a:t>
            </a:r>
            <a:endParaRPr lang="hu-HU" sz="1500" dirty="0">
              <a:latin typeface="Segoe UI" panose="020B0502040204020203" pitchFamily="34" charset="0"/>
              <a:ea typeface="Segoe UI" panose="020B0502040204020203" pitchFamily="34" charset="0"/>
              <a:cs typeface="Segoe UI" panose="020B0502040204020203" pitchFamily="34" charset="0"/>
            </a:endParaRPr>
          </a:p>
          <a:p>
            <a:pPr marL="285750" indent="-285750" algn="just">
              <a:spcBef>
                <a:spcPts val="600"/>
              </a:spcBef>
              <a:spcAft>
                <a:spcPts val="600"/>
              </a:spcAft>
              <a:buFont typeface="Wingdings" panose="05000000000000000000" pitchFamily="2" charset="2"/>
              <a:buChar char="ü"/>
            </a:pPr>
            <a:r>
              <a:rPr lang="ru-RU" sz="1500" dirty="0">
                <a:latin typeface="Segoe UI" panose="020B0502040204020203" pitchFamily="34" charset="0"/>
                <a:ea typeface="Segoe UI" panose="020B0502040204020203" pitchFamily="34" charset="0"/>
                <a:cs typeface="Segoe UI" panose="020B0502040204020203" pitchFamily="34" charset="0"/>
              </a:rPr>
              <a:t>ГСП даёт заключение о проекте бюджета и готовит анализ для Бюджетного совета</a:t>
            </a:r>
            <a:endParaRPr lang="hu-HU" sz="1400" dirty="0">
              <a:latin typeface="Segoe UI" panose="020B0502040204020203" pitchFamily="34" charset="0"/>
              <a:ea typeface="Segoe UI" panose="020B0502040204020203" pitchFamily="34" charset="0"/>
              <a:cs typeface="Segoe UI" panose="020B0502040204020203" pitchFamily="34" charset="0"/>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010569"/>
            <a:ext cx="266700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277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76064"/>
          </a:xfrm>
        </p:spPr>
        <p:txBody>
          <a:bodyPr>
            <a:normAutofit/>
          </a:bodyPr>
          <a:lstStyle/>
          <a:p>
            <a:pPr fontAlgn="b"/>
            <a:r>
              <a:rPr lang="ru-RU" sz="2400" dirty="0"/>
              <a:t>Заключение ГСП о проекте бюджета Венгрии на 2017 год</a:t>
            </a:r>
            <a:endParaRPr lang="en-US" sz="2400" dirty="0">
              <a:solidFill>
                <a:srgbClr val="000000"/>
              </a:solidFill>
            </a:endParaRPr>
          </a:p>
        </p:txBody>
      </p:sp>
      <p:cxnSp>
        <p:nvCxnSpPr>
          <p:cNvPr id="5" name="Egyenes összekötő 4"/>
          <p:cNvCxnSpPr/>
          <p:nvPr/>
        </p:nvCxnSpPr>
        <p:spPr>
          <a:xfrm>
            <a:off x="107504" y="764704"/>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Szövegdoboz 6"/>
          <p:cNvSpPr txBox="1"/>
          <p:nvPr/>
        </p:nvSpPr>
        <p:spPr>
          <a:xfrm>
            <a:off x="115144" y="908720"/>
            <a:ext cx="8921352" cy="4824398"/>
          </a:xfrm>
          <a:prstGeom prst="rect">
            <a:avLst/>
          </a:prstGeom>
          <a:noFill/>
        </p:spPr>
        <p:txBody>
          <a:bodyPr wrap="square" rtlCol="0">
            <a:spAutoFit/>
          </a:bodyPr>
          <a:lstStyle/>
          <a:p>
            <a:pPr>
              <a:spcBef>
                <a:spcPts val="300"/>
              </a:spcBef>
              <a:spcAft>
                <a:spcPts val="300"/>
              </a:spcAft>
            </a:pPr>
            <a:r>
              <a:rPr lang="ru-RU" dirty="0">
                <a:solidFill>
                  <a:prstClr val="black"/>
                </a:solidFill>
                <a:latin typeface="Segoe UI" panose="020B0502040204020203" pitchFamily="34" charset="0"/>
                <a:ea typeface="Segoe UI" panose="020B0502040204020203" pitchFamily="34" charset="0"/>
                <a:cs typeface="Segoe UI" panose="020B0502040204020203" pitchFamily="34" charset="0"/>
              </a:rPr>
              <a:t>Содержание</a:t>
            </a: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a:t>
            </a:r>
          </a:p>
          <a:p>
            <a:pPr marL="285750" indent="-285750">
              <a:spcBef>
                <a:spcPts val="300"/>
              </a:spcBef>
              <a:spcAft>
                <a:spcPts val="300"/>
              </a:spcAft>
              <a:buFont typeface="Wingdings" panose="05000000000000000000" pitchFamily="2" charset="2"/>
              <a:buChar char="ü"/>
            </a:pPr>
            <a:r>
              <a:rPr lang="ru-RU" dirty="0">
                <a:solidFill>
                  <a:prstClr val="black"/>
                </a:solidFill>
                <a:latin typeface="Segoe UI" panose="020B0502040204020203" pitchFamily="34" charset="0"/>
                <a:ea typeface="Segoe UI" panose="020B0502040204020203" pitchFamily="34" charset="0"/>
                <a:cs typeface="Segoe UI" panose="020B0502040204020203" pitchFamily="34" charset="0"/>
              </a:rPr>
              <a:t>Краткое изложение </a:t>
            </a:r>
            <a:endParaRPr lang="en-US"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285750" indent="-285750">
              <a:spcBef>
                <a:spcPts val="300"/>
              </a:spcBef>
              <a:spcAft>
                <a:spcPts val="300"/>
              </a:spcAft>
              <a:buFont typeface="Wingdings" panose="05000000000000000000" pitchFamily="2" charset="2"/>
              <a:buChar char="ü"/>
            </a:pPr>
            <a:r>
              <a:rPr lang="ru-RU" dirty="0">
                <a:solidFill>
                  <a:prstClr val="black"/>
                </a:solidFill>
                <a:latin typeface="Segoe UI" panose="020B0502040204020203" pitchFamily="34" charset="0"/>
                <a:ea typeface="Segoe UI" panose="020B0502040204020203" pitchFamily="34" charset="0"/>
                <a:cs typeface="Segoe UI" panose="020B0502040204020203" pitchFamily="34" charset="0"/>
              </a:rPr>
              <a:t>Цель аудита</a:t>
            </a:r>
            <a:endParaRPr lang="en-US"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285750" indent="-285750">
              <a:spcBef>
                <a:spcPts val="300"/>
              </a:spcBef>
              <a:spcAft>
                <a:spcPts val="300"/>
              </a:spcAft>
              <a:buFont typeface="Wingdings" panose="05000000000000000000" pitchFamily="2" charset="2"/>
              <a:buChar char="ü"/>
            </a:pPr>
            <a:r>
              <a:rPr lang="ru-RU" dirty="0">
                <a:solidFill>
                  <a:prstClr val="black"/>
                </a:solidFill>
                <a:latin typeface="Segoe UI" panose="020B0502040204020203" pitchFamily="34" charset="0"/>
                <a:ea typeface="Segoe UI" panose="020B0502040204020203" pitchFamily="34" charset="0"/>
                <a:cs typeface="Segoe UI" panose="020B0502040204020203" pitchFamily="34" charset="0"/>
              </a:rPr>
              <a:t>Область аудита</a:t>
            </a:r>
            <a:endParaRPr lang="en-US"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285750" indent="-285750">
              <a:spcBef>
                <a:spcPts val="300"/>
              </a:spcBef>
              <a:spcAft>
                <a:spcPts val="300"/>
              </a:spcAft>
              <a:buFont typeface="Wingdings" panose="05000000000000000000" pitchFamily="2" charset="2"/>
              <a:buChar char="ü"/>
            </a:pPr>
            <a:r>
              <a:rPr lang="ru-RU" dirty="0">
                <a:solidFill>
                  <a:prstClr val="black"/>
                </a:solidFill>
                <a:latin typeface="Segoe UI" panose="020B0502040204020203" pitchFamily="34" charset="0"/>
                <a:ea typeface="Segoe UI" panose="020B0502040204020203" pitchFamily="34" charset="0"/>
                <a:cs typeface="Segoe UI" panose="020B0502040204020203" pitchFamily="34" charset="0"/>
              </a:rPr>
              <a:t>Контекст и актуальность контроля</a:t>
            </a: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 </a:t>
            </a:r>
          </a:p>
          <a:p>
            <a:pPr marL="285750" indent="-285750">
              <a:spcBef>
                <a:spcPts val="300"/>
              </a:spcBef>
              <a:spcAft>
                <a:spcPts val="300"/>
              </a:spcAft>
              <a:buFont typeface="Wingdings" panose="05000000000000000000" pitchFamily="2" charset="2"/>
              <a:buChar char="ü"/>
            </a:pPr>
            <a:r>
              <a:rPr lang="ru-RU" dirty="0">
                <a:solidFill>
                  <a:prstClr val="black"/>
                </a:solidFill>
                <a:latin typeface="Segoe UI" panose="020B0502040204020203" pitchFamily="34" charset="0"/>
                <a:ea typeface="Segoe UI" panose="020B0502040204020203" pitchFamily="34" charset="0"/>
                <a:cs typeface="Segoe UI" panose="020B0502040204020203" pitchFamily="34" charset="0"/>
              </a:rPr>
              <a:t>Значимые вопросы отчёта</a:t>
            </a:r>
            <a:endParaRPr lang="en-US"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285750" indent="-285750">
              <a:spcBef>
                <a:spcPts val="300"/>
              </a:spcBef>
              <a:spcAft>
                <a:spcPts val="300"/>
              </a:spcAft>
              <a:buFont typeface="Wingdings" panose="05000000000000000000" pitchFamily="2" charset="2"/>
              <a:buChar char="ü"/>
            </a:pPr>
            <a:r>
              <a:rPr lang="ru-RU" dirty="0">
                <a:solidFill>
                  <a:prstClr val="black"/>
                </a:solidFill>
                <a:latin typeface="Segoe UI" panose="020B0502040204020203" pitchFamily="34" charset="0"/>
                <a:ea typeface="Segoe UI" panose="020B0502040204020203" pitchFamily="34" charset="0"/>
                <a:cs typeface="Segoe UI" panose="020B0502040204020203" pitchFamily="34" charset="0"/>
              </a:rPr>
              <a:t>Объём и принцип контроля</a:t>
            </a:r>
            <a:endParaRPr lang="en-US"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285750" indent="-285750">
              <a:spcBef>
                <a:spcPts val="300"/>
              </a:spcBef>
              <a:spcAft>
                <a:spcPts val="300"/>
              </a:spcAft>
              <a:buFont typeface="Wingdings" panose="05000000000000000000" pitchFamily="2" charset="2"/>
              <a:buChar char="ü"/>
            </a:pPr>
            <a:r>
              <a:rPr lang="ru-RU" dirty="0">
                <a:solidFill>
                  <a:prstClr val="black"/>
                </a:solidFill>
                <a:latin typeface="Segoe UI" panose="020B0502040204020203" pitchFamily="34" charset="0"/>
                <a:ea typeface="Segoe UI" panose="020B0502040204020203" pitchFamily="34" charset="0"/>
                <a:cs typeface="Segoe UI" panose="020B0502040204020203" pitchFamily="34" charset="0"/>
              </a:rPr>
              <a:t>Приложения</a:t>
            </a: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a:t>
            </a:r>
          </a:p>
          <a:p>
            <a:pPr marL="857250" lvl="1" indent="-400050">
              <a:buFont typeface="+mj-lt"/>
              <a:buAutoNum type="romanUcPeriod"/>
            </a:pPr>
            <a:r>
              <a:rPr lang="ru-RU" dirty="0">
                <a:solidFill>
                  <a:prstClr val="black"/>
                </a:solidFill>
                <a:latin typeface="Segoe UI" panose="020B0502040204020203" pitchFamily="34" charset="0"/>
                <a:ea typeface="Segoe UI" panose="020B0502040204020203" pitchFamily="34" charset="0"/>
                <a:cs typeface="Segoe UI" panose="020B0502040204020203" pitchFamily="34" charset="0"/>
              </a:rPr>
              <a:t>Приложение</a:t>
            </a: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ru-RU" dirty="0">
                <a:solidFill>
                  <a:prstClr val="black"/>
                </a:solidFill>
                <a:latin typeface="Segoe UI" panose="020B0502040204020203" pitchFamily="34" charset="0"/>
                <a:ea typeface="Segoe UI" panose="020B0502040204020203" pitchFamily="34" charset="0"/>
                <a:cs typeface="Segoe UI" panose="020B0502040204020203" pitchFamily="34" charset="0"/>
              </a:rPr>
              <a:t>глоссарий терминов</a:t>
            </a: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 </a:t>
            </a:r>
            <a:endParaRPr lang="hu-HU"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857250" lvl="1" indent="-400050">
              <a:buFont typeface="+mj-lt"/>
              <a:buAutoNum type="romanUcPeriod"/>
            </a:pPr>
            <a:r>
              <a:rPr lang="ru-RU" dirty="0">
                <a:solidFill>
                  <a:prstClr val="black"/>
                </a:solidFill>
                <a:latin typeface="Segoe UI" panose="020B0502040204020203" pitchFamily="34" charset="0"/>
                <a:ea typeface="Segoe UI" panose="020B0502040204020203" pitchFamily="34" charset="0"/>
                <a:cs typeface="Segoe UI" panose="020B0502040204020203" pitchFamily="34" charset="0"/>
              </a:rPr>
              <a:t>Приложение</a:t>
            </a: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ru-RU" dirty="0">
                <a:solidFill>
                  <a:prstClr val="black"/>
                </a:solidFill>
                <a:latin typeface="Segoe UI" panose="020B0502040204020203" pitchFamily="34" charset="0"/>
                <a:ea typeface="Segoe UI" panose="020B0502040204020203" pitchFamily="34" charset="0"/>
                <a:cs typeface="Segoe UI" panose="020B0502040204020203" pitchFamily="34" charset="0"/>
              </a:rPr>
              <a:t>частично обоснованные и рискованные </a:t>
            </a:r>
            <a:r>
              <a:rPr lang="ru-RU">
                <a:solidFill>
                  <a:prstClr val="black"/>
                </a:solidFill>
                <a:latin typeface="Segoe UI" panose="020B0502040204020203" pitchFamily="34" charset="0"/>
                <a:ea typeface="Segoe UI" panose="020B0502040204020203" pitchFamily="34" charset="0"/>
                <a:cs typeface="Segoe UI" panose="020B0502040204020203" pitchFamily="34" charset="0"/>
              </a:rPr>
              <a:t>бюджетные</a:t>
            </a:r>
            <a:r>
              <a:rPr lang="en-US">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ru-RU">
                <a:solidFill>
                  <a:prstClr val="black"/>
                </a:solidFill>
                <a:latin typeface="Segoe UI" panose="020B0502040204020203" pitchFamily="34" charset="0"/>
                <a:ea typeface="Segoe UI" panose="020B0502040204020203" pitchFamily="34" charset="0"/>
                <a:cs typeface="Segoe UI" panose="020B0502040204020203" pitchFamily="34" charset="0"/>
              </a:rPr>
              <a:t>доходы</a:t>
            </a:r>
            <a:r>
              <a:rPr lang="en-US">
                <a:solidFill>
                  <a:prstClr val="black"/>
                </a:solidFill>
                <a:latin typeface="Segoe UI" panose="020B0502040204020203" pitchFamily="34" charset="0"/>
                <a:ea typeface="Segoe UI" panose="020B0502040204020203" pitchFamily="34" charset="0"/>
                <a:cs typeface="Segoe UI" panose="020B0502040204020203" pitchFamily="34" charset="0"/>
              </a:rPr>
              <a:t> </a:t>
            </a:r>
            <a:endParaRPr lang="hu-HU"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857250" lvl="1" indent="-400050">
              <a:buFont typeface="+mj-lt"/>
              <a:buAutoNum type="romanUcPeriod"/>
            </a:pPr>
            <a:r>
              <a:rPr lang="ru-RU" dirty="0">
                <a:solidFill>
                  <a:prstClr val="black"/>
                </a:solidFill>
                <a:latin typeface="Segoe UI" panose="020B0502040204020203" pitchFamily="34" charset="0"/>
                <a:ea typeface="Segoe UI" panose="020B0502040204020203" pitchFamily="34" charset="0"/>
                <a:cs typeface="Segoe UI" panose="020B0502040204020203" pitchFamily="34" charset="0"/>
              </a:rPr>
              <a:t>Приложение</a:t>
            </a: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ru-RU" dirty="0">
                <a:solidFill>
                  <a:prstClr val="black"/>
                </a:solidFill>
                <a:latin typeface="Segoe UI" panose="020B0502040204020203" pitchFamily="34" charset="0"/>
                <a:ea typeface="Segoe UI" panose="020B0502040204020203" pitchFamily="34" charset="0"/>
                <a:cs typeface="Segoe UI" panose="020B0502040204020203" pitchFamily="34" charset="0"/>
              </a:rPr>
              <a:t>частично обоснованные в бюджете</a:t>
            </a: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ru-RU" dirty="0">
                <a:solidFill>
                  <a:prstClr val="black"/>
                </a:solidFill>
                <a:latin typeface="Segoe UI" panose="020B0502040204020203" pitchFamily="34" charset="0"/>
                <a:ea typeface="Segoe UI" panose="020B0502040204020203" pitchFamily="34" charset="0"/>
                <a:cs typeface="Segoe UI" panose="020B0502040204020203" pitchFamily="34" charset="0"/>
              </a:rPr>
              <a:t>необоснованные и рискованные ассигнования </a:t>
            </a:r>
            <a:r>
              <a:rPr lang="ru-RU">
                <a:solidFill>
                  <a:prstClr val="black"/>
                </a:solidFill>
                <a:latin typeface="Segoe UI" panose="020B0502040204020203" pitchFamily="34" charset="0"/>
                <a:ea typeface="Segoe UI" panose="020B0502040204020203" pitchFamily="34" charset="0"/>
                <a:cs typeface="Segoe UI" panose="020B0502040204020203" pitchFamily="34" charset="0"/>
              </a:rPr>
              <a:t>на расходы </a:t>
            </a:r>
            <a:r>
              <a:rPr lang="en-US">
                <a:solidFill>
                  <a:prstClr val="black"/>
                </a:solidFill>
                <a:latin typeface="Segoe UI" panose="020B0502040204020203" pitchFamily="34" charset="0"/>
                <a:ea typeface="Segoe UI" panose="020B0502040204020203" pitchFamily="34" charset="0"/>
                <a:cs typeface="Segoe UI" panose="020B0502040204020203" pitchFamily="34" charset="0"/>
              </a:rPr>
              <a:t> </a:t>
            </a:r>
            <a:endParaRPr lang="hu-HU"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857250" lvl="1" indent="-400050">
              <a:buFont typeface="+mj-lt"/>
              <a:buAutoNum type="romanUcPeriod"/>
            </a:pPr>
            <a:r>
              <a:rPr lang="ru-RU" dirty="0">
                <a:solidFill>
                  <a:prstClr val="black"/>
                </a:solidFill>
                <a:latin typeface="Segoe UI" panose="020B0502040204020203" pitchFamily="34" charset="0"/>
                <a:ea typeface="Segoe UI" panose="020B0502040204020203" pitchFamily="34" charset="0"/>
                <a:cs typeface="Segoe UI" panose="020B0502040204020203" pitchFamily="34" charset="0"/>
              </a:rPr>
              <a:t>Приложение</a:t>
            </a: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ru-RU" dirty="0">
                <a:solidFill>
                  <a:prstClr val="black"/>
                </a:solidFill>
                <a:latin typeface="Segoe UI" panose="020B0502040204020203" pitchFamily="34" charset="0"/>
                <a:ea typeface="Segoe UI" panose="020B0502040204020203" pitchFamily="34" charset="0"/>
                <a:cs typeface="Segoe UI" panose="020B0502040204020203" pitchFamily="34" charset="0"/>
              </a:rPr>
              <a:t>анализ трендов</a:t>
            </a: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ru-RU" dirty="0">
                <a:solidFill>
                  <a:prstClr val="black"/>
                </a:solidFill>
                <a:latin typeface="Segoe UI" panose="020B0502040204020203" pitchFamily="34" charset="0"/>
                <a:ea typeface="Segoe UI" panose="020B0502040204020203" pitchFamily="34" charset="0"/>
                <a:cs typeface="Segoe UI" panose="020B0502040204020203" pitchFamily="34" charset="0"/>
              </a:rPr>
              <a:t>надлежащее управление требует соблюдения закона о бюджете на основе ряда показателей</a:t>
            </a:r>
            <a:endParaRPr lang="hu-HU"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endParaRPr lang="hu-HU" dirty="0">
              <a:solidFill>
                <a:prstClr val="black"/>
              </a:solidFill>
            </a:endParaRPr>
          </a:p>
        </p:txBody>
      </p:sp>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886" t="15527" r="36646" b="16175"/>
          <a:stretch/>
        </p:blipFill>
        <p:spPr bwMode="auto">
          <a:xfrm>
            <a:off x="6322243" y="1052736"/>
            <a:ext cx="2160240" cy="302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292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360040"/>
          </a:xfrm>
        </p:spPr>
        <p:txBody>
          <a:bodyPr>
            <a:noAutofit/>
          </a:bodyPr>
          <a:lstStyle/>
          <a:p>
            <a:r>
              <a:rPr lang="ru-RU" sz="2400" dirty="0"/>
              <a:t>Парламентские обсуждения проекта бюджета</a:t>
            </a:r>
            <a:endParaRPr lang="hu-HU" sz="2400" dirty="0"/>
          </a:p>
        </p:txBody>
      </p:sp>
      <p:cxnSp>
        <p:nvCxnSpPr>
          <p:cNvPr id="4" name="Egyenes összekötő 3"/>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Diagram 5"/>
          <p:cNvGraphicFramePr/>
          <p:nvPr>
            <p:extLst>
              <p:ext uri="{D42A27DB-BD31-4B8C-83A1-F6EECF244321}">
                <p14:modId xmlns:p14="http://schemas.microsoft.com/office/powerpoint/2010/main" val="1137526310"/>
              </p:ext>
            </p:extLst>
          </p:nvPr>
        </p:nvGraphicFramePr>
        <p:xfrm>
          <a:off x="125016" y="692696"/>
          <a:ext cx="8839472"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81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432048"/>
          </a:xfrm>
        </p:spPr>
        <p:txBody>
          <a:bodyPr>
            <a:noAutofit/>
          </a:bodyPr>
          <a:lstStyle/>
          <a:p>
            <a:r>
              <a:rPr lang="ru-RU" sz="2400" dirty="0"/>
              <a:t>Одобрение бюджета парламентом</a:t>
            </a:r>
            <a:endParaRPr lang="hu-HU" sz="2400" dirty="0"/>
          </a:p>
        </p:txBody>
      </p:sp>
      <p:sp>
        <p:nvSpPr>
          <p:cNvPr id="4" name="Tartalom helye 3"/>
          <p:cNvSpPr>
            <a:spLocks noGrp="1"/>
          </p:cNvSpPr>
          <p:nvPr>
            <p:ph sz="half" idx="2"/>
          </p:nvPr>
        </p:nvSpPr>
        <p:spPr>
          <a:xfrm>
            <a:off x="107504" y="836712"/>
            <a:ext cx="8928992" cy="5256584"/>
          </a:xfrm>
        </p:spPr>
        <p:txBody>
          <a:bodyPr>
            <a:noAutofit/>
          </a:bodyPr>
          <a:lstStyle/>
          <a:p>
            <a:pPr algn="just">
              <a:spcBef>
                <a:spcPts val="1200"/>
              </a:spcBef>
              <a:spcAft>
                <a:spcPts val="1200"/>
              </a:spcAft>
            </a:pPr>
            <a:r>
              <a:rPr lang="ru-RU" sz="1400" dirty="0">
                <a:latin typeface="Segoe UI" panose="020B0502040204020203" pitchFamily="34" charset="0"/>
                <a:ea typeface="Segoe UI" panose="020B0502040204020203" pitchFamily="34" charset="0"/>
                <a:cs typeface="Segoe UI" panose="020B0502040204020203" pitchFamily="34" charset="0"/>
              </a:rPr>
              <a:t>Судьбу бюджета решает парламент. При этом парламент может менять бюджет, а не только принимать или отвергать его. Например, на этапе рассмотрения парламентом были увеличены как доходы, так и расходы, а дефицит остался на прежнем уровне</a:t>
            </a:r>
            <a:r>
              <a:rPr lang="en-GB" sz="1400" dirty="0">
                <a:latin typeface="Segoe UI" panose="020B0502040204020203" pitchFamily="34" charset="0"/>
                <a:ea typeface="Segoe UI" panose="020B0502040204020203" pitchFamily="34" charset="0"/>
                <a:cs typeface="Segoe UI" panose="020B0502040204020203" pitchFamily="34" charset="0"/>
              </a:rPr>
              <a:t>.</a:t>
            </a:r>
            <a:endParaRPr lang="hu-HU" sz="1400" b="1" dirty="0">
              <a:latin typeface="Segoe UI" panose="020B0502040204020203" pitchFamily="34" charset="0"/>
              <a:ea typeface="Segoe UI" panose="020B0502040204020203" pitchFamily="34" charset="0"/>
              <a:cs typeface="Segoe UI" panose="020B0502040204020203" pitchFamily="34" charset="0"/>
            </a:endParaRPr>
          </a:p>
          <a:p>
            <a:pPr algn="just">
              <a:spcBef>
                <a:spcPts val="1200"/>
              </a:spcBef>
              <a:spcAft>
                <a:spcPts val="1200"/>
              </a:spcAft>
            </a:pPr>
            <a:r>
              <a:rPr lang="ru-RU" sz="1400" b="1" dirty="0">
                <a:latin typeface="Segoe UI" panose="020B0502040204020203" pitchFamily="34" charset="0"/>
                <a:ea typeface="Segoe UI" panose="020B0502040204020203" pitchFamily="34" charset="0"/>
                <a:cs typeface="Segoe UI" panose="020B0502040204020203" pitchFamily="34" charset="0"/>
              </a:rPr>
              <a:t>Обсуждение бюджета происходит во всех парламентских комитетах</a:t>
            </a:r>
            <a:r>
              <a:rPr lang="en-US" sz="1400" b="1" dirty="0">
                <a:latin typeface="Segoe UI" panose="020B0502040204020203" pitchFamily="34" charset="0"/>
                <a:ea typeface="Segoe UI" panose="020B0502040204020203" pitchFamily="34" charset="0"/>
                <a:cs typeface="Segoe UI" panose="020B0502040204020203" pitchFamily="34" charset="0"/>
              </a:rPr>
              <a:t>.</a:t>
            </a:r>
            <a:endParaRPr lang="hu-HU" sz="1400" b="1" dirty="0">
              <a:latin typeface="Segoe UI" panose="020B0502040204020203" pitchFamily="34" charset="0"/>
              <a:ea typeface="Segoe UI" panose="020B0502040204020203" pitchFamily="34" charset="0"/>
              <a:cs typeface="Segoe UI" panose="020B0502040204020203" pitchFamily="34" charset="0"/>
            </a:endParaRPr>
          </a:p>
          <a:p>
            <a:pPr algn="just">
              <a:spcBef>
                <a:spcPts val="1200"/>
              </a:spcBef>
              <a:spcAft>
                <a:spcPts val="1200"/>
              </a:spcAft>
            </a:pPr>
            <a:r>
              <a:rPr lang="ru-RU" sz="1400" b="1" dirty="0">
                <a:latin typeface="Segoe UI" panose="020B0502040204020203" pitchFamily="34" charset="0"/>
                <a:ea typeface="Segoe UI" panose="020B0502040204020203" pitchFamily="34" charset="0"/>
                <a:cs typeface="Segoe UI" panose="020B0502040204020203" pitchFamily="34" charset="0"/>
              </a:rPr>
              <a:t>Основные параметры бюджета (общие доходы, общие расходы и основной дефицит) могут меняться только по предложению Бюджетного комитета</a:t>
            </a:r>
            <a:r>
              <a:rPr lang="hu-HU" sz="1400" b="1" dirty="0">
                <a:latin typeface="Segoe UI" panose="020B0502040204020203" pitchFamily="34" charset="0"/>
                <a:ea typeface="Segoe UI" panose="020B0502040204020203" pitchFamily="34" charset="0"/>
                <a:cs typeface="Segoe UI" panose="020B0502040204020203" pitchFamily="34" charset="0"/>
              </a:rPr>
              <a:t>.</a:t>
            </a:r>
          </a:p>
          <a:p>
            <a:pPr algn="just">
              <a:spcBef>
                <a:spcPts val="1200"/>
              </a:spcBef>
              <a:spcAft>
                <a:spcPts val="1200"/>
              </a:spcAft>
            </a:pPr>
            <a:r>
              <a:rPr lang="ru-RU" sz="1400" dirty="0">
                <a:latin typeface="Segoe UI" panose="020B0502040204020203" pitchFamily="34" charset="0"/>
                <a:ea typeface="Segoe UI" panose="020B0502040204020203" pitchFamily="34" charset="0"/>
                <a:cs typeface="Segoe UI" panose="020B0502040204020203" pitchFamily="34" charset="0"/>
              </a:rPr>
              <a:t>На заключительных этапах одобрения бюджета в парламенте Бюджетный совет может заблокировать утверждение бюджета при несоблюдении конституционного правила в отношении государственного долга (в этом случае правительство выдвигает поправки для соблюдения правила, а Бюджетный совет опять должен решать, разрешить ли утверждение). </a:t>
            </a:r>
          </a:p>
          <a:p>
            <a:pPr algn="just">
              <a:spcBef>
                <a:spcPts val="1200"/>
              </a:spcBef>
              <a:spcAft>
                <a:spcPts val="1200"/>
              </a:spcAft>
            </a:pPr>
            <a:r>
              <a:rPr lang="ru-RU" sz="1400" dirty="0">
                <a:latin typeface="Segoe UI" panose="020B0502040204020203" pitchFamily="34" charset="0"/>
                <a:ea typeface="Segoe UI" panose="020B0502040204020203" pitchFamily="34" charset="0"/>
                <a:cs typeface="Segoe UI" panose="020B0502040204020203" pitchFamily="34" charset="0"/>
              </a:rPr>
              <a:t>Конечных сроков для одобрения бюджета в парламенте не установлено, но конституционные нормы разрешают Президенту Республики проводить новые выборы, если бюджет не утверждён до 31 марта бюджетного года</a:t>
            </a:r>
            <a:r>
              <a:rPr lang="en-GB" sz="1400" dirty="0">
                <a:latin typeface="Segoe UI" panose="020B0502040204020203" pitchFamily="34" charset="0"/>
                <a:ea typeface="Segoe UI" panose="020B0502040204020203" pitchFamily="34" charset="0"/>
                <a:cs typeface="Segoe UI" panose="020B0502040204020203" pitchFamily="34" charset="0"/>
              </a:rPr>
              <a:t>. </a:t>
            </a:r>
            <a:endParaRPr lang="hu-HU" sz="1400" dirty="0">
              <a:latin typeface="Segoe UI" panose="020B0502040204020203" pitchFamily="34" charset="0"/>
              <a:ea typeface="Segoe UI" panose="020B0502040204020203" pitchFamily="34" charset="0"/>
              <a:cs typeface="Segoe UI" panose="020B0502040204020203" pitchFamily="34" charset="0"/>
            </a:endParaRPr>
          </a:p>
        </p:txBody>
      </p:sp>
      <p:cxnSp>
        <p:nvCxnSpPr>
          <p:cNvPr id="5" name="Egyenes összekötő 4"/>
          <p:cNvCxnSpPr/>
          <p:nvPr/>
        </p:nvCxnSpPr>
        <p:spPr>
          <a:xfrm>
            <a:off x="107504" y="620688"/>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387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432048"/>
          </a:xfrm>
        </p:spPr>
        <p:txBody>
          <a:bodyPr>
            <a:noAutofit/>
          </a:bodyPr>
          <a:lstStyle/>
          <a:p>
            <a:r>
              <a:rPr lang="ru-RU" sz="2400" dirty="0">
                <a:latin typeface="Segoe UI" panose="020B0502040204020203" pitchFamily="34" charset="0"/>
                <a:ea typeface="Segoe UI" panose="020B0502040204020203" pitchFamily="34" charset="0"/>
                <a:cs typeface="Segoe UI" panose="020B0502040204020203" pitchFamily="34" charset="0"/>
              </a:rPr>
              <a:t>Существующие комитеты в парламенте</a:t>
            </a:r>
            <a:endParaRPr lang="hu-HU" sz="2000"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3" name="Táblázat 2"/>
          <p:cNvGraphicFramePr>
            <a:graphicFrameLocks noGrp="1"/>
          </p:cNvGraphicFramePr>
          <p:nvPr>
            <p:extLst>
              <p:ext uri="{D42A27DB-BD31-4B8C-83A1-F6EECF244321}">
                <p14:modId xmlns:p14="http://schemas.microsoft.com/office/powerpoint/2010/main" val="1520328020"/>
              </p:ext>
            </p:extLst>
          </p:nvPr>
        </p:nvGraphicFramePr>
        <p:xfrm>
          <a:off x="107502" y="692695"/>
          <a:ext cx="8784977" cy="5400596"/>
        </p:xfrm>
        <a:graphic>
          <a:graphicData uri="http://schemas.openxmlformats.org/drawingml/2006/table">
            <a:tbl>
              <a:tblPr/>
              <a:tblGrid>
                <a:gridCol w="6954773">
                  <a:extLst>
                    <a:ext uri="{9D8B030D-6E8A-4147-A177-3AD203B41FA5}">
                      <a16:colId xmlns:a16="http://schemas.microsoft.com/office/drawing/2014/main" val="20000"/>
                    </a:ext>
                  </a:extLst>
                </a:gridCol>
                <a:gridCol w="1830204">
                  <a:extLst>
                    <a:ext uri="{9D8B030D-6E8A-4147-A177-3AD203B41FA5}">
                      <a16:colId xmlns:a16="http://schemas.microsoft.com/office/drawing/2014/main" val="20001"/>
                    </a:ext>
                  </a:extLst>
                </a:gridCol>
              </a:tblGrid>
              <a:tr h="963267">
                <a:tc>
                  <a:txBody>
                    <a:bodyPr/>
                    <a:lstStyle/>
                    <a:p>
                      <a:pPr algn="ctr" fontAlgn="ctr"/>
                      <a:r>
                        <a:rPr lang="ru-RU" sz="16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Название комитета</a:t>
                      </a:r>
                      <a:endParaRPr lang="hu-HU" sz="16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Число членов</a:t>
                      </a:r>
                      <a:endParaRPr lang="hu-HU" sz="16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5824">
                <a:tc>
                  <a:txBody>
                    <a:bodyPr/>
                    <a:lstStyle/>
                    <a:p>
                      <a:pPr algn="l" fontAlgn="t"/>
                      <a:r>
                        <a:rPr lang="ru-R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Комитет по европейским делам</a:t>
                      </a:r>
                      <a:endPar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1032E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1E8"/>
                    </a:solidFill>
                  </a:tcPr>
                </a:tc>
                <a:tc>
                  <a:txBody>
                    <a:bodyPr/>
                    <a:lstStyle/>
                    <a:p>
                      <a:pPr algn="ctr" fontAlgn="b"/>
                      <a:r>
                        <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9</a:t>
                      </a:r>
                    </a:p>
                  </a:txBody>
                  <a:tcPr marL="9525" marR="9525" marT="9525" marB="0" anchor="b">
                    <a:lnL w="6350" cap="flat" cmpd="sng" algn="ctr">
                      <a:solidFill>
                        <a:srgbClr val="1032E0"/>
                      </a:solidFill>
                      <a:prstDash val="solid"/>
                      <a:round/>
                      <a:headEnd type="none" w="med" len="med"/>
                      <a:tailEnd type="none" w="med" len="med"/>
                    </a:lnL>
                    <a:lnR w="6350" cap="flat" cmpd="sng" algn="ctr">
                      <a:solidFill>
                        <a:srgbClr val="E032E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5824">
                <a:tc>
                  <a:txBody>
                    <a:bodyPr/>
                    <a:lstStyle/>
                    <a:p>
                      <a:pPr algn="l" fontAlgn="t"/>
                      <a:r>
                        <a:rPr lang="ru-R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Комитет</a:t>
                      </a:r>
                      <a:r>
                        <a:rPr lang="ru-RU" sz="1600" b="0" i="0" u="none" strike="noStrike" baseline="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по устойчивому развитию</a:t>
                      </a:r>
                      <a:endPar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A010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1E8"/>
                    </a:solidFill>
                  </a:tcPr>
                </a:tc>
                <a:tc>
                  <a:txBody>
                    <a:bodyPr/>
                    <a:lstStyle/>
                    <a:p>
                      <a:pPr algn="ctr" fontAlgn="b"/>
                      <a:r>
                        <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10</a:t>
                      </a:r>
                    </a:p>
                  </a:txBody>
                  <a:tcPr marL="9525" marR="9525" marT="9525" marB="0" anchor="b">
                    <a:lnL w="6350" cap="flat" cmpd="sng" algn="ctr">
                      <a:solidFill>
                        <a:srgbClr val="A01048"/>
                      </a:solidFill>
                      <a:prstDash val="solid"/>
                      <a:round/>
                      <a:headEnd type="none" w="med" len="med"/>
                      <a:tailEnd type="none" w="med" len="med"/>
                    </a:lnL>
                    <a:lnR w="6350" cap="flat" cmpd="sng" algn="ctr">
                      <a:solidFill>
                        <a:srgbClr val="3010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5824">
                <a:tc>
                  <a:txBody>
                    <a:bodyPr/>
                    <a:lstStyle/>
                    <a:p>
                      <a:pPr algn="l" fontAlgn="t"/>
                      <a:r>
                        <a:rPr lang="ru-R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Комитет по</a:t>
                      </a:r>
                      <a:r>
                        <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r>
                        <a:rPr lang="ru-R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экономике</a:t>
                      </a:r>
                      <a:endPar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8011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1E8"/>
                    </a:solidFill>
                  </a:tcPr>
                </a:tc>
                <a:tc>
                  <a:txBody>
                    <a:bodyPr/>
                    <a:lstStyle/>
                    <a:p>
                      <a:pPr algn="ctr" fontAlgn="b"/>
                      <a:r>
                        <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15</a:t>
                      </a:r>
                    </a:p>
                  </a:txBody>
                  <a:tcPr marL="9525" marR="9525" marT="9525" marB="0" anchor="b">
                    <a:lnL w="6350" cap="flat" cmpd="sng" algn="ctr">
                      <a:solidFill>
                        <a:srgbClr val="801148"/>
                      </a:solidFill>
                      <a:prstDash val="solid"/>
                      <a:round/>
                      <a:headEnd type="none" w="med" len="med"/>
                      <a:tailEnd type="none" w="med" len="med"/>
                    </a:lnL>
                    <a:lnR w="6350" cap="flat" cmpd="sng" algn="ctr">
                      <a:solidFill>
                        <a:srgbClr val="1011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5824">
                <a:tc>
                  <a:txBody>
                    <a:bodyPr/>
                    <a:lstStyle/>
                    <a:p>
                      <a:pPr algn="l" fontAlgn="t"/>
                      <a:r>
                        <a:rPr lang="ru-R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Комитет по</a:t>
                      </a:r>
                      <a:r>
                        <a:rPr lang="en-US"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r>
                        <a:rPr lang="ru-R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обороне и охране правопорядка</a:t>
                      </a:r>
                      <a:endParaRPr lang="en-US"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9012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1E8"/>
                    </a:solidFill>
                  </a:tcPr>
                </a:tc>
                <a:tc>
                  <a:txBody>
                    <a:bodyPr/>
                    <a:lstStyle/>
                    <a:p>
                      <a:pPr algn="ctr" fontAlgn="b"/>
                      <a:r>
                        <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9</a:t>
                      </a:r>
                    </a:p>
                  </a:txBody>
                  <a:tcPr marL="9525" marR="9525" marT="9525" marB="0" anchor="b">
                    <a:lnL w="6350" cap="flat" cmpd="sng" algn="ctr">
                      <a:solidFill>
                        <a:srgbClr val="901248"/>
                      </a:solidFill>
                      <a:prstDash val="solid"/>
                      <a:round/>
                      <a:headEnd type="none" w="med" len="med"/>
                      <a:tailEnd type="none" w="med" len="med"/>
                    </a:lnL>
                    <a:lnR w="6350" cap="flat" cmpd="sng" algn="ctr">
                      <a:solidFill>
                        <a:srgbClr val="4012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5824">
                <a:tc>
                  <a:txBody>
                    <a:bodyPr/>
                    <a:lstStyle/>
                    <a:p>
                      <a:pPr algn="l" fontAlgn="t"/>
                      <a:r>
                        <a:rPr lang="ru-R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Комитет по</a:t>
                      </a:r>
                      <a:r>
                        <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r>
                        <a:rPr lang="ru-R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юстиции</a:t>
                      </a:r>
                      <a:endPar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901D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1E8"/>
                    </a:solidFill>
                  </a:tcPr>
                </a:tc>
                <a:tc>
                  <a:txBody>
                    <a:bodyPr/>
                    <a:lstStyle/>
                    <a:p>
                      <a:pPr algn="ctr" fontAlgn="b"/>
                      <a:r>
                        <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13</a:t>
                      </a:r>
                    </a:p>
                  </a:txBody>
                  <a:tcPr marL="9525" marR="9525" marT="9525" marB="0" anchor="b">
                    <a:lnL w="6350" cap="flat" cmpd="sng" algn="ctr">
                      <a:solidFill>
                        <a:srgbClr val="901D48"/>
                      </a:solidFill>
                      <a:prstDash val="solid"/>
                      <a:round/>
                      <a:headEnd type="none" w="med" len="med"/>
                      <a:tailEnd type="none" w="med" len="med"/>
                    </a:lnL>
                    <a:lnR w="6350" cap="flat" cmpd="sng" algn="ctr">
                      <a:solidFill>
                        <a:srgbClr val="601D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5824">
                <a:tc>
                  <a:txBody>
                    <a:bodyPr/>
                    <a:lstStyle/>
                    <a:p>
                      <a:pPr algn="l" fontAlgn="t"/>
                      <a:r>
                        <a:rPr lang="ru-RU" sz="1600" b="1"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Комитет по</a:t>
                      </a:r>
                      <a:r>
                        <a:rPr lang="hu-HU" sz="1600" b="1"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 </a:t>
                      </a:r>
                      <a:r>
                        <a:rPr lang="ru-RU" sz="1600" b="1"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бюджету</a:t>
                      </a:r>
                      <a:endParaRPr lang="hu-HU" sz="1600" b="1"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D044A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b"/>
                      <a:r>
                        <a:rPr lang="hu-HU" sz="1600" b="1"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14</a:t>
                      </a:r>
                    </a:p>
                  </a:txBody>
                  <a:tcPr marL="9525" marR="9525" marT="9525" marB="0" anchor="b">
                    <a:lnL w="6350" cap="flat" cmpd="sng" algn="ctr">
                      <a:solidFill>
                        <a:srgbClr val="D044AF"/>
                      </a:solidFill>
                      <a:prstDash val="solid"/>
                      <a:round/>
                      <a:headEnd type="none" w="med" len="med"/>
                      <a:tailEnd type="none" w="med" len="med"/>
                    </a:lnL>
                    <a:lnR w="6350" cap="flat" cmpd="sng" algn="ctr">
                      <a:solidFill>
                        <a:srgbClr val="901F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6"/>
                  </a:ext>
                </a:extLst>
              </a:tr>
              <a:tr h="315824">
                <a:tc>
                  <a:txBody>
                    <a:bodyPr/>
                    <a:lstStyle/>
                    <a:p>
                      <a:pPr algn="l" fontAlgn="t"/>
                      <a:r>
                        <a:rPr lang="ru-R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Комитет по</a:t>
                      </a:r>
                      <a:r>
                        <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r>
                        <a:rPr lang="ru-R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культуре</a:t>
                      </a:r>
                      <a:endPar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6060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1E8"/>
                    </a:solidFill>
                  </a:tcPr>
                </a:tc>
                <a:tc>
                  <a:txBody>
                    <a:bodyPr/>
                    <a:lstStyle/>
                    <a:p>
                      <a:pPr algn="ctr" fontAlgn="b"/>
                      <a:r>
                        <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15</a:t>
                      </a:r>
                    </a:p>
                  </a:txBody>
                  <a:tcPr marL="9525" marR="9525" marT="9525" marB="0" anchor="b">
                    <a:lnL w="6350" cap="flat" cmpd="sng" algn="ctr">
                      <a:solidFill>
                        <a:srgbClr val="606048"/>
                      </a:solidFill>
                      <a:prstDash val="solid"/>
                      <a:round/>
                      <a:headEnd type="none" w="med" len="med"/>
                      <a:tailEnd type="none" w="med" len="med"/>
                    </a:lnL>
                    <a:lnR w="6350" cap="flat" cmpd="sng" algn="ctr">
                      <a:solidFill>
                        <a:srgbClr val="2060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15824">
                <a:tc>
                  <a:txBody>
                    <a:bodyPr/>
                    <a:lstStyle/>
                    <a:p>
                      <a:pPr algn="l" fontAlgn="t"/>
                      <a:r>
                        <a:rPr lang="ru-R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Комитет иностранных</a:t>
                      </a:r>
                      <a:r>
                        <a:rPr lang="ru-RU" sz="1600" b="0" i="0" u="none" strike="noStrike" baseline="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дел</a:t>
                      </a:r>
                      <a:endPar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3061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1E8"/>
                    </a:solidFill>
                  </a:tcPr>
                </a:tc>
                <a:tc>
                  <a:txBody>
                    <a:bodyPr/>
                    <a:lstStyle/>
                    <a:p>
                      <a:pPr algn="ctr" fontAlgn="b"/>
                      <a:r>
                        <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12</a:t>
                      </a:r>
                    </a:p>
                  </a:txBody>
                  <a:tcPr marL="9525" marR="9525" marT="9525" marB="0" anchor="b">
                    <a:lnL w="6350" cap="flat" cmpd="sng" algn="ctr">
                      <a:solidFill>
                        <a:srgbClr val="306148"/>
                      </a:solidFill>
                      <a:prstDash val="solid"/>
                      <a:round/>
                      <a:headEnd type="none" w="med" len="med"/>
                      <a:tailEnd type="none" w="med" len="med"/>
                    </a:lnL>
                    <a:lnR w="6350" cap="flat" cmpd="sng" algn="ctr">
                      <a:solidFill>
                        <a:srgbClr val="0061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15824">
                <a:tc>
                  <a:txBody>
                    <a:bodyPr/>
                    <a:lstStyle/>
                    <a:p>
                      <a:pPr algn="l" fontAlgn="t"/>
                      <a:r>
                        <a:rPr lang="ru-R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Комитет по</a:t>
                      </a:r>
                      <a:r>
                        <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r>
                        <a:rPr lang="ru-R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иммунитету</a:t>
                      </a:r>
                      <a:endPar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62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1E8"/>
                    </a:solidFill>
                  </a:tcPr>
                </a:tc>
                <a:tc>
                  <a:txBody>
                    <a:bodyPr/>
                    <a:lstStyle/>
                    <a:p>
                      <a:pPr algn="ctr" fontAlgn="b"/>
                      <a:r>
                        <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6</a:t>
                      </a:r>
                    </a:p>
                  </a:txBody>
                  <a:tcPr marL="9525" marR="9525" marT="9525" marB="0" anchor="b">
                    <a:lnL w="6350" cap="flat" cmpd="sng" algn="ctr">
                      <a:solidFill>
                        <a:srgbClr val="006248"/>
                      </a:solidFill>
                      <a:prstDash val="solid"/>
                      <a:round/>
                      <a:headEnd type="none" w="med" len="med"/>
                      <a:tailEnd type="none" w="med" len="med"/>
                    </a:lnL>
                    <a:lnR w="6350" cap="flat" cmpd="sng" algn="ctr">
                      <a:solidFill>
                        <a:srgbClr val="C061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15824">
                <a:tc>
                  <a:txBody>
                    <a:bodyPr/>
                    <a:lstStyle/>
                    <a:p>
                      <a:pPr algn="l" fontAlgn="t"/>
                      <a:r>
                        <a:rPr lang="ru-R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Комитет по</a:t>
                      </a:r>
                      <a:r>
                        <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r>
                        <a:rPr lang="ru-R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сельскому хозяйству</a:t>
                      </a:r>
                      <a:endPar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D062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1E8"/>
                    </a:solidFill>
                  </a:tcPr>
                </a:tc>
                <a:tc>
                  <a:txBody>
                    <a:bodyPr/>
                    <a:lstStyle/>
                    <a:p>
                      <a:pPr algn="ctr" fontAlgn="b"/>
                      <a:r>
                        <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11</a:t>
                      </a:r>
                    </a:p>
                  </a:txBody>
                  <a:tcPr marL="9525" marR="9525" marT="9525" marB="0" anchor="b">
                    <a:lnL w="6350" cap="flat" cmpd="sng" algn="ctr">
                      <a:solidFill>
                        <a:srgbClr val="D06248"/>
                      </a:solidFill>
                      <a:prstDash val="solid"/>
                      <a:round/>
                      <a:headEnd type="none" w="med" len="med"/>
                      <a:tailEnd type="none" w="med" len="med"/>
                    </a:lnL>
                    <a:lnR w="6350" cap="flat" cmpd="sng" algn="ctr">
                      <a:solidFill>
                        <a:srgbClr val="9062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15824">
                <a:tc>
                  <a:txBody>
                    <a:bodyPr/>
                    <a:lstStyle/>
                    <a:p>
                      <a:pPr algn="l" fontAlgn="t"/>
                      <a:r>
                        <a:rPr lang="ru-R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Комитет по</a:t>
                      </a:r>
                      <a:r>
                        <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r>
                        <a:rPr lang="ru-R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национальной безопасности</a:t>
                      </a:r>
                      <a:endPar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E063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1E8"/>
                    </a:solidFill>
                  </a:tcPr>
                </a:tc>
                <a:tc>
                  <a:txBody>
                    <a:bodyPr/>
                    <a:lstStyle/>
                    <a:p>
                      <a:pPr algn="ctr" fontAlgn="b"/>
                      <a:r>
                        <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7</a:t>
                      </a:r>
                    </a:p>
                  </a:txBody>
                  <a:tcPr marL="9525" marR="9525" marT="9525" marB="0" anchor="b">
                    <a:lnL w="6350" cap="flat" cmpd="sng" algn="ctr">
                      <a:solidFill>
                        <a:srgbClr val="E06348"/>
                      </a:solidFill>
                      <a:prstDash val="solid"/>
                      <a:round/>
                      <a:headEnd type="none" w="med" len="med"/>
                      <a:tailEnd type="none" w="med" len="med"/>
                    </a:lnL>
                    <a:lnR w="6350" cap="flat" cmpd="sng" algn="ctr">
                      <a:solidFill>
                        <a:srgbClr val="7063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15824">
                <a:tc>
                  <a:txBody>
                    <a:bodyPr/>
                    <a:lstStyle/>
                    <a:p>
                      <a:pPr algn="l" fontAlgn="t"/>
                      <a:r>
                        <a:rPr lang="ru-R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Комитет по</a:t>
                      </a:r>
                      <a:r>
                        <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r>
                        <a:rPr lang="ru-R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национальному согласию</a:t>
                      </a:r>
                      <a:endPar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A064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1E8"/>
                    </a:solidFill>
                  </a:tcPr>
                </a:tc>
                <a:tc>
                  <a:txBody>
                    <a:bodyPr/>
                    <a:lstStyle/>
                    <a:p>
                      <a:pPr algn="ctr" fontAlgn="b"/>
                      <a:r>
                        <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9</a:t>
                      </a:r>
                    </a:p>
                  </a:txBody>
                  <a:tcPr marL="9525" marR="9525" marT="9525" marB="0" anchor="b">
                    <a:lnL w="6350" cap="flat" cmpd="sng" algn="ctr">
                      <a:solidFill>
                        <a:srgbClr val="A06448"/>
                      </a:solidFill>
                      <a:prstDash val="solid"/>
                      <a:round/>
                      <a:headEnd type="none" w="med" len="med"/>
                      <a:tailEnd type="none" w="med" len="med"/>
                    </a:lnL>
                    <a:lnR w="6350" cap="flat" cmpd="sng" algn="ctr">
                      <a:solidFill>
                        <a:srgbClr val="7064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15824">
                <a:tc>
                  <a:txBody>
                    <a:bodyPr/>
                    <a:lstStyle/>
                    <a:p>
                      <a:pPr algn="l" fontAlgn="t"/>
                      <a:r>
                        <a:rPr lang="ru-R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Комитет по</a:t>
                      </a:r>
                      <a:r>
                        <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r>
                        <a:rPr lang="ru-R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социальной помощи</a:t>
                      </a:r>
                      <a:endPar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6065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1E8"/>
                    </a:solidFill>
                  </a:tcPr>
                </a:tc>
                <a:tc>
                  <a:txBody>
                    <a:bodyPr/>
                    <a:lstStyle/>
                    <a:p>
                      <a:pPr algn="ctr" fontAlgn="b"/>
                      <a:r>
                        <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15</a:t>
                      </a:r>
                    </a:p>
                  </a:txBody>
                  <a:tcPr marL="9525" marR="9525" marT="9525" marB="0" anchor="b">
                    <a:lnL w="6350" cap="flat" cmpd="sng" algn="ctr">
                      <a:solidFill>
                        <a:srgbClr val="606548"/>
                      </a:solidFill>
                      <a:prstDash val="solid"/>
                      <a:round/>
                      <a:headEnd type="none" w="med" len="med"/>
                      <a:tailEnd type="none" w="med" len="med"/>
                    </a:lnL>
                    <a:lnR w="6350" cap="flat" cmpd="sng" algn="ctr">
                      <a:solidFill>
                        <a:srgbClr val="2065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31617">
                <a:tc>
                  <a:txBody>
                    <a:bodyPr/>
                    <a:lstStyle/>
                    <a:p>
                      <a:pPr algn="l" fontAlgn="t"/>
                      <a:r>
                        <a:rPr lang="ru-R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Комитет по</a:t>
                      </a:r>
                      <a:r>
                        <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r>
                        <a:rPr lang="ru-R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развитию бизнеса</a:t>
                      </a:r>
                      <a:endPar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206648"/>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1E8"/>
                    </a:solidFill>
                  </a:tcPr>
                </a:tc>
                <a:tc>
                  <a:txBody>
                    <a:bodyPr/>
                    <a:lstStyle/>
                    <a:p>
                      <a:pPr algn="ctr" fontAlgn="b"/>
                      <a:r>
                        <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11</a:t>
                      </a:r>
                    </a:p>
                  </a:txBody>
                  <a:tcPr marL="9525" marR="9525" marT="9525" marB="0" anchor="b">
                    <a:lnL w="6350" cap="flat" cmpd="sng" algn="ctr">
                      <a:solidFill>
                        <a:srgbClr val="206648"/>
                      </a:solidFill>
                      <a:prstDash val="solid"/>
                      <a:round/>
                      <a:headEnd type="none" w="med" len="med"/>
                      <a:tailEnd type="none" w="med" len="med"/>
                    </a:lnL>
                    <a:lnR w="6350" cap="flat" cmpd="sng" algn="ctr">
                      <a:solidFill>
                        <a:srgbClr val="D06548"/>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cxnSp>
        <p:nvCxnSpPr>
          <p:cNvPr id="4" name="Egyenes összekötő 3"/>
          <p:cNvCxnSpPr/>
          <p:nvPr/>
        </p:nvCxnSpPr>
        <p:spPr>
          <a:xfrm>
            <a:off x="107504" y="620688"/>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807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04056"/>
          </a:xfrm>
        </p:spPr>
        <p:txBody>
          <a:bodyPr/>
          <a:lstStyle/>
          <a:p>
            <a:r>
              <a:rPr lang="ru-RU" sz="2400" dirty="0"/>
              <a:t>Число поправок в </a:t>
            </a:r>
            <a:r>
              <a:rPr lang="hu-HU" sz="2400" dirty="0"/>
              <a:t>2018</a:t>
            </a:r>
            <a:r>
              <a:rPr lang="ru-RU" sz="2400" dirty="0"/>
              <a:t> г.</a:t>
            </a:r>
            <a:endParaRPr lang="hu-HU" dirty="0"/>
          </a:p>
        </p:txBody>
      </p:sp>
      <p:cxnSp>
        <p:nvCxnSpPr>
          <p:cNvPr id="5" name="Egyenes összekötő 4"/>
          <p:cNvCxnSpPr/>
          <p:nvPr/>
        </p:nvCxnSpPr>
        <p:spPr>
          <a:xfrm>
            <a:off x="107504" y="620688"/>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Diagram 6"/>
          <p:cNvGraphicFramePr/>
          <p:nvPr>
            <p:extLst>
              <p:ext uri="{D42A27DB-BD31-4B8C-83A1-F6EECF244321}">
                <p14:modId xmlns:p14="http://schemas.microsoft.com/office/powerpoint/2010/main" val="3892038196"/>
              </p:ext>
            </p:extLst>
          </p:nvPr>
        </p:nvGraphicFramePr>
        <p:xfrm>
          <a:off x="75878" y="764704"/>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Bal oldali kapcsos zárójel 8"/>
          <p:cNvSpPr/>
          <p:nvPr/>
        </p:nvSpPr>
        <p:spPr>
          <a:xfrm rot="16200000">
            <a:off x="3477984" y="2351309"/>
            <a:ext cx="459844" cy="619268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hu-HU">
              <a:ln w="12700">
                <a:solidFill>
                  <a:schemeClr val="tx1"/>
                </a:solidFill>
              </a:ln>
            </a:endParaRPr>
          </a:p>
        </p:txBody>
      </p:sp>
      <p:sp>
        <p:nvSpPr>
          <p:cNvPr id="15" name="Szövegdoboz 14"/>
          <p:cNvSpPr txBox="1"/>
          <p:nvPr/>
        </p:nvSpPr>
        <p:spPr>
          <a:xfrm>
            <a:off x="971600" y="5677575"/>
            <a:ext cx="4752528" cy="369332"/>
          </a:xfrm>
          <a:prstGeom prst="rect">
            <a:avLst/>
          </a:prstGeom>
          <a:noFill/>
        </p:spPr>
        <p:txBody>
          <a:bodyPr wrap="square" rtlCol="0">
            <a:spAutoFit/>
          </a:bodyPr>
          <a:lstStyle/>
          <a:p>
            <a:r>
              <a:rPr lang="ru-RU" b="1" dirty="0">
                <a:latin typeface="Segoe UI" panose="020B0502040204020203" pitchFamily="34" charset="0"/>
                <a:ea typeface="Segoe UI" panose="020B0502040204020203" pitchFamily="34" charset="0"/>
                <a:cs typeface="Segoe UI" panose="020B0502040204020203" pitchFamily="34" charset="0"/>
              </a:rPr>
              <a:t>Поправки от оппозиционных партий</a:t>
            </a:r>
            <a:endParaRPr lang="hu-HU" b="1" dirty="0">
              <a:latin typeface="Segoe UI" panose="020B0502040204020203" pitchFamily="34" charset="0"/>
              <a:ea typeface="Segoe UI" panose="020B0502040204020203" pitchFamily="34" charset="0"/>
              <a:cs typeface="Segoe UI" panose="020B0502040204020203" pitchFamily="34" charset="0"/>
            </a:endParaRPr>
          </a:p>
        </p:txBody>
      </p:sp>
      <p:sp>
        <p:nvSpPr>
          <p:cNvPr id="17" name="Szövegdoboz 16"/>
          <p:cNvSpPr txBox="1"/>
          <p:nvPr/>
        </p:nvSpPr>
        <p:spPr>
          <a:xfrm>
            <a:off x="5148064" y="1844824"/>
            <a:ext cx="2808312" cy="369332"/>
          </a:xfrm>
          <a:prstGeom prst="rect">
            <a:avLst/>
          </a:prstGeom>
          <a:noFill/>
        </p:spPr>
        <p:txBody>
          <a:bodyPr wrap="square" rtlCol="0">
            <a:spAutoFit/>
          </a:bodyPr>
          <a:lstStyle/>
          <a:p>
            <a:r>
              <a:rPr lang="ru-RU" dirty="0"/>
              <a:t>Отозванные поправки</a:t>
            </a:r>
            <a:endParaRPr lang="hu-HU" dirty="0"/>
          </a:p>
        </p:txBody>
      </p:sp>
      <p:sp>
        <p:nvSpPr>
          <p:cNvPr id="3" name="Téglalap 2"/>
          <p:cNvSpPr/>
          <p:nvPr/>
        </p:nvSpPr>
        <p:spPr>
          <a:xfrm>
            <a:off x="6552220" y="5539076"/>
            <a:ext cx="2448272" cy="646331"/>
          </a:xfrm>
          <a:prstGeom prst="rect">
            <a:avLst/>
          </a:prstGeom>
        </p:spPr>
        <p:txBody>
          <a:bodyPr wrap="square">
            <a:spAutoFit/>
          </a:bodyPr>
          <a:lstStyle/>
          <a:p>
            <a:r>
              <a:rPr lang="ru-RU" b="1" dirty="0">
                <a:latin typeface="Segoe UI" panose="020B0502040204020203" pitchFamily="34" charset="0"/>
                <a:ea typeface="Segoe UI" panose="020B0502040204020203" pitchFamily="34" charset="0"/>
                <a:cs typeface="Segoe UI" panose="020B0502040204020203" pitchFamily="34" charset="0"/>
              </a:rPr>
              <a:t>Поправки от правящих партий</a:t>
            </a:r>
            <a:endParaRPr lang="hu-HU" b="1" dirty="0">
              <a:latin typeface="Segoe UI" panose="020B0502040204020203" pitchFamily="34" charset="0"/>
              <a:ea typeface="Segoe UI" panose="020B0502040204020203" pitchFamily="34" charset="0"/>
              <a:cs typeface="Segoe UI" panose="020B0502040204020203" pitchFamily="34" charset="0"/>
            </a:endParaRPr>
          </a:p>
        </p:txBody>
      </p:sp>
      <p:sp>
        <p:nvSpPr>
          <p:cNvPr id="10" name="Bal oldali kapcsos zárójel 9"/>
          <p:cNvSpPr/>
          <p:nvPr/>
        </p:nvSpPr>
        <p:spPr>
          <a:xfrm rot="16200000">
            <a:off x="7406383" y="4655338"/>
            <a:ext cx="492111" cy="155236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hu-HU">
              <a:ln w="12700">
                <a:solidFill>
                  <a:schemeClr val="tx1"/>
                </a:solidFill>
              </a:ln>
            </a:endParaRPr>
          </a:p>
        </p:txBody>
      </p:sp>
    </p:spTree>
    <p:extLst>
      <p:ext uri="{BB962C8B-B14F-4D97-AF65-F5344CB8AC3E}">
        <p14:creationId xmlns:p14="http://schemas.microsoft.com/office/powerpoint/2010/main" val="233434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p:cNvSpPr>
            <a:spLocks noGrp="1"/>
          </p:cNvSpPr>
          <p:nvPr>
            <p:ph sz="half" idx="2"/>
          </p:nvPr>
        </p:nvSpPr>
        <p:spPr>
          <a:xfrm>
            <a:off x="0" y="0"/>
            <a:ext cx="9144000" cy="6309320"/>
          </a:xfrm>
        </p:spPr>
        <p:txBody>
          <a:bodyPr anchor="ctr">
            <a:normAutofit/>
          </a:bodyPr>
          <a:lstStyle/>
          <a:p>
            <a:pPr algn="ctr">
              <a:lnSpc>
                <a:spcPct val="150000"/>
              </a:lnSpc>
            </a:pPr>
            <a:r>
              <a:rPr lang="ru-RU" sz="2800" b="1" dirty="0">
                <a:latin typeface="Segoe UI" panose="020B0502040204020203" pitchFamily="34" charset="0"/>
                <a:ea typeface="Segoe UI" panose="020B0502040204020203" pitchFamily="34" charset="0"/>
                <a:cs typeface="Segoe UI" panose="020B0502040204020203" pitchFamily="34" charset="0"/>
              </a:rPr>
              <a:t>Исполнение Закона о бюджете</a:t>
            </a:r>
            <a:endParaRPr lang="hu-HU" sz="2800" b="1"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4383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605" y="116632"/>
            <a:ext cx="9165771" cy="576064"/>
          </a:xfrm>
        </p:spPr>
        <p:txBody>
          <a:bodyPr/>
          <a:lstStyle/>
          <a:p>
            <a:r>
              <a:rPr lang="ru-RU" dirty="0"/>
              <a:t>Процесс исполнения бюджета</a:t>
            </a:r>
            <a:endParaRPr lang="hu-HU" dirty="0"/>
          </a:p>
        </p:txBody>
      </p:sp>
      <p:sp>
        <p:nvSpPr>
          <p:cNvPr id="5" name="Dia számának helye 4"/>
          <p:cNvSpPr>
            <a:spLocks noGrp="1"/>
          </p:cNvSpPr>
          <p:nvPr>
            <p:ph type="sldNum" sz="quarter" idx="12"/>
          </p:nvPr>
        </p:nvSpPr>
        <p:spPr/>
        <p:txBody>
          <a:bodyPr/>
          <a:lstStyle/>
          <a:p>
            <a:fld id="{C7A22EB2-0342-4DD7-941B-0EE5FE384140}" type="slidenum">
              <a:rPr lang="x-none" smtClean="0">
                <a:solidFill>
                  <a:prstClr val="black">
                    <a:tint val="75000"/>
                  </a:prstClr>
                </a:solidFill>
              </a:rPr>
              <a:pPr/>
              <a:t>48</a:t>
            </a:fld>
            <a:endParaRPr lang="x-none">
              <a:solidFill>
                <a:prstClr val="black">
                  <a:tint val="75000"/>
                </a:prstClr>
              </a:solidFill>
            </a:endParaRPr>
          </a:p>
        </p:txBody>
      </p:sp>
      <p:cxnSp>
        <p:nvCxnSpPr>
          <p:cNvPr id="18" name="Egyenes összekötő 17"/>
          <p:cNvCxnSpPr/>
          <p:nvPr/>
        </p:nvCxnSpPr>
        <p:spPr>
          <a:xfrm>
            <a:off x="112452"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Diagram 3"/>
          <p:cNvGraphicFramePr/>
          <p:nvPr>
            <p:extLst>
              <p:ext uri="{D42A27DB-BD31-4B8C-83A1-F6EECF244321}">
                <p14:modId xmlns:p14="http://schemas.microsoft.com/office/powerpoint/2010/main" val="2992202861"/>
              </p:ext>
            </p:extLst>
          </p:nvPr>
        </p:nvGraphicFramePr>
        <p:xfrm>
          <a:off x="112452" y="764704"/>
          <a:ext cx="885203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639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76064"/>
          </a:xfrm>
        </p:spPr>
        <p:txBody>
          <a:bodyPr>
            <a:normAutofit/>
          </a:bodyPr>
          <a:lstStyle/>
          <a:p>
            <a:r>
              <a:rPr lang="ru-RU" sz="2400" dirty="0"/>
              <a:t>Промежуточное планирование</a:t>
            </a:r>
            <a:r>
              <a:rPr lang="hu-HU" sz="2400" dirty="0"/>
              <a:t>: </a:t>
            </a:r>
            <a:r>
              <a:rPr lang="ru-RU" sz="2400" dirty="0"/>
              <a:t>шведская модель</a:t>
            </a:r>
            <a:endParaRPr lang="hu-HU" sz="2400" dirty="0"/>
          </a:p>
        </p:txBody>
      </p:sp>
      <p:pic>
        <p:nvPicPr>
          <p:cNvPr id="2049"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1458" t="24349" r="844" b="2776"/>
          <a:stretch/>
        </p:blipFill>
        <p:spPr bwMode="auto">
          <a:xfrm>
            <a:off x="112452" y="764705"/>
            <a:ext cx="8928992"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Egyenes összekötő 3"/>
          <p:cNvCxnSpPr/>
          <p:nvPr/>
        </p:nvCxnSpPr>
        <p:spPr>
          <a:xfrm>
            <a:off x="112452"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494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Lekerekített téglalap 50"/>
          <p:cNvSpPr/>
          <p:nvPr/>
        </p:nvSpPr>
        <p:spPr>
          <a:xfrm>
            <a:off x="5119639" y="3654666"/>
            <a:ext cx="3600400" cy="7200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600" b="1">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50" name="Lekerekített téglalap 49"/>
          <p:cNvSpPr/>
          <p:nvPr/>
        </p:nvSpPr>
        <p:spPr>
          <a:xfrm>
            <a:off x="5067375" y="2670942"/>
            <a:ext cx="3600400" cy="7200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600" b="1">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8" name="Lekerekített téglalap 47"/>
          <p:cNvSpPr/>
          <p:nvPr/>
        </p:nvSpPr>
        <p:spPr>
          <a:xfrm>
            <a:off x="5104431" y="1673059"/>
            <a:ext cx="3600400" cy="7200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600" b="1">
              <a:solidFill>
                <a:schemeClr val="accent3">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47" name="Lekerekített téglalap 46"/>
          <p:cNvSpPr/>
          <p:nvPr/>
        </p:nvSpPr>
        <p:spPr>
          <a:xfrm>
            <a:off x="353944" y="1692184"/>
            <a:ext cx="3600400" cy="7200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400" b="1">
              <a:solidFill>
                <a:schemeClr val="accent3">
                  <a:lumMod val="75000"/>
                </a:schemeClr>
              </a:solidFill>
              <a:latin typeface="+mj-lt"/>
            </a:endParaRPr>
          </a:p>
        </p:txBody>
      </p:sp>
      <p:sp>
        <p:nvSpPr>
          <p:cNvPr id="44" name="Lekerekített téglalap 43"/>
          <p:cNvSpPr/>
          <p:nvPr/>
        </p:nvSpPr>
        <p:spPr>
          <a:xfrm>
            <a:off x="365864" y="2670942"/>
            <a:ext cx="3600400" cy="7200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400" b="1">
              <a:solidFill>
                <a:schemeClr val="bg1"/>
              </a:solidFill>
              <a:latin typeface="+mj-lt"/>
            </a:endParaRPr>
          </a:p>
        </p:txBody>
      </p:sp>
      <p:sp>
        <p:nvSpPr>
          <p:cNvPr id="2" name="Cím 1"/>
          <p:cNvSpPr>
            <a:spLocks noGrp="1"/>
          </p:cNvSpPr>
          <p:nvPr>
            <p:ph type="title"/>
          </p:nvPr>
        </p:nvSpPr>
        <p:spPr>
          <a:xfrm>
            <a:off x="0" y="63566"/>
            <a:ext cx="9165771" cy="652155"/>
          </a:xfrm>
        </p:spPr>
        <p:txBody>
          <a:bodyPr>
            <a:noAutofit/>
          </a:bodyPr>
          <a:lstStyle/>
          <a:p>
            <a:pPr indent="-342900"/>
            <a:r>
              <a:rPr lang="ru-RU" sz="2400" dirty="0">
                <a:latin typeface="Segoe UI" panose="020B0502040204020203" pitchFamily="34" charset="0"/>
                <a:ea typeface="Segoe UI" panose="020B0502040204020203" pitchFamily="34" charset="0"/>
                <a:cs typeface="Segoe UI" panose="020B0502040204020203" pitchFamily="34" charset="0"/>
              </a:rPr>
              <a:t>Бюджетные правила</a:t>
            </a:r>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Dia számának helye 3"/>
          <p:cNvSpPr>
            <a:spLocks noGrp="1"/>
          </p:cNvSpPr>
          <p:nvPr>
            <p:ph type="sldNum" sz="quarter" idx="4294967295"/>
          </p:nvPr>
        </p:nvSpPr>
        <p:spPr>
          <a:xfrm>
            <a:off x="6876256" y="6406514"/>
            <a:ext cx="2133600" cy="365125"/>
          </a:xfrm>
          <a:prstGeom prst="rect">
            <a:avLst/>
          </a:prstGeom>
        </p:spPr>
        <p:txBody>
          <a:bodyPr vert="horz" lIns="91440" tIns="45720" rIns="91440" bIns="45720" rtlCol="0" anchor="ctr"/>
          <a:lstStyle/>
          <a:p>
            <a:fld id="{C7A22EB2-0342-4DD7-941B-0EE5FE384140}" type="slidenum">
              <a:rPr lang="x-none" sz="1600" b="0">
                <a:solidFill>
                  <a:schemeClr val="bg1"/>
                </a:solidFill>
              </a:rPr>
              <a:pPr/>
              <a:t>5</a:t>
            </a:fld>
            <a:endParaRPr lang="x-none" sz="1600" b="0">
              <a:solidFill>
                <a:schemeClr val="bg1"/>
              </a:solidFill>
            </a:endParaRPr>
          </a:p>
        </p:txBody>
      </p:sp>
      <p:sp>
        <p:nvSpPr>
          <p:cNvPr id="3" name="Szövegdoboz 2"/>
          <p:cNvSpPr txBox="1"/>
          <p:nvPr/>
        </p:nvSpPr>
        <p:spPr>
          <a:xfrm>
            <a:off x="365864" y="1028244"/>
            <a:ext cx="3456384" cy="646331"/>
          </a:xfrm>
          <a:prstGeom prst="rect">
            <a:avLst/>
          </a:prstGeom>
          <a:noFill/>
        </p:spPr>
        <p:txBody>
          <a:bodyPr wrap="square" rtlCol="0">
            <a:spAutoFit/>
          </a:bodyPr>
          <a:lstStyle/>
          <a:p>
            <a:pPr algn="ctr"/>
            <a:r>
              <a:rPr lang="ru-RU" b="1" dirty="0"/>
              <a:t>Национальные бюджетные правила</a:t>
            </a:r>
            <a:endParaRPr lang="hu-HU" b="1" dirty="0"/>
          </a:p>
        </p:txBody>
      </p:sp>
      <p:sp>
        <p:nvSpPr>
          <p:cNvPr id="8" name="Szövegdoboz 7"/>
          <p:cNvSpPr txBox="1"/>
          <p:nvPr/>
        </p:nvSpPr>
        <p:spPr>
          <a:xfrm>
            <a:off x="5088057" y="1028244"/>
            <a:ext cx="3672408" cy="646331"/>
          </a:xfrm>
          <a:prstGeom prst="rect">
            <a:avLst/>
          </a:prstGeom>
          <a:noFill/>
        </p:spPr>
        <p:txBody>
          <a:bodyPr wrap="square" rtlCol="0">
            <a:spAutoFit/>
          </a:bodyPr>
          <a:lstStyle/>
          <a:p>
            <a:pPr algn="ctr"/>
            <a:r>
              <a:rPr lang="ru-RU" b="1" dirty="0"/>
              <a:t>Бюджетные правила Европейского Союза</a:t>
            </a:r>
            <a:endParaRPr lang="hu-HU" b="1" dirty="0"/>
          </a:p>
        </p:txBody>
      </p:sp>
      <p:sp>
        <p:nvSpPr>
          <p:cNvPr id="23" name="Szövegdoboz 22"/>
          <p:cNvSpPr txBox="1"/>
          <p:nvPr/>
        </p:nvSpPr>
        <p:spPr>
          <a:xfrm>
            <a:off x="361984" y="2875895"/>
            <a:ext cx="3600000" cy="523220"/>
          </a:xfrm>
          <a:prstGeom prst="rect">
            <a:avLst/>
          </a:prstGeom>
          <a:noFill/>
        </p:spPr>
        <p:txBody>
          <a:bodyPr wrap="square" rtlCol="0">
            <a:spAutoFit/>
          </a:bodyPr>
          <a:lstStyle/>
          <a:p>
            <a:pPr algn="ctr"/>
            <a:r>
              <a:rPr lang="ru-RU"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Правило сбалансированности бюджета </a:t>
            </a:r>
            <a:r>
              <a:rPr lang="hu-HU"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a:t>
            </a:r>
            <a:r>
              <a:rPr lang="ru-RU" sz="14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Маастрихт</a:t>
            </a:r>
            <a:r>
              <a:rPr lang="hu-HU"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 3%)</a:t>
            </a:r>
          </a:p>
        </p:txBody>
      </p:sp>
      <p:sp>
        <p:nvSpPr>
          <p:cNvPr id="5" name="Szövegdoboz 4"/>
          <p:cNvSpPr txBox="1"/>
          <p:nvPr/>
        </p:nvSpPr>
        <p:spPr>
          <a:xfrm>
            <a:off x="354344" y="1927876"/>
            <a:ext cx="3600000" cy="307777"/>
          </a:xfrm>
          <a:prstGeom prst="rect">
            <a:avLst/>
          </a:prstGeom>
          <a:noFill/>
        </p:spPr>
        <p:txBody>
          <a:bodyPr wrap="square" rtlCol="0">
            <a:spAutoFit/>
          </a:bodyPr>
          <a:lstStyle/>
          <a:p>
            <a:pPr algn="ctr"/>
            <a:r>
              <a:rPr lang="ru-RU"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Правило национального долга</a:t>
            </a:r>
            <a:endParaRPr lang="hu-HU"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2" name="Szövegdoboz 31"/>
          <p:cNvSpPr txBox="1"/>
          <p:nvPr/>
        </p:nvSpPr>
        <p:spPr>
          <a:xfrm>
            <a:off x="5104831" y="1901764"/>
            <a:ext cx="3600000" cy="307777"/>
          </a:xfrm>
          <a:prstGeom prst="rect">
            <a:avLst/>
          </a:prstGeom>
          <a:noFill/>
        </p:spPr>
        <p:txBody>
          <a:bodyPr wrap="square" rtlCol="0" anchor="ctr">
            <a:spAutoFit/>
          </a:bodyPr>
          <a:lstStyle/>
          <a:p>
            <a:pPr algn="ctr"/>
            <a:r>
              <a:rPr lang="ru-RU"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Правила долга</a:t>
            </a:r>
            <a:endParaRPr lang="hu-HU" sz="1400" b="1" spc="-7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7" name="Szövegdoboz 36"/>
          <p:cNvSpPr txBox="1"/>
          <p:nvPr/>
        </p:nvSpPr>
        <p:spPr>
          <a:xfrm>
            <a:off x="5067775" y="2750063"/>
            <a:ext cx="3600000" cy="523220"/>
          </a:xfrm>
          <a:prstGeom prst="rect">
            <a:avLst/>
          </a:prstGeom>
          <a:noFill/>
        </p:spPr>
        <p:txBody>
          <a:bodyPr wrap="square" rtlCol="0" anchor="ctr">
            <a:spAutoFit/>
          </a:bodyPr>
          <a:lstStyle/>
          <a:p>
            <a:pPr algn="ctr"/>
            <a:r>
              <a:rPr lang="ru-RU"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Правило сбалансированности бюджета </a:t>
            </a:r>
            <a:r>
              <a:rPr lang="hu-HU"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a:t>
            </a:r>
            <a:r>
              <a:rPr lang="ru-RU" sz="14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Маастрихт</a:t>
            </a:r>
            <a:r>
              <a:rPr lang="hu-HU"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 3%)</a:t>
            </a:r>
          </a:p>
        </p:txBody>
      </p:sp>
      <p:cxnSp>
        <p:nvCxnSpPr>
          <p:cNvPr id="7" name="Egyenes összekötő 6"/>
          <p:cNvCxnSpPr/>
          <p:nvPr/>
        </p:nvCxnSpPr>
        <p:spPr>
          <a:xfrm>
            <a:off x="179512" y="1532300"/>
            <a:ext cx="871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Lekerekített téglalap 34"/>
          <p:cNvSpPr/>
          <p:nvPr/>
        </p:nvSpPr>
        <p:spPr>
          <a:xfrm>
            <a:off x="344097" y="3671313"/>
            <a:ext cx="3600400" cy="7200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400" b="1">
              <a:solidFill>
                <a:schemeClr val="bg1"/>
              </a:solidFill>
              <a:latin typeface="+mj-lt"/>
            </a:endParaRPr>
          </a:p>
        </p:txBody>
      </p:sp>
      <p:sp>
        <p:nvSpPr>
          <p:cNvPr id="39" name="Szövegdoboz 38"/>
          <p:cNvSpPr txBox="1"/>
          <p:nvPr/>
        </p:nvSpPr>
        <p:spPr>
          <a:xfrm>
            <a:off x="294056" y="3877424"/>
            <a:ext cx="3600000" cy="307777"/>
          </a:xfrm>
          <a:prstGeom prst="rect">
            <a:avLst/>
          </a:prstGeom>
          <a:solidFill>
            <a:schemeClr val="accent3">
              <a:lumMod val="75000"/>
            </a:schemeClr>
          </a:solidFill>
        </p:spPr>
        <p:txBody>
          <a:bodyPr wrap="square" rtlCol="0" anchor="ctr">
            <a:spAutoFit/>
          </a:bodyPr>
          <a:lstStyle/>
          <a:p>
            <a:pPr algn="ctr"/>
            <a:r>
              <a:rPr lang="ru-RU"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Задача среднесрочного бюджета (ЗСБ) </a:t>
            </a:r>
            <a:endParaRPr lang="hu-HU"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0" name="Szövegdoboz 39"/>
          <p:cNvSpPr txBox="1"/>
          <p:nvPr/>
        </p:nvSpPr>
        <p:spPr>
          <a:xfrm>
            <a:off x="5140835" y="3877424"/>
            <a:ext cx="3600000" cy="307777"/>
          </a:xfrm>
          <a:prstGeom prst="rect">
            <a:avLst/>
          </a:prstGeom>
          <a:noFill/>
        </p:spPr>
        <p:txBody>
          <a:bodyPr wrap="square" rtlCol="0" anchor="ctr">
            <a:spAutoFit/>
          </a:bodyPr>
          <a:lstStyle/>
          <a:p>
            <a:pPr algn="ctr"/>
            <a:r>
              <a:rPr lang="ru-RU"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Задача среднесрочного бюджета (ЗСБ)</a:t>
            </a:r>
            <a:endParaRPr lang="hu-HU"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13" name="Egyenes összekötő 12"/>
          <p:cNvCxnSpPr/>
          <p:nvPr/>
        </p:nvCxnSpPr>
        <p:spPr>
          <a:xfrm>
            <a:off x="107504" y="835462"/>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 name="Lekerekített téglalap 28"/>
          <p:cNvSpPr/>
          <p:nvPr/>
        </p:nvSpPr>
        <p:spPr>
          <a:xfrm>
            <a:off x="5140835" y="4664386"/>
            <a:ext cx="3600400" cy="720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600" b="1">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0" name="Szövegdoboz 29"/>
          <p:cNvSpPr txBox="1"/>
          <p:nvPr/>
        </p:nvSpPr>
        <p:spPr>
          <a:xfrm>
            <a:off x="5141235" y="4870497"/>
            <a:ext cx="3600000" cy="307777"/>
          </a:xfrm>
          <a:prstGeom prst="rect">
            <a:avLst/>
          </a:prstGeom>
          <a:noFill/>
        </p:spPr>
        <p:txBody>
          <a:bodyPr wrap="square" rtlCol="0" anchor="ctr">
            <a:spAutoFit/>
          </a:bodyPr>
          <a:lstStyle/>
          <a:p>
            <a:pPr algn="ctr"/>
            <a:r>
              <a:rPr lang="ru-RU"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Правило расходов</a:t>
            </a:r>
            <a:endParaRPr lang="hu-HU"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5686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ru-RU" dirty="0"/>
              <a:t>Быстрый отчёт и мониторинг</a:t>
            </a:r>
            <a:endParaRPr lang="hu-HU" dirty="0"/>
          </a:p>
        </p:txBody>
      </p:sp>
      <p:sp>
        <p:nvSpPr>
          <p:cNvPr id="4" name="Tartalom helye 3"/>
          <p:cNvSpPr>
            <a:spLocks noGrp="1"/>
          </p:cNvSpPr>
          <p:nvPr>
            <p:ph sz="half" idx="2"/>
          </p:nvPr>
        </p:nvSpPr>
        <p:spPr>
          <a:xfrm>
            <a:off x="4716016" y="842727"/>
            <a:ext cx="4140000" cy="5292007"/>
          </a:xfrm>
        </p:spPr>
        <p:txBody>
          <a:bodyPr/>
          <a:lstStyle/>
          <a:p>
            <a:pPr algn="just"/>
            <a:r>
              <a:rPr lang="ru-RU" sz="1600" b="1" dirty="0">
                <a:latin typeface="Segoe UI" panose="020B0502040204020203" pitchFamily="34" charset="0"/>
                <a:ea typeface="Segoe UI" panose="020B0502040204020203" pitchFamily="34" charset="0"/>
                <a:cs typeface="Segoe UI" panose="020B0502040204020203" pitchFamily="34" charset="0"/>
              </a:rPr>
              <a:t>Подробные данные о состоянии финансов центрального правительства в конце мая </a:t>
            </a:r>
            <a:r>
              <a:rPr lang="en-US" sz="1600" b="1" dirty="0">
                <a:latin typeface="Segoe UI" panose="020B0502040204020203" pitchFamily="34" charset="0"/>
                <a:ea typeface="Segoe UI" panose="020B0502040204020203" pitchFamily="34" charset="0"/>
                <a:cs typeface="Segoe UI" panose="020B0502040204020203" pitchFamily="34" charset="0"/>
              </a:rPr>
              <a:t>2018</a:t>
            </a:r>
            <a:r>
              <a:rPr lang="ru-RU" sz="1600" b="1" dirty="0">
                <a:latin typeface="Segoe UI" panose="020B0502040204020203" pitchFamily="34" charset="0"/>
                <a:ea typeface="Segoe UI" panose="020B0502040204020203" pitchFamily="34" charset="0"/>
                <a:cs typeface="Segoe UI" panose="020B0502040204020203" pitchFamily="34" charset="0"/>
              </a:rPr>
              <a:t> г.</a:t>
            </a:r>
            <a:endParaRPr lang="hu-HU"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114" t="8889" r="30052" b="3056"/>
          <a:stretch/>
        </p:blipFill>
        <p:spPr bwMode="auto">
          <a:xfrm>
            <a:off x="4860032" y="1814734"/>
            <a:ext cx="3695473" cy="43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artalom helye 3"/>
          <p:cNvSpPr txBox="1">
            <a:spLocks/>
          </p:cNvSpPr>
          <p:nvPr/>
        </p:nvSpPr>
        <p:spPr>
          <a:xfrm>
            <a:off x="323528" y="914734"/>
            <a:ext cx="4140000" cy="52200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algn="ctr"/>
            <a:r>
              <a:rPr lang="ru-RU" sz="1600" b="1" dirty="0">
                <a:latin typeface="Segoe UI" panose="020B0502040204020203" pitchFamily="34" charset="0"/>
                <a:ea typeface="Segoe UI" panose="020B0502040204020203" pitchFamily="34" charset="0"/>
                <a:cs typeface="Segoe UI" panose="020B0502040204020203" pitchFamily="34" charset="0"/>
              </a:rPr>
              <a:t>Быстрый отчёт</a:t>
            </a:r>
            <a:endParaRPr lang="hu-HU" sz="1600" b="1" dirty="0">
              <a:latin typeface="Segoe UI" panose="020B0502040204020203" pitchFamily="34" charset="0"/>
              <a:ea typeface="Segoe UI" panose="020B0502040204020203" pitchFamily="34" charset="0"/>
              <a:cs typeface="Segoe UI" panose="020B0502040204020203" pitchFamily="34" charset="0"/>
            </a:endParaRPr>
          </a:p>
          <a:p>
            <a:endParaRPr lang="hu-HU" dirty="0"/>
          </a:p>
        </p:txBody>
      </p:sp>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0833" t="9074" r="30990" b="4815"/>
          <a:stretch/>
        </p:blipFill>
        <p:spPr bwMode="auto">
          <a:xfrm>
            <a:off x="431168" y="1596637"/>
            <a:ext cx="3348000" cy="4538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Egyenes összekötő 6"/>
          <p:cNvCxnSpPr/>
          <p:nvPr/>
        </p:nvCxnSpPr>
        <p:spPr>
          <a:xfrm>
            <a:off x="112452"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90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76064"/>
          </a:xfrm>
        </p:spPr>
        <p:txBody>
          <a:bodyPr>
            <a:normAutofit/>
          </a:bodyPr>
          <a:lstStyle/>
          <a:p>
            <a:r>
              <a:rPr lang="ru-RU" altLang="en-US" sz="2400" dirty="0"/>
              <a:t>Поправки и перечисление ассигнований</a:t>
            </a:r>
            <a:endParaRPr lang="hu-HU" altLang="en-US" sz="2400" dirty="0"/>
          </a:p>
        </p:txBody>
      </p:sp>
      <p:cxnSp>
        <p:nvCxnSpPr>
          <p:cNvPr id="7" name="Egyenes összekötő 6"/>
          <p:cNvCxnSpPr/>
          <p:nvPr/>
        </p:nvCxnSpPr>
        <p:spPr>
          <a:xfrm>
            <a:off x="112452"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églalap 4"/>
          <p:cNvSpPr/>
          <p:nvPr/>
        </p:nvSpPr>
        <p:spPr>
          <a:xfrm>
            <a:off x="89582" y="723206"/>
            <a:ext cx="8928992" cy="5970865"/>
          </a:xfrm>
          <a:prstGeom prst="rect">
            <a:avLst/>
          </a:prstGeom>
        </p:spPr>
        <p:txBody>
          <a:bodyPr wrap="square">
            <a:spAutoFit/>
          </a:bodyPr>
          <a:lstStyle/>
          <a:p>
            <a:pPr algn="just">
              <a:spcBef>
                <a:spcPts val="1200"/>
              </a:spcBef>
              <a:spcAft>
                <a:spcPts val="1200"/>
              </a:spcAft>
            </a:pPr>
            <a:r>
              <a:rPr lang="ru-RU" altLang="en-US" sz="1600" b="1" u="sng" dirty="0">
                <a:latin typeface="Segoe UI" panose="020B0502040204020203" pitchFamily="34" charset="0"/>
                <a:ea typeface="Segoe UI" panose="020B0502040204020203" pitchFamily="34" charset="0"/>
                <a:cs typeface="Segoe UI" panose="020B0502040204020203" pitchFamily="34" charset="0"/>
              </a:rPr>
              <a:t>Корректировка выделенных сумм</a:t>
            </a:r>
            <a:endParaRPr lang="hu-HU" altLang="en-US" sz="1600" b="1" u="sng" dirty="0">
              <a:latin typeface="Segoe UI" panose="020B0502040204020203" pitchFamily="34" charset="0"/>
              <a:ea typeface="Segoe UI" panose="020B0502040204020203" pitchFamily="34" charset="0"/>
              <a:cs typeface="Segoe UI" panose="020B0502040204020203" pitchFamily="34" charset="0"/>
            </a:endParaRPr>
          </a:p>
          <a:p>
            <a:pPr marL="342900" indent="-342900" algn="just">
              <a:spcBef>
                <a:spcPts val="1200"/>
              </a:spcBef>
              <a:spcAft>
                <a:spcPts val="1200"/>
              </a:spcAft>
              <a:buFont typeface="Wingdings" panose="05000000000000000000" pitchFamily="2" charset="2"/>
              <a:buChar char="ü"/>
            </a:pPr>
            <a:r>
              <a:rPr lang="ru-RU" altLang="en-US" sz="1400" b="1">
                <a:latin typeface="Segoe UI" panose="020B0502040204020203" pitchFamily="34" charset="0"/>
                <a:ea typeface="Segoe UI" panose="020B0502040204020203" pitchFamily="34" charset="0"/>
                <a:cs typeface="Segoe UI" panose="020B0502040204020203" pitchFamily="34" charset="0"/>
              </a:rPr>
              <a:t>Расходы </a:t>
            </a:r>
            <a:r>
              <a:rPr lang="ru-RU" altLang="en-US" sz="1400" b="1" dirty="0">
                <a:latin typeface="Segoe UI" panose="020B0502040204020203" pitchFamily="34" charset="0"/>
                <a:ea typeface="Segoe UI" panose="020B0502040204020203" pitchFamily="34" charset="0"/>
                <a:cs typeface="Segoe UI" panose="020B0502040204020203" pitchFamily="34" charset="0"/>
              </a:rPr>
              <a:t>центральных </a:t>
            </a:r>
            <a:r>
              <a:rPr lang="ru-RU" altLang="en-US" sz="1400" dirty="0">
                <a:latin typeface="Segoe UI" panose="020B0502040204020203" pitchFamily="34" charset="0"/>
                <a:ea typeface="Segoe UI" panose="020B0502040204020203" pitchFamily="34" charset="0"/>
                <a:cs typeface="Segoe UI" panose="020B0502040204020203" pitchFamily="34" charset="0"/>
              </a:rPr>
              <a:t>бюджетных </a:t>
            </a:r>
            <a:r>
              <a:rPr lang="ru-RU" altLang="en-US" sz="1400" b="1" dirty="0">
                <a:latin typeface="Segoe UI" panose="020B0502040204020203" pitchFamily="34" charset="0"/>
                <a:ea typeface="Segoe UI" panose="020B0502040204020203" pitchFamily="34" charset="0"/>
                <a:cs typeface="Segoe UI" panose="020B0502040204020203" pitchFamily="34" charset="0"/>
              </a:rPr>
              <a:t>организаций </a:t>
            </a:r>
            <a:r>
              <a:rPr lang="ru-RU" altLang="en-US" sz="1400">
                <a:latin typeface="Segoe UI" panose="020B0502040204020203" pitchFamily="34" charset="0"/>
                <a:ea typeface="Segoe UI" panose="020B0502040204020203" pitchFamily="34" charset="0"/>
                <a:cs typeface="Segoe UI" panose="020B0502040204020203" pitchFamily="34" charset="0"/>
              </a:rPr>
              <a:t>и расходы, </a:t>
            </a:r>
            <a:r>
              <a:rPr lang="ru-RU" altLang="en-US" sz="1400" dirty="0">
                <a:latin typeface="Segoe UI" panose="020B0502040204020203" pitchFamily="34" charset="0"/>
                <a:ea typeface="Segoe UI" panose="020B0502040204020203" pitchFamily="34" charset="0"/>
                <a:cs typeface="Segoe UI" panose="020B0502040204020203" pitchFamily="34" charset="0"/>
              </a:rPr>
              <a:t>выделенные на разделы бюджета, можно увеличивать в соответствии с ростом доходов и неизрасходованных средств </a:t>
            </a:r>
            <a:r>
              <a:rPr lang="en-US" altLang="en-US" sz="1400" dirty="0">
                <a:latin typeface="Segoe UI" panose="020B0502040204020203" pitchFamily="34" charset="0"/>
                <a:ea typeface="Segoe UI" panose="020B0502040204020203" pitchFamily="34" charset="0"/>
                <a:cs typeface="Segoe UI" panose="020B0502040204020203" pitchFamily="34" charset="0"/>
              </a:rPr>
              <a:t>(</a:t>
            </a:r>
            <a:r>
              <a:rPr lang="ru-RU" altLang="en-US" sz="1400" dirty="0">
                <a:latin typeface="Segoe UI" panose="020B0502040204020203" pitchFamily="34" charset="0"/>
                <a:ea typeface="Segoe UI" panose="020B0502040204020203" pitchFamily="34" charset="0"/>
                <a:cs typeface="Segoe UI" panose="020B0502040204020203" pitchFamily="34" charset="0"/>
              </a:rPr>
              <a:t>перенесенных средств или остатков предыдущих периодов)</a:t>
            </a:r>
            <a:endParaRPr lang="en-US" altLang="en-US" sz="1400" dirty="0">
              <a:latin typeface="Segoe UI" panose="020B0502040204020203" pitchFamily="34" charset="0"/>
              <a:ea typeface="Segoe UI" panose="020B0502040204020203" pitchFamily="34" charset="0"/>
              <a:cs typeface="Segoe UI" panose="020B0502040204020203" pitchFamily="34" charset="0"/>
            </a:endParaRPr>
          </a:p>
          <a:p>
            <a:pPr marL="342900" indent="-342900" algn="just">
              <a:spcBef>
                <a:spcPts val="1200"/>
              </a:spcBef>
              <a:spcAft>
                <a:spcPts val="1200"/>
              </a:spcAft>
              <a:buFont typeface="Wingdings" panose="05000000000000000000" pitchFamily="2" charset="2"/>
              <a:buChar char="ü"/>
            </a:pPr>
            <a:r>
              <a:rPr lang="ru-RU" altLang="en-US" sz="1400" dirty="0">
                <a:latin typeface="Segoe UI" panose="020B0502040204020203" pitchFamily="34" charset="0"/>
                <a:ea typeface="Segoe UI" panose="020B0502040204020203" pitchFamily="34" charset="0"/>
                <a:cs typeface="Segoe UI" panose="020B0502040204020203" pitchFamily="34" charset="0"/>
              </a:rPr>
              <a:t>Ассигнования </a:t>
            </a:r>
            <a:r>
              <a:rPr lang="ru-RU" altLang="en-US" sz="1400">
                <a:latin typeface="Segoe UI" panose="020B0502040204020203" pitchFamily="34" charset="0"/>
                <a:ea typeface="Segoe UI" panose="020B0502040204020203" pitchFamily="34" charset="0"/>
                <a:cs typeface="Segoe UI" panose="020B0502040204020203" pitchFamily="34" charset="0"/>
              </a:rPr>
              <a:t>на </a:t>
            </a:r>
            <a:r>
              <a:rPr lang="ru-RU" altLang="en-US" sz="1400" b="1">
                <a:latin typeface="Segoe UI" panose="020B0502040204020203" pitchFamily="34" charset="0"/>
                <a:ea typeface="Segoe UI" panose="020B0502040204020203" pitchFamily="34" charset="0"/>
                <a:cs typeface="Segoe UI" panose="020B0502040204020203" pitchFamily="34" charset="0"/>
              </a:rPr>
              <a:t>доходы </a:t>
            </a:r>
            <a:r>
              <a:rPr lang="ru-RU" altLang="en-US" sz="1400" b="1" dirty="0">
                <a:latin typeface="Segoe UI" panose="020B0502040204020203" pitchFamily="34" charset="0"/>
                <a:ea typeface="Segoe UI" panose="020B0502040204020203" pitchFamily="34" charset="0"/>
                <a:cs typeface="Segoe UI" panose="020B0502040204020203" pitchFamily="34" charset="0"/>
              </a:rPr>
              <a:t>центральных </a:t>
            </a:r>
            <a:r>
              <a:rPr lang="ru-RU" altLang="en-US" sz="1400" dirty="0">
                <a:latin typeface="Segoe UI" panose="020B0502040204020203" pitchFamily="34" charset="0"/>
                <a:ea typeface="Segoe UI" panose="020B0502040204020203" pitchFamily="34" charset="0"/>
                <a:cs typeface="Segoe UI" panose="020B0502040204020203" pitchFamily="34" charset="0"/>
              </a:rPr>
              <a:t>бюджетных </a:t>
            </a:r>
            <a:r>
              <a:rPr lang="ru-RU" altLang="en-US" sz="1400" b="1" dirty="0">
                <a:latin typeface="Segoe UI" panose="020B0502040204020203" pitchFamily="34" charset="0"/>
                <a:ea typeface="Segoe UI" panose="020B0502040204020203" pitchFamily="34" charset="0"/>
                <a:cs typeface="Segoe UI" panose="020B0502040204020203" pitchFamily="34" charset="0"/>
              </a:rPr>
              <a:t>организаций</a:t>
            </a:r>
            <a:r>
              <a:rPr lang="ru-RU" altLang="en-US" sz="1400" dirty="0">
                <a:latin typeface="Segoe UI" panose="020B0502040204020203" pitchFamily="34" charset="0"/>
                <a:ea typeface="Segoe UI" panose="020B0502040204020203" pitchFamily="34" charset="0"/>
                <a:cs typeface="Segoe UI" panose="020B0502040204020203" pitchFamily="34" charset="0"/>
              </a:rPr>
              <a:t> и по разделам бюджета можно увеличивать только в случае перевыполнения плана</a:t>
            </a:r>
            <a:r>
              <a:rPr lang="hu-HU" altLang="en-US" sz="1400" dirty="0">
                <a:latin typeface="Segoe UI" panose="020B0502040204020203" pitchFamily="34" charset="0"/>
                <a:ea typeface="Segoe UI" panose="020B0502040204020203" pitchFamily="34" charset="0"/>
                <a:cs typeface="Segoe UI" panose="020B0502040204020203" pitchFamily="34" charset="0"/>
              </a:rPr>
              <a:t>.</a:t>
            </a:r>
          </a:p>
          <a:p>
            <a:pPr algn="just">
              <a:spcBef>
                <a:spcPts val="1200"/>
              </a:spcBef>
              <a:spcAft>
                <a:spcPts val="1200"/>
              </a:spcAft>
            </a:pPr>
            <a:r>
              <a:rPr lang="ru-RU" altLang="en-US" sz="1600" b="1" u="sng" dirty="0">
                <a:latin typeface="Segoe UI" panose="020B0502040204020203" pitchFamily="34" charset="0"/>
                <a:ea typeface="Segoe UI" panose="020B0502040204020203" pitchFamily="34" charset="0"/>
                <a:cs typeface="Segoe UI" panose="020B0502040204020203" pitchFamily="34" charset="0"/>
              </a:rPr>
              <a:t>Перевод средств внутри центрального бюджета</a:t>
            </a:r>
            <a:endParaRPr lang="hu-HU" altLang="en-US" sz="1600" b="1" dirty="0">
              <a:latin typeface="Segoe UI" panose="020B0502040204020203" pitchFamily="34" charset="0"/>
              <a:ea typeface="Segoe UI" panose="020B0502040204020203" pitchFamily="34" charset="0"/>
              <a:cs typeface="Segoe UI" panose="020B0502040204020203" pitchFamily="34" charset="0"/>
            </a:endParaRPr>
          </a:p>
          <a:p>
            <a:pPr marL="342900" indent="-342900" algn="just">
              <a:spcBef>
                <a:spcPts val="1200"/>
              </a:spcBef>
              <a:spcAft>
                <a:spcPts val="1200"/>
              </a:spcAft>
              <a:buFont typeface="Wingdings" panose="05000000000000000000" pitchFamily="2" charset="2"/>
              <a:buChar char="ü"/>
            </a:pPr>
            <a:r>
              <a:rPr lang="ru-RU" altLang="en-US" sz="1400" b="1" dirty="0">
                <a:latin typeface="Segoe UI" panose="020B0502040204020203" pitchFamily="34" charset="0"/>
                <a:ea typeface="Segoe UI" panose="020B0502040204020203" pitchFamily="34" charset="0"/>
                <a:cs typeface="Segoe UI" panose="020B0502040204020203" pitchFamily="34" charset="0"/>
              </a:rPr>
              <a:t>Как правило</a:t>
            </a:r>
            <a:r>
              <a:rPr lang="en-US" altLang="en-US" sz="1400" b="1" dirty="0">
                <a:latin typeface="Segoe UI" panose="020B0502040204020203" pitchFamily="34" charset="0"/>
                <a:ea typeface="Segoe UI" panose="020B0502040204020203" pitchFamily="34" charset="0"/>
                <a:cs typeface="Segoe UI" panose="020B0502040204020203" pitchFamily="34" charset="0"/>
              </a:rPr>
              <a:t>, </a:t>
            </a:r>
            <a:r>
              <a:rPr lang="ru-RU" altLang="en-US" sz="1400" b="1" dirty="0">
                <a:latin typeface="Segoe UI" panose="020B0502040204020203" pitchFamily="34" charset="0"/>
                <a:ea typeface="Segoe UI" panose="020B0502040204020203" pitchFamily="34" charset="0"/>
                <a:cs typeface="Segoe UI" panose="020B0502040204020203" pitchFamily="34" charset="0"/>
              </a:rPr>
              <a:t>Правительство может переводить средства, но</a:t>
            </a:r>
            <a:r>
              <a:rPr lang="hu-HU" altLang="en-US" sz="1400" dirty="0">
                <a:latin typeface="Segoe UI" panose="020B0502040204020203" pitchFamily="34" charset="0"/>
                <a:ea typeface="Segoe UI" panose="020B0502040204020203" pitchFamily="34" charset="0"/>
                <a:cs typeface="Segoe UI" panose="020B0502040204020203" pitchFamily="34" charset="0"/>
              </a:rPr>
              <a:t> </a:t>
            </a:r>
            <a:r>
              <a:rPr lang="ru-RU" altLang="en-US" sz="1400" dirty="0">
                <a:latin typeface="Segoe UI" panose="020B0502040204020203" pitchFamily="34" charset="0"/>
                <a:ea typeface="Segoe UI" panose="020B0502040204020203" pitchFamily="34" charset="0"/>
                <a:cs typeface="Segoe UI" panose="020B0502040204020203" pitchFamily="34" charset="0"/>
              </a:rPr>
              <a:t>в случае с «конституционными разделами» бюджета (Парламент, Конституционный Суд</a:t>
            </a:r>
            <a:r>
              <a:rPr lang="en-US" altLang="en-US" sz="1400" dirty="0">
                <a:latin typeface="Segoe UI" panose="020B0502040204020203" pitchFamily="34" charset="0"/>
                <a:ea typeface="Segoe UI" panose="020B0502040204020203" pitchFamily="34" charset="0"/>
                <a:cs typeface="Segoe UI" panose="020B0502040204020203" pitchFamily="34" charset="0"/>
              </a:rPr>
              <a:t>, </a:t>
            </a:r>
            <a:r>
              <a:rPr lang="ru-RU" altLang="en-US" sz="1400" dirty="0">
                <a:latin typeface="Segoe UI" panose="020B0502040204020203" pitchFamily="34" charset="0"/>
                <a:ea typeface="Segoe UI" panose="020B0502040204020203" pitchFamily="34" charset="0"/>
                <a:cs typeface="Segoe UI" panose="020B0502040204020203" pitchFamily="34" charset="0"/>
              </a:rPr>
              <a:t>суды и т.п.</a:t>
            </a:r>
            <a:r>
              <a:rPr lang="en-US" altLang="en-US" sz="1400" dirty="0">
                <a:latin typeface="Segoe UI" panose="020B0502040204020203" pitchFamily="34" charset="0"/>
                <a:ea typeface="Segoe UI" panose="020B0502040204020203" pitchFamily="34" charset="0"/>
                <a:cs typeface="Segoe UI" panose="020B0502040204020203" pitchFamily="34" charset="0"/>
              </a:rPr>
              <a:t>) </a:t>
            </a:r>
            <a:r>
              <a:rPr lang="ru-RU" altLang="en-US" sz="1400" dirty="0">
                <a:latin typeface="Segoe UI" panose="020B0502040204020203" pitchFamily="34" charset="0"/>
                <a:ea typeface="Segoe UI" panose="020B0502040204020203" pitchFamily="34" charset="0"/>
                <a:cs typeface="Segoe UI" panose="020B0502040204020203" pitchFamily="34" charset="0"/>
              </a:rPr>
              <a:t>переводы осуществляются только парламентом</a:t>
            </a:r>
            <a:r>
              <a:rPr lang="hu-HU" altLang="en-US" sz="1400" dirty="0">
                <a:latin typeface="Segoe UI" panose="020B0502040204020203" pitchFamily="34" charset="0"/>
                <a:ea typeface="Segoe UI" panose="020B0502040204020203" pitchFamily="34" charset="0"/>
                <a:cs typeface="Segoe UI" panose="020B0502040204020203" pitchFamily="34" charset="0"/>
              </a:rPr>
              <a:t>.</a:t>
            </a:r>
          </a:p>
          <a:p>
            <a:pPr marL="342900" indent="-342900" algn="just">
              <a:spcBef>
                <a:spcPts val="1200"/>
              </a:spcBef>
              <a:spcAft>
                <a:spcPts val="1200"/>
              </a:spcAft>
              <a:buFont typeface="Wingdings" panose="05000000000000000000" pitchFamily="2" charset="2"/>
              <a:buChar char="ü"/>
            </a:pPr>
            <a:r>
              <a:rPr lang="ru-RU" altLang="en-US" sz="1400" b="1" dirty="0">
                <a:latin typeface="Segoe UI" panose="020B0502040204020203" pitchFamily="34" charset="0"/>
                <a:ea typeface="Segoe UI" panose="020B0502040204020203" pitchFamily="34" charset="0"/>
                <a:cs typeface="Segoe UI" panose="020B0502040204020203" pitchFamily="34" charset="0"/>
              </a:rPr>
              <a:t>Внутри раздела </a:t>
            </a:r>
            <a:r>
              <a:rPr lang="ru-RU" altLang="en-US" sz="1400" dirty="0">
                <a:latin typeface="Segoe UI" panose="020B0502040204020203" pitchFamily="34" charset="0"/>
                <a:ea typeface="Segoe UI" panose="020B0502040204020203" pitchFamily="34" charset="0"/>
                <a:cs typeface="Segoe UI" panose="020B0502040204020203" pitchFamily="34" charset="0"/>
              </a:rPr>
              <a:t>бюджета</a:t>
            </a:r>
            <a:r>
              <a:rPr lang="ru-RU" altLang="en-US" sz="1400" b="1" dirty="0">
                <a:latin typeface="Segoe UI" panose="020B0502040204020203" pitchFamily="34" charset="0"/>
                <a:ea typeface="Segoe UI" panose="020B0502040204020203" pitchFamily="34" charset="0"/>
                <a:cs typeface="Segoe UI" panose="020B0502040204020203" pitchFamily="34" charset="0"/>
              </a:rPr>
              <a:t> </a:t>
            </a:r>
            <a:r>
              <a:rPr lang="ru-RU" altLang="en-US" sz="1400" dirty="0">
                <a:latin typeface="Segoe UI" panose="020B0502040204020203" pitchFamily="34" charset="0"/>
                <a:ea typeface="Segoe UI" panose="020B0502040204020203" pitchFamily="34" charset="0"/>
                <a:cs typeface="Segoe UI" panose="020B0502040204020203" pitchFamily="34" charset="0"/>
              </a:rPr>
              <a:t>переводы могут осуществляться по инициативе органа, ответственного за данный раздел</a:t>
            </a:r>
            <a:r>
              <a:rPr lang="hu-HU" altLang="en-US" sz="1400" dirty="0">
                <a:latin typeface="Segoe UI" panose="020B0502040204020203" pitchFamily="34" charset="0"/>
                <a:ea typeface="Segoe UI" panose="020B0502040204020203" pitchFamily="34" charset="0"/>
                <a:cs typeface="Segoe UI" panose="020B0502040204020203" pitchFamily="34" charset="0"/>
              </a:rPr>
              <a:t>.</a:t>
            </a:r>
          </a:p>
          <a:p>
            <a:pPr marL="342900" indent="-342900" algn="just">
              <a:spcBef>
                <a:spcPts val="1200"/>
              </a:spcBef>
              <a:spcAft>
                <a:spcPts val="1200"/>
              </a:spcAft>
              <a:buFont typeface="Wingdings" panose="05000000000000000000" pitchFamily="2" charset="2"/>
              <a:buChar char="ü"/>
            </a:pPr>
            <a:r>
              <a:rPr lang="ru-RU" altLang="en-US" sz="1400" b="1" dirty="0">
                <a:latin typeface="Segoe UI" panose="020B0502040204020203" pitchFamily="34" charset="0"/>
                <a:ea typeface="Segoe UI" panose="020B0502040204020203" pitchFamily="34" charset="0"/>
                <a:cs typeface="Segoe UI" panose="020B0502040204020203" pitchFamily="34" charset="0"/>
              </a:rPr>
              <a:t>Между разделами </a:t>
            </a:r>
            <a:r>
              <a:rPr lang="ru-RU" altLang="en-US" sz="1400" dirty="0">
                <a:latin typeface="Segoe UI" panose="020B0502040204020203" pitchFamily="34" charset="0"/>
                <a:ea typeface="Segoe UI" panose="020B0502040204020203" pitchFamily="34" charset="0"/>
                <a:cs typeface="Segoe UI" panose="020B0502040204020203" pitchFamily="34" charset="0"/>
              </a:rPr>
              <a:t>бюджета</a:t>
            </a:r>
            <a:r>
              <a:rPr lang="ru-RU" altLang="en-US" sz="1400" b="1" dirty="0">
                <a:latin typeface="Segoe UI" panose="020B0502040204020203" pitchFamily="34" charset="0"/>
                <a:ea typeface="Segoe UI" panose="020B0502040204020203" pitchFamily="34" charset="0"/>
                <a:cs typeface="Segoe UI" panose="020B0502040204020203" pitchFamily="34" charset="0"/>
              </a:rPr>
              <a:t> </a:t>
            </a:r>
            <a:r>
              <a:rPr lang="ru-RU" altLang="en-US" sz="1400" dirty="0">
                <a:latin typeface="Segoe UI" panose="020B0502040204020203" pitchFamily="34" charset="0"/>
                <a:ea typeface="Segoe UI" panose="020B0502040204020203" pitchFamily="34" charset="0"/>
                <a:cs typeface="Segoe UI" panose="020B0502040204020203" pitchFamily="34" charset="0"/>
              </a:rPr>
              <a:t>два органа, ответственные за данные разделы, могут инициировать перевод средств в определённых случаях, оговоренных в Законе о госфинансах</a:t>
            </a:r>
            <a:r>
              <a:rPr lang="hu-HU" altLang="en-US" sz="1400" dirty="0">
                <a:latin typeface="Segoe UI" panose="020B0502040204020203" pitchFamily="34" charset="0"/>
                <a:ea typeface="Segoe UI" panose="020B0502040204020203" pitchFamily="34" charset="0"/>
                <a:cs typeface="Segoe UI" panose="020B0502040204020203" pitchFamily="34" charset="0"/>
              </a:rPr>
              <a:t>:</a:t>
            </a:r>
          </a:p>
          <a:p>
            <a:pPr lvl="2" algn="just">
              <a:spcBef>
                <a:spcPts val="1200"/>
              </a:spcBef>
              <a:spcAft>
                <a:spcPts val="1200"/>
              </a:spcAft>
            </a:pPr>
            <a:r>
              <a:rPr lang="ru-RU" sz="1400" dirty="0">
                <a:latin typeface="Segoe UI" panose="020B0502040204020203" pitchFamily="34" charset="0"/>
                <a:ea typeface="Segoe UI" panose="020B0502040204020203" pitchFamily="34" charset="0"/>
                <a:cs typeface="Segoe UI" panose="020B0502040204020203" pitchFamily="34" charset="0"/>
              </a:rPr>
              <a:t>Если имеется экономия, или перевод связан с изменениями в выполнении </a:t>
            </a:r>
            <a:r>
              <a:rPr lang="ru-RU" sz="1400" dirty="0" err="1">
                <a:latin typeface="Segoe UI" panose="020B0502040204020203" pitchFamily="34" charset="0"/>
                <a:ea typeface="Segoe UI" panose="020B0502040204020203" pitchFamily="34" charset="0"/>
                <a:cs typeface="Segoe UI" panose="020B0502040204020203" pitchFamily="34" charset="0"/>
              </a:rPr>
              <a:t>госуслуг</a:t>
            </a:r>
            <a:r>
              <a:rPr lang="ru-RU" sz="1400" dirty="0">
                <a:latin typeface="Segoe UI" panose="020B0502040204020203" pitchFamily="34" charset="0"/>
                <a:ea typeface="Segoe UI" panose="020B0502040204020203" pitchFamily="34" charset="0"/>
                <a:cs typeface="Segoe UI" panose="020B0502040204020203" pitchFamily="34" charset="0"/>
              </a:rPr>
              <a:t>, то требуется разрешение министра финансов</a:t>
            </a:r>
            <a:r>
              <a:rPr lang="hu-HU" sz="1400" dirty="0">
                <a:latin typeface="Segoe UI" panose="020B0502040204020203" pitchFamily="34" charset="0"/>
                <a:ea typeface="Segoe UI" panose="020B0502040204020203" pitchFamily="34" charset="0"/>
                <a:cs typeface="Segoe UI" panose="020B0502040204020203" pitchFamily="34" charset="0"/>
              </a:rPr>
              <a:t>. (</a:t>
            </a:r>
            <a:r>
              <a:rPr lang="ru-RU" sz="1400" dirty="0">
                <a:latin typeface="Segoe UI" panose="020B0502040204020203" pitchFamily="34" charset="0"/>
                <a:ea typeface="Segoe UI" panose="020B0502040204020203" pitchFamily="34" charset="0"/>
                <a:cs typeface="Segoe UI" panose="020B0502040204020203" pitchFamily="34" charset="0"/>
              </a:rPr>
              <a:t>это касается и переводов внутри раздела и между разделами</a:t>
            </a:r>
            <a:r>
              <a:rPr lang="hu-HU" sz="1400" dirty="0">
                <a:latin typeface="Segoe UI" panose="020B0502040204020203" pitchFamily="34" charset="0"/>
                <a:ea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278848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76064"/>
          </a:xfrm>
        </p:spPr>
        <p:txBody>
          <a:bodyPr>
            <a:normAutofit/>
          </a:bodyPr>
          <a:lstStyle/>
          <a:p>
            <a:pPr>
              <a:spcBef>
                <a:spcPts val="600"/>
              </a:spcBef>
              <a:spcAft>
                <a:spcPts val="600"/>
              </a:spcAft>
            </a:pPr>
            <a:r>
              <a:rPr lang="ru-RU" altLang="en-US" sz="2400" dirty="0"/>
              <a:t>Остатки средств/неизрасходованные средства</a:t>
            </a:r>
            <a:r>
              <a:rPr lang="hu-HU" altLang="en-US" sz="2400" dirty="0"/>
              <a:t>/</a:t>
            </a:r>
            <a:r>
              <a:rPr lang="ru-RU" altLang="en-US" sz="2400" dirty="0"/>
              <a:t>перенос</a:t>
            </a:r>
            <a:endParaRPr lang="hu-HU" altLang="en-US" sz="2400" dirty="0"/>
          </a:p>
        </p:txBody>
      </p:sp>
      <p:cxnSp>
        <p:nvCxnSpPr>
          <p:cNvPr id="7" name="Egyenes összekötő 6"/>
          <p:cNvCxnSpPr/>
          <p:nvPr/>
        </p:nvCxnSpPr>
        <p:spPr>
          <a:xfrm>
            <a:off x="112452"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églalap 4"/>
          <p:cNvSpPr/>
          <p:nvPr/>
        </p:nvSpPr>
        <p:spPr>
          <a:xfrm>
            <a:off x="104068" y="764704"/>
            <a:ext cx="8928992" cy="5232202"/>
          </a:xfrm>
          <a:prstGeom prst="rect">
            <a:avLst/>
          </a:prstGeom>
        </p:spPr>
        <p:txBody>
          <a:bodyPr wrap="square">
            <a:spAutoFit/>
          </a:bodyPr>
          <a:lstStyle/>
          <a:p>
            <a:pPr algn="just">
              <a:spcBef>
                <a:spcPts val="1200"/>
              </a:spcBef>
              <a:spcAft>
                <a:spcPts val="1200"/>
              </a:spcAft>
            </a:pPr>
            <a:r>
              <a:rPr lang="ru-RU" altLang="en-US" sz="1600" dirty="0">
                <a:latin typeface="Segoe UI" panose="020B0502040204020203" pitchFamily="34" charset="0"/>
                <a:ea typeface="Segoe UI" panose="020B0502040204020203" pitchFamily="34" charset="0"/>
                <a:cs typeface="Segoe UI" panose="020B0502040204020203" pitchFamily="34" charset="0"/>
              </a:rPr>
              <a:t>Довольно типична ситуация, когда определенные средства не израсходованы, поэтому возникает остаток</a:t>
            </a:r>
            <a:r>
              <a:rPr lang="en-US" altLang="en-US" sz="1600" dirty="0">
                <a:latin typeface="Segoe UI" panose="020B0502040204020203" pitchFamily="34" charset="0"/>
                <a:ea typeface="Segoe UI" panose="020B0502040204020203" pitchFamily="34" charset="0"/>
                <a:cs typeface="Segoe UI" panose="020B0502040204020203" pitchFamily="34" charset="0"/>
              </a:rPr>
              <a:t>.</a:t>
            </a:r>
            <a:endParaRPr lang="hu-HU" altLang="en-US" sz="1600" dirty="0">
              <a:latin typeface="Segoe UI" panose="020B0502040204020203" pitchFamily="34" charset="0"/>
              <a:ea typeface="Segoe UI" panose="020B0502040204020203" pitchFamily="34" charset="0"/>
              <a:cs typeface="Segoe UI" panose="020B0502040204020203" pitchFamily="34" charset="0"/>
            </a:endParaRPr>
          </a:p>
          <a:p>
            <a:pPr algn="just">
              <a:spcBef>
                <a:spcPts val="1200"/>
              </a:spcBef>
              <a:spcAft>
                <a:spcPts val="1200"/>
              </a:spcAft>
            </a:pPr>
            <a:r>
              <a:rPr lang="ru-RU" altLang="en-US" sz="1600" b="1" dirty="0">
                <a:latin typeface="Segoe UI" panose="020B0502040204020203" pitchFamily="34" charset="0"/>
                <a:ea typeface="Segoe UI" panose="020B0502040204020203" pitchFamily="34" charset="0"/>
                <a:cs typeface="Segoe UI" panose="020B0502040204020203" pitchFamily="34" charset="0"/>
              </a:rPr>
              <a:t>Использование остатков средств</a:t>
            </a:r>
            <a:endParaRPr lang="hu-HU" altLang="en-US" sz="1600" b="1" dirty="0">
              <a:latin typeface="Segoe UI" panose="020B0502040204020203" pitchFamily="34" charset="0"/>
              <a:ea typeface="Segoe UI" panose="020B0502040204020203" pitchFamily="34" charset="0"/>
              <a:cs typeface="Segoe UI" panose="020B0502040204020203" pitchFamily="34" charset="0"/>
            </a:endParaRPr>
          </a:p>
          <a:p>
            <a:pPr algn="just">
              <a:spcBef>
                <a:spcPts val="600"/>
              </a:spcBef>
              <a:spcAft>
                <a:spcPts val="600"/>
              </a:spcAft>
            </a:pPr>
            <a:r>
              <a:rPr lang="ru-RU" altLang="en-US" sz="1600" dirty="0">
                <a:latin typeface="Segoe UI" panose="020B0502040204020203" pitchFamily="34" charset="0"/>
                <a:ea typeface="Segoe UI" panose="020B0502040204020203" pitchFamily="34" charset="0"/>
                <a:cs typeface="Segoe UI" panose="020B0502040204020203" pitchFamily="34" charset="0"/>
              </a:rPr>
              <a:t>В разных организациях и подсистемах могут быть разные пути</a:t>
            </a:r>
            <a:r>
              <a:rPr lang="en-US" altLang="en-US" sz="1600" dirty="0">
                <a:latin typeface="Segoe UI" panose="020B0502040204020203" pitchFamily="34" charset="0"/>
                <a:ea typeface="Segoe UI" panose="020B0502040204020203" pitchFamily="34" charset="0"/>
                <a:cs typeface="Segoe UI" panose="020B0502040204020203" pitchFamily="34" charset="0"/>
              </a:rPr>
              <a:t>:</a:t>
            </a:r>
            <a:endParaRPr lang="hu-HU" altLang="en-US" sz="1600" dirty="0">
              <a:latin typeface="Segoe UI" panose="020B0502040204020203" pitchFamily="34" charset="0"/>
              <a:ea typeface="Segoe UI" panose="020B0502040204020203" pitchFamily="34" charset="0"/>
              <a:cs typeface="Segoe UI" panose="020B0502040204020203" pitchFamily="34" charset="0"/>
            </a:endParaRPr>
          </a:p>
          <a:p>
            <a:pPr marL="342900" indent="-342900" algn="just">
              <a:spcBef>
                <a:spcPts val="1200"/>
              </a:spcBef>
              <a:spcAft>
                <a:spcPts val="1200"/>
              </a:spcAft>
              <a:buFont typeface="Wingdings" panose="05000000000000000000" pitchFamily="2" charset="2"/>
              <a:buChar char="ü"/>
            </a:pPr>
            <a:r>
              <a:rPr lang="ru-RU" altLang="en-US" sz="1600" dirty="0">
                <a:latin typeface="Segoe UI" panose="020B0502040204020203" pitchFamily="34" charset="0"/>
                <a:ea typeface="Segoe UI" panose="020B0502040204020203" pitchFamily="34" charset="0"/>
                <a:cs typeface="Segoe UI" panose="020B0502040204020203" pitchFamily="34" charset="0"/>
              </a:rPr>
              <a:t>Если речь идёт о </a:t>
            </a:r>
            <a:r>
              <a:rPr lang="ru-RU" altLang="en-US" sz="1600" b="1" dirty="0">
                <a:latin typeface="Segoe UI" panose="020B0502040204020203" pitchFamily="34" charset="0"/>
                <a:ea typeface="Segoe UI" panose="020B0502040204020203" pitchFamily="34" charset="0"/>
                <a:cs typeface="Segoe UI" panose="020B0502040204020203" pitchFamily="34" charset="0"/>
              </a:rPr>
              <a:t>бюджетных средствах организаций центрального бюджета и разделов бюджета</a:t>
            </a:r>
            <a:r>
              <a:rPr lang="ru-RU" altLang="en-US" sz="1600" dirty="0">
                <a:latin typeface="Segoe UI" panose="020B0502040204020203" pitchFamily="34" charset="0"/>
                <a:ea typeface="Segoe UI" panose="020B0502040204020203" pitchFamily="34" charset="0"/>
                <a:cs typeface="Segoe UI" panose="020B0502040204020203" pitchFamily="34" charset="0"/>
              </a:rPr>
              <a:t>, то остатки должны переводиться в </a:t>
            </a:r>
            <a:r>
              <a:rPr lang="ru-RU" altLang="en-US" sz="1600" b="1" dirty="0">
                <a:latin typeface="Segoe UI" panose="020B0502040204020203" pitchFamily="34" charset="0"/>
                <a:ea typeface="Segoe UI" panose="020B0502040204020203" pitchFamily="34" charset="0"/>
                <a:cs typeface="Segoe UI" panose="020B0502040204020203" pitchFamily="34" charset="0"/>
              </a:rPr>
              <a:t>Центральный фонд расчётов по остаточным средствам</a:t>
            </a:r>
            <a:r>
              <a:rPr lang="ru-RU" altLang="en-US" sz="1600" dirty="0">
                <a:latin typeface="Segoe UI" panose="020B0502040204020203" pitchFamily="34" charset="0"/>
                <a:ea typeface="Segoe UI" panose="020B0502040204020203" pitchFamily="34" charset="0"/>
                <a:cs typeface="Segoe UI" panose="020B0502040204020203" pitchFamily="34" charset="0"/>
              </a:rPr>
              <a:t>. Их дальнейшее использование решается принятием </a:t>
            </a:r>
            <a:r>
              <a:rPr lang="ru-RU" altLang="en-US" sz="1600" b="1" dirty="0">
                <a:latin typeface="Segoe UI" panose="020B0502040204020203" pitchFamily="34" charset="0"/>
                <a:ea typeface="Segoe UI" panose="020B0502040204020203" pitchFamily="34" charset="0"/>
                <a:cs typeface="Segoe UI" panose="020B0502040204020203" pitchFamily="34" charset="0"/>
              </a:rPr>
              <a:t>Постановления Правительства</a:t>
            </a:r>
            <a:r>
              <a:rPr lang="en-US" altLang="en-US" sz="1600" dirty="0">
                <a:latin typeface="Segoe UI" panose="020B0502040204020203" pitchFamily="34" charset="0"/>
                <a:ea typeface="Segoe UI" panose="020B0502040204020203" pitchFamily="34" charset="0"/>
                <a:cs typeface="Segoe UI" panose="020B0502040204020203" pitchFamily="34" charset="0"/>
              </a:rPr>
              <a:t> </a:t>
            </a:r>
            <a:r>
              <a:rPr lang="ru-RU" altLang="en-US" sz="1600" dirty="0">
                <a:latin typeface="Segoe UI" panose="020B0502040204020203" pitchFamily="34" charset="0"/>
                <a:ea typeface="Segoe UI" panose="020B0502040204020203" pitchFamily="34" charset="0"/>
                <a:cs typeface="Segoe UI" panose="020B0502040204020203" pitchFamily="34" charset="0"/>
              </a:rPr>
              <a:t>по представлению министра финансов,</a:t>
            </a:r>
            <a:endParaRPr lang="hu-HU" altLang="en-US" sz="1600" dirty="0">
              <a:latin typeface="Segoe UI" panose="020B0502040204020203" pitchFamily="34" charset="0"/>
              <a:ea typeface="Segoe UI" panose="020B0502040204020203" pitchFamily="34" charset="0"/>
              <a:cs typeface="Segoe UI" panose="020B0502040204020203" pitchFamily="34" charset="0"/>
            </a:endParaRPr>
          </a:p>
          <a:p>
            <a:pPr marL="342900" indent="-342900" algn="just">
              <a:spcBef>
                <a:spcPts val="1200"/>
              </a:spcBef>
              <a:spcAft>
                <a:spcPts val="1200"/>
              </a:spcAft>
              <a:buFont typeface="Wingdings" panose="05000000000000000000" pitchFamily="2" charset="2"/>
              <a:buChar char="ü"/>
            </a:pPr>
            <a:r>
              <a:rPr lang="ru-RU" altLang="en-US" sz="1600" b="1" dirty="0">
                <a:latin typeface="Segoe UI" panose="020B0502040204020203" pitchFamily="34" charset="0"/>
                <a:ea typeface="Segoe UI" panose="020B0502040204020203" pitchFamily="34" charset="0"/>
                <a:cs typeface="Segoe UI" panose="020B0502040204020203" pitchFamily="34" charset="0"/>
              </a:rPr>
              <a:t>Ассигнования центрального бюджета не допускают остатков </a:t>
            </a:r>
            <a:r>
              <a:rPr lang="ru-RU" altLang="en-US" sz="1600" dirty="0">
                <a:latin typeface="Segoe UI" panose="020B0502040204020203" pitchFamily="34" charset="0"/>
                <a:ea typeface="Segoe UI" panose="020B0502040204020203" pitchFamily="34" charset="0"/>
                <a:cs typeface="Segoe UI" panose="020B0502040204020203" pitchFamily="34" charset="0"/>
              </a:rPr>
              <a:t>(в последний день года закрытие счетов осуществляется при нуле на них</a:t>
            </a:r>
            <a:r>
              <a:rPr lang="hu-HU" altLang="en-US" sz="1600" dirty="0">
                <a:latin typeface="Segoe UI" panose="020B0502040204020203" pitchFamily="34" charset="0"/>
                <a:ea typeface="Segoe UI" panose="020B0502040204020203" pitchFamily="34" charset="0"/>
                <a:cs typeface="Segoe UI" panose="020B0502040204020203" pitchFamily="34" charset="0"/>
              </a:rPr>
              <a:t>),</a:t>
            </a:r>
          </a:p>
          <a:p>
            <a:pPr marL="342900" indent="-342900" algn="just">
              <a:spcBef>
                <a:spcPts val="1200"/>
              </a:spcBef>
              <a:spcAft>
                <a:spcPts val="1200"/>
              </a:spcAft>
              <a:buFont typeface="Wingdings" panose="05000000000000000000" pitchFamily="2" charset="2"/>
              <a:buChar char="ü"/>
            </a:pPr>
            <a:r>
              <a:rPr lang="ru-RU" altLang="en-US" sz="1600" b="1" dirty="0">
                <a:latin typeface="Segoe UI" panose="020B0502040204020203" pitchFamily="34" charset="0"/>
                <a:ea typeface="Segoe UI" panose="020B0502040204020203" pitchFamily="34" charset="0"/>
                <a:cs typeface="Segoe UI" panose="020B0502040204020203" pitchFamily="34" charset="0"/>
              </a:rPr>
              <a:t>Внебюджетные фонды</a:t>
            </a:r>
            <a:r>
              <a:rPr lang="hu-HU" altLang="en-US" sz="1600" dirty="0">
                <a:latin typeface="Segoe UI" panose="020B0502040204020203" pitchFamily="34" charset="0"/>
                <a:ea typeface="Segoe UI" panose="020B0502040204020203" pitchFamily="34" charset="0"/>
                <a:cs typeface="Segoe UI" panose="020B0502040204020203" pitchFamily="34" charset="0"/>
              </a:rPr>
              <a:t>: </a:t>
            </a:r>
            <a:r>
              <a:rPr lang="ru-RU" altLang="en-US" sz="1600" dirty="0">
                <a:latin typeface="Segoe UI" panose="020B0502040204020203" pitchFamily="34" charset="0"/>
                <a:ea typeface="Segoe UI" panose="020B0502040204020203" pitchFamily="34" charset="0"/>
                <a:cs typeface="Segoe UI" panose="020B0502040204020203" pitchFamily="34" charset="0"/>
              </a:rPr>
              <a:t>требуется разрешение министра финансов</a:t>
            </a:r>
            <a:r>
              <a:rPr lang="hu-HU" altLang="en-US" sz="1600" dirty="0">
                <a:latin typeface="Segoe UI" panose="020B0502040204020203" pitchFamily="34" charset="0"/>
                <a:ea typeface="Segoe UI" panose="020B0502040204020203" pitchFamily="34" charset="0"/>
                <a:cs typeface="Segoe UI" panose="020B0502040204020203" pitchFamily="34" charset="0"/>
              </a:rPr>
              <a:t>, </a:t>
            </a:r>
            <a:r>
              <a:rPr lang="ru-RU" altLang="en-US" sz="1600" b="1" dirty="0">
                <a:latin typeface="Segoe UI" panose="020B0502040204020203" pitchFamily="34" charset="0"/>
                <a:ea typeface="Segoe UI" panose="020B0502040204020203" pitchFamily="34" charset="0"/>
                <a:cs typeface="Segoe UI" panose="020B0502040204020203" pitchFamily="34" charset="0"/>
              </a:rPr>
              <a:t>фонды социального страхования</a:t>
            </a:r>
            <a:r>
              <a:rPr lang="hu-HU" altLang="en-US" sz="1600" dirty="0">
                <a:latin typeface="Segoe UI" panose="020B0502040204020203" pitchFamily="34" charset="0"/>
                <a:ea typeface="Segoe UI" panose="020B0502040204020203" pitchFamily="34" charset="0"/>
                <a:cs typeface="Segoe UI" panose="020B0502040204020203" pitchFamily="34" charset="0"/>
              </a:rPr>
              <a:t>: </a:t>
            </a:r>
            <a:r>
              <a:rPr lang="ru-RU" altLang="en-US" sz="1600" dirty="0">
                <a:latin typeface="Segoe UI" panose="020B0502040204020203" pitchFamily="34" charset="0"/>
                <a:ea typeface="Segoe UI" panose="020B0502040204020203" pitchFamily="34" charset="0"/>
                <a:cs typeface="Segoe UI" panose="020B0502040204020203" pitchFamily="34" charset="0"/>
              </a:rPr>
              <a:t>в соответствие с годовым отчётом о реализации бюджета</a:t>
            </a:r>
            <a:r>
              <a:rPr lang="hu-HU" altLang="en-US" sz="1600" dirty="0">
                <a:latin typeface="Segoe UI" panose="020B0502040204020203" pitchFamily="34" charset="0"/>
                <a:ea typeface="Segoe UI" panose="020B0502040204020203" pitchFamily="34" charset="0"/>
                <a:cs typeface="Segoe UI" panose="020B0502040204020203" pitchFamily="34" charset="0"/>
              </a:rPr>
              <a:t>,</a:t>
            </a:r>
          </a:p>
          <a:p>
            <a:pPr marL="342900" indent="-342900" algn="just">
              <a:spcBef>
                <a:spcPts val="1200"/>
              </a:spcBef>
              <a:spcAft>
                <a:spcPts val="1200"/>
              </a:spcAft>
              <a:buFont typeface="Wingdings" panose="05000000000000000000" pitchFamily="2" charset="2"/>
              <a:buChar char="ü"/>
            </a:pPr>
            <a:r>
              <a:rPr lang="hu-HU" altLang="en-US" sz="1600" dirty="0">
                <a:latin typeface="Segoe UI" panose="020B0502040204020203" pitchFamily="34" charset="0"/>
                <a:ea typeface="Segoe UI" panose="020B0502040204020203" pitchFamily="34" charset="0"/>
                <a:cs typeface="Segoe UI" panose="020B0502040204020203" pitchFamily="34" charset="0"/>
              </a:rPr>
              <a:t> </a:t>
            </a:r>
            <a:r>
              <a:rPr lang="ru-RU" altLang="en-US" sz="1600" b="1" dirty="0">
                <a:latin typeface="Segoe UI" panose="020B0502040204020203" pitchFamily="34" charset="0"/>
                <a:ea typeface="Segoe UI" panose="020B0502040204020203" pitchFamily="34" charset="0"/>
                <a:cs typeface="Segoe UI" panose="020B0502040204020203" pitchFamily="34" charset="0"/>
              </a:rPr>
              <a:t>местные органы власти</a:t>
            </a:r>
            <a:r>
              <a:rPr lang="hu-HU" altLang="en-US" sz="1600" dirty="0">
                <a:latin typeface="Segoe UI" panose="020B0502040204020203" pitchFamily="34" charset="0"/>
                <a:ea typeface="Segoe UI" panose="020B0502040204020203" pitchFamily="34" charset="0"/>
                <a:cs typeface="Segoe UI" panose="020B0502040204020203" pitchFamily="34" charset="0"/>
              </a:rPr>
              <a:t>: </a:t>
            </a:r>
            <a:r>
              <a:rPr lang="ru-RU" altLang="en-US" sz="1600" dirty="0">
                <a:latin typeface="Segoe UI" panose="020B0502040204020203" pitchFamily="34" charset="0"/>
                <a:ea typeface="Segoe UI" panose="020B0502040204020203" pitchFamily="34" charset="0"/>
                <a:cs typeface="Segoe UI" panose="020B0502040204020203" pitchFamily="34" charset="0"/>
              </a:rPr>
              <a:t>решение принимается на местах, централизованного правила нет</a:t>
            </a:r>
            <a:r>
              <a:rPr lang="hu-HU" altLang="en-US" sz="1600" dirty="0">
                <a:latin typeface="Segoe UI" panose="020B0502040204020203" pitchFamily="34" charset="0"/>
                <a:ea typeface="Segoe UI" panose="020B0502040204020203" pitchFamily="34" charset="0"/>
                <a:cs typeface="Segoe UI" panose="020B0502040204020203" pitchFamily="34" charset="0"/>
              </a:rPr>
              <a:t>.</a:t>
            </a:r>
            <a:endParaRPr lang="hu-HU" altLang="en-US" sz="14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3335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76064"/>
          </a:xfrm>
        </p:spPr>
        <p:txBody>
          <a:bodyPr>
            <a:normAutofit/>
          </a:bodyPr>
          <a:lstStyle/>
          <a:p>
            <a:pPr>
              <a:spcBef>
                <a:spcPts val="1200"/>
              </a:spcBef>
              <a:spcAft>
                <a:spcPts val="1200"/>
              </a:spcAft>
            </a:pPr>
            <a:r>
              <a:rPr lang="ru-RU" altLang="en-US" sz="2400" dirty="0"/>
              <a:t>Использование остатков средств</a:t>
            </a:r>
            <a:endParaRPr lang="hu-HU" altLang="en-US" sz="2400" dirty="0"/>
          </a:p>
        </p:txBody>
      </p:sp>
      <p:cxnSp>
        <p:nvCxnSpPr>
          <p:cNvPr id="7" name="Egyenes összekötő 6"/>
          <p:cNvCxnSpPr/>
          <p:nvPr/>
        </p:nvCxnSpPr>
        <p:spPr>
          <a:xfrm>
            <a:off x="112452"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églalap 4"/>
          <p:cNvSpPr/>
          <p:nvPr/>
        </p:nvSpPr>
        <p:spPr>
          <a:xfrm>
            <a:off x="112452" y="1052736"/>
            <a:ext cx="8928992" cy="5062924"/>
          </a:xfrm>
          <a:prstGeom prst="rect">
            <a:avLst/>
          </a:prstGeom>
        </p:spPr>
        <p:txBody>
          <a:bodyPr wrap="square">
            <a:spAutoFit/>
          </a:bodyPr>
          <a:lstStyle/>
          <a:p>
            <a:pPr algn="just">
              <a:spcBef>
                <a:spcPts val="600"/>
              </a:spcBef>
              <a:spcAft>
                <a:spcPts val="600"/>
              </a:spcAft>
            </a:pPr>
            <a:r>
              <a:rPr lang="ru-RU" altLang="en-US" sz="2400" dirty="0">
                <a:latin typeface="Segoe UI" panose="020B0502040204020203" pitchFamily="34" charset="0"/>
                <a:ea typeface="Segoe UI" panose="020B0502040204020203" pitchFamily="34" charset="0"/>
                <a:cs typeface="Segoe UI" panose="020B0502040204020203" pitchFamily="34" charset="0"/>
              </a:rPr>
              <a:t>В разных организациях и подсистемах могут быть разные пути</a:t>
            </a:r>
            <a:r>
              <a:rPr lang="en-US" altLang="en-US" sz="2200" dirty="0">
                <a:latin typeface="Segoe UI" panose="020B0502040204020203" pitchFamily="34" charset="0"/>
                <a:ea typeface="Segoe UI" panose="020B0502040204020203" pitchFamily="34" charset="0"/>
                <a:cs typeface="Segoe UI" panose="020B0502040204020203" pitchFamily="34" charset="0"/>
              </a:rPr>
              <a:t>:</a:t>
            </a:r>
            <a:endParaRPr lang="hu-HU" altLang="en-US" sz="2200" dirty="0">
              <a:latin typeface="Segoe UI" panose="020B0502040204020203" pitchFamily="34" charset="0"/>
              <a:ea typeface="Segoe UI" panose="020B0502040204020203" pitchFamily="34" charset="0"/>
              <a:cs typeface="Segoe UI" panose="020B0502040204020203" pitchFamily="34" charset="0"/>
            </a:endParaRPr>
          </a:p>
          <a:p>
            <a:pPr marL="342900" indent="-342900" algn="just">
              <a:spcBef>
                <a:spcPts val="1200"/>
              </a:spcBef>
              <a:spcAft>
                <a:spcPts val="1200"/>
              </a:spcAft>
              <a:buFont typeface="Wingdings" panose="05000000000000000000" pitchFamily="2" charset="2"/>
              <a:buChar char="ü"/>
            </a:pPr>
            <a:r>
              <a:rPr lang="ru-RU" altLang="en-US" dirty="0">
                <a:latin typeface="Segoe UI" panose="020B0502040204020203" pitchFamily="34" charset="0"/>
                <a:ea typeface="Segoe UI" panose="020B0502040204020203" pitchFamily="34" charset="0"/>
                <a:cs typeface="Segoe UI" panose="020B0502040204020203" pitchFamily="34" charset="0"/>
              </a:rPr>
              <a:t>Если речь идёт об ассигнованиях </a:t>
            </a:r>
            <a:r>
              <a:rPr lang="ru-RU" altLang="en-US" b="1" dirty="0">
                <a:latin typeface="Segoe UI" panose="020B0502040204020203" pitchFamily="34" charset="0"/>
                <a:ea typeface="Segoe UI" panose="020B0502040204020203" pitchFamily="34" charset="0"/>
                <a:cs typeface="Segoe UI" panose="020B0502040204020203" pitchFamily="34" charset="0"/>
              </a:rPr>
              <a:t>организациям центрального бюджета и по разделам бюджета</a:t>
            </a:r>
            <a:r>
              <a:rPr lang="ru-RU" altLang="en-US" dirty="0">
                <a:latin typeface="Segoe UI" panose="020B0502040204020203" pitchFamily="34" charset="0"/>
                <a:ea typeface="Segoe UI" panose="020B0502040204020203" pitchFamily="34" charset="0"/>
                <a:cs typeface="Segoe UI" panose="020B0502040204020203" pitchFamily="34" charset="0"/>
              </a:rPr>
              <a:t>, то остатки должны переводиться в </a:t>
            </a:r>
            <a:r>
              <a:rPr lang="ru-RU" altLang="en-US" b="1" dirty="0">
                <a:latin typeface="Segoe UI" panose="020B0502040204020203" pitchFamily="34" charset="0"/>
                <a:ea typeface="Segoe UI" panose="020B0502040204020203" pitchFamily="34" charset="0"/>
                <a:cs typeface="Segoe UI" panose="020B0502040204020203" pitchFamily="34" charset="0"/>
              </a:rPr>
              <a:t>Центральный фонд расчётов по остаточным средствам</a:t>
            </a:r>
            <a:r>
              <a:rPr lang="ru-RU" altLang="en-US" dirty="0">
                <a:latin typeface="Segoe UI" panose="020B0502040204020203" pitchFamily="34" charset="0"/>
                <a:ea typeface="Segoe UI" panose="020B0502040204020203" pitchFamily="34" charset="0"/>
                <a:cs typeface="Segoe UI" panose="020B0502040204020203" pitchFamily="34" charset="0"/>
              </a:rPr>
              <a:t>. Их дальнейшее использование решается принятием </a:t>
            </a:r>
            <a:r>
              <a:rPr lang="ru-RU" altLang="en-US" b="1" dirty="0">
                <a:latin typeface="Segoe UI" panose="020B0502040204020203" pitchFamily="34" charset="0"/>
                <a:ea typeface="Segoe UI" panose="020B0502040204020203" pitchFamily="34" charset="0"/>
                <a:cs typeface="Segoe UI" panose="020B0502040204020203" pitchFamily="34" charset="0"/>
              </a:rPr>
              <a:t>Постановления Правительства</a:t>
            </a:r>
            <a:r>
              <a:rPr lang="en-US" altLang="en-US" dirty="0">
                <a:latin typeface="Segoe UI" panose="020B0502040204020203" pitchFamily="34" charset="0"/>
                <a:ea typeface="Segoe UI" panose="020B0502040204020203" pitchFamily="34" charset="0"/>
                <a:cs typeface="Segoe UI" panose="020B0502040204020203" pitchFamily="34" charset="0"/>
              </a:rPr>
              <a:t> </a:t>
            </a:r>
            <a:r>
              <a:rPr lang="ru-RU" altLang="en-US" dirty="0">
                <a:latin typeface="Segoe UI" panose="020B0502040204020203" pitchFamily="34" charset="0"/>
                <a:ea typeface="Segoe UI" panose="020B0502040204020203" pitchFamily="34" charset="0"/>
                <a:cs typeface="Segoe UI" panose="020B0502040204020203" pitchFamily="34" charset="0"/>
              </a:rPr>
              <a:t>по представлению министра государственных  финансов</a:t>
            </a:r>
          </a:p>
          <a:p>
            <a:pPr marL="342900" indent="-342900" algn="just">
              <a:spcBef>
                <a:spcPts val="1200"/>
              </a:spcBef>
              <a:spcAft>
                <a:spcPts val="1200"/>
              </a:spcAft>
              <a:buFont typeface="Wingdings" panose="05000000000000000000" pitchFamily="2" charset="2"/>
              <a:buChar char="ü"/>
            </a:pPr>
            <a:r>
              <a:rPr lang="ru-RU" altLang="en-US" dirty="0">
                <a:latin typeface="Segoe UI" panose="020B0502040204020203" pitchFamily="34" charset="0"/>
                <a:ea typeface="Segoe UI" panose="020B0502040204020203" pitchFamily="34" charset="0"/>
                <a:cs typeface="Segoe UI" panose="020B0502040204020203" pitchFamily="34" charset="0"/>
              </a:rPr>
              <a:t> </a:t>
            </a:r>
            <a:r>
              <a:rPr lang="ru-RU" altLang="en-US" b="1" dirty="0">
                <a:latin typeface="Segoe UI" panose="020B0502040204020203" pitchFamily="34" charset="0"/>
                <a:ea typeface="Segoe UI" panose="020B0502040204020203" pitchFamily="34" charset="0"/>
                <a:cs typeface="Segoe UI" panose="020B0502040204020203" pitchFamily="34" charset="0"/>
              </a:rPr>
              <a:t>Ассигнования центрального бюджета не допускают остатков </a:t>
            </a:r>
            <a:r>
              <a:rPr lang="ru-RU" altLang="en-US" dirty="0">
                <a:latin typeface="Segoe UI" panose="020B0502040204020203" pitchFamily="34" charset="0"/>
                <a:ea typeface="Segoe UI" panose="020B0502040204020203" pitchFamily="34" charset="0"/>
                <a:cs typeface="Segoe UI" panose="020B0502040204020203" pitchFamily="34" charset="0"/>
              </a:rPr>
              <a:t>(в последний день года закрытие счетов осуществляется при нуле</a:t>
            </a:r>
            <a:r>
              <a:rPr lang="hu-HU" altLang="en-US" dirty="0">
                <a:latin typeface="Segoe UI" panose="020B0502040204020203" pitchFamily="34" charset="0"/>
                <a:ea typeface="Segoe UI" panose="020B0502040204020203" pitchFamily="34" charset="0"/>
                <a:cs typeface="Segoe UI" panose="020B0502040204020203" pitchFamily="34" charset="0"/>
              </a:rPr>
              <a:t>),</a:t>
            </a:r>
          </a:p>
          <a:p>
            <a:pPr marL="342900" indent="-342900" algn="just">
              <a:spcBef>
                <a:spcPts val="1200"/>
              </a:spcBef>
              <a:spcAft>
                <a:spcPts val="1200"/>
              </a:spcAft>
              <a:buFont typeface="Wingdings" panose="05000000000000000000" pitchFamily="2" charset="2"/>
              <a:buChar char="ü"/>
            </a:pPr>
            <a:r>
              <a:rPr lang="ru-RU" altLang="en-US" b="1" dirty="0">
                <a:latin typeface="Segoe UI" panose="020B0502040204020203" pitchFamily="34" charset="0"/>
                <a:ea typeface="Segoe UI" panose="020B0502040204020203" pitchFamily="34" charset="0"/>
                <a:cs typeface="Segoe UI" panose="020B0502040204020203" pitchFamily="34" charset="0"/>
              </a:rPr>
              <a:t>Внебюджетные фонды</a:t>
            </a:r>
            <a:r>
              <a:rPr lang="hu-HU" altLang="en-US" dirty="0">
                <a:latin typeface="Segoe UI" panose="020B0502040204020203" pitchFamily="34" charset="0"/>
                <a:ea typeface="Segoe UI" panose="020B0502040204020203" pitchFamily="34" charset="0"/>
                <a:cs typeface="Segoe UI" panose="020B0502040204020203" pitchFamily="34" charset="0"/>
              </a:rPr>
              <a:t>: </a:t>
            </a:r>
            <a:r>
              <a:rPr lang="ru-RU" altLang="en-US" dirty="0">
                <a:latin typeface="Segoe UI" panose="020B0502040204020203" pitchFamily="34" charset="0"/>
                <a:ea typeface="Segoe UI" panose="020B0502040204020203" pitchFamily="34" charset="0"/>
                <a:cs typeface="Segoe UI" panose="020B0502040204020203" pitchFamily="34" charset="0"/>
              </a:rPr>
              <a:t>требуется разрешение министра финансов</a:t>
            </a:r>
            <a:r>
              <a:rPr lang="hu-HU" altLang="en-US" dirty="0">
                <a:latin typeface="Segoe UI" panose="020B0502040204020203" pitchFamily="34" charset="0"/>
                <a:ea typeface="Segoe UI" panose="020B0502040204020203" pitchFamily="34" charset="0"/>
                <a:cs typeface="Segoe UI" panose="020B0502040204020203" pitchFamily="34" charset="0"/>
              </a:rPr>
              <a:t>, </a:t>
            </a:r>
            <a:r>
              <a:rPr lang="ru-RU" altLang="en-US" b="1" dirty="0">
                <a:latin typeface="Segoe UI" panose="020B0502040204020203" pitchFamily="34" charset="0"/>
                <a:ea typeface="Segoe UI" panose="020B0502040204020203" pitchFamily="34" charset="0"/>
                <a:cs typeface="Segoe UI" panose="020B0502040204020203" pitchFamily="34" charset="0"/>
              </a:rPr>
              <a:t>фонды социального страхования</a:t>
            </a:r>
            <a:r>
              <a:rPr lang="hu-HU" altLang="en-US" dirty="0">
                <a:latin typeface="Segoe UI" panose="020B0502040204020203" pitchFamily="34" charset="0"/>
                <a:ea typeface="Segoe UI" panose="020B0502040204020203" pitchFamily="34" charset="0"/>
                <a:cs typeface="Segoe UI" panose="020B0502040204020203" pitchFamily="34" charset="0"/>
              </a:rPr>
              <a:t>: </a:t>
            </a:r>
            <a:r>
              <a:rPr lang="ru-RU" altLang="en-US" dirty="0">
                <a:latin typeface="Segoe UI" panose="020B0502040204020203" pitchFamily="34" charset="0"/>
                <a:ea typeface="Segoe UI" panose="020B0502040204020203" pitchFamily="34" charset="0"/>
                <a:cs typeface="Segoe UI" panose="020B0502040204020203" pitchFamily="34" charset="0"/>
              </a:rPr>
              <a:t>в соответствии с исполнением бюджета</a:t>
            </a:r>
            <a:r>
              <a:rPr lang="hu-HU" altLang="en-US" dirty="0">
                <a:latin typeface="Segoe UI" panose="020B0502040204020203" pitchFamily="34" charset="0"/>
                <a:ea typeface="Segoe UI" panose="020B0502040204020203" pitchFamily="34" charset="0"/>
                <a:cs typeface="Segoe UI" panose="020B0502040204020203" pitchFamily="34" charset="0"/>
              </a:rPr>
              <a:t>,</a:t>
            </a:r>
          </a:p>
          <a:p>
            <a:pPr marL="342900" indent="-342900" algn="just">
              <a:spcBef>
                <a:spcPts val="1200"/>
              </a:spcBef>
              <a:spcAft>
                <a:spcPts val="1200"/>
              </a:spcAft>
              <a:buFont typeface="Wingdings" panose="05000000000000000000" pitchFamily="2" charset="2"/>
              <a:buChar char="ü"/>
            </a:pPr>
            <a:r>
              <a:rPr lang="hu-HU" altLang="en-US" dirty="0">
                <a:latin typeface="Segoe UI" panose="020B0502040204020203" pitchFamily="34" charset="0"/>
                <a:ea typeface="Segoe UI" panose="020B0502040204020203" pitchFamily="34" charset="0"/>
                <a:cs typeface="Segoe UI" panose="020B0502040204020203" pitchFamily="34" charset="0"/>
              </a:rPr>
              <a:t> </a:t>
            </a:r>
            <a:r>
              <a:rPr lang="ru-RU" altLang="en-US" b="1" dirty="0">
                <a:latin typeface="Segoe UI" panose="020B0502040204020203" pitchFamily="34" charset="0"/>
                <a:ea typeface="Segoe UI" panose="020B0502040204020203" pitchFamily="34" charset="0"/>
                <a:cs typeface="Segoe UI" panose="020B0502040204020203" pitchFamily="34" charset="0"/>
              </a:rPr>
              <a:t>местные органы власти</a:t>
            </a:r>
            <a:r>
              <a:rPr lang="hu-HU" altLang="en-US" dirty="0">
                <a:latin typeface="Segoe UI" panose="020B0502040204020203" pitchFamily="34" charset="0"/>
                <a:ea typeface="Segoe UI" panose="020B0502040204020203" pitchFamily="34" charset="0"/>
                <a:cs typeface="Segoe UI" panose="020B0502040204020203" pitchFamily="34" charset="0"/>
              </a:rPr>
              <a:t>: </a:t>
            </a:r>
            <a:r>
              <a:rPr lang="ru-RU" altLang="en-US" dirty="0">
                <a:latin typeface="Segoe UI" panose="020B0502040204020203" pitchFamily="34" charset="0"/>
                <a:ea typeface="Segoe UI" panose="020B0502040204020203" pitchFamily="34" charset="0"/>
                <a:cs typeface="Segoe UI" panose="020B0502040204020203" pitchFamily="34" charset="0"/>
              </a:rPr>
              <a:t>решение принимается на местах, централизованного правила нет</a:t>
            </a:r>
            <a:r>
              <a:rPr lang="hu-HU" altLang="en-US" sz="2000" dirty="0">
                <a:latin typeface="Segoe UI" panose="020B0502040204020203" pitchFamily="34" charset="0"/>
                <a:ea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111951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76064"/>
          </a:xfrm>
        </p:spPr>
        <p:txBody>
          <a:bodyPr>
            <a:normAutofit/>
          </a:bodyPr>
          <a:lstStyle/>
          <a:p>
            <a:pPr>
              <a:spcBef>
                <a:spcPts val="600"/>
              </a:spcBef>
              <a:spcAft>
                <a:spcPts val="600"/>
              </a:spcAft>
            </a:pPr>
            <a:r>
              <a:rPr lang="ru-RU" altLang="en-US" sz="2400" dirty="0"/>
              <a:t>Размер и использование резервов на </a:t>
            </a:r>
            <a:r>
              <a:rPr lang="hu-HU" altLang="en-US" sz="2400" dirty="0"/>
              <a:t>2019</a:t>
            </a:r>
            <a:r>
              <a:rPr lang="ru-RU" altLang="en-US" sz="2400" dirty="0"/>
              <a:t> г.</a:t>
            </a:r>
            <a:endParaRPr lang="hu-HU" altLang="en-US" sz="2400" dirty="0"/>
          </a:p>
        </p:txBody>
      </p:sp>
      <p:cxnSp>
        <p:nvCxnSpPr>
          <p:cNvPr id="7" name="Egyenes összekötő 6"/>
          <p:cNvCxnSpPr/>
          <p:nvPr/>
        </p:nvCxnSpPr>
        <p:spPr>
          <a:xfrm>
            <a:off x="112452"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Diagram 7"/>
          <p:cNvGraphicFramePr>
            <a:graphicFrameLocks noGrp="1"/>
          </p:cNvGraphicFramePr>
          <p:nvPr>
            <p:extLst>
              <p:ext uri="{D42A27DB-BD31-4B8C-83A1-F6EECF244321}">
                <p14:modId xmlns:p14="http://schemas.microsoft.com/office/powerpoint/2010/main" val="1515268147"/>
              </p:ext>
            </p:extLst>
          </p:nvPr>
        </p:nvGraphicFramePr>
        <p:xfrm>
          <a:off x="54432" y="718556"/>
          <a:ext cx="9109348" cy="55446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446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76064"/>
          </a:xfrm>
        </p:spPr>
        <p:txBody>
          <a:bodyPr>
            <a:normAutofit/>
          </a:bodyPr>
          <a:lstStyle/>
          <a:p>
            <a:pPr>
              <a:spcBef>
                <a:spcPts val="600"/>
              </a:spcBef>
              <a:spcAft>
                <a:spcPts val="600"/>
              </a:spcAft>
            </a:pPr>
            <a:r>
              <a:rPr lang="ru-RU" altLang="en-US" sz="2400" dirty="0"/>
              <a:t>Дополнительный бюджет</a:t>
            </a:r>
            <a:endParaRPr lang="hu-HU" altLang="en-US" sz="2400" dirty="0">
              <a:latin typeface="Arial" panose="020B0604020202020204" pitchFamily="34" charset="0"/>
              <a:cs typeface="Arial" panose="020B0604020202020204" pitchFamily="34" charset="0"/>
            </a:endParaRPr>
          </a:p>
        </p:txBody>
      </p:sp>
      <p:cxnSp>
        <p:nvCxnSpPr>
          <p:cNvPr id="7" name="Egyenes összekötő 6"/>
          <p:cNvCxnSpPr/>
          <p:nvPr/>
        </p:nvCxnSpPr>
        <p:spPr>
          <a:xfrm>
            <a:off x="112452"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artalom helye 2"/>
          <p:cNvSpPr>
            <a:spLocks noGrp="1"/>
          </p:cNvSpPr>
          <p:nvPr>
            <p:ph idx="1"/>
          </p:nvPr>
        </p:nvSpPr>
        <p:spPr>
          <a:xfrm>
            <a:off x="112452" y="836712"/>
            <a:ext cx="4747580" cy="5400600"/>
          </a:xfrm>
        </p:spPr>
        <p:txBody>
          <a:bodyPr>
            <a:normAutofit fontScale="92500"/>
          </a:bodyPr>
          <a:lstStyle/>
          <a:p>
            <a:pPr algn="l"/>
            <a:r>
              <a:rPr lang="ru-RU" sz="2200" dirty="0">
                <a:latin typeface="Segoe UI" panose="020B0502040204020203" pitchFamily="34" charset="0"/>
                <a:ea typeface="Segoe UI" panose="020B0502040204020203" pitchFamily="34" charset="0"/>
                <a:cs typeface="Segoe UI" panose="020B0502040204020203" pitchFamily="34" charset="0"/>
              </a:rPr>
              <a:t>Дополнительный бюджет необходим </a:t>
            </a:r>
            <a:r>
              <a:rPr lang="hu-HU" sz="2200" dirty="0">
                <a:latin typeface="Segoe UI" panose="020B0502040204020203" pitchFamily="34" charset="0"/>
                <a:ea typeface="Segoe UI" panose="020B0502040204020203" pitchFamily="34" charset="0"/>
                <a:cs typeface="Segoe UI" panose="020B0502040204020203" pitchFamily="34" charset="0"/>
              </a:rPr>
              <a:t>(</a:t>
            </a:r>
            <a:r>
              <a:rPr lang="ru-RU" sz="2200" b="1" dirty="0">
                <a:latin typeface="Segoe UI" panose="020B0502040204020203" pitchFamily="34" charset="0"/>
                <a:ea typeface="Segoe UI" panose="020B0502040204020203" pitchFamily="34" charset="0"/>
                <a:cs typeface="Segoe UI" panose="020B0502040204020203" pitchFamily="34" charset="0"/>
              </a:rPr>
              <a:t>де-юре</a:t>
            </a:r>
            <a:r>
              <a:rPr lang="hu-HU" sz="2200" b="1" dirty="0">
                <a:latin typeface="Segoe UI" panose="020B0502040204020203" pitchFamily="34" charset="0"/>
                <a:ea typeface="Segoe UI" panose="020B0502040204020203" pitchFamily="34" charset="0"/>
                <a:cs typeface="Segoe UI" panose="020B0502040204020203" pitchFamily="34" charset="0"/>
              </a:rPr>
              <a:t>)</a:t>
            </a:r>
            <a:r>
              <a:rPr lang="ru-RU" sz="2200" b="1" dirty="0">
                <a:latin typeface="Segoe UI" panose="020B0502040204020203" pitchFamily="34" charset="0"/>
                <a:ea typeface="Segoe UI" panose="020B0502040204020203" pitchFamily="34" charset="0"/>
                <a:cs typeface="Segoe UI" panose="020B0502040204020203" pitchFamily="34" charset="0"/>
              </a:rPr>
              <a:t>, </a:t>
            </a:r>
            <a:r>
              <a:rPr lang="ru-RU" sz="2200" dirty="0">
                <a:latin typeface="Segoe UI" panose="020B0502040204020203" pitchFamily="34" charset="0"/>
                <a:ea typeface="Segoe UI" panose="020B0502040204020203" pitchFamily="34" charset="0"/>
                <a:cs typeface="Segoe UI" panose="020B0502040204020203" pitchFamily="34" charset="0"/>
              </a:rPr>
              <a:t>если</a:t>
            </a:r>
            <a:r>
              <a:rPr lang="hu-HU" sz="2200" b="1" dirty="0">
                <a:latin typeface="Segoe UI" panose="020B0502040204020203" pitchFamily="34" charset="0"/>
                <a:ea typeface="Segoe UI" panose="020B0502040204020203" pitchFamily="34" charset="0"/>
                <a:cs typeface="Segoe UI" panose="020B0502040204020203" pitchFamily="34" charset="0"/>
              </a:rPr>
              <a:t> </a:t>
            </a:r>
            <a:endParaRPr lang="hu-HU" sz="2200" dirty="0">
              <a:latin typeface="Segoe UI" panose="020B0502040204020203" pitchFamily="34" charset="0"/>
              <a:ea typeface="Segoe UI" panose="020B0502040204020203" pitchFamily="34" charset="0"/>
              <a:cs typeface="Segoe UI" panose="020B0502040204020203" pitchFamily="34" charset="0"/>
            </a:endParaRPr>
          </a:p>
          <a:p>
            <a:pPr marL="800100" lvl="1" indent="-342900">
              <a:buFont typeface="Wingdings" panose="05000000000000000000" pitchFamily="2" charset="2"/>
              <a:buChar char="ü"/>
            </a:pPr>
            <a:r>
              <a:rPr lang="ru-RU" sz="2200" dirty="0">
                <a:latin typeface="Segoe UI" panose="020B0502040204020203" pitchFamily="34" charset="0"/>
                <a:ea typeface="Segoe UI" panose="020B0502040204020203" pitchFamily="34" charset="0"/>
                <a:cs typeface="Segoe UI" panose="020B0502040204020203" pitchFamily="34" charset="0"/>
              </a:rPr>
              <a:t>Не соблюдено правило долга</a:t>
            </a:r>
            <a:endParaRPr lang="hu-HU" sz="2200" dirty="0">
              <a:latin typeface="Segoe UI" panose="020B0502040204020203" pitchFamily="34" charset="0"/>
              <a:ea typeface="Segoe UI" panose="020B0502040204020203" pitchFamily="34" charset="0"/>
              <a:cs typeface="Segoe UI" panose="020B0502040204020203" pitchFamily="34" charset="0"/>
            </a:endParaRPr>
          </a:p>
          <a:p>
            <a:pPr marL="800100" lvl="1" indent="-342900">
              <a:buFont typeface="Wingdings" panose="05000000000000000000" pitchFamily="2" charset="2"/>
              <a:buChar char="ü"/>
            </a:pPr>
            <a:r>
              <a:rPr lang="ru-RU" sz="2200" dirty="0">
                <a:latin typeface="Segoe UI" panose="020B0502040204020203" pitchFamily="34" charset="0"/>
                <a:ea typeface="Segoe UI" panose="020B0502040204020203" pitchFamily="34" charset="0"/>
                <a:cs typeface="Segoe UI" panose="020B0502040204020203" pitchFamily="34" charset="0"/>
              </a:rPr>
              <a:t>Изменилось законодательство</a:t>
            </a:r>
            <a:endParaRPr lang="hu-HU" sz="2200" dirty="0">
              <a:latin typeface="Segoe UI" panose="020B0502040204020203" pitchFamily="34" charset="0"/>
              <a:ea typeface="Segoe UI" panose="020B0502040204020203" pitchFamily="34" charset="0"/>
              <a:cs typeface="Segoe UI" panose="020B0502040204020203" pitchFamily="34" charset="0"/>
            </a:endParaRPr>
          </a:p>
          <a:p>
            <a:pPr marL="800100" lvl="1" indent="-342900">
              <a:buFont typeface="Wingdings" panose="05000000000000000000" pitchFamily="2" charset="2"/>
              <a:buChar char="ü"/>
            </a:pPr>
            <a:r>
              <a:rPr lang="ru-RU" sz="2200">
                <a:latin typeface="Segoe UI" panose="020B0502040204020203" pitchFamily="34" charset="0"/>
                <a:ea typeface="Segoe UI" panose="020B0502040204020203" pitchFamily="34" charset="0"/>
                <a:cs typeface="Segoe UI" panose="020B0502040204020203" pitchFamily="34" charset="0"/>
              </a:rPr>
              <a:t>Доходы </a:t>
            </a:r>
            <a:r>
              <a:rPr lang="ru-RU" sz="2200" dirty="0">
                <a:latin typeface="Segoe UI" panose="020B0502040204020203" pitchFamily="34" charset="0"/>
                <a:ea typeface="Segoe UI" panose="020B0502040204020203" pitchFamily="34" charset="0"/>
                <a:cs typeface="Segoe UI" panose="020B0502040204020203" pitchFamily="34" charset="0"/>
              </a:rPr>
              <a:t>ниже/дефицит хуже, чем прогнозировалось/ планировалось</a:t>
            </a:r>
            <a:endParaRPr lang="hu-HU" sz="2200" dirty="0">
              <a:latin typeface="Segoe UI" panose="020B0502040204020203" pitchFamily="34" charset="0"/>
              <a:ea typeface="Segoe UI" panose="020B0502040204020203" pitchFamily="34" charset="0"/>
              <a:cs typeface="Segoe UI" panose="020B0502040204020203" pitchFamily="34" charset="0"/>
            </a:endParaRPr>
          </a:p>
          <a:p>
            <a:pPr marL="457200" lvl="1" indent="0">
              <a:buNone/>
            </a:pPr>
            <a:endParaRPr lang="hu-HU" sz="2200" dirty="0">
              <a:latin typeface="Segoe UI" panose="020B0502040204020203" pitchFamily="34" charset="0"/>
              <a:ea typeface="Segoe UI" panose="020B0502040204020203" pitchFamily="34" charset="0"/>
              <a:cs typeface="Segoe UI" panose="020B0502040204020203" pitchFamily="34" charset="0"/>
            </a:endParaRPr>
          </a:p>
          <a:p>
            <a:pPr algn="l"/>
            <a:r>
              <a:rPr lang="ru-RU" sz="2200" dirty="0">
                <a:latin typeface="Segoe UI" panose="020B0502040204020203" pitchFamily="34" charset="0"/>
                <a:ea typeface="Segoe UI" panose="020B0502040204020203" pitchFamily="34" charset="0"/>
                <a:cs typeface="Segoe UI" panose="020B0502040204020203" pitchFamily="34" charset="0"/>
              </a:rPr>
              <a:t>Основные причины дополнительного бюджета</a:t>
            </a:r>
            <a:r>
              <a:rPr lang="hu-HU" sz="2200" dirty="0">
                <a:latin typeface="Segoe UI" panose="020B0502040204020203" pitchFamily="34" charset="0"/>
                <a:ea typeface="Segoe UI" panose="020B0502040204020203" pitchFamily="34" charset="0"/>
                <a:cs typeface="Segoe UI" panose="020B0502040204020203" pitchFamily="34" charset="0"/>
              </a:rPr>
              <a:t> (</a:t>
            </a:r>
            <a:r>
              <a:rPr lang="ru-RU" sz="2200" b="1" dirty="0">
                <a:latin typeface="Segoe UI" panose="020B0502040204020203" pitchFamily="34" charset="0"/>
                <a:ea typeface="Segoe UI" panose="020B0502040204020203" pitchFamily="34" charset="0"/>
                <a:cs typeface="Segoe UI" panose="020B0502040204020203" pitchFamily="34" charset="0"/>
              </a:rPr>
              <a:t>де-факто</a:t>
            </a:r>
            <a:r>
              <a:rPr lang="hu-HU" sz="2200" dirty="0">
                <a:latin typeface="Segoe UI" panose="020B0502040204020203" pitchFamily="34" charset="0"/>
                <a:ea typeface="Segoe UI" panose="020B0502040204020203" pitchFamily="34" charset="0"/>
                <a:cs typeface="Segoe UI" panose="020B0502040204020203" pitchFamily="34" charset="0"/>
              </a:rPr>
              <a:t>) </a:t>
            </a:r>
          </a:p>
          <a:p>
            <a:pPr marL="800100" lvl="1" indent="-342900">
              <a:buFont typeface="Wingdings" panose="05000000000000000000" pitchFamily="2" charset="2"/>
              <a:buChar char="ü"/>
            </a:pPr>
            <a:r>
              <a:rPr lang="ru-RU" sz="2200">
                <a:latin typeface="Segoe UI" panose="020B0502040204020203" pitchFamily="34" charset="0"/>
                <a:ea typeface="Segoe UI" panose="020B0502040204020203" pitchFamily="34" charset="0"/>
                <a:cs typeface="Segoe UI" panose="020B0502040204020203" pitchFamily="34" charset="0"/>
              </a:rPr>
              <a:t>дополнительные</a:t>
            </a:r>
            <a:r>
              <a:rPr lang="hu-HU" sz="2200">
                <a:latin typeface="Segoe UI" panose="020B0502040204020203" pitchFamily="34" charset="0"/>
                <a:ea typeface="Segoe UI" panose="020B0502040204020203" pitchFamily="34" charset="0"/>
                <a:cs typeface="Segoe UI" panose="020B0502040204020203" pitchFamily="34" charset="0"/>
              </a:rPr>
              <a:t> </a:t>
            </a:r>
            <a:r>
              <a:rPr lang="ru-RU" sz="2200">
                <a:latin typeface="Segoe UI" panose="020B0502040204020203" pitchFamily="34" charset="0"/>
                <a:ea typeface="Segoe UI" panose="020B0502040204020203" pitchFamily="34" charset="0"/>
                <a:cs typeface="Segoe UI" panose="020B0502040204020203" pitchFamily="34" charset="0"/>
              </a:rPr>
              <a:t>доходы</a:t>
            </a:r>
            <a:endParaRPr lang="hu-HU" sz="2200" dirty="0">
              <a:latin typeface="Segoe UI" panose="020B0502040204020203" pitchFamily="34" charset="0"/>
              <a:ea typeface="Segoe UI" panose="020B0502040204020203" pitchFamily="34" charset="0"/>
              <a:cs typeface="Segoe UI" panose="020B0502040204020203" pitchFamily="34" charset="0"/>
            </a:endParaRPr>
          </a:p>
          <a:p>
            <a:pPr marL="800100" lvl="1" indent="-342900">
              <a:buFont typeface="Wingdings" panose="05000000000000000000" pitchFamily="2" charset="2"/>
              <a:buChar char="ü"/>
            </a:pPr>
            <a:r>
              <a:rPr lang="ru-RU" sz="2200" dirty="0">
                <a:solidFill>
                  <a:srgbClr val="FF0000"/>
                </a:solidFill>
                <a:latin typeface="Segoe UI" panose="020B0502040204020203" pitchFamily="34" charset="0"/>
                <a:ea typeface="Segoe UI" panose="020B0502040204020203" pitchFamily="34" charset="0"/>
                <a:cs typeface="Segoe UI" panose="020B0502040204020203" pitchFamily="34" charset="0"/>
              </a:rPr>
              <a:t>Новые программы/ инициативы</a:t>
            </a:r>
            <a:endParaRPr lang="hu-HU" sz="22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800100" lvl="1" indent="-342900">
              <a:buFont typeface="Wingdings" panose="05000000000000000000" pitchFamily="2" charset="2"/>
              <a:buChar char="ü"/>
            </a:pPr>
            <a:r>
              <a:rPr lang="ru-RU" sz="2200" dirty="0">
                <a:latin typeface="Segoe UI" panose="020B0502040204020203" pitchFamily="34" charset="0"/>
                <a:ea typeface="Segoe UI" panose="020B0502040204020203" pitchFamily="34" charset="0"/>
                <a:cs typeface="Segoe UI" panose="020B0502040204020203" pitchFamily="34" charset="0"/>
              </a:rPr>
              <a:t>Чрезвычайная ситуация</a:t>
            </a:r>
            <a:r>
              <a:rPr lang="hu-HU" sz="2200" dirty="0">
                <a:latin typeface="Segoe UI" panose="020B0502040204020203" pitchFamily="34" charset="0"/>
                <a:ea typeface="Segoe UI" panose="020B0502040204020203" pitchFamily="34" charset="0"/>
                <a:cs typeface="Segoe UI" panose="020B0502040204020203" pitchFamily="34" charset="0"/>
              </a:rPr>
              <a:t> </a:t>
            </a:r>
          </a:p>
        </p:txBody>
      </p:sp>
      <p:graphicFrame>
        <p:nvGraphicFramePr>
          <p:cNvPr id="8" name="Diagram 7"/>
          <p:cNvGraphicFramePr>
            <a:graphicFrameLocks noGrp="1"/>
          </p:cNvGraphicFramePr>
          <p:nvPr>
            <p:extLst>
              <p:ext uri="{D42A27DB-BD31-4B8C-83A1-F6EECF244321}">
                <p14:modId xmlns:p14="http://schemas.microsoft.com/office/powerpoint/2010/main" val="839451074"/>
              </p:ext>
            </p:extLst>
          </p:nvPr>
        </p:nvGraphicFramePr>
        <p:xfrm>
          <a:off x="5004048" y="1412776"/>
          <a:ext cx="3857712" cy="33843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847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76064"/>
          </a:xfrm>
        </p:spPr>
        <p:txBody>
          <a:bodyPr>
            <a:normAutofit/>
          </a:bodyPr>
          <a:lstStyle/>
          <a:p>
            <a:pPr>
              <a:spcBef>
                <a:spcPts val="600"/>
              </a:spcBef>
              <a:spcAft>
                <a:spcPts val="600"/>
              </a:spcAft>
            </a:pPr>
            <a:r>
              <a:rPr lang="ru-RU" sz="2400"/>
              <a:t>Вопросы финансирования</a:t>
            </a:r>
            <a:r>
              <a:rPr lang="en-US" sz="2400"/>
              <a:t>…</a:t>
            </a:r>
            <a:endParaRPr lang="hu-HU" altLang="en-US" sz="2400" dirty="0">
              <a:latin typeface="Arial" panose="020B0604020202020204" pitchFamily="34" charset="0"/>
              <a:cs typeface="Arial" panose="020B0604020202020204" pitchFamily="34" charset="0"/>
            </a:endParaRPr>
          </a:p>
        </p:txBody>
      </p:sp>
      <p:cxnSp>
        <p:nvCxnSpPr>
          <p:cNvPr id="7" name="Egyenes összekötő 6"/>
          <p:cNvCxnSpPr/>
          <p:nvPr/>
        </p:nvCxnSpPr>
        <p:spPr>
          <a:xfrm>
            <a:off x="112452"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Téglalap 3"/>
          <p:cNvSpPr/>
          <p:nvPr/>
        </p:nvSpPr>
        <p:spPr>
          <a:xfrm>
            <a:off x="28082" y="683247"/>
            <a:ext cx="4783489" cy="400110"/>
          </a:xfrm>
          <a:prstGeom prst="rect">
            <a:avLst/>
          </a:prstGeom>
        </p:spPr>
        <p:txBody>
          <a:bodyPr wrap="none">
            <a:spAutoFit/>
          </a:bodyPr>
          <a:lstStyle/>
          <a:p>
            <a:r>
              <a:rPr lang="ru-RU" sz="2000" b="1" dirty="0">
                <a:latin typeface="Segoe UI" panose="020B0502040204020203" pitchFamily="34" charset="0"/>
                <a:ea typeface="Segoe UI" panose="020B0502040204020203" pitchFamily="34" charset="0"/>
                <a:cs typeface="Segoe UI" panose="020B0502040204020203" pitchFamily="34" charset="0"/>
              </a:rPr>
              <a:t>запасы</a:t>
            </a:r>
            <a:r>
              <a:rPr lang="hu-HU" sz="2000" b="1" dirty="0">
                <a:latin typeface="Segoe UI" panose="020B0502040204020203" pitchFamily="34" charset="0"/>
                <a:ea typeface="Segoe UI" panose="020B0502040204020203" pitchFamily="34" charset="0"/>
                <a:cs typeface="Segoe UI" panose="020B0502040204020203" pitchFamily="34" charset="0"/>
              </a:rPr>
              <a:t> – </a:t>
            </a:r>
            <a:r>
              <a:rPr lang="ru-RU" sz="2000" b="1" dirty="0">
                <a:latin typeface="Segoe UI" panose="020B0502040204020203" pitchFamily="34" charset="0"/>
                <a:ea typeface="Segoe UI" panose="020B0502040204020203" pitchFamily="34" charset="0"/>
                <a:cs typeface="Segoe UI" panose="020B0502040204020203" pitchFamily="34" charset="0"/>
              </a:rPr>
              <a:t>движение</a:t>
            </a:r>
            <a:r>
              <a:rPr lang="hu-HU" sz="2000" b="1" dirty="0">
                <a:latin typeface="Segoe UI" panose="020B0502040204020203" pitchFamily="34" charset="0"/>
                <a:ea typeface="Segoe UI" panose="020B0502040204020203" pitchFamily="34" charset="0"/>
                <a:cs typeface="Segoe UI" panose="020B0502040204020203" pitchFamily="34" charset="0"/>
              </a:rPr>
              <a:t> - </a:t>
            </a:r>
            <a:r>
              <a:rPr lang="ru-RU" sz="2000" b="1" dirty="0">
                <a:latin typeface="Segoe UI" panose="020B0502040204020203" pitchFamily="34" charset="0"/>
                <a:ea typeface="Segoe UI" panose="020B0502040204020203" pitchFamily="34" charset="0"/>
                <a:cs typeface="Segoe UI" panose="020B0502040204020203" pitchFamily="34" charset="0"/>
              </a:rPr>
              <a:t>корректировка</a:t>
            </a:r>
            <a:endParaRPr lang="en-US" sz="2000" b="1"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6" name="Diagram 5"/>
          <p:cNvGraphicFramePr>
            <a:graphicFrameLocks/>
          </p:cNvGraphicFramePr>
          <p:nvPr>
            <p:extLst>
              <p:ext uri="{D42A27DB-BD31-4B8C-83A1-F6EECF244321}">
                <p14:modId xmlns:p14="http://schemas.microsoft.com/office/powerpoint/2010/main" val="313024821"/>
              </p:ext>
            </p:extLst>
          </p:nvPr>
        </p:nvGraphicFramePr>
        <p:xfrm>
          <a:off x="128075" y="1236822"/>
          <a:ext cx="8913369" cy="50028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119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76064"/>
          </a:xfrm>
        </p:spPr>
        <p:txBody>
          <a:bodyPr>
            <a:normAutofit/>
          </a:bodyPr>
          <a:lstStyle/>
          <a:p>
            <a:pPr>
              <a:spcBef>
                <a:spcPts val="600"/>
              </a:spcBef>
              <a:spcAft>
                <a:spcPts val="600"/>
              </a:spcAft>
            </a:pPr>
            <a:r>
              <a:rPr lang="ru-RU" sz="2400" dirty="0"/>
              <a:t>Вопросы финансирования</a:t>
            </a:r>
            <a:r>
              <a:rPr lang="en-US" sz="2400" dirty="0"/>
              <a:t>…</a:t>
            </a:r>
            <a:endParaRPr lang="hu-HU" altLang="en-US" sz="2400" dirty="0">
              <a:latin typeface="Arial" panose="020B0604020202020204" pitchFamily="34" charset="0"/>
              <a:cs typeface="Arial" panose="020B0604020202020204" pitchFamily="34" charset="0"/>
            </a:endParaRPr>
          </a:p>
        </p:txBody>
      </p:sp>
      <p:cxnSp>
        <p:nvCxnSpPr>
          <p:cNvPr id="7" name="Egyenes összekötő 6"/>
          <p:cNvCxnSpPr/>
          <p:nvPr/>
        </p:nvCxnSpPr>
        <p:spPr>
          <a:xfrm>
            <a:off x="112452"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Téglalap 3"/>
          <p:cNvSpPr/>
          <p:nvPr/>
        </p:nvSpPr>
        <p:spPr>
          <a:xfrm>
            <a:off x="58464" y="718073"/>
            <a:ext cx="9036968" cy="384721"/>
          </a:xfrm>
          <a:prstGeom prst="rect">
            <a:avLst/>
          </a:prstGeom>
        </p:spPr>
        <p:txBody>
          <a:bodyPr wrap="square">
            <a:spAutoFit/>
          </a:bodyPr>
          <a:lstStyle/>
          <a:p>
            <a:r>
              <a:rPr lang="ru-RU" sz="1900" b="1" dirty="0">
                <a:latin typeface="Segoe UI" panose="020B0502040204020203" pitchFamily="34" charset="0"/>
                <a:ea typeface="Segoe UI" panose="020B0502040204020203" pitchFamily="34" charset="0"/>
                <a:cs typeface="Segoe UI" panose="020B0502040204020203" pitchFamily="34" charset="0"/>
              </a:rPr>
              <a:t>План против факта</a:t>
            </a:r>
            <a:r>
              <a:rPr lang="hu-HU" sz="1900" b="1" dirty="0">
                <a:latin typeface="Segoe UI" panose="020B0502040204020203" pitchFamily="34" charset="0"/>
                <a:ea typeface="Segoe UI" panose="020B0502040204020203" pitchFamily="34" charset="0"/>
                <a:cs typeface="Segoe UI" panose="020B0502040204020203" pitchFamily="34" charset="0"/>
              </a:rPr>
              <a:t>: </a:t>
            </a:r>
            <a:r>
              <a:rPr lang="ru-RU" sz="1900" b="1" dirty="0">
                <a:latin typeface="Segoe UI" panose="020B0502040204020203" pitchFamily="34" charset="0"/>
                <a:ea typeface="Segoe UI" panose="020B0502040204020203" pitchFamily="34" charset="0"/>
                <a:cs typeface="Segoe UI" panose="020B0502040204020203" pitchFamily="34" charset="0"/>
              </a:rPr>
              <a:t>отличие планового и фактического дефицита</a:t>
            </a:r>
            <a:r>
              <a:rPr lang="hu-HU" sz="1900" b="1" dirty="0">
                <a:latin typeface="Segoe UI" panose="020B0502040204020203" pitchFamily="34" charset="0"/>
                <a:ea typeface="Segoe UI" panose="020B0502040204020203" pitchFamily="34" charset="0"/>
                <a:cs typeface="Segoe UI" panose="020B0502040204020203" pitchFamily="34" charset="0"/>
              </a:rPr>
              <a:t>.</a:t>
            </a:r>
            <a:endParaRPr lang="en-US" sz="1900" b="1"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8" name="Diagram 7"/>
          <p:cNvGraphicFramePr>
            <a:graphicFrameLocks/>
          </p:cNvGraphicFramePr>
          <p:nvPr>
            <p:extLst>
              <p:ext uri="{D42A27DB-BD31-4B8C-83A1-F6EECF244321}">
                <p14:modId xmlns:p14="http://schemas.microsoft.com/office/powerpoint/2010/main" val="1664139894"/>
              </p:ext>
            </p:extLst>
          </p:nvPr>
        </p:nvGraphicFramePr>
        <p:xfrm>
          <a:off x="112452" y="1102794"/>
          <a:ext cx="8928992"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526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76064"/>
          </a:xfrm>
        </p:spPr>
        <p:txBody>
          <a:bodyPr>
            <a:normAutofit/>
          </a:bodyPr>
          <a:lstStyle/>
          <a:p>
            <a:pPr>
              <a:spcBef>
                <a:spcPts val="600"/>
              </a:spcBef>
              <a:spcAft>
                <a:spcPts val="600"/>
              </a:spcAft>
            </a:pPr>
            <a:r>
              <a:rPr lang="ru-RU" sz="2400" dirty="0"/>
              <a:t>Лимит по накоплению долга</a:t>
            </a:r>
            <a:r>
              <a:rPr lang="en-US" sz="2400" dirty="0"/>
              <a:t>…</a:t>
            </a:r>
            <a:endParaRPr lang="hu-HU" altLang="en-US" sz="2400" dirty="0">
              <a:latin typeface="Arial" panose="020B0604020202020204" pitchFamily="34" charset="0"/>
              <a:cs typeface="Arial" panose="020B0604020202020204" pitchFamily="34" charset="0"/>
            </a:endParaRPr>
          </a:p>
        </p:txBody>
      </p:sp>
      <p:cxnSp>
        <p:nvCxnSpPr>
          <p:cNvPr id="7" name="Egyenes összekötő 6"/>
          <p:cNvCxnSpPr/>
          <p:nvPr/>
        </p:nvCxnSpPr>
        <p:spPr>
          <a:xfrm>
            <a:off x="112452"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Téglalap 3"/>
          <p:cNvSpPr/>
          <p:nvPr/>
        </p:nvSpPr>
        <p:spPr>
          <a:xfrm>
            <a:off x="58464" y="718073"/>
            <a:ext cx="9036968" cy="400110"/>
          </a:xfrm>
          <a:prstGeom prst="rect">
            <a:avLst/>
          </a:prstGeom>
        </p:spPr>
        <p:txBody>
          <a:bodyPr wrap="square">
            <a:spAutoFit/>
          </a:bodyPr>
          <a:lstStyle/>
          <a:p>
            <a:r>
              <a:rPr lang="hu-HU" sz="2000" b="1" dirty="0">
                <a:latin typeface="Segoe UI" panose="020B0502040204020203" pitchFamily="34" charset="0"/>
                <a:ea typeface="Segoe UI" panose="020B0502040204020203" pitchFamily="34" charset="0"/>
                <a:cs typeface="Segoe UI" panose="020B0502040204020203" pitchFamily="34" charset="0"/>
              </a:rPr>
              <a:t>… </a:t>
            </a:r>
            <a:r>
              <a:rPr lang="ru-RU" sz="2000" b="1" dirty="0">
                <a:latin typeface="Segoe UI" panose="020B0502040204020203" pitchFamily="34" charset="0"/>
                <a:ea typeface="Segoe UI" panose="020B0502040204020203" pitchFamily="34" charset="0"/>
                <a:cs typeface="Segoe UI" panose="020B0502040204020203" pitchFamily="34" charset="0"/>
              </a:rPr>
              <a:t>регулируется на нескольких уровнях</a:t>
            </a:r>
            <a:endParaRPr lang="en-US" sz="2000" b="1"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8" name="Diagram 7"/>
          <p:cNvGraphicFramePr/>
          <p:nvPr>
            <p:extLst>
              <p:ext uri="{D42A27DB-BD31-4B8C-83A1-F6EECF244321}">
                <p14:modId xmlns:p14="http://schemas.microsoft.com/office/powerpoint/2010/main" val="103114968"/>
              </p:ext>
            </p:extLst>
          </p:nvPr>
        </p:nvGraphicFramePr>
        <p:xfrm>
          <a:off x="251520" y="1196752"/>
          <a:ext cx="8712968"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375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76064"/>
          </a:xfrm>
        </p:spPr>
        <p:txBody>
          <a:bodyPr>
            <a:normAutofit/>
          </a:bodyPr>
          <a:lstStyle/>
          <a:p>
            <a:pPr>
              <a:spcBef>
                <a:spcPts val="600"/>
              </a:spcBef>
              <a:spcAft>
                <a:spcPts val="600"/>
              </a:spcAft>
            </a:pPr>
            <a:r>
              <a:rPr lang="ru-RU" sz="2400" dirty="0"/>
              <a:t>Контроль задолженности во время исполнения</a:t>
            </a:r>
            <a:r>
              <a:rPr lang="en-US" sz="2400" dirty="0"/>
              <a:t> </a:t>
            </a:r>
            <a:endParaRPr lang="hu-HU" altLang="en-US" sz="2400" dirty="0">
              <a:latin typeface="Arial" panose="020B0604020202020204" pitchFamily="34" charset="0"/>
              <a:cs typeface="Arial" panose="020B0604020202020204" pitchFamily="34" charset="0"/>
            </a:endParaRPr>
          </a:p>
        </p:txBody>
      </p:sp>
      <p:cxnSp>
        <p:nvCxnSpPr>
          <p:cNvPr id="7" name="Egyenes összekötő 6"/>
          <p:cNvCxnSpPr/>
          <p:nvPr/>
        </p:nvCxnSpPr>
        <p:spPr>
          <a:xfrm>
            <a:off x="112452"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 name="Csoportba foglalás 2"/>
          <p:cNvGrpSpPr/>
          <p:nvPr/>
        </p:nvGrpSpPr>
        <p:grpSpPr>
          <a:xfrm>
            <a:off x="112452" y="836712"/>
            <a:ext cx="8852035" cy="4073562"/>
            <a:chOff x="112452" y="836712"/>
            <a:chExt cx="8852035" cy="4073562"/>
          </a:xfrm>
        </p:grpSpPr>
        <p:sp>
          <p:nvSpPr>
            <p:cNvPr id="4" name="Ellipszis 3"/>
            <p:cNvSpPr/>
            <p:nvPr/>
          </p:nvSpPr>
          <p:spPr>
            <a:xfrm>
              <a:off x="119174" y="836712"/>
              <a:ext cx="567293" cy="567293"/>
            </a:xfrm>
            <a:prstGeom prst="ellipse">
              <a:avLst/>
            </a:prstGeom>
          </p:spPr>
          <p:style>
            <a:lnRef idx="0">
              <a:schemeClr val="dk2">
                <a:hueOff val="0"/>
                <a:satOff val="0"/>
                <a:lumOff val="0"/>
                <a:alphaOff val="0"/>
              </a:schemeClr>
            </a:lnRef>
            <a:fillRef idx="1">
              <a:schemeClr val="dk2">
                <a:tint val="40000"/>
                <a:hueOff val="0"/>
                <a:satOff val="0"/>
                <a:lumOff val="0"/>
                <a:alphaOff val="0"/>
              </a:schemeClr>
            </a:fillRef>
            <a:effectRef idx="2">
              <a:schemeClr val="dk2">
                <a:tint val="40000"/>
                <a:hueOff val="0"/>
                <a:satOff val="0"/>
                <a:lumOff val="0"/>
                <a:alphaOff val="0"/>
              </a:schemeClr>
            </a:effectRef>
            <a:fontRef idx="minor">
              <a:schemeClr val="dk1">
                <a:hueOff val="0"/>
                <a:satOff val="0"/>
                <a:lumOff val="0"/>
                <a:alphaOff val="0"/>
              </a:schemeClr>
            </a:fontRef>
          </p:style>
        </p:sp>
        <p:sp>
          <p:nvSpPr>
            <p:cNvPr id="5" name="Körszelet 4"/>
            <p:cNvSpPr/>
            <p:nvPr/>
          </p:nvSpPr>
          <p:spPr>
            <a:xfrm>
              <a:off x="175903" y="893441"/>
              <a:ext cx="453834" cy="453834"/>
            </a:xfrm>
            <a:prstGeom prst="chord">
              <a:avLst>
                <a:gd name="adj1" fmla="val 1168272"/>
                <a:gd name="adj2" fmla="val 9631728"/>
              </a:avLst>
            </a:prstGeom>
            <a:solidFill>
              <a:schemeClr val="tx2">
                <a:lumMod val="75000"/>
              </a:schemeClr>
            </a:solidFill>
          </p:spPr>
          <p:style>
            <a:lnRef idx="1">
              <a:schemeClr val="dk2">
                <a:hueOff val="0"/>
                <a:satOff val="0"/>
                <a:lumOff val="0"/>
                <a:alphaOff val="0"/>
              </a:schemeClr>
            </a:lnRef>
            <a:fillRef idx="3">
              <a:scrgbClr r="0" g="0" b="0"/>
            </a:fillRef>
            <a:effectRef idx="3">
              <a:schemeClr val="dk2">
                <a:hueOff val="0"/>
                <a:satOff val="0"/>
                <a:lumOff val="0"/>
                <a:alphaOff val="0"/>
              </a:schemeClr>
            </a:effectRef>
            <a:fontRef idx="minor">
              <a:schemeClr val="lt1"/>
            </a:fontRef>
          </p:style>
        </p:sp>
        <p:sp>
          <p:nvSpPr>
            <p:cNvPr id="8" name="Szabadkézi sokszög 7"/>
            <p:cNvSpPr/>
            <p:nvPr/>
          </p:nvSpPr>
          <p:spPr>
            <a:xfrm>
              <a:off x="112452" y="1658307"/>
              <a:ext cx="2844438" cy="3251967"/>
            </a:xfrm>
            <a:custGeom>
              <a:avLst/>
              <a:gdLst>
                <a:gd name="connsiteX0" fmla="*/ 0 w 2844438"/>
                <a:gd name="connsiteY0" fmla="*/ 0 h 3251967"/>
                <a:gd name="connsiteX1" fmla="*/ 2844438 w 2844438"/>
                <a:gd name="connsiteY1" fmla="*/ 0 h 3251967"/>
                <a:gd name="connsiteX2" fmla="*/ 2844438 w 2844438"/>
                <a:gd name="connsiteY2" fmla="*/ 3251967 h 3251967"/>
                <a:gd name="connsiteX3" fmla="*/ 0 w 2844438"/>
                <a:gd name="connsiteY3" fmla="*/ 3251967 h 3251967"/>
                <a:gd name="connsiteX4" fmla="*/ 0 w 2844438"/>
                <a:gd name="connsiteY4" fmla="*/ 0 h 325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4438" h="3251967">
                  <a:moveTo>
                    <a:pt x="0" y="0"/>
                  </a:moveTo>
                  <a:lnTo>
                    <a:pt x="2844438" y="0"/>
                  </a:lnTo>
                  <a:lnTo>
                    <a:pt x="2844438" y="3251967"/>
                  </a:lnTo>
                  <a:lnTo>
                    <a:pt x="0" y="3251967"/>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t" anchorCtr="0">
              <a:noAutofit/>
            </a:bodyPr>
            <a:lstStyle/>
            <a:p>
              <a:pPr lvl="0" algn="just" defTabSz="711200">
                <a:lnSpc>
                  <a:spcPct val="90000"/>
                </a:lnSpc>
                <a:spcBef>
                  <a:spcPct val="0"/>
                </a:spcBef>
                <a:spcAft>
                  <a:spcPct val="35000"/>
                </a:spcAft>
              </a:pPr>
              <a:r>
                <a:rPr lang="en-US" sz="1600" kern="1200" noProof="0" dirty="0">
                  <a:latin typeface="Segoe UI" panose="020B0502040204020203" pitchFamily="34" charset="0"/>
                  <a:ea typeface="Segoe UI" panose="020B0502040204020203" pitchFamily="34" charset="0"/>
                  <a:cs typeface="Segoe UI" panose="020B0502040204020203" pitchFamily="34" charset="0"/>
                </a:rPr>
                <a:t>- </a:t>
              </a:r>
              <a:r>
                <a:rPr lang="ru-RU" sz="1600" kern="1200" noProof="0" dirty="0">
                  <a:latin typeface="Segoe UI" panose="020B0502040204020203" pitchFamily="34" charset="0"/>
                  <a:ea typeface="Segoe UI" panose="020B0502040204020203" pitchFamily="34" charset="0"/>
                  <a:cs typeface="Segoe UI" panose="020B0502040204020203" pitchFamily="34" charset="0"/>
                </a:rPr>
                <a:t>На основании нормативных актов</a:t>
              </a:r>
              <a:endParaRPr lang="en-US" sz="1600" kern="1200" noProof="0" dirty="0">
                <a:latin typeface="Segoe UI" panose="020B0502040204020203" pitchFamily="34" charset="0"/>
                <a:ea typeface="Segoe UI" panose="020B0502040204020203" pitchFamily="34" charset="0"/>
                <a:cs typeface="Segoe UI" panose="020B0502040204020203" pitchFamily="34" charset="0"/>
              </a:endParaRPr>
            </a:p>
            <a:p>
              <a:pPr lvl="0" algn="just" defTabSz="711200">
                <a:lnSpc>
                  <a:spcPct val="90000"/>
                </a:lnSpc>
                <a:spcBef>
                  <a:spcPct val="0"/>
                </a:spcBef>
                <a:spcAft>
                  <a:spcPct val="35000"/>
                </a:spcAft>
              </a:pPr>
              <a:r>
                <a:rPr lang="en-US" sz="1600" kern="1200" noProof="0" dirty="0">
                  <a:latin typeface="Segoe UI" panose="020B0502040204020203" pitchFamily="34" charset="0"/>
                  <a:ea typeface="Segoe UI" panose="020B0502040204020203" pitchFamily="34" charset="0"/>
                  <a:cs typeface="Segoe UI" panose="020B0502040204020203" pitchFamily="34" charset="0"/>
                </a:rPr>
                <a:t>- </a:t>
              </a:r>
              <a:r>
                <a:rPr lang="ru-RU" sz="1600" kern="1200" noProof="0" dirty="0">
                  <a:latin typeface="Segoe UI" panose="020B0502040204020203" pitchFamily="34" charset="0"/>
                  <a:ea typeface="Segoe UI" panose="020B0502040204020203" pitchFamily="34" charset="0"/>
                  <a:cs typeface="Segoe UI" panose="020B0502040204020203" pitchFamily="34" charset="0"/>
                </a:rPr>
                <a:t>Под контролем Бюджетного совета</a:t>
              </a:r>
              <a:endParaRPr lang="en-US" sz="1600" kern="1200" noProof="0" dirty="0">
                <a:latin typeface="Segoe UI" panose="020B0502040204020203" pitchFamily="34" charset="0"/>
                <a:ea typeface="Segoe UI" panose="020B0502040204020203" pitchFamily="34" charset="0"/>
                <a:cs typeface="Segoe UI" panose="020B0502040204020203" pitchFamily="34" charset="0"/>
              </a:endParaRPr>
            </a:p>
            <a:p>
              <a:pPr lvl="0" algn="just" defTabSz="711200">
                <a:lnSpc>
                  <a:spcPct val="90000"/>
                </a:lnSpc>
                <a:spcBef>
                  <a:spcPct val="0"/>
                </a:spcBef>
                <a:spcAft>
                  <a:spcPct val="35000"/>
                </a:spcAft>
              </a:pPr>
              <a:r>
                <a:rPr lang="en-US" sz="1600" kern="1200" noProof="0" dirty="0">
                  <a:latin typeface="Segoe UI" panose="020B0502040204020203" pitchFamily="34" charset="0"/>
                  <a:ea typeface="Segoe UI" panose="020B0502040204020203" pitchFamily="34" charset="0"/>
                  <a:cs typeface="Segoe UI" panose="020B0502040204020203" pitchFamily="34" charset="0"/>
                </a:rPr>
                <a:t>- </a:t>
              </a:r>
              <a:r>
                <a:rPr lang="ru-RU" sz="1600" kern="1200" noProof="0" dirty="0">
                  <a:latin typeface="Segoe UI" panose="020B0502040204020203" pitchFamily="34" charset="0"/>
                  <a:ea typeface="Segoe UI" panose="020B0502040204020203" pitchFamily="34" charset="0"/>
                  <a:cs typeface="Segoe UI" panose="020B0502040204020203" pitchFamily="34" charset="0"/>
                </a:rPr>
                <a:t>При утверждении Парламентом</a:t>
              </a:r>
              <a:endParaRPr lang="en-US" sz="1600" kern="1200" noProof="0" dirty="0">
                <a:latin typeface="Segoe UI" panose="020B0502040204020203" pitchFamily="34" charset="0"/>
                <a:ea typeface="Segoe UI" panose="020B0502040204020203" pitchFamily="34" charset="0"/>
                <a:cs typeface="Segoe UI" panose="020B0502040204020203" pitchFamily="34" charset="0"/>
              </a:endParaRPr>
            </a:p>
          </p:txBody>
        </p:sp>
        <p:sp>
          <p:nvSpPr>
            <p:cNvPr id="9" name="Szabadkézi sokszög 8"/>
            <p:cNvSpPr/>
            <p:nvPr/>
          </p:nvSpPr>
          <p:spPr>
            <a:xfrm>
              <a:off x="575162" y="836712"/>
              <a:ext cx="2137226" cy="567293"/>
            </a:xfrm>
            <a:custGeom>
              <a:avLst/>
              <a:gdLst>
                <a:gd name="connsiteX0" fmla="*/ 0 w 2137226"/>
                <a:gd name="connsiteY0" fmla="*/ 0 h 567293"/>
                <a:gd name="connsiteX1" fmla="*/ 2137226 w 2137226"/>
                <a:gd name="connsiteY1" fmla="*/ 0 h 567293"/>
                <a:gd name="connsiteX2" fmla="*/ 2137226 w 2137226"/>
                <a:gd name="connsiteY2" fmla="*/ 567293 h 567293"/>
                <a:gd name="connsiteX3" fmla="*/ 0 w 2137226"/>
                <a:gd name="connsiteY3" fmla="*/ 567293 h 567293"/>
                <a:gd name="connsiteX4" fmla="*/ 0 w 2137226"/>
                <a:gd name="connsiteY4" fmla="*/ 0 h 56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226" h="567293">
                  <a:moveTo>
                    <a:pt x="0" y="0"/>
                  </a:moveTo>
                  <a:lnTo>
                    <a:pt x="2137226" y="0"/>
                  </a:lnTo>
                  <a:lnTo>
                    <a:pt x="2137226" y="567293"/>
                  </a:lnTo>
                  <a:lnTo>
                    <a:pt x="0" y="567293"/>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ru-RU" sz="1800" b="1" kern="1200" noProof="0" dirty="0"/>
                <a:t>Планирование</a:t>
              </a:r>
              <a:endParaRPr lang="en-US" sz="1800" b="1" kern="1200" noProof="0" dirty="0"/>
            </a:p>
          </p:txBody>
        </p:sp>
        <p:sp>
          <p:nvSpPr>
            <p:cNvPr id="10" name="Ellipszis 9"/>
            <p:cNvSpPr/>
            <p:nvPr/>
          </p:nvSpPr>
          <p:spPr>
            <a:xfrm>
              <a:off x="3184181" y="836712"/>
              <a:ext cx="567293" cy="567293"/>
            </a:xfrm>
            <a:prstGeom prst="ellipse">
              <a:avLst/>
            </a:prstGeom>
          </p:spPr>
          <p:style>
            <a:lnRef idx="0">
              <a:schemeClr val="dk2">
                <a:hueOff val="0"/>
                <a:satOff val="0"/>
                <a:lumOff val="0"/>
                <a:alphaOff val="0"/>
              </a:schemeClr>
            </a:lnRef>
            <a:fillRef idx="1">
              <a:schemeClr val="dk2">
                <a:tint val="40000"/>
                <a:hueOff val="0"/>
                <a:satOff val="0"/>
                <a:lumOff val="0"/>
                <a:alphaOff val="0"/>
              </a:schemeClr>
            </a:fillRef>
            <a:effectRef idx="2">
              <a:schemeClr val="dk2">
                <a:tint val="40000"/>
                <a:hueOff val="0"/>
                <a:satOff val="0"/>
                <a:lumOff val="0"/>
                <a:alphaOff val="0"/>
              </a:schemeClr>
            </a:effectRef>
            <a:fontRef idx="minor">
              <a:schemeClr val="dk1">
                <a:hueOff val="0"/>
                <a:satOff val="0"/>
                <a:lumOff val="0"/>
                <a:alphaOff val="0"/>
              </a:schemeClr>
            </a:fontRef>
          </p:style>
        </p:sp>
        <p:sp>
          <p:nvSpPr>
            <p:cNvPr id="11" name="Körszelet 10"/>
            <p:cNvSpPr/>
            <p:nvPr/>
          </p:nvSpPr>
          <p:spPr>
            <a:xfrm>
              <a:off x="3240910" y="893441"/>
              <a:ext cx="453834" cy="453834"/>
            </a:xfrm>
            <a:prstGeom prst="chord">
              <a:avLst>
                <a:gd name="adj1" fmla="val 20431728"/>
                <a:gd name="adj2" fmla="val 11968272"/>
              </a:avLst>
            </a:prstGeom>
            <a:solidFill>
              <a:schemeClr val="tx2">
                <a:lumMod val="75000"/>
              </a:schemeClr>
            </a:solidFill>
          </p:spPr>
          <p:style>
            <a:lnRef idx="1">
              <a:schemeClr val="dk2">
                <a:hueOff val="0"/>
                <a:satOff val="0"/>
                <a:lumOff val="0"/>
                <a:alphaOff val="0"/>
              </a:schemeClr>
            </a:lnRef>
            <a:fillRef idx="3">
              <a:scrgbClr r="0" g="0" b="0"/>
            </a:fillRef>
            <a:effectRef idx="3">
              <a:schemeClr val="dk2">
                <a:hueOff val="0"/>
                <a:satOff val="0"/>
                <a:lumOff val="0"/>
                <a:alphaOff val="0"/>
              </a:schemeClr>
            </a:effectRef>
            <a:fontRef idx="minor">
              <a:schemeClr val="lt1"/>
            </a:fontRef>
          </p:style>
        </p:sp>
        <p:sp>
          <p:nvSpPr>
            <p:cNvPr id="12" name="Szabadkézi sokszög 11"/>
            <p:cNvSpPr/>
            <p:nvPr/>
          </p:nvSpPr>
          <p:spPr>
            <a:xfrm>
              <a:off x="3231592" y="1629253"/>
              <a:ext cx="2771518" cy="3251967"/>
            </a:xfrm>
            <a:custGeom>
              <a:avLst/>
              <a:gdLst>
                <a:gd name="connsiteX0" fmla="*/ 0 w 2771518"/>
                <a:gd name="connsiteY0" fmla="*/ 0 h 3251967"/>
                <a:gd name="connsiteX1" fmla="*/ 2771518 w 2771518"/>
                <a:gd name="connsiteY1" fmla="*/ 0 h 3251967"/>
                <a:gd name="connsiteX2" fmla="*/ 2771518 w 2771518"/>
                <a:gd name="connsiteY2" fmla="*/ 3251967 h 3251967"/>
                <a:gd name="connsiteX3" fmla="*/ 0 w 2771518"/>
                <a:gd name="connsiteY3" fmla="*/ 3251967 h 3251967"/>
                <a:gd name="connsiteX4" fmla="*/ 0 w 2771518"/>
                <a:gd name="connsiteY4" fmla="*/ 0 h 325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1518" h="3251967">
                  <a:moveTo>
                    <a:pt x="0" y="0"/>
                  </a:moveTo>
                  <a:lnTo>
                    <a:pt x="2771518" y="0"/>
                  </a:lnTo>
                  <a:lnTo>
                    <a:pt x="2771518" y="3251967"/>
                  </a:lnTo>
                  <a:lnTo>
                    <a:pt x="0" y="3251967"/>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t" anchorCtr="0">
              <a:noAutofit/>
            </a:bodyPr>
            <a:lstStyle/>
            <a:p>
              <a:pPr lvl="0" algn="just" defTabSz="711200">
                <a:lnSpc>
                  <a:spcPct val="90000"/>
                </a:lnSpc>
                <a:spcBef>
                  <a:spcPct val="0"/>
                </a:spcBef>
                <a:spcAft>
                  <a:spcPct val="35000"/>
                </a:spcAft>
              </a:pPr>
              <a:r>
                <a:rPr lang="en-US" sz="1600" b="1" kern="1200" noProof="0" dirty="0">
                  <a:latin typeface="Segoe UI" panose="020B0502040204020203" pitchFamily="34" charset="0"/>
                  <a:ea typeface="Segoe UI" panose="020B0502040204020203" pitchFamily="34" charset="0"/>
                  <a:cs typeface="Segoe UI" panose="020B0502040204020203" pitchFamily="34" charset="0"/>
                </a:rPr>
                <a:t>- </a:t>
              </a:r>
              <a:r>
                <a:rPr lang="ru-RU" sz="1600" kern="1200" noProof="0" dirty="0">
                  <a:latin typeface="Segoe UI" panose="020B0502040204020203" pitchFamily="34" charset="0"/>
                  <a:ea typeface="Segoe UI" panose="020B0502040204020203" pitchFamily="34" charset="0"/>
                  <a:cs typeface="Segoe UI" panose="020B0502040204020203" pitchFamily="34" charset="0"/>
                </a:rPr>
                <a:t>На основании данных за первое полугодие Правительство оценивает ожидаемый на конец года уровень задолженности и сообщает его Бюджетному совету</a:t>
              </a:r>
              <a:endParaRPr lang="en-US" sz="1600" b="0" kern="1200" noProof="0" dirty="0">
                <a:latin typeface="Segoe UI" panose="020B0502040204020203" pitchFamily="34" charset="0"/>
                <a:ea typeface="Segoe UI" panose="020B0502040204020203" pitchFamily="34" charset="0"/>
                <a:cs typeface="Segoe UI" panose="020B0502040204020203" pitchFamily="34" charset="0"/>
              </a:endParaRPr>
            </a:p>
            <a:p>
              <a:pPr lvl="0" algn="just" defTabSz="711200">
                <a:lnSpc>
                  <a:spcPct val="90000"/>
                </a:lnSpc>
                <a:spcBef>
                  <a:spcPct val="0"/>
                </a:spcBef>
                <a:spcAft>
                  <a:spcPct val="35000"/>
                </a:spcAft>
              </a:pPr>
              <a:r>
                <a:rPr lang="en-US" sz="1600" b="0" kern="1200" noProof="0" dirty="0">
                  <a:latin typeface="Segoe UI" panose="020B0502040204020203" pitchFamily="34" charset="0"/>
                  <a:ea typeface="Segoe UI" panose="020B0502040204020203" pitchFamily="34" charset="0"/>
                  <a:cs typeface="Segoe UI" panose="020B0502040204020203" pitchFamily="34" charset="0"/>
                </a:rPr>
                <a:t>-</a:t>
              </a:r>
              <a:r>
                <a:rPr lang="hu-HU" sz="1600" b="0" kern="1200" noProof="0" dirty="0">
                  <a:latin typeface="Segoe UI" panose="020B0502040204020203" pitchFamily="34" charset="0"/>
                  <a:ea typeface="Segoe UI" panose="020B0502040204020203" pitchFamily="34" charset="0"/>
                  <a:cs typeface="Segoe UI" panose="020B0502040204020203" pitchFamily="34" charset="0"/>
                </a:rPr>
                <a:t> </a:t>
              </a:r>
              <a:r>
                <a:rPr lang="ru-RU" sz="1600" b="0" kern="1200" noProof="0" dirty="0">
                  <a:latin typeface="Segoe UI" panose="020B0502040204020203" pitchFamily="34" charset="0"/>
                  <a:ea typeface="Segoe UI" panose="020B0502040204020203" pitchFamily="34" charset="0"/>
                  <a:cs typeface="Segoe UI" panose="020B0502040204020203" pitchFamily="34" charset="0"/>
                </a:rPr>
                <a:t>Поправки в бюджет по мере необходимости</a:t>
              </a:r>
              <a:endParaRPr lang="en-US" sz="1600" b="0" kern="1200" noProof="0" dirty="0">
                <a:latin typeface="Segoe UI" panose="020B0502040204020203" pitchFamily="34" charset="0"/>
                <a:ea typeface="Segoe UI" panose="020B0502040204020203" pitchFamily="34" charset="0"/>
                <a:cs typeface="Segoe UI" panose="020B0502040204020203" pitchFamily="34" charset="0"/>
              </a:endParaRPr>
            </a:p>
          </p:txBody>
        </p:sp>
        <p:sp>
          <p:nvSpPr>
            <p:cNvPr id="13" name="Szabadkézi sokszög 12"/>
            <p:cNvSpPr/>
            <p:nvPr/>
          </p:nvSpPr>
          <p:spPr>
            <a:xfrm>
              <a:off x="3640169" y="836712"/>
              <a:ext cx="2137226" cy="567293"/>
            </a:xfrm>
            <a:custGeom>
              <a:avLst/>
              <a:gdLst>
                <a:gd name="connsiteX0" fmla="*/ 0 w 2137226"/>
                <a:gd name="connsiteY0" fmla="*/ 0 h 567293"/>
                <a:gd name="connsiteX1" fmla="*/ 2137226 w 2137226"/>
                <a:gd name="connsiteY1" fmla="*/ 0 h 567293"/>
                <a:gd name="connsiteX2" fmla="*/ 2137226 w 2137226"/>
                <a:gd name="connsiteY2" fmla="*/ 567293 h 567293"/>
                <a:gd name="connsiteX3" fmla="*/ 0 w 2137226"/>
                <a:gd name="connsiteY3" fmla="*/ 567293 h 567293"/>
                <a:gd name="connsiteX4" fmla="*/ 0 w 2137226"/>
                <a:gd name="connsiteY4" fmla="*/ 0 h 56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226" h="567293">
                  <a:moveTo>
                    <a:pt x="0" y="0"/>
                  </a:moveTo>
                  <a:lnTo>
                    <a:pt x="2137226" y="0"/>
                  </a:lnTo>
                  <a:lnTo>
                    <a:pt x="2137226" y="567293"/>
                  </a:lnTo>
                  <a:lnTo>
                    <a:pt x="0" y="567293"/>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ru-RU" sz="1800" b="1" kern="1200" noProof="0" dirty="0"/>
                <a:t>Исполнение</a:t>
              </a:r>
              <a:endParaRPr lang="en-US" sz="1800" b="1" kern="1200" noProof="0" dirty="0"/>
            </a:p>
          </p:txBody>
        </p:sp>
        <p:sp>
          <p:nvSpPr>
            <p:cNvPr id="14" name="Ellipszis 13"/>
            <p:cNvSpPr/>
            <p:nvPr/>
          </p:nvSpPr>
          <p:spPr>
            <a:xfrm>
              <a:off x="6212728" y="836712"/>
              <a:ext cx="567293" cy="567293"/>
            </a:xfrm>
            <a:prstGeom prst="ellipse">
              <a:avLst/>
            </a:prstGeom>
          </p:spPr>
          <p:style>
            <a:lnRef idx="0">
              <a:schemeClr val="dk2">
                <a:hueOff val="0"/>
                <a:satOff val="0"/>
                <a:lumOff val="0"/>
                <a:alphaOff val="0"/>
              </a:schemeClr>
            </a:lnRef>
            <a:fillRef idx="1">
              <a:schemeClr val="dk2">
                <a:tint val="40000"/>
                <a:hueOff val="0"/>
                <a:satOff val="0"/>
                <a:lumOff val="0"/>
                <a:alphaOff val="0"/>
              </a:schemeClr>
            </a:fillRef>
            <a:effectRef idx="2">
              <a:schemeClr val="dk2">
                <a:tint val="40000"/>
                <a:hueOff val="0"/>
                <a:satOff val="0"/>
                <a:lumOff val="0"/>
                <a:alphaOff val="0"/>
              </a:schemeClr>
            </a:effectRef>
            <a:fontRef idx="minor">
              <a:schemeClr val="dk1">
                <a:hueOff val="0"/>
                <a:satOff val="0"/>
                <a:lumOff val="0"/>
                <a:alphaOff val="0"/>
              </a:schemeClr>
            </a:fontRef>
          </p:style>
        </p:sp>
        <p:sp>
          <p:nvSpPr>
            <p:cNvPr id="15" name="Körszelet 14"/>
            <p:cNvSpPr/>
            <p:nvPr/>
          </p:nvSpPr>
          <p:spPr>
            <a:xfrm>
              <a:off x="6269457" y="893441"/>
              <a:ext cx="453834" cy="453834"/>
            </a:xfrm>
            <a:prstGeom prst="chord">
              <a:avLst>
                <a:gd name="adj1" fmla="val 16200000"/>
                <a:gd name="adj2" fmla="val 16200000"/>
              </a:avLst>
            </a:prstGeom>
            <a:solidFill>
              <a:schemeClr val="tx2">
                <a:lumMod val="75000"/>
              </a:schemeClr>
            </a:solidFill>
          </p:spPr>
          <p:style>
            <a:lnRef idx="1">
              <a:schemeClr val="dk2">
                <a:hueOff val="0"/>
                <a:satOff val="0"/>
                <a:lumOff val="0"/>
                <a:alphaOff val="0"/>
              </a:schemeClr>
            </a:lnRef>
            <a:fillRef idx="3">
              <a:scrgbClr r="0" g="0" b="0"/>
            </a:fillRef>
            <a:effectRef idx="3">
              <a:schemeClr val="dk2">
                <a:hueOff val="0"/>
                <a:satOff val="0"/>
                <a:lumOff val="0"/>
                <a:alphaOff val="0"/>
              </a:schemeClr>
            </a:effectRef>
            <a:fontRef idx="minor">
              <a:schemeClr val="lt1"/>
            </a:fontRef>
          </p:style>
        </p:sp>
        <p:sp>
          <p:nvSpPr>
            <p:cNvPr id="16" name="Szabadkézi sokszög 15"/>
            <p:cNvSpPr/>
            <p:nvPr/>
          </p:nvSpPr>
          <p:spPr>
            <a:xfrm>
              <a:off x="6403327" y="1658307"/>
              <a:ext cx="2440871" cy="3251967"/>
            </a:xfrm>
            <a:custGeom>
              <a:avLst/>
              <a:gdLst>
                <a:gd name="connsiteX0" fmla="*/ 0 w 2440871"/>
                <a:gd name="connsiteY0" fmla="*/ 0 h 3251967"/>
                <a:gd name="connsiteX1" fmla="*/ 2440871 w 2440871"/>
                <a:gd name="connsiteY1" fmla="*/ 0 h 3251967"/>
                <a:gd name="connsiteX2" fmla="*/ 2440871 w 2440871"/>
                <a:gd name="connsiteY2" fmla="*/ 3251967 h 3251967"/>
                <a:gd name="connsiteX3" fmla="*/ 0 w 2440871"/>
                <a:gd name="connsiteY3" fmla="*/ 3251967 h 3251967"/>
                <a:gd name="connsiteX4" fmla="*/ 0 w 2440871"/>
                <a:gd name="connsiteY4" fmla="*/ 0 h 325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0871" h="3251967">
                  <a:moveTo>
                    <a:pt x="0" y="0"/>
                  </a:moveTo>
                  <a:lnTo>
                    <a:pt x="2440871" y="0"/>
                  </a:lnTo>
                  <a:lnTo>
                    <a:pt x="2440871" y="3251967"/>
                  </a:lnTo>
                  <a:lnTo>
                    <a:pt x="0" y="3251967"/>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t" anchorCtr="0">
              <a:noAutofit/>
            </a:bodyPr>
            <a:lstStyle/>
            <a:p>
              <a:pPr marL="285750" lvl="0" indent="-285750" algn="just" defTabSz="711200">
                <a:lnSpc>
                  <a:spcPct val="90000"/>
                </a:lnSpc>
                <a:spcBef>
                  <a:spcPct val="0"/>
                </a:spcBef>
                <a:spcAft>
                  <a:spcPct val="35000"/>
                </a:spcAft>
                <a:buFontTx/>
                <a:buChar char="-"/>
              </a:pPr>
              <a:r>
                <a:rPr lang="ru-RU" sz="1600" b="0" kern="1200" noProof="0" dirty="0">
                  <a:latin typeface="Segoe UI" panose="020B0502040204020203" pitchFamily="34" charset="0"/>
                  <a:ea typeface="Segoe UI" panose="020B0502040204020203" pitchFamily="34" charset="0"/>
                  <a:cs typeface="Segoe UI" panose="020B0502040204020203" pitchFamily="34" charset="0"/>
                </a:rPr>
                <a:t>Нет специальных правил</a:t>
              </a:r>
              <a:r>
                <a:rPr lang="hu-HU" sz="1600" b="0" kern="1200" noProof="0" dirty="0">
                  <a:latin typeface="Segoe UI" panose="020B0502040204020203" pitchFamily="34" charset="0"/>
                  <a:ea typeface="Segoe UI" panose="020B0502040204020203" pitchFamily="34" charset="0"/>
                  <a:cs typeface="Segoe UI" panose="020B0502040204020203" pitchFamily="34" charset="0"/>
                </a:rPr>
                <a:t>: </a:t>
              </a:r>
            </a:p>
            <a:p>
              <a:pPr lvl="0" algn="just" defTabSz="711200">
                <a:lnSpc>
                  <a:spcPct val="90000"/>
                </a:lnSpc>
                <a:spcBef>
                  <a:spcPct val="0"/>
                </a:spcBef>
                <a:spcAft>
                  <a:spcPct val="35000"/>
                </a:spcAft>
              </a:pPr>
              <a:r>
                <a:rPr lang="ru-RU" sz="1600" dirty="0">
                  <a:latin typeface="Segoe UI" panose="020B0502040204020203" pitchFamily="34" charset="0"/>
                  <a:ea typeface="Segoe UI" panose="020B0502040204020203" pitchFamily="34" charset="0"/>
                  <a:cs typeface="Segoe UI" panose="020B0502040204020203" pitchFamily="34" charset="0"/>
                </a:rPr>
                <a:t>Никаких мер не предусмотрено в случае обнаружения произошедшего нарушения правила долга</a:t>
              </a:r>
              <a:r>
                <a:rPr lang="en-US" sz="1600" dirty="0">
                  <a:latin typeface="Segoe UI" panose="020B0502040204020203" pitchFamily="34" charset="0"/>
                  <a:ea typeface="Segoe UI" panose="020B0502040204020203" pitchFamily="34" charset="0"/>
                  <a:cs typeface="Segoe UI" panose="020B0502040204020203" pitchFamily="34" charset="0"/>
                </a:rPr>
                <a:t>.</a:t>
              </a:r>
              <a:endParaRPr lang="en-US" sz="1600" b="0" kern="1200" noProof="0" dirty="0">
                <a:latin typeface="Segoe UI" panose="020B0502040204020203" pitchFamily="34" charset="0"/>
                <a:ea typeface="Segoe UI" panose="020B0502040204020203" pitchFamily="34" charset="0"/>
                <a:cs typeface="Segoe UI" panose="020B0502040204020203" pitchFamily="34" charset="0"/>
              </a:endParaRPr>
            </a:p>
            <a:p>
              <a:pPr lvl="0" algn="just" defTabSz="711200">
                <a:lnSpc>
                  <a:spcPct val="90000"/>
                </a:lnSpc>
                <a:spcBef>
                  <a:spcPct val="0"/>
                </a:spcBef>
                <a:spcAft>
                  <a:spcPct val="35000"/>
                </a:spcAft>
              </a:pPr>
              <a:r>
                <a:rPr lang="en-US" sz="1600" b="0" kern="1200" noProof="0" dirty="0">
                  <a:latin typeface="Segoe UI" panose="020B0502040204020203" pitchFamily="34" charset="0"/>
                  <a:ea typeface="Segoe UI" panose="020B0502040204020203" pitchFamily="34" charset="0"/>
                  <a:cs typeface="Segoe UI" panose="020B0502040204020203" pitchFamily="34" charset="0"/>
                </a:rPr>
                <a:t>- </a:t>
              </a:r>
              <a:r>
                <a:rPr lang="ru-RU" sz="1600" dirty="0">
                  <a:latin typeface="Segoe UI" panose="020B0502040204020203" pitchFamily="34" charset="0"/>
                  <a:ea typeface="Segoe UI" panose="020B0502040204020203" pitchFamily="34" charset="0"/>
                  <a:cs typeface="Segoe UI" panose="020B0502040204020203" pitchFamily="34" charset="0"/>
                </a:rPr>
                <a:t>Публикация коэффициента задолженности в заключительном отчёте </a:t>
              </a:r>
              <a:r>
                <a:rPr lang="en-US" sz="1600" b="0" kern="1200" noProof="0" dirty="0">
                  <a:latin typeface="Segoe UI" panose="020B0502040204020203" pitchFamily="34" charset="0"/>
                  <a:ea typeface="Segoe UI" panose="020B0502040204020203" pitchFamily="34" charset="0"/>
                  <a:cs typeface="Segoe UI" panose="020B0502040204020203" pitchFamily="34" charset="0"/>
                </a:rPr>
                <a:t> </a:t>
              </a:r>
            </a:p>
          </p:txBody>
        </p:sp>
        <p:sp>
          <p:nvSpPr>
            <p:cNvPr id="17" name="Szabadkézi sokszög 16"/>
            <p:cNvSpPr/>
            <p:nvPr/>
          </p:nvSpPr>
          <p:spPr>
            <a:xfrm>
              <a:off x="6827261" y="836712"/>
              <a:ext cx="2137226" cy="567293"/>
            </a:xfrm>
            <a:custGeom>
              <a:avLst/>
              <a:gdLst>
                <a:gd name="connsiteX0" fmla="*/ 0 w 2137226"/>
                <a:gd name="connsiteY0" fmla="*/ 0 h 567293"/>
                <a:gd name="connsiteX1" fmla="*/ 2137226 w 2137226"/>
                <a:gd name="connsiteY1" fmla="*/ 0 h 567293"/>
                <a:gd name="connsiteX2" fmla="*/ 2137226 w 2137226"/>
                <a:gd name="connsiteY2" fmla="*/ 567293 h 567293"/>
                <a:gd name="connsiteX3" fmla="*/ 0 w 2137226"/>
                <a:gd name="connsiteY3" fmla="*/ 567293 h 567293"/>
                <a:gd name="connsiteX4" fmla="*/ 0 w 2137226"/>
                <a:gd name="connsiteY4" fmla="*/ 0 h 56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226" h="567293">
                  <a:moveTo>
                    <a:pt x="0" y="0"/>
                  </a:moveTo>
                  <a:lnTo>
                    <a:pt x="2137226" y="0"/>
                  </a:lnTo>
                  <a:lnTo>
                    <a:pt x="2137226" y="567293"/>
                  </a:lnTo>
                  <a:lnTo>
                    <a:pt x="0" y="567293"/>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ru-RU" sz="1800" b="1" kern="1200" noProof="0" dirty="0"/>
                <a:t>Годовой отчёт</a:t>
              </a:r>
              <a:endParaRPr lang="en-US" sz="1800" b="1" kern="1200" noProof="0" dirty="0"/>
            </a:p>
          </p:txBody>
        </p:sp>
      </p:grpSp>
      <p:sp>
        <p:nvSpPr>
          <p:cNvPr id="18" name="Keret 17"/>
          <p:cNvSpPr/>
          <p:nvPr/>
        </p:nvSpPr>
        <p:spPr>
          <a:xfrm>
            <a:off x="2956890" y="683247"/>
            <a:ext cx="3255838" cy="4545953"/>
          </a:xfrm>
          <a:prstGeom prst="frame">
            <a:avLst>
              <a:gd name="adj1" fmla="val 54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Tree>
    <p:extLst>
      <p:ext uri="{BB962C8B-B14F-4D97-AF65-F5344CB8AC3E}">
        <p14:creationId xmlns:p14="http://schemas.microsoft.com/office/powerpoint/2010/main" val="382769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ru-RU" sz="2400" dirty="0"/>
              <a:t>Количество бюджетных правил и средний индекс бюджетных правил (ИБП) </a:t>
            </a:r>
            <a:r>
              <a:rPr lang="ru-RU" sz="2400" dirty="0">
                <a:latin typeface="Segoe UI" panose="020B0502040204020203" pitchFamily="34" charset="0"/>
                <a:ea typeface="Segoe UI" panose="020B0502040204020203" pitchFamily="34" charset="0"/>
                <a:cs typeface="Segoe UI" panose="020B0502040204020203" pitchFamily="34" charset="0"/>
              </a:rPr>
              <a:t>в </a:t>
            </a:r>
            <a:r>
              <a:rPr lang="hu-HU" sz="2400" dirty="0">
                <a:latin typeface="Segoe UI" panose="020B0502040204020203" pitchFamily="34" charset="0"/>
                <a:ea typeface="Segoe UI" panose="020B0502040204020203" pitchFamily="34" charset="0"/>
                <a:cs typeface="Segoe UI" panose="020B0502040204020203" pitchFamily="34" charset="0"/>
              </a:rPr>
              <a:t>28</a:t>
            </a:r>
            <a:r>
              <a:rPr lang="ru-RU" sz="2400" dirty="0">
                <a:latin typeface="Segoe UI" panose="020B0502040204020203" pitchFamily="34" charset="0"/>
                <a:ea typeface="Segoe UI" panose="020B0502040204020203" pitchFamily="34" charset="0"/>
                <a:cs typeface="Segoe UI" panose="020B0502040204020203" pitchFamily="34" charset="0"/>
              </a:rPr>
              <a:t> странах ЕС</a:t>
            </a:r>
            <a:endParaRPr lang="hu-HU" sz="2400" dirty="0">
              <a:latin typeface="Segoe UI" panose="020B0502040204020203" pitchFamily="34" charset="0"/>
              <a:ea typeface="Segoe UI" panose="020B0502040204020203" pitchFamily="34" charset="0"/>
              <a:cs typeface="Segoe UI" panose="020B0502040204020203" pitchFamily="34" charset="0"/>
            </a:endParaRPr>
          </a:p>
        </p:txBody>
      </p:sp>
      <p:pic>
        <p:nvPicPr>
          <p:cNvPr id="1026" name="Kép 2" descr="image001"/>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2386" t="11209" r="1251" b="4842"/>
          <a:stretch/>
        </p:blipFill>
        <p:spPr bwMode="auto">
          <a:xfrm>
            <a:off x="107504" y="980728"/>
            <a:ext cx="8922196" cy="5040560"/>
          </a:xfrm>
          <a:prstGeom prst="rect">
            <a:avLst/>
          </a:prstGeom>
          <a:noFill/>
          <a:ln>
            <a:noFill/>
          </a:ln>
          <a:extLst/>
        </p:spPr>
      </p:pic>
      <p:cxnSp>
        <p:nvCxnSpPr>
          <p:cNvPr id="6" name="Egyenes összekötő 5"/>
          <p:cNvCxnSpPr/>
          <p:nvPr/>
        </p:nvCxnSpPr>
        <p:spPr>
          <a:xfrm>
            <a:off x="107504" y="855762"/>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Fánk 2"/>
          <p:cNvSpPr/>
          <p:nvPr/>
        </p:nvSpPr>
        <p:spPr>
          <a:xfrm>
            <a:off x="7592167" y="1298376"/>
            <a:ext cx="792088" cy="792088"/>
          </a:xfrm>
          <a:prstGeom prst="donut">
            <a:avLst>
              <a:gd name="adj" fmla="val 462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4" name="Szövegdoboz 3"/>
          <p:cNvSpPr txBox="1"/>
          <p:nvPr/>
        </p:nvSpPr>
        <p:spPr>
          <a:xfrm>
            <a:off x="3749565" y="1628799"/>
            <a:ext cx="324036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ru-RU" sz="1200" b="1" dirty="0">
                <a:solidFill>
                  <a:srgbClr val="FF0000"/>
                </a:solidFill>
                <a:latin typeface="Segoe UI" panose="020B0502040204020203" pitchFamily="34" charset="0"/>
                <a:ea typeface="Segoe UI" panose="020B0502040204020203" pitchFamily="34" charset="0"/>
                <a:cs typeface="Segoe UI" panose="020B0502040204020203" pitchFamily="34" charset="0"/>
              </a:rPr>
              <a:t>Правила в отношении доходов и расходов не интегрированы в национальные бюджетные документы</a:t>
            </a:r>
            <a:endParaRPr lang="hu-HU" sz="12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Szövegdoboz 7"/>
          <p:cNvSpPr txBox="1"/>
          <p:nvPr/>
        </p:nvSpPr>
        <p:spPr>
          <a:xfrm>
            <a:off x="104874" y="6097518"/>
            <a:ext cx="3819054" cy="215444"/>
          </a:xfrm>
          <a:prstGeom prst="rect">
            <a:avLst/>
          </a:prstGeom>
          <a:noFill/>
        </p:spPr>
        <p:txBody>
          <a:bodyPr wrap="square" rtlCol="0">
            <a:spAutoFit/>
          </a:bodyPr>
          <a:lstStyle/>
          <a:p>
            <a:r>
              <a:rPr lang="ru-RU" sz="800" dirty="0">
                <a:latin typeface="Segoe UI" panose="020B0502040204020203" pitchFamily="34" charset="0"/>
                <a:ea typeface="Segoe UI" panose="020B0502040204020203" pitchFamily="34" charset="0"/>
                <a:cs typeface="Segoe UI" panose="020B0502040204020203" pitchFamily="34" charset="0"/>
              </a:rPr>
              <a:t>Источник</a:t>
            </a:r>
            <a:r>
              <a:rPr lang="hu-HU" sz="800" dirty="0">
                <a:latin typeface="Segoe UI" panose="020B0502040204020203" pitchFamily="34" charset="0"/>
                <a:ea typeface="Segoe UI" panose="020B0502040204020203" pitchFamily="34" charset="0"/>
                <a:cs typeface="Segoe UI" panose="020B0502040204020203" pitchFamily="34" charset="0"/>
              </a:rPr>
              <a:t>: MNB </a:t>
            </a:r>
            <a:r>
              <a:rPr lang="ru-RU" sz="800" dirty="0">
                <a:latin typeface="Segoe UI" panose="020B0502040204020203" pitchFamily="34" charset="0"/>
                <a:ea typeface="Segoe UI" panose="020B0502040204020203" pitchFamily="34" charset="0"/>
                <a:cs typeface="Segoe UI" panose="020B0502040204020203" pitchFamily="34" charset="0"/>
              </a:rPr>
              <a:t>сборник от </a:t>
            </a:r>
            <a:r>
              <a:rPr lang="hu-HU" sz="800" dirty="0">
                <a:latin typeface="Segoe UI" panose="020B0502040204020203" pitchFamily="34" charset="0"/>
                <a:ea typeface="Segoe UI" panose="020B0502040204020203" pitchFamily="34" charset="0"/>
                <a:cs typeface="Segoe UI" panose="020B0502040204020203" pitchFamily="34" charset="0"/>
              </a:rPr>
              <a:t>14 </a:t>
            </a:r>
            <a:r>
              <a:rPr lang="ru-RU" sz="800" dirty="0">
                <a:latin typeface="Segoe UI" panose="020B0502040204020203" pitchFamily="34" charset="0"/>
                <a:ea typeface="Segoe UI" panose="020B0502040204020203" pitchFamily="34" charset="0"/>
                <a:cs typeface="Segoe UI" panose="020B0502040204020203" pitchFamily="34" charset="0"/>
              </a:rPr>
              <a:t>июня</a:t>
            </a:r>
            <a:r>
              <a:rPr lang="hu-HU" sz="800" dirty="0">
                <a:latin typeface="Segoe UI" panose="020B0502040204020203" pitchFamily="34" charset="0"/>
                <a:ea typeface="Segoe UI" panose="020B0502040204020203" pitchFamily="34" charset="0"/>
                <a:cs typeface="Segoe UI" panose="020B0502040204020203" pitchFamily="34" charset="0"/>
              </a:rPr>
              <a:t> 2017 , </a:t>
            </a:r>
            <a:r>
              <a:rPr lang="ru-RU" sz="800" dirty="0">
                <a:latin typeface="Segoe UI" panose="020B0502040204020203" pitchFamily="34" charset="0"/>
                <a:ea typeface="Segoe UI" panose="020B0502040204020203" pitchFamily="34" charset="0"/>
                <a:cs typeface="Segoe UI" panose="020B0502040204020203" pitchFamily="34" charset="0"/>
              </a:rPr>
              <a:t>ИБП=Индекс бюджетных правил</a:t>
            </a:r>
            <a:endParaRPr lang="hu-HU" sz="8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6462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p:cNvSpPr>
            <a:spLocks noGrp="1"/>
          </p:cNvSpPr>
          <p:nvPr>
            <p:ph sz="half" idx="2"/>
          </p:nvPr>
        </p:nvSpPr>
        <p:spPr>
          <a:xfrm>
            <a:off x="0" y="0"/>
            <a:ext cx="9144000" cy="6309320"/>
          </a:xfrm>
        </p:spPr>
        <p:txBody>
          <a:bodyPr anchor="ctr">
            <a:normAutofit/>
          </a:bodyPr>
          <a:lstStyle/>
          <a:p>
            <a:pPr algn="ctr">
              <a:lnSpc>
                <a:spcPct val="150000"/>
              </a:lnSpc>
            </a:pPr>
            <a:r>
              <a:rPr lang="ru-RU" sz="2800" b="1" dirty="0">
                <a:latin typeface="Segoe UI" panose="020B0502040204020203" pitchFamily="34" charset="0"/>
                <a:ea typeface="Segoe UI" panose="020B0502040204020203" pitchFamily="34" charset="0"/>
                <a:cs typeface="Segoe UI" panose="020B0502040204020203" pitchFamily="34" charset="0"/>
              </a:rPr>
              <a:t>Порядок подготовки годового отчёта</a:t>
            </a:r>
            <a:endParaRPr lang="hu-HU" sz="2800" b="1"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5099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44624"/>
            <a:ext cx="9165771" cy="504056"/>
          </a:xfrm>
        </p:spPr>
        <p:txBody>
          <a:bodyPr>
            <a:normAutofit fontScale="90000"/>
          </a:bodyPr>
          <a:lstStyle/>
          <a:p>
            <a:pPr>
              <a:lnSpc>
                <a:spcPct val="150000"/>
              </a:lnSpc>
            </a:pPr>
            <a:r>
              <a:rPr lang="ru-RU" sz="2400" dirty="0"/>
              <a:t>Порядок подготовки годового отчёта</a:t>
            </a:r>
            <a:endParaRPr lang="hu-HU" sz="2400" dirty="0"/>
          </a:p>
        </p:txBody>
      </p:sp>
      <p:sp>
        <p:nvSpPr>
          <p:cNvPr id="5" name="Dia számának helye 4"/>
          <p:cNvSpPr>
            <a:spLocks noGrp="1"/>
          </p:cNvSpPr>
          <p:nvPr>
            <p:ph type="sldNum" sz="quarter" idx="12"/>
          </p:nvPr>
        </p:nvSpPr>
        <p:spPr/>
        <p:txBody>
          <a:bodyPr/>
          <a:lstStyle/>
          <a:p>
            <a:fld id="{C7A22EB2-0342-4DD7-941B-0EE5FE384140}" type="slidenum">
              <a:rPr lang="x-none" smtClean="0">
                <a:solidFill>
                  <a:prstClr val="black">
                    <a:tint val="75000"/>
                  </a:prstClr>
                </a:solidFill>
              </a:rPr>
              <a:pPr/>
              <a:t>61</a:t>
            </a:fld>
            <a:endParaRPr lang="x-none">
              <a:solidFill>
                <a:prstClr val="black">
                  <a:tint val="75000"/>
                </a:prstClr>
              </a:solidFill>
            </a:endParaRPr>
          </a:p>
        </p:txBody>
      </p:sp>
      <p:graphicFrame>
        <p:nvGraphicFramePr>
          <p:cNvPr id="6" name="Diagram 5"/>
          <p:cNvGraphicFramePr/>
          <p:nvPr>
            <p:extLst>
              <p:ext uri="{D42A27DB-BD31-4B8C-83A1-F6EECF244321}">
                <p14:modId xmlns:p14="http://schemas.microsoft.com/office/powerpoint/2010/main" val="420681003"/>
              </p:ext>
            </p:extLst>
          </p:nvPr>
        </p:nvGraphicFramePr>
        <p:xfrm>
          <a:off x="251520" y="692696"/>
          <a:ext cx="8784976"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Egyenes összekötő 6"/>
          <p:cNvCxnSpPr/>
          <p:nvPr/>
        </p:nvCxnSpPr>
        <p:spPr>
          <a:xfrm>
            <a:off x="112452"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1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2711660776"/>
              </p:ext>
            </p:extLst>
          </p:nvPr>
        </p:nvGraphicFramePr>
        <p:xfrm>
          <a:off x="0" y="764704"/>
          <a:ext cx="9144000" cy="5492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églalap 10"/>
          <p:cNvSpPr/>
          <p:nvPr/>
        </p:nvSpPr>
        <p:spPr>
          <a:xfrm>
            <a:off x="-23639" y="2332"/>
            <a:ext cx="9144000" cy="586635"/>
          </a:xfrm>
          <a:prstGeom prst="rect">
            <a:avLst/>
          </a:prstGeom>
        </p:spPr>
        <p:txBody>
          <a:bodyPr wrap="square">
            <a:spAutoFit/>
          </a:bodyPr>
          <a:lstStyle/>
          <a:p>
            <a:pPr lvl="0" algn="ctr">
              <a:lnSpc>
                <a:spcPct val="150000"/>
              </a:lnSpc>
              <a:spcBef>
                <a:spcPct val="20000"/>
              </a:spcBef>
            </a:pPr>
            <a:r>
              <a:rPr lang="ru-RU" sz="2400" b="1" dirty="0">
                <a:solidFill>
                  <a:prstClr val="black"/>
                </a:solidFill>
              </a:rPr>
              <a:t>Составляющие годового отчёта </a:t>
            </a:r>
            <a:r>
              <a:rPr lang="hu-HU" sz="2400" b="1" dirty="0">
                <a:solidFill>
                  <a:prstClr val="black"/>
                </a:solidFill>
                <a:latin typeface="Segoe UI" panose="020B0502040204020203" pitchFamily="34" charset="0"/>
                <a:ea typeface="Segoe UI" panose="020B0502040204020203" pitchFamily="34" charset="0"/>
                <a:cs typeface="Segoe UI" panose="020B0502040204020203" pitchFamily="34" charset="0"/>
              </a:rPr>
              <a:t>I.</a:t>
            </a:r>
          </a:p>
        </p:txBody>
      </p:sp>
      <p:cxnSp>
        <p:nvCxnSpPr>
          <p:cNvPr id="4" name="Egyenes összekötő 3"/>
          <p:cNvCxnSpPr/>
          <p:nvPr/>
        </p:nvCxnSpPr>
        <p:spPr>
          <a:xfrm>
            <a:off x="112452"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498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21771" y="0"/>
            <a:ext cx="9165771" cy="646331"/>
          </a:xfrm>
          <a:prstGeom prst="rect">
            <a:avLst/>
          </a:prstGeom>
        </p:spPr>
        <p:txBody>
          <a:bodyPr wrap="square">
            <a:spAutoFit/>
          </a:bodyPr>
          <a:lstStyle/>
          <a:p>
            <a:pPr lvl="0">
              <a:lnSpc>
                <a:spcPct val="150000"/>
              </a:lnSpc>
              <a:spcBef>
                <a:spcPct val="20000"/>
              </a:spcBef>
            </a:pPr>
            <a:r>
              <a:rPr lang="ru-RU" sz="2400" dirty="0">
                <a:solidFill>
                  <a:prstClr val="black"/>
                </a:solidFill>
              </a:rPr>
              <a:t>Составляющие годового отчёта </a:t>
            </a:r>
            <a:r>
              <a:rPr lang="hu-HU" sz="2400" b="1" dirty="0">
                <a:solidFill>
                  <a:prstClr val="black"/>
                </a:solidFill>
                <a:latin typeface="Segoe UI" panose="020B0502040204020203" pitchFamily="34" charset="0"/>
                <a:ea typeface="Segoe UI" panose="020B0502040204020203" pitchFamily="34" charset="0"/>
                <a:cs typeface="Segoe UI" panose="020B0502040204020203" pitchFamily="34" charset="0"/>
              </a:rPr>
              <a:t>II.</a:t>
            </a:r>
          </a:p>
        </p:txBody>
      </p:sp>
      <p:graphicFrame>
        <p:nvGraphicFramePr>
          <p:cNvPr id="8" name="Tartalom helye 7"/>
          <p:cNvGraphicFramePr>
            <a:graphicFrameLocks noGrp="1"/>
          </p:cNvGraphicFramePr>
          <p:nvPr>
            <p:ph sz="half" idx="2"/>
            <p:extLst>
              <p:ext uri="{D42A27DB-BD31-4B8C-83A1-F6EECF244321}">
                <p14:modId xmlns:p14="http://schemas.microsoft.com/office/powerpoint/2010/main" val="1602567442"/>
              </p:ext>
            </p:extLst>
          </p:nvPr>
        </p:nvGraphicFramePr>
        <p:xfrm>
          <a:off x="179512" y="692696"/>
          <a:ext cx="8856984"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602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21771" y="0"/>
            <a:ext cx="9165771" cy="646331"/>
          </a:xfrm>
          <a:prstGeom prst="rect">
            <a:avLst/>
          </a:prstGeom>
        </p:spPr>
        <p:txBody>
          <a:bodyPr wrap="square">
            <a:spAutoFit/>
          </a:bodyPr>
          <a:lstStyle/>
          <a:p>
            <a:pPr lvl="0">
              <a:lnSpc>
                <a:spcPct val="150000"/>
              </a:lnSpc>
              <a:spcBef>
                <a:spcPct val="20000"/>
              </a:spcBef>
            </a:pPr>
            <a:r>
              <a:rPr lang="ru-RU" sz="2400" dirty="0">
                <a:solidFill>
                  <a:prstClr val="black"/>
                </a:solidFill>
              </a:rPr>
              <a:t>Составляющие годового отчёта</a:t>
            </a:r>
            <a:r>
              <a:rPr lang="hu-HU" sz="2400" dirty="0">
                <a:solidFill>
                  <a:prstClr val="black"/>
                </a:solidFill>
              </a:rPr>
              <a:t> </a:t>
            </a:r>
            <a:r>
              <a:rPr lang="hu-HU" sz="2400" b="1" dirty="0">
                <a:solidFill>
                  <a:prstClr val="black"/>
                </a:solidFill>
                <a:latin typeface="Segoe UI" panose="020B0502040204020203" pitchFamily="34" charset="0"/>
                <a:ea typeface="Segoe UI" panose="020B0502040204020203" pitchFamily="34" charset="0"/>
                <a:cs typeface="Segoe UI" panose="020B0502040204020203" pitchFamily="34" charset="0"/>
              </a:rPr>
              <a:t>III.</a:t>
            </a:r>
          </a:p>
        </p:txBody>
      </p:sp>
      <p:graphicFrame>
        <p:nvGraphicFramePr>
          <p:cNvPr id="3" name="Tartalom helye 2"/>
          <p:cNvGraphicFramePr>
            <a:graphicFrameLocks noGrp="1"/>
          </p:cNvGraphicFramePr>
          <p:nvPr>
            <p:ph sz="half" idx="2"/>
            <p:extLst>
              <p:ext uri="{D42A27DB-BD31-4B8C-83A1-F6EECF244321}">
                <p14:modId xmlns:p14="http://schemas.microsoft.com/office/powerpoint/2010/main" val="4109419675"/>
              </p:ext>
            </p:extLst>
          </p:nvPr>
        </p:nvGraphicFramePr>
        <p:xfrm>
          <a:off x="0" y="692696"/>
          <a:ext cx="9108504"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978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ru-RU" dirty="0">
                <a:latin typeface="Segoe UI" panose="020B0502040204020203" pitchFamily="34" charset="0"/>
                <a:ea typeface="Segoe UI" panose="020B0502040204020203" pitchFamily="34" charset="0"/>
                <a:cs typeface="Segoe UI" panose="020B0502040204020203" pitchFamily="34" charset="0"/>
              </a:rPr>
              <a:t>вебсайты</a:t>
            </a:r>
            <a:endParaRPr lang="hu-HU" dirty="0">
              <a:latin typeface="Segoe UI" panose="020B0502040204020203" pitchFamily="34" charset="0"/>
              <a:ea typeface="Segoe UI" panose="020B0502040204020203" pitchFamily="34" charset="0"/>
              <a:cs typeface="Segoe UI" panose="020B0502040204020203" pitchFamily="34" charset="0"/>
            </a:endParaRPr>
          </a:p>
        </p:txBody>
      </p:sp>
      <p:sp>
        <p:nvSpPr>
          <p:cNvPr id="5" name="Szövegdoboz 4"/>
          <p:cNvSpPr txBox="1"/>
          <p:nvPr/>
        </p:nvSpPr>
        <p:spPr>
          <a:xfrm>
            <a:off x="395536" y="980728"/>
            <a:ext cx="8496944" cy="3416320"/>
          </a:xfrm>
          <a:prstGeom prst="rect">
            <a:avLst/>
          </a:prstGeom>
          <a:noFill/>
        </p:spPr>
        <p:txBody>
          <a:bodyPr wrap="square" rtlCol="0">
            <a:spAutoFit/>
          </a:bodyPr>
          <a:lstStyle/>
          <a:p>
            <a:r>
              <a:rPr lang="hu-HU" u="sng" dirty="0">
                <a:hlinkClick r:id="rId2"/>
              </a:rPr>
              <a:t>http://ngmszakmaiteruletek.kormany.hu/edp-jelentes</a:t>
            </a:r>
            <a:endParaRPr lang="hu-HU" dirty="0"/>
          </a:p>
          <a:p>
            <a:r>
              <a:rPr lang="hu-HU" u="sng" dirty="0">
                <a:hlinkClick r:id="rId3"/>
              </a:rPr>
              <a:t>http://www.ksh.hu/edp_jelentes</a:t>
            </a:r>
            <a:endParaRPr lang="hu-HU" dirty="0"/>
          </a:p>
          <a:p>
            <a:r>
              <a:rPr lang="hu-HU" dirty="0">
                <a:hlinkClick r:id="rId4"/>
              </a:rPr>
              <a:t>http://www.allamkincstar.gov.hu/en/</a:t>
            </a:r>
            <a:endParaRPr lang="hu-HU" dirty="0"/>
          </a:p>
          <a:p>
            <a:r>
              <a:rPr lang="hu-HU" dirty="0">
                <a:hlinkClick r:id="rId5"/>
              </a:rPr>
              <a:t>https://www.asz.hu/</a:t>
            </a:r>
            <a:endParaRPr lang="hu-HU" dirty="0"/>
          </a:p>
          <a:p>
            <a:r>
              <a:rPr lang="hu-HU" dirty="0">
                <a:hlinkClick r:id="rId6"/>
              </a:rPr>
              <a:t>http://www.parlament.hu/web/koltsegvetesi-tanacs</a:t>
            </a:r>
            <a:endParaRPr lang="hu-HU" dirty="0"/>
          </a:p>
          <a:p>
            <a:r>
              <a:rPr lang="hu-HU" dirty="0">
                <a:hlinkClick r:id="rId7"/>
              </a:rPr>
              <a:t>http://www.parlament.hu/</a:t>
            </a:r>
            <a:endParaRPr lang="hu-HU" dirty="0"/>
          </a:p>
          <a:p>
            <a:r>
              <a:rPr lang="hu-HU" dirty="0">
                <a:hlinkClick r:id="rId8"/>
              </a:rPr>
              <a:t>http://www.kormany.hu/</a:t>
            </a:r>
            <a:endParaRPr lang="hu-HU" dirty="0"/>
          </a:p>
          <a:p>
            <a:r>
              <a:rPr lang="hu-HU" dirty="0">
                <a:hlinkClick r:id="rId9"/>
              </a:rPr>
              <a:t>http://www.akk.hu/</a:t>
            </a:r>
            <a:endParaRPr lang="hu-HU" dirty="0"/>
          </a:p>
          <a:p>
            <a:endParaRPr lang="hu-HU" dirty="0"/>
          </a:p>
          <a:p>
            <a:endParaRPr lang="hu-HU" dirty="0"/>
          </a:p>
          <a:p>
            <a:endParaRPr lang="hu-HU" dirty="0"/>
          </a:p>
          <a:p>
            <a:endParaRPr lang="hu-HU" dirty="0"/>
          </a:p>
        </p:txBody>
      </p:sp>
    </p:spTree>
    <p:extLst>
      <p:ext uri="{BB962C8B-B14F-4D97-AF65-F5344CB8AC3E}">
        <p14:creationId xmlns:p14="http://schemas.microsoft.com/office/powerpoint/2010/main" val="343544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3"/>
          <p:cNvSpPr>
            <a:spLocks noGrp="1"/>
          </p:cNvSpPr>
          <p:nvPr>
            <p:ph type="sldNum" sz="quarter" idx="4294967295"/>
          </p:nvPr>
        </p:nvSpPr>
        <p:spPr>
          <a:xfrm>
            <a:off x="6876256" y="6406514"/>
            <a:ext cx="2133600" cy="365125"/>
          </a:xfrm>
          <a:prstGeom prst="rect">
            <a:avLst/>
          </a:prstGeom>
        </p:spPr>
        <p:txBody>
          <a:bodyPr vert="horz" lIns="91440" tIns="45720" rIns="91440" bIns="45720" rtlCol="0" anchor="ctr"/>
          <a:lstStyle/>
          <a:p>
            <a:fld id="{C7A22EB2-0342-4DD7-941B-0EE5FE384140}" type="slidenum">
              <a:rPr lang="x-none" sz="1600" b="0">
                <a:solidFill>
                  <a:schemeClr val="bg1"/>
                </a:solidFill>
              </a:rPr>
              <a:pPr/>
              <a:t>66</a:t>
            </a:fld>
            <a:endParaRPr lang="x-none" sz="1600" b="0">
              <a:solidFill>
                <a:schemeClr val="bg1"/>
              </a:solidFill>
            </a:endParaRPr>
          </a:p>
        </p:txBody>
      </p:sp>
      <p:sp>
        <p:nvSpPr>
          <p:cNvPr id="4" name="Tartalom helye 3"/>
          <p:cNvSpPr>
            <a:spLocks noGrp="1"/>
          </p:cNvSpPr>
          <p:nvPr>
            <p:ph sz="half" idx="2"/>
          </p:nvPr>
        </p:nvSpPr>
        <p:spPr>
          <a:xfrm>
            <a:off x="1512" y="2492896"/>
            <a:ext cx="9142487" cy="765008"/>
          </a:xfrm>
        </p:spPr>
        <p:txBody>
          <a:bodyPr>
            <a:normAutofit/>
          </a:bodyPr>
          <a:lstStyle/>
          <a:p>
            <a:pPr algn="ctr"/>
            <a:r>
              <a:rPr lang="ru-RU" sz="3600" b="1" dirty="0">
                <a:latin typeface="Segoe UI" panose="020B0502040204020203" pitchFamily="34" charset="0"/>
                <a:ea typeface="Segoe UI" panose="020B0502040204020203" pitchFamily="34" charset="0"/>
                <a:cs typeface="Segoe UI" panose="020B0502040204020203" pitchFamily="34" charset="0"/>
              </a:rPr>
              <a:t>Спасибо за внимание</a:t>
            </a:r>
            <a:r>
              <a:rPr lang="hu-HU" sz="3600" b="1" dirty="0">
                <a:latin typeface="Segoe UI" panose="020B0502040204020203" pitchFamily="34" charset="0"/>
                <a:ea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363022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r>
              <a:rPr lang="ru-RU" sz="2400" dirty="0">
                <a:latin typeface="Segoe UI" panose="020B0502040204020203" pitchFamily="34" charset="0"/>
                <a:ea typeface="Segoe UI" panose="020B0502040204020203" pitchFamily="34" charset="0"/>
                <a:cs typeface="Segoe UI" panose="020B0502040204020203" pitchFamily="34" charset="0"/>
              </a:rPr>
              <a:t>Требуемые профилактические меры бюджетного регулирования зависят от многих факторов</a:t>
            </a:r>
            <a:endParaRPr lang="hu-HU" sz="2400" dirty="0">
              <a:latin typeface="Segoe UI" panose="020B0502040204020203" pitchFamily="34" charset="0"/>
              <a:ea typeface="Segoe UI" panose="020B0502040204020203" pitchFamily="34" charset="0"/>
              <a:cs typeface="Segoe UI" panose="020B0502040204020203" pitchFamily="34" charset="0"/>
            </a:endParaRPr>
          </a:p>
        </p:txBody>
      </p:sp>
      <p:sp>
        <p:nvSpPr>
          <p:cNvPr id="3" name="Szövegdoboz 2"/>
          <p:cNvSpPr txBox="1"/>
          <p:nvPr/>
        </p:nvSpPr>
        <p:spPr>
          <a:xfrm>
            <a:off x="102990" y="5887725"/>
            <a:ext cx="8856984" cy="338554"/>
          </a:xfrm>
          <a:prstGeom prst="rect">
            <a:avLst/>
          </a:prstGeom>
          <a:noFill/>
        </p:spPr>
        <p:txBody>
          <a:bodyPr wrap="square" rtlCol="0">
            <a:spAutoFit/>
          </a:bodyPr>
          <a:lstStyle/>
          <a:p>
            <a:r>
              <a:rPr lang="ru-RU" sz="800" i="1" dirty="0">
                <a:latin typeface="Segoe UI" panose="020B0502040204020203" pitchFamily="34" charset="0"/>
                <a:ea typeface="Segoe UI" panose="020B0502040204020203" pitchFamily="34" charset="0"/>
                <a:cs typeface="Segoe UI" panose="020B0502040204020203" pitchFamily="34" charset="0"/>
              </a:rPr>
              <a:t>Источник</a:t>
            </a:r>
            <a:r>
              <a:rPr lang="hu-HU" sz="800" i="1" dirty="0">
                <a:latin typeface="Segoe UI" panose="020B0502040204020203" pitchFamily="34" charset="0"/>
                <a:ea typeface="Segoe UI" panose="020B0502040204020203" pitchFamily="34" charset="0"/>
                <a:cs typeface="Segoe UI" panose="020B0502040204020203" pitchFamily="34" charset="0"/>
              </a:rPr>
              <a:t>: </a:t>
            </a:r>
            <a:r>
              <a:rPr lang="ru-RU" sz="800" dirty="0"/>
              <a:t>Сообщение Комиссии Европейского парламента, Совета, Европейского ЦБ, Комитета по экономическим и социальным вопросам, Комитета по регионам и Европейского инвестиционного банка: Проявлять оптимальную гибкость в пределах существующих правил Пакта о стабильности и экономическом росте </a:t>
            </a:r>
            <a:r>
              <a:rPr lang="hu-HU" sz="800" dirty="0"/>
              <a:t>(</a:t>
            </a:r>
            <a:r>
              <a:rPr lang="hu-HU" sz="800" dirty="0">
                <a:hlinkClick r:id="rId3"/>
              </a:rPr>
              <a:t>COM(2015) 12 final</a:t>
            </a:r>
            <a:r>
              <a:rPr lang="hu-HU" sz="800" dirty="0"/>
              <a:t>, 13.1.2015)</a:t>
            </a:r>
            <a:endParaRPr lang="hu-HU" sz="800" dirty="0">
              <a:latin typeface="Segoe UI" panose="020B0502040204020203" pitchFamily="34" charset="0"/>
              <a:ea typeface="Segoe UI" panose="020B0502040204020203" pitchFamily="34" charset="0"/>
              <a:cs typeface="Segoe UI" panose="020B0502040204020203" pitchFamily="34" charset="0"/>
            </a:endParaRPr>
          </a:p>
        </p:txBody>
      </p:sp>
      <p:cxnSp>
        <p:nvCxnSpPr>
          <p:cNvPr id="5" name="Egyenes összekötő 4"/>
          <p:cNvCxnSpPr/>
          <p:nvPr/>
        </p:nvCxnSpPr>
        <p:spPr>
          <a:xfrm>
            <a:off x="107504" y="855762"/>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áblázat 5"/>
          <p:cNvGraphicFramePr>
            <a:graphicFrameLocks noGrp="1"/>
          </p:cNvGraphicFramePr>
          <p:nvPr>
            <p:extLst>
              <p:ext uri="{D42A27DB-BD31-4B8C-83A1-F6EECF244321}">
                <p14:modId xmlns:p14="http://schemas.microsoft.com/office/powerpoint/2010/main" val="2743924494"/>
              </p:ext>
            </p:extLst>
          </p:nvPr>
        </p:nvGraphicFramePr>
        <p:xfrm>
          <a:off x="179512" y="1052737"/>
          <a:ext cx="8712967" cy="4798237"/>
        </p:xfrm>
        <a:graphic>
          <a:graphicData uri="http://schemas.openxmlformats.org/drawingml/2006/table">
            <a:tbl>
              <a:tblPr/>
              <a:tblGrid>
                <a:gridCol w="1744679">
                  <a:extLst>
                    <a:ext uri="{9D8B030D-6E8A-4147-A177-3AD203B41FA5}">
                      <a16:colId xmlns:a16="http://schemas.microsoft.com/office/drawing/2014/main" val="20000"/>
                    </a:ext>
                  </a:extLst>
                </a:gridCol>
                <a:gridCol w="2514008">
                  <a:extLst>
                    <a:ext uri="{9D8B030D-6E8A-4147-A177-3AD203B41FA5}">
                      <a16:colId xmlns:a16="http://schemas.microsoft.com/office/drawing/2014/main" val="20001"/>
                    </a:ext>
                  </a:extLst>
                </a:gridCol>
                <a:gridCol w="2232356">
                  <a:extLst>
                    <a:ext uri="{9D8B030D-6E8A-4147-A177-3AD203B41FA5}">
                      <a16:colId xmlns:a16="http://schemas.microsoft.com/office/drawing/2014/main" val="20002"/>
                    </a:ext>
                  </a:extLst>
                </a:gridCol>
                <a:gridCol w="2221924">
                  <a:extLst>
                    <a:ext uri="{9D8B030D-6E8A-4147-A177-3AD203B41FA5}">
                      <a16:colId xmlns:a16="http://schemas.microsoft.com/office/drawing/2014/main" val="20003"/>
                    </a:ext>
                  </a:extLst>
                </a:gridCol>
              </a:tblGrid>
              <a:tr h="746827">
                <a:tc>
                  <a:txBody>
                    <a:bodyPr/>
                    <a:lstStyle/>
                    <a:p>
                      <a:pPr algn="l" fontAlgn="b"/>
                      <a:endParaRPr lang="hu-HU" sz="1400" b="0" i="0" u="none" strike="noStrike" dirty="0">
                        <a:solidFill>
                          <a:srgbClr val="000000"/>
                        </a:solidFill>
                        <a:effectLst/>
                        <a:latin typeface="Segoe UI"/>
                      </a:endParaRPr>
                    </a:p>
                  </a:txBody>
                  <a:tcPr marL="7392" marR="7392" marT="739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FFFFFF"/>
                          </a:solidFill>
                          <a:effectLst/>
                          <a:latin typeface="Segoe UI"/>
                        </a:rPr>
                        <a:t>Условие</a:t>
                      </a:r>
                      <a:endParaRPr lang="hu-HU" sz="1400" b="1" i="0" u="none" strike="noStrike" dirty="0">
                        <a:solidFill>
                          <a:srgbClr val="FFFFFF"/>
                        </a:solidFill>
                        <a:effectLst/>
                        <a:latin typeface="Segoe UI"/>
                      </a:endParaRPr>
                    </a:p>
                  </a:txBody>
                  <a:tcPr marL="7392" marR="7392" marT="73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ctr"/>
                      <a:r>
                        <a:rPr lang="ru-RU" sz="1400" b="1" i="0" u="none" strike="noStrike" noProof="0" dirty="0">
                          <a:solidFill>
                            <a:srgbClr val="FFFFFF"/>
                          </a:solidFill>
                          <a:effectLst/>
                          <a:latin typeface="Segoe UI"/>
                        </a:rPr>
                        <a:t>Долг</a:t>
                      </a:r>
                      <a:r>
                        <a:rPr lang="en-US" sz="1400" b="1" i="0" u="none" strike="noStrike" noProof="0" dirty="0">
                          <a:solidFill>
                            <a:srgbClr val="FFFFFF"/>
                          </a:solidFill>
                          <a:effectLst/>
                          <a:latin typeface="Segoe UI"/>
                        </a:rPr>
                        <a:t> ≤ 60% </a:t>
                      </a:r>
                      <a:r>
                        <a:rPr lang="ru-RU" sz="1400" b="1" i="0" u="none" strike="noStrike" noProof="0" dirty="0">
                          <a:solidFill>
                            <a:srgbClr val="FFFFFF"/>
                          </a:solidFill>
                          <a:effectLst/>
                          <a:latin typeface="Segoe UI"/>
                        </a:rPr>
                        <a:t>и нет угрозы потери устойчивости</a:t>
                      </a:r>
                      <a:endParaRPr lang="en-US" sz="1400" b="1" i="0" u="none" strike="noStrike" noProof="0" dirty="0">
                        <a:solidFill>
                          <a:srgbClr val="FFFFFF"/>
                        </a:solidFill>
                        <a:effectLst/>
                        <a:latin typeface="Segoe UI"/>
                      </a:endParaRPr>
                    </a:p>
                  </a:txBody>
                  <a:tcPr marL="7392" marR="7392" marT="7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ctr"/>
                      <a:r>
                        <a:rPr lang="ru-RU" sz="1400" b="1" i="0" u="none" strike="noStrike" noProof="0" dirty="0">
                          <a:solidFill>
                            <a:srgbClr val="FFFFFF"/>
                          </a:solidFill>
                          <a:effectLst/>
                          <a:latin typeface="Segoe UI"/>
                        </a:rPr>
                        <a:t>Долг</a:t>
                      </a:r>
                      <a:r>
                        <a:rPr lang="en-US" sz="1400" b="1" i="0" u="none" strike="noStrike" noProof="0" dirty="0">
                          <a:solidFill>
                            <a:srgbClr val="FFFFFF"/>
                          </a:solidFill>
                          <a:effectLst/>
                          <a:latin typeface="Segoe UI"/>
                        </a:rPr>
                        <a:t> &gt; 60% </a:t>
                      </a:r>
                      <a:r>
                        <a:rPr lang="ru-RU" sz="1400" b="1" i="0" u="none" strike="noStrike" noProof="0" dirty="0">
                          <a:solidFill>
                            <a:srgbClr val="FFFFFF"/>
                          </a:solidFill>
                          <a:effectLst/>
                          <a:latin typeface="Segoe UI"/>
                        </a:rPr>
                        <a:t>и угроза потери устойчивости</a:t>
                      </a:r>
                      <a:endParaRPr lang="en-US" sz="1400" b="1" i="0" u="none" strike="noStrike" noProof="0" dirty="0">
                        <a:solidFill>
                          <a:srgbClr val="FFFFFF"/>
                        </a:solidFill>
                        <a:effectLst/>
                        <a:latin typeface="Segoe UI"/>
                      </a:endParaRPr>
                    </a:p>
                  </a:txBody>
                  <a:tcPr marL="7392" marR="7392" marT="73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000"/>
                  </a:ext>
                </a:extLst>
              </a:tr>
              <a:tr h="624617">
                <a:tc>
                  <a:txBody>
                    <a:bodyPr/>
                    <a:lstStyle/>
                    <a:p>
                      <a:pPr algn="ctr" fontAlgn="ctr"/>
                      <a:r>
                        <a:rPr lang="ru-RU" sz="1400" b="1" i="0" u="none" strike="noStrike" dirty="0">
                          <a:solidFill>
                            <a:srgbClr val="FFFFFF"/>
                          </a:solidFill>
                          <a:effectLst/>
                          <a:latin typeface="Segoe UI"/>
                        </a:rPr>
                        <a:t>Исключительно</a:t>
                      </a:r>
                      <a:r>
                        <a:rPr lang="ru-RU" sz="1400" b="1" i="0" u="none" strike="noStrike" baseline="0" dirty="0">
                          <a:solidFill>
                            <a:srgbClr val="FFFFFF"/>
                          </a:solidFill>
                          <a:effectLst/>
                          <a:latin typeface="Segoe UI"/>
                        </a:rPr>
                        <a:t> неблагоприятные времена</a:t>
                      </a:r>
                      <a:endParaRPr lang="hu-HU" sz="1400" b="1" i="0" u="none" strike="noStrike" dirty="0">
                        <a:solidFill>
                          <a:srgbClr val="FFFFFF"/>
                        </a:solidFill>
                        <a:effectLst/>
                        <a:latin typeface="Segoe UI"/>
                      </a:endParaRPr>
                    </a:p>
                  </a:txBody>
                  <a:tcPr marL="7392" marR="7392" marT="73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algn="ctr" fontAlgn="ctr"/>
                      <a:r>
                        <a:rPr lang="ru-RU" sz="1400" b="1" i="0" u="none" strike="noStrike" dirty="0">
                          <a:solidFill>
                            <a:srgbClr val="FFFFFF"/>
                          </a:solidFill>
                          <a:effectLst/>
                          <a:latin typeface="Segoe UI"/>
                        </a:rPr>
                        <a:t>Реальный</a:t>
                      </a:r>
                      <a:r>
                        <a:rPr lang="ru-RU" sz="1400" b="1" i="0" u="none" strike="noStrike" baseline="0" dirty="0">
                          <a:solidFill>
                            <a:srgbClr val="FFFFFF"/>
                          </a:solidFill>
                          <a:effectLst/>
                          <a:latin typeface="Segoe UI"/>
                        </a:rPr>
                        <a:t> рост</a:t>
                      </a:r>
                      <a:r>
                        <a:rPr lang="hu-HU" sz="1400" b="1" i="0" u="none" strike="noStrike" dirty="0">
                          <a:solidFill>
                            <a:srgbClr val="FFFFFF"/>
                          </a:solidFill>
                          <a:effectLst/>
                          <a:latin typeface="Segoe UI"/>
                        </a:rPr>
                        <a:t>&lt;0 </a:t>
                      </a:r>
                      <a:r>
                        <a:rPr lang="ru-RU" sz="1400" b="1" i="0" u="none" strike="noStrike" dirty="0">
                          <a:solidFill>
                            <a:srgbClr val="FFFFFF"/>
                          </a:solidFill>
                          <a:effectLst/>
                          <a:latin typeface="Segoe UI"/>
                        </a:rPr>
                        <a:t>или</a:t>
                      </a:r>
                      <a:r>
                        <a:rPr lang="hu-HU" sz="1400" b="1" i="0" u="none" strike="noStrike" dirty="0">
                          <a:solidFill>
                            <a:srgbClr val="FFFFFF"/>
                          </a:solidFill>
                          <a:effectLst/>
                          <a:latin typeface="Segoe UI"/>
                        </a:rPr>
                        <a:t> </a:t>
                      </a:r>
                      <a:r>
                        <a:rPr lang="ru-RU" sz="1400" b="1" i="0" u="none" strike="noStrike" dirty="0">
                          <a:solidFill>
                            <a:srgbClr val="FFFFFF"/>
                          </a:solidFill>
                          <a:effectLst/>
                          <a:latin typeface="Segoe UI"/>
                        </a:rPr>
                        <a:t>разрыв ВВП</a:t>
                      </a:r>
                      <a:r>
                        <a:rPr lang="hu-HU" sz="1400" b="1" i="0" u="none" strike="noStrike" dirty="0">
                          <a:solidFill>
                            <a:srgbClr val="FFFFFF"/>
                          </a:solidFill>
                          <a:effectLst/>
                          <a:latin typeface="Segoe UI"/>
                        </a:rPr>
                        <a:t> &lt;-4</a:t>
                      </a:r>
                    </a:p>
                  </a:txBody>
                  <a:tcPr marL="7392" marR="7392" marT="7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gridSpan="2">
                  <a:txBody>
                    <a:bodyPr/>
                    <a:lstStyle/>
                    <a:p>
                      <a:pPr algn="ctr" fontAlgn="ctr"/>
                      <a:r>
                        <a:rPr lang="ru-RU" sz="1400" b="1" i="0" u="none" strike="noStrike" noProof="0" dirty="0">
                          <a:solidFill>
                            <a:srgbClr val="000000"/>
                          </a:solidFill>
                          <a:effectLst/>
                          <a:latin typeface="Segoe UI"/>
                        </a:rPr>
                        <a:t>Корректировки</a:t>
                      </a:r>
                      <a:r>
                        <a:rPr lang="ru-RU" sz="1400" b="1" i="0" u="none" strike="noStrike" baseline="0" noProof="0" dirty="0">
                          <a:solidFill>
                            <a:srgbClr val="000000"/>
                          </a:solidFill>
                          <a:effectLst/>
                          <a:latin typeface="Segoe UI"/>
                        </a:rPr>
                        <a:t> бюджета не требуется</a:t>
                      </a:r>
                      <a:endParaRPr lang="en-US" sz="1400" b="1" i="0" u="none" strike="noStrike" noProof="0" dirty="0">
                        <a:solidFill>
                          <a:srgbClr val="000000"/>
                        </a:solidFill>
                        <a:effectLst/>
                        <a:latin typeface="Segoe UI"/>
                      </a:endParaRPr>
                    </a:p>
                  </a:txBody>
                  <a:tcPr marL="7392" marR="7392" marT="73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extLst>
                  <a:ext uri="{0D108BD9-81ED-4DB2-BD59-A6C34878D82A}">
                    <a16:rowId xmlns:a16="http://schemas.microsoft.com/office/drawing/2014/main" val="10001"/>
                  </a:ext>
                </a:extLst>
              </a:tr>
              <a:tr h="624617">
                <a:tc>
                  <a:txBody>
                    <a:bodyPr/>
                    <a:lstStyle/>
                    <a:p>
                      <a:pPr algn="ctr" fontAlgn="ctr"/>
                      <a:r>
                        <a:rPr lang="ru-RU" sz="1400" b="1" i="0" u="none" strike="noStrike" dirty="0">
                          <a:solidFill>
                            <a:srgbClr val="FFFFFF"/>
                          </a:solidFill>
                          <a:effectLst/>
                          <a:latin typeface="Segoe UI"/>
                        </a:rPr>
                        <a:t>Очень неблагоприятный</a:t>
                      </a:r>
                      <a:r>
                        <a:rPr lang="ru-RU" sz="1400" b="1" i="0" u="none" strike="noStrike" baseline="0" dirty="0">
                          <a:solidFill>
                            <a:srgbClr val="FFFFFF"/>
                          </a:solidFill>
                          <a:effectLst/>
                          <a:latin typeface="Segoe UI"/>
                        </a:rPr>
                        <a:t> период</a:t>
                      </a:r>
                      <a:endParaRPr lang="hu-HU" sz="1400" b="1" i="0" u="none" strike="noStrike" dirty="0">
                        <a:solidFill>
                          <a:srgbClr val="FFFFFF"/>
                        </a:solidFill>
                        <a:effectLst/>
                        <a:latin typeface="Segoe UI"/>
                      </a:endParaRPr>
                    </a:p>
                  </a:txBody>
                  <a:tcPr marL="7392" marR="7392" marT="73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algn="ctr" fontAlgn="ctr"/>
                      <a:r>
                        <a:rPr lang="hu-HU" sz="1400" b="1" i="0" u="none" strike="noStrike" dirty="0">
                          <a:solidFill>
                            <a:srgbClr val="FFFFFF"/>
                          </a:solidFill>
                          <a:effectLst/>
                          <a:latin typeface="Segoe UI"/>
                        </a:rPr>
                        <a:t> -4≤ </a:t>
                      </a:r>
                      <a:r>
                        <a:rPr lang="ru-RU" sz="1400" b="1" i="0" u="none" strike="noStrike" dirty="0">
                          <a:solidFill>
                            <a:srgbClr val="FFFFFF"/>
                          </a:solidFill>
                          <a:effectLst/>
                          <a:latin typeface="Segoe UI"/>
                        </a:rPr>
                        <a:t>разрыв ВВП</a:t>
                      </a:r>
                      <a:r>
                        <a:rPr lang="hu-HU" sz="1400" b="1" i="0" u="none" strike="noStrike" dirty="0">
                          <a:solidFill>
                            <a:srgbClr val="FFFFFF"/>
                          </a:solidFill>
                          <a:effectLst/>
                          <a:latin typeface="Segoe UI"/>
                        </a:rPr>
                        <a:t> &lt;-3</a:t>
                      </a:r>
                    </a:p>
                  </a:txBody>
                  <a:tcPr marL="7392" marR="7392" marT="7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US" sz="1400" b="1" i="0" u="none" strike="noStrike" noProof="0" dirty="0">
                          <a:solidFill>
                            <a:srgbClr val="000000"/>
                          </a:solidFill>
                          <a:effectLst/>
                          <a:latin typeface="Segoe UI"/>
                        </a:rPr>
                        <a:t>0</a:t>
                      </a:r>
                    </a:p>
                  </a:txBody>
                  <a:tcPr marL="7392" marR="7392" marT="7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noProof="0" dirty="0">
                          <a:solidFill>
                            <a:srgbClr val="000000"/>
                          </a:solidFill>
                          <a:effectLst/>
                          <a:latin typeface="Segoe UI"/>
                        </a:rPr>
                        <a:t>0.25</a:t>
                      </a:r>
                    </a:p>
                  </a:txBody>
                  <a:tcPr marL="7392" marR="7392" marT="73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18400">
                <a:tc>
                  <a:txBody>
                    <a:bodyPr/>
                    <a:lstStyle/>
                    <a:p>
                      <a:pPr algn="ctr" fontAlgn="ctr"/>
                      <a:r>
                        <a:rPr lang="ru-RU" sz="1400" b="1" i="0" u="none" strike="noStrike" dirty="0">
                          <a:solidFill>
                            <a:srgbClr val="FFFFFF"/>
                          </a:solidFill>
                          <a:effectLst/>
                          <a:latin typeface="Segoe UI"/>
                        </a:rPr>
                        <a:t>Неблагоприятный</a:t>
                      </a:r>
                      <a:r>
                        <a:rPr lang="ru-RU" sz="1400" b="1" i="0" u="none" strike="noStrike" baseline="0" dirty="0">
                          <a:solidFill>
                            <a:srgbClr val="FFFFFF"/>
                          </a:solidFill>
                          <a:effectLst/>
                          <a:latin typeface="Segoe UI"/>
                        </a:rPr>
                        <a:t> период</a:t>
                      </a:r>
                      <a:endParaRPr lang="hu-HU" sz="1400" b="1" i="0" u="none" strike="noStrike" dirty="0">
                        <a:solidFill>
                          <a:srgbClr val="FFFFFF"/>
                        </a:solidFill>
                        <a:effectLst/>
                        <a:latin typeface="Segoe UI"/>
                      </a:endParaRPr>
                    </a:p>
                  </a:txBody>
                  <a:tcPr marL="7392" marR="7392" marT="73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algn="ctr" fontAlgn="ctr"/>
                      <a:r>
                        <a:rPr lang="hu-HU" sz="1400" b="1" i="0" u="none" strike="noStrike" dirty="0">
                          <a:solidFill>
                            <a:srgbClr val="FFFFFF"/>
                          </a:solidFill>
                          <a:effectLst/>
                          <a:latin typeface="Segoe UI"/>
                        </a:rPr>
                        <a:t> -3≤ </a:t>
                      </a:r>
                      <a:r>
                        <a:rPr lang="ru-RU" sz="1400" b="1" i="0" u="none" strike="noStrike" dirty="0">
                          <a:solidFill>
                            <a:srgbClr val="FFFFFF"/>
                          </a:solidFill>
                          <a:effectLst/>
                          <a:latin typeface="Segoe UI"/>
                        </a:rPr>
                        <a:t>разрыв ВВП</a:t>
                      </a:r>
                      <a:r>
                        <a:rPr lang="hu-HU" sz="1400" b="1" i="0" u="none" strike="noStrike" dirty="0">
                          <a:solidFill>
                            <a:srgbClr val="FFFFFF"/>
                          </a:solidFill>
                          <a:effectLst/>
                          <a:latin typeface="Segoe UI"/>
                        </a:rPr>
                        <a:t> &lt;-1.5</a:t>
                      </a:r>
                    </a:p>
                  </a:txBody>
                  <a:tcPr marL="7392" marR="7392" marT="7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US" sz="1400" b="1" i="0" u="none" strike="noStrike" noProof="0" dirty="0">
                          <a:solidFill>
                            <a:srgbClr val="000000"/>
                          </a:solidFill>
                          <a:effectLst/>
                          <a:latin typeface="Segoe UI"/>
                        </a:rPr>
                        <a:t>0 </a:t>
                      </a:r>
                      <a:r>
                        <a:rPr lang="ru-RU" sz="1400" b="0" i="0" u="none" strike="noStrike" noProof="0" dirty="0">
                          <a:solidFill>
                            <a:srgbClr val="000000"/>
                          </a:solidFill>
                          <a:effectLst/>
                          <a:latin typeface="Segoe UI"/>
                        </a:rPr>
                        <a:t>если рост ниже потенциального</a:t>
                      </a:r>
                      <a:r>
                        <a:rPr lang="en-US" sz="1400" b="1" i="0" u="none" strike="noStrike" noProof="0" dirty="0">
                          <a:solidFill>
                            <a:srgbClr val="000000"/>
                          </a:solidFill>
                          <a:effectLst/>
                          <a:latin typeface="Segoe UI"/>
                        </a:rPr>
                        <a:t>, 0.25 </a:t>
                      </a:r>
                      <a:r>
                        <a:rPr lang="ru-RU" sz="1400" b="0" i="0" u="none" strike="noStrike" noProof="0" dirty="0">
                          <a:solidFill>
                            <a:srgbClr val="000000"/>
                          </a:solidFill>
                          <a:effectLst/>
                          <a:latin typeface="Segoe UI"/>
                        </a:rPr>
                        <a:t>если рост выше потенциального</a:t>
                      </a:r>
                      <a:endParaRPr lang="en-US" sz="1400" b="1" i="0" u="none" strike="noStrike" noProof="0" dirty="0">
                        <a:solidFill>
                          <a:srgbClr val="000000"/>
                        </a:solidFill>
                        <a:effectLst/>
                        <a:latin typeface="Segoe UI"/>
                      </a:endParaRPr>
                    </a:p>
                  </a:txBody>
                  <a:tcPr marL="7392" marR="7392" marT="7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noProof="0" dirty="0">
                          <a:solidFill>
                            <a:srgbClr val="000000"/>
                          </a:solidFill>
                          <a:effectLst/>
                          <a:latin typeface="Segoe UI"/>
                        </a:rPr>
                        <a:t>0.25 </a:t>
                      </a:r>
                      <a:r>
                        <a:rPr lang="ru-RU" sz="1400" b="0" i="0" u="none" strike="noStrike" noProof="0" dirty="0">
                          <a:solidFill>
                            <a:srgbClr val="000000"/>
                          </a:solidFill>
                          <a:effectLst/>
                          <a:latin typeface="Segoe UI"/>
                        </a:rPr>
                        <a:t>если рост ниже потенциального</a:t>
                      </a:r>
                      <a:r>
                        <a:rPr lang="en-US" sz="1400" b="1" i="0" u="none" strike="noStrike" noProof="0" dirty="0">
                          <a:solidFill>
                            <a:srgbClr val="000000"/>
                          </a:solidFill>
                          <a:effectLst/>
                          <a:latin typeface="Segoe UI"/>
                        </a:rPr>
                        <a:t>, 0.5 </a:t>
                      </a:r>
                      <a:r>
                        <a:rPr lang="ru-RU" sz="1400" b="0" i="0" u="none" strike="noStrike" noProof="0" dirty="0">
                          <a:solidFill>
                            <a:srgbClr val="000000"/>
                          </a:solidFill>
                          <a:effectLst/>
                          <a:latin typeface="Segoe UI"/>
                        </a:rPr>
                        <a:t>если рост выше потенциального</a:t>
                      </a:r>
                      <a:endParaRPr lang="en-US" sz="1400" b="1" i="0" u="none" strike="noStrike" noProof="0" dirty="0">
                        <a:solidFill>
                          <a:srgbClr val="000000"/>
                        </a:solidFill>
                        <a:effectLst/>
                        <a:latin typeface="Segoe UI"/>
                      </a:endParaRPr>
                    </a:p>
                  </a:txBody>
                  <a:tcPr marL="7392" marR="7392" marT="73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24617">
                <a:tc>
                  <a:txBody>
                    <a:bodyPr/>
                    <a:lstStyle/>
                    <a:p>
                      <a:pPr algn="ctr" fontAlgn="ctr"/>
                      <a:r>
                        <a:rPr lang="ru-RU" sz="1400" b="1" i="0" u="none" strike="noStrike" dirty="0">
                          <a:solidFill>
                            <a:srgbClr val="FFFFFF"/>
                          </a:solidFill>
                          <a:effectLst/>
                          <a:latin typeface="Segoe UI"/>
                        </a:rPr>
                        <a:t>Обычная ситуация</a:t>
                      </a:r>
                      <a:endParaRPr lang="hu-HU" sz="1400" b="1" i="0" u="none" strike="noStrike" dirty="0">
                        <a:solidFill>
                          <a:srgbClr val="FFFFFF"/>
                        </a:solidFill>
                        <a:effectLst/>
                        <a:latin typeface="Segoe UI"/>
                      </a:endParaRPr>
                    </a:p>
                  </a:txBody>
                  <a:tcPr marL="7392" marR="7392" marT="73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algn="ctr" fontAlgn="ctr"/>
                      <a:r>
                        <a:rPr lang="hu-HU" sz="1400" b="1" i="0" u="none" strike="noStrike" dirty="0">
                          <a:solidFill>
                            <a:srgbClr val="FFFFFF"/>
                          </a:solidFill>
                          <a:effectLst/>
                          <a:latin typeface="Segoe UI"/>
                        </a:rPr>
                        <a:t> -1.5≤ </a:t>
                      </a:r>
                      <a:r>
                        <a:rPr lang="ru-RU" sz="1400" b="1" i="0" u="none" strike="noStrike" dirty="0">
                          <a:solidFill>
                            <a:srgbClr val="FFFFFF"/>
                          </a:solidFill>
                          <a:effectLst/>
                          <a:latin typeface="Segoe UI"/>
                        </a:rPr>
                        <a:t>разрыв ВВП</a:t>
                      </a:r>
                      <a:r>
                        <a:rPr lang="hu-HU" sz="1400" b="1" i="0" u="none" strike="noStrike" dirty="0">
                          <a:solidFill>
                            <a:srgbClr val="FFFFFF"/>
                          </a:solidFill>
                          <a:effectLst/>
                          <a:latin typeface="Segoe UI"/>
                        </a:rPr>
                        <a:t> &lt;1.5</a:t>
                      </a:r>
                    </a:p>
                  </a:txBody>
                  <a:tcPr marL="7392" marR="7392" marT="7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US" sz="1400" b="1" i="0" u="none" strike="noStrike" noProof="0" dirty="0">
                          <a:solidFill>
                            <a:srgbClr val="000000"/>
                          </a:solidFill>
                          <a:effectLst/>
                          <a:latin typeface="Segoe UI"/>
                        </a:rPr>
                        <a:t>0.5</a:t>
                      </a:r>
                    </a:p>
                  </a:txBody>
                  <a:tcPr marL="7392" marR="7392" marT="7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noProof="0" dirty="0">
                          <a:solidFill>
                            <a:srgbClr val="000000"/>
                          </a:solidFill>
                          <a:effectLst/>
                          <a:latin typeface="Segoe UI"/>
                        </a:rPr>
                        <a:t>&gt;0.5</a:t>
                      </a:r>
                    </a:p>
                  </a:txBody>
                  <a:tcPr marL="7392" marR="7392" marT="73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13449">
                <a:tc>
                  <a:txBody>
                    <a:bodyPr/>
                    <a:lstStyle/>
                    <a:p>
                      <a:pPr algn="ctr" fontAlgn="ctr"/>
                      <a:r>
                        <a:rPr lang="ru-RU" sz="1400" b="1" i="0" u="none" strike="noStrike" dirty="0">
                          <a:solidFill>
                            <a:srgbClr val="FFFFFF"/>
                          </a:solidFill>
                          <a:effectLst/>
                          <a:latin typeface="Segoe UI"/>
                        </a:rPr>
                        <a:t>Благоприятная</a:t>
                      </a:r>
                      <a:r>
                        <a:rPr lang="ru-RU" sz="1400" b="1" i="0" u="none" strike="noStrike" baseline="0" dirty="0">
                          <a:solidFill>
                            <a:srgbClr val="FFFFFF"/>
                          </a:solidFill>
                          <a:effectLst/>
                          <a:latin typeface="Segoe UI"/>
                        </a:rPr>
                        <a:t> ситуация</a:t>
                      </a:r>
                      <a:endParaRPr lang="hu-HU" sz="1400" b="1" i="0" u="none" strike="noStrike" dirty="0">
                        <a:solidFill>
                          <a:srgbClr val="FFFFFF"/>
                        </a:solidFill>
                        <a:effectLst/>
                        <a:latin typeface="Segoe UI"/>
                      </a:endParaRPr>
                    </a:p>
                  </a:txBody>
                  <a:tcPr marL="7392" marR="7392" marT="73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ru-RU" sz="1400" b="1" i="0" u="none" strike="noStrike" dirty="0">
                          <a:solidFill>
                            <a:srgbClr val="FFFFFF"/>
                          </a:solidFill>
                          <a:effectLst/>
                          <a:latin typeface="Segoe UI"/>
                        </a:rPr>
                        <a:t>разрыв ВВП</a:t>
                      </a:r>
                      <a:r>
                        <a:rPr lang="hu-HU" sz="1400" b="1" i="0" u="none" strike="noStrike" dirty="0">
                          <a:solidFill>
                            <a:srgbClr val="FFFFFF"/>
                          </a:solidFill>
                          <a:effectLst/>
                          <a:latin typeface="Segoe UI"/>
                        </a:rPr>
                        <a:t> ≥1.5</a:t>
                      </a:r>
                    </a:p>
                  </a:txBody>
                  <a:tcPr marL="7392" marR="7392" marT="7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US" sz="1400" b="1" i="0" u="none" strike="noStrike" noProof="0" dirty="0">
                          <a:solidFill>
                            <a:srgbClr val="000000"/>
                          </a:solidFill>
                          <a:effectLst/>
                          <a:latin typeface="Segoe UI"/>
                        </a:rPr>
                        <a:t>&gt;0.5 </a:t>
                      </a:r>
                      <a:r>
                        <a:rPr lang="ru-RU" sz="1400" b="0" i="0" u="none" strike="noStrike" noProof="0" dirty="0">
                          <a:solidFill>
                            <a:srgbClr val="000000"/>
                          </a:solidFill>
                          <a:effectLst/>
                          <a:latin typeface="Segoe UI"/>
                        </a:rPr>
                        <a:t>если рост ниже потенциального</a:t>
                      </a:r>
                      <a:r>
                        <a:rPr lang="en-US" sz="1400" b="1" i="0" u="none" strike="noStrike" noProof="0" dirty="0">
                          <a:solidFill>
                            <a:srgbClr val="000000"/>
                          </a:solidFill>
                          <a:effectLst/>
                          <a:latin typeface="Segoe UI"/>
                        </a:rPr>
                        <a:t>, ≥0.75 </a:t>
                      </a:r>
                      <a:r>
                        <a:rPr lang="ru-RU" sz="1400" b="0" i="0" u="none" strike="noStrike" noProof="0" dirty="0">
                          <a:solidFill>
                            <a:srgbClr val="000000"/>
                          </a:solidFill>
                          <a:effectLst/>
                          <a:latin typeface="Segoe UI"/>
                        </a:rPr>
                        <a:t>если рост выше потенциального</a:t>
                      </a:r>
                      <a:endParaRPr lang="en-US" sz="1400" b="1" i="0" u="none" strike="noStrike" noProof="0" dirty="0">
                        <a:solidFill>
                          <a:srgbClr val="000000"/>
                        </a:solidFill>
                        <a:effectLst/>
                        <a:latin typeface="Segoe UI"/>
                      </a:endParaRPr>
                    </a:p>
                  </a:txBody>
                  <a:tcPr marL="7392" marR="7392" marT="7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noProof="0" dirty="0">
                          <a:solidFill>
                            <a:srgbClr val="000000"/>
                          </a:solidFill>
                          <a:effectLst/>
                          <a:latin typeface="Segoe UI"/>
                        </a:rPr>
                        <a:t>≥0.75 </a:t>
                      </a:r>
                      <a:r>
                        <a:rPr lang="ru-RU" sz="1400" b="0" i="0" u="none" strike="noStrike" noProof="0" dirty="0">
                          <a:solidFill>
                            <a:srgbClr val="000000"/>
                          </a:solidFill>
                          <a:effectLst/>
                          <a:latin typeface="Segoe UI"/>
                        </a:rPr>
                        <a:t>если рост ниже потенциального</a:t>
                      </a:r>
                      <a:r>
                        <a:rPr lang="en-US" sz="1400" b="1" i="0" u="none" strike="noStrike" noProof="0" dirty="0">
                          <a:solidFill>
                            <a:srgbClr val="000000"/>
                          </a:solidFill>
                          <a:effectLst/>
                          <a:latin typeface="Segoe UI"/>
                        </a:rPr>
                        <a:t>, ≥1 </a:t>
                      </a:r>
                      <a:r>
                        <a:rPr lang="ru-RU" sz="1400" b="0" i="0" u="none" strike="noStrike" noProof="0" dirty="0">
                          <a:solidFill>
                            <a:srgbClr val="000000"/>
                          </a:solidFill>
                          <a:effectLst/>
                          <a:latin typeface="Segoe UI"/>
                        </a:rPr>
                        <a:t>если рост выше потенциального</a:t>
                      </a:r>
                      <a:endParaRPr lang="en-US" sz="1400" b="1" i="0" u="none" strike="noStrike" noProof="0" dirty="0">
                        <a:solidFill>
                          <a:srgbClr val="000000"/>
                        </a:solidFill>
                        <a:effectLst/>
                        <a:latin typeface="Segoe UI"/>
                      </a:endParaRPr>
                    </a:p>
                  </a:txBody>
                  <a:tcPr marL="7392" marR="7392" marT="73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9179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ru-RU" sz="2400" dirty="0">
                <a:latin typeface="Segoe UI" panose="020B0502040204020203" pitchFamily="34" charset="0"/>
                <a:ea typeface="Segoe UI" panose="020B0502040204020203" pitchFamily="34" charset="0"/>
                <a:cs typeface="Segoe UI" panose="020B0502040204020203" pitchFamily="34" charset="0"/>
              </a:rPr>
              <a:t>Предпосылки запуска процедуры реагирования на значительное отклонение</a:t>
            </a:r>
            <a:endParaRPr lang="hu-HU" sz="24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Tartalom helye 3"/>
          <p:cNvSpPr>
            <a:spLocks noGrp="1"/>
          </p:cNvSpPr>
          <p:nvPr>
            <p:ph sz="half" idx="2"/>
          </p:nvPr>
        </p:nvSpPr>
        <p:spPr>
          <a:xfrm>
            <a:off x="179512" y="980729"/>
            <a:ext cx="8712968" cy="4176464"/>
          </a:xfrm>
        </p:spPr>
        <p:txBody>
          <a:bodyPr>
            <a:normAutofit lnSpcReduction="10000"/>
          </a:bodyPr>
          <a:lstStyle/>
          <a:p>
            <a:pPr algn="just">
              <a:lnSpc>
                <a:spcPct val="110000"/>
              </a:lnSpc>
              <a:spcBef>
                <a:spcPts val="600"/>
              </a:spcBef>
              <a:spcAft>
                <a:spcPts val="600"/>
              </a:spcAft>
            </a:pPr>
            <a:r>
              <a:rPr lang="ru-RU" sz="1800" dirty="0">
                <a:latin typeface="Segoe UI" panose="020B0502040204020203" pitchFamily="34" charset="0"/>
                <a:ea typeface="Segoe UI" panose="020B0502040204020203" pitchFamily="34" charset="0"/>
                <a:cs typeface="Segoe UI" panose="020B0502040204020203" pitchFamily="34" charset="0"/>
              </a:rPr>
              <a:t>Процедура реагирования запускается в случае значительного отклонения от надлежащего регулирования по достижению задач среднесрочного бюджета (ЗСБ)</a:t>
            </a:r>
            <a:r>
              <a:rPr lang="hu-HU" sz="1800" dirty="0">
                <a:latin typeface="Segoe UI" panose="020B0502040204020203" pitchFamily="34" charset="0"/>
                <a:ea typeface="Segoe UI" panose="020B0502040204020203" pitchFamily="34" charset="0"/>
                <a:cs typeface="Segoe UI" panose="020B0502040204020203" pitchFamily="34" charset="0"/>
              </a:rPr>
              <a:t>. </a:t>
            </a:r>
            <a:r>
              <a:rPr lang="ru-RU" sz="1800" dirty="0">
                <a:latin typeface="Segoe UI" panose="020B0502040204020203" pitchFamily="34" charset="0"/>
                <a:ea typeface="Segoe UI" panose="020B0502040204020203" pitchFamily="34" charset="0"/>
                <a:cs typeface="Segoe UI" panose="020B0502040204020203" pitchFamily="34" charset="0"/>
              </a:rPr>
              <a:t>Отклонение считается значительным, если</a:t>
            </a:r>
            <a:r>
              <a:rPr lang="hu-HU" sz="1800" dirty="0">
                <a:latin typeface="Segoe UI" panose="020B0502040204020203" pitchFamily="34" charset="0"/>
                <a:ea typeface="Segoe UI" panose="020B0502040204020203" pitchFamily="34" charset="0"/>
                <a:cs typeface="Segoe UI" panose="020B0502040204020203" pitchFamily="34" charset="0"/>
              </a:rPr>
              <a:t>:</a:t>
            </a:r>
          </a:p>
          <a:p>
            <a:pPr marL="714375" indent="-457200" algn="just">
              <a:lnSpc>
                <a:spcPct val="110000"/>
              </a:lnSpc>
              <a:spcBef>
                <a:spcPts val="600"/>
              </a:spcBef>
              <a:spcAft>
                <a:spcPts val="600"/>
              </a:spcAft>
              <a:buFont typeface="+mj-lt"/>
              <a:buAutoNum type="alphaLcParenR"/>
            </a:pPr>
            <a:r>
              <a:rPr lang="ru-RU" sz="1800" dirty="0">
                <a:latin typeface="Segoe UI" panose="020B0502040204020203" pitchFamily="34" charset="0"/>
                <a:ea typeface="Segoe UI" panose="020B0502040204020203" pitchFamily="34" charset="0"/>
                <a:cs typeface="Segoe UI" panose="020B0502040204020203" pitchFamily="34" charset="0"/>
              </a:rPr>
              <a:t>Отклонение структурного баланса от надлежащего регулирования составляет не менее 0,5% ВВП за один год или 0,25% ВВП в среднем в год в течение двух следующих друг за другом лет</a:t>
            </a:r>
            <a:r>
              <a:rPr lang="hu-HU" sz="1800" dirty="0">
                <a:latin typeface="Segoe UI" panose="020B0502040204020203" pitchFamily="34" charset="0"/>
                <a:ea typeface="Segoe UI" panose="020B0502040204020203" pitchFamily="34" charset="0"/>
                <a:cs typeface="Segoe UI" panose="020B0502040204020203" pitchFamily="34" charset="0"/>
              </a:rPr>
              <a:t>,</a:t>
            </a:r>
          </a:p>
          <a:p>
            <a:pPr marL="714375" indent="-457200" algn="just">
              <a:lnSpc>
                <a:spcPct val="110000"/>
              </a:lnSpc>
              <a:spcBef>
                <a:spcPts val="1200"/>
              </a:spcBef>
              <a:spcAft>
                <a:spcPts val="1200"/>
              </a:spcAft>
              <a:buFont typeface="+mj-lt"/>
              <a:buAutoNum type="alphaLcParenR"/>
              <a:tabLst>
                <a:tab pos="628650" algn="l"/>
              </a:tabLst>
            </a:pPr>
            <a:r>
              <a:rPr lang="ru-RU" sz="1800" dirty="0">
                <a:latin typeface="Segoe UI" panose="020B0502040204020203" pitchFamily="34" charset="0"/>
                <a:ea typeface="Segoe UI" panose="020B0502040204020203" pitchFamily="34" charset="0"/>
                <a:cs typeface="Segoe UI" panose="020B0502040204020203" pitchFamily="34" charset="0"/>
              </a:rPr>
              <a:t>Чрезмерные темпы роста расходов за вычетом дискреционных мер в отношении доходной части в течение периода надлежащего регулирования по отношению к базовым темпам роста в среднесрочный период оказали негативное воздействие на сальдо госбюджета на уровне не менее </a:t>
            </a:r>
            <a:r>
              <a:rPr lang="en-US" sz="1800" dirty="0">
                <a:latin typeface="Segoe UI" panose="020B0502040204020203" pitchFamily="34" charset="0"/>
                <a:ea typeface="Segoe UI" panose="020B0502040204020203" pitchFamily="34" charset="0"/>
                <a:cs typeface="Segoe UI" panose="020B0502040204020203" pitchFamily="34" charset="0"/>
              </a:rPr>
              <a:t>0</a:t>
            </a:r>
            <a:r>
              <a:rPr lang="ru-RU" sz="1800" dirty="0">
                <a:latin typeface="Segoe UI" panose="020B0502040204020203" pitchFamily="34" charset="0"/>
                <a:ea typeface="Segoe UI" panose="020B0502040204020203" pitchFamily="34" charset="0"/>
                <a:cs typeface="Segoe UI" panose="020B0502040204020203" pitchFamily="34" charset="0"/>
              </a:rPr>
              <a:t>,</a:t>
            </a:r>
            <a:r>
              <a:rPr lang="en-US" sz="1800" dirty="0">
                <a:latin typeface="Segoe UI" panose="020B0502040204020203" pitchFamily="34" charset="0"/>
                <a:ea typeface="Segoe UI" panose="020B0502040204020203" pitchFamily="34" charset="0"/>
                <a:cs typeface="Segoe UI" panose="020B0502040204020203" pitchFamily="34" charset="0"/>
              </a:rPr>
              <a:t>5 </a:t>
            </a:r>
            <a:r>
              <a:rPr lang="ru-RU" sz="1800" dirty="0">
                <a:latin typeface="Segoe UI" panose="020B0502040204020203" pitchFamily="34" charset="0"/>
                <a:ea typeface="Segoe UI" panose="020B0502040204020203" pitchFamily="34" charset="0"/>
                <a:cs typeface="Segoe UI" panose="020B0502040204020203" pitchFamily="34" charset="0"/>
              </a:rPr>
              <a:t>процентных пунктов ВВП или выше за один отдельный год или не менее 0,25</a:t>
            </a:r>
            <a:r>
              <a:rPr lang="en-US" sz="1800" dirty="0">
                <a:latin typeface="Segoe UI" panose="020B0502040204020203" pitchFamily="34" charset="0"/>
                <a:ea typeface="Segoe UI" panose="020B0502040204020203" pitchFamily="34" charset="0"/>
                <a:cs typeface="Segoe UI" panose="020B0502040204020203" pitchFamily="34" charset="0"/>
              </a:rPr>
              <a:t>% </a:t>
            </a:r>
            <a:r>
              <a:rPr lang="ru-RU" sz="1800" dirty="0">
                <a:latin typeface="Segoe UI" panose="020B0502040204020203" pitchFamily="34" charset="0"/>
                <a:ea typeface="Segoe UI" panose="020B0502040204020203" pitchFamily="34" charset="0"/>
                <a:cs typeface="Segoe UI" panose="020B0502040204020203" pitchFamily="34" charset="0"/>
              </a:rPr>
              <a:t>ВВП в среднем в год в течение двух следующих друг за другом лет</a:t>
            </a:r>
            <a:r>
              <a:rPr lang="hu-HU" sz="1800" dirty="0">
                <a:latin typeface="Segoe UI" panose="020B0502040204020203" pitchFamily="34" charset="0"/>
                <a:ea typeface="Segoe UI" panose="020B0502040204020203" pitchFamily="34" charset="0"/>
                <a:cs typeface="Segoe UI" panose="020B0502040204020203" pitchFamily="34" charset="0"/>
              </a:rPr>
              <a:t>.</a:t>
            </a:r>
          </a:p>
        </p:txBody>
      </p:sp>
      <p:cxnSp>
        <p:nvCxnSpPr>
          <p:cNvPr id="5" name="Egyenes összekötő 4"/>
          <p:cNvCxnSpPr/>
          <p:nvPr/>
        </p:nvCxnSpPr>
        <p:spPr>
          <a:xfrm>
            <a:off x="107504" y="855762"/>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94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r>
              <a:rPr lang="ru-RU" sz="2300" dirty="0">
                <a:latin typeface="Segoe UI" panose="020B0502040204020203" pitchFamily="34" charset="0"/>
                <a:ea typeface="Segoe UI" panose="020B0502040204020203" pitchFamily="34" charset="0"/>
                <a:cs typeface="Segoe UI" panose="020B0502040204020203" pitchFamily="34" charset="0"/>
              </a:rPr>
              <a:t>Соответствие задаче среднесрочного бюджета или необходимая корректировка ради этой задачи</a:t>
            </a:r>
            <a:endParaRPr lang="en-US" sz="2300" dirty="0">
              <a:latin typeface="Segoe UI" panose="020B0502040204020203" pitchFamily="34" charset="0"/>
              <a:ea typeface="Segoe UI" panose="020B0502040204020203" pitchFamily="34" charset="0"/>
              <a:cs typeface="Segoe UI" panose="020B0502040204020203" pitchFamily="34" charset="0"/>
            </a:endParaRPr>
          </a:p>
        </p:txBody>
      </p:sp>
      <p:cxnSp>
        <p:nvCxnSpPr>
          <p:cNvPr id="5" name="Egyenes összekötő 4"/>
          <p:cNvCxnSpPr/>
          <p:nvPr/>
        </p:nvCxnSpPr>
        <p:spPr>
          <a:xfrm>
            <a:off x="107504" y="855762"/>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Táblázat 6"/>
          <p:cNvGraphicFramePr>
            <a:graphicFrameLocks noGrp="1"/>
          </p:cNvGraphicFramePr>
          <p:nvPr>
            <p:extLst>
              <p:ext uri="{D42A27DB-BD31-4B8C-83A1-F6EECF244321}">
                <p14:modId xmlns:p14="http://schemas.microsoft.com/office/powerpoint/2010/main" val="3756237759"/>
              </p:ext>
            </p:extLst>
          </p:nvPr>
        </p:nvGraphicFramePr>
        <p:xfrm>
          <a:off x="251519" y="980724"/>
          <a:ext cx="8712968" cy="4986201"/>
        </p:xfrm>
        <a:graphic>
          <a:graphicData uri="http://schemas.openxmlformats.org/drawingml/2006/table">
            <a:tbl>
              <a:tblPr/>
              <a:tblGrid>
                <a:gridCol w="4797028">
                  <a:extLst>
                    <a:ext uri="{9D8B030D-6E8A-4147-A177-3AD203B41FA5}">
                      <a16:colId xmlns:a16="http://schemas.microsoft.com/office/drawing/2014/main" val="20000"/>
                    </a:ext>
                  </a:extLst>
                </a:gridCol>
                <a:gridCol w="783188">
                  <a:extLst>
                    <a:ext uri="{9D8B030D-6E8A-4147-A177-3AD203B41FA5}">
                      <a16:colId xmlns:a16="http://schemas.microsoft.com/office/drawing/2014/main" val="20001"/>
                    </a:ext>
                  </a:extLst>
                </a:gridCol>
                <a:gridCol w="783188">
                  <a:extLst>
                    <a:ext uri="{9D8B030D-6E8A-4147-A177-3AD203B41FA5}">
                      <a16:colId xmlns:a16="http://schemas.microsoft.com/office/drawing/2014/main" val="20002"/>
                    </a:ext>
                  </a:extLst>
                </a:gridCol>
                <a:gridCol w="783188">
                  <a:extLst>
                    <a:ext uri="{9D8B030D-6E8A-4147-A177-3AD203B41FA5}">
                      <a16:colId xmlns:a16="http://schemas.microsoft.com/office/drawing/2014/main" val="20003"/>
                    </a:ext>
                  </a:extLst>
                </a:gridCol>
                <a:gridCol w="783188">
                  <a:extLst>
                    <a:ext uri="{9D8B030D-6E8A-4147-A177-3AD203B41FA5}">
                      <a16:colId xmlns:a16="http://schemas.microsoft.com/office/drawing/2014/main" val="20004"/>
                    </a:ext>
                  </a:extLst>
                </a:gridCol>
                <a:gridCol w="783188">
                  <a:extLst>
                    <a:ext uri="{9D8B030D-6E8A-4147-A177-3AD203B41FA5}">
                      <a16:colId xmlns:a16="http://schemas.microsoft.com/office/drawing/2014/main" val="20005"/>
                    </a:ext>
                  </a:extLst>
                </a:gridCol>
              </a:tblGrid>
              <a:tr h="400396">
                <a:tc rowSpan="2">
                  <a:txBody>
                    <a:bodyPr/>
                    <a:lstStyle/>
                    <a:p>
                      <a:pPr algn="ctr" fontAlgn="ctr"/>
                      <a:r>
                        <a:rPr lang="hu-HU" sz="1400" b="0" i="0" u="none" strike="noStrike" dirty="0">
                          <a:solidFill>
                            <a:schemeClr val="bg1"/>
                          </a:solidFill>
                          <a:effectLst/>
                          <a:latin typeface="Segoe UI"/>
                        </a:rPr>
                        <a:t>(% </a:t>
                      </a:r>
                      <a:r>
                        <a:rPr lang="ru-RU" sz="1400" b="0" i="0" u="none" strike="noStrike" dirty="0">
                          <a:solidFill>
                            <a:schemeClr val="bg1"/>
                          </a:solidFill>
                          <a:effectLst/>
                          <a:latin typeface="Segoe UI"/>
                        </a:rPr>
                        <a:t>ВВП</a:t>
                      </a:r>
                      <a:r>
                        <a:rPr lang="hu-HU" sz="1400" b="0" i="0" u="none" strike="noStrike" dirty="0">
                          <a:solidFill>
                            <a:schemeClr val="bg1"/>
                          </a:solidFill>
                          <a:effectLst/>
                          <a:latin typeface="Segoe UI"/>
                        </a:rPr>
                        <a:t>)</a:t>
                      </a: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ctr"/>
                      <a:r>
                        <a:rPr lang="hu-HU" sz="1400" b="1" i="0" u="none" strike="noStrike" dirty="0">
                          <a:solidFill>
                            <a:schemeClr val="bg1"/>
                          </a:solidFill>
                          <a:effectLst/>
                          <a:latin typeface="Segoe UI"/>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gridSpan="2">
                  <a:txBody>
                    <a:bodyPr/>
                    <a:lstStyle/>
                    <a:p>
                      <a:pPr algn="ctr" fontAlgn="ctr"/>
                      <a:r>
                        <a:rPr lang="hu-HU" sz="1400" b="1" i="0" u="none" strike="noStrike" dirty="0">
                          <a:solidFill>
                            <a:schemeClr val="bg1"/>
                          </a:solidFill>
                          <a:effectLst/>
                          <a:latin typeface="Segoe UI"/>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hMerge="1">
                  <a:txBody>
                    <a:bodyPr/>
                    <a:lstStyle/>
                    <a:p>
                      <a:endParaRPr lang="hu-HU"/>
                    </a:p>
                  </a:txBody>
                  <a:tcPr/>
                </a:tc>
                <a:tc gridSpan="2">
                  <a:txBody>
                    <a:bodyPr/>
                    <a:lstStyle/>
                    <a:p>
                      <a:pPr algn="ctr" fontAlgn="ctr"/>
                      <a:r>
                        <a:rPr lang="hu-HU" sz="1400" b="1" i="0" u="none" strike="noStrike" dirty="0">
                          <a:solidFill>
                            <a:schemeClr val="bg1"/>
                          </a:solidFill>
                          <a:effectLst/>
                          <a:latin typeface="Segoe UI"/>
                        </a:rPr>
                        <a:t>2019</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hMerge="1">
                  <a:txBody>
                    <a:bodyPr/>
                    <a:lstStyle/>
                    <a:p>
                      <a:endParaRPr lang="hu-HU"/>
                    </a:p>
                  </a:txBody>
                  <a:tcPr/>
                </a:tc>
                <a:extLst>
                  <a:ext uri="{0D108BD9-81ED-4DB2-BD59-A6C34878D82A}">
                    <a16:rowId xmlns:a16="http://schemas.microsoft.com/office/drawing/2014/main" val="10000"/>
                  </a:ext>
                </a:extLst>
              </a:tr>
              <a:tr h="418596">
                <a:tc vMerge="1">
                  <a:txBody>
                    <a:bodyPr/>
                    <a:lstStyle/>
                    <a:p>
                      <a:endParaRPr lang="hu-HU"/>
                    </a:p>
                  </a:txBody>
                  <a:tcPr/>
                </a:tc>
                <a:tc>
                  <a:txBody>
                    <a:bodyPr/>
                    <a:lstStyle/>
                    <a:p>
                      <a:pPr algn="ctr" fontAlgn="ctr"/>
                      <a:r>
                        <a:rPr lang="hu-HU" sz="1400" b="1" i="0" u="none" strike="noStrike" dirty="0">
                          <a:solidFill>
                            <a:schemeClr val="bg1"/>
                          </a:solidFill>
                          <a:effectLst/>
                          <a:latin typeface="Segoe UI"/>
                        </a:rPr>
                        <a:t>COM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ctr"/>
                      <a:r>
                        <a:rPr lang="hu-HU" sz="1400" b="1" i="0" u="none" strike="noStrike" dirty="0">
                          <a:solidFill>
                            <a:schemeClr val="bg1"/>
                          </a:solidFill>
                          <a:effectLst/>
                          <a:latin typeface="Segoe UI"/>
                        </a:rPr>
                        <a:t>CP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ctr"/>
                      <a:r>
                        <a:rPr lang="hu-HU" sz="1400" b="1" i="0" u="none" strike="noStrike" dirty="0">
                          <a:solidFill>
                            <a:schemeClr val="bg1"/>
                          </a:solidFill>
                          <a:effectLst/>
                          <a:latin typeface="Segoe UI"/>
                        </a:rPr>
                        <a:t>COM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ctr"/>
                      <a:r>
                        <a:rPr lang="hu-HU" sz="1400" b="1" i="0" u="none" strike="noStrike" dirty="0">
                          <a:solidFill>
                            <a:schemeClr val="bg1"/>
                          </a:solidFill>
                          <a:effectLst/>
                          <a:latin typeface="Segoe UI"/>
                        </a:rPr>
                        <a:t>CP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ctr"/>
                      <a:r>
                        <a:rPr lang="hu-HU" sz="1400" b="1" i="0" u="none" strike="noStrike" dirty="0">
                          <a:solidFill>
                            <a:schemeClr val="bg1"/>
                          </a:solidFill>
                          <a:effectLst/>
                          <a:latin typeface="Segoe UI"/>
                        </a:rPr>
                        <a:t>COM</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1"/>
                  </a:ext>
                </a:extLst>
              </a:tr>
              <a:tr h="418596">
                <a:tc>
                  <a:txBody>
                    <a:bodyPr/>
                    <a:lstStyle/>
                    <a:p>
                      <a:pPr algn="l" fontAlgn="ctr"/>
                      <a:r>
                        <a:rPr lang="ru-RU" sz="1400" b="1" i="0" u="none" strike="noStrike" noProof="0" dirty="0">
                          <a:solidFill>
                            <a:srgbClr val="000000"/>
                          </a:solidFill>
                          <a:effectLst/>
                          <a:latin typeface="Segoe UI"/>
                        </a:rPr>
                        <a:t>В</a:t>
                      </a:r>
                      <a:r>
                        <a:rPr lang="ru-RU" sz="1400" b="1" i="0" u="none" strike="noStrike" baseline="0" noProof="0" dirty="0">
                          <a:solidFill>
                            <a:srgbClr val="000000"/>
                          </a:solidFill>
                          <a:effectLst/>
                          <a:latin typeface="Segoe UI"/>
                        </a:rPr>
                        <a:t> отношении</a:t>
                      </a:r>
                      <a:r>
                        <a:rPr lang="ru-RU" sz="1400" b="1" i="0" u="none" strike="noStrike" noProof="0" dirty="0">
                          <a:solidFill>
                            <a:srgbClr val="000000"/>
                          </a:solidFill>
                          <a:effectLst/>
                          <a:latin typeface="Segoe UI"/>
                        </a:rPr>
                        <a:t> структурного баланса</a:t>
                      </a:r>
                      <a:endParaRPr lang="en-US" sz="1400" b="1" i="0" u="none" strike="noStrike" noProof="0" dirty="0">
                        <a:solidFill>
                          <a:srgbClr val="000000"/>
                        </a:solidFill>
                        <a:effectLst/>
                        <a:latin typeface="Segoe UI"/>
                      </a:endParaRP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fontAlgn="ctr"/>
                      <a:r>
                        <a:rPr lang="hu-HU" sz="1400" b="1" i="0" u="none" strike="noStrike" dirty="0">
                          <a:solidFill>
                            <a:srgbClr val="000000"/>
                          </a:solidFill>
                          <a:effectLst/>
                          <a:latin typeface="Segoe UI"/>
                        </a:rPr>
                        <a:t> </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2"/>
                  </a:ext>
                </a:extLst>
              </a:tr>
              <a:tr h="400396">
                <a:tc>
                  <a:txBody>
                    <a:bodyPr/>
                    <a:lstStyle/>
                    <a:p>
                      <a:pPr algn="l" fontAlgn="ctr"/>
                      <a:r>
                        <a:rPr lang="ru-RU" sz="1400" b="0" i="0" u="none" strike="noStrike" noProof="0" dirty="0">
                          <a:solidFill>
                            <a:srgbClr val="000000"/>
                          </a:solidFill>
                          <a:effectLst/>
                          <a:latin typeface="Segoe UI"/>
                        </a:rPr>
                        <a:t>Требуемая корректировка</a:t>
                      </a:r>
                      <a:endParaRPr lang="en-US" sz="1400" b="0" i="0" u="none" strike="noStrike" noProof="0" dirty="0">
                        <a:solidFill>
                          <a:srgbClr val="000000"/>
                        </a:solidFill>
                        <a:effectLst/>
                        <a:latin typeface="Segoe UI"/>
                      </a:endParaRP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400" b="0" i="0" u="none" strike="noStrike">
                          <a:solidFill>
                            <a:srgbClr val="000000"/>
                          </a:solidFill>
                          <a:effectLst/>
                          <a:latin typeface="Segoe UI"/>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hu-HU" sz="1400" b="0" i="0" u="none" strike="noStrike" dirty="0">
                          <a:solidFill>
                            <a:srgbClr val="000000"/>
                          </a:solidFill>
                          <a:effectLst/>
                          <a:latin typeface="Segoe U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gridSpan="2">
                  <a:txBody>
                    <a:bodyPr/>
                    <a:lstStyle/>
                    <a:p>
                      <a:pPr algn="ctr" fontAlgn="ctr"/>
                      <a:r>
                        <a:rPr lang="hu-HU" sz="1400" b="0" i="0" u="none" strike="noStrike" dirty="0">
                          <a:solidFill>
                            <a:srgbClr val="000000"/>
                          </a:solidFill>
                          <a:effectLst/>
                          <a:latin typeface="Segoe UI"/>
                        </a:rPr>
                        <a:t>0.75</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extLst>
                  <a:ext uri="{0D108BD9-81ED-4DB2-BD59-A6C34878D82A}">
                    <a16:rowId xmlns:a16="http://schemas.microsoft.com/office/drawing/2014/main" val="10003"/>
                  </a:ext>
                </a:extLst>
              </a:tr>
              <a:tr h="400396">
                <a:tc>
                  <a:txBody>
                    <a:bodyPr/>
                    <a:lstStyle/>
                    <a:p>
                      <a:pPr algn="l" fontAlgn="ctr"/>
                      <a:r>
                        <a:rPr lang="ru-RU" sz="1400" b="1" i="0" u="none" strike="noStrike" noProof="0" dirty="0">
                          <a:solidFill>
                            <a:schemeClr val="bg1"/>
                          </a:solidFill>
                          <a:effectLst/>
                          <a:latin typeface="Segoe UI"/>
                        </a:rPr>
                        <a:t>Произведённая требуемая корректировка</a:t>
                      </a:r>
                      <a:endParaRPr lang="en-US" sz="1400" b="1" i="0" u="none" strike="noStrike" noProof="0" dirty="0">
                        <a:solidFill>
                          <a:schemeClr val="bg1"/>
                        </a:solidFill>
                        <a:effectLst/>
                        <a:latin typeface="Segoe UI"/>
                      </a:endParaRP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hu-HU" sz="1400" b="1" i="0" u="none" strike="noStrike" dirty="0">
                          <a:solidFill>
                            <a:schemeClr val="bg1"/>
                          </a:solidFill>
                          <a:effectLst/>
                          <a:latin typeface="Segoe UI"/>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ctr" fontAlgn="ctr"/>
                      <a:r>
                        <a:rPr lang="hu-HU" sz="1400" b="1" i="0" u="none" strike="noStrike" dirty="0">
                          <a:solidFill>
                            <a:schemeClr val="bg1"/>
                          </a:solidFill>
                          <a:effectLst/>
                          <a:latin typeface="Segoe U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hu-HU"/>
                    </a:p>
                  </a:txBody>
                  <a:tcPr/>
                </a:tc>
                <a:tc gridSpan="2">
                  <a:txBody>
                    <a:bodyPr/>
                    <a:lstStyle/>
                    <a:p>
                      <a:pPr algn="ctr" fontAlgn="ctr"/>
                      <a:r>
                        <a:rPr lang="hu-HU" sz="1400" b="1" i="0" u="none" strike="noStrike" dirty="0">
                          <a:solidFill>
                            <a:schemeClr val="bg1"/>
                          </a:solidFill>
                          <a:effectLst/>
                          <a:latin typeface="Segoe UI"/>
                        </a:rPr>
                        <a:t>0.75</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hu-HU"/>
                    </a:p>
                  </a:txBody>
                  <a:tcPr/>
                </a:tc>
                <a:extLst>
                  <a:ext uri="{0D108BD9-81ED-4DB2-BD59-A6C34878D82A}">
                    <a16:rowId xmlns:a16="http://schemas.microsoft.com/office/drawing/2014/main" val="10004"/>
                  </a:ext>
                </a:extLst>
              </a:tr>
              <a:tr h="400396">
                <a:tc>
                  <a:txBody>
                    <a:bodyPr/>
                    <a:lstStyle/>
                    <a:p>
                      <a:pPr algn="l" fontAlgn="ctr"/>
                      <a:r>
                        <a:rPr lang="ru-RU" sz="1400" b="0" i="0" u="none" strike="noStrike" noProof="0" dirty="0">
                          <a:solidFill>
                            <a:srgbClr val="000000"/>
                          </a:solidFill>
                          <a:effectLst/>
                          <a:latin typeface="Segoe UI"/>
                        </a:rPr>
                        <a:t>Изменение структурного баланса</a:t>
                      </a:r>
                      <a:endParaRPr lang="en-US" sz="1400" b="0" i="0" u="none" strike="noStrike" noProof="0" dirty="0">
                        <a:solidFill>
                          <a:srgbClr val="000000"/>
                        </a:solidFill>
                        <a:effectLst/>
                        <a:latin typeface="Segoe UI"/>
                      </a:endParaRP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400" b="0" i="0" u="none" strike="noStrike">
                          <a:solidFill>
                            <a:srgbClr val="000000"/>
                          </a:solidFill>
                          <a:effectLst/>
                          <a:latin typeface="Segoe UI"/>
                        </a:rPr>
                        <a:t> -1.4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400" b="0" i="0" u="none" strike="noStrike">
                          <a:solidFill>
                            <a:srgbClr val="000000"/>
                          </a:solidFill>
                          <a:effectLst/>
                          <a:latin typeface="Segoe UI"/>
                        </a:rPr>
                        <a:t> -0.2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400" b="0" i="0" u="none" strike="noStrike">
                          <a:solidFill>
                            <a:srgbClr val="000000"/>
                          </a:solidFill>
                          <a:effectLst/>
                          <a:latin typeface="Segoe UI"/>
                        </a:rPr>
                        <a:t> -0.5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400" b="0" i="0" u="none" strike="noStrike" dirty="0">
                          <a:solidFill>
                            <a:srgbClr val="000000"/>
                          </a:solidFill>
                          <a:effectLst/>
                          <a:latin typeface="Segoe UI"/>
                        </a:rPr>
                        <a:t>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400" b="0" i="0" u="none" strike="noStrike" dirty="0">
                          <a:solidFill>
                            <a:srgbClr val="000000"/>
                          </a:solidFill>
                          <a:effectLst/>
                          <a:latin typeface="Segoe UI"/>
                        </a:rPr>
                        <a:t>0.4</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18596">
                <a:tc>
                  <a:txBody>
                    <a:bodyPr/>
                    <a:lstStyle/>
                    <a:p>
                      <a:pPr algn="l" fontAlgn="ctr"/>
                      <a:r>
                        <a:rPr lang="ru-RU" sz="1400" b="0" i="1" u="none" strike="noStrike" noProof="0" dirty="0">
                          <a:solidFill>
                            <a:srgbClr val="000000"/>
                          </a:solidFill>
                          <a:effectLst/>
                          <a:latin typeface="Segoe UI"/>
                        </a:rPr>
                        <a:t>Отклонение от требуемой корректировки</a:t>
                      </a:r>
                      <a:r>
                        <a:rPr lang="ru-RU" sz="1400" b="0" i="1" u="none" strike="noStrike" baseline="0" noProof="0" dirty="0">
                          <a:solidFill>
                            <a:srgbClr val="000000"/>
                          </a:solidFill>
                          <a:effectLst/>
                          <a:latin typeface="Segoe UI"/>
                        </a:rPr>
                        <a:t> за один отдельный год</a:t>
                      </a:r>
                      <a:endParaRPr lang="en-US" sz="1400" b="0" i="1" u="none" strike="noStrike" noProof="0" dirty="0">
                        <a:solidFill>
                          <a:srgbClr val="000000"/>
                        </a:solidFill>
                        <a:effectLst/>
                        <a:latin typeface="Segoe UI"/>
                      </a:endParaRP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400" b="0" i="0" u="none" strike="noStrike" dirty="0">
                          <a:solidFill>
                            <a:schemeClr val="tx1"/>
                          </a:solidFill>
                          <a:effectLst/>
                          <a:latin typeface="Segoe UI"/>
                        </a:rPr>
                        <a:t> -1.4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hu-HU" sz="1400" b="0" i="0" u="none" strike="noStrike" dirty="0">
                          <a:solidFill>
                            <a:schemeClr val="tx1"/>
                          </a:solidFill>
                          <a:effectLst/>
                          <a:latin typeface="Segoe UI"/>
                        </a:rPr>
                        <a:t> -1.2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hu-HU" sz="1400" b="0" i="0" u="none" strike="noStrike" dirty="0">
                          <a:solidFill>
                            <a:schemeClr val="tx1"/>
                          </a:solidFill>
                          <a:effectLst/>
                          <a:latin typeface="Segoe UI"/>
                        </a:rPr>
                        <a:t> -1.5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hu-HU" sz="1400" b="0" i="0" u="none" strike="noStrike" dirty="0">
                          <a:solidFill>
                            <a:schemeClr val="tx1"/>
                          </a:solidFill>
                          <a:effectLst/>
                          <a:latin typeface="Segoe UI"/>
                        </a:rPr>
                        <a:t> -0.1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hu-HU" sz="1400" b="0" i="0" u="none" strike="noStrike" dirty="0">
                          <a:solidFill>
                            <a:schemeClr val="tx1"/>
                          </a:solidFill>
                          <a:effectLst/>
                          <a:latin typeface="Segoe UI"/>
                        </a:rPr>
                        <a:t> -0.4</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r h="436796">
                <a:tc>
                  <a:txBody>
                    <a:bodyPr/>
                    <a:lstStyle/>
                    <a:p>
                      <a:pPr algn="l" fontAlgn="ctr"/>
                      <a:r>
                        <a:rPr lang="ru-RU" sz="1400" b="0" i="1" u="none" strike="noStrike" noProof="0" dirty="0">
                          <a:solidFill>
                            <a:srgbClr val="000000"/>
                          </a:solidFill>
                          <a:effectLst/>
                          <a:latin typeface="Segoe UI"/>
                        </a:rPr>
                        <a:t>Среднегодовое</a:t>
                      </a:r>
                      <a:r>
                        <a:rPr lang="ru-RU" sz="1400" b="0" i="1" u="none" strike="noStrike" baseline="0" noProof="0" dirty="0">
                          <a:solidFill>
                            <a:srgbClr val="000000"/>
                          </a:solidFill>
                          <a:effectLst/>
                          <a:latin typeface="Segoe UI"/>
                        </a:rPr>
                        <a:t> о</a:t>
                      </a:r>
                      <a:r>
                        <a:rPr lang="ru-RU" sz="1400" b="0" i="1" u="none" strike="noStrike" noProof="0" dirty="0">
                          <a:solidFill>
                            <a:srgbClr val="000000"/>
                          </a:solidFill>
                          <a:effectLst/>
                          <a:latin typeface="Segoe UI"/>
                        </a:rPr>
                        <a:t>тклонение от требуемой корректировки</a:t>
                      </a:r>
                      <a:r>
                        <a:rPr lang="ru-RU" sz="1400" b="0" i="1" u="none" strike="noStrike" baseline="0" noProof="0" dirty="0">
                          <a:solidFill>
                            <a:srgbClr val="000000"/>
                          </a:solidFill>
                          <a:effectLst/>
                          <a:latin typeface="Segoe UI"/>
                        </a:rPr>
                        <a:t> за два года</a:t>
                      </a:r>
                      <a:endParaRPr lang="en-US" sz="1400" b="0" i="1" u="none" strike="noStrike" noProof="0" dirty="0">
                        <a:solidFill>
                          <a:srgbClr val="000000"/>
                        </a:solidFill>
                        <a:effectLst/>
                        <a:latin typeface="Segoe UI"/>
                      </a:endParaRP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u-HU" sz="1400" b="0" i="0" u="none" strike="noStrike" dirty="0">
                          <a:solidFill>
                            <a:schemeClr val="tx1"/>
                          </a:solidFill>
                          <a:effectLst/>
                          <a:latin typeface="Segoe UI"/>
                        </a:rPr>
                        <a:t> -0.7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hu-HU" sz="1400" b="0" i="0" u="none" strike="noStrike" dirty="0">
                          <a:solidFill>
                            <a:schemeClr val="tx1"/>
                          </a:solidFill>
                          <a:effectLst/>
                          <a:latin typeface="Segoe UI"/>
                        </a:rPr>
                        <a:t> -1.3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hu-HU" sz="1400" b="0" i="0" u="none" strike="noStrike" dirty="0">
                          <a:solidFill>
                            <a:schemeClr val="tx1"/>
                          </a:solidFill>
                          <a:effectLst/>
                          <a:latin typeface="Segoe UI"/>
                        </a:rPr>
                        <a:t> -1.4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hu-HU" sz="1400" b="0" i="0" u="none" strike="noStrike" dirty="0">
                          <a:solidFill>
                            <a:schemeClr val="tx1"/>
                          </a:solidFill>
                          <a:effectLst/>
                          <a:latin typeface="Segoe UI"/>
                        </a:rPr>
                        <a:t> -0.6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hu-HU" sz="1400" b="0" i="0" u="none" strike="noStrike" dirty="0">
                          <a:solidFill>
                            <a:schemeClr val="tx1"/>
                          </a:solidFill>
                          <a:effectLst/>
                          <a:latin typeface="Segoe UI"/>
                        </a:rPr>
                        <a:t> -0.9</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7"/>
                  </a:ext>
                </a:extLst>
              </a:tr>
              <a:tr h="418596">
                <a:tc>
                  <a:txBody>
                    <a:bodyPr/>
                    <a:lstStyle/>
                    <a:p>
                      <a:pPr algn="l" fontAlgn="ctr"/>
                      <a:r>
                        <a:rPr lang="ru-RU" sz="1400" b="1" i="0" u="none" strike="noStrike" noProof="0" dirty="0">
                          <a:solidFill>
                            <a:srgbClr val="000000"/>
                          </a:solidFill>
                          <a:effectLst/>
                          <a:latin typeface="Segoe UI"/>
                        </a:rPr>
                        <a:t>В отношении эталонного показателя</a:t>
                      </a:r>
                      <a:r>
                        <a:rPr lang="ru-RU" sz="1400" b="1" i="0" u="none" strike="noStrike" baseline="0" noProof="0" dirty="0">
                          <a:solidFill>
                            <a:srgbClr val="000000"/>
                          </a:solidFill>
                          <a:effectLst/>
                          <a:latin typeface="Segoe UI"/>
                        </a:rPr>
                        <a:t> по расходам</a:t>
                      </a:r>
                      <a:endParaRPr lang="en-US" sz="1400" b="1" i="0" u="none" strike="noStrike" noProof="0" dirty="0">
                        <a:solidFill>
                          <a:srgbClr val="000000"/>
                        </a:solidFill>
                        <a:effectLst/>
                        <a:latin typeface="Segoe UI"/>
                      </a:endParaRP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fontAlgn="ctr"/>
                      <a:r>
                        <a:rPr lang="hu-HU" sz="1400" b="1" i="0" u="none" strike="noStrike" dirty="0">
                          <a:solidFill>
                            <a:srgbClr val="000000"/>
                          </a:solidFill>
                          <a:effectLst/>
                          <a:latin typeface="Segoe UI"/>
                        </a:rPr>
                        <a:t> </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8"/>
                  </a:ext>
                </a:extLst>
              </a:tr>
              <a:tr h="400396">
                <a:tc>
                  <a:txBody>
                    <a:bodyPr/>
                    <a:lstStyle/>
                    <a:p>
                      <a:pPr algn="l" fontAlgn="ctr"/>
                      <a:r>
                        <a:rPr lang="ru-RU" sz="1400" b="1" i="0" u="none" strike="noStrike" noProof="0" dirty="0">
                          <a:solidFill>
                            <a:schemeClr val="bg1"/>
                          </a:solidFill>
                          <a:effectLst/>
                          <a:latin typeface="Segoe UI"/>
                        </a:rPr>
                        <a:t>Применяемая</a:t>
                      </a:r>
                      <a:r>
                        <a:rPr lang="ru-RU" sz="1400" b="1" i="0" u="none" strike="noStrike" baseline="0" noProof="0" dirty="0">
                          <a:solidFill>
                            <a:schemeClr val="bg1"/>
                          </a:solidFill>
                          <a:effectLst/>
                          <a:latin typeface="Segoe UI"/>
                        </a:rPr>
                        <a:t> базовая ставка</a:t>
                      </a:r>
                      <a:endParaRPr lang="en-US" sz="1400" b="1" i="0" u="none" strike="noStrike" noProof="0" dirty="0">
                        <a:solidFill>
                          <a:schemeClr val="bg1"/>
                        </a:solidFill>
                        <a:effectLst/>
                        <a:latin typeface="Segoe UI"/>
                      </a:endParaRP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hu-HU" sz="1400" b="1" i="0" u="none" strike="noStrike" dirty="0">
                          <a:solidFill>
                            <a:schemeClr val="bg1"/>
                          </a:solidFill>
                          <a:effectLst/>
                          <a:latin typeface="Segoe UI"/>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ctr" fontAlgn="ctr"/>
                      <a:r>
                        <a:rPr lang="hu-HU" sz="1400" b="1" i="0" u="none" strike="noStrike" dirty="0">
                          <a:solidFill>
                            <a:schemeClr val="bg1"/>
                          </a:solidFill>
                          <a:effectLst/>
                          <a:latin typeface="Segoe UI"/>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hu-HU"/>
                    </a:p>
                  </a:txBody>
                  <a:tcPr/>
                </a:tc>
                <a:tc gridSpan="2">
                  <a:txBody>
                    <a:bodyPr/>
                    <a:lstStyle/>
                    <a:p>
                      <a:pPr algn="ctr" fontAlgn="ctr"/>
                      <a:r>
                        <a:rPr lang="hu-HU" sz="1400" b="1" i="0" u="none" strike="noStrike" dirty="0">
                          <a:solidFill>
                            <a:schemeClr val="bg1"/>
                          </a:solidFill>
                          <a:effectLst/>
                          <a:latin typeface="Segoe UI"/>
                        </a:rPr>
                        <a:t>3.9</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hu-HU"/>
                    </a:p>
                  </a:txBody>
                  <a:tcPr/>
                </a:tc>
                <a:extLst>
                  <a:ext uri="{0D108BD9-81ED-4DB2-BD59-A6C34878D82A}">
                    <a16:rowId xmlns:a16="http://schemas.microsoft.com/office/drawing/2014/main" val="10009"/>
                  </a:ext>
                </a:extLst>
              </a:tr>
              <a:tr h="418596">
                <a:tc>
                  <a:txBody>
                    <a:bodyPr/>
                    <a:lstStyle/>
                    <a:p>
                      <a:pPr algn="l" fontAlgn="ctr"/>
                      <a:r>
                        <a:rPr lang="ru-RU" sz="1400" b="0" i="0" u="none" strike="noStrike" noProof="0" dirty="0">
                          <a:solidFill>
                            <a:srgbClr val="000000"/>
                          </a:solidFill>
                          <a:effectLst/>
                          <a:latin typeface="Segoe UI"/>
                        </a:rPr>
                        <a:t>Отклонение</a:t>
                      </a:r>
                      <a:r>
                        <a:rPr lang="ru-RU" sz="1400" b="0" i="0" u="none" strike="noStrike" baseline="0" noProof="0" dirty="0">
                          <a:solidFill>
                            <a:srgbClr val="000000"/>
                          </a:solidFill>
                          <a:effectLst/>
                          <a:latin typeface="Segoe UI"/>
                        </a:rPr>
                        <a:t> за год с поправкой на </a:t>
                      </a:r>
                      <a:r>
                        <a:rPr lang="ru-RU" sz="1400" b="0" i="0" u="none" strike="noStrike" baseline="0" noProof="0">
                          <a:solidFill>
                            <a:srgbClr val="000000"/>
                          </a:solidFill>
                          <a:effectLst/>
                          <a:latin typeface="Segoe UI"/>
                        </a:rPr>
                        <a:t>разовые расходы</a:t>
                      </a:r>
                      <a:endParaRPr lang="en-US" sz="1400" b="0" i="0" u="none" strike="noStrike" noProof="0" dirty="0">
                        <a:solidFill>
                          <a:srgbClr val="000000"/>
                        </a:solidFill>
                        <a:effectLst/>
                        <a:latin typeface="Segoe UI"/>
                      </a:endParaRP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400" b="0" i="0" u="none" strike="noStrike" dirty="0">
                          <a:solidFill>
                            <a:schemeClr val="tx1"/>
                          </a:solidFill>
                          <a:effectLst/>
                          <a:latin typeface="Segoe UI"/>
                        </a:rPr>
                        <a:t> -2.4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hu-HU" sz="1400" b="0" i="0" u="none" strike="noStrike" dirty="0">
                          <a:solidFill>
                            <a:schemeClr val="tx1"/>
                          </a:solidFill>
                          <a:effectLst/>
                          <a:latin typeface="Segoe UI"/>
                        </a:rPr>
                        <a:t> -2.0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hu-HU" sz="1400" b="0" i="0" u="none" strike="noStrike" dirty="0">
                          <a:solidFill>
                            <a:schemeClr val="tx1"/>
                          </a:solidFill>
                          <a:effectLst/>
                          <a:latin typeface="Segoe UI"/>
                        </a:rPr>
                        <a:t> -1.8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hu-HU" sz="1400" b="0" i="0" u="none" strike="noStrike" dirty="0">
                          <a:solidFill>
                            <a:schemeClr val="tx1"/>
                          </a:solidFill>
                          <a:effectLst/>
                          <a:latin typeface="Segoe UI"/>
                        </a:rPr>
                        <a:t> -0.3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hu-HU" sz="1400" b="0" i="0" u="none" strike="noStrike" dirty="0">
                          <a:solidFill>
                            <a:schemeClr val="tx1"/>
                          </a:solidFill>
                          <a:effectLst/>
                          <a:latin typeface="Segoe UI"/>
                        </a:rPr>
                        <a:t> -0.7</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10"/>
                  </a:ext>
                </a:extLst>
              </a:tr>
              <a:tr h="436796">
                <a:tc>
                  <a:txBody>
                    <a:bodyPr/>
                    <a:lstStyle/>
                    <a:p>
                      <a:pPr algn="l" fontAlgn="ctr"/>
                      <a:r>
                        <a:rPr lang="ru-RU" sz="1400" b="0" i="0" u="none" strike="noStrike" noProof="0" dirty="0">
                          <a:solidFill>
                            <a:srgbClr val="000000"/>
                          </a:solidFill>
                          <a:effectLst/>
                          <a:latin typeface="Segoe UI"/>
                        </a:rPr>
                        <a:t>Отклонение за</a:t>
                      </a:r>
                      <a:r>
                        <a:rPr lang="ru-RU" sz="1400" b="0" i="0" u="none" strike="noStrike" baseline="0" noProof="0" dirty="0">
                          <a:solidFill>
                            <a:srgbClr val="000000"/>
                          </a:solidFill>
                          <a:effectLst/>
                          <a:latin typeface="Segoe UI"/>
                        </a:rPr>
                        <a:t> два года с поправкой на </a:t>
                      </a:r>
                      <a:r>
                        <a:rPr lang="ru-RU" sz="1400" b="0" i="0" u="none" strike="noStrike" baseline="0" noProof="0">
                          <a:solidFill>
                            <a:srgbClr val="000000"/>
                          </a:solidFill>
                          <a:effectLst/>
                          <a:latin typeface="Segoe UI"/>
                        </a:rPr>
                        <a:t>разовые расходы</a:t>
                      </a:r>
                      <a:endParaRPr lang="en-US" sz="1400" b="0" i="0" u="none" strike="noStrike" noProof="0" dirty="0">
                        <a:solidFill>
                          <a:srgbClr val="000000"/>
                        </a:solidFill>
                        <a:effectLst/>
                        <a:latin typeface="Segoe UI"/>
                      </a:endParaRP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hu-HU" sz="1400" b="0" i="0" u="none" strike="noStrike" dirty="0">
                          <a:solidFill>
                            <a:schemeClr val="tx1"/>
                          </a:solidFill>
                          <a:effectLst/>
                          <a:latin typeface="Segoe UI"/>
                        </a:rPr>
                        <a:t> -1.9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hu-HU" sz="1400" b="0" i="0" u="none" strike="noStrike" dirty="0">
                          <a:solidFill>
                            <a:schemeClr val="tx1"/>
                          </a:solidFill>
                          <a:effectLst/>
                          <a:latin typeface="Segoe UI"/>
                        </a:rPr>
                        <a:t> -2.2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hu-HU" sz="1400" b="0" i="0" u="none" strike="noStrike" dirty="0">
                          <a:solidFill>
                            <a:schemeClr val="tx1"/>
                          </a:solidFill>
                          <a:effectLst/>
                          <a:latin typeface="Segoe UI"/>
                        </a:rPr>
                        <a:t> -2.1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hu-HU" sz="1400" b="0" i="0" u="none" strike="noStrike" dirty="0">
                          <a:solidFill>
                            <a:schemeClr val="tx1"/>
                          </a:solidFill>
                          <a:effectLst/>
                          <a:latin typeface="Segoe UI"/>
                        </a:rPr>
                        <a:t> -1.1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hu-HU" sz="1400" b="0" i="0" u="none" strike="noStrike" dirty="0">
                          <a:solidFill>
                            <a:schemeClr val="tx1"/>
                          </a:solidFill>
                          <a:effectLst/>
                          <a:latin typeface="Segoe UI"/>
                        </a:rPr>
                        <a:t> -1.2</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11"/>
                  </a:ext>
                </a:extLst>
              </a:tr>
            </a:tbl>
          </a:graphicData>
        </a:graphic>
      </p:graphicFrame>
      <p:sp>
        <p:nvSpPr>
          <p:cNvPr id="8" name="Szövegdoboz 7"/>
          <p:cNvSpPr txBox="1"/>
          <p:nvPr/>
        </p:nvSpPr>
        <p:spPr>
          <a:xfrm>
            <a:off x="86965" y="6049179"/>
            <a:ext cx="5763270" cy="215444"/>
          </a:xfrm>
          <a:prstGeom prst="rect">
            <a:avLst/>
          </a:prstGeom>
          <a:noFill/>
        </p:spPr>
        <p:txBody>
          <a:bodyPr wrap="square" rtlCol="0">
            <a:spAutoFit/>
          </a:bodyPr>
          <a:lstStyle/>
          <a:p>
            <a:r>
              <a:rPr lang="ru-RU" sz="800" dirty="0">
                <a:latin typeface="Segoe UI" panose="020B0502040204020203" pitchFamily="34" charset="0"/>
                <a:ea typeface="Segoe UI" panose="020B0502040204020203" pitchFamily="34" charset="0"/>
                <a:cs typeface="Segoe UI" panose="020B0502040204020203" pitchFamily="34" charset="0"/>
              </a:rPr>
              <a:t>Источник: Европейская комиссия </a:t>
            </a:r>
            <a:endParaRPr lang="hu-HU" sz="8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3762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7658</TotalTime>
  <Words>9266</Words>
  <Application>Microsoft Office PowerPoint</Application>
  <PresentationFormat>On-screen Show (4:3)</PresentationFormat>
  <Paragraphs>1437</Paragraphs>
  <Slides>66</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Arial</vt:lpstr>
      <vt:lpstr>Calibri</vt:lpstr>
      <vt:lpstr>Courier New</vt:lpstr>
      <vt:lpstr>Segoe UI</vt:lpstr>
      <vt:lpstr>Segoe UI Light</vt:lpstr>
      <vt:lpstr>Symbol</vt:lpstr>
      <vt:lpstr>Times New Roman</vt:lpstr>
      <vt:lpstr>Wingdings</vt:lpstr>
      <vt:lpstr>Office-téma</vt:lpstr>
      <vt:lpstr> Министерство финансов   д-р Сабо Ласло  руководитель Управление общего бюджетного планирования </vt:lpstr>
      <vt:lpstr>PowerPoint Presentation</vt:lpstr>
      <vt:lpstr>Среднесрочный прогноз и бюджетные правила</vt:lpstr>
      <vt:lpstr>Подсистемы государственного управления</vt:lpstr>
      <vt:lpstr>Бюджетные правила</vt:lpstr>
      <vt:lpstr>Количество бюджетных правил и средний индекс бюджетных правил (ИБП) в 28 странах ЕС</vt:lpstr>
      <vt:lpstr>Требуемые профилактические меры бюджетного регулирования зависят от многих факторов</vt:lpstr>
      <vt:lpstr>Предпосылки запуска процедуры реагирования на значительное отклонение</vt:lpstr>
      <vt:lpstr>Соответствие задаче среднесрочного бюджета или необходимая корректировка ради этой задачи</vt:lpstr>
      <vt:lpstr>Факторы, влияющие на суждение о состоянии бюджета Венгрии</vt:lpstr>
      <vt:lpstr>Среднесрочное бюджетирование</vt:lpstr>
      <vt:lpstr>PowerPoint Presentation</vt:lpstr>
      <vt:lpstr>PowerPoint Presentation</vt:lpstr>
      <vt:lpstr>Макроэкономический прогноз на 2017-2021 гг. (в годовом исчислении, %)</vt:lpstr>
      <vt:lpstr>Макроэкономический и бюджетный прогноз на 2018-2021 гг.</vt:lpstr>
      <vt:lpstr>PowerPoint Presentation</vt:lpstr>
      <vt:lpstr>a) Бюджетные перспективы органов общегосударственного управления</vt:lpstr>
      <vt:lpstr>b) Бюджетные перспективы органов госуправления </vt:lpstr>
      <vt:lpstr>PowerPoint Presentation</vt:lpstr>
      <vt:lpstr>PowerPoint Presentation</vt:lpstr>
      <vt:lpstr>PowerPoint Presentation</vt:lpstr>
      <vt:lpstr>Согласование с заинтересованными представителями</vt:lpstr>
      <vt:lpstr>Роль правительства в процессе планирования</vt:lpstr>
      <vt:lpstr>Документы бюджетного планирования</vt:lpstr>
      <vt:lpstr>Информация о планировании I. Макроэкономический прогноз</vt:lpstr>
      <vt:lpstr>Информация о планировании II. Учитываемые в планах критерии</vt:lpstr>
      <vt:lpstr>Доступ к системе</vt:lpstr>
      <vt:lpstr>Экран системы</vt:lpstr>
      <vt:lpstr>Рабочая поверхность системы</vt:lpstr>
      <vt:lpstr>Проект бюджета (бюджетное предложение)</vt:lpstr>
      <vt:lpstr>Проект бюджета – подробнее</vt:lpstr>
      <vt:lpstr>Бюджет для граждан по центральному подразделу на 2019 г. : Расходы</vt:lpstr>
      <vt:lpstr>Бюджет для граждан по центральному подразделу на 2019 г. : Доходы</vt:lpstr>
      <vt:lpstr>Бюджет для граждан по центральному подразделу на 2019 г. : социальные взносы</vt:lpstr>
      <vt:lpstr>Бюджет для граждан по центральному подразделу на 2019 г. : внутреннее развитие</vt:lpstr>
      <vt:lpstr>Бюджет для граждан по центральному подразделу на 2019г. : семейные налоговые льготы</vt:lpstr>
      <vt:lpstr>Бюджет для граждан по центральному подразделу на 2019 г. : резервы</vt:lpstr>
      <vt:lpstr>Роль Бюджетного Совета </vt:lpstr>
      <vt:lpstr>Заключение Бюджетного совета о законопроекте</vt:lpstr>
      <vt:lpstr>Независимые бюджетные организации (НБО)</vt:lpstr>
      <vt:lpstr>Роль Государственной счётной палаты Венгрии</vt:lpstr>
      <vt:lpstr>Заключение ГСП о проекте бюджета Венгрии на 2017 год</vt:lpstr>
      <vt:lpstr>Парламентские обсуждения проекта бюджета</vt:lpstr>
      <vt:lpstr>Одобрение бюджета парламентом</vt:lpstr>
      <vt:lpstr>Существующие комитеты в парламенте</vt:lpstr>
      <vt:lpstr>Число поправок в 2018 г.</vt:lpstr>
      <vt:lpstr>PowerPoint Presentation</vt:lpstr>
      <vt:lpstr>Процесс исполнения бюджета</vt:lpstr>
      <vt:lpstr>Промежуточное планирование: шведская модель</vt:lpstr>
      <vt:lpstr>Быстрый отчёт и мониторинг</vt:lpstr>
      <vt:lpstr>Поправки и перечисление ассигнований</vt:lpstr>
      <vt:lpstr>Остатки средств/неизрасходованные средства/перенос</vt:lpstr>
      <vt:lpstr>Использование остатков средств</vt:lpstr>
      <vt:lpstr>Размер и использование резервов на 2019 г.</vt:lpstr>
      <vt:lpstr>Дополнительный бюджет</vt:lpstr>
      <vt:lpstr>Вопросы финансирования…</vt:lpstr>
      <vt:lpstr>Вопросы финансирования…</vt:lpstr>
      <vt:lpstr>Лимит по накоплению долга…</vt:lpstr>
      <vt:lpstr>Контроль задолженности во время исполнения </vt:lpstr>
      <vt:lpstr>PowerPoint Presentation</vt:lpstr>
      <vt:lpstr>Порядок подготовки годового отчёта</vt:lpstr>
      <vt:lpstr>PowerPoint Presentation</vt:lpstr>
      <vt:lpstr>Составляющие годового отчёта II.</vt:lpstr>
      <vt:lpstr>Составляющие годового отчёта III.</vt:lpstr>
      <vt:lpstr>вебсайты</vt:lpstr>
      <vt:lpstr>PowerPoint Presentation</vt:lpstr>
    </vt:vector>
  </TitlesOfParts>
  <Company>KD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Banai Péter Benő államtitkár  Nemzetgazdasági Minisztérium</dc:title>
  <dc:creator>Szabó-Bálint Ildikó Erika</dc:creator>
  <cp:lastModifiedBy>Ekaterina A Zaleeva</cp:lastModifiedBy>
  <cp:revision>917</cp:revision>
  <cp:lastPrinted>2018-05-23T12:59:16Z</cp:lastPrinted>
  <dcterms:created xsi:type="dcterms:W3CDTF">2017-11-13T09:29:31Z</dcterms:created>
  <dcterms:modified xsi:type="dcterms:W3CDTF">2018-07-02T13:23:32Z</dcterms:modified>
</cp:coreProperties>
</file>