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  <p:sldMasterId id="2147483808" r:id="rId2"/>
  </p:sldMasterIdLst>
  <p:notesMasterIdLst>
    <p:notesMasterId r:id="rId39"/>
  </p:notesMasterIdLst>
  <p:handoutMasterIdLst>
    <p:handoutMasterId r:id="rId40"/>
  </p:handoutMasterIdLst>
  <p:sldIdLst>
    <p:sldId id="2076" r:id="rId3"/>
    <p:sldId id="1995" r:id="rId4"/>
    <p:sldId id="1930" r:id="rId5"/>
    <p:sldId id="2032" r:id="rId6"/>
    <p:sldId id="1975" r:id="rId7"/>
    <p:sldId id="2036" r:id="rId8"/>
    <p:sldId id="2069" r:id="rId9"/>
    <p:sldId id="2042" r:id="rId10"/>
    <p:sldId id="2059" r:id="rId11"/>
    <p:sldId id="2073" r:id="rId12"/>
    <p:sldId id="2072" r:id="rId13"/>
    <p:sldId id="2050" r:id="rId14"/>
    <p:sldId id="2082" r:id="rId15"/>
    <p:sldId id="2074" r:id="rId16"/>
    <p:sldId id="2075" r:id="rId17"/>
    <p:sldId id="2065" r:id="rId18"/>
    <p:sldId id="2053" r:id="rId19"/>
    <p:sldId id="2054" r:id="rId20"/>
    <p:sldId id="2061" r:id="rId21"/>
    <p:sldId id="2064" r:id="rId22"/>
    <p:sldId id="2070" r:id="rId23"/>
    <p:sldId id="2071" r:id="rId24"/>
    <p:sldId id="2055" r:id="rId25"/>
    <p:sldId id="2056" r:id="rId26"/>
    <p:sldId id="2057" r:id="rId27"/>
    <p:sldId id="2052" r:id="rId28"/>
    <p:sldId id="2060" r:id="rId29"/>
    <p:sldId id="2081" r:id="rId30"/>
    <p:sldId id="2033" r:id="rId31"/>
    <p:sldId id="2077" r:id="rId32"/>
    <p:sldId id="2078" r:id="rId33"/>
    <p:sldId id="2079" r:id="rId34"/>
    <p:sldId id="2080" r:id="rId35"/>
    <p:sldId id="2068" r:id="rId36"/>
    <p:sldId id="2066" r:id="rId37"/>
    <p:sldId id="2025" r:id="rId38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632"/>
    <a:srgbClr val="7B7911"/>
    <a:srgbClr val="C7EAEF"/>
    <a:srgbClr val="D0F0BA"/>
    <a:srgbClr val="D6F4CC"/>
    <a:srgbClr val="A0E488"/>
    <a:srgbClr val="ABE0E7"/>
    <a:srgbClr val="8DD5DF"/>
    <a:srgbClr val="49BCCB"/>
    <a:srgbClr val="2AA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17" autoAdjust="0"/>
    <p:restoredTop sz="93829" autoAdjust="0"/>
  </p:normalViewPr>
  <p:slideViewPr>
    <p:cSldViewPr>
      <p:cViewPr varScale="1">
        <p:scale>
          <a:sx n="106" d="100"/>
          <a:sy n="106" d="100"/>
        </p:scale>
        <p:origin x="-1032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9056"/>
    </p:cViewPr>
  </p:sorterViewPr>
  <p:notesViewPr>
    <p:cSldViewPr>
      <p:cViewPr varScale="1">
        <p:scale>
          <a:sx n="118" d="100"/>
          <a:sy n="118" d="100"/>
        </p:scale>
        <p:origin x="-2052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625" cy="340976"/>
          </a:xfrm>
          <a:prstGeom prst="rect">
            <a:avLst/>
          </a:prstGeom>
        </p:spPr>
        <p:txBody>
          <a:bodyPr vert="horz" lIns="90888" tIns="45444" rIns="90888" bIns="4544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8" y="0"/>
            <a:ext cx="4302625" cy="340976"/>
          </a:xfrm>
          <a:prstGeom prst="rect">
            <a:avLst/>
          </a:prstGeom>
        </p:spPr>
        <p:txBody>
          <a:bodyPr vert="horz" lIns="90888" tIns="45444" rIns="90888" bIns="45444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15.10.2019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702"/>
            <a:ext cx="4302625" cy="340976"/>
          </a:xfrm>
          <a:prstGeom prst="rect">
            <a:avLst/>
          </a:prstGeom>
        </p:spPr>
        <p:txBody>
          <a:bodyPr vert="horz" lIns="90888" tIns="45444" rIns="90888" bIns="4544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8" y="6456702"/>
            <a:ext cx="4302625" cy="340976"/>
          </a:xfrm>
          <a:prstGeom prst="rect">
            <a:avLst/>
          </a:prstGeom>
        </p:spPr>
        <p:txBody>
          <a:bodyPr vert="horz" lIns="90888" tIns="45444" rIns="90888" bIns="45444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4301544" cy="339883"/>
          </a:xfrm>
          <a:prstGeom prst="rect">
            <a:avLst/>
          </a:prstGeom>
        </p:spPr>
        <p:txBody>
          <a:bodyPr vert="horz" lIns="90443" tIns="45221" rIns="90443" bIns="45221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7" y="3"/>
            <a:ext cx="4301544" cy="339883"/>
          </a:xfrm>
          <a:prstGeom prst="rect">
            <a:avLst/>
          </a:prstGeom>
        </p:spPr>
        <p:txBody>
          <a:bodyPr vert="horz" lIns="90443" tIns="45221" rIns="90443" bIns="45221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15.10.2019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43" tIns="45221" rIns="90443" bIns="4522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7" y="3228898"/>
            <a:ext cx="7941309" cy="3058953"/>
          </a:xfrm>
          <a:prstGeom prst="rect">
            <a:avLst/>
          </a:prstGeom>
        </p:spPr>
        <p:txBody>
          <a:bodyPr vert="horz" lIns="90443" tIns="45221" rIns="90443" bIns="4522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6456614"/>
            <a:ext cx="4301544" cy="339883"/>
          </a:xfrm>
          <a:prstGeom prst="rect">
            <a:avLst/>
          </a:prstGeom>
        </p:spPr>
        <p:txBody>
          <a:bodyPr vert="horz" lIns="90443" tIns="45221" rIns="90443" bIns="45221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7" y="6456614"/>
            <a:ext cx="4301544" cy="339883"/>
          </a:xfrm>
          <a:prstGeom prst="rect">
            <a:avLst/>
          </a:prstGeom>
        </p:spPr>
        <p:txBody>
          <a:bodyPr vert="horz" lIns="90443" tIns="45221" rIns="90443" bIns="45221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778500" y="33338"/>
            <a:ext cx="2932113" cy="2198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220448" y="2257982"/>
            <a:ext cx="14102360" cy="23970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032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 bwMode="auto"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663179-9C15-424E-91E7-052442D69380}" type="slidenum">
              <a:rPr lang="ru-RU" altLang="ru-RU" sz="1200"/>
              <a:pPr algn="r" eaLnBrk="1" hangingPunct="1"/>
              <a:t>31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549828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 bwMode="auto"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663179-9C15-424E-91E7-052442D69380}" type="slidenum">
              <a:rPr lang="ru-RU" altLang="ru-RU" sz="1200"/>
              <a:pPr algn="r" eaLnBrk="1" hangingPunct="1"/>
              <a:t>32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001803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2228" name="Номер слайда 3"/>
          <p:cNvSpPr txBox="1">
            <a:spLocks noGrp="1"/>
          </p:cNvSpPr>
          <p:nvPr/>
        </p:nvSpPr>
        <p:spPr bwMode="auto"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B663179-9C15-424E-91E7-052442D69380}" type="slidenum">
              <a:rPr lang="ru-RU" altLang="ru-RU" sz="1200"/>
              <a:pPr algn="r" eaLnBrk="1" hangingPunct="1"/>
              <a:t>33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576954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47108" name="Номер слайда 3"/>
          <p:cNvSpPr txBox="1">
            <a:spLocks noGrp="1"/>
          </p:cNvSpPr>
          <p:nvPr/>
        </p:nvSpPr>
        <p:spPr bwMode="auto"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C90F7F2-693E-44A7-B702-D579B162CABA}" type="slidenum">
              <a:rPr lang="ru-RU" altLang="ru-RU" sz="1200"/>
              <a:pPr algn="r" eaLnBrk="1" hangingPunct="1"/>
              <a:t>34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9127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anose="05000000000000000000" pitchFamily="2" charset="2"/>
            </a:endParaRPr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3877120" y="9357819"/>
            <a:ext cx="2967297" cy="4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C65193-B05D-432B-9F63-9EFC066B761D}" type="slidenum">
              <a:rPr lang="ru-RU" altLang="ru-RU"/>
              <a:pPr algn="r" eaLnBrk="1" hangingPunct="1">
                <a:spcBef>
                  <a:spcPct val="0"/>
                </a:spcBef>
              </a:pPr>
              <a:t>35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91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8981F-6AAF-46F8-B4B3-8B7354F9398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8986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35275" y="28575"/>
            <a:ext cx="4227513" cy="31702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Заметки 1"/>
          <p:cNvSpPr>
            <a:spLocks noGrp="1"/>
          </p:cNvSpPr>
          <p:nvPr>
            <p:ph type="body" sz="quarter" idx="10"/>
          </p:nvPr>
        </p:nvSpPr>
        <p:spPr>
          <a:xfrm>
            <a:off x="226841" y="3227838"/>
            <a:ext cx="9492404" cy="3060636"/>
          </a:xfrm>
        </p:spPr>
        <p:txBody>
          <a:bodyPr/>
          <a:lstStyle/>
          <a:p>
            <a:pPr indent="286652"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latin typeface="Arial" charset="0"/>
              <a:sym typeface="Wingdings" pitchFamily="2" charset="2"/>
            </a:endParaRPr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20BB8E1-A15D-4275-B039-036BEF35A3C9}" type="slidenum">
              <a:rPr lang="ru-RU" altLang="ru-RU" sz="1200"/>
              <a:pPr algn="r" eaLnBrk="1" hangingPunct="1"/>
              <a:t>21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76535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latin typeface="Arial" charset="0"/>
              <a:sym typeface="Wingdings" pitchFamily="2" charset="2"/>
            </a:endParaRPr>
          </a:p>
        </p:txBody>
      </p:sp>
      <p:sp>
        <p:nvSpPr>
          <p:cNvPr id="40964" name="Номер слайда 3"/>
          <p:cNvSpPr txBox="1">
            <a:spLocks noGrp="1"/>
          </p:cNvSpPr>
          <p:nvPr/>
        </p:nvSpPr>
        <p:spPr bwMode="auto">
          <a:xfrm>
            <a:off x="5621696" y="6456324"/>
            <a:ext cx="4302625" cy="34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20BB8E1-A15D-4275-B039-036BEF35A3C9}" type="slidenum">
              <a:rPr lang="ru-RU" altLang="ru-RU" sz="1200"/>
              <a:pPr algn="r" eaLnBrk="1" hangingPunct="1"/>
              <a:t>22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526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anose="05000000000000000000" pitchFamily="2" charset="2"/>
            </a:endParaRPr>
          </a:p>
        </p:txBody>
      </p:sp>
      <p:sp>
        <p:nvSpPr>
          <p:cNvPr id="59396" name="Номер слайда 3"/>
          <p:cNvSpPr txBox="1">
            <a:spLocks noGrp="1"/>
          </p:cNvSpPr>
          <p:nvPr/>
        </p:nvSpPr>
        <p:spPr bwMode="auto">
          <a:xfrm>
            <a:off x="3877120" y="9357819"/>
            <a:ext cx="2967297" cy="4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39DFFF-759A-4ED9-8CA3-54ED8F0DBBA3}" type="slidenum">
              <a:rPr lang="ru-RU" altLang="ru-RU"/>
              <a:pPr algn="r" eaLnBrk="1" hangingPunct="1">
                <a:spcBef>
                  <a:spcPct val="0"/>
                </a:spcBef>
              </a:pPr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7530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anose="05000000000000000000" pitchFamily="2" charset="2"/>
            </a:endParaRPr>
          </a:p>
        </p:txBody>
      </p:sp>
      <p:sp>
        <p:nvSpPr>
          <p:cNvPr id="61444" name="Номер слайда 3"/>
          <p:cNvSpPr txBox="1">
            <a:spLocks noGrp="1"/>
          </p:cNvSpPr>
          <p:nvPr/>
        </p:nvSpPr>
        <p:spPr bwMode="auto">
          <a:xfrm>
            <a:off x="3877120" y="9357819"/>
            <a:ext cx="2967297" cy="4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856E0E-4836-444C-8CA9-2045007ECD9F}" type="slidenum">
              <a:rPr lang="ru-RU" altLang="ru-RU"/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433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sym typeface="Wingdings" panose="05000000000000000000" pitchFamily="2" charset="2"/>
            </a:endParaRPr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3877120" y="9357819"/>
            <a:ext cx="2967297" cy="49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DC65193-B05D-432B-9F63-9EFC066B761D}" type="slidenum">
              <a:rPr lang="ru-RU" altLang="ru-RU"/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918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b="1" smtClean="0">
              <a:latin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44769" y="9412775"/>
            <a:ext cx="2942635" cy="49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51" rIns="91303" bIns="45651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CFD1BDF-A874-4FDC-A38B-8304F09FE466}" type="slidenum">
              <a:rPr lang="ru-RU" altLang="ru-RU" sz="1200"/>
              <a:pPr algn="r" eaLnBrk="1" hangingPunct="1"/>
              <a:t>30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116780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282957" y="6237312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34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4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9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36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6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US" i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6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6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2" y="-1586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6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6" y="-786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138988" y="0"/>
            <a:ext cx="825500" cy="339328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7C948A7D-6C52-4157-BEA1-1B3B6891AEA4}" type="slidenum">
              <a:rPr lang="ru-RU" smtClean="0">
                <a:solidFill>
                  <a:schemeClr val="bg1"/>
                </a:solidFill>
                <a:latin typeface="Trebuchet MS" panose="020B0603020202020204" pitchFamily="34" charset="0"/>
              </a:rPr>
              <a:pPr algn="r">
                <a:defRPr/>
              </a:pPr>
              <a:t>‹#›</a:t>
            </a:fld>
            <a:endParaRPr lang="ru-RU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85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5507-166B-4B76-A662-C972B629930B}" type="datetime1">
              <a:rPr lang="ru-RU" altLang="ru-RU" smtClean="0"/>
              <a:t>15.10.2019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6F6B8EE-8E22-41BD-A10F-4D9DBCC63C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38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3" y="365131"/>
            <a:ext cx="7886700" cy="1325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3" y="1825630"/>
            <a:ext cx="7886700" cy="43513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2" y="6356355"/>
            <a:ext cx="20574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32904-90C5-4D6F-9996-0020CADF13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15.10.2019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3" y="6356355"/>
            <a:ext cx="3086101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2" y="6356355"/>
            <a:ext cx="2057400" cy="3651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A0911-1C00-45B3-AA24-6B171B98EF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33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872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13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79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10944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302833" y="616530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554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2252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7012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74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24425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9619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42245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127001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55307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5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5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8" y="-1585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5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22" y="-785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12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>
              <a:defRPr/>
            </a:pPr>
            <a:r>
              <a:rPr lang="ru-RU" sz="2000" dirty="0" smtClean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471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rgbClr val="DBDBE9"/>
                </a:solidFill>
              </a:rPr>
              <a:t>]</a:t>
            </a:r>
            <a:endParaRPr lang="ru-RU" dirty="0">
              <a:solidFill>
                <a:srgbClr val="DBDBE9"/>
              </a:solidFill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hangingPunct="1">
              <a:defRPr/>
            </a:pPr>
            <a:r>
              <a:rPr lang="ru-RU" sz="2200" i="1" dirty="0" smtClean="0">
                <a:solidFill>
                  <a:prstClr val="white"/>
                </a:solidFill>
                <a:latin typeface="Times New Roman" pitchFamily="18" charset="0"/>
              </a:rPr>
              <a:t>ф</a:t>
            </a:r>
            <a:endParaRPr lang="ru-RU" sz="2200" dirty="0" smtClean="0">
              <a:solidFill>
                <a:srgbClr val="DBDBE9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56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Прямоугольник 11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invGray">
          <a:xfrm>
            <a:off x="9085263" y="-1587"/>
            <a:ext cx="57150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9043988" y="-1587"/>
            <a:ext cx="28575" cy="312737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 bwMode="invGray">
          <a:xfrm>
            <a:off x="9024943" y="-1587"/>
            <a:ext cx="9525" cy="312737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invGray">
          <a:xfrm>
            <a:off x="8977313" y="-1587"/>
            <a:ext cx="25400" cy="312737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8875717" y="-787"/>
            <a:ext cx="95251" cy="333443"/>
            <a:chOff x="8875715" y="-787"/>
            <a:chExt cx="95251" cy="295141"/>
          </a:xfrm>
        </p:grpSpPr>
        <p:sp>
          <p:nvSpPr>
            <p:cNvPr id="15" name="Прямоугольник 14"/>
            <p:cNvSpPr/>
            <p:nvPr/>
          </p:nvSpPr>
          <p:spPr bwMode="invGray">
            <a:xfrm>
              <a:off x="8915403" y="-787"/>
              <a:ext cx="55563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7" name="Прямоугольник 16"/>
          <p:cNvSpPr/>
          <p:nvPr userDrawn="1"/>
        </p:nvSpPr>
        <p:spPr>
          <a:xfrm>
            <a:off x="541343" y="4"/>
            <a:ext cx="463550" cy="379413"/>
          </a:xfrm>
          <a:prstGeom prst="rect">
            <a:avLst/>
          </a:prstGeom>
        </p:spPr>
        <p:txBody>
          <a:bodyPr wrap="none">
            <a:normAutofit lnSpcReduction="10000"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solidFill>
                  <a:srgbClr val="53548A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Прямоугольник 27"/>
          <p:cNvSpPr>
            <a:spLocks noChangeArrowheads="1"/>
          </p:cNvSpPr>
          <p:nvPr userDrawn="1"/>
        </p:nvSpPr>
        <p:spPr bwMode="auto">
          <a:xfrm>
            <a:off x="963613" y="-20638"/>
            <a:ext cx="2535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ru-RU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3"/>
          <p:cNvSpPr txBox="1">
            <a:spLocks noChangeArrowheads="1"/>
          </p:cNvSpPr>
          <p:nvPr userDrawn="1"/>
        </p:nvSpPr>
        <p:spPr bwMode="auto">
          <a:xfrm>
            <a:off x="774701" y="-61913"/>
            <a:ext cx="3850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200" dirty="0">
              <a:solidFill>
                <a:srgbClr val="DBDBE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Номер слайда 26"/>
          <p:cNvSpPr>
            <a:spLocks noGrp="1"/>
          </p:cNvSpPr>
          <p:nvPr userDrawn="1">
            <p:ph type="sldNum" sz="quarter" idx="11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7C948A7D-6C52-4157-BEA1-1B3B6891AE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25" name="Picture 11" descr="MF_emblema [Converted]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Дата 2"/>
          <p:cNvSpPr>
            <a:spLocks noGrp="1"/>
          </p:cNvSpPr>
          <p:nvPr>
            <p:ph type="dt" sz="half" idx="10"/>
          </p:nvPr>
        </p:nvSpPr>
        <p:spPr>
          <a:xfrm>
            <a:off x="7451730" y="6356350"/>
            <a:ext cx="1423987" cy="2349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471B2989-0681-48C9-AA25-E11ABAA9F518}" type="datetime8">
              <a:rPr lang="ru-RU" b="1" smtClean="0">
                <a:solidFill>
                  <a:prstClr val="black"/>
                </a:solidFill>
                <a:latin typeface="Trebuchet MS" panose="020B0603020202020204" pitchFamily="34" charset="0"/>
              </a:rPr>
              <a:t>15.10.2019 16:34</a:t>
            </a:fld>
            <a:endParaRPr lang="ru-RU" b="1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4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250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7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9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38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131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0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822" r:id="rId15"/>
    <p:sldLayoutId id="2147483823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9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9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75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7" y="295278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40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87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37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100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9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44" y="320687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62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81" y="327037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9" y="323862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44" y="327037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25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81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37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9" y="330212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44" y="331800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62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9" y="334975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7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75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50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37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7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100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12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75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800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12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9" y="334975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7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75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37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12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87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50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700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75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87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9" y="642950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62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87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87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82" y="623900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7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32" y="604850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9" y="604850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5000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9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37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62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25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25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9" y="630250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7" y="614375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81" y="671525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50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6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31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91" y="512766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92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94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80" y="493715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81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43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87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9" y="282587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7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8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5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5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5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900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4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900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4" y="625487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9" y="623900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87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82" y="625487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900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9" y="623900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87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87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87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3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5.wdp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" y="0"/>
            <a:ext cx="913264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2525" y="3861048"/>
            <a:ext cx="7344816" cy="954107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Система учета и </a:t>
            </a:r>
            <a:r>
              <a:rPr lang="ru-RU" dirty="0" smtClean="0"/>
              <a:t>отчетности</a:t>
            </a:r>
          </a:p>
          <a:p>
            <a:r>
              <a:rPr lang="ru-RU" dirty="0" smtClean="0"/>
              <a:t>в </a:t>
            </a:r>
            <a:r>
              <a:rPr lang="ru-RU" dirty="0"/>
              <a:t>Российской Федерации</a:t>
            </a: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5505852"/>
            <a:ext cx="37056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Cambria" panose="02040503050406030204" pitchFamily="18" charset="0"/>
              </a:rPr>
              <a:t>Директор Департамента бюджетной методологии и финансовой отчетности в государственном секторе Минфина России</a:t>
            </a:r>
          </a:p>
          <a:p>
            <a:pPr algn="r"/>
            <a:r>
              <a:rPr lang="ru-RU" sz="1400" dirty="0">
                <a:latin typeface="Cambria" panose="02040503050406030204" pitchFamily="18" charset="0"/>
              </a:rPr>
              <a:t>С.В. Романов</a:t>
            </a:r>
          </a:p>
        </p:txBody>
      </p:sp>
    </p:spTree>
    <p:extLst>
      <p:ext uri="{BB962C8B-B14F-4D97-AF65-F5344CB8AC3E}">
        <p14:creationId xmlns:p14="http://schemas.microsoft.com/office/powerpoint/2010/main" val="10995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0231083"/>
              </p:ext>
            </p:extLst>
          </p:nvPr>
        </p:nvGraphicFramePr>
        <p:xfrm>
          <a:off x="467544" y="2492896"/>
          <a:ext cx="8208913" cy="1689808"/>
        </p:xfrm>
        <a:graphic>
          <a:graphicData uri="http://schemas.openxmlformats.org/drawingml/2006/table">
            <a:tbl>
              <a:tblPr>
                <a:tableStyleId>{74C1A8A3-306A-4EB7-A6B1-4F7E0EB9C5D6}</a:tableStyleId>
              </a:tblPr>
              <a:tblGrid>
                <a:gridCol w="410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29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01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11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7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797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7044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491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35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7508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508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7508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3760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5378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8747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8747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3412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6262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50357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8167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125956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Код главного </a:t>
                      </a:r>
                      <a:r>
                        <a:rPr lang="ru-RU" sz="1400" b="1" u="none" strike="noStrike" dirty="0" err="1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администра</a:t>
                      </a:r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dirty="0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тора доходов бюджета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err="1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Груп</a:t>
                      </a:r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dirty="0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па </a:t>
                      </a:r>
                      <a:r>
                        <a:rPr lang="ru-RU" sz="1400" b="1" u="none" strike="noStrike" dirty="0" err="1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дохо</a:t>
                      </a:r>
                      <a:r>
                        <a:rPr lang="en-US" sz="1400" b="1" u="none" strike="noStrike" dirty="0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u="none" strike="noStrike" dirty="0" err="1" smtClean="0"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Подгруп</a:t>
                      </a:r>
                      <a:r>
                        <a:rPr lang="en-US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па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0" marR="774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Статья доходов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Подстатья доходов</a:t>
                      </a:r>
                      <a:endParaRPr lang="ru-RU" sz="1400" b="1" i="0" u="none" strike="noStrike" kern="1200" dirty="0">
                        <a:solidFill>
                          <a:schemeClr val="dk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740" marR="774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Элемент доходов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740" marR="774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Группа подвида доходов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740" marR="774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740" marR="774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740" marR="774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Аналитическая группа подвида доходов</a:t>
                      </a:r>
                      <a:endParaRPr lang="ru-RU" sz="1400" b="1" dirty="0"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300" b="1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740" marR="7740" marT="9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2489"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84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105841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58410" rtl="0" eaLnBrk="1" fontAlgn="ctr" latinLnBrk="0" hangingPunct="1"/>
                      <a:r>
                        <a:rPr lang="ru-RU" sz="1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16" marR="5816" marT="7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Левая фигурная скобка 9"/>
          <p:cNvSpPr/>
          <p:nvPr/>
        </p:nvSpPr>
        <p:spPr>
          <a:xfrm rot="16200000">
            <a:off x="7892017" y="3781271"/>
            <a:ext cx="162314" cy="1406720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935440" y="3978755"/>
            <a:ext cx="155389" cy="1012799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3126378" y="2901201"/>
            <a:ext cx="152526" cy="3170771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Левая фигурная скобка 16"/>
          <p:cNvSpPr/>
          <p:nvPr/>
        </p:nvSpPr>
        <p:spPr>
          <a:xfrm rot="16200000">
            <a:off x="5213577" y="4075646"/>
            <a:ext cx="159374" cy="815032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Левая фигурная скобка 18"/>
          <p:cNvSpPr/>
          <p:nvPr/>
        </p:nvSpPr>
        <p:spPr>
          <a:xfrm rot="16200000">
            <a:off x="6404140" y="3756158"/>
            <a:ext cx="162314" cy="1460825"/>
          </a:xfrm>
          <a:prstGeom prst="leftBrace">
            <a:avLst>
              <a:gd name="adj1" fmla="val 38333"/>
              <a:gd name="adj2" fmla="val 50000"/>
            </a:avLst>
          </a:prstGeom>
          <a:ln w="31750">
            <a:solidFill>
              <a:srgbClr val="33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/>
            <a:endParaRPr lang="ru-RU" sz="1353">
              <a:solidFill>
                <a:srgbClr val="247632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685651"/>
            <a:ext cx="1224139" cy="921571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5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Код налоговой службы</a:t>
            </a:r>
            <a:endParaRPr lang="ru-RU" sz="15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35696" y="4685651"/>
            <a:ext cx="2685863" cy="921572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Код транспортного налога с физических лиц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7158" y="4685651"/>
            <a:ext cx="1107726" cy="921572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Код уровня бюджета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80483" y="4685651"/>
            <a:ext cx="1211797" cy="921571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Текущий платеж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370428" y="4648921"/>
            <a:ext cx="1298511" cy="958301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Налоговые доходы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2195736" y="149797"/>
            <a:ext cx="6480720" cy="7589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Бюджетная </a:t>
            </a: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классификация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1705103" y="1106478"/>
            <a:ext cx="67557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Пример классификации доходов – «Транспортный налог»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971550" y="191683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32472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10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2659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98402507"/>
              </p:ext>
            </p:extLst>
          </p:nvPr>
        </p:nvGraphicFramePr>
        <p:xfrm>
          <a:off x="611560" y="2060848"/>
          <a:ext cx="8064896" cy="45833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326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0635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0100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802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0200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8290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Национальная безопасность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и правоохранительная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деятельность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0300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0400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0500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0600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0700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0800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Здравоохранение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0900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1000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1100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3931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1200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9145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Обслуживание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долга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1300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30095">
                <a:tc>
                  <a:txBody>
                    <a:bodyPr/>
                    <a:lstStyle/>
                    <a:p>
                      <a:pPr lvl="1" algn="l" fontAlgn="b">
                        <a:lnSpc>
                          <a:spcPct val="100000"/>
                        </a:lnSpc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Межбюджетные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ru-RU" sz="1600" b="0" u="none" strike="noStrike" dirty="0">
                          <a:effectLst/>
                          <a:latin typeface="Cambria" panose="02040503050406030204" pitchFamily="18" charset="0"/>
                        </a:rPr>
                        <a:t>1400</a:t>
                      </a:r>
                      <a:endParaRPr lang="ru-RU" sz="1600" b="0" i="0" u="none" strike="noStrike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3029" marR="3029" marT="3029" marB="0" anchor="ctr">
                    <a:lnL w="12700" cmpd="sng">
                      <a:noFill/>
                    </a:lnL>
                    <a:lnR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24763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2195736" y="149797"/>
            <a:ext cx="6480720" cy="7589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Бюджетная </a:t>
            </a: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классификация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0" name="Прямоугольник 4"/>
          <p:cNvSpPr>
            <a:spLocks noChangeArrowheads="1"/>
          </p:cNvSpPr>
          <p:nvPr/>
        </p:nvSpPr>
        <p:spPr bwMode="auto">
          <a:xfrm>
            <a:off x="1697037" y="1052736"/>
            <a:ext cx="67557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itchFamily="18" charset="0"/>
              </a:rPr>
              <a:t>Функциональная классификация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itchFamily="18" charset="0"/>
              </a:rPr>
              <a:t>(4, 5, 6, 7 разряд КБК)              (КФОГУ 2014)</a:t>
            </a:r>
            <a:endParaRPr lang="ru-RU" altLang="ru-RU" sz="2400" b="1" dirty="0">
              <a:latin typeface="Cambria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550" y="1844824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60464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11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86746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7589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Бюджетная </a:t>
            </a: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классификация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1697036" y="1076543"/>
            <a:ext cx="67557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mbria" pitchFamily="18" charset="0"/>
              </a:rPr>
              <a:t>Классификация операций сектора государственного </a:t>
            </a:r>
            <a:r>
              <a:rPr lang="ru-RU" altLang="ru-RU" sz="2400" b="1" dirty="0" smtClean="0">
                <a:latin typeface="Cambria" pitchFamily="18" charset="0"/>
              </a:rPr>
              <a:t>управления      (СГФ 2014)</a:t>
            </a:r>
            <a:endParaRPr lang="ru-RU" altLang="ru-RU" sz="2400" b="1" dirty="0">
              <a:latin typeface="Cambria" pitchFamily="18" charset="0"/>
            </a:endParaRP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587375" y="2132856"/>
            <a:ext cx="8089081" cy="4540994"/>
          </a:xfrm>
          <a:prstGeom prst="foldedCorner">
            <a:avLst>
              <a:gd name="adj" fmla="val 12500"/>
            </a:avLst>
          </a:prstGeom>
          <a:solidFill>
            <a:srgbClr val="E9EDF4"/>
          </a:solidFill>
          <a:ln w="25400" cap="flat" cmpd="sng" algn="ctr">
            <a:solidFill>
              <a:srgbClr val="247632"/>
            </a:solidFill>
            <a:prstDash val="solid"/>
          </a:ln>
          <a:effectLst/>
          <a:extLst/>
        </p:spPr>
        <p:txBody>
          <a:bodyPr rtlCol="0" anchor="ctr"/>
          <a:lstStyle/>
          <a:p>
            <a:endParaRPr lang="en-US" altLang="ru-RU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en-US" alt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100</a:t>
            </a:r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Доходы</a:t>
            </a:r>
            <a:endParaRPr lang="en-US" altLang="ru-RU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altLang="ru-RU" sz="16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200. </a:t>
            </a:r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Расходы</a:t>
            </a:r>
            <a:endParaRPr lang="en-US" altLang="ru-RU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altLang="ru-RU" sz="16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300. </a:t>
            </a:r>
            <a:r>
              <a:rPr lang="ru-RU" alt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Поступление </a:t>
            </a:r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нефинансовых активов</a:t>
            </a:r>
            <a:endParaRPr lang="en-US" altLang="ru-RU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400. </a:t>
            </a:r>
            <a:r>
              <a:rPr lang="ru-RU" alt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Выбытие </a:t>
            </a:r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нефинансовых активов</a:t>
            </a:r>
            <a:endParaRPr lang="en-US" altLang="ru-RU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altLang="ru-RU" sz="16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500. </a:t>
            </a:r>
            <a:r>
              <a:rPr lang="ru-RU" alt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Поступление </a:t>
            </a:r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финансовых активов</a:t>
            </a:r>
            <a:endParaRPr lang="en-US" altLang="ru-RU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altLang="ru-RU" sz="16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600. </a:t>
            </a:r>
            <a:r>
              <a:rPr lang="ru-RU" alt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Выбытие </a:t>
            </a:r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финансовых активов</a:t>
            </a:r>
            <a:endParaRPr lang="en-US" altLang="ru-RU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altLang="ru-RU" sz="16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700. </a:t>
            </a:r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Увеличение обязательств</a:t>
            </a:r>
            <a:endParaRPr lang="en-US" altLang="ru-RU" sz="20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endParaRPr lang="en-US" altLang="ru-RU" sz="1600" b="1" dirty="0">
              <a:solidFill>
                <a:prstClr val="black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	800. </a:t>
            </a:r>
            <a:r>
              <a:rPr lang="ru-RU" altLang="ru-RU" sz="20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Уменьшение обязательств</a:t>
            </a:r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12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71550" y="191683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32472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02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37" t="36044" r="51209" b="26537"/>
          <a:stretch/>
        </p:blipFill>
        <p:spPr bwMode="auto">
          <a:xfrm>
            <a:off x="-35060" y="882197"/>
            <a:ext cx="4691135" cy="255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26"/>
          <p:cNvSpPr txBox="1">
            <a:spLocks noGrp="1"/>
          </p:cNvSpPr>
          <p:nvPr/>
        </p:nvSpPr>
        <p:spPr>
          <a:xfrm>
            <a:off x="8194639" y="130815"/>
            <a:ext cx="762000" cy="366712"/>
          </a:xfrm>
          <a:prstGeom prst="rect">
            <a:avLst/>
          </a:prstGeom>
          <a:noFill/>
        </p:spPr>
        <p:txBody>
          <a:bodyPr anchor="b"/>
          <a:lstStyle/>
          <a:p>
            <a:pPr algn="r" defTabSz="457200">
              <a:defRPr/>
            </a:pPr>
            <a:fld id="{455CCDDA-2A41-4BC3-AF1A-E716ED76B6C3}" type="slidenum">
              <a:rPr lang="ru-RU" sz="220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13</a:t>
            </a:fld>
            <a:endParaRPr lang="ru-RU" sz="2200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6890" y="104213"/>
            <a:ext cx="7779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БЮДЖЕТНАЯ СИСТЕМА </a:t>
            </a:r>
          </a:p>
          <a:p>
            <a:pPr algn="ctr"/>
            <a:r>
              <a:rPr lang="ru-RU" sz="2000" b="1" dirty="0" smtClean="0">
                <a:solidFill>
                  <a:srgbClr val="004821"/>
                </a:solidFill>
                <a:cs typeface="Arial" panose="020B0604020202020204" pitchFamily="34" charset="0"/>
              </a:rPr>
              <a:t>РОССИЙСКОЙ ФЕДЕРАЦИИ</a:t>
            </a:r>
            <a:endParaRPr lang="ru-RU" sz="2000" b="1" dirty="0">
              <a:solidFill>
                <a:srgbClr val="004821"/>
              </a:solidFill>
              <a:cs typeface="Arial" panose="020B0604020202020204" pitchFamily="34" charset="0"/>
            </a:endParaRPr>
          </a:p>
        </p:txBody>
      </p:sp>
      <p:sp>
        <p:nvSpPr>
          <p:cNvPr id="104" name="AutoShape 3"/>
          <p:cNvSpPr>
            <a:spLocks noChangeArrowheads="1"/>
          </p:cNvSpPr>
          <p:nvPr/>
        </p:nvSpPr>
        <p:spPr bwMode="auto">
          <a:xfrm>
            <a:off x="5796135" y="1268413"/>
            <a:ext cx="3139779" cy="1008062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Федеральный бюджет, </a:t>
            </a:r>
            <a:endParaRPr lang="ru-RU" altLang="ru-RU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Бюджеты внебюджетных </a:t>
            </a:r>
            <a:endParaRPr lang="en-US" altLang="ru-RU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фондов РФ (3) 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5" name="AutoShape 7"/>
          <p:cNvSpPr>
            <a:spLocks noChangeArrowheads="1"/>
          </p:cNvSpPr>
          <p:nvPr/>
        </p:nvSpPr>
        <p:spPr bwMode="auto">
          <a:xfrm>
            <a:off x="5796135" y="2781300"/>
            <a:ext cx="3139779" cy="1079500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Бюджеты субъектов 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РФ (85),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территориальных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внебюджетных фондов</a:t>
            </a:r>
          </a:p>
        </p:txBody>
      </p:sp>
      <p:sp>
        <p:nvSpPr>
          <p:cNvPr id="106" name="AutoShape 8"/>
          <p:cNvSpPr>
            <a:spLocks noChangeArrowheads="1"/>
          </p:cNvSpPr>
          <p:nvPr/>
        </p:nvSpPr>
        <p:spPr bwMode="auto">
          <a:xfrm>
            <a:off x="5796136" y="4437063"/>
            <a:ext cx="3160503" cy="1008062"/>
          </a:xfrm>
          <a:prstGeom prst="roundRect">
            <a:avLst>
              <a:gd name="adj" fmla="val 16667"/>
            </a:avLst>
          </a:prstGeom>
          <a:noFill/>
          <a:ln w="63500" cmpd="dbl" algn="ctr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Местные бюджеты: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бюджеты МР, ГО, </a:t>
            </a:r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поселений</a:t>
            </a:r>
          </a:p>
          <a:p>
            <a:pPr algn="ctr" eaLnBrk="1" hangingPunct="1"/>
            <a:r>
              <a:rPr lang="ru-RU" altLang="ru-RU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(21 500)</a:t>
            </a:r>
            <a:endParaRPr lang="ru-RU" altLang="ru-RU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7" name="AutoShape 9"/>
          <p:cNvSpPr>
            <a:spLocks/>
          </p:cNvSpPr>
          <p:nvPr/>
        </p:nvSpPr>
        <p:spPr bwMode="auto">
          <a:xfrm rot="10800000">
            <a:off x="4235301" y="1348256"/>
            <a:ext cx="400050" cy="4176712"/>
          </a:xfrm>
          <a:prstGeom prst="rightBrace">
            <a:avLst>
              <a:gd name="adj1" fmla="val 80311"/>
              <a:gd name="adj2" fmla="val 50000"/>
            </a:avLst>
          </a:prstGeom>
          <a:ln>
            <a:solidFill>
              <a:srgbClr val="92D050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1898120" y="3258879"/>
            <a:ext cx="23255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Бюджетная система Российской Федерации</a:t>
            </a:r>
          </a:p>
        </p:txBody>
      </p: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4402213" y="1449278"/>
            <a:ext cx="1329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1-й уровень</a:t>
            </a:r>
          </a:p>
        </p:txBody>
      </p:sp>
      <p:sp>
        <p:nvSpPr>
          <p:cNvPr id="110" name="Text Box 12"/>
          <p:cNvSpPr txBox="1">
            <a:spLocks noChangeArrowheads="1"/>
          </p:cNvSpPr>
          <p:nvPr/>
        </p:nvSpPr>
        <p:spPr bwMode="auto">
          <a:xfrm>
            <a:off x="4323015" y="2926080"/>
            <a:ext cx="13291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  <a:latin typeface="Calibri" panose="020F0502020204030204" pitchFamily="34" charset="0"/>
              </a:rPr>
              <a:t>2-й уровень</a:t>
            </a:r>
          </a:p>
        </p:txBody>
      </p:sp>
      <p:sp>
        <p:nvSpPr>
          <p:cNvPr id="111" name="Text Box 13"/>
          <p:cNvSpPr txBox="1">
            <a:spLocks noChangeArrowheads="1"/>
          </p:cNvSpPr>
          <p:nvPr/>
        </p:nvSpPr>
        <p:spPr bwMode="auto">
          <a:xfrm>
            <a:off x="4353212" y="4617928"/>
            <a:ext cx="13291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0000"/>
                </a:solidFill>
                <a:latin typeface="Calibri" panose="020F0502020204030204" pitchFamily="34" charset="0"/>
              </a:rPr>
              <a:t>3-й уровень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586" y="5831821"/>
            <a:ext cx="86369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Calibri" panose="020F0502020204030204" pitchFamily="34" charset="0"/>
              </a:rPr>
              <a:t>В соответствии со статьей 31 БК РФ каждый </a:t>
            </a:r>
            <a:r>
              <a:rPr lang="ru-RU" sz="1400" i="1" dirty="0">
                <a:latin typeface="Calibri" panose="020F0502020204030204" pitchFamily="34" charset="0"/>
              </a:rPr>
              <a:t>субъект Российской Федерации и муниципальное образование в бюджетной сфере обладают равными правами и самостоятельны в осуществлении своих бюджетных </a:t>
            </a:r>
            <a:r>
              <a:rPr lang="ru-RU" sz="1400" i="1" dirty="0" smtClean="0">
                <a:latin typeface="Calibri" panose="020F0502020204030204" pitchFamily="34" charset="0"/>
              </a:rPr>
              <a:t>прав</a:t>
            </a:r>
            <a:r>
              <a:rPr lang="ru-RU" sz="1400" i="1" dirty="0">
                <a:latin typeface="Calibri" panose="020F0502020204030204" pitchFamily="34" charset="0"/>
              </a:rPr>
              <a:t> </a:t>
            </a:r>
            <a:r>
              <a:rPr lang="ru-RU" sz="1400" i="1" dirty="0" smtClean="0">
                <a:latin typeface="Calibri" panose="020F0502020204030204" pitchFamily="34" charset="0"/>
              </a:rPr>
              <a:t>(</a:t>
            </a:r>
            <a:r>
              <a:rPr lang="ru-RU" sz="1400" i="1" dirty="0">
                <a:latin typeface="Calibri" panose="020F0502020204030204" pitchFamily="34" charset="0"/>
              </a:rPr>
              <a:t>«Принцип самостоятельности бюджетов» </a:t>
            </a:r>
            <a:r>
              <a:rPr lang="ru-RU" sz="1400" i="1" dirty="0" smtClean="0">
                <a:latin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6383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5" grpId="0" animBg="1"/>
      <p:bldP spid="106" grpId="0" animBg="1"/>
      <p:bldP spid="1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7589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Субъекты </a:t>
            </a: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учета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06589" y="2106801"/>
            <a:ext cx="3528392" cy="685800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Сектор государственного управления РФ</a:t>
            </a:r>
            <a:endParaRPr lang="ru-RU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9063" y="3405189"/>
            <a:ext cx="2184797" cy="103192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Центральное Правительство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(1)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5832" y="3403600"/>
            <a:ext cx="2090737" cy="898526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Региональные органы 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</a:rPr>
              <a:t>(85)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959204" y="3403600"/>
            <a:ext cx="1968103" cy="1105520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Местные </a:t>
            </a:r>
            <a:r>
              <a:rPr lang="ru-RU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органы</a:t>
            </a:r>
            <a:endParaRPr lang="en-US" sz="2000" b="1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(22 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445</a:t>
            </a:r>
            <a:r>
              <a:rPr lang="en-US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4301" y="4704774"/>
            <a:ext cx="2184797" cy="685800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Министерства и ведомства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72929" y="3389313"/>
            <a:ext cx="2083396" cy="126382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Фонды социального обеспечения </a:t>
            </a:r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Cambria" panose="02040503050406030204" pitchFamily="18" charset="0"/>
              </a:rPr>
              <a:t>3+85)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45832" y="4725144"/>
            <a:ext cx="2090737" cy="685800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Министерства и ведомства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59203" y="4731934"/>
            <a:ext cx="1968103" cy="929314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Органы </a:t>
            </a:r>
            <a:r>
              <a:rPr lang="ru-RU" sz="2000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самоуправ-ления</a:t>
            </a:r>
            <a:endParaRPr lang="ru-RU" sz="20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cxnSp>
        <p:nvCxnSpPr>
          <p:cNvPr id="26" name="Соединительная линия уступом 25"/>
          <p:cNvCxnSpPr>
            <a:stCxn id="12" idx="1"/>
            <a:endCxn id="13" idx="0"/>
          </p:cNvCxnSpPr>
          <p:nvPr/>
        </p:nvCxnSpPr>
        <p:spPr>
          <a:xfrm rot="10800000" flipV="1">
            <a:off x="1211463" y="2449701"/>
            <a:ext cx="1395127" cy="955488"/>
          </a:xfrm>
          <a:prstGeom prst="bentConnector2">
            <a:avLst/>
          </a:prstGeom>
          <a:ln w="28575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12" idx="3"/>
            <a:endCxn id="16" idx="0"/>
          </p:cNvCxnSpPr>
          <p:nvPr/>
        </p:nvCxnSpPr>
        <p:spPr>
          <a:xfrm>
            <a:off x="6134981" y="2449701"/>
            <a:ext cx="1808275" cy="953899"/>
          </a:xfrm>
          <a:prstGeom prst="bentConnector2">
            <a:avLst/>
          </a:prstGeom>
          <a:ln w="28575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28"/>
          <p:cNvSpPr/>
          <p:nvPr/>
        </p:nvSpPr>
        <p:spPr>
          <a:xfrm>
            <a:off x="1187624" y="6008266"/>
            <a:ext cx="7124700" cy="373062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Cambria" panose="02040503050406030204" pitchFamily="18" charset="0"/>
              </a:rPr>
              <a:t>Внебюджетные учреждения (школы, больницы, …… )</a:t>
            </a:r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1691680" y="1400708"/>
            <a:ext cx="66206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itchFamily="18" charset="0"/>
              </a:rPr>
              <a:t>Более 200 тысяч единиц (субъектов учета)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971676" y="1886775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3635896" y="2792601"/>
            <a:ext cx="0" cy="596712"/>
          </a:xfrm>
          <a:prstGeom prst="straightConnector1">
            <a:avLst/>
          </a:prstGeom>
          <a:ln w="28575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5364088" y="2792601"/>
            <a:ext cx="0" cy="596712"/>
          </a:xfrm>
          <a:prstGeom prst="straightConnector1">
            <a:avLst/>
          </a:prstGeom>
          <a:ln w="28575">
            <a:solidFill>
              <a:srgbClr val="3366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2"/>
          <p:cNvSpPr txBox="1">
            <a:spLocks/>
          </p:cNvSpPr>
          <p:nvPr/>
        </p:nvSpPr>
        <p:spPr>
          <a:xfrm>
            <a:off x="8312324" y="6307071"/>
            <a:ext cx="639241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14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pic>
        <p:nvPicPr>
          <p:cNvPr id="20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5" y="1052736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79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7589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Субъекты </a:t>
            </a: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учета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851920" y="3634607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ru-RU" altLang="ru-RU" sz="1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Финансовый орган</a:t>
            </a:r>
            <a:endParaRPr lang="ru-RU" altLang="ru-RU" sz="1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033688" y="4484140"/>
            <a:ext cx="17677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</a:pPr>
            <a:r>
              <a:rPr lang="ru-RU" altLang="ru-RU" sz="14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Государственный орган</a:t>
            </a:r>
            <a:endParaRPr lang="ru-RU" altLang="ru-RU" sz="1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5219701" y="4476996"/>
            <a:ext cx="17793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>
                <a:latin typeface="Cambria" panose="02040503050406030204" pitchFamily="18" charset="0"/>
                <a:cs typeface="Arial" panose="020B0604020202020204" pitchFamily="34" charset="0"/>
              </a:rPr>
              <a:t>Государственный орган</a:t>
            </a:r>
            <a:endParaRPr lang="ru-RU" altLang="ru-RU" sz="14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1376463" y="5481339"/>
            <a:ext cx="1584325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3366"/>
              </a:buClr>
              <a:buSzPct val="85000"/>
              <a:buNone/>
            </a:pPr>
            <a:r>
              <a:rPr lang="ru-RU" altLang="ru-RU" sz="1200" b="1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Территориаль</a:t>
            </a:r>
            <a:r>
              <a:rPr lang="ru-RU" altLang="ru-RU" sz="1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-</a:t>
            </a:r>
          </a:p>
          <a:p>
            <a:pPr algn="ctr">
              <a:buClr>
                <a:srgbClr val="003366"/>
              </a:buClr>
              <a:buSzPct val="85000"/>
              <a:buNone/>
            </a:pPr>
            <a:r>
              <a:rPr lang="ru-RU" altLang="ru-RU" sz="1200" b="1" dirty="0" err="1">
                <a:latin typeface="Cambria" panose="02040503050406030204" pitchFamily="18" charset="0"/>
                <a:cs typeface="Arial" panose="020B0604020202020204" pitchFamily="34" charset="0"/>
              </a:rPr>
              <a:t>н</a:t>
            </a:r>
            <a:r>
              <a:rPr lang="ru-RU" altLang="ru-RU" sz="1200" b="1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ый</a:t>
            </a:r>
            <a:r>
              <a:rPr lang="ru-RU" altLang="ru-RU" sz="1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орган</a:t>
            </a:r>
            <a:endParaRPr lang="en-US" altLang="ru-RU" sz="1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cxnSp>
        <p:nvCxnSpPr>
          <p:cNvPr id="27" name="AutoShape 24"/>
          <p:cNvCxnSpPr>
            <a:cxnSpLocks noChangeShapeType="1"/>
          </p:cNvCxnSpPr>
          <p:nvPr/>
        </p:nvCxnSpPr>
        <p:spPr bwMode="auto">
          <a:xfrm rot="10800000" flipV="1">
            <a:off x="2033689" y="4109095"/>
            <a:ext cx="234950" cy="922735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AutoShape 25"/>
          <p:cNvCxnSpPr>
            <a:cxnSpLocks noChangeShapeType="1"/>
          </p:cNvCxnSpPr>
          <p:nvPr/>
        </p:nvCxnSpPr>
        <p:spPr bwMode="auto">
          <a:xfrm>
            <a:off x="3491881" y="4109095"/>
            <a:ext cx="309563" cy="931069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AutoShape 27"/>
          <p:cNvCxnSpPr>
            <a:cxnSpLocks noChangeShapeType="1"/>
          </p:cNvCxnSpPr>
          <p:nvPr/>
        </p:nvCxnSpPr>
        <p:spPr bwMode="auto">
          <a:xfrm>
            <a:off x="6618288" y="4101951"/>
            <a:ext cx="381000" cy="931069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28"/>
          <p:cNvCxnSpPr>
            <a:cxnSpLocks noChangeShapeType="1"/>
            <a:stCxn id="40" idx="1"/>
            <a:endCxn id="41" idx="0"/>
          </p:cNvCxnSpPr>
          <p:nvPr/>
        </p:nvCxnSpPr>
        <p:spPr bwMode="auto">
          <a:xfrm rot="10800000" flipV="1">
            <a:off x="2865046" y="3033065"/>
            <a:ext cx="1274907" cy="806029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AutoShape 29"/>
          <p:cNvCxnSpPr>
            <a:cxnSpLocks noChangeShapeType="1"/>
            <a:stCxn id="40" idx="3"/>
            <a:endCxn id="45" idx="0"/>
          </p:cNvCxnSpPr>
          <p:nvPr/>
        </p:nvCxnSpPr>
        <p:spPr bwMode="auto">
          <a:xfrm>
            <a:off x="4934617" y="3033066"/>
            <a:ext cx="1077247" cy="854225"/>
          </a:xfrm>
          <a:prstGeom prst="bentConnector2">
            <a:avLst/>
          </a:prstGeom>
          <a:noFill/>
          <a:ln w="28575">
            <a:solidFill>
              <a:srgbClr val="247632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7559677" y="4329211"/>
            <a:ext cx="1584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ru-RU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Бюджетные учреждения </a:t>
            </a:r>
            <a:r>
              <a:rPr lang="en-US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школы</a:t>
            </a:r>
            <a:r>
              <a:rPr lang="en-US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больницы</a:t>
            </a:r>
            <a:r>
              <a:rPr lang="en-US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университеты</a:t>
            </a:r>
            <a:r>
              <a:rPr lang="en-US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музеи</a:t>
            </a:r>
            <a:r>
              <a:rPr lang="en-US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театры</a:t>
            </a:r>
            <a:r>
              <a:rPr lang="en-US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…)</a:t>
            </a:r>
            <a:r>
              <a:rPr lang="en-US" altLang="ru-RU" sz="1200" i="1" dirty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altLang="ru-RU" sz="1200" i="1" dirty="0">
              <a:solidFill>
                <a:srgbClr val="59595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41"/>
          <p:cNvSpPr>
            <a:spLocks noChangeArrowheads="1"/>
          </p:cNvSpPr>
          <p:nvPr/>
        </p:nvSpPr>
        <p:spPr bwMode="auto">
          <a:xfrm>
            <a:off x="1547664" y="2384995"/>
            <a:ext cx="6048672" cy="3780309"/>
          </a:xfrm>
          <a:prstGeom prst="rect">
            <a:avLst/>
          </a:prstGeom>
          <a:noFill/>
          <a:ln w="28575">
            <a:solidFill>
              <a:srgbClr val="24763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mbria" panose="02040503050406030204" pitchFamily="18" charset="0"/>
            </a:endParaRPr>
          </a:p>
        </p:txBody>
      </p:sp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250553" y="2331491"/>
            <a:ext cx="1081087" cy="323850"/>
          </a:xfrm>
          <a:prstGeom prst="wedgeRoundRectCallout">
            <a:avLst>
              <a:gd name="adj1" fmla="val 83185"/>
              <a:gd name="adj2" fmla="val 156986"/>
              <a:gd name="adj3" fmla="val 16667"/>
            </a:avLst>
          </a:prstGeom>
          <a:solidFill>
            <a:srgbClr val="99CCFF">
              <a:alpha val="1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36" tIns="41468" rIns="82936" bIns="41468"/>
          <a:lstStyle>
            <a:lvl1pPr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14338"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828675"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244600"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658938" defTabSz="87471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11613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57333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03053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487738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rgbClr val="003864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</a:t>
            </a:r>
            <a:endParaRPr lang="ru-RU" altLang="ru-RU" sz="1400" b="1" dirty="0">
              <a:solidFill>
                <a:srgbClr val="59595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926" y="4407173"/>
            <a:ext cx="1584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buNone/>
            </a:pPr>
            <a:r>
              <a:rPr lang="ru-RU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Бюджетные учреждения </a:t>
            </a:r>
            <a:r>
              <a:rPr lang="en-US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школы</a:t>
            </a:r>
            <a:r>
              <a:rPr lang="en-US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ru-RU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больницы</a:t>
            </a:r>
            <a:r>
              <a:rPr lang="en-US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университеты</a:t>
            </a:r>
            <a:r>
              <a:rPr lang="en-US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музеи</a:t>
            </a:r>
            <a:r>
              <a:rPr lang="en-US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театры</a:t>
            </a:r>
            <a:r>
              <a:rPr lang="en-US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…)</a:t>
            </a:r>
            <a:r>
              <a:rPr lang="en-US" altLang="ru-RU" sz="1200" i="1" dirty="0" smtClean="0">
                <a:solidFill>
                  <a:srgbClr val="595959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ru-RU" altLang="ru-RU" sz="1200" i="1" dirty="0">
              <a:solidFill>
                <a:srgbClr val="595959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27673"/>
            <a:ext cx="794665" cy="61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100" y="3839095"/>
            <a:ext cx="67388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Прямая со стрелкой 41"/>
          <p:cNvCxnSpPr/>
          <p:nvPr/>
        </p:nvCxnSpPr>
        <p:spPr>
          <a:xfrm flipH="1">
            <a:off x="1401764" y="4109095"/>
            <a:ext cx="787030" cy="1"/>
          </a:xfrm>
          <a:prstGeom prst="straightConnector1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41" idx="3"/>
          </p:cNvCxnSpPr>
          <p:nvPr/>
        </p:nvCxnSpPr>
        <p:spPr>
          <a:xfrm>
            <a:off x="3201988" y="4109095"/>
            <a:ext cx="504826" cy="0"/>
          </a:xfrm>
          <a:prstGeom prst="line">
            <a:avLst/>
          </a:prstGeom>
          <a:ln w="28575">
            <a:solidFill>
              <a:srgbClr val="247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268639" y="4109095"/>
            <a:ext cx="262736" cy="0"/>
          </a:xfrm>
          <a:prstGeom prst="line">
            <a:avLst/>
          </a:prstGeom>
          <a:ln w="28575">
            <a:solidFill>
              <a:srgbClr val="247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64" y="388729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5196473" y="4109095"/>
            <a:ext cx="543594" cy="0"/>
          </a:xfrm>
          <a:prstGeom prst="line">
            <a:avLst/>
          </a:prstGeom>
          <a:ln w="28575">
            <a:solidFill>
              <a:srgbClr val="2476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>
            <a:off x="5198271" y="4101951"/>
            <a:ext cx="5357" cy="877021"/>
          </a:xfrm>
          <a:prstGeom prst="straightConnector1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6315244" y="4101951"/>
            <a:ext cx="1420687" cy="0"/>
          </a:xfrm>
          <a:prstGeom prst="straightConnector1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3063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443" y="501963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70" y="4978972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05" y="5019631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38" y="375314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5" descr="C:\Users\2914\Documents\Презентации\Иконки\Здание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2" y="383909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3045623" y="5481339"/>
            <a:ext cx="1584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3366"/>
              </a:buClr>
              <a:buSzPct val="85000"/>
              <a:buNone/>
            </a:pPr>
            <a:r>
              <a:rPr lang="ru-RU" altLang="ru-RU" sz="1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Казенное учреждение</a:t>
            </a:r>
            <a:endParaRPr lang="ru-RU" altLang="ru-RU" sz="1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8" name="Rectangle 14"/>
          <p:cNvSpPr>
            <a:spLocks noChangeArrowheads="1"/>
          </p:cNvSpPr>
          <p:nvPr/>
        </p:nvSpPr>
        <p:spPr bwMode="auto">
          <a:xfrm>
            <a:off x="4406108" y="5481339"/>
            <a:ext cx="1584325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3366"/>
              </a:buClr>
              <a:buSzPct val="85000"/>
              <a:buNone/>
            </a:pPr>
            <a:r>
              <a:rPr lang="ru-RU" altLang="ru-RU" sz="1200" b="1" dirty="0" err="1">
                <a:latin typeface="Cambria" panose="02040503050406030204" pitchFamily="18" charset="0"/>
                <a:cs typeface="Arial" panose="020B0604020202020204" pitchFamily="34" charset="0"/>
              </a:rPr>
              <a:t>Территориаль</a:t>
            </a:r>
            <a:r>
              <a:rPr lang="ru-RU" altLang="ru-RU" sz="1200" b="1" dirty="0">
                <a:latin typeface="Cambria" panose="02040503050406030204" pitchFamily="18" charset="0"/>
                <a:cs typeface="Arial" panose="020B0604020202020204" pitchFamily="34" charset="0"/>
              </a:rPr>
              <a:t>-</a:t>
            </a:r>
          </a:p>
          <a:p>
            <a:pPr algn="ctr">
              <a:buClr>
                <a:srgbClr val="003366"/>
              </a:buClr>
              <a:buSzPct val="85000"/>
              <a:buNone/>
            </a:pPr>
            <a:r>
              <a:rPr lang="ru-RU" altLang="ru-RU" sz="1200" b="1" dirty="0" err="1" smtClean="0">
                <a:latin typeface="Cambria" panose="02040503050406030204" pitchFamily="18" charset="0"/>
                <a:cs typeface="Arial" panose="020B0604020202020204" pitchFamily="34" charset="0"/>
              </a:rPr>
              <a:t>ный</a:t>
            </a:r>
            <a:r>
              <a:rPr lang="ru-RU" altLang="ru-RU" sz="1200" b="1" dirty="0" smtClean="0"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latin typeface="Cambria" panose="02040503050406030204" pitchFamily="18" charset="0"/>
                <a:cs typeface="Arial" panose="020B0604020202020204" pitchFamily="34" charset="0"/>
              </a:rPr>
              <a:t>орган</a:t>
            </a:r>
            <a:endParaRPr lang="en-US" altLang="ru-RU" sz="1200" b="1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9" name="Rectangle 14"/>
          <p:cNvSpPr>
            <a:spLocks noChangeArrowheads="1"/>
          </p:cNvSpPr>
          <p:nvPr/>
        </p:nvSpPr>
        <p:spPr bwMode="auto">
          <a:xfrm>
            <a:off x="6281865" y="5481339"/>
            <a:ext cx="1584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Clr>
                <a:srgbClr val="003366"/>
              </a:buClr>
              <a:buSzPct val="85000"/>
              <a:buNone/>
            </a:pPr>
            <a:r>
              <a:rPr lang="ru-RU" altLang="ru-RU" sz="1200" b="1" dirty="0">
                <a:latin typeface="Cambria" panose="02040503050406030204" pitchFamily="18" charset="0"/>
                <a:cs typeface="Arial" panose="020B0604020202020204" pitchFamily="34" charset="0"/>
              </a:rPr>
              <a:t>Казенное учреждение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1710656" y="1085820"/>
            <a:ext cx="6533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mbria" pitchFamily="18" charset="0"/>
              </a:rPr>
              <a:t>Структура (иерархия) основных субъектов бюджетного учета и </a:t>
            </a:r>
            <a:r>
              <a:rPr lang="ru-RU" altLang="ru-RU" sz="2400" b="1" dirty="0" smtClean="0">
                <a:latin typeface="Cambria" pitchFamily="18" charset="0"/>
              </a:rPr>
              <a:t>отчетности</a:t>
            </a:r>
            <a:endParaRPr lang="ru-RU" altLang="ru-RU" sz="2400" b="1" dirty="0">
              <a:latin typeface="Cambria" pitchFamily="18" charset="0"/>
            </a:endParaRPr>
          </a:p>
        </p:txBody>
      </p:sp>
      <p:sp>
        <p:nvSpPr>
          <p:cNvPr id="49" name="Номер слайда 2"/>
          <p:cNvSpPr txBox="1">
            <a:spLocks/>
          </p:cNvSpPr>
          <p:nvPr/>
        </p:nvSpPr>
        <p:spPr>
          <a:xfrm>
            <a:off x="8351838" y="6307071"/>
            <a:ext cx="599727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15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pic>
        <p:nvPicPr>
          <p:cNvPr id="62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08" y="1141749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970955" y="1916832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1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61490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rPr>
              <a:t>Система бухгалтерской отчетности</a:t>
            </a: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1697037" y="1124744"/>
            <a:ext cx="67557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itchFamily="18" charset="0"/>
              </a:rPr>
              <a:t>Система разграничения отчетности органов ФК и других субъектов отчетности</a:t>
            </a:r>
            <a:endParaRPr lang="ru-RU" altLang="ru-RU" sz="2400" b="1" dirty="0">
              <a:latin typeface="Cambria" pitchFamily="18" charset="0"/>
            </a:endParaRP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16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971550" y="1955741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3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2803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4647" y="3212976"/>
            <a:ext cx="3457513" cy="2087384"/>
          </a:xfrm>
          <a:prstGeom prst="roundRect">
            <a:avLst/>
          </a:prstGeom>
          <a:noFill/>
          <a:ln w="57150">
            <a:solidFill>
              <a:srgbClr val="247632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Федеральное казначейство</a:t>
            </a:r>
            <a:endParaRPr lang="ru-RU" sz="3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5536" y="2348880"/>
            <a:ext cx="2592288" cy="2016224"/>
          </a:xfrm>
          <a:prstGeom prst="roundRect">
            <a:avLst/>
          </a:prstGeom>
          <a:noFill/>
          <a:ln>
            <a:solidFill>
              <a:srgbClr val="24763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Министерства, ведомства</a:t>
            </a:r>
          </a:p>
          <a:p>
            <a:pPr algn="ctr"/>
            <a:r>
              <a:rPr lang="ru-RU" dirty="0" smtClean="0"/>
              <a:t>Бюджетная (бухгалтерская) отчетность</a:t>
            </a:r>
            <a:endParaRPr lang="ru-RU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724128" y="2708920"/>
            <a:ext cx="2664296" cy="1944216"/>
          </a:xfrm>
          <a:prstGeom prst="roundRect">
            <a:avLst/>
          </a:prstGeom>
          <a:noFill/>
          <a:ln>
            <a:solidFill>
              <a:srgbClr val="24763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Региональные и местные бюджеты</a:t>
            </a:r>
          </a:p>
          <a:p>
            <a:pPr algn="ctr"/>
            <a:r>
              <a:rPr lang="ru-RU" dirty="0" smtClean="0"/>
              <a:t>Бюджетная (бухгалтерская) </a:t>
            </a:r>
            <a:r>
              <a:rPr lang="ru-RU" dirty="0" smtClean="0"/>
              <a:t>отчетность</a:t>
            </a:r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059267" y="5001681"/>
            <a:ext cx="2448272" cy="1476456"/>
          </a:xfrm>
          <a:prstGeom prst="roundRect">
            <a:avLst/>
          </a:prstGeom>
          <a:noFill/>
          <a:ln>
            <a:solidFill>
              <a:srgbClr val="247632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ТОФК</a:t>
            </a:r>
          </a:p>
          <a:p>
            <a:pPr algn="ctr"/>
            <a:r>
              <a:rPr lang="ru-RU" dirty="0" smtClean="0"/>
              <a:t>Отчетность об исполнении бюджета</a:t>
            </a:r>
            <a:endParaRPr lang="ru-RU" dirty="0"/>
          </a:p>
        </p:txBody>
      </p:sp>
      <p:pic>
        <p:nvPicPr>
          <p:cNvPr id="41" name="Picture 35" descr="C:\Users\2323\AppData\Local\Temp\bank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03" y="3276048"/>
            <a:ext cx="759600" cy="7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72200" y="5232077"/>
            <a:ext cx="2418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Возможности для сверки отчетности разных субъектов</a:t>
            </a:r>
            <a:endParaRPr lang="ru-RU" sz="2000" b="1" dirty="0"/>
          </a:p>
        </p:txBody>
      </p:sp>
      <p:pic>
        <p:nvPicPr>
          <p:cNvPr id="47" name="Picture 2" descr="C:\Users\2323\AppData\Local\Temp\copyright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5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57" y="5059881"/>
            <a:ext cx="479898" cy="48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5466680" y="4256668"/>
            <a:ext cx="761504" cy="8032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339752" y="4035648"/>
            <a:ext cx="719515" cy="10242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434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971550" y="197145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56325" name="Прямоугольник 4"/>
          <p:cNvSpPr>
            <a:spLocks noChangeArrowheads="1"/>
          </p:cNvSpPr>
          <p:nvPr/>
        </p:nvSpPr>
        <p:spPr bwMode="auto">
          <a:xfrm>
            <a:off x="1895475" y="1477740"/>
            <a:ext cx="678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Cambria" panose="02040503050406030204" pitchFamily="18" charset="0"/>
              </a:rPr>
              <a:t>Основные отчетные формы:</a:t>
            </a:r>
          </a:p>
        </p:txBody>
      </p:sp>
      <p:sp>
        <p:nvSpPr>
          <p:cNvPr id="56326" name="TextBox 1"/>
          <p:cNvSpPr txBox="1">
            <a:spLocks noChangeArrowheads="1"/>
          </p:cNvSpPr>
          <p:nvPr/>
        </p:nvSpPr>
        <p:spPr bwMode="auto">
          <a:xfrm>
            <a:off x="1033463" y="2420888"/>
            <a:ext cx="7056438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mbria" panose="02040503050406030204" pitchFamily="18" charset="0"/>
              </a:rPr>
              <a:t>Отчет об исполнении бюджета;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mbria" panose="02040503050406030204" pitchFamily="18" charset="0"/>
              </a:rPr>
              <a:t>Баланс исполнения бюджета;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mbria" panose="02040503050406030204" pitchFamily="18" charset="0"/>
              </a:rPr>
              <a:t>Отчет о финансовых результатах;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mbria" panose="02040503050406030204" pitchFamily="18" charset="0"/>
              </a:rPr>
              <a:t>Отчет о движении денежных средств;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40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400">
                <a:latin typeface="Cambria" panose="02040503050406030204" pitchFamily="18" charset="0"/>
              </a:rPr>
              <a:t>Пояснительная записка.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17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169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24744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971550" y="1899444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349" name="Прямоугольник 4"/>
          <p:cNvSpPr>
            <a:spLocks noChangeArrowheads="1"/>
          </p:cNvSpPr>
          <p:nvPr/>
        </p:nvSpPr>
        <p:spPr bwMode="auto">
          <a:xfrm>
            <a:off x="1895475" y="1460452"/>
            <a:ext cx="678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Cambria" panose="02040503050406030204" pitchFamily="18" charset="0"/>
              </a:rPr>
              <a:t>Пояснительная записка включает:</a:t>
            </a:r>
          </a:p>
        </p:txBody>
      </p:sp>
      <p:sp>
        <p:nvSpPr>
          <p:cNvPr id="57351" name="TextBox 19"/>
          <p:cNvSpPr txBox="1">
            <a:spLocks noChangeArrowheads="1"/>
          </p:cNvSpPr>
          <p:nvPr/>
        </p:nvSpPr>
        <p:spPr bwMode="auto">
          <a:xfrm>
            <a:off x="1033463" y="2096343"/>
            <a:ext cx="7056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Cambria" panose="02040503050406030204" pitchFamily="18" charset="0"/>
              </a:rPr>
              <a:t>Текстовую часть;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Cambria" panose="02040503050406030204" pitchFamily="18" charset="0"/>
              </a:rPr>
              <a:t>Сведения о количестве подведомственных участников бюджетного процесса;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Cambria" panose="02040503050406030204" pitchFamily="18" charset="0"/>
              </a:rPr>
              <a:t>Сведения о движении нефинансовых активов;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Cambria" panose="02040503050406030204" pitchFamily="18" charset="0"/>
              </a:rPr>
              <a:t>Сведения по дебиторской и кредиторской задолженности;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Cambria" panose="02040503050406030204" pitchFamily="18" charset="0"/>
              </a:rPr>
              <a:t>Сведения об изменении остатков валюты баланса;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endParaRPr lang="ru-RU" altLang="ru-RU" sz="2000" dirty="0">
              <a:latin typeface="Cambria" panose="020405030504060302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2000" dirty="0">
                <a:latin typeface="Cambria" panose="02040503050406030204" pitchFamily="18" charset="0"/>
              </a:rPr>
              <a:t>Сведения об остатках денежных средств на счетах получателя бюджетных средств и др.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18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8137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02172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971550" y="227687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349" name="Прямоугольник 4"/>
          <p:cNvSpPr>
            <a:spLocks noChangeArrowheads="1"/>
          </p:cNvSpPr>
          <p:nvPr/>
        </p:nvSpPr>
        <p:spPr bwMode="auto">
          <a:xfrm>
            <a:off x="1895475" y="1168876"/>
            <a:ext cx="67802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 dirty="0">
                <a:latin typeface="Cambria" panose="02040503050406030204" pitchFamily="18" charset="0"/>
              </a:rPr>
              <a:t>Баланс </a:t>
            </a:r>
            <a:r>
              <a:rPr lang="ru-RU" altLang="ru-RU" sz="2200" b="1" dirty="0" smtClean="0">
                <a:latin typeface="Cambria" panose="02040503050406030204" pitchFamily="18" charset="0"/>
              </a:rPr>
              <a:t>исполнения </a:t>
            </a:r>
            <a:r>
              <a:rPr lang="ru-RU" altLang="ru-RU" sz="2200" b="1" dirty="0">
                <a:latin typeface="Cambria" panose="02040503050406030204" pitchFamily="18" charset="0"/>
              </a:rPr>
              <a:t>консолидированного бюджета </a:t>
            </a:r>
            <a:r>
              <a:rPr lang="ru-RU" altLang="ru-RU" sz="2200" b="1" dirty="0" smtClean="0">
                <a:latin typeface="Cambria" panose="02040503050406030204" pitchFamily="18" charset="0"/>
              </a:rPr>
              <a:t>Российской Федерации </a:t>
            </a:r>
            <a:r>
              <a:rPr lang="ru-RU" altLang="ru-RU" sz="2200" b="1" dirty="0">
                <a:latin typeface="Cambria" panose="02040503050406030204" pitchFamily="18" charset="0"/>
              </a:rPr>
              <a:t>и бюджетов </a:t>
            </a:r>
            <a:br>
              <a:rPr lang="ru-RU" altLang="ru-RU" sz="2200" b="1" dirty="0">
                <a:latin typeface="Cambria" panose="02040503050406030204" pitchFamily="18" charset="0"/>
              </a:rPr>
            </a:br>
            <a:r>
              <a:rPr lang="ru-RU" altLang="ru-RU" sz="2200" b="1" dirty="0">
                <a:latin typeface="Cambria" panose="02040503050406030204" pitchFamily="18" charset="0"/>
              </a:rPr>
              <a:t>государственных внебюджетных фондов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19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13" name="Group 3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804440"/>
              </p:ext>
            </p:extLst>
          </p:nvPr>
        </p:nvGraphicFramePr>
        <p:xfrm>
          <a:off x="335855" y="2758150"/>
          <a:ext cx="8556625" cy="2934233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3684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51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524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Баланс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На 01.01.2018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На 01.01.2019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I. Нефинансовые активы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128 9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65,1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131 7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II. Финансовые активы</a:t>
                      </a:r>
                      <a:endParaRPr kumimoji="0" lang="en-US" alt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включая</a:t>
                      </a:r>
                      <a:r>
                        <a:rPr kumimoji="0" lang="en-US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: </a:t>
                      </a:r>
                      <a:r>
                        <a:rPr kumimoji="0" lang="ru-RU" alt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Денежные средства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53 3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44,1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7 991,3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61 4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57,3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12 530,1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3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      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Актив</a:t>
                      </a:r>
                      <a:endParaRPr kumimoji="0" lang="en-US" alt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182 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309,3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193 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208,4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8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III. Обязательства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100 1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32,7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100 43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0,3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IV. Финансовый результат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82 1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76,5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92 7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78</a:t>
                      </a: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kumimoji="0" lang="en-US" altLang="ru-RU" sz="180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53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            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Пассив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182 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309,3</a:t>
                      </a:r>
                      <a:endParaRPr kumimoji="0" lang="en-US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buNone/>
                        <a:tabLst/>
                        <a:defRPr/>
                      </a:pPr>
                      <a:r>
                        <a:rPr kumimoji="0" lang="en-US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193 </a:t>
                      </a:r>
                      <a:r>
                        <a:rPr kumimoji="0" lang="ru-RU" altLang="ru-RU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208,4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4" name="Rectangle 58"/>
          <p:cNvSpPr>
            <a:spLocks noChangeArrowheads="1"/>
          </p:cNvSpPr>
          <p:nvPr/>
        </p:nvSpPr>
        <p:spPr bwMode="auto">
          <a:xfrm>
            <a:off x="7596336" y="2420888"/>
            <a:ext cx="1257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i="1" dirty="0" smtClean="0"/>
              <a:t>в </a:t>
            </a:r>
            <a:r>
              <a:rPr lang="ru-RU" altLang="ru-RU" i="1" dirty="0"/>
              <a:t>млрд </a:t>
            </a:r>
            <a:r>
              <a:rPr lang="ru-RU" altLang="ru-RU" i="1" dirty="0" err="1"/>
              <a:t>руб</a:t>
            </a:r>
            <a:endParaRPr lang="ru-RU" altLang="ru-RU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915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Заголовок 1"/>
          <p:cNvSpPr txBox="1">
            <a:spLocks/>
          </p:cNvSpPr>
          <p:nvPr/>
        </p:nvSpPr>
        <p:spPr>
          <a:xfrm>
            <a:off x="1763688" y="1196752"/>
            <a:ext cx="6468144" cy="57606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Основные вопросы к обсуждению</a:t>
            </a:r>
            <a:endParaRPr sz="2800"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59" name="Номер слайда 2"/>
          <p:cNvSpPr txBox="1">
            <a:spLocks/>
          </p:cNvSpPr>
          <p:nvPr/>
        </p:nvSpPr>
        <p:spPr>
          <a:xfrm>
            <a:off x="8545363" y="6307071"/>
            <a:ext cx="40620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46" name="Прямоугольник 10"/>
          <p:cNvSpPr>
            <a:spLocks noChangeArrowheads="1"/>
          </p:cNvSpPr>
          <p:nvPr/>
        </p:nvSpPr>
        <p:spPr bwMode="auto">
          <a:xfrm>
            <a:off x="1030685" y="2039399"/>
            <a:ext cx="7920880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itchFamily="18" charset="0"/>
              </a:rPr>
              <a:t>Система нормативного регулирования;</a:t>
            </a:r>
            <a:endParaRPr lang="ru-RU" altLang="ru-RU" sz="24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 smtClean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itchFamily="18" charset="0"/>
              </a:rPr>
              <a:t>Субъекты учета;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itchFamily="18" charset="0"/>
              </a:rPr>
              <a:t>Объекты учета;</a:t>
            </a:r>
            <a:endParaRPr lang="ru-RU" altLang="ru-RU" sz="8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Cambria" pitchFamily="18" charset="0"/>
              </a:rPr>
              <a:t>Единый план счетов и бюджетная классификация;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Cambria" pitchFamily="18" charset="0"/>
              </a:rPr>
              <a:t>Система бухгалтерской отчетности;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18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itchFamily="18" charset="0"/>
              </a:rPr>
              <a:t>Информационная система;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0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itchFamily="18" charset="0"/>
              </a:rPr>
              <a:t>Планы и перспективы.</a:t>
            </a:r>
            <a:endParaRPr lang="ru-RU" altLang="ru-RU" sz="2400" dirty="0">
              <a:latin typeface="Cambria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8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65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1995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971550" y="2420888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7349" name="Прямоугольник 4"/>
          <p:cNvSpPr>
            <a:spLocks noChangeArrowheads="1"/>
          </p:cNvSpPr>
          <p:nvPr/>
        </p:nvSpPr>
        <p:spPr bwMode="auto">
          <a:xfrm>
            <a:off x="1697087" y="974338"/>
            <a:ext cx="678021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 dirty="0" smtClean="0">
                <a:latin typeface="Cambria" panose="02040503050406030204" pitchFamily="18" charset="0"/>
              </a:rPr>
              <a:t>Отчет о финансовых результатах деятельности</a:t>
            </a:r>
            <a:r>
              <a:rPr lang="en-US" altLang="ru-RU" sz="2200" b="1" dirty="0" smtClean="0">
                <a:latin typeface="Cambria" panose="02040503050406030204" pitchFamily="18" charset="0"/>
              </a:rPr>
              <a:t> </a:t>
            </a:r>
            <a:r>
              <a:rPr lang="ru-RU" altLang="ru-RU" sz="2200" b="1" dirty="0">
                <a:latin typeface="Cambria" panose="02040503050406030204" pitchFamily="18" charset="0"/>
              </a:rPr>
              <a:t>по консолидированному бюджету Российской Федерации и бюджетам государственных внебюджетных фондов 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20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11" name="Group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077562"/>
              </p:ext>
            </p:extLst>
          </p:nvPr>
        </p:nvGraphicFramePr>
        <p:xfrm>
          <a:off x="404826" y="3140968"/>
          <a:ext cx="8199623" cy="2520280"/>
        </p:xfrm>
        <a:graphic>
          <a:graphicData uri="http://schemas.openxmlformats.org/drawingml/2006/table">
            <a:tbl>
              <a:tblPr/>
              <a:tblGrid>
                <a:gridCol w="62065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3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5656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 показателя</a:t>
                      </a:r>
                      <a:endParaRPr kumimoji="0" lang="ru-RU" altLang="ru-RU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За 2018 год</a:t>
                      </a:r>
                      <a:endParaRPr kumimoji="0" lang="ru-RU" altLang="ru-R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4424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Доходы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(100)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46 9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88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Расходы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 (200)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36 39</a:t>
                      </a:r>
                      <a:r>
                        <a:rPr kumimoji="0" lang="en-US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5</a:t>
                      </a:r>
                      <a:endParaRPr kumimoji="0" lang="ru-RU" alt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Чистый операционный результат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(100-200)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10 5</a:t>
                      </a:r>
                      <a:r>
                        <a:rPr kumimoji="0" lang="en-US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97</a:t>
                      </a:r>
                      <a:r>
                        <a:rPr kumimoji="0" lang="ru-RU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alt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Операции с нефинансовыми активами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(300-400)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2 7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86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Операции с финансовыми активами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(500-600)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7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811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0040"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Операции с обязательствами 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(700-800)</a:t>
                      </a:r>
                      <a:endParaRPr kumimoji="0" lang="ru-RU" alt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6213" indent="-17621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85000"/>
                        <a:buFont typeface="Tahoma" panose="020B0604030504040204" pitchFamily="34" charset="0"/>
                        <a:defRPr b="1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1pPr>
                      <a:lvl2pPr marL="53816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2pPr>
                      <a:lvl3pPr marL="900113" indent="-182563">
                        <a:spcBef>
                          <a:spcPct val="20000"/>
                        </a:spcBef>
                        <a:buClr>
                          <a:srgbClr val="0095CE"/>
                        </a:buClr>
                        <a:buSzPct val="120000"/>
                        <a:buFont typeface="Tahoma" panose="020B0604030504040204" pitchFamily="34" charset="0"/>
                        <a:defRPr sz="1600">
                          <a:solidFill>
                            <a:srgbClr val="003864"/>
                          </a:solidFill>
                          <a:latin typeface="Arial" panose="020B0604020202020204" pitchFamily="34" charset="0"/>
                        </a:defRPr>
                      </a:lvl3pPr>
                      <a:lvl4pPr marL="1254125" indent="-174625">
                        <a:spcBef>
                          <a:spcPct val="20000"/>
                        </a:spcBef>
                        <a:buFont typeface="Tahoma" panose="020B060403050404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976438" indent="-182563">
                        <a:spcBef>
                          <a:spcPct val="20000"/>
                        </a:spcBef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marL="24336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marL="28908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marL="33480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marL="3805238" indent="-1825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176213" marR="0" lvl="0" indent="-176213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84</a:t>
                      </a: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,</a:t>
                      </a: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</a:t>
                      </a:r>
                      <a:endParaRPr kumimoji="0" lang="ru-RU" alt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Rectangle 58"/>
          <p:cNvSpPr>
            <a:spLocks noChangeArrowheads="1"/>
          </p:cNvSpPr>
          <p:nvPr/>
        </p:nvSpPr>
        <p:spPr bwMode="auto">
          <a:xfrm>
            <a:off x="7418677" y="2708920"/>
            <a:ext cx="12570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i="1" dirty="0" smtClean="0"/>
              <a:t>в </a:t>
            </a:r>
            <a:r>
              <a:rPr lang="ru-RU" altLang="ru-RU" i="1" dirty="0"/>
              <a:t>млрд </a:t>
            </a:r>
            <a:r>
              <a:rPr lang="ru-RU" altLang="ru-RU" i="1" dirty="0" err="1"/>
              <a:t>руб</a:t>
            </a:r>
            <a:endParaRPr lang="ru-RU" altLang="ru-RU" i="1" dirty="0"/>
          </a:p>
        </p:txBody>
      </p:sp>
    </p:spTree>
    <p:extLst>
      <p:ext uri="{BB962C8B-B14F-4D97-AF65-F5344CB8AC3E}">
        <p14:creationId xmlns:p14="http://schemas.microsoft.com/office/powerpoint/2010/main" val="231980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1"/>
          <p:cNvSpPr>
            <a:spLocks noChangeArrowheads="1"/>
          </p:cNvSpPr>
          <p:nvPr/>
        </p:nvSpPr>
        <p:spPr bwMode="auto">
          <a:xfrm>
            <a:off x="1776302" y="1453927"/>
            <a:ext cx="615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b="1" dirty="0" smtClean="0">
                <a:solidFill>
                  <a:srgbClr val="404040"/>
                </a:solidFill>
                <a:latin typeface="Cambria" pitchFamily="18" charset="0"/>
              </a:rPr>
              <a:t>Пример операции</a:t>
            </a:r>
            <a:endParaRPr lang="ru-RU" altLang="ru-RU" sz="2400" b="1" dirty="0">
              <a:solidFill>
                <a:srgbClr val="404040"/>
              </a:solidFill>
              <a:latin typeface="Cambria" pitchFamily="18" charset="0"/>
            </a:endParaRPr>
          </a:p>
        </p:txBody>
      </p:sp>
      <p:graphicFrame>
        <p:nvGraphicFramePr>
          <p:cNvPr id="4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40173"/>
              </p:ext>
            </p:extLst>
          </p:nvPr>
        </p:nvGraphicFramePr>
        <p:xfrm>
          <a:off x="683568" y="2698751"/>
          <a:ext cx="7992120" cy="3290489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472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64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5708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Операция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Дебет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Кредит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Сумма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927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Представлена налоговая декларация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Задолженность налогоплательщика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Доходы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100,0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Налог уплачен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Денежные средства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Задолженность налогоплательщика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80,0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50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Начислены санкции за неуплату налогов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Задолженность налогоплательщика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Доходы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5,0</a:t>
                      </a:r>
                    </a:p>
                  </a:txBody>
                  <a:tcPr marL="68576" marR="68576" marT="45692" marB="456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71550" y="1988840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21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6196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Прямоугольник 71"/>
          <p:cNvSpPr>
            <a:spLocks noChangeArrowheads="1"/>
          </p:cNvSpPr>
          <p:nvPr/>
        </p:nvSpPr>
        <p:spPr bwMode="auto">
          <a:xfrm>
            <a:off x="1776302" y="1453927"/>
            <a:ext cx="615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r>
              <a:rPr lang="ru-RU" altLang="ru-RU" sz="2400" b="1" dirty="0" smtClean="0">
                <a:solidFill>
                  <a:srgbClr val="404040"/>
                </a:solidFill>
                <a:latin typeface="Cambria" pitchFamily="18" charset="0"/>
              </a:rPr>
              <a:t>Пример операции</a:t>
            </a:r>
            <a:endParaRPr lang="ru-RU" altLang="ru-RU" sz="2400" b="1" dirty="0">
              <a:solidFill>
                <a:srgbClr val="404040"/>
              </a:solidFill>
              <a:latin typeface="Cambria" pitchFamily="18" charset="0"/>
            </a:endParaRPr>
          </a:p>
        </p:txBody>
      </p:sp>
      <p:pic>
        <p:nvPicPr>
          <p:cNvPr id="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971550" y="1988840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22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2547938"/>
            <a:ext cx="1946573" cy="742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Активы и обязательства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1646" y="2547938"/>
            <a:ext cx="1632347" cy="742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Операции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49516" y="2547938"/>
            <a:ext cx="1631156" cy="742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Кассовые </a:t>
            </a:r>
            <a:r>
              <a:rPr lang="ru-RU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данные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95247" y="2547938"/>
            <a:ext cx="1880441" cy="7429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Cambria" panose="02040503050406030204" pitchFamily="18" charset="0"/>
              </a:rPr>
              <a:t>Пояснения и расшифровки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21362" y="5457998"/>
            <a:ext cx="337688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latin typeface="Cambria" pitchFamily="18" charset="0"/>
              </a:rPr>
              <a:t>Начислено: 105,0</a:t>
            </a:r>
            <a:endParaRPr lang="ru-RU" altLang="ru-RU" sz="1800" i="1" dirty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 smtClean="0">
                <a:latin typeface="Cambria" pitchFamily="18" charset="0"/>
              </a:rPr>
              <a:t>Уплачено: </a:t>
            </a:r>
            <a:r>
              <a:rPr lang="ru-RU" altLang="ru-RU" sz="1800" i="1" dirty="0">
                <a:latin typeface="Cambria" pitchFamily="18" charset="0"/>
              </a:rPr>
              <a:t>80,0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Cambria" pitchFamily="18" charset="0"/>
              </a:rPr>
              <a:t>Задолженность фирмы </a:t>
            </a:r>
            <a:r>
              <a:rPr lang="ru-RU" altLang="ru-RU" sz="1800" i="1" dirty="0" smtClean="0">
                <a:latin typeface="Cambria" pitchFamily="18" charset="0"/>
              </a:rPr>
              <a:t>Н: 25,0</a:t>
            </a:r>
            <a:endParaRPr lang="ru-RU" altLang="ru-RU" sz="1800" i="1" dirty="0">
              <a:latin typeface="Cambria" pitchFamily="18" charset="0"/>
            </a:endParaRPr>
          </a:p>
        </p:txBody>
      </p:sp>
      <p:graphicFrame>
        <p:nvGraphicFramePr>
          <p:cNvPr id="17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352730"/>
              </p:ext>
            </p:extLst>
          </p:nvPr>
        </p:nvGraphicFramePr>
        <p:xfrm>
          <a:off x="467544" y="3645024"/>
          <a:ext cx="2088232" cy="1481175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4898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83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5437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Дебиторская задолженность</a:t>
                      </a:r>
                    </a:p>
                  </a:txBody>
                  <a:tcPr marL="68554" marR="68554" marT="45704" marB="4570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25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68554" marR="68554" marT="45704" marB="45704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54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Денежные средства</a:t>
                      </a:r>
                    </a:p>
                  </a:txBody>
                  <a:tcPr marL="68554" marR="68554" marT="45704" marB="4570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0,0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68554" marR="68554" marT="45704" marB="4570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0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Финансовый результат</a:t>
                      </a:r>
                    </a:p>
                  </a:txBody>
                  <a:tcPr marL="68554" marR="68554" marT="45704" marB="4570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105</a:t>
                      </a:r>
                      <a:r>
                        <a:rPr kumimoji="0" lang="en-US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,0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68554" marR="68554" marT="45704" marB="4570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8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986442"/>
              </p:ext>
            </p:extLst>
          </p:nvPr>
        </p:nvGraphicFramePr>
        <p:xfrm>
          <a:off x="2775210" y="3645024"/>
          <a:ext cx="1868798" cy="121920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2207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8865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Доходы</a:t>
                      </a:r>
                    </a:p>
                  </a:txBody>
                  <a:tcPr marL="68613" marR="68613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105,0</a:t>
                      </a:r>
                    </a:p>
                  </a:txBody>
                  <a:tcPr marL="68613" marR="68613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5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Финансовый результат</a:t>
                      </a:r>
                    </a:p>
                  </a:txBody>
                  <a:tcPr marL="68613" marR="68613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105,0</a:t>
                      </a:r>
                    </a:p>
                  </a:txBody>
                  <a:tcPr marL="68613" marR="68613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9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02802"/>
              </p:ext>
            </p:extLst>
          </p:nvPr>
        </p:nvGraphicFramePr>
        <p:xfrm>
          <a:off x="4892204" y="3649663"/>
          <a:ext cx="1624012" cy="1198562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1039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0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79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Доходы по налогу на прибыль</a:t>
                      </a:r>
                    </a:p>
                  </a:txBody>
                  <a:tcPr marL="68563" marR="68563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80,0</a:t>
                      </a:r>
                    </a:p>
                  </a:txBody>
                  <a:tcPr marL="68563" marR="68563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06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Денежные средства</a:t>
                      </a:r>
                    </a:p>
                  </a:txBody>
                  <a:tcPr marL="68563" marR="6856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80,0</a:t>
                      </a:r>
                    </a:p>
                  </a:txBody>
                  <a:tcPr marL="68563" marR="68563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" name="Group 1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61621"/>
              </p:ext>
            </p:extLst>
          </p:nvPr>
        </p:nvGraphicFramePr>
        <p:xfrm>
          <a:off x="6795248" y="3649664"/>
          <a:ext cx="1880440" cy="1219496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1278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24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Фирма Н</a:t>
                      </a:r>
                    </a:p>
                  </a:txBody>
                  <a:tcPr marL="68563" marR="68563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itchFamily="34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pitchFamily="34" charset="0"/>
                      </a:endParaRPr>
                    </a:p>
                  </a:txBody>
                  <a:tcPr marL="68563" marR="68563" marT="45729" marB="4572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94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 начало</a:t>
                      </a:r>
                    </a:p>
                  </a:txBody>
                  <a:tcPr marL="68563" marR="68563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0,0</a:t>
                      </a:r>
                    </a:p>
                  </a:txBody>
                  <a:tcPr marL="68563" marR="68563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3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 конец</a:t>
                      </a:r>
                    </a:p>
                  </a:txBody>
                  <a:tcPr marL="68563" marR="68563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cs typeface="Arial" pitchFamily="34" charset="0"/>
                        </a:rPr>
                        <a:t>25,0</a:t>
                      </a:r>
                    </a:p>
                  </a:txBody>
                  <a:tcPr marL="68563" marR="68563" marT="45729" marB="457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20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619672" y="3572668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Юридическое лицо 1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…….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40834" y="3556793"/>
            <a:ext cx="2024063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Юридическое лицо 2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…..</a:t>
            </a:r>
            <a:endParaRPr lang="ru-RU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8197" y="5125243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Служба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…..</a:t>
            </a:r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4421609" y="3707606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 rot="2550759">
            <a:off x="3148434" y="4501356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 rot="18627580">
            <a:off x="5777334" y="4472781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5852" name="Прямоугольник 2"/>
          <p:cNvSpPr>
            <a:spLocks noChangeArrowheads="1"/>
          </p:cNvSpPr>
          <p:nvPr/>
        </p:nvSpPr>
        <p:spPr bwMode="auto">
          <a:xfrm>
            <a:off x="1272650" y="2348880"/>
            <a:ext cx="6663619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algn="ctr">
              <a:lnSpc>
                <a:spcPct val="90000"/>
              </a:lnSpc>
              <a:buFont typeface="Arial" charset="0"/>
              <a:buAutoNum type="arabicPeriod"/>
              <a:defRPr/>
            </a:pPr>
            <a:r>
              <a:rPr lang="ru-RU" altLang="ru-RU" sz="2400" b="1" dirty="0" smtClean="0">
                <a:latin typeface="+mn-lt"/>
                <a:cs typeface="Arial" charset="0"/>
              </a:rPr>
              <a:t>Внутренняя </a:t>
            </a:r>
            <a:r>
              <a:rPr lang="ru-RU" altLang="ru-RU" sz="2400" b="1" dirty="0">
                <a:latin typeface="+mn-lt"/>
                <a:cs typeface="Arial" charset="0"/>
              </a:rPr>
              <a:t>консолидация (в рамках одного </a:t>
            </a:r>
            <a:endParaRPr lang="ru-RU" altLang="ru-RU" sz="2400" b="1" dirty="0" smtClean="0">
              <a:latin typeface="+mn-lt"/>
              <a:cs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2400" b="1" dirty="0" smtClean="0">
                <a:latin typeface="+mn-lt"/>
                <a:cs typeface="Arial" charset="0"/>
              </a:rPr>
              <a:t>министерства одного </a:t>
            </a:r>
            <a:r>
              <a:rPr lang="ru-RU" altLang="ru-RU" sz="2400" b="1" dirty="0">
                <a:latin typeface="+mn-lt"/>
                <a:cs typeface="Arial" charset="0"/>
              </a:rPr>
              <a:t>уровня бюджета)</a:t>
            </a:r>
            <a:endParaRPr lang="en-US" altLang="ru-RU" sz="2400" b="1" dirty="0">
              <a:latin typeface="+mn-lt"/>
              <a:cs typeface="Arial" charset="0"/>
            </a:endParaRPr>
          </a:p>
        </p:txBody>
      </p:sp>
      <p:sp>
        <p:nvSpPr>
          <p:cNvPr id="58377" name="TextBox 13"/>
          <p:cNvSpPr txBox="1">
            <a:spLocks noChangeArrowheads="1"/>
          </p:cNvSpPr>
          <p:nvPr/>
        </p:nvSpPr>
        <p:spPr bwMode="auto">
          <a:xfrm>
            <a:off x="6261100" y="4628356"/>
            <a:ext cx="24876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latin typeface="Cambria" panose="02040503050406030204" pitchFamily="18" charset="0"/>
              </a:rPr>
              <a:t>Пример:</a:t>
            </a:r>
          </a:p>
          <a:p>
            <a:r>
              <a:rPr lang="ru-RU" altLang="ru-RU" sz="1600" i="1" dirty="0">
                <a:latin typeface="Cambria" panose="02040503050406030204" pitchFamily="18" charset="0"/>
              </a:rPr>
              <a:t>Школа № 1 передает компьютер Школе № 2</a:t>
            </a:r>
            <a:endParaRPr lang="en-US" altLang="ru-RU" sz="1600" i="1" dirty="0">
              <a:latin typeface="Cambria" panose="02040503050406030204" pitchFamily="18" charset="0"/>
            </a:endParaRPr>
          </a:p>
        </p:txBody>
      </p:sp>
      <p:pic>
        <p:nvPicPr>
          <p:cNvPr id="5837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971550" y="197145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381" name="Прямоугольник 4"/>
          <p:cNvSpPr>
            <a:spLocks noChangeArrowheads="1"/>
          </p:cNvSpPr>
          <p:nvPr/>
        </p:nvSpPr>
        <p:spPr bwMode="auto">
          <a:xfrm>
            <a:off x="1895475" y="1477740"/>
            <a:ext cx="678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 dirty="0">
                <a:latin typeface="Cambria" panose="02040503050406030204" pitchFamily="18" charset="0"/>
              </a:rPr>
              <a:t>Уровни </a:t>
            </a:r>
            <a:r>
              <a:rPr lang="ru-RU" altLang="ru-RU" sz="2200" b="1" dirty="0" smtClean="0">
                <a:latin typeface="Cambria" panose="02040503050406030204" pitchFamily="18" charset="0"/>
              </a:rPr>
              <a:t>консолидации   (по методу начисления)</a:t>
            </a:r>
            <a:endParaRPr lang="ru-RU" altLang="ru-RU" sz="2200" b="1" dirty="0">
              <a:latin typeface="Cambria" panose="020405030504060302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2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23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10984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6361113" y="4197350"/>
            <a:ext cx="268605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latin typeface="Cambria" panose="02040503050406030204" pitchFamily="18" charset="0"/>
              </a:rPr>
              <a:t>Пример:</a:t>
            </a:r>
          </a:p>
          <a:p>
            <a:r>
              <a:rPr lang="ru-RU" altLang="ru-RU" sz="1600" i="1" dirty="0">
                <a:latin typeface="Cambria" panose="02040503050406030204" pitchFamily="18" charset="0"/>
              </a:rPr>
              <a:t>Региональное Министерство здравоохранения передает компьютер региональному Министерству образования (в одном регионе)</a:t>
            </a:r>
            <a:endParaRPr lang="en-US" altLang="ru-RU" sz="1600" i="1" dirty="0">
              <a:latin typeface="Cambria" panose="02040503050406030204" pitchFamily="18" charset="0"/>
            </a:endParaRPr>
          </a:p>
        </p:txBody>
      </p:sp>
      <p:pic>
        <p:nvPicPr>
          <p:cNvPr id="60420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268760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971550" y="2043460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0422" name="Прямоугольник 4"/>
          <p:cNvSpPr>
            <a:spLocks noChangeArrowheads="1"/>
          </p:cNvSpPr>
          <p:nvPr/>
        </p:nvSpPr>
        <p:spPr bwMode="auto">
          <a:xfrm>
            <a:off x="1895475" y="1549748"/>
            <a:ext cx="678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 dirty="0">
                <a:latin typeface="Cambria" panose="02040503050406030204" pitchFamily="18" charset="0"/>
              </a:rPr>
              <a:t>Уровни консолидации</a:t>
            </a:r>
          </a:p>
        </p:txBody>
      </p:sp>
      <p:sp>
        <p:nvSpPr>
          <p:cNvPr id="60424" name="Прямоугольник 2"/>
          <p:cNvSpPr>
            <a:spLocks noChangeArrowheads="1"/>
          </p:cNvSpPr>
          <p:nvPr/>
        </p:nvSpPr>
        <p:spPr bwMode="auto">
          <a:xfrm>
            <a:off x="1250223" y="2348880"/>
            <a:ext cx="6499091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400" b="1" dirty="0"/>
              <a:t>2. Межведомственная консолидация </a:t>
            </a:r>
            <a:endParaRPr lang="ru-RU" altLang="ru-RU" sz="2400" b="1" dirty="0" smtClean="0"/>
          </a:p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400" b="1" dirty="0" smtClean="0"/>
              <a:t>(</a:t>
            </a:r>
            <a:r>
              <a:rPr lang="ru-RU" altLang="ru-RU" sz="2400" b="1" dirty="0"/>
              <a:t>в рамках одного бюджета)</a:t>
            </a:r>
            <a:endParaRPr lang="en-US" altLang="ru-RU" sz="24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754188" y="3298825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Министерство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…….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975350" y="3282950"/>
            <a:ext cx="2024063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Министерство </a:t>
            </a:r>
          </a:p>
          <a:p>
            <a:pPr algn="ctr" eaLnBrk="1" hangingPunct="1">
              <a:defRPr/>
            </a:pP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…….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22713" y="4851400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Служба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 …..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>
          <a:xfrm>
            <a:off x="4556125" y="3433763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Двойная стрелка влево/вправо 36"/>
          <p:cNvSpPr/>
          <p:nvPr/>
        </p:nvSpPr>
        <p:spPr>
          <a:xfrm rot="2550759">
            <a:off x="3282950" y="4227513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8" name="Двойная стрелка влево/вправо 37"/>
          <p:cNvSpPr/>
          <p:nvPr/>
        </p:nvSpPr>
        <p:spPr>
          <a:xfrm rot="18627580">
            <a:off x="5911850" y="4198938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24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42825514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9"/>
          <p:cNvSpPr txBox="1">
            <a:spLocks noChangeArrowheads="1"/>
          </p:cNvSpPr>
          <p:nvPr/>
        </p:nvSpPr>
        <p:spPr bwMode="auto">
          <a:xfrm>
            <a:off x="6621016" y="4451251"/>
            <a:ext cx="270351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600" b="1" dirty="0">
                <a:latin typeface="Cambria" panose="02040503050406030204" pitchFamily="18" charset="0"/>
              </a:rPr>
              <a:t>Пример:</a:t>
            </a:r>
          </a:p>
          <a:p>
            <a:r>
              <a:rPr lang="ru-RU" altLang="ru-RU" sz="1600" i="1" dirty="0">
                <a:latin typeface="Cambria" panose="02040503050406030204" pitchFamily="18" charset="0"/>
              </a:rPr>
              <a:t>Федеральное правительство одалживает деньги региональному правительству</a:t>
            </a:r>
            <a:endParaRPr lang="en-US" altLang="ru-RU" sz="1600" i="1" dirty="0">
              <a:latin typeface="Cambria" panose="02040503050406030204" pitchFamily="18" charset="0"/>
            </a:endParaRPr>
          </a:p>
        </p:txBody>
      </p:sp>
      <p:pic>
        <p:nvPicPr>
          <p:cNvPr id="624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196752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971550" y="1971452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470" name="Прямоугольник 4"/>
          <p:cNvSpPr>
            <a:spLocks noChangeArrowheads="1"/>
          </p:cNvSpPr>
          <p:nvPr/>
        </p:nvSpPr>
        <p:spPr bwMode="auto">
          <a:xfrm>
            <a:off x="1895475" y="1477740"/>
            <a:ext cx="678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>
                <a:latin typeface="Cambria" panose="02040503050406030204" pitchFamily="18" charset="0"/>
              </a:rPr>
              <a:t>Уровни консолидации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50102" y="3313904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Федеральное правительство</a:t>
            </a:r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975350" y="3282950"/>
            <a:ext cx="2024063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Региональное правительство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133701" y="4851400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Органы местного самоуправления</a:t>
            </a:r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4213895" y="3459956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 rot="4080554">
            <a:off x="2133599" y="4227513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Двойная стрелка влево/вправо 29"/>
          <p:cNvSpPr/>
          <p:nvPr/>
        </p:nvSpPr>
        <p:spPr>
          <a:xfrm rot="18627580">
            <a:off x="5911850" y="4198938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2478" name="Прямоугольник 2"/>
          <p:cNvSpPr>
            <a:spLocks noChangeArrowheads="1"/>
          </p:cNvSpPr>
          <p:nvPr/>
        </p:nvSpPr>
        <p:spPr bwMode="auto">
          <a:xfrm>
            <a:off x="2161340" y="2647951"/>
            <a:ext cx="467685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400" b="1" dirty="0"/>
              <a:t>3. Межбюджетная консолидация</a:t>
            </a:r>
            <a:endParaRPr lang="en-US" altLang="ru-RU" sz="2400" i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195513" y="149225"/>
            <a:ext cx="6480175" cy="61547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</a:t>
            </a:r>
            <a:r>
              <a:rPr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25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50101" y="4851400"/>
            <a:ext cx="2022475" cy="608013"/>
          </a:xfrm>
          <a:prstGeom prst="round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Социальные фонды</a:t>
            </a:r>
            <a:endParaRPr lang="en-US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3418086" y="5028406"/>
            <a:ext cx="577850" cy="254000"/>
          </a:xfrm>
          <a:prstGeom prst="left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975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614907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бухгалтерской отчетности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1835696" y="1227460"/>
            <a:ext cx="65367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itchFamily="18" charset="0"/>
              </a:rPr>
              <a:t>Схема взаимодействия</a:t>
            </a:r>
            <a:endParaRPr lang="ru-RU" altLang="ru-RU" sz="2400" b="1" dirty="0">
              <a:latin typeface="Cambria" pitchFamily="18" charset="0"/>
            </a:endParaRPr>
          </a:p>
        </p:txBody>
      </p:sp>
      <p:pic>
        <p:nvPicPr>
          <p:cNvPr id="7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4" y="908720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1675" y="1700808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43" name="Rounded Rectangle 6"/>
          <p:cNvGrpSpPr>
            <a:grpSpLocks/>
          </p:cNvGrpSpPr>
          <p:nvPr/>
        </p:nvGrpSpPr>
        <p:grpSpPr bwMode="auto">
          <a:xfrm>
            <a:off x="167566" y="1858169"/>
            <a:ext cx="2124075" cy="685800"/>
            <a:chOff x="119" y="1148"/>
            <a:chExt cx="1501" cy="465"/>
          </a:xfrm>
          <a:solidFill>
            <a:schemeClr val="bg1"/>
          </a:solidFill>
        </p:grpSpPr>
        <p:pic>
          <p:nvPicPr>
            <p:cNvPr id="44" name="Rounded Rectangle 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" y="1148"/>
              <a:ext cx="1501" cy="4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49" y="1176"/>
              <a:ext cx="1440" cy="40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" panose="02040503050406030204" pitchFamily="18" charset="0"/>
                </a:rPr>
                <a:t>Государственные органы</a:t>
              </a:r>
              <a:endParaRPr lang="en-US" alt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cxnSp>
        <p:nvCxnSpPr>
          <p:cNvPr id="46" name="Elbow Connector 21"/>
          <p:cNvCxnSpPr>
            <a:stCxn id="44" idx="2"/>
            <a:endCxn id="54" idx="1"/>
          </p:cNvCxnSpPr>
          <p:nvPr/>
        </p:nvCxnSpPr>
        <p:spPr bwMode="auto">
          <a:xfrm rot="16200000" flipH="1">
            <a:off x="1172015" y="2601558"/>
            <a:ext cx="1154113" cy="1038934"/>
          </a:xfrm>
          <a:prstGeom prst="bentConnector2">
            <a:avLst/>
          </a:prstGeom>
          <a:solidFill>
            <a:schemeClr val="accent1"/>
          </a:solidFill>
          <a:ln w="38100" cap="flat" cmpd="sng" algn="ctr">
            <a:solidFill>
              <a:srgbClr val="24763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47" name="Rounded Rectangle 5"/>
          <p:cNvGrpSpPr>
            <a:grpSpLocks/>
          </p:cNvGrpSpPr>
          <p:nvPr/>
        </p:nvGrpSpPr>
        <p:grpSpPr bwMode="auto">
          <a:xfrm>
            <a:off x="3155950" y="1899464"/>
            <a:ext cx="2784202" cy="644505"/>
            <a:chOff x="2235" y="1148"/>
            <a:chExt cx="1536" cy="688"/>
          </a:xfrm>
          <a:solidFill>
            <a:schemeClr val="bg1"/>
          </a:solidFill>
        </p:grpSpPr>
        <p:pic>
          <p:nvPicPr>
            <p:cNvPr id="48" name="Rounded Rectangle 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5" y="1148"/>
              <a:ext cx="1536" cy="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 Box 10"/>
            <p:cNvSpPr txBox="1">
              <a:spLocks noChangeArrowheads="1"/>
            </p:cNvSpPr>
            <p:nvPr/>
          </p:nvSpPr>
          <p:spPr bwMode="auto">
            <a:xfrm>
              <a:off x="2275" y="1187"/>
              <a:ext cx="1454" cy="60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17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" panose="02040503050406030204" pitchFamily="18" charset="0"/>
                </a:rPr>
                <a:t>Государственные внебюджетные фонды </a:t>
              </a:r>
              <a:endParaRPr lang="en-US" alt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50" name="Rounded Rectangle 4"/>
          <p:cNvGrpSpPr>
            <a:grpSpLocks/>
          </p:cNvGrpSpPr>
          <p:nvPr/>
        </p:nvGrpSpPr>
        <p:grpSpPr bwMode="auto">
          <a:xfrm>
            <a:off x="6345238" y="1858169"/>
            <a:ext cx="2236787" cy="685800"/>
            <a:chOff x="4485" y="1148"/>
            <a:chExt cx="1582" cy="507"/>
          </a:xfrm>
          <a:solidFill>
            <a:schemeClr val="bg1"/>
          </a:solidFill>
        </p:grpSpPr>
        <p:pic>
          <p:nvPicPr>
            <p:cNvPr id="51" name="Rounded Rectangle 4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" y="1148"/>
              <a:ext cx="1582" cy="50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 Box 13"/>
            <p:cNvSpPr txBox="1">
              <a:spLocks noChangeArrowheads="1"/>
            </p:cNvSpPr>
            <p:nvPr/>
          </p:nvSpPr>
          <p:spPr bwMode="auto">
            <a:xfrm>
              <a:off x="4516" y="1178"/>
              <a:ext cx="1518" cy="44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ru-RU" altLang="ru-RU" sz="9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  <a:p>
              <a:pPr algn="ctr">
                <a:defRPr/>
              </a:pPr>
              <a:r>
                <a:rPr lang="ru-RU" altLang="ru-RU" sz="17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" panose="02040503050406030204" pitchFamily="18" charset="0"/>
                </a:rPr>
                <a:t>Местные бюджеты</a:t>
              </a:r>
              <a:endParaRPr lang="en-US" alt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53" name="Rounded Rectangle 8"/>
          <p:cNvGrpSpPr>
            <a:grpSpLocks/>
          </p:cNvGrpSpPr>
          <p:nvPr/>
        </p:nvGrpSpPr>
        <p:grpSpPr bwMode="auto">
          <a:xfrm>
            <a:off x="2268538" y="3284538"/>
            <a:ext cx="1987550" cy="827087"/>
            <a:chOff x="1786" y="2181"/>
            <a:chExt cx="1405" cy="561"/>
          </a:xfrm>
          <a:solidFill>
            <a:schemeClr val="bg1"/>
          </a:solidFill>
        </p:grpSpPr>
        <p:pic>
          <p:nvPicPr>
            <p:cNvPr id="54" name="Rounded Rectangle 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" y="2181"/>
              <a:ext cx="1405" cy="5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 Box 16"/>
            <p:cNvSpPr txBox="1">
              <a:spLocks noChangeArrowheads="1"/>
            </p:cNvSpPr>
            <p:nvPr/>
          </p:nvSpPr>
          <p:spPr bwMode="auto">
            <a:xfrm>
              <a:off x="1819" y="2215"/>
              <a:ext cx="1333" cy="48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18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" panose="02040503050406030204" pitchFamily="18" charset="0"/>
                </a:rPr>
                <a:t>Федеральное казначейство</a:t>
              </a:r>
              <a:endParaRPr lang="en-US" alt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56" name="Rounded Rectangle 3"/>
          <p:cNvGrpSpPr>
            <a:grpSpLocks/>
          </p:cNvGrpSpPr>
          <p:nvPr/>
        </p:nvGrpSpPr>
        <p:grpSpPr bwMode="auto">
          <a:xfrm>
            <a:off x="6343824" y="3284538"/>
            <a:ext cx="2236788" cy="827087"/>
            <a:chOff x="4485" y="1912"/>
            <a:chExt cx="1582" cy="692"/>
          </a:xfrm>
          <a:solidFill>
            <a:schemeClr val="bg1"/>
          </a:solidFill>
        </p:grpSpPr>
        <p:pic>
          <p:nvPicPr>
            <p:cNvPr id="57" name="Rounded Rectangle 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5" y="1912"/>
              <a:ext cx="1582" cy="6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4525" y="1952"/>
              <a:ext cx="1500" cy="6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17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" panose="02040503050406030204" pitchFamily="18" charset="0"/>
                </a:rPr>
                <a:t>Бюджеты субъектов РФ</a:t>
              </a:r>
              <a:endParaRPr lang="en-US" alt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59" name="Rounded Rectangle 53"/>
          <p:cNvGrpSpPr>
            <a:grpSpLocks/>
          </p:cNvGrpSpPr>
          <p:nvPr/>
        </p:nvGrpSpPr>
        <p:grpSpPr bwMode="auto">
          <a:xfrm>
            <a:off x="1642133" y="4601564"/>
            <a:ext cx="3240360" cy="820737"/>
            <a:chOff x="1156" y="3172"/>
            <a:chExt cx="1401" cy="557"/>
          </a:xfrm>
          <a:solidFill>
            <a:schemeClr val="bg1"/>
          </a:solidFill>
        </p:grpSpPr>
        <p:pic>
          <p:nvPicPr>
            <p:cNvPr id="61" name="Rounded Rectangle 53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3172"/>
              <a:ext cx="1401" cy="5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1189" y="3206"/>
              <a:ext cx="1334" cy="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2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" panose="02040503050406030204" pitchFamily="18" charset="0"/>
                </a:rPr>
                <a:t>Министерство финансов Российской Федерации</a:t>
              </a:r>
              <a:endParaRPr lang="en-US" alt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63" name="Rounded Rectangle 57"/>
          <p:cNvGrpSpPr>
            <a:grpSpLocks/>
          </p:cNvGrpSpPr>
          <p:nvPr/>
        </p:nvGrpSpPr>
        <p:grpSpPr bwMode="auto">
          <a:xfrm>
            <a:off x="5886450" y="4601564"/>
            <a:ext cx="2695575" cy="820737"/>
            <a:chOff x="3360" y="3172"/>
            <a:chExt cx="1905" cy="557"/>
          </a:xfrm>
          <a:solidFill>
            <a:schemeClr val="bg1"/>
          </a:solidFill>
        </p:grpSpPr>
        <p:pic>
          <p:nvPicPr>
            <p:cNvPr id="64" name="Rounded Rectangle 5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3172"/>
              <a:ext cx="1905" cy="5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Text Box 25"/>
            <p:cNvSpPr txBox="1">
              <a:spLocks noChangeArrowheads="1"/>
            </p:cNvSpPr>
            <p:nvPr/>
          </p:nvSpPr>
          <p:spPr bwMode="auto">
            <a:xfrm>
              <a:off x="3393" y="3206"/>
              <a:ext cx="1839" cy="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936" tIns="41468" rIns="82936" bIns="41468"/>
            <a:lstStyle>
              <a:lvl1pPr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74713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74713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17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mbria" panose="02040503050406030204" pitchFamily="18" charset="0"/>
                </a:rPr>
                <a:t>Правительство Российской Федерации</a:t>
              </a:r>
              <a:endParaRPr lang="en-US" altLang="ru-RU" sz="17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cxnSp>
        <p:nvCxnSpPr>
          <p:cNvPr id="66" name="Elbow Connector 18"/>
          <p:cNvCxnSpPr>
            <a:stCxn id="48" idx="2"/>
            <a:endCxn id="54" idx="0"/>
          </p:cNvCxnSpPr>
          <p:nvPr/>
        </p:nvCxnSpPr>
        <p:spPr bwMode="auto">
          <a:xfrm rot="5400000">
            <a:off x="3534898" y="2271384"/>
            <a:ext cx="740569" cy="12857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24763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pSp>
        <p:nvGrpSpPr>
          <p:cNvPr id="71" name="Group 83"/>
          <p:cNvGrpSpPr>
            <a:grpSpLocks/>
          </p:cNvGrpSpPr>
          <p:nvPr/>
        </p:nvGrpSpPr>
        <p:grpSpPr bwMode="auto">
          <a:xfrm>
            <a:off x="383555" y="5606057"/>
            <a:ext cx="3996064" cy="677863"/>
            <a:chOff x="130140" y="6190474"/>
            <a:chExt cx="4484070" cy="731429"/>
          </a:xfrm>
          <a:solidFill>
            <a:schemeClr val="bg1"/>
          </a:solidFill>
        </p:grpSpPr>
        <p:pic>
          <p:nvPicPr>
            <p:cNvPr id="72" name="Picture 7" descr="C:\Documents and Settings\09IM38p\Local Settings\Temporary Internet Files\Content.IE5\4PNRP4H4\MCj04315860000[1]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40" y="6190474"/>
              <a:ext cx="731429" cy="731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Box 72"/>
            <p:cNvSpPr txBox="1">
              <a:spLocks noChangeArrowheads="1"/>
            </p:cNvSpPr>
            <p:nvPr/>
          </p:nvSpPr>
          <p:spPr bwMode="auto">
            <a:xfrm>
              <a:off x="915723" y="6320658"/>
              <a:ext cx="3698487" cy="5885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8" rIns="82936" bIns="41468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5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Отчетные даты:</a:t>
              </a:r>
            </a:p>
            <a:p>
              <a:pPr>
                <a:defRPr/>
              </a:pPr>
              <a:r>
                <a:rPr lang="ru-RU" altLang="ru-RU" sz="15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Ежемес</a:t>
              </a:r>
              <a:r>
                <a:rPr lang="ru-RU" altLang="ru-RU" sz="15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я</a:t>
              </a:r>
              <a:r>
                <a:rPr lang="ru-RU" altLang="ru-RU" sz="15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чно, квартально, ежегодно.</a:t>
              </a:r>
              <a:endParaRPr lang="en-US" alt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grpSp>
        <p:nvGrpSpPr>
          <p:cNvPr id="74" name="Group 81"/>
          <p:cNvGrpSpPr>
            <a:grpSpLocks/>
          </p:cNvGrpSpPr>
          <p:nvPr/>
        </p:nvGrpSpPr>
        <p:grpSpPr bwMode="auto">
          <a:xfrm>
            <a:off x="4928567" y="5672732"/>
            <a:ext cx="3675881" cy="636588"/>
            <a:chOff x="5230818" y="6261912"/>
            <a:chExt cx="4124712" cy="685800"/>
          </a:xfrm>
          <a:solidFill>
            <a:schemeClr val="bg1"/>
          </a:solidFill>
        </p:grpSpPr>
        <p:pic>
          <p:nvPicPr>
            <p:cNvPr id="75" name="Picture 96" descr="j0433892[1]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818" y="6261912"/>
              <a:ext cx="685800" cy="685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" name="TextBox 75"/>
            <p:cNvSpPr txBox="1">
              <a:spLocks noChangeArrowheads="1"/>
            </p:cNvSpPr>
            <p:nvPr/>
          </p:nvSpPr>
          <p:spPr bwMode="auto">
            <a:xfrm>
              <a:off x="6012826" y="6333741"/>
              <a:ext cx="3342704" cy="58757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82936" tIns="41468" rIns="82936" bIns="41468">
              <a:spAutoFit/>
            </a:bodyPr>
            <a:lstStyle>
              <a:lvl1pPr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73100" indent="-258763"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36638" indent="-207963"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450975" indent="-206375"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1865313" indent="-206375" defTabSz="82867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3225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7797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2369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694113" indent="-206375" defTabSz="82867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5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Информация предоставляется </a:t>
              </a:r>
            </a:p>
            <a:p>
              <a:pPr>
                <a:defRPr/>
              </a:pPr>
              <a:r>
                <a:rPr lang="ru-RU" altLang="ru-RU" sz="15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" panose="02040503050406030204" pitchFamily="18" charset="0"/>
                </a:rPr>
                <a:t>в электронном виде.</a:t>
              </a:r>
              <a:endParaRPr lang="en-US" altLang="ru-RU" sz="15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cxnSp>
        <p:nvCxnSpPr>
          <p:cNvPr id="83" name="Прямая со стрелкой 82"/>
          <p:cNvCxnSpPr>
            <a:stCxn id="54" idx="2"/>
            <a:endCxn id="61" idx="0"/>
          </p:cNvCxnSpPr>
          <p:nvPr/>
        </p:nvCxnSpPr>
        <p:spPr>
          <a:xfrm>
            <a:off x="3262313" y="4111625"/>
            <a:ext cx="0" cy="489939"/>
          </a:xfrm>
          <a:prstGeom prst="straightConnector1">
            <a:avLst/>
          </a:prstGeom>
          <a:ln w="38100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51" idx="2"/>
            <a:endCxn id="57" idx="0"/>
          </p:cNvCxnSpPr>
          <p:nvPr/>
        </p:nvCxnSpPr>
        <p:spPr>
          <a:xfrm flipH="1">
            <a:off x="7462218" y="2543969"/>
            <a:ext cx="1414" cy="740569"/>
          </a:xfrm>
          <a:prstGeom prst="straightConnector1">
            <a:avLst/>
          </a:prstGeom>
          <a:ln w="38100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57" idx="1"/>
            <a:endCxn id="54" idx="3"/>
          </p:cNvCxnSpPr>
          <p:nvPr/>
        </p:nvCxnSpPr>
        <p:spPr>
          <a:xfrm flipH="1">
            <a:off x="4256088" y="3698082"/>
            <a:ext cx="2087736" cy="0"/>
          </a:xfrm>
          <a:prstGeom prst="straightConnector1">
            <a:avLst/>
          </a:prstGeom>
          <a:ln w="38100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stCxn id="61" idx="3"/>
            <a:endCxn id="64" idx="1"/>
          </p:cNvCxnSpPr>
          <p:nvPr/>
        </p:nvCxnSpPr>
        <p:spPr>
          <a:xfrm>
            <a:off x="4882493" y="5011933"/>
            <a:ext cx="1003957" cy="0"/>
          </a:xfrm>
          <a:prstGeom prst="straightConnector1">
            <a:avLst/>
          </a:prstGeom>
          <a:ln w="38100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26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1178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54289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rPr>
              <a:t>Информационная система</a:t>
            </a:r>
            <a:endParaRPr lang="ru-RU" sz="2800" dirty="0">
              <a:solidFill>
                <a:srgbClr val="004821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93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27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pic>
        <p:nvPicPr>
          <p:cNvPr id="1027" name="Picture 3" descr="E:\111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36058" cy="500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16016" y="3212976"/>
            <a:ext cx="3744416" cy="1584176"/>
          </a:xfrm>
          <a:prstGeom prst="roundRect">
            <a:avLst>
              <a:gd name="adj" fmla="val 0"/>
            </a:avLst>
          </a:prstGeom>
          <a:solidFill>
            <a:srgbClr val="C7EAE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Вся отчетность субъектов учета на ежемесячные, квартальные и годовые даты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764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149797"/>
            <a:ext cx="6480720" cy="83093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Планы и перспективы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692401" y="1132853"/>
            <a:ext cx="64484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mbria" pitchFamily="18" charset="0"/>
              </a:rPr>
              <a:t>Федеральные стандарты бухгалтерского учета </a:t>
            </a:r>
            <a:r>
              <a:rPr lang="ru-RU" altLang="ru-RU" sz="2400" b="1" dirty="0" smtClean="0">
                <a:latin typeface="Cambria" pitchFamily="18" charset="0"/>
              </a:rPr>
              <a:t>государственных финансов</a:t>
            </a:r>
            <a:endParaRPr lang="ru-RU" altLang="ru-RU" sz="2400" b="1" dirty="0">
              <a:latin typeface="Cambria" pitchFamily="18" charset="0"/>
            </a:endParaRPr>
          </a:p>
        </p:txBody>
      </p:sp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5935774" y="2276872"/>
            <a:ext cx="273630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Национальные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стандарты</a:t>
            </a:r>
            <a:r>
              <a:rPr lang="en-US" altLang="ru-RU" dirty="0">
                <a:latin typeface="Cambria" pitchFamily="18" charset="0"/>
              </a:rPr>
              <a:t> </a:t>
            </a:r>
            <a:endParaRPr lang="ru-RU" altLang="ru-RU" dirty="0" smtClean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dirty="0" smtClean="0">
                <a:latin typeface="Cambria" pitchFamily="18" charset="0"/>
              </a:rPr>
              <a:t>(</a:t>
            </a:r>
            <a:r>
              <a:rPr lang="ru-RU" altLang="ru-RU" dirty="0" smtClean="0">
                <a:latin typeface="Cambria" pitchFamily="18" charset="0"/>
              </a:rPr>
              <a:t>30 СГС </a:t>
            </a:r>
            <a:r>
              <a:rPr lang="ru-RU" altLang="ru-RU" dirty="0">
                <a:latin typeface="Cambria" pitchFamily="18" charset="0"/>
              </a:rPr>
              <a:t>РФ</a:t>
            </a:r>
            <a:r>
              <a:rPr lang="en-US" altLang="ru-RU" dirty="0">
                <a:latin typeface="Cambria" pitchFamily="18" charset="0"/>
              </a:rPr>
              <a:t>)</a:t>
            </a:r>
            <a:endParaRPr lang="ru-RU" altLang="ru-RU" dirty="0">
              <a:latin typeface="Cambria" pitchFamily="18" charset="0"/>
            </a:endParaRPr>
          </a:p>
        </p:txBody>
      </p:sp>
      <p:sp>
        <p:nvSpPr>
          <p:cNvPr id="19" name="Прямоугольник 12"/>
          <p:cNvSpPr>
            <a:spLocks noChangeArrowheads="1"/>
          </p:cNvSpPr>
          <p:nvPr/>
        </p:nvSpPr>
        <p:spPr bwMode="auto">
          <a:xfrm>
            <a:off x="683568" y="2276874"/>
            <a:ext cx="310655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Международные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стандарты </a:t>
            </a:r>
            <a:endParaRPr lang="en-US" altLang="ru-RU" dirty="0">
              <a:latin typeface="Cambria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 smtClean="0">
                <a:latin typeface="Cambria" pitchFamily="18" charset="0"/>
              </a:rPr>
              <a:t>(42 </a:t>
            </a:r>
            <a:r>
              <a:rPr lang="en-US" altLang="ru-RU" dirty="0" smtClean="0">
                <a:latin typeface="Cambria" pitchFamily="18" charset="0"/>
              </a:rPr>
              <a:t>IPSAS</a:t>
            </a:r>
            <a:r>
              <a:rPr lang="ru-RU" altLang="ru-RU" dirty="0">
                <a:latin typeface="Cambria" pitchFamily="18" charset="0"/>
              </a:rPr>
              <a:t>,</a:t>
            </a:r>
            <a:r>
              <a:rPr lang="en-US" altLang="ru-RU" dirty="0">
                <a:latin typeface="Cambria" pitchFamily="18" charset="0"/>
              </a:rPr>
              <a:t> GFSM</a:t>
            </a:r>
            <a:r>
              <a:rPr lang="ru-RU" altLang="ru-RU" dirty="0">
                <a:latin typeface="Cambria" pitchFamily="18" charset="0"/>
              </a:rPr>
              <a:t>)</a:t>
            </a:r>
          </a:p>
        </p:txBody>
      </p:sp>
      <p:sp>
        <p:nvSpPr>
          <p:cNvPr id="20" name="Прямоугольник 4"/>
          <p:cNvSpPr>
            <a:spLocks noChangeArrowheads="1"/>
          </p:cNvSpPr>
          <p:nvPr/>
        </p:nvSpPr>
        <p:spPr bwMode="auto">
          <a:xfrm>
            <a:off x="3590404" y="3360447"/>
            <a:ext cx="220573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i="1" dirty="0">
                <a:latin typeface="Cambria" pitchFamily="18" charset="0"/>
              </a:rPr>
              <a:t>Опосредованное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i="1" dirty="0">
                <a:latin typeface="Cambria" pitchFamily="18" charset="0"/>
              </a:rPr>
              <a:t>принятие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71676" y="1996949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Стрелка вправо 9"/>
          <p:cNvSpPr/>
          <p:nvPr/>
        </p:nvSpPr>
        <p:spPr>
          <a:xfrm>
            <a:off x="4296197" y="2786012"/>
            <a:ext cx="794147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9" y="1189209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28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136" y="4000996"/>
            <a:ext cx="6944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Цели реформ: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</a:rPr>
              <a:t>повышение качества учетной информации,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</a:rPr>
              <a:t>повышение достоверности отчетности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Cambria" panose="02040503050406030204" pitchFamily="18" charset="0"/>
              </a:rPr>
              <a:t>формирование статистики госфинансов по полному секторальному  периметру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</a:rPr>
              <a:t>обеспечение </a:t>
            </a:r>
            <a:r>
              <a:rPr lang="ru-RU" sz="2400" dirty="0" err="1" smtClean="0">
                <a:latin typeface="Cambria" panose="02040503050406030204" pitchFamily="18" charset="0"/>
              </a:rPr>
              <a:t>межстранового</a:t>
            </a:r>
            <a:r>
              <a:rPr lang="ru-RU" sz="2400" dirty="0" smtClean="0">
                <a:latin typeface="Cambria" panose="02040503050406030204" pitchFamily="18" charset="0"/>
              </a:rPr>
              <a:t> сопоставления</a:t>
            </a:r>
          </a:p>
        </p:txBody>
      </p:sp>
    </p:spTree>
    <p:extLst>
      <p:ext uri="{BB962C8B-B14F-4D97-AF65-F5344CB8AC3E}">
        <p14:creationId xmlns:p14="http://schemas.microsoft.com/office/powerpoint/2010/main" val="202538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763688" y="644495"/>
            <a:ext cx="72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400" b="1" dirty="0">
                <a:latin typeface="Cambria" pitchFamily="18" charset="0"/>
              </a:rPr>
              <a:t>Этапы реализации программы разработки </a:t>
            </a:r>
            <a:r>
              <a:rPr lang="ru-RU" altLang="ru-RU" sz="2400" b="1" dirty="0">
                <a:latin typeface="Cambria" pitchFamily="18" charset="0"/>
              </a:rPr>
              <a:t> стандартов бухгалтерского учета государственных финансов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971676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99" y="965076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29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1" y="1916832"/>
            <a:ext cx="8208912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b="1" u="sng" dirty="0" smtClean="0">
                <a:latin typeface="Cambria" panose="02040503050406030204" pitchFamily="18" charset="0"/>
              </a:rPr>
              <a:t>Публичное обсуждение (6 месяцев)</a:t>
            </a:r>
          </a:p>
          <a:p>
            <a:pPr marL="800100" lvl="1" indent="-342900">
              <a:buFont typeface="Times New Roman" panose="02020603050405020304" pitchFamily="18" charset="0"/>
              <a:buChar char="→"/>
            </a:pPr>
            <a:r>
              <a:rPr lang="ru-RU" sz="1900" dirty="0" smtClean="0">
                <a:latin typeface="Cambria" panose="02040503050406030204" pitchFamily="18" charset="0"/>
              </a:rPr>
              <a:t>85 Региональных Методических советов </a:t>
            </a:r>
          </a:p>
          <a:p>
            <a:pPr marL="800100" lvl="1" indent="-342900">
              <a:buFont typeface="Times New Roman" panose="02020603050405020304" pitchFamily="18" charset="0"/>
              <a:buChar char="→"/>
            </a:pPr>
            <a:r>
              <a:rPr lang="ru-RU" sz="1900" dirty="0" smtClean="0">
                <a:latin typeface="Cambria" panose="02040503050406030204" pitchFamily="18" charset="0"/>
              </a:rPr>
              <a:t>Совет при Минфине России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b="1" u="sng" dirty="0" smtClean="0">
                <a:latin typeface="Cambria" panose="02040503050406030204" pitchFamily="18" charset="0"/>
              </a:rPr>
              <a:t>Экспертиза проекта</a:t>
            </a:r>
          </a:p>
          <a:p>
            <a:pPr marL="800100" lvl="1" indent="-342900">
              <a:buFont typeface="Times New Roman" panose="02020603050405020304" pitchFamily="18" charset="0"/>
              <a:buChar char="→"/>
            </a:pPr>
            <a:r>
              <a:rPr lang="ru-RU" sz="1900" dirty="0" smtClean="0">
                <a:latin typeface="Cambria" panose="02040503050406030204" pitchFamily="18" charset="0"/>
              </a:rPr>
              <a:t>Совет при Минфине России (Банк России, Минфин России, профессиональное сообщество, некоммерческие негосударственные регуляторы, Органы государственного контроля)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b="1" u="sng" dirty="0" smtClean="0">
                <a:latin typeface="Cambria" panose="02040503050406030204" pitchFamily="18" charset="0"/>
              </a:rPr>
              <a:t>Принятие  стандартов </a:t>
            </a:r>
            <a:r>
              <a:rPr lang="ru-RU" sz="1900" dirty="0" smtClean="0">
                <a:latin typeface="Cambria" panose="02040503050406030204" pitchFamily="18" charset="0"/>
              </a:rPr>
              <a:t> за 1,5 года до вступления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b="1" u="sng" dirty="0" smtClean="0">
                <a:latin typeface="Cambria" panose="02040503050406030204" pitchFamily="18" charset="0"/>
              </a:rPr>
              <a:t>Методические рекомендации</a:t>
            </a:r>
            <a:r>
              <a:rPr lang="ru-RU" sz="1900" dirty="0" smtClean="0">
                <a:latin typeface="Cambria" panose="02040503050406030204" pitchFamily="18" charset="0"/>
              </a:rPr>
              <a:t> за год до первого  применения </a:t>
            </a:r>
          </a:p>
          <a:p>
            <a:pPr marL="742950" lvl="1" indent="-285750">
              <a:buFont typeface="Times New Roman" panose="02020603050405020304" pitchFamily="18" charset="0"/>
              <a:buChar char="→"/>
            </a:pPr>
            <a:r>
              <a:rPr lang="ru-RU" sz="1900" dirty="0" smtClean="0">
                <a:latin typeface="Cambria" panose="02040503050406030204" pitchFamily="18" charset="0"/>
              </a:rPr>
              <a:t>Региональные совещания (2019 год более 1500 человек)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900" b="1" u="sng" dirty="0" smtClean="0">
                <a:latin typeface="Cambria" panose="02040503050406030204" pitchFamily="18" charset="0"/>
              </a:rPr>
              <a:t>Методическое сопровождение первого применения </a:t>
            </a:r>
            <a:r>
              <a:rPr lang="ru-RU" sz="1900" dirty="0" smtClean="0">
                <a:latin typeface="Cambria" panose="02040503050406030204" pitchFamily="18" charset="0"/>
              </a:rPr>
              <a:t>(год первого применения) </a:t>
            </a:r>
          </a:p>
          <a:p>
            <a:pPr marL="742950" lvl="1" indent="-285750">
              <a:buFont typeface="Times New Roman" panose="02020603050405020304" pitchFamily="18" charset="0"/>
              <a:buChar char="→"/>
            </a:pPr>
            <a:r>
              <a:rPr lang="ru-RU" sz="1900" dirty="0" smtClean="0">
                <a:latin typeface="Cambria" panose="02040503050406030204" pitchFamily="18" charset="0"/>
              </a:rPr>
              <a:t>Минфин России + Негосударственный  регулятор (общественное объединение представителей  профессии)  «Союз развития государственных финансов»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9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612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149797"/>
            <a:ext cx="6480720" cy="119097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нормативного </a:t>
            </a: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регулирования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76" y="2251158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813068" y="1481717"/>
            <a:ext cx="678048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200" b="1" dirty="0">
                <a:latin typeface="Cambria" pitchFamily="18" charset="0"/>
              </a:rPr>
              <a:t>Этапы развития бухгалтерского учета в </a:t>
            </a:r>
            <a:r>
              <a:rPr lang="ru-RU" altLang="ru-RU" sz="2200" b="1" dirty="0" smtClean="0">
                <a:latin typeface="Cambria" pitchFamily="18" charset="0"/>
              </a:rPr>
              <a:t>бюджетной сфере</a:t>
            </a:r>
            <a:endParaRPr lang="ru-RU" altLang="ru-RU" sz="2200" b="1" dirty="0">
              <a:latin typeface="Cambria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971676" y="3331169"/>
            <a:ext cx="18485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Кассовый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метод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8241" y="3291668"/>
            <a:ext cx="213507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Внедрение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метода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начислений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28394" y="3331511"/>
            <a:ext cx="268214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Внедрение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национальных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latin typeface="Cambria" pitchFamily="18" charset="0"/>
              </a:rPr>
              <a:t>стандартов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03129" y="2408181"/>
            <a:ext cx="15888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2018</a:t>
            </a:r>
            <a:endParaRPr lang="ru-RU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71640" y="2408180"/>
            <a:ext cx="15888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2005</a:t>
            </a:r>
            <a:endParaRPr lang="ru-RU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0252" y="2408180"/>
            <a:ext cx="101181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…..</a:t>
            </a:r>
            <a:endParaRPr lang="ru-RU" sz="540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cs typeface="Arial" panose="020B0604020202020204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565797" y="2686645"/>
            <a:ext cx="502444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186362" y="2686645"/>
            <a:ext cx="502444" cy="366713"/>
          </a:xfrm>
          <a:prstGeom prst="rightArrow">
            <a:avLst/>
          </a:prstGeom>
          <a:solidFill>
            <a:schemeClr val="bg1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971676" y="4823419"/>
            <a:ext cx="17812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Информация </a:t>
            </a:r>
            <a:r>
              <a:rPr lang="ru-RU" altLang="ru-RU" sz="1800" b="1" dirty="0">
                <a:latin typeface="Cambria" pitchFamily="18" charset="0"/>
              </a:rPr>
              <a:t>о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itchFamily="18" charset="0"/>
              </a:rPr>
              <a:t>кассовом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исполнении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бюджета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3131840" y="4823419"/>
            <a:ext cx="249331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Информация </a:t>
            </a:r>
            <a:r>
              <a:rPr lang="ru-RU" altLang="ru-RU" sz="1800" b="1" dirty="0">
                <a:latin typeface="Cambria" pitchFamily="18" charset="0"/>
              </a:rPr>
              <a:t>об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itchFamily="18" charset="0"/>
              </a:rPr>
              <a:t>активах и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itchFamily="18" charset="0"/>
              </a:rPr>
              <a:t>обязательствах</a:t>
            </a:r>
            <a:r>
              <a:rPr lang="ru-RU" altLang="ru-RU" sz="1800" dirty="0">
                <a:latin typeface="Cambria" pitchFamily="18" charset="0"/>
              </a:rPr>
              <a:t>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а также операциях их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изменяющих</a:t>
            </a: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5868144" y="4823420"/>
            <a:ext cx="293657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itchFamily="18" charset="0"/>
              </a:rPr>
              <a:t>Определение</a:t>
            </a:r>
            <a:r>
              <a:rPr lang="ru-RU" altLang="ru-RU" sz="1800" dirty="0">
                <a:latin typeface="Cambria" pitchFamily="18" charset="0"/>
              </a:rPr>
              <a:t> концепций,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latin typeface="Cambria" pitchFamily="18" charset="0"/>
              </a:rPr>
              <a:t>сближение</a:t>
            </a:r>
            <a:r>
              <a:rPr lang="ru-RU" altLang="ru-RU" sz="1800" dirty="0">
                <a:latin typeface="Cambria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национальной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методологии с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международной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2565797" y="5191720"/>
            <a:ext cx="502444" cy="366713"/>
          </a:xfrm>
          <a:prstGeom prst="rightArrow">
            <a:avLst/>
          </a:prstGeom>
          <a:solidFill>
            <a:schemeClr val="bg1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5186362" y="5191720"/>
            <a:ext cx="502444" cy="366713"/>
          </a:xfrm>
          <a:prstGeom prst="rightArrow">
            <a:avLst/>
          </a:prstGeom>
          <a:solidFill>
            <a:schemeClr val="bg1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5184874" y="5191718"/>
            <a:ext cx="502444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186362" y="2686645"/>
            <a:ext cx="502444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2565612" y="5191719"/>
            <a:ext cx="502444" cy="366713"/>
          </a:xfrm>
          <a:prstGeom prst="rightArrow">
            <a:avLst/>
          </a:prstGeom>
          <a:solidFill>
            <a:srgbClr val="008000"/>
          </a:solidFill>
          <a:ln>
            <a:solidFill>
              <a:srgbClr val="004821">
                <a:alpha val="6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Номер слайда 2"/>
          <p:cNvSpPr txBox="1">
            <a:spLocks/>
          </p:cNvSpPr>
          <p:nvPr/>
        </p:nvSpPr>
        <p:spPr>
          <a:xfrm>
            <a:off x="8545363" y="6307071"/>
            <a:ext cx="40620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pic>
        <p:nvPicPr>
          <p:cNvPr id="26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76" y="1481717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93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010679"/>
              </p:ext>
            </p:extLst>
          </p:nvPr>
        </p:nvGraphicFramePr>
        <p:xfrm>
          <a:off x="287959" y="2462267"/>
          <a:ext cx="8568000" cy="31547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31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09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271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№ п/п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Наименование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Срок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введения в действие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>
                    <a:solidFill>
                      <a:srgbClr val="247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1.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Концептуальные основы бухгалтерского учета и отчетности организаций государственного сектора***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01.01.2018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Основные средства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01.01.2018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3.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Аренда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01.01.2018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4.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Обесценение активов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01.01.2018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5.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Представление бухгалтерской (финансовой) отчетности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01.01.2018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3" marB="34293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1758553" y="1056768"/>
            <a:ext cx="6468144" cy="57606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Стандарты бухгалтерского учета государственных финансов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2893358" y="5877272"/>
            <a:ext cx="28880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Cambria" panose="02040503050406030204" pitchFamily="18" charset="0"/>
              </a:rPr>
              <a:t>*** - не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предусмотрен </a:t>
            </a:r>
            <a:r>
              <a:rPr lang="en-US" altLang="ru-RU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IPSAS</a:t>
            </a:r>
            <a:endParaRPr lang="ru-RU" altLang="ru-RU" sz="16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30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95736" y="149797"/>
            <a:ext cx="6480720" cy="68691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rPr>
              <a:t>Планы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27046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778892"/>
              </p:ext>
            </p:extLst>
          </p:nvPr>
        </p:nvGraphicFramePr>
        <p:xfrm>
          <a:off x="287524" y="1939089"/>
          <a:ext cx="8568953" cy="459813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92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2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3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№ п/п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Наименование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Срок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введения в действие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Cambria" panose="02040503050406030204" pitchFamily="18" charset="0"/>
                        </a:rPr>
                        <a:t>6.</a:t>
                      </a:r>
                      <a:endParaRPr lang="ru-RU" sz="1800" i="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r>
                        <a:rPr lang="ru-RU" sz="1800" i="0" dirty="0" smtClean="0">
                          <a:latin typeface="Cambria" panose="02040503050406030204" pitchFamily="18" charset="0"/>
                        </a:rPr>
                        <a:t>Учетная политика, оценочные значения и ошибки</a:t>
                      </a:r>
                      <a:endParaRPr lang="ru-RU" sz="1800" i="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01.01.2019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8" marB="34298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Cambria" panose="02040503050406030204" pitchFamily="18" charset="0"/>
                        </a:rPr>
                        <a:t>7.</a:t>
                      </a:r>
                      <a:endParaRPr lang="ru-RU" sz="1800" i="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События после отчетной даты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01.01.2019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8" marB="34298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Cambria" panose="02040503050406030204" pitchFamily="18" charset="0"/>
                        </a:rPr>
                        <a:t>8.</a:t>
                      </a:r>
                      <a:endParaRPr lang="ru-RU" sz="1800" i="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Отчет о движении денежных средств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01.01.2019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8" marB="34298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9.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Доходы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01.01.2019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8" marB="34298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10.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Влияние изменений курсов иностранных валют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8" marB="3429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01.01.2019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11.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Бюджетная информация в бухгалтерской (финансовой) отчетности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01.01.2020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12.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Запасы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01.01.2020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13.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Резервы. Раскрытие информации об условных обязательствах и условных активах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01.01.2020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6" marB="34296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14.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Концессионные соглашения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01.01.2020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15.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Долгосрочные договоры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01.01.2020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4" marB="34294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58553" y="1056768"/>
            <a:ext cx="6468144" cy="57606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Стандарты бухгалтерского учета государственных финансов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31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195736" y="149797"/>
            <a:ext cx="6480720" cy="68691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rPr>
              <a:t>Планы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20991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266006"/>
              </p:ext>
            </p:extLst>
          </p:nvPr>
        </p:nvGraphicFramePr>
        <p:xfrm>
          <a:off x="287524" y="1939089"/>
          <a:ext cx="8568953" cy="42519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92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2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№ п/п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Наименование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Срок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введения в действие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16.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6" marB="34296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Непроизведенные активы***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01.01.2021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i="0" dirty="0" smtClean="0">
                          <a:latin typeface="Cambria" panose="02040503050406030204" pitchFamily="18" charset="0"/>
                        </a:rPr>
                        <a:t>17.</a:t>
                      </a:r>
                      <a:endParaRPr lang="ru-RU" sz="1800" i="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Информация о связанных сторонах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01.01.2021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18.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Совместная деятельность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01.01.2021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19.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Нематериальные активы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01.01.2021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4" marB="34294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20.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Выплаты персоналу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4" marB="3429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01.01.2021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4" marB="34294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21.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Затраты по заимствованиям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01.01.2021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22.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Финансовые инструменты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01.01.2021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23.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Бухгалтерская (финансовая) отчетность с учетом инфляции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01.07.2022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24.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Консолидированная бухгалтерская (финансовая) отчетность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01.01.2022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extLst>
                  <a:ext uri="{0D108BD9-81ED-4DB2-BD59-A6C34878D82A}">
                    <a16:rowId xmlns:a16="http://schemas.microsoft.com/office/drawing/2014/main" xmlns="" val="3465444614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58553" y="1056768"/>
            <a:ext cx="6468144" cy="57606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Стандарты бухгалтерского учета государственных финансов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893361" y="6501378"/>
            <a:ext cx="28880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Cambria" panose="02040503050406030204" pitchFamily="18" charset="0"/>
              </a:rPr>
              <a:t>*** - не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предусмотрен </a:t>
            </a:r>
            <a:r>
              <a:rPr lang="en-US" altLang="ru-RU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IPSAS</a:t>
            </a:r>
            <a:endParaRPr lang="ru-RU" altLang="ru-RU" sz="16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32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95736" y="149797"/>
            <a:ext cx="6480720" cy="68691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rPr>
              <a:t>Планы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359213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662389"/>
              </p:ext>
            </p:extLst>
          </p:nvPr>
        </p:nvGraphicFramePr>
        <p:xfrm>
          <a:off x="287524" y="1939089"/>
          <a:ext cx="8568953" cy="411796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6924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2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2036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№ п/п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Наименование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Срок</a:t>
                      </a:r>
                      <a:r>
                        <a:rPr lang="ru-RU" sz="1800" baseline="0" dirty="0" smtClean="0">
                          <a:latin typeface="Cambria" panose="02040503050406030204" pitchFamily="18" charset="0"/>
                        </a:rPr>
                        <a:t> введения в действие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8" marB="34298" anchor="ctr">
                    <a:solidFill>
                      <a:srgbClr val="2476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25.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Метод долевого участия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87" marB="3428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01.01.2022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87" marB="34287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26.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Подходы к формированию бухгалтерской (финансовой) отчетности сектора государственного управления и информации по статистике государственных финансов***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01.01.2022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27.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Биологические активы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01.01.2022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28.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Сведения о показателях бухгалтерской (финансовой) отчетности по сегментам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01.01.2022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29.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Государственная (муниципальная)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казна***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01.01.2022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30.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Отраслевые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стандарты по Программе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01.01.2022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extLst>
                  <a:ext uri="{0D108BD9-81ED-4DB2-BD59-A6C34878D82A}">
                    <a16:rowId xmlns:a16="http://schemas.microsoft.com/office/drawing/2014/main" xmlns="" val="1724724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31.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Отраслевые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стандарты по Программе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Cambria" panose="02040503050406030204" pitchFamily="18" charset="0"/>
                        <a:ea typeface="+mn-ea"/>
                        <a:cs typeface="+mn-cs"/>
                      </a:endParaRPr>
                    </a:p>
                  </a:txBody>
                  <a:tcPr marL="68578" marR="68578" marT="34292" marB="3429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anose="02040503050406030204" pitchFamily="18" charset="0"/>
                        </a:rPr>
                        <a:t>01.01.2023</a:t>
                      </a:r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marL="68578" marR="68578" marT="34292" marB="34292" anchor="ctr"/>
                </a:tc>
                <a:extLst>
                  <a:ext uri="{0D108BD9-81ED-4DB2-BD59-A6C34878D82A}">
                    <a16:rowId xmlns:a16="http://schemas.microsoft.com/office/drawing/2014/main" xmlns="" val="133820857"/>
                  </a:ext>
                </a:extLst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1758553" y="1056768"/>
            <a:ext cx="6468144" cy="57606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Стандарты бухгалтерского учета государственных финансов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43608" y="1772816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55366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2893361" y="6094809"/>
            <a:ext cx="28880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i="1" dirty="0">
                <a:solidFill>
                  <a:srgbClr val="000000"/>
                </a:solidFill>
                <a:latin typeface="Cambria" panose="02040503050406030204" pitchFamily="18" charset="0"/>
              </a:rPr>
              <a:t>*** - не </a:t>
            </a:r>
            <a:r>
              <a:rPr lang="ru-RU" altLang="ru-RU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предусмотрен </a:t>
            </a:r>
            <a:r>
              <a:rPr lang="en-US" altLang="ru-RU" sz="16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IPSAS</a:t>
            </a:r>
            <a:endParaRPr lang="ru-RU" altLang="ru-RU" sz="16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33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195736" y="149797"/>
            <a:ext cx="6480720" cy="68691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rPr>
              <a:t>Планы и перспективы</a:t>
            </a:r>
          </a:p>
        </p:txBody>
      </p:sp>
    </p:spTree>
    <p:extLst>
      <p:ext uri="{BB962C8B-B14F-4D97-AF65-F5344CB8AC3E}">
        <p14:creationId xmlns:p14="http://schemas.microsoft.com/office/powerpoint/2010/main" val="333456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 flipH="1">
            <a:off x="1638533" y="3465080"/>
            <a:ext cx="7067659" cy="773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>
            <a:off x="1638533" y="3211325"/>
            <a:ext cx="7067659" cy="1044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381734" y="2612263"/>
            <a:ext cx="0" cy="147642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1567799" y="2774709"/>
            <a:ext cx="7058136" cy="6964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 flipH="1">
            <a:off x="1527318" y="2334556"/>
            <a:ext cx="7093514" cy="153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1685141" y="3500955"/>
            <a:ext cx="7058480" cy="690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549765" y="1977544"/>
            <a:ext cx="18034" cy="2357488"/>
          </a:xfrm>
          <a:prstGeom prst="line">
            <a:avLst/>
          </a:prstGeom>
          <a:ln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08914" y="4088692"/>
            <a:ext cx="749713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09632" y="3560650"/>
            <a:ext cx="7741" cy="5280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80" idx="0"/>
          </p:cNvCxnSpPr>
          <p:nvPr/>
        </p:nvCxnSpPr>
        <p:spPr>
          <a:xfrm>
            <a:off x="3727299" y="3288645"/>
            <a:ext cx="0" cy="80976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966177" y="3002282"/>
            <a:ext cx="2" cy="105944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TextBox 39"/>
          <p:cNvSpPr txBox="1">
            <a:spLocks noChangeArrowheads="1"/>
          </p:cNvSpPr>
          <p:nvPr/>
        </p:nvSpPr>
        <p:spPr bwMode="auto">
          <a:xfrm>
            <a:off x="8508644" y="4181143"/>
            <a:ext cx="4678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Cambria" panose="02040503050406030204" pitchFamily="18" charset="0"/>
              </a:rPr>
              <a:t>Год</a:t>
            </a:r>
            <a:endParaRPr lang="ru-RU" altLang="ru-RU" sz="1400" b="1" dirty="0">
              <a:latin typeface="Cambria" panose="02040503050406030204" pitchFamily="18" charset="0"/>
            </a:endParaRPr>
          </a:p>
        </p:txBody>
      </p:sp>
      <p:sp>
        <p:nvSpPr>
          <p:cNvPr id="17424" name="TextBox 41"/>
          <p:cNvSpPr txBox="1">
            <a:spLocks noChangeArrowheads="1"/>
          </p:cNvSpPr>
          <p:nvPr/>
        </p:nvSpPr>
        <p:spPr bwMode="auto">
          <a:xfrm>
            <a:off x="91978" y="2331105"/>
            <a:ext cx="147582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Cambria" panose="02040503050406030204" pitchFamily="18" charset="0"/>
              </a:rPr>
              <a:t>Количество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Cambria" panose="02040503050406030204" pitchFamily="18" charset="0"/>
              </a:rPr>
              <a:t>национальных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latin typeface="Cambria" panose="02040503050406030204" pitchFamily="18" charset="0"/>
              </a:rPr>
              <a:t>стандартов</a:t>
            </a:r>
            <a:endParaRPr lang="ru-RU" altLang="ru-RU" sz="1400" b="1" dirty="0">
              <a:latin typeface="Cambria" panose="02040503050406030204" pitchFamily="18" charset="0"/>
            </a:endParaRPr>
          </a:p>
        </p:txBody>
      </p:sp>
      <p:sp>
        <p:nvSpPr>
          <p:cNvPr id="26" name="Прямоугольник 4"/>
          <p:cNvSpPr>
            <a:spLocks noChangeArrowheads="1"/>
          </p:cNvSpPr>
          <p:nvPr/>
        </p:nvSpPr>
        <p:spPr bwMode="auto">
          <a:xfrm>
            <a:off x="1669365" y="862782"/>
            <a:ext cx="67708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mbria" pitchFamily="18" charset="0"/>
              </a:rPr>
              <a:t>Стандарты вводятся в </a:t>
            </a:r>
            <a:r>
              <a:rPr lang="ru-RU" altLang="ru-RU" sz="2400" b="1" dirty="0" smtClean="0">
                <a:latin typeface="Cambria" pitchFamily="18" charset="0"/>
              </a:rPr>
              <a:t>российскую практику поэтапно</a:t>
            </a:r>
            <a:endParaRPr lang="ru-RU" altLang="ru-RU" sz="2400" b="1" dirty="0">
              <a:latin typeface="Cambria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57187" y="1681227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2052529" y="4150366"/>
            <a:ext cx="729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2018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3352638" y="4150366"/>
            <a:ext cx="729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2019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39" name="TextBox 39"/>
          <p:cNvSpPr txBox="1">
            <a:spLocks noChangeArrowheads="1"/>
          </p:cNvSpPr>
          <p:nvPr/>
        </p:nvSpPr>
        <p:spPr bwMode="auto">
          <a:xfrm>
            <a:off x="4625146" y="4150366"/>
            <a:ext cx="729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2020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914299" y="2198336"/>
            <a:ext cx="0" cy="195203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39"/>
          <p:cNvSpPr txBox="1">
            <a:spLocks noChangeArrowheads="1"/>
          </p:cNvSpPr>
          <p:nvPr/>
        </p:nvSpPr>
        <p:spPr bwMode="auto">
          <a:xfrm>
            <a:off x="6148178" y="4150366"/>
            <a:ext cx="729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2021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47" name="TextBox 39"/>
          <p:cNvSpPr txBox="1">
            <a:spLocks noChangeArrowheads="1"/>
          </p:cNvSpPr>
          <p:nvPr/>
        </p:nvSpPr>
        <p:spPr bwMode="auto">
          <a:xfrm>
            <a:off x="7671210" y="4150366"/>
            <a:ext cx="729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2022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56" name="Полилиния 55"/>
          <p:cNvSpPr/>
          <p:nvPr/>
        </p:nvSpPr>
        <p:spPr>
          <a:xfrm flipV="1">
            <a:off x="2307056" y="3302394"/>
            <a:ext cx="1420243" cy="325371"/>
          </a:xfrm>
          <a:custGeom>
            <a:avLst/>
            <a:gdLst>
              <a:gd name="connsiteX0" fmla="*/ 0 w 5598543"/>
              <a:gd name="connsiteY0" fmla="*/ 0 h 2294627"/>
              <a:gd name="connsiteX1" fmla="*/ 5598543 w 5598543"/>
              <a:gd name="connsiteY1" fmla="*/ 2294627 h 22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543" h="2294627">
                <a:moveTo>
                  <a:pt x="0" y="0"/>
                </a:moveTo>
                <a:lnTo>
                  <a:pt x="5598543" y="2294627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anose="02040503050406030204" pitchFamily="18" charset="0"/>
            </a:endParaRPr>
          </a:p>
        </p:txBody>
      </p:sp>
      <p:sp>
        <p:nvSpPr>
          <p:cNvPr id="75" name="TextBox 39"/>
          <p:cNvSpPr txBox="1">
            <a:spLocks noChangeArrowheads="1"/>
          </p:cNvSpPr>
          <p:nvPr/>
        </p:nvSpPr>
        <p:spPr bwMode="auto">
          <a:xfrm>
            <a:off x="2942154" y="3499262"/>
            <a:ext cx="457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+5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76" name="Полилиния 75"/>
          <p:cNvSpPr/>
          <p:nvPr/>
        </p:nvSpPr>
        <p:spPr>
          <a:xfrm flipV="1">
            <a:off x="4999803" y="2583479"/>
            <a:ext cx="1438707" cy="464951"/>
          </a:xfrm>
          <a:custGeom>
            <a:avLst/>
            <a:gdLst>
              <a:gd name="connsiteX0" fmla="*/ 0 w 5598543"/>
              <a:gd name="connsiteY0" fmla="*/ 0 h 2294627"/>
              <a:gd name="connsiteX1" fmla="*/ 5598543 w 5598543"/>
              <a:gd name="connsiteY1" fmla="*/ 2294627 h 22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543" h="2294627">
                <a:moveTo>
                  <a:pt x="0" y="0"/>
                </a:moveTo>
                <a:lnTo>
                  <a:pt x="5598543" y="2294627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anose="02040503050406030204" pitchFamily="18" charset="0"/>
            </a:endParaRPr>
          </a:p>
        </p:txBody>
      </p:sp>
      <p:sp>
        <p:nvSpPr>
          <p:cNvPr id="77" name="TextBox 39"/>
          <p:cNvSpPr txBox="1">
            <a:spLocks noChangeArrowheads="1"/>
          </p:cNvSpPr>
          <p:nvPr/>
        </p:nvSpPr>
        <p:spPr bwMode="auto">
          <a:xfrm>
            <a:off x="3939998" y="3162675"/>
            <a:ext cx="457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+5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94" name="TextBox 39"/>
          <p:cNvSpPr txBox="1">
            <a:spLocks noChangeArrowheads="1"/>
          </p:cNvSpPr>
          <p:nvPr/>
        </p:nvSpPr>
        <p:spPr bwMode="auto">
          <a:xfrm>
            <a:off x="5130491" y="2461044"/>
            <a:ext cx="457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+5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sp>
        <p:nvSpPr>
          <p:cNvPr id="80" name="Полилиния 79"/>
          <p:cNvSpPr/>
          <p:nvPr/>
        </p:nvSpPr>
        <p:spPr>
          <a:xfrm flipV="1">
            <a:off x="3727299" y="3045475"/>
            <a:ext cx="1272502" cy="243170"/>
          </a:xfrm>
          <a:custGeom>
            <a:avLst/>
            <a:gdLst>
              <a:gd name="connsiteX0" fmla="*/ 0 w 5598543"/>
              <a:gd name="connsiteY0" fmla="*/ 0 h 2294627"/>
              <a:gd name="connsiteX1" fmla="*/ 5598543 w 5598543"/>
              <a:gd name="connsiteY1" fmla="*/ 2294627 h 2294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598543" h="2294627">
                <a:moveTo>
                  <a:pt x="0" y="0"/>
                </a:moveTo>
                <a:lnTo>
                  <a:pt x="5598543" y="2294627"/>
                </a:ln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Cambria" panose="02040503050406030204" pitchFamily="18" charset="0"/>
            </a:endParaRPr>
          </a:p>
        </p:txBody>
      </p:sp>
      <p:sp>
        <p:nvSpPr>
          <p:cNvPr id="103" name="TextBox 39"/>
          <p:cNvSpPr txBox="1">
            <a:spLocks noChangeArrowheads="1"/>
          </p:cNvSpPr>
          <p:nvPr/>
        </p:nvSpPr>
        <p:spPr bwMode="auto">
          <a:xfrm>
            <a:off x="6649277" y="1960056"/>
            <a:ext cx="457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+</a:t>
            </a:r>
            <a:r>
              <a:rPr lang="en-US" altLang="ru-RU" sz="1800" b="1" dirty="0" smtClean="0">
                <a:latin typeface="Cambria" panose="02040503050406030204" pitchFamily="18" charset="0"/>
              </a:rPr>
              <a:t>7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 flipH="1">
            <a:off x="1549768" y="2117847"/>
            <a:ext cx="7076168" cy="911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39"/>
          <p:cNvSpPr txBox="1">
            <a:spLocks noChangeArrowheads="1"/>
          </p:cNvSpPr>
          <p:nvPr/>
        </p:nvSpPr>
        <p:spPr bwMode="auto">
          <a:xfrm>
            <a:off x="7983029" y="1652567"/>
            <a:ext cx="457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latin typeface="Cambria" panose="02040503050406030204" pitchFamily="18" charset="0"/>
              </a:rPr>
              <a:t>+</a:t>
            </a:r>
            <a:r>
              <a:rPr lang="en-US" altLang="ru-RU" sz="1800" b="1" dirty="0" smtClean="0">
                <a:latin typeface="Cambria" panose="02040503050406030204" pitchFamily="18" charset="0"/>
              </a:rPr>
              <a:t>7</a:t>
            </a:r>
            <a:endParaRPr lang="ru-RU" altLang="ru-RU" sz="1800" b="1" dirty="0">
              <a:latin typeface="Cambria" panose="02040503050406030204" pitchFamily="18" charset="0"/>
            </a:endParaRPr>
          </a:p>
        </p:txBody>
      </p:sp>
      <p:cxnSp>
        <p:nvCxnSpPr>
          <p:cNvPr id="118" name="Прямая соединительная линия 117"/>
          <p:cNvCxnSpPr/>
          <p:nvPr/>
        </p:nvCxnSpPr>
        <p:spPr>
          <a:xfrm flipH="1">
            <a:off x="8620832" y="1943007"/>
            <a:ext cx="18965" cy="21554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 flipV="1">
            <a:off x="6424891" y="1911861"/>
            <a:ext cx="2252701" cy="671618"/>
          </a:xfrm>
          <a:prstGeom prst="straightConnector1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0" name="Заголовок 1"/>
          <p:cNvSpPr txBox="1">
            <a:spLocks/>
          </p:cNvSpPr>
          <p:nvPr/>
        </p:nvSpPr>
        <p:spPr>
          <a:xfrm>
            <a:off x="2195736" y="149797"/>
            <a:ext cx="6480720" cy="68691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rPr>
              <a:t>Планы и перспективы</a:t>
            </a:r>
          </a:p>
        </p:txBody>
      </p:sp>
      <p:pic>
        <p:nvPicPr>
          <p:cNvPr id="4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87" y="918711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977167" y="1872891"/>
            <a:ext cx="550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latin typeface="Cambria" panose="02040503050406030204" pitchFamily="18" charset="0"/>
              </a:rPr>
              <a:t>29</a:t>
            </a:r>
            <a:endParaRPr lang="ru-RU" altLang="ru-RU" sz="2400" b="1" dirty="0">
              <a:latin typeface="Cambria" panose="02040503050406030204" pitchFamily="18" charset="0"/>
            </a:endParaRPr>
          </a:p>
        </p:txBody>
      </p:sp>
      <p:sp>
        <p:nvSpPr>
          <p:cNvPr id="53" name="Номер слайда 2"/>
          <p:cNvSpPr txBox="1">
            <a:spLocks/>
          </p:cNvSpPr>
          <p:nvPr/>
        </p:nvSpPr>
        <p:spPr>
          <a:xfrm>
            <a:off x="8492046" y="5891572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34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268" y="4658218"/>
            <a:ext cx="205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mbria" panose="02040503050406030204" pitchFamily="18" charset="0"/>
              </a:rPr>
              <a:t>Первые результаты*</a:t>
            </a:r>
          </a:p>
          <a:p>
            <a:r>
              <a:rPr lang="ru-RU" sz="1600" b="1" dirty="0" smtClean="0">
                <a:latin typeface="Cambria" panose="02040503050406030204" pitchFamily="18" charset="0"/>
              </a:rPr>
              <a:t>данные для анализа</a:t>
            </a:r>
            <a:endParaRPr lang="ru-RU" sz="1600" b="1" dirty="0">
              <a:latin typeface="Cambria" panose="020405030504060302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175223"/>
              </p:ext>
            </p:extLst>
          </p:nvPr>
        </p:nvGraphicFramePr>
        <p:xfrm>
          <a:off x="2418000" y="4673166"/>
          <a:ext cx="6022205" cy="176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7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53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793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ru-RU" dirty="0"/>
                    </a:p>
                  </a:txBody>
                  <a:tcP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активов от аренды отражено в балансе</a:t>
                      </a:r>
                      <a:endParaRPr lang="ru-RU" sz="1800" b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932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36%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Cambria" panose="02040503050406030204" pitchFamily="18" charset="0"/>
                        </a:rPr>
                        <a:t>Финансовых</a:t>
                      </a:r>
                      <a:r>
                        <a:rPr lang="ru-RU" sz="1800" b="0" baseline="0" dirty="0" smtClean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800" b="0" dirty="0" smtClean="0">
                          <a:latin typeface="Cambria" panose="02040503050406030204" pitchFamily="18" charset="0"/>
                        </a:rPr>
                        <a:t>активов </a:t>
                      </a:r>
                      <a:r>
                        <a:rPr lang="ru-RU" sz="1800" b="0" dirty="0" smtClean="0">
                          <a:latin typeface="Cambria" panose="02040503050406030204" pitchFamily="18" charset="0"/>
                        </a:rPr>
                        <a:t>РФ являются</a:t>
                      </a:r>
                      <a:r>
                        <a:rPr lang="ru-RU" sz="1800" b="0" baseline="0" dirty="0" smtClean="0">
                          <a:latin typeface="Cambria" panose="02040503050406030204" pitchFamily="18" charset="0"/>
                        </a:rPr>
                        <a:t> долгосрочными</a:t>
                      </a:r>
                      <a:endParaRPr lang="ru-RU" sz="1800" b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5510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&lt;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0,001%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476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Cambria" panose="02040503050406030204" pitchFamily="18" charset="0"/>
                        </a:rPr>
                        <a:t>уменьшение стоимости</a:t>
                      </a:r>
                      <a:r>
                        <a:rPr lang="ru-RU" sz="1800" b="0" baseline="0" dirty="0" smtClean="0">
                          <a:latin typeface="Cambria" panose="02040503050406030204" pitchFamily="18" charset="0"/>
                        </a:rPr>
                        <a:t> средств по  обесценению</a:t>
                      </a:r>
                      <a:endParaRPr lang="ru-RU" sz="1800" b="0" dirty="0">
                        <a:latin typeface="Cambria" panose="020405030504060302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40452" y="6470394"/>
            <a:ext cx="57157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ambria" panose="02040503050406030204" pitchFamily="18" charset="0"/>
              </a:rPr>
              <a:t>* По данным Баланса исполнения консолидированного бюджета РФ</a:t>
            </a:r>
            <a:endParaRPr lang="ru-RU" sz="1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7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13" y="1124744"/>
            <a:ext cx="7254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971600" y="1899444"/>
            <a:ext cx="705643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470" name="Прямоугольник 4"/>
          <p:cNvSpPr>
            <a:spLocks noChangeArrowheads="1"/>
          </p:cNvSpPr>
          <p:nvPr/>
        </p:nvSpPr>
        <p:spPr bwMode="auto">
          <a:xfrm>
            <a:off x="1895525" y="1405732"/>
            <a:ext cx="67802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200" b="1" dirty="0">
                <a:latin typeface="Cambria" panose="02040503050406030204" pitchFamily="18" charset="0"/>
              </a:rPr>
              <a:t>Планы и перспективы</a:t>
            </a:r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35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971550" y="2348880"/>
            <a:ext cx="7200404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Cambria" pitchFamily="18" charset="0"/>
              </a:rPr>
              <a:t>Работа над </a:t>
            </a:r>
            <a:r>
              <a:rPr lang="ru-RU" altLang="ru-RU" sz="2400" dirty="0" smtClean="0">
                <a:latin typeface="Cambria" pitchFamily="18" charset="0"/>
              </a:rPr>
              <a:t>национальными </a:t>
            </a:r>
            <a:r>
              <a:rPr lang="en-US" altLang="ru-RU" sz="2400" dirty="0" smtClean="0">
                <a:latin typeface="Cambria" pitchFamily="18" charset="0"/>
              </a:rPr>
              <a:t>(</a:t>
            </a:r>
            <a:r>
              <a:rPr lang="ru-RU" altLang="ru-RU" sz="2400" dirty="0">
                <a:latin typeface="Cambria" pitchFamily="18" charset="0"/>
              </a:rPr>
              <a:t>отраслевыми</a:t>
            </a:r>
            <a:r>
              <a:rPr lang="en-US" altLang="ru-RU" sz="2400" dirty="0">
                <a:latin typeface="Cambria" pitchFamily="18" charset="0"/>
              </a:rPr>
              <a:t>)</a:t>
            </a:r>
            <a:r>
              <a:rPr lang="ru-RU" altLang="ru-RU" sz="2400" dirty="0" smtClean="0">
                <a:latin typeface="Cambria" pitchFamily="18" charset="0"/>
              </a:rPr>
              <a:t> стандартами;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400" dirty="0" smtClean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 smtClean="0">
                <a:latin typeface="Cambria" pitchFamily="18" charset="0"/>
              </a:rPr>
              <a:t>Развитие методологии статистики госфинансов;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4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Cambria" pitchFamily="18" charset="0"/>
              </a:rPr>
              <a:t> Развитие бюджетной </a:t>
            </a:r>
            <a:r>
              <a:rPr lang="ru-RU" altLang="ru-RU" sz="2400" dirty="0" smtClean="0">
                <a:latin typeface="Cambria" pitchFamily="18" charset="0"/>
              </a:rPr>
              <a:t>классификации;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ru-RU" altLang="ru-RU" sz="2400" dirty="0">
              <a:latin typeface="Cambria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ru-RU" altLang="ru-RU" sz="2400" dirty="0">
                <a:latin typeface="Cambria" pitchFamily="18" charset="0"/>
              </a:rPr>
              <a:t>Централизация в </a:t>
            </a:r>
            <a:r>
              <a:rPr lang="ru-RU" altLang="ru-RU" sz="2400" dirty="0" smtClean="0">
                <a:latin typeface="Cambria" pitchFamily="18" charset="0"/>
              </a:rPr>
              <a:t>центрах компетенции функций </a:t>
            </a:r>
            <a:r>
              <a:rPr lang="ru-RU" altLang="ru-RU" sz="2400" dirty="0">
                <a:latin typeface="Cambria" pitchFamily="18" charset="0"/>
              </a:rPr>
              <a:t>по ведению </a:t>
            </a:r>
            <a:r>
              <a:rPr lang="ru-RU" altLang="ru-RU" sz="2400" dirty="0" smtClean="0">
                <a:latin typeface="Cambria" pitchFamily="18" charset="0"/>
              </a:rPr>
              <a:t>бюджетного </a:t>
            </a:r>
            <a:r>
              <a:rPr lang="ru-RU" altLang="ru-RU" sz="2400" dirty="0">
                <a:latin typeface="Cambria" pitchFamily="18" charset="0"/>
              </a:rPr>
              <a:t>учета и формированию </a:t>
            </a:r>
            <a:r>
              <a:rPr lang="ru-RU" altLang="ru-RU" sz="2400" dirty="0" smtClean="0">
                <a:latin typeface="Cambria" pitchFamily="18" charset="0"/>
              </a:rPr>
              <a:t>отчетности.</a:t>
            </a:r>
            <a:endParaRPr lang="ru-RU" altLang="ru-RU" sz="20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55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5678"/>
            <a:ext cx="9144000" cy="6853612"/>
          </a:xfrm>
          <a:prstGeom prst="rect">
            <a:avLst/>
          </a:prstGeom>
        </p:spPr>
      </p:pic>
      <p:sp>
        <p:nvSpPr>
          <p:cNvPr id="5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36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25452"/>
            <a:ext cx="7963344" cy="3916521"/>
          </a:xfrm>
          <a:prstGeom prst="rect">
            <a:avLst/>
          </a:prstGeom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Cambria" panose="02040503050406030204" pitchFamily="18" charset="0"/>
                <a:cs typeface="Arial" charset="0"/>
              </a:rPr>
              <a:t>Министерство финансов </a:t>
            </a:r>
            <a:endParaRPr lang="en-US" sz="2800" b="1" dirty="0" smtClean="0">
              <a:latin typeface="Cambria" panose="02040503050406030204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Cambria" panose="02040503050406030204" pitchFamily="18" charset="0"/>
                <a:cs typeface="Arial" charset="0"/>
              </a:rPr>
              <a:t>Российской Федерации</a:t>
            </a:r>
            <a:endParaRPr lang="en-US" sz="2800" b="1" dirty="0" smtClean="0">
              <a:latin typeface="Cambria" panose="02040503050406030204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Cambria" panose="02040503050406030204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anose="02040503050406030204" pitchFamily="18" charset="0"/>
                <a:cs typeface="Arial" charset="0"/>
              </a:rPr>
              <a:t>www.minfin.ru</a:t>
            </a:r>
            <a:endParaRPr lang="ru-RU" b="1" dirty="0">
              <a:latin typeface="Cambria" panose="02040503050406030204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>
              <a:latin typeface="Cambria" panose="02040503050406030204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Cambria" panose="02040503050406030204" pitchFamily="18" charset="0"/>
                <a:cs typeface="Arial" charset="0"/>
              </a:rPr>
              <a:t>Нормативные акты в области учета и отчетности сектора государственного управления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900" b="1" dirty="0">
              <a:latin typeface="Cambria" panose="02040503050406030204" pitchFamily="18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latin typeface="Cambria" panose="02040503050406030204" pitchFamily="18" charset="0"/>
                <a:cs typeface="Arial" charset="0"/>
              </a:rPr>
              <a:t>https://</a:t>
            </a:r>
            <a:r>
              <a:rPr lang="en-US" b="1" dirty="0" smtClean="0">
                <a:latin typeface="Cambria" panose="02040503050406030204" pitchFamily="18" charset="0"/>
                <a:cs typeface="Arial" charset="0"/>
              </a:rPr>
              <a:t>www.minfin.ru/ru/perfomance/budget/bu_gs/budgetaccounting</a:t>
            </a:r>
            <a:endParaRPr lang="ru-RU" b="1" dirty="0">
              <a:latin typeface="Cambria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2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 стрелкой 13"/>
          <p:cNvCxnSpPr>
            <a:stCxn id="8" idx="0"/>
          </p:cNvCxnSpPr>
          <p:nvPr/>
        </p:nvCxnSpPr>
        <p:spPr>
          <a:xfrm flipH="1" flipV="1">
            <a:off x="5364088" y="4653136"/>
            <a:ext cx="1512168" cy="792088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7" idx="0"/>
          </p:cNvCxnSpPr>
          <p:nvPr/>
        </p:nvCxnSpPr>
        <p:spPr>
          <a:xfrm flipV="1">
            <a:off x="2363241" y="4653136"/>
            <a:ext cx="1272655" cy="792088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" idx="2"/>
            <a:endCxn id="10" idx="0"/>
          </p:cNvCxnSpPr>
          <p:nvPr/>
        </p:nvCxnSpPr>
        <p:spPr>
          <a:xfrm>
            <a:off x="4535996" y="2420888"/>
            <a:ext cx="0" cy="648072"/>
          </a:xfrm>
          <a:prstGeom prst="straightConnector1">
            <a:avLst/>
          </a:prstGeom>
          <a:ln>
            <a:solidFill>
              <a:srgbClr val="008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149797"/>
            <a:ext cx="6480720" cy="90293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нормативного </a:t>
            </a: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регулирования </a:t>
            </a: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cs typeface="Arial" charset="0"/>
              </a:rPr>
              <a:t>(реформа 2005 г.)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5445224"/>
            <a:ext cx="3791394" cy="1008112"/>
          </a:xfrm>
          <a:prstGeom prst="roundRect">
            <a:avLst/>
          </a:prstGeom>
          <a:gradFill>
            <a:gsLst>
              <a:gs pos="100000">
                <a:srgbClr val="00863D">
                  <a:alpha val="7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prstClr val="white"/>
                </a:solidFill>
              </a:rPr>
              <a:t>Бюджетная классификация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80559" y="5445224"/>
            <a:ext cx="3791394" cy="1008112"/>
          </a:xfrm>
          <a:prstGeom prst="roundRect">
            <a:avLst/>
          </a:prstGeom>
          <a:gradFill>
            <a:gsLst>
              <a:gs pos="100000">
                <a:srgbClr val="00863D">
                  <a:alpha val="7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prstClr val="white"/>
                </a:solidFill>
              </a:rPr>
              <a:t>Инструкция по исполнению бюджета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83668" y="1596108"/>
            <a:ext cx="5904656" cy="824780"/>
          </a:xfrm>
          <a:prstGeom prst="roundRect">
            <a:avLst/>
          </a:prstGeom>
          <a:gradFill>
            <a:gsLst>
              <a:gs pos="100000">
                <a:srgbClr val="00863D">
                  <a:alpha val="7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solidFill>
                  <a:prstClr val="white"/>
                </a:solidFill>
              </a:rPr>
              <a:t>Инструкция по </a:t>
            </a:r>
            <a:r>
              <a:rPr lang="ru-RU" sz="2600" dirty="0" smtClean="0">
                <a:solidFill>
                  <a:prstClr val="white"/>
                </a:solidFill>
              </a:rPr>
              <a:t>учету </a:t>
            </a:r>
            <a:r>
              <a:rPr lang="ru-RU" sz="2600" dirty="0">
                <a:solidFill>
                  <a:prstClr val="white"/>
                </a:solidFill>
              </a:rPr>
              <a:t>в </a:t>
            </a:r>
            <a:r>
              <a:rPr lang="ru-RU" sz="2600" dirty="0" smtClean="0">
                <a:solidFill>
                  <a:prstClr val="white"/>
                </a:solidFill>
              </a:rPr>
              <a:t>организациях бюджетной сферы</a:t>
            </a:r>
            <a:endParaRPr lang="ru-RU" sz="2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83768" y="3068960"/>
            <a:ext cx="4104456" cy="1584176"/>
          </a:xfrm>
          <a:prstGeom prst="roundRect">
            <a:avLst/>
          </a:prstGeom>
          <a:gradFill>
            <a:gsLst>
              <a:gs pos="100000">
                <a:srgbClr val="00863D">
                  <a:alpha val="73000"/>
                </a:srgb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prstClr val="white"/>
                </a:solidFill>
              </a:rPr>
              <a:t>Единый план счетов </a:t>
            </a: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545363" y="6307071"/>
            <a:ext cx="40620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4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2116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149797"/>
            <a:ext cx="6480720" cy="1190971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Система нормативного </a:t>
            </a: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регулирования с 2018 года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279631" y="2016208"/>
            <a:ext cx="244823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Федеральный закон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«О бухгалтерском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учете»</a:t>
            </a:r>
          </a:p>
        </p:txBody>
      </p:sp>
      <p:sp>
        <p:nvSpPr>
          <p:cNvPr id="11" name="Прямоугольник 4"/>
          <p:cNvSpPr>
            <a:spLocks noChangeArrowheads="1"/>
          </p:cNvSpPr>
          <p:nvPr/>
        </p:nvSpPr>
        <p:spPr bwMode="auto">
          <a:xfrm>
            <a:off x="5703291" y="2228025"/>
            <a:ext cx="174304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Бюджетный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кодекс</a:t>
            </a:r>
            <a:endParaRPr lang="ru-RU" altLang="ru-RU" sz="2000" dirty="0">
              <a:latin typeface="Cambria" pitchFamily="18" charset="0"/>
            </a:endParaRPr>
          </a:p>
        </p:txBody>
      </p:sp>
      <p:sp>
        <p:nvSpPr>
          <p:cNvPr id="13" name="Прямоугольник 4"/>
          <p:cNvSpPr>
            <a:spLocks noChangeArrowheads="1"/>
          </p:cNvSpPr>
          <p:nvPr/>
        </p:nvSpPr>
        <p:spPr bwMode="auto">
          <a:xfrm>
            <a:off x="1279631" y="4294809"/>
            <a:ext cx="286207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Федеральные стандарты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бухгалтерского </a:t>
            </a:r>
            <a:r>
              <a:rPr lang="ru-RU" altLang="ru-RU" sz="2000" b="1" dirty="0" smtClean="0">
                <a:latin typeface="Cambria" pitchFamily="18" charset="0"/>
              </a:rPr>
              <a:t>учета</a:t>
            </a:r>
            <a:endParaRPr lang="ru-RU" altLang="ru-RU" sz="2000" b="1" dirty="0">
              <a:latin typeface="Cambria" pitchFamily="18" charset="0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5703291" y="4306641"/>
            <a:ext cx="321453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План счетов, бюджетная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классификация,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Cambria" pitchFamily="18" charset="0"/>
              </a:rPr>
              <a:t>отчетность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858826" y="3024906"/>
            <a:ext cx="290988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Прямоугольник 4"/>
          <p:cNvSpPr>
            <a:spLocks noChangeArrowheads="1"/>
          </p:cNvSpPr>
          <p:nvPr/>
        </p:nvSpPr>
        <p:spPr bwMode="auto">
          <a:xfrm>
            <a:off x="858826" y="3089994"/>
            <a:ext cx="31908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Основы бухгалтерского учета и отчетности в РФ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5198740" y="3001093"/>
            <a:ext cx="290869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4"/>
          <p:cNvSpPr>
            <a:spLocks noChangeArrowheads="1"/>
          </p:cNvSpPr>
          <p:nvPr/>
        </p:nvSpPr>
        <p:spPr bwMode="auto">
          <a:xfrm>
            <a:off x="5159101" y="3089994"/>
            <a:ext cx="31896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Основы бюджетных правоотношений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895735" y="5345831"/>
            <a:ext cx="290869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4"/>
          <p:cNvSpPr>
            <a:spLocks noChangeArrowheads="1"/>
          </p:cNvSpPr>
          <p:nvPr/>
        </p:nvSpPr>
        <p:spPr bwMode="auto">
          <a:xfrm>
            <a:off x="908311" y="5406156"/>
            <a:ext cx="31908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Cambria" pitchFamily="18" charset="0"/>
              </a:rPr>
              <a:t>Объекты учета, порядок оценки, признания и раскрытия информации.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5185642" y="5345831"/>
            <a:ext cx="2908697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5198739" y="5406156"/>
            <a:ext cx="31896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latin typeface="Cambria" pitchFamily="18" charset="0"/>
              </a:rPr>
              <a:t>«Механика» отражения операций и раскрытия их в отчетности</a:t>
            </a:r>
          </a:p>
        </p:txBody>
      </p:sp>
      <p:pic>
        <p:nvPicPr>
          <p:cNvPr id="24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2" y="2228025"/>
            <a:ext cx="576709" cy="5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82" y="2220931"/>
            <a:ext cx="576709" cy="5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581" y="4514922"/>
            <a:ext cx="576709" cy="5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3" descr="C:\Users\2323\AppData\Local\Temp\pros-and-con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500"/>
                    </a14:imgEffect>
                    <a14:imgEffect>
                      <a14:saturation sa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21" y="4484040"/>
            <a:ext cx="576709" cy="57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Номер слайда 2"/>
          <p:cNvSpPr txBox="1">
            <a:spLocks/>
          </p:cNvSpPr>
          <p:nvPr/>
        </p:nvSpPr>
        <p:spPr>
          <a:xfrm>
            <a:off x="8545363" y="6307071"/>
            <a:ext cx="40620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5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035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195736" y="149797"/>
            <a:ext cx="6480720" cy="68691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О</a:t>
            </a: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бъекты </a:t>
            </a: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учета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0" y="980728"/>
            <a:ext cx="2160242" cy="864096"/>
          </a:xfrm>
          <a:prstGeom prst="roundRect">
            <a:avLst/>
          </a:prstGeom>
          <a:solidFill>
            <a:srgbClr val="2A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Нефинансовые </a:t>
            </a:r>
            <a:r>
              <a:rPr lang="ru-RU" sz="2000" b="1" dirty="0">
                <a:solidFill>
                  <a:schemeClr val="bg1"/>
                </a:solidFill>
              </a:rPr>
              <a:t>активы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9550" y="1988841"/>
            <a:ext cx="2160238" cy="927275"/>
          </a:xfrm>
          <a:prstGeom prst="roundRect">
            <a:avLst/>
          </a:prstGeom>
          <a:solidFill>
            <a:srgbClr val="2A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Финансовые активы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5055" y="3071224"/>
            <a:ext cx="2160238" cy="754503"/>
          </a:xfrm>
          <a:prstGeom prst="roundRect">
            <a:avLst/>
          </a:prstGeom>
          <a:solidFill>
            <a:srgbClr val="2A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Обязательства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3940811"/>
            <a:ext cx="2160237" cy="588962"/>
          </a:xfrm>
          <a:prstGeom prst="roundRect">
            <a:avLst/>
          </a:prstGeom>
          <a:solidFill>
            <a:srgbClr val="2A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Финансовый результат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39553" y="4666299"/>
            <a:ext cx="2160236" cy="588963"/>
          </a:xfrm>
          <a:prstGeom prst="roundRect">
            <a:avLst/>
          </a:prstGeom>
          <a:solidFill>
            <a:srgbClr val="2A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chemeClr val="bg1"/>
                </a:solidFill>
              </a:rPr>
              <a:t>Бюджетные данные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3" y="5370529"/>
            <a:ext cx="2160236" cy="771722"/>
          </a:xfrm>
          <a:prstGeom prst="roundRect">
            <a:avLst/>
          </a:prstGeom>
          <a:solidFill>
            <a:srgbClr val="2A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b="1" dirty="0" err="1">
                <a:solidFill>
                  <a:schemeClr val="bg1"/>
                </a:solidFill>
              </a:rPr>
              <a:t>Забалансовые</a:t>
            </a:r>
            <a:r>
              <a:rPr lang="ru-RU" sz="2000" b="1" dirty="0">
                <a:solidFill>
                  <a:schemeClr val="bg1"/>
                </a:solidFill>
              </a:rPr>
              <a:t> счета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75857" y="980728"/>
            <a:ext cx="5184575" cy="864096"/>
          </a:xfrm>
          <a:prstGeom prst="roundRect">
            <a:avLst/>
          </a:prstGeom>
          <a:solidFill>
            <a:srgbClr val="C7E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Основные средства (здания, транспорт);  Нематериальные активы (исключительные права пользования), Материальные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запасы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и др.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8" y="1988840"/>
            <a:ext cx="5184574" cy="927275"/>
          </a:xfrm>
          <a:prstGeom prst="roundRect">
            <a:avLst/>
          </a:prstGeom>
          <a:solidFill>
            <a:srgbClr val="C7E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Денежные средства учреждения (деньги в кассе); Финансовые вложения (акции); Дебиторская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задолженность </a:t>
            </a: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75856" y="3071224"/>
            <a:ext cx="5184575" cy="754503"/>
          </a:xfrm>
          <a:prstGeom prst="roundRect">
            <a:avLst/>
          </a:prstGeom>
          <a:solidFill>
            <a:srgbClr val="C7E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Расчеты с кредиторами по долговым обязательствам; Кредиторская задолженность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275856" y="3940811"/>
            <a:ext cx="5184575" cy="588962"/>
          </a:xfrm>
          <a:prstGeom prst="roundRect">
            <a:avLst/>
          </a:prstGeom>
          <a:solidFill>
            <a:srgbClr val="C7E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Доходы, расходы текущего финансового года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275856" y="4666299"/>
            <a:ext cx="5184575" cy="588963"/>
          </a:xfrm>
          <a:prstGeom prst="roundRect">
            <a:avLst/>
          </a:prstGeom>
          <a:solidFill>
            <a:srgbClr val="C7E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Бюджетные ассигнования; </a:t>
            </a:r>
          </a:p>
          <a:p>
            <a:pPr algn="ctr" defTabSz="800100"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Лимиты бюджетных обязательств и т.д.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75856" y="5370528"/>
            <a:ext cx="5184576" cy="771722"/>
          </a:xfrm>
          <a:prstGeom prst="roundRect">
            <a:avLst/>
          </a:prstGeom>
          <a:solidFill>
            <a:srgbClr val="C7EA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001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Имущество, полученное в пользование;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имущество на хранении; музейные ценности и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т.п.</a:t>
            </a:r>
          </a:p>
        </p:txBody>
      </p:sp>
      <p:cxnSp>
        <p:nvCxnSpPr>
          <p:cNvPr id="36" name="Прямая соединительная линия 35"/>
          <p:cNvCxnSpPr>
            <a:stCxn id="12" idx="3"/>
            <a:endCxn id="22" idx="1"/>
          </p:cNvCxnSpPr>
          <p:nvPr/>
        </p:nvCxnSpPr>
        <p:spPr>
          <a:xfrm>
            <a:off x="2699792" y="1412776"/>
            <a:ext cx="576065" cy="0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3"/>
            <a:endCxn id="23" idx="1"/>
          </p:cNvCxnSpPr>
          <p:nvPr/>
        </p:nvCxnSpPr>
        <p:spPr>
          <a:xfrm flipV="1">
            <a:off x="2699788" y="2452478"/>
            <a:ext cx="576070" cy="1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14" idx="3"/>
            <a:endCxn id="26" idx="1"/>
          </p:cNvCxnSpPr>
          <p:nvPr/>
        </p:nvCxnSpPr>
        <p:spPr>
          <a:xfrm>
            <a:off x="2695293" y="3448476"/>
            <a:ext cx="580563" cy="0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6" idx="3"/>
            <a:endCxn id="27" idx="1"/>
          </p:cNvCxnSpPr>
          <p:nvPr/>
        </p:nvCxnSpPr>
        <p:spPr>
          <a:xfrm>
            <a:off x="2699789" y="4235292"/>
            <a:ext cx="576067" cy="0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8" idx="3"/>
            <a:endCxn id="28" idx="1"/>
          </p:cNvCxnSpPr>
          <p:nvPr/>
        </p:nvCxnSpPr>
        <p:spPr>
          <a:xfrm>
            <a:off x="2699789" y="4960781"/>
            <a:ext cx="576067" cy="0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21" idx="3"/>
            <a:endCxn id="29" idx="1"/>
          </p:cNvCxnSpPr>
          <p:nvPr/>
        </p:nvCxnSpPr>
        <p:spPr>
          <a:xfrm flipV="1">
            <a:off x="2699789" y="5756389"/>
            <a:ext cx="576067" cy="1"/>
          </a:xfrm>
          <a:prstGeom prst="line">
            <a:avLst/>
          </a:prstGeom>
          <a:ln w="28575">
            <a:solidFill>
              <a:srgbClr val="24763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Номер слайда 2"/>
          <p:cNvSpPr txBox="1">
            <a:spLocks/>
          </p:cNvSpPr>
          <p:nvPr/>
        </p:nvSpPr>
        <p:spPr>
          <a:xfrm>
            <a:off x="8657728" y="6342781"/>
            <a:ext cx="40620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6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43000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7589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Единый план счетов и бюджетная классификация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971676" y="1484784"/>
            <a:ext cx="74811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mbria" pitchFamily="18" charset="0"/>
              </a:rPr>
              <a:t>Структура кода счета бюджетного учета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971676" y="1916832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aphicFrame>
        <p:nvGraphicFramePr>
          <p:cNvPr id="41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5668"/>
              </p:ext>
            </p:extLst>
          </p:nvPr>
        </p:nvGraphicFramePr>
        <p:xfrm>
          <a:off x="251521" y="2589406"/>
          <a:ext cx="8568951" cy="2516582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7581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8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92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20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728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ru-RU" altLang="ru-RU" sz="2000" b="1" u="sng" dirty="0" smtClean="0">
                          <a:latin typeface="Cambria" panose="02040503050406030204" pitchFamily="18" charset="0"/>
                        </a:rPr>
                        <a:t>Код бюджетной </a:t>
                      </a:r>
                      <a:r>
                        <a:rPr lang="ru-RU" altLang="ru-RU" sz="2000" b="1" u="sng" dirty="0" err="1" smtClean="0">
                          <a:latin typeface="Cambria" panose="02040503050406030204" pitchFamily="18" charset="0"/>
                        </a:rPr>
                        <a:t>классифи-кации</a:t>
                      </a:r>
                      <a:endParaRPr kumimoji="0" lang="ru-RU" altLang="ru-RU" sz="20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Вид деятельности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vert="vert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Синтетический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 код счета 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Аналити-ческий</a:t>
                      </a: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 код счета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Классификация операций сектора государственного управления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83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1-17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19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20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21</a:t>
                      </a:r>
                      <a:endParaRPr kumimoji="0" lang="ru-RU" alt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22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23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24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anose="02040503050406030204" pitchFamily="18" charset="0"/>
                        </a:rPr>
                        <a:t>26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1420018" y="5517232"/>
            <a:ext cx="712879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КБК интегрирован в счет бюджетного учета = </a:t>
            </a:r>
            <a:r>
              <a:rPr lang="ru-RU" altLang="ru-RU" sz="20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данные программной, функциональной, экономической классификации в коде счета</a:t>
            </a:r>
            <a:endParaRPr lang="ru-RU" altLang="ru-RU" sz="2400" b="1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7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5" y="5714883"/>
            <a:ext cx="722710" cy="722710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888908" y="5193217"/>
            <a:ext cx="216024" cy="360040"/>
          </a:xfrm>
          <a:prstGeom prst="downArrow">
            <a:avLst/>
          </a:prstGeom>
          <a:gradFill>
            <a:gsLst>
              <a:gs pos="0">
                <a:srgbClr val="2AA686"/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87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7589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Бюджетная </a:t>
            </a: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классификация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1723638" y="1395037"/>
            <a:ext cx="7169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mbria" pitchFamily="18" charset="0"/>
              </a:rPr>
              <a:t>Составляющие </a:t>
            </a:r>
            <a:r>
              <a:rPr lang="ru-RU" altLang="ru-RU" sz="2400" b="1" dirty="0" smtClean="0">
                <a:latin typeface="Cambria" pitchFamily="18" charset="0"/>
              </a:rPr>
              <a:t>элементы классификации</a:t>
            </a:r>
            <a:endParaRPr lang="ru-RU" altLang="ru-RU" sz="2400" b="1" dirty="0">
              <a:latin typeface="Cambria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39077" y="2708920"/>
            <a:ext cx="3568227" cy="1747140"/>
          </a:xfrm>
          <a:prstGeom prst="rect">
            <a:avLst/>
          </a:prstGeom>
          <a:solidFill>
            <a:srgbClr val="2A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Бюджетная </a:t>
            </a:r>
            <a:r>
              <a:rPr lang="ru-RU" sz="2400" dirty="0" smtClean="0"/>
              <a:t>классификация</a:t>
            </a:r>
            <a:r>
              <a:rPr lang="en-US" sz="2400" dirty="0" smtClean="0"/>
              <a:t> – </a:t>
            </a:r>
            <a:r>
              <a:rPr lang="ru-RU" sz="2400" dirty="0" smtClean="0"/>
              <a:t>планирование и исполнение бюджета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62" name="TextBox 61"/>
          <p:cNvSpPr txBox="1"/>
          <p:nvPr/>
        </p:nvSpPr>
        <p:spPr>
          <a:xfrm>
            <a:off x="395536" y="5639032"/>
            <a:ext cx="3919433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КОСГУ (СГФ 2014)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5536" y="4172887"/>
            <a:ext cx="391943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Бюджетная классификация источников финансирования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5535" y="3242423"/>
            <a:ext cx="39194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Бюджетная классификация расходов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5534" y="2285151"/>
            <a:ext cx="3919435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  <a:cs typeface="Times New Roman" panose="02020603050405020304" pitchFamily="18" charset="0"/>
              </a:rPr>
              <a:t>Бюджетная классификация доходов</a:t>
            </a:r>
          </a:p>
        </p:txBody>
      </p:sp>
      <p:sp>
        <p:nvSpPr>
          <p:cNvPr id="66" name="Правая фигурная скобка 65"/>
          <p:cNvSpPr/>
          <p:nvPr/>
        </p:nvSpPr>
        <p:spPr>
          <a:xfrm>
            <a:off x="4396979" y="2285151"/>
            <a:ext cx="703660" cy="3088065"/>
          </a:xfrm>
          <a:prstGeom prst="rightBrace">
            <a:avLst>
              <a:gd name="adj1" fmla="val 3535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7" name="Прямая со стрелкой 66"/>
          <p:cNvCxnSpPr>
            <a:stCxn id="62" idx="3"/>
          </p:cNvCxnSpPr>
          <p:nvPr/>
        </p:nvCxnSpPr>
        <p:spPr>
          <a:xfrm flipV="1">
            <a:off x="4314969" y="5864327"/>
            <a:ext cx="617967" cy="568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239077" y="4773051"/>
            <a:ext cx="3568227" cy="1830690"/>
          </a:xfrm>
          <a:prstGeom prst="rect">
            <a:avLst/>
          </a:prstGeom>
          <a:solidFill>
            <a:srgbClr val="2AA6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Экономическая классификация </a:t>
            </a:r>
            <a:r>
              <a:rPr lang="ru-RU" sz="2400" dirty="0" smtClean="0"/>
              <a:t> - статистика государственных финансов</a:t>
            </a:r>
            <a:endParaRPr lang="ru-RU" sz="24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971676" y="1916832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5" name="Picture 33" descr="C:\Users\2323\AppData\Local\Temp\networking-2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55" y="1137564"/>
            <a:ext cx="7207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"/>
          <p:cNvSpPr txBox="1">
            <a:spLocks/>
          </p:cNvSpPr>
          <p:nvPr/>
        </p:nvSpPr>
        <p:spPr>
          <a:xfrm>
            <a:off x="8657728" y="6342781"/>
            <a:ext cx="48627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8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523601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>
          <a:xfrm>
            <a:off x="2195736" y="149797"/>
            <a:ext cx="6480720" cy="75892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2400" b="1" kern="1200" dirty="0">
                <a:solidFill>
                  <a:srgbClr val="00449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449E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800" dirty="0" smtClean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Бюджетная </a:t>
            </a:r>
            <a:r>
              <a:rPr lang="ru-RU" sz="2800" dirty="0">
                <a:solidFill>
                  <a:srgbClr val="004821"/>
                </a:solidFill>
                <a:latin typeface="Cambria" panose="02040503050406030204" pitchFamily="18" charset="0"/>
                <a:ea typeface="+mn-ea"/>
                <a:cs typeface="Arial" charset="0"/>
              </a:rPr>
              <a:t>классификация</a:t>
            </a:r>
            <a:endParaRPr sz="2800" dirty="0">
              <a:solidFill>
                <a:srgbClr val="004821"/>
              </a:solidFill>
              <a:latin typeface="Cambria" panose="02040503050406030204" pitchFamily="18" charset="0"/>
              <a:ea typeface="+mn-ea"/>
              <a:cs typeface="Arial" charset="0"/>
            </a:endParaRPr>
          </a:p>
        </p:txBody>
      </p:sp>
      <p:sp>
        <p:nvSpPr>
          <p:cNvPr id="60" name="Прямоугольник 4"/>
          <p:cNvSpPr>
            <a:spLocks noChangeArrowheads="1"/>
          </p:cNvSpPr>
          <p:nvPr/>
        </p:nvSpPr>
        <p:spPr bwMode="auto">
          <a:xfrm>
            <a:off x="971676" y="1196752"/>
            <a:ext cx="748114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ru-RU" sz="2200" b="1" dirty="0">
                <a:latin typeface="Cambria" panose="02040503050406030204" pitchFamily="18" charset="0"/>
                <a:cs typeface="Arial" panose="020B0604020202020204" pitchFamily="34" charset="0"/>
              </a:rPr>
              <a:t>Бюджетная классификация Российской Федерации</a:t>
            </a:r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>
            <a:off x="971676" y="1658417"/>
            <a:ext cx="7056708" cy="0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AutoShape 25"/>
          <p:cNvSpPr>
            <a:spLocks noChangeArrowheads="1"/>
          </p:cNvSpPr>
          <p:nvPr/>
        </p:nvSpPr>
        <p:spPr bwMode="auto">
          <a:xfrm rot="5400000">
            <a:off x="816013" y="4340931"/>
            <a:ext cx="709489" cy="707679"/>
          </a:xfrm>
          <a:prstGeom prst="bracePair">
            <a:avLst>
              <a:gd name="adj" fmla="val 8333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816918" y="3941562"/>
            <a:ext cx="707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effectLst/>
                <a:latin typeface="Cambria" panose="02040503050406030204" pitchFamily="18" charset="0"/>
              </a:rPr>
              <a:t>Глава </a:t>
            </a:r>
            <a:endParaRPr lang="ru-RU" altLang="ru-RU" sz="1400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36" name="Text Box 33"/>
          <p:cNvSpPr txBox="1">
            <a:spLocks noChangeArrowheads="1"/>
          </p:cNvSpPr>
          <p:nvPr/>
        </p:nvSpPr>
        <p:spPr bwMode="auto">
          <a:xfrm>
            <a:off x="1524598" y="3766067"/>
            <a:ext cx="10972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effectLst/>
                <a:latin typeface="Cambria" panose="02040503050406030204" pitchFamily="18" charset="0"/>
              </a:rPr>
              <a:t>Группа, подгруппа</a:t>
            </a:r>
            <a:endParaRPr lang="ru-RU" altLang="ru-RU" sz="1400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604717" y="3944539"/>
            <a:ext cx="250579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effectLst/>
                <a:latin typeface="Cambria" panose="02040503050406030204" pitchFamily="18" charset="0"/>
              </a:rPr>
              <a:t>Статья, подстатья, элемент</a:t>
            </a:r>
            <a:endParaRPr lang="ru-RU" altLang="ru-RU" sz="1400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5265093" y="3944539"/>
            <a:ext cx="15160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effectLst/>
                <a:latin typeface="Cambria" panose="02040503050406030204" pitchFamily="18" charset="0"/>
              </a:rPr>
              <a:t>Вид </a:t>
            </a:r>
            <a:endParaRPr lang="ru-RU" altLang="ru-RU" sz="1400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344575" y="5145831"/>
            <a:ext cx="18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latin typeface="Cambria" panose="02040503050406030204" pitchFamily="18" charset="0"/>
              </a:rPr>
              <a:t>Функциональный код</a:t>
            </a:r>
            <a:endParaRPr lang="ru-RU" altLang="ru-RU" sz="1400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3456162" y="5145831"/>
            <a:ext cx="28083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effectLst/>
                <a:latin typeface="Cambria" panose="02040503050406030204" pitchFamily="18" charset="0"/>
              </a:rPr>
              <a:t>Целевая статья        </a:t>
            </a:r>
            <a:r>
              <a:rPr lang="en-US" altLang="ru-RU" sz="1400" b="1" dirty="0" smtClean="0">
                <a:effectLst/>
                <a:latin typeface="Cambria" panose="02040503050406030204" pitchFamily="18" charset="0"/>
              </a:rPr>
              <a:t>(</a:t>
            </a:r>
            <a:r>
              <a:rPr lang="ru-RU" altLang="ru-RU" sz="1400" b="1" dirty="0" smtClean="0">
                <a:effectLst/>
                <a:latin typeface="Cambria" panose="02040503050406030204" pitchFamily="18" charset="0"/>
              </a:rPr>
              <a:t>программа, подпрограмма…)</a:t>
            </a:r>
            <a:endParaRPr lang="ru-RU" altLang="ru-RU" sz="1400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932806" y="2982440"/>
            <a:ext cx="7115175" cy="662584"/>
          </a:xfrm>
          <a:prstGeom prst="rect">
            <a:avLst/>
          </a:prstGeom>
          <a:solidFill>
            <a:srgbClr val="247632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tIns="10800" r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3366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Классификация доходов бюджета</a:t>
            </a:r>
          </a:p>
          <a:p>
            <a:pPr algn="ctr">
              <a:buClr>
                <a:srgbClr val="003366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2000" b="1" dirty="0" smtClean="0">
                <a:solidFill>
                  <a:srgbClr val="FFFFFF"/>
                </a:solidFill>
                <a:effectLst/>
                <a:latin typeface="Cambria" panose="02040503050406030204" pitchFamily="18" charset="0"/>
              </a:rPr>
              <a:t> (источников финансирования дефицита бюджета)</a:t>
            </a:r>
            <a:endParaRPr lang="ru-RU" altLang="ru-RU" sz="2000" b="1" dirty="0">
              <a:solidFill>
                <a:srgbClr val="FFFFFF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44" name="Text Box 44"/>
          <p:cNvSpPr txBox="1">
            <a:spLocks noChangeArrowheads="1"/>
          </p:cNvSpPr>
          <p:nvPr/>
        </p:nvSpPr>
        <p:spPr bwMode="auto">
          <a:xfrm>
            <a:off x="938783" y="5762004"/>
            <a:ext cx="7115175" cy="619324"/>
          </a:xfrm>
          <a:prstGeom prst="rect">
            <a:avLst/>
          </a:prstGeom>
          <a:solidFill>
            <a:srgbClr val="247632"/>
          </a:solidFill>
          <a:ln w="9525" algn="ctr">
            <a:solidFill>
              <a:srgbClr val="808080"/>
            </a:solidFill>
            <a:miter lim="800000"/>
            <a:headEnd/>
            <a:tailEnd/>
          </a:ln>
          <a:effectLst/>
          <a:extLst/>
        </p:spPr>
        <p:txBody>
          <a:bodyPr tIns="10800" r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3366"/>
              </a:buClr>
              <a:buSzPct val="85000"/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rgbClr val="FFFFFF"/>
                </a:solidFill>
                <a:latin typeface="Cambria" panose="02040503050406030204" pitchFamily="18" charset="0"/>
              </a:rPr>
              <a:t>Классификация </a:t>
            </a:r>
            <a:r>
              <a:rPr lang="ru-RU" altLang="ru-RU" sz="20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расходов бюджета</a:t>
            </a:r>
            <a:endParaRPr lang="ru-RU" altLang="ru-RU" sz="2000" b="1" dirty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45" name="AutoShape 46"/>
          <p:cNvSpPr>
            <a:spLocks/>
          </p:cNvSpPr>
          <p:nvPr/>
        </p:nvSpPr>
        <p:spPr bwMode="auto">
          <a:xfrm rot="5400000">
            <a:off x="1744853" y="4295275"/>
            <a:ext cx="130410" cy="204787"/>
          </a:xfrm>
          <a:prstGeom prst="leftBrace">
            <a:avLst>
              <a:gd name="adj1" fmla="val 14352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46" name="AutoShape 48"/>
          <p:cNvSpPr>
            <a:spLocks/>
          </p:cNvSpPr>
          <p:nvPr/>
        </p:nvSpPr>
        <p:spPr bwMode="auto">
          <a:xfrm rot="5400000">
            <a:off x="2158836" y="4168569"/>
            <a:ext cx="171679" cy="432049"/>
          </a:xfrm>
          <a:prstGeom prst="leftBrace">
            <a:avLst>
              <a:gd name="adj1" fmla="val 24561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48" name="AutoShape 52"/>
          <p:cNvSpPr>
            <a:spLocks/>
          </p:cNvSpPr>
          <p:nvPr/>
        </p:nvSpPr>
        <p:spPr bwMode="auto">
          <a:xfrm rot="5400000">
            <a:off x="3637790" y="3883320"/>
            <a:ext cx="168506" cy="990600"/>
          </a:xfrm>
          <a:prstGeom prst="leftBrace">
            <a:avLst>
              <a:gd name="adj1" fmla="val 45614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52" name="AutoShape 57"/>
          <p:cNvSpPr>
            <a:spLocks/>
          </p:cNvSpPr>
          <p:nvPr/>
        </p:nvSpPr>
        <p:spPr bwMode="auto">
          <a:xfrm rot="5400000">
            <a:off x="1869956" y="4771331"/>
            <a:ext cx="140419" cy="465005"/>
          </a:xfrm>
          <a:prstGeom prst="rightBrace">
            <a:avLst>
              <a:gd name="adj1" fmla="val 31053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55" name="Text Box 35"/>
          <p:cNvSpPr txBox="1">
            <a:spLocks noChangeArrowheads="1"/>
          </p:cNvSpPr>
          <p:nvPr/>
        </p:nvSpPr>
        <p:spPr bwMode="auto">
          <a:xfrm>
            <a:off x="6753152" y="3726119"/>
            <a:ext cx="161220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effectLst/>
                <a:latin typeface="Cambria" panose="02040503050406030204" pitchFamily="18" charset="0"/>
              </a:rPr>
              <a:t>Аналитический код</a:t>
            </a:r>
            <a:endParaRPr lang="ru-RU" altLang="ru-RU" sz="1400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56" name="Text Box 35"/>
          <p:cNvSpPr txBox="1">
            <a:spLocks noChangeArrowheads="1"/>
          </p:cNvSpPr>
          <p:nvPr/>
        </p:nvSpPr>
        <p:spPr bwMode="auto">
          <a:xfrm>
            <a:off x="6868156" y="5148808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latin typeface="Cambria" panose="02040503050406030204" pitchFamily="18" charset="0"/>
              </a:rPr>
              <a:t>Вид расходов</a:t>
            </a:r>
            <a:endParaRPr lang="ru-RU" altLang="ru-RU" sz="1400" b="1" dirty="0">
              <a:latin typeface="Cambria" panose="020405030504060302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36477" y="2203392"/>
            <a:ext cx="1638569" cy="577535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Бюджетное планирование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2802040" y="2207637"/>
            <a:ext cx="1452435" cy="576063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Исполнение бюджета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4655601" y="2203392"/>
            <a:ext cx="1563461" cy="576063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Бюджетный учет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575544" y="2207637"/>
            <a:ext cx="1594529" cy="577534"/>
          </a:xfrm>
          <a:prstGeom prst="rect">
            <a:avLst/>
          </a:prstGeom>
          <a:ln w="38100">
            <a:solidFill>
              <a:srgbClr val="3366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Бюджетная отчетность</a:t>
            </a:r>
          </a:p>
        </p:txBody>
      </p:sp>
      <p:sp>
        <p:nvSpPr>
          <p:cNvPr id="70" name="Rectangle 42"/>
          <p:cNvSpPr>
            <a:spLocks noChangeArrowheads="1"/>
          </p:cNvSpPr>
          <p:nvPr/>
        </p:nvSpPr>
        <p:spPr bwMode="auto">
          <a:xfrm>
            <a:off x="683568" y="4494715"/>
            <a:ext cx="76817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altLang="ru-RU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2   3   4   5   6   7   8   9   10   11   12   13   14   15   16   17   18   19   20</a:t>
            </a:r>
            <a:endParaRPr lang="ru-RU" altLang="ru-R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Text Box 31"/>
          <p:cNvSpPr txBox="1">
            <a:spLocks noChangeArrowheads="1"/>
          </p:cNvSpPr>
          <p:nvPr/>
        </p:nvSpPr>
        <p:spPr bwMode="auto">
          <a:xfrm>
            <a:off x="816916" y="5148808"/>
            <a:ext cx="7076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FF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400" b="1" dirty="0" smtClean="0">
                <a:effectLst/>
                <a:latin typeface="Cambria" panose="02040503050406030204" pitchFamily="18" charset="0"/>
              </a:rPr>
              <a:t>Глава </a:t>
            </a:r>
            <a:endParaRPr lang="ru-RU" altLang="ru-RU" sz="1400" b="1" dirty="0">
              <a:effectLst/>
              <a:latin typeface="Cambria" panose="02040503050406030204" pitchFamily="18" charset="0"/>
            </a:endParaRPr>
          </a:p>
        </p:txBody>
      </p:sp>
      <p:sp>
        <p:nvSpPr>
          <p:cNvPr id="72" name="AutoShape 57"/>
          <p:cNvSpPr>
            <a:spLocks/>
          </p:cNvSpPr>
          <p:nvPr/>
        </p:nvSpPr>
        <p:spPr bwMode="auto">
          <a:xfrm rot="5400000">
            <a:off x="2478978" y="4771330"/>
            <a:ext cx="140419" cy="465005"/>
          </a:xfrm>
          <a:prstGeom prst="rightBrace">
            <a:avLst>
              <a:gd name="adj1" fmla="val 31053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73" name="AutoShape 48"/>
          <p:cNvSpPr>
            <a:spLocks/>
          </p:cNvSpPr>
          <p:nvPr/>
        </p:nvSpPr>
        <p:spPr bwMode="auto">
          <a:xfrm rot="5400000">
            <a:off x="2752067" y="4168569"/>
            <a:ext cx="171679" cy="432049"/>
          </a:xfrm>
          <a:prstGeom prst="leftBrace">
            <a:avLst>
              <a:gd name="adj1" fmla="val 24561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74" name="AutoShape 48"/>
          <p:cNvSpPr>
            <a:spLocks/>
          </p:cNvSpPr>
          <p:nvPr/>
        </p:nvSpPr>
        <p:spPr bwMode="auto">
          <a:xfrm rot="5400000">
            <a:off x="4664629" y="4024552"/>
            <a:ext cx="171679" cy="720082"/>
          </a:xfrm>
          <a:prstGeom prst="leftBrace">
            <a:avLst>
              <a:gd name="adj1" fmla="val 24561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75" name="AutoShape 52"/>
          <p:cNvSpPr>
            <a:spLocks/>
          </p:cNvSpPr>
          <p:nvPr/>
        </p:nvSpPr>
        <p:spPr bwMode="auto">
          <a:xfrm rot="5400000">
            <a:off x="5938884" y="3620575"/>
            <a:ext cx="168506" cy="1516088"/>
          </a:xfrm>
          <a:prstGeom prst="leftBrace">
            <a:avLst>
              <a:gd name="adj1" fmla="val 45614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76" name="AutoShape 25"/>
          <p:cNvSpPr>
            <a:spLocks noChangeArrowheads="1"/>
          </p:cNvSpPr>
          <p:nvPr/>
        </p:nvSpPr>
        <p:spPr bwMode="auto">
          <a:xfrm rot="5400000">
            <a:off x="7180374" y="4138019"/>
            <a:ext cx="747164" cy="1113503"/>
          </a:xfrm>
          <a:prstGeom prst="bracePair">
            <a:avLst>
              <a:gd name="adj" fmla="val 897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77" name="AutoShape 57"/>
          <p:cNvSpPr>
            <a:spLocks/>
          </p:cNvSpPr>
          <p:nvPr/>
        </p:nvSpPr>
        <p:spPr bwMode="auto">
          <a:xfrm rot="5400000">
            <a:off x="4790109" y="3079133"/>
            <a:ext cx="140419" cy="3841723"/>
          </a:xfrm>
          <a:prstGeom prst="rightBrace">
            <a:avLst>
              <a:gd name="adj1" fmla="val 31053"/>
              <a:gd name="adj2" fmla="val 50000"/>
            </a:avLst>
          </a:prstGeom>
          <a:noFill/>
          <a:ln w="38100">
            <a:solidFill>
              <a:srgbClr val="24763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>
              <a:latin typeface="Cambria" panose="02040503050406030204" pitchFamily="18" charset="0"/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1547750" y="1736812"/>
            <a:ext cx="216024" cy="360040"/>
          </a:xfrm>
          <a:prstGeom prst="downArrow">
            <a:avLst/>
          </a:prstGeom>
          <a:gradFill>
            <a:gsLst>
              <a:gs pos="0">
                <a:srgbClr val="336600"/>
              </a:gs>
              <a:gs pos="100000">
                <a:srgbClr val="4AA05A"/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>
            <a:off x="3420245" y="1736812"/>
            <a:ext cx="216024" cy="360040"/>
          </a:xfrm>
          <a:prstGeom prst="downArrow">
            <a:avLst/>
          </a:prstGeom>
          <a:gradFill>
            <a:gsLst>
              <a:gs pos="0">
                <a:srgbClr val="336600"/>
              </a:gs>
              <a:gs pos="100000">
                <a:srgbClr val="4AA05A"/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>
            <a:off x="5329319" y="1736812"/>
            <a:ext cx="216024" cy="360040"/>
          </a:xfrm>
          <a:prstGeom prst="downArrow">
            <a:avLst/>
          </a:prstGeom>
          <a:gradFill>
            <a:gsLst>
              <a:gs pos="0">
                <a:srgbClr val="336600"/>
              </a:gs>
              <a:gs pos="100000">
                <a:srgbClr val="4AA05A"/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Стрелка вниз 79"/>
          <p:cNvSpPr/>
          <p:nvPr/>
        </p:nvSpPr>
        <p:spPr>
          <a:xfrm>
            <a:off x="7264797" y="1736812"/>
            <a:ext cx="216024" cy="360040"/>
          </a:xfrm>
          <a:prstGeom prst="downArrow">
            <a:avLst/>
          </a:prstGeom>
          <a:gradFill>
            <a:gsLst>
              <a:gs pos="0">
                <a:srgbClr val="336600"/>
              </a:gs>
              <a:gs pos="100000">
                <a:srgbClr val="4AA05A"/>
              </a:gs>
            </a:gsLst>
          </a:gra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Номер слайда 2"/>
          <p:cNvSpPr txBox="1">
            <a:spLocks/>
          </p:cNvSpPr>
          <p:nvPr/>
        </p:nvSpPr>
        <p:spPr>
          <a:xfrm>
            <a:off x="8545362" y="6307071"/>
            <a:ext cx="49113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457200">
              <a:defRPr/>
            </a:pPr>
            <a:fld id="{5F91366C-C707-45FC-9663-1DE7BB98C4B2}" type="slidenum">
              <a:rPr lang="ru-RU" smtClean="0">
                <a:solidFill>
                  <a:srgbClr val="DEAA46"/>
                </a:solidFill>
                <a:latin typeface="DINPro-Light"/>
              </a:rPr>
              <a:pPr algn="r" defTabSz="457200">
                <a:defRPr/>
              </a:pPr>
              <a:t>9</a:t>
            </a:fld>
            <a:endParaRPr lang="ru-RU" dirty="0">
              <a:solidFill>
                <a:srgbClr val="DEAA46"/>
              </a:solidFill>
              <a:latin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3010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36395</TotalTime>
  <Words>1928</Words>
  <Application>Microsoft Office PowerPoint</Application>
  <PresentationFormat>Экран (4:3)</PresentationFormat>
  <Paragraphs>652</Paragraphs>
  <Slides>36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РОМАНОВ СЕРГЕЙ ВЛАДИМИРОВИЧ</cp:lastModifiedBy>
  <cp:revision>2510</cp:revision>
  <cp:lastPrinted>2019-10-18T19:35:05Z</cp:lastPrinted>
  <dcterms:created xsi:type="dcterms:W3CDTF">2016-03-17T09:44:54Z</dcterms:created>
  <dcterms:modified xsi:type="dcterms:W3CDTF">2019-10-21T10:17:20Z</dcterms:modified>
</cp:coreProperties>
</file>