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5" r:id="rId2"/>
    <p:sldId id="404" r:id="rId3"/>
    <p:sldId id="409" r:id="rId4"/>
    <p:sldId id="408" r:id="rId5"/>
    <p:sldId id="410" r:id="rId6"/>
    <p:sldId id="411" r:id="rId7"/>
    <p:sldId id="4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667" autoAdjust="0"/>
  </p:normalViewPr>
  <p:slideViewPr>
    <p:cSldViewPr snapToGrid="0">
      <p:cViewPr varScale="1">
        <p:scale>
          <a:sx n="86" d="100"/>
          <a:sy n="86" d="100"/>
        </p:scale>
        <p:origin x="15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C257D-6ADB-4CEC-B275-A46DE13942F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F027B-CB92-4A98-A79D-9CCCCC439A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62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88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3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67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475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4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F027B-CB92-4A98-A79D-9CCCCC439A0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4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6544F-5F02-4C03-9571-C57DDA699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31FCCC-8C73-42E4-ABEC-03EEFE69F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FC1BB-19EC-4EF1-927C-3014948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523E0-801C-433D-A947-9DA968BF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EBAD8-D3E8-41B1-970D-22D72A9D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52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DC0D1-3A39-4E48-B624-A0B72E0A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A3E5C-1A59-4F3F-9CA3-F008B007A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F7993-46C1-40BB-844A-ABF55EC7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743FE-2DFE-40A9-B048-0166F1EA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57D4-EECB-4D70-B7A6-01A35BF2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1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1E25A-D520-47F1-A217-A76367A4C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6E59-C326-4847-A89E-4CD81D9F8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B6F1-3686-4C18-87EC-BA252B89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BB5C-E12F-4760-9110-17E5241D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3872D-25E7-4243-9DB8-F10D801B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1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CF126-B584-4951-B6B3-0BAD9E2B9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8EA0F-2BC1-4C1B-8BFF-BF22A3656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77DC2-29B5-411E-BED2-F0F15363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55723-6350-444D-9714-4F4FE1D0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B0DB-3509-4C65-B759-F7D2C27D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4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D36D-7E09-4F4C-A171-1DBCD12B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7D99-0378-4CC0-BCE3-AC8E01E78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C21E-9C50-4BB7-8F5C-7299A86D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26C1D-DB76-40D1-8F0F-9D3F0734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E4B73-D36E-4F1D-A326-CD8FDBDD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2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5635-D214-48AE-9088-72CE5259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011D9-E4F8-4982-A514-778F1806C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3E9E0-BBE2-4E95-91CF-7B585ED0A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6D3D3-1039-42A8-8815-46A8C07C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1E5F6-4AB7-406C-9F37-5F5A5B436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87077-6F09-4F0A-B3B7-0FFAD05C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8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7E26-5A9A-4191-A84D-B2639BB7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A32B-4172-44A0-8CEA-ACD158D51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C395-7A71-424C-9C2B-26ADFE700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58A87A-F7CC-4D8A-B60F-43F0CB79F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9C499-9853-4CC8-A2CE-34C3DEB47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D9D63-24E9-4BC5-B4D5-8AF23D91C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977EB-6BBC-4AF6-B1BF-A6DFA01A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BD52B-D0A9-45DD-8CFC-F492DA70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16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4DDE0-F21B-4B73-9FA5-D5C76A65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82D69-580A-4349-9A15-B946953B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509FC-D997-48D0-9757-80904013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C419F-B668-4CE0-B28B-81EE1FBD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1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C09DF-EAA6-4E47-A8A3-41ABD5DE5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D05C40-597F-4245-81D1-5B9DC559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4E16A-CE66-456F-A4DC-EE9EA88D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2605-5F5C-4D6A-9461-0F46AD41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2164C-0997-455B-A88D-A39F92F43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8A938-37B9-4732-8DA2-058B800EC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8C085-C053-420A-A031-AB0253F4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459F-506F-4B34-9FB0-D2E79F89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7E515-C3A5-41C4-96D6-C930CAE4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6056-82D9-4471-AAB2-089911AA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5FE2D-30A9-4209-99F8-4A04F0A8E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E88C2-D4EF-4FAB-B907-8D3625601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556A0-4EB6-46FE-AA1B-5436861A2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0E5A7-DD1C-4364-96C9-8877DA8BF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BAC29-55C6-492C-9DE1-D9502704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49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92E5FC-EC45-4139-91A1-A20915A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7D652-B1CD-48E2-B4B7-8A0D2392B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B3ED-1E8D-4F76-8C58-61245549B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FCF6-3DD2-43E4-8BF1-F1D701294659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68AE-C7D2-4521-8A15-3EAED49A9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31289-7E0D-43B8-B778-A0773F8E1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9BBC-CF8D-4E77-A368-CC6FBCB32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5DFE-87DE-4401-8EE9-84405E960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CDEE2-7FBD-4F52-BEBD-69BA70CD5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068"/>
            <a:ext cx="10841610" cy="47479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Internal Audit Community of Practice (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Audit in Practice (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</a:rPr>
              <a:t>AiP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) Working Group Meeting</a:t>
            </a: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</a:rPr>
              <a:t>52th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 algn="ctr">
              <a:buNone/>
            </a:pPr>
            <a:endParaRPr lang="en-GB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Sochi - </a:t>
            </a:r>
            <a:r>
              <a:rPr lang="az-Cyrl-AZ" b="1" i="1" dirty="0">
                <a:solidFill>
                  <a:schemeClr val="accent1">
                    <a:lumMod val="75000"/>
                  </a:schemeClr>
                </a:solidFill>
              </a:rPr>
              <a:t>Сочи</a:t>
            </a:r>
            <a:r>
              <a:rPr lang="en-GB" b="1" i="1" dirty="0">
                <a:solidFill>
                  <a:schemeClr val="accent1">
                    <a:lumMod val="75000"/>
                  </a:schemeClr>
                </a:solidFill>
              </a:rPr>
              <a:t>, Russian Federation, October 28-29, 2019</a:t>
            </a:r>
            <a:endParaRPr lang="en-GB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GB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GB" sz="2100" dirty="0" err="1" smtClean="0">
                <a:solidFill>
                  <a:schemeClr val="accent1">
                    <a:lumMod val="75000"/>
                  </a:schemeClr>
                </a:solidFill>
              </a:rPr>
              <a:t>Mioara</a:t>
            </a: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100" dirty="0" err="1" smtClean="0">
                <a:solidFill>
                  <a:schemeClr val="accent1">
                    <a:lumMod val="75000"/>
                  </a:schemeClr>
                </a:solidFill>
              </a:rPr>
              <a:t>Diaconescu</a:t>
            </a:r>
            <a:endParaRPr lang="en-GB" sz="2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</a:rPr>
              <a:t>Director of CHU for IA</a:t>
            </a:r>
          </a:p>
          <a:p>
            <a:pPr marL="0" indent="0" algn="r">
              <a:buNone/>
            </a:pP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</a:rPr>
              <a:t>Ministry of Finance, Romania</a:t>
            </a:r>
          </a:p>
          <a:p>
            <a:pPr marL="0" indent="0" algn="r">
              <a:buNone/>
            </a:pP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</a:rPr>
              <a:t>Leader of Audit in Practice </a:t>
            </a:r>
          </a:p>
          <a:p>
            <a:pPr marL="0" indent="0" algn="r">
              <a:buNone/>
            </a:pP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</a:rPr>
              <a:t>Working group</a:t>
            </a:r>
            <a:endParaRPr lang="en-GB" sz="2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5E5F46-9C77-4E4F-9088-ECC285F7D11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87" y="494506"/>
            <a:ext cx="8825385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44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88" y="533401"/>
            <a:ext cx="8825385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Welcome to our family to the new commers</a:t>
            </a:r>
            <a:r>
              <a:rPr lang="ro-RO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pPr marL="0" indent="0">
              <a:buNone/>
            </a:pPr>
            <a:endParaRPr lang="ro-RO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o-RO" b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ro-RO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o-RO" b="1" dirty="0" err="1">
                <a:solidFill>
                  <a:schemeClr val="accent1">
                    <a:lumMod val="75000"/>
                  </a:schemeClr>
                </a:solidFill>
              </a:rPr>
              <a:t>see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Welcome to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PEMPAL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guide (for new joiners)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			and others documents (see the agenda)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3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94506"/>
            <a:ext cx="8898672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>
            <a:off x="998455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52th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0E36FE-B510-42C4-A52B-B2633F38FDC3}"/>
              </a:ext>
            </a:extLst>
          </p:cNvPr>
          <p:cNvSpPr/>
          <p:nvPr/>
        </p:nvSpPr>
        <p:spPr>
          <a:xfrm>
            <a:off x="507999" y="3086099"/>
            <a:ext cx="110060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Receive insights on the internal audit development in the Russian Federation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654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4505"/>
            <a:ext cx="886522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19" y="2033517"/>
            <a:ext cx="10630445" cy="37667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52th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Explore the next phase of the internal audit engagement process – reporting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36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reports Icon">
            <a:extLst>
              <a:ext uri="{FF2B5EF4-FFF2-40B4-BE49-F238E27FC236}">
                <a16:creationId xmlns:a16="http://schemas.microsoft.com/office/drawing/2014/main" id="{C24631B8-7F43-4A23-BA39-CB456DF10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988" y="1863799"/>
            <a:ext cx="2060812" cy="20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732" y="494506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207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86546"/>
            <a:ext cx="8920976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53" y="2114478"/>
            <a:ext cx="11544807" cy="3990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Objectives -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52th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u="sng" dirty="0" err="1">
                <a:solidFill>
                  <a:schemeClr val="accent1">
                    <a:lumMod val="75000"/>
                  </a:schemeClr>
                </a:solidFill>
              </a:rPr>
              <a:t>IACOP</a:t>
            </a:r>
            <a:r>
              <a:rPr lang="en-GB" b="1" u="sng" dirty="0">
                <a:solidFill>
                  <a:schemeClr val="accent1">
                    <a:lumMod val="75000"/>
                  </a:schemeClr>
                </a:solidFill>
              </a:rPr>
              <a:t> meeting</a:t>
            </a:r>
          </a:p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Explore the role of the internal audit function in tackling fraud and corruption</a:t>
            </a:r>
          </a:p>
        </p:txBody>
      </p:sp>
      <p:pic>
        <p:nvPicPr>
          <p:cNvPr id="2050" name="Picture 2" descr="Imagini pentru icons fraud">
            <a:extLst>
              <a:ext uri="{FF2B5EF4-FFF2-40B4-BE49-F238E27FC236}">
                <a16:creationId xmlns:a16="http://schemas.microsoft.com/office/drawing/2014/main" id="{E74C4D8B-CEC1-4E87-81F8-94E2134DE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073" y="4409814"/>
            <a:ext cx="1942531" cy="195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uditing Icon - Business  Finance Icons in SVG and PNG - Icon Library">
            <a:extLst>
              <a:ext uri="{FF2B5EF4-FFF2-40B4-BE49-F238E27FC236}">
                <a16:creationId xmlns:a16="http://schemas.microsoft.com/office/drawing/2014/main" id="{E79C4CD2-0F5B-41CD-B8D1-95DB3A703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55" y="4826581"/>
            <a:ext cx="1758527" cy="183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366" y="550413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61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6391"/>
            <a:ext cx="902133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03" y="2066351"/>
            <a:ext cx="11544807" cy="3990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8932B0-8B12-4693-8786-D9934E2BDF05}"/>
              </a:ext>
            </a:extLst>
          </p:cNvPr>
          <p:cNvSpPr/>
          <p:nvPr/>
        </p:nvSpPr>
        <p:spPr>
          <a:xfrm>
            <a:off x="631303" y="2278012"/>
            <a:ext cx="10929394" cy="4020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Expected outputs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Insights on the internal audit development in the Russian Federation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of good practice in the internal audit engagement reporting phase 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1F4E7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Understanding of the role of internal audit function in tackling fraud and corruption 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546" y="494506"/>
            <a:ext cx="3008166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277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5DB0B-F7EB-47BE-9C7A-F91C51EC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292F0C-7CC9-4E46-BD60-42FDD422BDF6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3889"/>
            <a:ext cx="884291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DB3DB83C-BC88-4B23-9EA7-F3772B6EB7F8}"/>
              </a:ext>
            </a:extLst>
          </p:cNvPr>
          <p:cNvSpPr txBox="1">
            <a:spLocks/>
          </p:cNvSpPr>
          <p:nvPr/>
        </p:nvSpPr>
        <p:spPr>
          <a:xfrm rot="10800000">
            <a:off x="998455" y="3244335"/>
            <a:ext cx="10515600" cy="58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C0DE6-91E6-4A31-A2C0-B64823B66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53" y="2114478"/>
            <a:ext cx="11544807" cy="3990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Be proactive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Think out the box (collect information as much as possible)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3600" b="1" u="sng" dirty="0">
                <a:solidFill>
                  <a:schemeClr val="accent1">
                    <a:lumMod val="75000"/>
                  </a:schemeClr>
                </a:solidFill>
              </a:rPr>
              <a:t>Be connected with the subjects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127" y="623888"/>
            <a:ext cx="3141980" cy="1066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638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14923</TotalTime>
  <Words>189</Words>
  <Application>Microsoft Office PowerPoint</Application>
  <PresentationFormat>Widescreen</PresentationFormat>
  <Paragraphs>56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Ob</vt:lpstr>
      <vt:lpstr>Ob</vt:lpstr>
      <vt:lpstr>Ob</vt:lpstr>
      <vt:lpstr>Ob</vt:lpstr>
      <vt:lpstr>Ob</vt:lpstr>
      <vt:lpstr>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Mioara Diaconescu</dc:creator>
  <cp:lastModifiedBy>Diana Grosu-Axenti</cp:lastModifiedBy>
  <cp:revision>26</cp:revision>
  <dcterms:created xsi:type="dcterms:W3CDTF">2018-06-14T17:56:58Z</dcterms:created>
  <dcterms:modified xsi:type="dcterms:W3CDTF">2019-10-07T13:57:56Z</dcterms:modified>
</cp:coreProperties>
</file>